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21307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9144001" cy="1143000"/>
          </a:xfrm>
          <a:prstGeom prst="rect">
            <a:avLst/>
          </a:prstGeom>
          <a:solidFill>
            <a:srgbClr val="1F497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1939767" y="-12700"/>
            <a:ext cx="7204233" cy="114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62162" indent="-62162">
              <a:defRPr sz="2400"/>
            </a:lvl1pPr>
            <a:lvl2pPr marL="706581" indent="-249381"/>
            <a:lvl3pPr marL="1111910" indent="-197510">
              <a:defRPr sz="2000"/>
            </a:lvl3pPr>
            <a:lvl4pPr marL="1508760" indent="-137160">
              <a:defRPr sz="1800"/>
            </a:lvl4pPr>
            <a:lvl5pPr marL="1965960" indent="-137160"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0" name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090" y="47315"/>
            <a:ext cx="1788715" cy="642149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 flipV="1">
            <a:off x="1910953" y="86678"/>
            <a:ext cx="1" cy="969823"/>
          </a:xfrm>
          <a:prstGeom prst="line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685354" y="2130848"/>
            <a:ext cx="7773293" cy="1470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1371824" y="3886646"/>
            <a:ext cx="6400354" cy="17524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321457" algn="ctr">
              <a:buSzTx/>
              <a:buFontTx/>
              <a:buNone/>
              <a:defRPr sz="2400"/>
            </a:lvl2pPr>
            <a:lvl3pPr marL="0" indent="642915" algn="ctr">
              <a:buSzTx/>
              <a:buFontTx/>
              <a:buNone/>
              <a:defRPr sz="2400"/>
            </a:lvl3pPr>
            <a:lvl4pPr marL="0" indent="964372" algn="ctr">
              <a:buSzTx/>
              <a:buFontTx/>
              <a:buNone/>
              <a:defRPr sz="2400"/>
            </a:lvl4pPr>
            <a:lvl5pPr marL="0" indent="1285828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7"/>
          <p:cNvGrpSpPr/>
          <p:nvPr/>
        </p:nvGrpSpPr>
        <p:grpSpPr>
          <a:xfrm>
            <a:off x="-158721" y="-142629"/>
            <a:ext cx="9448131" cy="7137993"/>
            <a:chOff x="0" y="0"/>
            <a:chExt cx="9448129" cy="7137992"/>
          </a:xfrm>
        </p:grpSpPr>
        <p:grpSp>
          <p:nvGrpSpPr>
            <p:cNvPr id="103" name="Group 103"/>
            <p:cNvGrpSpPr/>
            <p:nvPr/>
          </p:nvGrpSpPr>
          <p:grpSpPr>
            <a:xfrm>
              <a:off x="626526" y="7015877"/>
              <a:ext cx="8217866" cy="122116"/>
              <a:chOff x="0" y="0"/>
              <a:chExt cx="8217865" cy="122115"/>
            </a:xfrm>
          </p:grpSpPr>
          <p:sp>
            <p:nvSpPr>
              <p:cNvPr id="95" name="Shape 95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6" name="Shape 96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99" name="Group 99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97" name="Shape 97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02" name="Group 102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00" name="Shape 100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01" name="Shape 101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2" name="Group 112"/>
            <p:cNvGrpSpPr/>
            <p:nvPr/>
          </p:nvGrpSpPr>
          <p:grpSpPr>
            <a:xfrm>
              <a:off x="626526" y="0"/>
              <a:ext cx="8217866" cy="122116"/>
              <a:chOff x="0" y="0"/>
              <a:chExt cx="8217865" cy="122115"/>
            </a:xfrm>
          </p:grpSpPr>
          <p:sp>
            <p:nvSpPr>
              <p:cNvPr id="104" name="Shape 104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08" name="Group 108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106" name="Shape 106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07" name="Shape 107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11" name="Group 111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09" name="Shape 109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10" name="Shape 110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19" name="Group 119"/>
            <p:cNvGrpSpPr/>
            <p:nvPr/>
          </p:nvGrpSpPr>
          <p:grpSpPr>
            <a:xfrm>
              <a:off x="0" y="1285059"/>
              <a:ext cx="122751" cy="5029135"/>
              <a:chOff x="0" y="0"/>
              <a:chExt cx="122750" cy="5029134"/>
            </a:xfrm>
          </p:grpSpPr>
          <p:sp>
            <p:nvSpPr>
              <p:cNvPr id="113" name="Shape 113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Shape 114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26" name="Group 126"/>
            <p:cNvGrpSpPr/>
            <p:nvPr/>
          </p:nvGrpSpPr>
          <p:grpSpPr>
            <a:xfrm>
              <a:off x="9325378" y="1285059"/>
              <a:ext cx="122752" cy="5029135"/>
              <a:chOff x="0" y="0"/>
              <a:chExt cx="122750" cy="5029134"/>
            </a:xfrm>
          </p:grpSpPr>
          <p:sp>
            <p:nvSpPr>
              <p:cNvPr id="120" name="Shape 120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3" name="Shape 123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28" name="Shape 128"/>
          <p:cNvSpPr/>
          <p:nvPr/>
        </p:nvSpPr>
        <p:spPr>
          <a:xfrm>
            <a:off x="459" y="6323774"/>
            <a:ext cx="9166199" cy="546096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081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29" name="image1.png" descr="RGB_White-Seal_White-Mark_SC_Horizontal–400dp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643" y="6457860"/>
            <a:ext cx="1570468" cy="263615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0" y="0"/>
            <a:ext cx="9144001" cy="1143000"/>
          </a:xfrm>
          <a:prstGeom prst="rect">
            <a:avLst/>
          </a:prstGeom>
          <a:solidFill>
            <a:srgbClr val="1F497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1939767" y="-12700"/>
            <a:ext cx="7204233" cy="11430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Title Text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62162" indent="-62162">
              <a:defRPr sz="2400"/>
            </a:lvl1pPr>
            <a:lvl2pPr marL="706581" indent="-249381"/>
            <a:lvl3pPr marL="1111910" indent="-197510">
              <a:defRPr sz="2000"/>
            </a:lvl3pPr>
            <a:lvl4pPr marL="1508760" indent="-137160">
              <a:defRPr sz="1800"/>
            </a:lvl4pPr>
            <a:lvl5pPr marL="1965960" indent="-137160"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8438544" y="6423342"/>
            <a:ext cx="248256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34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90" y="47315"/>
            <a:ext cx="1788715" cy="642149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 flipV="1">
            <a:off x="1910953" y="86678"/>
            <a:ext cx="1" cy="969823"/>
          </a:xfrm>
          <a:prstGeom prst="line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4"/>
          <p:cNvGrpSpPr/>
          <p:nvPr/>
        </p:nvGrpSpPr>
        <p:grpSpPr>
          <a:xfrm>
            <a:off x="-158721" y="-142629"/>
            <a:ext cx="9448131" cy="7137993"/>
            <a:chOff x="0" y="0"/>
            <a:chExt cx="9448129" cy="7137992"/>
          </a:xfrm>
        </p:grpSpPr>
        <p:grpSp>
          <p:nvGrpSpPr>
            <p:cNvPr id="10" name="Group 10"/>
            <p:cNvGrpSpPr/>
            <p:nvPr/>
          </p:nvGrpSpPr>
          <p:grpSpPr>
            <a:xfrm>
              <a:off x="626526" y="7015877"/>
              <a:ext cx="8217866" cy="122116"/>
              <a:chOff x="0" y="0"/>
              <a:chExt cx="8217865" cy="122115"/>
            </a:xfrm>
          </p:grpSpPr>
          <p:sp>
            <p:nvSpPr>
              <p:cNvPr id="2" name="Shape 2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6" name="Group 6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4" name="Shape 4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5" name="Shape 5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9" name="Group 9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7" name="Shape 7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8" name="Shape 8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19" name="Group 19"/>
            <p:cNvGrpSpPr/>
            <p:nvPr/>
          </p:nvGrpSpPr>
          <p:grpSpPr>
            <a:xfrm>
              <a:off x="626526" y="0"/>
              <a:ext cx="8217866" cy="122116"/>
              <a:chOff x="0" y="0"/>
              <a:chExt cx="8217865" cy="122115"/>
            </a:xfrm>
          </p:grpSpPr>
          <p:sp>
            <p:nvSpPr>
              <p:cNvPr id="11" name="Shape 11"/>
              <p:cNvSpPr/>
              <p:nvPr/>
            </p:nvSpPr>
            <p:spPr>
              <a:xfrm flipH="1">
                <a:off x="-1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8217865" y="0"/>
                <a:ext cx="1" cy="122116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grpSp>
            <p:nvGrpSpPr>
              <p:cNvPr id="15" name="Group 15"/>
              <p:cNvGrpSpPr/>
              <p:nvPr/>
            </p:nvGrpSpPr>
            <p:grpSpPr>
              <a:xfrm>
                <a:off x="5247194" y="0"/>
                <a:ext cx="457201" cy="122116"/>
                <a:chOff x="0" y="0"/>
                <a:chExt cx="457200" cy="122115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grpSp>
            <p:nvGrpSpPr>
              <p:cNvPr id="18" name="Group 18"/>
              <p:cNvGrpSpPr/>
              <p:nvPr/>
            </p:nvGrpSpPr>
            <p:grpSpPr>
              <a:xfrm>
                <a:off x="2503993" y="0"/>
                <a:ext cx="457201" cy="122116"/>
                <a:chOff x="0" y="0"/>
                <a:chExt cx="457200" cy="122115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457200" y="0"/>
                  <a:ext cx="1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 flipH="1">
                  <a:off x="-1" y="0"/>
                  <a:ext cx="2" cy="122116"/>
                </a:xfrm>
                <a:prstGeom prst="line">
                  <a:avLst/>
                </a:prstGeom>
                <a:noFill/>
                <a:ln w="3175" cap="flat">
                  <a:solidFill>
                    <a:srgbClr val="000000"/>
                  </a:solidFill>
                  <a:prstDash val="sysDot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</p:grpSp>
        <p:grpSp>
          <p:nvGrpSpPr>
            <p:cNvPr id="26" name="Group 26"/>
            <p:cNvGrpSpPr/>
            <p:nvPr/>
          </p:nvGrpSpPr>
          <p:grpSpPr>
            <a:xfrm>
              <a:off x="0" y="1285059"/>
              <a:ext cx="122751" cy="5029135"/>
              <a:chOff x="0" y="0"/>
              <a:chExt cx="122750" cy="5029134"/>
            </a:xfrm>
          </p:grpSpPr>
          <p:sp>
            <p:nvSpPr>
              <p:cNvPr id="20" name="Shape 20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3" name="Group 33"/>
            <p:cNvGrpSpPr/>
            <p:nvPr/>
          </p:nvGrpSpPr>
          <p:grpSpPr>
            <a:xfrm>
              <a:off x="9325378" y="1285059"/>
              <a:ext cx="122752" cy="5029135"/>
              <a:chOff x="0" y="0"/>
              <a:chExt cx="122750" cy="5029134"/>
            </a:xfrm>
          </p:grpSpPr>
          <p:sp>
            <p:nvSpPr>
              <p:cNvPr id="27" name="Shape 27"/>
              <p:cNvSpPr/>
              <p:nvPr/>
            </p:nvSpPr>
            <p:spPr>
              <a:xfrm flipH="1" flipV="1">
                <a:off x="635" y="-1"/>
                <a:ext cx="122116" cy="2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flipH="1">
                <a:off x="635" y="457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 flipH="1">
                <a:off x="635" y="5029134"/>
                <a:ext cx="122116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 flipH="1">
                <a:off x="0" y="2933216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 flipH="1">
                <a:off x="0" y="2537015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flipH="1">
                <a:off x="0" y="4631449"/>
                <a:ext cx="122114" cy="1"/>
              </a:xfrm>
              <a:prstGeom prst="line">
                <a:avLst/>
              </a:prstGeom>
              <a:noFill/>
              <a:ln w="3175" cap="flat">
                <a:solidFill>
                  <a:srgbClr val="000000"/>
                </a:solidFill>
                <a:prstDash val="sysDot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5" name="Shape 35"/>
          <p:cNvSpPr/>
          <p:nvPr/>
        </p:nvSpPr>
        <p:spPr>
          <a:xfrm>
            <a:off x="459" y="6323774"/>
            <a:ext cx="9166199" cy="546096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081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6" name="image1.png" descr="RGB_White-Seal_White-Mark_SC_Horizontal–400dpi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6643" y="6457860"/>
            <a:ext cx="1570468" cy="263615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314325" marR="0" indent="-31432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771525" marR="0" indent="-314325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o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11658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16230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20802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»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25374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2994660" marR="0" indent="-25146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3451859" marR="0" indent="-251459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3909059" marR="0" indent="-251459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MDP International Relations and Collaborations</a:t>
            </a:r>
            <a:endParaRPr dirty="0"/>
          </a:p>
        </p:txBody>
      </p:sp>
      <p:sp>
        <p:nvSpPr>
          <p:cNvPr id="149" name="Shape 149"/>
          <p:cNvSpPr/>
          <p:nvPr/>
        </p:nvSpPr>
        <p:spPr>
          <a:xfrm>
            <a:off x="551289" y="1802117"/>
            <a:ext cx="7508131" cy="3450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2145" tIns="32145" rIns="32145" bIns="32145">
            <a:spAutoFit/>
          </a:bodyPr>
          <a:lstStyle/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 smtClean="0"/>
              <a:t>MDP, by definition, is collaborative</a:t>
            </a:r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dirty="0"/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 smtClean="0"/>
              <a:t>MDP provides the strategic plan and goals for high field magnet and conductor R&amp;D in the US (particularly for OHEP)</a:t>
            </a:r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dirty="0"/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 smtClean="0"/>
              <a:t>Leveraging through well-organized collaborations is essential for achieving the MDP goals</a:t>
            </a:r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dirty="0"/>
          </a:p>
          <a:p>
            <a:pPr marL="321457" indent="-321457">
              <a:buSzPct val="100000"/>
              <a:buFont typeface="Arial"/>
              <a:buChar char="•"/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to identify and categorize level of collaborations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70"/>
            <a:ext cx="4058356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+mj-lt"/>
              </a:rPr>
              <a:t>International</a:t>
            </a:r>
          </a:p>
          <a:p>
            <a:pPr lvl="1"/>
            <a:r>
              <a:rPr lang="en-US" sz="2000" dirty="0" smtClean="0">
                <a:latin typeface="+mj-lt"/>
              </a:rPr>
              <a:t>CERN</a:t>
            </a:r>
          </a:p>
          <a:p>
            <a:pPr lvl="1"/>
            <a:r>
              <a:rPr lang="en-US" sz="2000" dirty="0" err="1" smtClean="0">
                <a:latin typeface="+mj-lt"/>
              </a:rPr>
              <a:t>EuroCirCol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PSI</a:t>
            </a:r>
          </a:p>
          <a:p>
            <a:pPr lvl="1"/>
            <a:r>
              <a:rPr lang="en-US" sz="2000" dirty="0" smtClean="0">
                <a:latin typeface="+mj-lt"/>
              </a:rPr>
              <a:t>KEK? – they are interested</a:t>
            </a:r>
          </a:p>
          <a:p>
            <a:pPr lvl="1"/>
            <a:r>
              <a:rPr lang="en-US" sz="2000" dirty="0" smtClean="0">
                <a:latin typeface="+mj-lt"/>
              </a:rPr>
              <a:t>IHEP?</a:t>
            </a:r>
          </a:p>
          <a:p>
            <a:r>
              <a:rPr lang="en-US" sz="2200" dirty="0" smtClean="0">
                <a:latin typeface="+mj-lt"/>
              </a:rPr>
              <a:t>Other OHEP-funded programs</a:t>
            </a:r>
          </a:p>
          <a:p>
            <a:pPr lvl="1"/>
            <a:r>
              <a:rPr lang="en-US" sz="2000" dirty="0" smtClean="0">
                <a:latin typeface="+mj-lt"/>
              </a:rPr>
              <a:t>OSU</a:t>
            </a:r>
          </a:p>
          <a:p>
            <a:pPr lvl="1"/>
            <a:r>
              <a:rPr lang="en-US" sz="2000" dirty="0" smtClean="0">
                <a:latin typeface="+mj-lt"/>
              </a:rPr>
              <a:t>TAMU?</a:t>
            </a:r>
          </a:p>
          <a:p>
            <a:pPr lvl="1"/>
            <a:r>
              <a:rPr lang="en-US" sz="2000" dirty="0" smtClean="0">
                <a:latin typeface="+mj-lt"/>
              </a:rPr>
              <a:t>NCSU?</a:t>
            </a:r>
          </a:p>
          <a:p>
            <a:pPr lvl="1"/>
            <a:r>
              <a:rPr lang="en-US" sz="2000" dirty="0" smtClean="0">
                <a:latin typeface="+mj-lt"/>
              </a:rPr>
              <a:t>BNL?</a:t>
            </a:r>
          </a:p>
          <a:p>
            <a:r>
              <a:rPr lang="en-US" sz="2200" dirty="0" smtClean="0">
                <a:latin typeface="+mj-lt"/>
              </a:rPr>
              <a:t>Industry</a:t>
            </a:r>
          </a:p>
          <a:p>
            <a:r>
              <a:rPr lang="en-US" sz="2200" dirty="0" smtClean="0">
                <a:latin typeface="+mj-lt"/>
              </a:rPr>
              <a:t>Internal to MDP?</a:t>
            </a:r>
            <a:endParaRPr lang="en-US" sz="2200" dirty="0">
              <a:latin typeface="+mj-l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704645" y="1444979"/>
            <a:ext cx="4058356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92500" lnSpcReduction="10000"/>
          </a:bodyPr>
          <a:lstStyle>
            <a:lvl1pPr marL="62162" marR="0" indent="-62162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4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1pPr>
            <a:lvl2pPr marL="706581" marR="0" indent="-249381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o"/>
              <a:tabLst/>
              <a:defRPr sz="22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2pPr>
            <a:lvl3pPr marL="1111910" marR="0" indent="-19751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3pPr>
            <a:lvl4pPr marL="1508760" marR="0" indent="-13716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18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4pPr>
            <a:lvl5pPr marL="1965960" marR="0" indent="-13716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16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5pPr>
            <a:lvl6pPr marL="2537460" marR="0" indent="-25146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6pPr>
            <a:lvl7pPr marL="2994660" marR="0" indent="-251460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7pPr>
            <a:lvl8pPr marL="3451859" marR="0" indent="-251459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8pPr>
            <a:lvl9pPr marL="3909059" marR="0" indent="-251459" algn="l" defTabSz="4572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200" b="0" i="0" u="none" strike="noStrike" cap="none" spc="0" baseline="0">
                <a:ln>
                  <a:noFill/>
                </a:ln>
                <a:solidFill>
                  <a:srgbClr val="1F497D"/>
                </a:solidFill>
                <a:uFillTx/>
                <a:latin typeface="Franklin Gothic Medium"/>
                <a:ea typeface="Franklin Gothic Medium"/>
                <a:cs typeface="Franklin Gothic Medium"/>
                <a:sym typeface="Franklin Gothic Medium"/>
              </a:defRPr>
            </a:lvl9pPr>
          </a:lstStyle>
          <a:p>
            <a:r>
              <a:rPr lang="en-US" dirty="0" smtClean="0">
                <a:latin typeface="+mj-lt"/>
              </a:rPr>
              <a:t>Tier 1</a:t>
            </a:r>
          </a:p>
          <a:p>
            <a:pPr lvl="1"/>
            <a:r>
              <a:rPr lang="en-US" dirty="0" smtClean="0">
                <a:latin typeface="+mj-lt"/>
              </a:rPr>
              <a:t>Direct participation in MDP program (funds, labor) or other DOE funded programs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Tier 2</a:t>
            </a:r>
          </a:p>
          <a:p>
            <a:pPr lvl="1"/>
            <a:r>
              <a:rPr lang="en-US" dirty="0" smtClean="0">
                <a:latin typeface="+mj-lt"/>
              </a:rPr>
              <a:t>Industry (SBIR, direct funded by MDP)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Tier 3</a:t>
            </a:r>
          </a:p>
          <a:p>
            <a:pPr lvl="1"/>
            <a:r>
              <a:rPr lang="en-US" dirty="0" smtClean="0">
                <a:latin typeface="+mj-lt"/>
              </a:rPr>
              <a:t>Broad overlap of goals, e.g. International programs with whom we exchange information</a:t>
            </a:r>
          </a:p>
          <a:p>
            <a:pPr lvl="1"/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5063174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 so far . . 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349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28658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 so far . . 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88" y="2527300"/>
            <a:ext cx="9144000" cy="1786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7071"/>
            <a:ext cx="9144000" cy="20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93615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have so far . . 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" y="2895600"/>
            <a:ext cx="9144000" cy="1056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01624"/>
            <a:ext cx="9144000" cy="20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54965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Augment/modify the list</a:t>
            </a:r>
          </a:p>
          <a:p>
            <a:r>
              <a:rPr lang="en-US" dirty="0" smtClean="0"/>
              <a:t>Associate a “value” to each activity</a:t>
            </a:r>
          </a:p>
          <a:p>
            <a:r>
              <a:rPr lang="en-US" dirty="0" smtClean="0"/>
              <a:t>Start and End dates?</a:t>
            </a:r>
          </a:p>
          <a:p>
            <a:r>
              <a:rPr lang="en-US" dirty="0" smtClean="0"/>
              <a:t>Include MDP-internal collaborative activities</a:t>
            </a:r>
          </a:p>
          <a:p>
            <a:r>
              <a:rPr lang="en-US" dirty="0" smtClean="0"/>
              <a:t>Include relevant activities outside OHEP? E.g. Fusion?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33754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ATAP No Footer</vt:lpstr>
      <vt:lpstr>MDP International Relations and Collaborations</vt:lpstr>
      <vt:lpstr>Start to identify and categorize level of collaborations</vt:lpstr>
      <vt:lpstr>What I have so far . . .</vt:lpstr>
      <vt:lpstr>What I have so far . . .</vt:lpstr>
      <vt:lpstr>What I have so far . . .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 International Relations and Collaborations</dc:title>
  <cp:lastModifiedBy>Stephen A. Gourlay</cp:lastModifiedBy>
  <cp:revision>6</cp:revision>
  <dcterms:modified xsi:type="dcterms:W3CDTF">2017-08-15T23:31:35Z</dcterms:modified>
</cp:coreProperties>
</file>