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7" r:id="rId5"/>
  </p:sldMasterIdLst>
  <p:notesMasterIdLst>
    <p:notesMasterId r:id="rId29"/>
  </p:notesMasterIdLst>
  <p:handoutMasterIdLst>
    <p:handoutMasterId r:id="rId30"/>
  </p:handoutMasterIdLst>
  <p:sldIdLst>
    <p:sldId id="1266" r:id="rId6"/>
    <p:sldId id="1541" r:id="rId7"/>
    <p:sldId id="1545" r:id="rId8"/>
    <p:sldId id="1534" r:id="rId9"/>
    <p:sldId id="1540" r:id="rId10"/>
    <p:sldId id="1542" r:id="rId11"/>
    <p:sldId id="1544" r:id="rId12"/>
    <p:sldId id="1543" r:id="rId13"/>
    <p:sldId id="1546" r:id="rId14"/>
    <p:sldId id="1303" r:id="rId15"/>
    <p:sldId id="1532" r:id="rId16"/>
    <p:sldId id="1547" r:id="rId17"/>
    <p:sldId id="1548" r:id="rId18"/>
    <p:sldId id="1549" r:id="rId19"/>
    <p:sldId id="1552" r:id="rId20"/>
    <p:sldId id="1550" r:id="rId21"/>
    <p:sldId id="256" r:id="rId22"/>
    <p:sldId id="1519" r:id="rId23"/>
    <p:sldId id="1551" r:id="rId24"/>
    <p:sldId id="1539" r:id="rId25"/>
    <p:sldId id="1531" r:id="rId26"/>
    <p:sldId id="1518" r:id="rId27"/>
    <p:sldId id="1523" r:id="rId28"/>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2BDAFA-E961-45AA-8E34-76944E7F5140}">
          <p14:sldIdLst>
            <p14:sldId id="1266"/>
            <p14:sldId id="1541"/>
            <p14:sldId id="1545"/>
            <p14:sldId id="1534"/>
            <p14:sldId id="1540"/>
            <p14:sldId id="1542"/>
            <p14:sldId id="1544"/>
            <p14:sldId id="1543"/>
            <p14:sldId id="1546"/>
            <p14:sldId id="1303"/>
            <p14:sldId id="1532"/>
            <p14:sldId id="1547"/>
            <p14:sldId id="1548"/>
            <p14:sldId id="1549"/>
            <p14:sldId id="1552"/>
            <p14:sldId id="1550"/>
            <p14:sldId id="256"/>
            <p14:sldId id="1519"/>
            <p14:sldId id="1551"/>
            <p14:sldId id="1539"/>
            <p14:sldId id="1531"/>
            <p14:sldId id="1518"/>
            <p14:sldId id="1523"/>
          </p14:sldIdLst>
        </p14:section>
        <p14:section name="Untitled Section" id="{BA336F6A-9CE9-43BE-8B66-2D27497DC5C4}">
          <p14:sldIdLst/>
        </p14:section>
      </p14:sectionLst>
    </p:ext>
    <p:ext uri="{EFAFB233-063F-42B5-8137-9DF3F51BA10A}">
      <p15:sldGuideLst xmlns:p15="http://schemas.microsoft.com/office/powerpoint/2012/main">
        <p15:guide id="1" orient="horz" pos="2560" userDrawn="1">
          <p15:clr>
            <a:srgbClr val="A4A3A4"/>
          </p15:clr>
        </p15:guide>
        <p15:guide id="2" orient="horz" pos="1010" userDrawn="1">
          <p15:clr>
            <a:srgbClr val="A4A3A4"/>
          </p15:clr>
        </p15:guide>
        <p15:guide id="3" orient="horz" pos="3630" userDrawn="1">
          <p15:clr>
            <a:srgbClr val="A4A3A4"/>
          </p15:clr>
        </p15:guide>
        <p15:guide id="4" orient="horz" pos="2309" userDrawn="1">
          <p15:clr>
            <a:srgbClr val="A4A3A4"/>
          </p15:clr>
        </p15:guide>
        <p15:guide id="5" pos="7295" userDrawn="1">
          <p15:clr>
            <a:srgbClr val="A4A3A4"/>
          </p15:clr>
        </p15:guide>
        <p15:guide id="6" pos="393" userDrawn="1">
          <p15:clr>
            <a:srgbClr val="A4A3A4"/>
          </p15:clr>
        </p15:guide>
        <p15:guide id="7" userDrawn="1">
          <p15:clr>
            <a:srgbClr val="A4A3A4"/>
          </p15:clr>
        </p15:guide>
        <p15:guide id="8" pos="2767" userDrawn="1">
          <p15:clr>
            <a:srgbClr val="A4A3A4"/>
          </p15:clr>
        </p15:guide>
        <p15:guide id="9" pos="5185" userDrawn="1">
          <p15:clr>
            <a:srgbClr val="A4A3A4"/>
          </p15:clr>
        </p15:guide>
        <p15:guide id="10" pos="4905" userDrawn="1">
          <p15:clr>
            <a:srgbClr val="A4A3A4"/>
          </p15:clr>
        </p15:guide>
        <p15:guide id="11" pos="3803" userDrawn="1">
          <p15:clr>
            <a:srgbClr val="A4A3A4"/>
          </p15:clr>
        </p15:guide>
        <p15:guide id="12" pos="2495"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BE2"/>
    <a:srgbClr val="006600"/>
    <a:srgbClr val="CC00CC"/>
    <a:srgbClr val="FF33CC"/>
    <a:srgbClr val="898989"/>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20851-D63E-4889-A412-39B90028BCCB}" v="3" dt="2022-07-06T19:55:07.552"/>
    <p1510:client id="{7CD6AEE7-F3E9-48E9-8B16-EF14FF9BE501}" v="6" dt="2022-07-06T20:51:30.0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3135" autoAdjust="0"/>
  </p:normalViewPr>
  <p:slideViewPr>
    <p:cSldViewPr snapToGrid="0" snapToObjects="1">
      <p:cViewPr varScale="1">
        <p:scale>
          <a:sx n="84" d="100"/>
          <a:sy n="84" d="100"/>
        </p:scale>
        <p:origin x="154" y="158"/>
      </p:cViewPr>
      <p:guideLst>
        <p:guide orient="horz" pos="2560"/>
        <p:guide orient="horz" pos="1010"/>
        <p:guide orient="horz" pos="3630"/>
        <p:guide orient="horz" pos="2309"/>
        <p:guide pos="7295"/>
        <p:guide pos="393"/>
        <p:guide/>
        <p:guide pos="2767"/>
        <p:guide pos="5185"/>
        <p:guide pos="4905"/>
        <p:guide pos="3803"/>
        <p:guide pos="249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918"/>
    </p:cViewPr>
  </p:sorterViewPr>
  <p:notesViewPr>
    <p:cSldViewPr snapToGrid="0" snapToObjects="1">
      <p:cViewPr varScale="1">
        <p:scale>
          <a:sx n="114" d="100"/>
          <a:sy n="114" d="100"/>
        </p:scale>
        <p:origin x="-4192" y="-11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pta, Ramesh C" userId="d9fe566f-923e-4d67-93cf-3a1eb5c3ebd4" providerId="ADAL" clId="{7CD6AEE7-F3E9-48E9-8B16-EF14FF9BE501}"/>
    <pc:docChg chg="addSld modSld modSection">
      <pc:chgData name="Gupta, Ramesh C" userId="d9fe566f-923e-4d67-93cf-3a1eb5c3ebd4" providerId="ADAL" clId="{7CD6AEE7-F3E9-48E9-8B16-EF14FF9BE501}" dt="2022-07-06T20:54:12.524" v="968" actId="1076"/>
      <pc:docMkLst>
        <pc:docMk/>
      </pc:docMkLst>
      <pc:sldChg chg="modSp mod">
        <pc:chgData name="Gupta, Ramesh C" userId="d9fe566f-923e-4d67-93cf-3a1eb5c3ebd4" providerId="ADAL" clId="{7CD6AEE7-F3E9-48E9-8B16-EF14FF9BE501}" dt="2022-07-06T20:39:02.303" v="637" actId="20577"/>
        <pc:sldMkLst>
          <pc:docMk/>
          <pc:sldMk cId="1342828992" sldId="256"/>
        </pc:sldMkLst>
        <pc:spChg chg="mod">
          <ac:chgData name="Gupta, Ramesh C" userId="d9fe566f-923e-4d67-93cf-3a1eb5c3ebd4" providerId="ADAL" clId="{7CD6AEE7-F3E9-48E9-8B16-EF14FF9BE501}" dt="2022-07-06T20:39:02.303" v="637" actId="20577"/>
          <ac:spMkLst>
            <pc:docMk/>
            <pc:sldMk cId="1342828992" sldId="256"/>
            <ac:spMk id="2" creationId="{89F6E634-291A-3D73-5E5B-79B131DCEC67}"/>
          </ac:spMkLst>
        </pc:spChg>
        <pc:picChg chg="mod">
          <ac:chgData name="Gupta, Ramesh C" userId="d9fe566f-923e-4d67-93cf-3a1eb5c3ebd4" providerId="ADAL" clId="{7CD6AEE7-F3E9-48E9-8B16-EF14FF9BE501}" dt="2022-07-06T20:38:03.157" v="605" actId="1076"/>
          <ac:picMkLst>
            <pc:docMk/>
            <pc:sldMk cId="1342828992" sldId="256"/>
            <ac:picMk id="10" creationId="{1C3143F6-2F6E-4A86-952C-170AC6EE3157}"/>
          </ac:picMkLst>
        </pc:picChg>
        <pc:picChg chg="mod modCrop">
          <ac:chgData name="Gupta, Ramesh C" userId="d9fe566f-923e-4d67-93cf-3a1eb5c3ebd4" providerId="ADAL" clId="{7CD6AEE7-F3E9-48E9-8B16-EF14FF9BE501}" dt="2022-07-06T20:38:28.143" v="610" actId="732"/>
          <ac:picMkLst>
            <pc:docMk/>
            <pc:sldMk cId="1342828992" sldId="256"/>
            <ac:picMk id="11" creationId="{41F1384F-9FF4-462A-A528-226947962982}"/>
          </ac:picMkLst>
        </pc:picChg>
      </pc:sldChg>
      <pc:sldChg chg="modSp mod">
        <pc:chgData name="Gupta, Ramesh C" userId="d9fe566f-923e-4d67-93cf-3a1eb5c3ebd4" providerId="ADAL" clId="{7CD6AEE7-F3E9-48E9-8B16-EF14FF9BE501}" dt="2022-07-06T20:24:05.289" v="77" actId="1076"/>
        <pc:sldMkLst>
          <pc:docMk/>
          <pc:sldMk cId="2935620770" sldId="1303"/>
        </pc:sldMkLst>
        <pc:spChg chg="mod">
          <ac:chgData name="Gupta, Ramesh C" userId="d9fe566f-923e-4d67-93cf-3a1eb5c3ebd4" providerId="ADAL" clId="{7CD6AEE7-F3E9-48E9-8B16-EF14FF9BE501}" dt="2022-07-06T20:23:32.265" v="73" actId="1076"/>
          <ac:spMkLst>
            <pc:docMk/>
            <pc:sldMk cId="2935620770" sldId="1303"/>
            <ac:spMk id="7" creationId="{4AA15646-36C3-46E8-B9CD-9AFF3B8614C4}"/>
          </ac:spMkLst>
        </pc:spChg>
        <pc:picChg chg="mod">
          <ac:chgData name="Gupta, Ramesh C" userId="d9fe566f-923e-4d67-93cf-3a1eb5c3ebd4" providerId="ADAL" clId="{7CD6AEE7-F3E9-48E9-8B16-EF14FF9BE501}" dt="2022-07-06T20:23:34.210" v="74" actId="1076"/>
          <ac:picMkLst>
            <pc:docMk/>
            <pc:sldMk cId="2935620770" sldId="1303"/>
            <ac:picMk id="4" creationId="{63CA74B7-9749-4B6D-AEAD-A99C2C49594C}"/>
          </ac:picMkLst>
        </pc:picChg>
        <pc:picChg chg="mod">
          <ac:chgData name="Gupta, Ramesh C" userId="d9fe566f-923e-4d67-93cf-3a1eb5c3ebd4" providerId="ADAL" clId="{7CD6AEE7-F3E9-48E9-8B16-EF14FF9BE501}" dt="2022-07-06T20:24:05.289" v="77" actId="1076"/>
          <ac:picMkLst>
            <pc:docMk/>
            <pc:sldMk cId="2935620770" sldId="1303"/>
            <ac:picMk id="5" creationId="{477D9904-007B-4EE4-9E19-67A3C2448FB4}"/>
          </ac:picMkLst>
        </pc:picChg>
        <pc:picChg chg="mod">
          <ac:chgData name="Gupta, Ramesh C" userId="d9fe566f-923e-4d67-93cf-3a1eb5c3ebd4" providerId="ADAL" clId="{7CD6AEE7-F3E9-48E9-8B16-EF14FF9BE501}" dt="2022-07-06T20:24:02.025" v="76" actId="1076"/>
          <ac:picMkLst>
            <pc:docMk/>
            <pc:sldMk cId="2935620770" sldId="1303"/>
            <ac:picMk id="8" creationId="{90CC087B-8B98-4026-922C-418262D2D163}"/>
          </ac:picMkLst>
        </pc:picChg>
      </pc:sldChg>
      <pc:sldChg chg="addSp modSp mod">
        <pc:chgData name="Gupta, Ramesh C" userId="d9fe566f-923e-4d67-93cf-3a1eb5c3ebd4" providerId="ADAL" clId="{7CD6AEE7-F3E9-48E9-8B16-EF14FF9BE501}" dt="2022-07-06T20:36:17.222" v="565" actId="20577"/>
        <pc:sldMkLst>
          <pc:docMk/>
          <pc:sldMk cId="1914201515" sldId="1519"/>
        </pc:sldMkLst>
        <pc:spChg chg="add mod">
          <ac:chgData name="Gupta, Ramesh C" userId="d9fe566f-923e-4d67-93cf-3a1eb5c3ebd4" providerId="ADAL" clId="{7CD6AEE7-F3E9-48E9-8B16-EF14FF9BE501}" dt="2022-07-06T20:36:17.222" v="565" actId="20577"/>
          <ac:spMkLst>
            <pc:docMk/>
            <pc:sldMk cId="1914201515" sldId="1519"/>
            <ac:spMk id="9" creationId="{6B66050E-2322-B730-95B9-A9A4933D6C4A}"/>
          </ac:spMkLst>
        </pc:spChg>
        <pc:spChg chg="mod">
          <ac:chgData name="Gupta, Ramesh C" userId="d9fe566f-923e-4d67-93cf-3a1eb5c3ebd4" providerId="ADAL" clId="{7CD6AEE7-F3E9-48E9-8B16-EF14FF9BE501}" dt="2022-07-06T20:35:04.031" v="496" actId="1076"/>
          <ac:spMkLst>
            <pc:docMk/>
            <pc:sldMk cId="1914201515" sldId="1519"/>
            <ac:spMk id="24" creationId="{06EC3DC1-678D-4023-A313-5E9D8379E9FD}"/>
          </ac:spMkLst>
        </pc:spChg>
      </pc:sldChg>
      <pc:sldChg chg="addSp modSp mod">
        <pc:chgData name="Gupta, Ramesh C" userId="d9fe566f-923e-4d67-93cf-3a1eb5c3ebd4" providerId="ADAL" clId="{7CD6AEE7-F3E9-48E9-8B16-EF14FF9BE501}" dt="2022-07-06T20:43:29.366" v="867" actId="207"/>
        <pc:sldMkLst>
          <pc:docMk/>
          <pc:sldMk cId="1621051585" sldId="1539"/>
        </pc:sldMkLst>
        <pc:spChg chg="mod">
          <ac:chgData name="Gupta, Ramesh C" userId="d9fe566f-923e-4d67-93cf-3a1eb5c3ebd4" providerId="ADAL" clId="{7CD6AEE7-F3E9-48E9-8B16-EF14FF9BE501}" dt="2022-07-06T20:43:29.366" v="867" actId="207"/>
          <ac:spMkLst>
            <pc:docMk/>
            <pc:sldMk cId="1621051585" sldId="1539"/>
            <ac:spMk id="3" creationId="{63E4BD32-A7E9-4F4D-B9EE-A8A236351524}"/>
          </ac:spMkLst>
        </pc:spChg>
        <pc:spChg chg="add mod">
          <ac:chgData name="Gupta, Ramesh C" userId="d9fe566f-923e-4d67-93cf-3a1eb5c3ebd4" providerId="ADAL" clId="{7CD6AEE7-F3E9-48E9-8B16-EF14FF9BE501}" dt="2022-07-06T20:40:13.467" v="639" actId="255"/>
          <ac:spMkLst>
            <pc:docMk/>
            <pc:sldMk cId="1621051585" sldId="1539"/>
            <ac:spMk id="4" creationId="{EEE2BB3B-7BC8-F27A-6257-8986EAA35914}"/>
          </ac:spMkLst>
        </pc:spChg>
      </pc:sldChg>
      <pc:sldChg chg="addSp modSp mod">
        <pc:chgData name="Gupta, Ramesh C" userId="d9fe566f-923e-4d67-93cf-3a1eb5c3ebd4" providerId="ADAL" clId="{7CD6AEE7-F3E9-48E9-8B16-EF14FF9BE501}" dt="2022-07-06T20:54:12.524" v="968" actId="1076"/>
        <pc:sldMkLst>
          <pc:docMk/>
          <pc:sldMk cId="1827697667" sldId="1543"/>
        </pc:sldMkLst>
        <pc:spChg chg="add mod">
          <ac:chgData name="Gupta, Ramesh C" userId="d9fe566f-923e-4d67-93cf-3a1eb5c3ebd4" providerId="ADAL" clId="{7CD6AEE7-F3E9-48E9-8B16-EF14FF9BE501}" dt="2022-07-06T20:52:29.322" v="932" actId="1076"/>
          <ac:spMkLst>
            <pc:docMk/>
            <pc:sldMk cId="1827697667" sldId="1543"/>
            <ac:spMk id="3" creationId="{B886FF81-F784-C8A4-166C-3F1A25E0C4F4}"/>
          </ac:spMkLst>
        </pc:spChg>
        <pc:spChg chg="add mod">
          <ac:chgData name="Gupta, Ramesh C" userId="d9fe566f-923e-4d67-93cf-3a1eb5c3ebd4" providerId="ADAL" clId="{7CD6AEE7-F3E9-48E9-8B16-EF14FF9BE501}" dt="2022-07-06T20:54:12.524" v="968" actId="1076"/>
          <ac:spMkLst>
            <pc:docMk/>
            <pc:sldMk cId="1827697667" sldId="1543"/>
            <ac:spMk id="4" creationId="{885A2BC5-27EC-0D65-59F4-643751184B5E}"/>
          </ac:spMkLst>
        </pc:spChg>
        <pc:spChg chg="mod">
          <ac:chgData name="Gupta, Ramesh C" userId="d9fe566f-923e-4d67-93cf-3a1eb5c3ebd4" providerId="ADAL" clId="{7CD6AEE7-F3E9-48E9-8B16-EF14FF9BE501}" dt="2022-07-06T20:52:33.202" v="933" actId="1076"/>
          <ac:spMkLst>
            <pc:docMk/>
            <pc:sldMk cId="1827697667" sldId="1543"/>
            <ac:spMk id="15" creationId="{EE4179F8-588C-76E2-D776-86201B2A94F1}"/>
          </ac:spMkLst>
        </pc:spChg>
        <pc:picChg chg="mod">
          <ac:chgData name="Gupta, Ramesh C" userId="d9fe566f-923e-4d67-93cf-3a1eb5c3ebd4" providerId="ADAL" clId="{7CD6AEE7-F3E9-48E9-8B16-EF14FF9BE501}" dt="2022-07-06T20:54:09.411" v="967" actId="1076"/>
          <ac:picMkLst>
            <pc:docMk/>
            <pc:sldMk cId="1827697667" sldId="1543"/>
            <ac:picMk id="7" creationId="{9A4F6F9A-B5F7-BA78-B761-A94A703730B0}"/>
          </ac:picMkLst>
        </pc:picChg>
        <pc:picChg chg="mod">
          <ac:chgData name="Gupta, Ramesh C" userId="d9fe566f-923e-4d67-93cf-3a1eb5c3ebd4" providerId="ADAL" clId="{7CD6AEE7-F3E9-48E9-8B16-EF14FF9BE501}" dt="2022-07-06T20:52:25.923" v="931" actId="1076"/>
          <ac:picMkLst>
            <pc:docMk/>
            <pc:sldMk cId="1827697667" sldId="1543"/>
            <ac:picMk id="16" creationId="{13640BF1-3347-0168-4AAA-BD0CF77C5BFD}"/>
          </ac:picMkLst>
        </pc:picChg>
        <pc:picChg chg="mod">
          <ac:chgData name="Gupta, Ramesh C" userId="d9fe566f-923e-4d67-93cf-3a1eb5c3ebd4" providerId="ADAL" clId="{7CD6AEE7-F3E9-48E9-8B16-EF14FF9BE501}" dt="2022-07-06T20:52:25.923" v="931" actId="1076"/>
          <ac:picMkLst>
            <pc:docMk/>
            <pc:sldMk cId="1827697667" sldId="1543"/>
            <ac:picMk id="18" creationId="{BC9012EC-CF00-61C0-7A80-0058380EEFEE}"/>
          </ac:picMkLst>
        </pc:picChg>
      </pc:sldChg>
      <pc:sldChg chg="modSp mod">
        <pc:chgData name="Gupta, Ramesh C" userId="d9fe566f-923e-4d67-93cf-3a1eb5c3ebd4" providerId="ADAL" clId="{7CD6AEE7-F3E9-48E9-8B16-EF14FF9BE501}" dt="2022-07-06T20:24:52.956" v="79" actId="113"/>
        <pc:sldMkLst>
          <pc:docMk/>
          <pc:sldMk cId="3164122855" sldId="1547"/>
        </pc:sldMkLst>
        <pc:spChg chg="mod">
          <ac:chgData name="Gupta, Ramesh C" userId="d9fe566f-923e-4d67-93cf-3a1eb5c3ebd4" providerId="ADAL" clId="{7CD6AEE7-F3E9-48E9-8B16-EF14FF9BE501}" dt="2022-07-06T20:24:40.457" v="78" actId="113"/>
          <ac:spMkLst>
            <pc:docMk/>
            <pc:sldMk cId="3164122855" sldId="1547"/>
            <ac:spMk id="6" creationId="{44C01B2F-1389-AA4B-966E-C4D0BDF2644F}"/>
          </ac:spMkLst>
        </pc:spChg>
        <pc:spChg chg="mod">
          <ac:chgData name="Gupta, Ramesh C" userId="d9fe566f-923e-4d67-93cf-3a1eb5c3ebd4" providerId="ADAL" clId="{7CD6AEE7-F3E9-48E9-8B16-EF14FF9BE501}" dt="2022-07-06T20:24:52.956" v="79" actId="113"/>
          <ac:spMkLst>
            <pc:docMk/>
            <pc:sldMk cId="3164122855" sldId="1547"/>
            <ac:spMk id="8" creationId="{24E010A1-B0EC-7509-69CD-E2D24CC9DC43}"/>
          </ac:spMkLst>
        </pc:spChg>
      </pc:sldChg>
      <pc:sldChg chg="modSp mod">
        <pc:chgData name="Gupta, Ramesh C" userId="d9fe566f-923e-4d67-93cf-3a1eb5c3ebd4" providerId="ADAL" clId="{7CD6AEE7-F3E9-48E9-8B16-EF14FF9BE501}" dt="2022-07-06T20:25:31.088" v="102" actId="1076"/>
        <pc:sldMkLst>
          <pc:docMk/>
          <pc:sldMk cId="751885362" sldId="1548"/>
        </pc:sldMkLst>
        <pc:spChg chg="mod">
          <ac:chgData name="Gupta, Ramesh C" userId="d9fe566f-923e-4d67-93cf-3a1eb5c3ebd4" providerId="ADAL" clId="{7CD6AEE7-F3E9-48E9-8B16-EF14FF9BE501}" dt="2022-07-06T20:25:13.923" v="99" actId="20577"/>
          <ac:spMkLst>
            <pc:docMk/>
            <pc:sldMk cId="751885362" sldId="1548"/>
            <ac:spMk id="2" creationId="{DF9AA47A-C0F5-488A-8A0C-F7A5DAE0CF4F}"/>
          </ac:spMkLst>
        </pc:spChg>
        <pc:spChg chg="mod">
          <ac:chgData name="Gupta, Ramesh C" userId="d9fe566f-923e-4d67-93cf-3a1eb5c3ebd4" providerId="ADAL" clId="{7CD6AEE7-F3E9-48E9-8B16-EF14FF9BE501}" dt="2022-07-06T20:25:27.096" v="101" actId="14100"/>
          <ac:spMkLst>
            <pc:docMk/>
            <pc:sldMk cId="751885362" sldId="1548"/>
            <ac:spMk id="7" creationId="{B8324F19-E6A3-D5DF-DDFB-BCD4FEC68E5F}"/>
          </ac:spMkLst>
        </pc:spChg>
        <pc:picChg chg="mod">
          <ac:chgData name="Gupta, Ramesh C" userId="d9fe566f-923e-4d67-93cf-3a1eb5c3ebd4" providerId="ADAL" clId="{7CD6AEE7-F3E9-48E9-8B16-EF14FF9BE501}" dt="2022-07-06T20:25:31.088" v="102" actId="1076"/>
          <ac:picMkLst>
            <pc:docMk/>
            <pc:sldMk cId="751885362" sldId="1548"/>
            <ac:picMk id="6" creationId="{26D08130-18E0-DA24-FD73-DBE00EC7F351}"/>
          </ac:picMkLst>
        </pc:picChg>
      </pc:sldChg>
      <pc:sldChg chg="addSp delSp modSp new mod">
        <pc:chgData name="Gupta, Ramesh C" userId="d9fe566f-923e-4d67-93cf-3a1eb5c3ebd4" providerId="ADAL" clId="{7CD6AEE7-F3E9-48E9-8B16-EF14FF9BE501}" dt="2022-07-06T20:33:06.687" v="495" actId="20577"/>
        <pc:sldMkLst>
          <pc:docMk/>
          <pc:sldMk cId="2905425254" sldId="1552"/>
        </pc:sldMkLst>
        <pc:spChg chg="del">
          <ac:chgData name="Gupta, Ramesh C" userId="d9fe566f-923e-4d67-93cf-3a1eb5c3ebd4" providerId="ADAL" clId="{7CD6AEE7-F3E9-48E9-8B16-EF14FF9BE501}" dt="2022-07-06T20:31:02.208" v="327"/>
          <ac:spMkLst>
            <pc:docMk/>
            <pc:sldMk cId="2905425254" sldId="1552"/>
            <ac:spMk id="2" creationId="{354D07F1-E7E8-7E49-0D31-3B6422D9CB35}"/>
          </ac:spMkLst>
        </pc:spChg>
        <pc:spChg chg="add mod">
          <ac:chgData name="Gupta, Ramesh C" userId="d9fe566f-923e-4d67-93cf-3a1eb5c3ebd4" providerId="ADAL" clId="{7CD6AEE7-F3E9-48E9-8B16-EF14FF9BE501}" dt="2022-07-06T20:32:23.930" v="452" actId="20577"/>
          <ac:spMkLst>
            <pc:docMk/>
            <pc:sldMk cId="2905425254" sldId="1552"/>
            <ac:spMk id="3" creationId="{EDD10ABC-38E1-7C47-3EF2-E2C7CE5CEB2F}"/>
          </ac:spMkLst>
        </pc:spChg>
        <pc:spChg chg="add mod">
          <ac:chgData name="Gupta, Ramesh C" userId="d9fe566f-923e-4d67-93cf-3a1eb5c3ebd4" providerId="ADAL" clId="{7CD6AEE7-F3E9-48E9-8B16-EF14FF9BE501}" dt="2022-07-06T20:33:06.687" v="495" actId="20577"/>
          <ac:spMkLst>
            <pc:docMk/>
            <pc:sldMk cId="2905425254" sldId="1552"/>
            <ac:spMk id="4" creationId="{4A7B4BFC-2285-6FF2-72B2-0EE21508EDEB}"/>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663811869487879"/>
          <c:y val="5.4868536169820875E-2"/>
          <c:w val="0.77448455050938536"/>
          <c:h val="0.77815282958051302"/>
        </c:manualLayout>
      </c:layout>
      <c:scatterChart>
        <c:scatterStyle val="smoothMarker"/>
        <c:varyColors val="0"/>
        <c:ser>
          <c:idx val="0"/>
          <c:order val="0"/>
          <c:tx>
            <c:v>Coil 1</c:v>
          </c:tx>
          <c:marker>
            <c:symbol val="diamond"/>
            <c:size val="5"/>
          </c:marker>
          <c:xVal>
            <c:numRef>
              <c:f>SUBBY_00!$B$36:$B$48</c:f>
              <c:numCache>
                <c:formatCode>General</c:formatCode>
                <c:ptCount val="13"/>
                <c:pt idx="0">
                  <c:v>190.0146</c:v>
                </c:pt>
                <c:pt idx="1">
                  <c:v>200.06790000000001</c:v>
                </c:pt>
                <c:pt idx="2">
                  <c:v>202.23990000000001</c:v>
                </c:pt>
                <c:pt idx="3">
                  <c:v>204.41069999999999</c:v>
                </c:pt>
                <c:pt idx="4">
                  <c:v>206.5772</c:v>
                </c:pt>
                <c:pt idx="5">
                  <c:v>208.77029999999999</c:v>
                </c:pt>
                <c:pt idx="6">
                  <c:v>210.39840000000001</c:v>
                </c:pt>
                <c:pt idx="7">
                  <c:v>211.48070000000001</c:v>
                </c:pt>
                <c:pt idx="8">
                  <c:v>212.56899999999999</c:v>
                </c:pt>
                <c:pt idx="9">
                  <c:v>213.6583</c:v>
                </c:pt>
                <c:pt idx="10">
                  <c:v>214.74850000000001</c:v>
                </c:pt>
                <c:pt idx="11">
                  <c:v>215.8349</c:v>
                </c:pt>
                <c:pt idx="12">
                  <c:v>216.9265</c:v>
                </c:pt>
              </c:numCache>
            </c:numRef>
          </c:xVal>
          <c:yVal>
            <c:numRef>
              <c:f>SUBBY_00!$E$36:$E$48</c:f>
              <c:numCache>
                <c:formatCode>General</c:formatCode>
                <c:ptCount val="13"/>
                <c:pt idx="0">
                  <c:v>4.3900000000000006</c:v>
                </c:pt>
                <c:pt idx="1">
                  <c:v>13.93</c:v>
                </c:pt>
                <c:pt idx="2">
                  <c:v>23.08</c:v>
                </c:pt>
                <c:pt idx="3">
                  <c:v>54.9</c:v>
                </c:pt>
                <c:pt idx="4">
                  <c:v>73.13</c:v>
                </c:pt>
                <c:pt idx="5">
                  <c:v>140.94</c:v>
                </c:pt>
                <c:pt idx="6">
                  <c:v>230.07999999999998</c:v>
                </c:pt>
                <c:pt idx="7">
                  <c:v>315.52000000000004</c:v>
                </c:pt>
                <c:pt idx="8">
                  <c:v>465.46</c:v>
                </c:pt>
                <c:pt idx="9">
                  <c:v>650.45999999999992</c:v>
                </c:pt>
                <c:pt idx="10">
                  <c:v>889.86</c:v>
                </c:pt>
                <c:pt idx="11">
                  <c:v>1382.3100000000002</c:v>
                </c:pt>
                <c:pt idx="12">
                  <c:v>2536.6299999999997</c:v>
                </c:pt>
              </c:numCache>
            </c:numRef>
          </c:yVal>
          <c:smooth val="1"/>
          <c:extLst>
            <c:ext xmlns:c16="http://schemas.microsoft.com/office/drawing/2014/chart" uri="{C3380CC4-5D6E-409C-BE32-E72D297353CC}">
              <c16:uniqueId val="{00000000-4DE7-4D90-A3AE-BCF487D863E9}"/>
            </c:ext>
          </c:extLst>
        </c:ser>
        <c:ser>
          <c:idx val="1"/>
          <c:order val="1"/>
          <c:tx>
            <c:v>Coil 2</c:v>
          </c:tx>
          <c:marker>
            <c:symbol val="diamond"/>
            <c:size val="5"/>
          </c:marker>
          <c:xVal>
            <c:numRef>
              <c:f>SUBBY_00!$B$36:$B$48</c:f>
              <c:numCache>
                <c:formatCode>General</c:formatCode>
                <c:ptCount val="13"/>
                <c:pt idx="0">
                  <c:v>190.0146</c:v>
                </c:pt>
                <c:pt idx="1">
                  <c:v>200.06790000000001</c:v>
                </c:pt>
                <c:pt idx="2">
                  <c:v>202.23990000000001</c:v>
                </c:pt>
                <c:pt idx="3">
                  <c:v>204.41069999999999</c:v>
                </c:pt>
                <c:pt idx="4">
                  <c:v>206.5772</c:v>
                </c:pt>
                <c:pt idx="5">
                  <c:v>208.77029999999999</c:v>
                </c:pt>
                <c:pt idx="6">
                  <c:v>210.39840000000001</c:v>
                </c:pt>
                <c:pt idx="7">
                  <c:v>211.48070000000001</c:v>
                </c:pt>
                <c:pt idx="8">
                  <c:v>212.56899999999999</c:v>
                </c:pt>
                <c:pt idx="9">
                  <c:v>213.6583</c:v>
                </c:pt>
                <c:pt idx="10">
                  <c:v>214.74850000000001</c:v>
                </c:pt>
                <c:pt idx="11">
                  <c:v>215.8349</c:v>
                </c:pt>
                <c:pt idx="12">
                  <c:v>216.9265</c:v>
                </c:pt>
              </c:numCache>
            </c:numRef>
          </c:xVal>
          <c:yVal>
            <c:numRef>
              <c:f>SUBBY_00!$G$36:$G$48</c:f>
              <c:numCache>
                <c:formatCode>General</c:formatCode>
                <c:ptCount val="13"/>
                <c:pt idx="0">
                  <c:v>7.49</c:v>
                </c:pt>
                <c:pt idx="1">
                  <c:v>12.11</c:v>
                </c:pt>
                <c:pt idx="2">
                  <c:v>19.77</c:v>
                </c:pt>
                <c:pt idx="3">
                  <c:v>37.200000000000003</c:v>
                </c:pt>
                <c:pt idx="4">
                  <c:v>68.33</c:v>
                </c:pt>
                <c:pt idx="5">
                  <c:v>132.60999999999999</c:v>
                </c:pt>
                <c:pt idx="6">
                  <c:v>217.59</c:v>
                </c:pt>
                <c:pt idx="7">
                  <c:v>303.10000000000002</c:v>
                </c:pt>
                <c:pt idx="8">
                  <c:v>438.88</c:v>
                </c:pt>
                <c:pt idx="9">
                  <c:v>609.66000000000008</c:v>
                </c:pt>
                <c:pt idx="10">
                  <c:v>828.93</c:v>
                </c:pt>
                <c:pt idx="11">
                  <c:v>1220.49</c:v>
                </c:pt>
                <c:pt idx="12">
                  <c:v>1837.1699999999998</c:v>
                </c:pt>
              </c:numCache>
            </c:numRef>
          </c:yVal>
          <c:smooth val="1"/>
          <c:extLst>
            <c:ext xmlns:c16="http://schemas.microsoft.com/office/drawing/2014/chart" uri="{C3380CC4-5D6E-409C-BE32-E72D297353CC}">
              <c16:uniqueId val="{00000001-4DE7-4D90-A3AE-BCF487D863E9}"/>
            </c:ext>
          </c:extLst>
        </c:ser>
        <c:dLbls>
          <c:showLegendKey val="0"/>
          <c:showVal val="0"/>
          <c:showCatName val="0"/>
          <c:showSerName val="0"/>
          <c:showPercent val="0"/>
          <c:showBubbleSize val="0"/>
        </c:dLbls>
        <c:axId val="843352432"/>
        <c:axId val="843359976"/>
      </c:scatterChart>
      <c:valAx>
        <c:axId val="843352432"/>
        <c:scaling>
          <c:orientation val="minMax"/>
        </c:scaling>
        <c:delete val="0"/>
        <c:axPos val="b"/>
        <c:title>
          <c:tx>
            <c:rich>
              <a:bodyPr/>
              <a:lstStyle/>
              <a:p>
                <a:pPr>
                  <a:defRPr/>
                </a:pPr>
                <a:r>
                  <a:rPr lang="en-US"/>
                  <a:t>Current (A)</a:t>
                </a:r>
              </a:p>
            </c:rich>
          </c:tx>
          <c:overlay val="0"/>
        </c:title>
        <c:numFmt formatCode="General" sourceLinked="1"/>
        <c:majorTickMark val="out"/>
        <c:minorTickMark val="none"/>
        <c:tickLblPos val="nextTo"/>
        <c:txPr>
          <a:bodyPr/>
          <a:lstStyle/>
          <a:p>
            <a:pPr>
              <a:defRPr b="1"/>
            </a:pPr>
            <a:endParaRPr lang="en-US"/>
          </a:p>
        </c:txPr>
        <c:crossAx val="843359976"/>
        <c:crosses val="autoZero"/>
        <c:crossBetween val="midCat"/>
      </c:valAx>
      <c:valAx>
        <c:axId val="843359976"/>
        <c:scaling>
          <c:orientation val="minMax"/>
        </c:scaling>
        <c:delete val="0"/>
        <c:axPos val="l"/>
        <c:majorGridlines/>
        <c:title>
          <c:tx>
            <c:rich>
              <a:bodyPr/>
              <a:lstStyle/>
              <a:p>
                <a:pPr>
                  <a:defRPr/>
                </a:pPr>
                <a:r>
                  <a:rPr lang="en-US"/>
                  <a:t>Voltage (micro Volts)</a:t>
                </a:r>
              </a:p>
            </c:rich>
          </c:tx>
          <c:layout>
            <c:manualLayout>
              <c:xMode val="edge"/>
              <c:yMode val="edge"/>
              <c:x val="2.5917080270179515E-3"/>
              <c:y val="0.19631325689551962"/>
            </c:manualLayout>
          </c:layout>
          <c:overlay val="0"/>
        </c:title>
        <c:numFmt formatCode="General" sourceLinked="1"/>
        <c:majorTickMark val="out"/>
        <c:minorTickMark val="none"/>
        <c:tickLblPos val="nextTo"/>
        <c:txPr>
          <a:bodyPr/>
          <a:lstStyle/>
          <a:p>
            <a:pPr>
              <a:defRPr b="1"/>
            </a:pPr>
            <a:endParaRPr lang="en-US"/>
          </a:p>
        </c:txPr>
        <c:crossAx val="843352432"/>
        <c:crosses val="autoZero"/>
        <c:crossBetween val="midCat"/>
      </c:valAx>
      <c:spPr>
        <a:ln>
          <a:solidFill>
            <a:srgbClr val="000000"/>
          </a:solidFill>
          <a:prstDash val="solid"/>
        </a:ln>
      </c:spPr>
    </c:plotArea>
    <c:legend>
      <c:legendPos val="r"/>
      <c:layout>
        <c:manualLayout>
          <c:xMode val="edge"/>
          <c:yMode val="edge"/>
          <c:x val="0.42161622569690638"/>
          <c:y val="6.8511074273610542E-2"/>
          <c:w val="0.29648032739983332"/>
          <c:h val="0.17939398200224971"/>
        </c:manualLayout>
      </c:layout>
      <c:overlay val="0"/>
      <c:txPr>
        <a:bodyPr/>
        <a:lstStyle/>
        <a:p>
          <a:pPr>
            <a:defRPr sz="2400"/>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1B9D2C41-C2D0-FF45-8B99-3885B7F78EB1}" type="datetimeFigureOut">
              <a:rPr lang="en-US" smtClean="0"/>
              <a:t>7/6/2022</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269AC406-2681-664E-BB07-370330405AEA}" type="slidenum">
              <a:rPr lang="en-US" smtClean="0"/>
              <a:t>‹#›</a:t>
            </a:fld>
            <a:endParaRPr lang="en-US" dirty="0"/>
          </a:p>
        </p:txBody>
      </p:sp>
    </p:spTree>
    <p:extLst>
      <p:ext uri="{BB962C8B-B14F-4D97-AF65-F5344CB8AC3E}">
        <p14:creationId xmlns:p14="http://schemas.microsoft.com/office/powerpoint/2010/main" val="46136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A948ED6-3360-EB40-9D40-476C2156E9E8}" type="datetimeFigureOut">
              <a:rPr lang="en-US" smtClean="0"/>
              <a:t>7/6/2022</a:t>
            </a:fld>
            <a:endParaRPr lang="en-US"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D8C10DA6-9909-7D4F-83A2-7593F71DDB5D}" type="slidenum">
              <a:rPr lang="en-US" smtClean="0"/>
              <a:t>‹#›</a:t>
            </a:fld>
            <a:endParaRPr lang="en-US" dirty="0"/>
          </a:p>
        </p:txBody>
      </p:sp>
    </p:spTree>
    <p:extLst>
      <p:ext uri="{BB962C8B-B14F-4D97-AF65-F5344CB8AC3E}">
        <p14:creationId xmlns:p14="http://schemas.microsoft.com/office/powerpoint/2010/main" val="32502528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1</a:t>
            </a:fld>
            <a:endParaRPr lang="en-US" dirty="0"/>
          </a:p>
        </p:txBody>
      </p:sp>
    </p:spTree>
    <p:extLst>
      <p:ext uri="{BB962C8B-B14F-4D97-AF65-F5344CB8AC3E}">
        <p14:creationId xmlns:p14="http://schemas.microsoft.com/office/powerpoint/2010/main" val="425905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2</a:t>
            </a:fld>
            <a:endParaRPr lang="en-US" dirty="0"/>
          </a:p>
        </p:txBody>
      </p:sp>
    </p:spTree>
    <p:extLst>
      <p:ext uri="{BB962C8B-B14F-4D97-AF65-F5344CB8AC3E}">
        <p14:creationId xmlns:p14="http://schemas.microsoft.com/office/powerpoint/2010/main" val="206013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10</a:t>
            </a:fld>
            <a:endParaRPr lang="en-US" dirty="0"/>
          </a:p>
        </p:txBody>
      </p:sp>
    </p:spTree>
    <p:extLst>
      <p:ext uri="{BB962C8B-B14F-4D97-AF65-F5344CB8AC3E}">
        <p14:creationId xmlns:p14="http://schemas.microsoft.com/office/powerpoint/2010/main" val="135589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17</a:t>
            </a:fld>
            <a:endParaRPr lang="en-US" dirty="0"/>
          </a:p>
        </p:txBody>
      </p:sp>
    </p:spTree>
    <p:extLst>
      <p:ext uri="{BB962C8B-B14F-4D97-AF65-F5344CB8AC3E}">
        <p14:creationId xmlns:p14="http://schemas.microsoft.com/office/powerpoint/2010/main" val="125362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fld id="{A4EB262D-C7F6-4318-A120-4EAFBEF2F561}" type="slidenum">
              <a:rPr lang="en-US" altLang="en-US" smtClean="0"/>
              <a:pPr/>
              <a:t>18</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130709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12192000"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611722" y="4891939"/>
            <a:ext cx="10968567"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27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1459" y="186644"/>
            <a:ext cx="3789783" cy="1020399"/>
          </a:xfrm>
          <a:prstGeom prst="rect">
            <a:avLst/>
          </a:prstGeom>
        </p:spPr>
      </p:pic>
    </p:spTree>
    <p:extLst>
      <p:ext uri="{BB962C8B-B14F-4D97-AF65-F5344CB8AC3E}">
        <p14:creationId xmlns:p14="http://schemas.microsoft.com/office/powerpoint/2010/main" val="132333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313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75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28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86D0-68D1-419F-BA3D-06AFC8DA30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ACD12-D2D1-42F5-AABE-53A4EBA684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86CAD-6EC5-4BDB-AEE8-D4ED18242F9D}"/>
              </a:ext>
            </a:extLst>
          </p:cNvPr>
          <p:cNvSpPr>
            <a:spLocks noGrp="1"/>
          </p:cNvSpPr>
          <p:nvPr>
            <p:ph type="dt" sz="half" idx="10"/>
          </p:nvPr>
        </p:nvSpPr>
        <p:spPr/>
        <p:txBody>
          <a:bodyPr/>
          <a:lstStyle/>
          <a:p>
            <a:fld id="{9A7DA6E7-61D7-4F06-9BB0-476650944036}" type="datetimeFigureOut">
              <a:rPr lang="en-US" smtClean="0"/>
              <a:t>7/6/2022</a:t>
            </a:fld>
            <a:endParaRPr lang="en-US"/>
          </a:p>
        </p:txBody>
      </p:sp>
      <p:sp>
        <p:nvSpPr>
          <p:cNvPr id="5" name="Footer Placeholder 4">
            <a:extLst>
              <a:ext uri="{FF2B5EF4-FFF2-40B4-BE49-F238E27FC236}">
                <a16:creationId xmlns:a16="http://schemas.microsoft.com/office/drawing/2014/main" id="{ECB1993A-56EC-4D25-81DC-7573347D0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4182D-E4D9-4C1F-A630-693A0EDA2CF7}"/>
              </a:ext>
            </a:extLst>
          </p:cNvPr>
          <p:cNvSpPr>
            <a:spLocks noGrp="1"/>
          </p:cNvSpPr>
          <p:nvPr>
            <p:ph type="sldNum" sz="quarter" idx="12"/>
          </p:nvPr>
        </p:nvSpPr>
        <p:spPr/>
        <p:txBody>
          <a:bodyPr/>
          <a:lstStyle/>
          <a:p>
            <a:fld id="{1410F349-465D-42D3-9E29-7E6FDC97D6CE}" type="slidenum">
              <a:rPr lang="en-US" smtClean="0"/>
              <a:t>‹#›</a:t>
            </a:fld>
            <a:endParaRPr lang="en-US"/>
          </a:p>
        </p:txBody>
      </p:sp>
    </p:spTree>
    <p:extLst>
      <p:ext uri="{BB962C8B-B14F-4D97-AF65-F5344CB8AC3E}">
        <p14:creationId xmlns:p14="http://schemas.microsoft.com/office/powerpoint/2010/main" val="872717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43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12192000"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Subtitle 2"/>
          <p:cNvSpPr>
            <a:spLocks noGrp="1"/>
          </p:cNvSpPr>
          <p:nvPr>
            <p:ph type="subTitle" idx="1"/>
          </p:nvPr>
        </p:nvSpPr>
        <p:spPr>
          <a:xfrm>
            <a:off x="611722" y="4891939"/>
            <a:ext cx="10968567"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27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1459" y="186644"/>
            <a:ext cx="3789783" cy="1020399"/>
          </a:xfrm>
          <a:prstGeom prst="rect">
            <a:avLst/>
          </a:prstGeom>
        </p:spPr>
      </p:pic>
    </p:spTree>
    <p:extLst>
      <p:ext uri="{BB962C8B-B14F-4D97-AF65-F5344CB8AC3E}">
        <p14:creationId xmlns:p14="http://schemas.microsoft.com/office/powerpoint/2010/main" val="427418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9" y="2130853"/>
            <a:ext cx="10364391" cy="1470049"/>
          </a:xfrm>
        </p:spPr>
        <p:txBody>
          <a:bodyPr/>
          <a:lstStyle/>
          <a:p>
            <a:r>
              <a:rPr lang="en-US"/>
              <a:t>Click to edit Master title style</a:t>
            </a:r>
          </a:p>
        </p:txBody>
      </p:sp>
      <p:sp>
        <p:nvSpPr>
          <p:cNvPr id="3" name="Subtitle 2"/>
          <p:cNvSpPr>
            <a:spLocks noGrp="1"/>
          </p:cNvSpPr>
          <p:nvPr>
            <p:ph type="subTitle" idx="1"/>
          </p:nvPr>
        </p:nvSpPr>
        <p:spPr>
          <a:xfrm>
            <a:off x="1829100" y="3886652"/>
            <a:ext cx="8533805" cy="1752451"/>
          </a:xfrm>
        </p:spPr>
        <p:txBody>
          <a:bodyPr/>
          <a:lstStyle>
            <a:lvl1pPr marL="0" indent="0" algn="ctr">
              <a:buNone/>
              <a:defRPr/>
            </a:lvl1pPr>
            <a:lvl2pPr marL="241093" indent="0" algn="ctr">
              <a:buNone/>
              <a:defRPr/>
            </a:lvl2pPr>
            <a:lvl3pPr marL="482186" indent="0" algn="ctr">
              <a:buNone/>
              <a:defRPr/>
            </a:lvl3pPr>
            <a:lvl4pPr marL="723279" indent="0" algn="ctr">
              <a:buNone/>
              <a:defRPr/>
            </a:lvl4pPr>
            <a:lvl5pPr marL="964372" indent="0" algn="ctr">
              <a:buNone/>
              <a:defRPr/>
            </a:lvl5pPr>
            <a:lvl6pPr marL="1205465" indent="0" algn="ctr">
              <a:buNone/>
              <a:defRPr/>
            </a:lvl6pPr>
            <a:lvl7pPr marL="1446558" indent="0" algn="ctr">
              <a:buNone/>
              <a:defRPr/>
            </a:lvl7pPr>
            <a:lvl8pPr marL="1687651" indent="0" algn="ctr">
              <a:buNone/>
              <a:defRPr/>
            </a:lvl8pPr>
            <a:lvl9pPr marL="1928744" indent="0" algn="ctr">
              <a:buNone/>
              <a:defRPr/>
            </a:lvl9pPr>
          </a:lstStyle>
          <a:p>
            <a:r>
              <a:rPr lang="en-US"/>
              <a:t>Click to edit Master subtitle style</a:t>
            </a:r>
          </a:p>
        </p:txBody>
      </p:sp>
    </p:spTree>
    <p:extLst>
      <p:ext uri="{BB962C8B-B14F-4D97-AF65-F5344CB8AC3E}">
        <p14:creationId xmlns:p14="http://schemas.microsoft.com/office/powerpoint/2010/main" val="241299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3" y="6356355"/>
            <a:ext cx="688900" cy="365125"/>
          </a:xfrm>
          <a:prstGeom prst="rect">
            <a:avLst/>
          </a:prstGeom>
        </p:spPr>
        <p:txBody>
          <a:bodyPr vert="horz" lIns="91440" tIns="45720" rIns="91440" bIns="45720" rtlCol="0" anchor="ctr"/>
          <a:lstStyle>
            <a:lvl1pPr algn="r">
              <a:defRPr sz="750">
                <a:solidFill>
                  <a:srgbClr val="898989"/>
                </a:solidFill>
              </a:defRPr>
            </a:lvl1pPr>
          </a:lstStyle>
          <a:p>
            <a:fld id="{D260E43B-7F43-FA45-AAB7-E054FD6CC4E3}" type="slidenum">
              <a:rPr lang="en-US" smtClean="0"/>
              <a:pPr/>
              <a:t>‹#›</a:t>
            </a:fld>
            <a:endParaRPr lang="en-US" dirty="0"/>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615" y="6323779"/>
            <a:ext cx="122215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r" defTabSz="342812">
              <a:defRPr/>
            </a:pPr>
            <a:endParaRPr lang="en-US" sz="1350" dirty="0">
              <a:solidFill>
                <a:srgbClr val="FFFFFF"/>
              </a:solidFill>
              <a:latin typeface="Arial" charset="0"/>
              <a:ea typeface="ＭＳ Ｐゴシック" charset="0"/>
              <a:cs typeface="ＭＳ Ｐゴシック" charset="0"/>
            </a:endParaRPr>
          </a:p>
          <a:p>
            <a:pPr algn="r" defTabSz="342812">
              <a:defRPr/>
            </a:pPr>
            <a:r>
              <a:rPr lang="en-US" sz="1350" dirty="0" err="1">
                <a:solidFill>
                  <a:srgbClr val="FFFFFF"/>
                </a:solidFill>
                <a:latin typeface="Arial" charset="0"/>
                <a:ea typeface="ＭＳ Ｐゴシック" charset="0"/>
                <a:cs typeface="ＭＳ Ｐゴシック" charset="0"/>
              </a:rPr>
              <a:t>ReBCO</a:t>
            </a:r>
            <a:r>
              <a:rPr lang="en-US" sz="1350" dirty="0">
                <a:solidFill>
                  <a:srgbClr val="FFFFFF"/>
                </a:solidFill>
                <a:latin typeface="Arial" charset="0"/>
                <a:ea typeface="ＭＳ Ｐゴシック" charset="0"/>
                <a:cs typeface="ＭＳ Ｐゴシック" charset="0"/>
              </a:rPr>
              <a:t>  – BNL Status Report      -Ramesh Gupta                   USMDP General Meeting,  July 6, 2022       </a:t>
            </a:r>
            <a:r>
              <a:rPr lang="en-US" sz="1350" dirty="0">
                <a:solidFill>
                  <a:srgbClr val="FFFF00"/>
                </a:solidFill>
                <a:latin typeface="Arial" charset="0"/>
                <a:ea typeface="ＭＳ Ｐゴシック" charset="0"/>
                <a:cs typeface="ＭＳ Ｐゴシック" charset="0"/>
              </a:rPr>
              <a:t> </a:t>
            </a:r>
            <a:fld id="{371D28AC-489D-484A-8E4C-6354E6776D9C}" type="slidenum">
              <a:rPr lang="en-US" sz="1350" smtClean="0">
                <a:solidFill>
                  <a:srgbClr val="FFFF00"/>
                </a:solidFill>
                <a:latin typeface="Arial" charset="0"/>
                <a:ea typeface="ＭＳ Ｐゴシック" charset="0"/>
                <a:cs typeface="ＭＳ Ｐゴシック" charset="0"/>
              </a:rPr>
              <a:t>‹#›</a:t>
            </a:fld>
            <a:endParaRPr lang="en-US" sz="1350" dirty="0">
              <a:solidFill>
                <a:srgbClr val="FFFF00"/>
              </a:solidFill>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2192" y="6457861"/>
            <a:ext cx="2093957" cy="263614"/>
          </a:xfrm>
          <a:prstGeom prst="rect">
            <a:avLst/>
          </a:prstGeom>
        </p:spPr>
      </p:pic>
      <p:sp>
        <p:nvSpPr>
          <p:cNvPr id="49" name="Rectangle 48">
            <a:extLst>
              <a:ext uri="{FF2B5EF4-FFF2-40B4-BE49-F238E27FC236}">
                <a16:creationId xmlns:a16="http://schemas.microsoft.com/office/drawing/2014/main" id="{B08FBF34-4E67-6C47-A78A-9C135843AE40}"/>
              </a:ext>
            </a:extLst>
          </p:cNvPr>
          <p:cNvSpPr/>
          <p:nvPr userDrawn="1"/>
        </p:nvSpPr>
        <p:spPr>
          <a:xfrm>
            <a:off x="5" y="0"/>
            <a:ext cx="12191999" cy="1143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0" name="Title 1">
            <a:extLst>
              <a:ext uri="{FF2B5EF4-FFF2-40B4-BE49-F238E27FC236}">
                <a16:creationId xmlns:a16="http://schemas.microsoft.com/office/drawing/2014/main" id="{24CD79B7-4787-7344-A8E3-991F38CC2D9C}"/>
              </a:ext>
            </a:extLst>
          </p:cNvPr>
          <p:cNvSpPr txBox="1">
            <a:spLocks/>
          </p:cNvSpPr>
          <p:nvPr userDrawn="1"/>
        </p:nvSpPr>
        <p:spPr>
          <a:xfrm>
            <a:off x="3610096" y="0"/>
            <a:ext cx="8581904" cy="1143000"/>
          </a:xfrm>
          <a:prstGeom prst="rect">
            <a:avLst/>
          </a:prstGeom>
        </p:spPr>
        <p:txBody>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sz="2100"/>
              <a:t>Click to edit Master title style</a:t>
            </a:r>
            <a:endParaRPr lang="en-US" sz="2100" dirty="0"/>
          </a:p>
        </p:txBody>
      </p:sp>
      <p:pic>
        <p:nvPicPr>
          <p:cNvPr id="51" name="Picture 50">
            <a:extLst>
              <a:ext uri="{FF2B5EF4-FFF2-40B4-BE49-F238E27FC236}">
                <a16:creationId xmlns:a16="http://schemas.microsoft.com/office/drawing/2014/main" id="{11AF6C34-0601-C649-8859-7C59EC754F8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28857" y="123515"/>
            <a:ext cx="2752384" cy="889536"/>
          </a:xfrm>
          <a:prstGeom prst="rect">
            <a:avLst/>
          </a:prstGeom>
        </p:spPr>
      </p:pic>
    </p:spTree>
    <p:extLst>
      <p:ext uri="{BB962C8B-B14F-4D97-AF65-F5344CB8AC3E}">
        <p14:creationId xmlns:p14="http://schemas.microsoft.com/office/powerpoint/2010/main" val="1905364349"/>
      </p:ext>
    </p:extLst>
  </p:cSld>
  <p:clrMap bg1="lt1" tx1="dk1" bg2="lt2" tx2="dk2" accent1="accent1" accent2="accent2" accent3="accent3" accent4="accent4" accent5="accent5" accent6="accent6" hlink="hlink" folHlink="folHlink"/>
  <p:sldLayoutIdLst>
    <p:sldLayoutId id="2147483669" r:id="rId1"/>
    <p:sldLayoutId id="2147483684" r:id="rId2"/>
    <p:sldLayoutId id="2147483685" r:id="rId3"/>
    <p:sldLayoutId id="2147483686" r:id="rId4"/>
    <p:sldLayoutId id="2147483687" r:id="rId5"/>
  </p:sldLayoutIdLst>
  <p:hf sldNum="0" hdr="0" dt="0"/>
  <p:txStyles>
    <p:titleStyle>
      <a:lvl1pPr algn="ctr" defTabSz="342900" rtl="0" eaLnBrk="1" latinLnBrk="0" hangingPunct="1">
        <a:spcBef>
          <a:spcPct val="0"/>
        </a:spcBef>
        <a:buNone/>
        <a:defRPr sz="21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893503" y="6356355"/>
            <a:ext cx="688900" cy="365125"/>
          </a:xfrm>
          <a:prstGeom prst="rect">
            <a:avLst/>
          </a:prstGeom>
        </p:spPr>
        <p:txBody>
          <a:bodyPr vert="horz" lIns="91440" tIns="45720" rIns="91440" bIns="45720" rtlCol="0" anchor="ctr"/>
          <a:lstStyle>
            <a:lvl1pPr algn="r">
              <a:defRPr sz="750">
                <a:solidFill>
                  <a:srgbClr val="898989"/>
                </a:solidFill>
              </a:defRPr>
            </a:lvl1pPr>
          </a:lstStyle>
          <a:p>
            <a:pPr>
              <a:defRPr/>
            </a:pPr>
            <a:fld id="{D260E43B-7F43-FA45-AAB7-E054FD6CC4E3}" type="slidenum">
              <a:rPr lang="en-US" smtClean="0"/>
              <a:pPr>
                <a:defRPr/>
              </a:pPr>
              <a:t>‹#›</a:t>
            </a:fld>
            <a:endParaRPr lang="en-US" dirty="0"/>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615" y="6323779"/>
            <a:ext cx="122215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2192" y="6457861"/>
            <a:ext cx="2093957" cy="263614"/>
          </a:xfrm>
          <a:prstGeom prst="rect">
            <a:avLst/>
          </a:prstGeom>
        </p:spPr>
      </p:pic>
    </p:spTree>
    <p:extLst>
      <p:ext uri="{BB962C8B-B14F-4D97-AF65-F5344CB8AC3E}">
        <p14:creationId xmlns:p14="http://schemas.microsoft.com/office/powerpoint/2010/main" val="14489794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Lst>
  <p:hf sldNum="0" hdr="0" dt="0"/>
  <p:txStyles>
    <p:titleStyle>
      <a:lvl1pPr algn="ctr" defTabSz="342900" rtl="0" eaLnBrk="1" latinLnBrk="0" hangingPunct="1">
        <a:spcBef>
          <a:spcPct val="0"/>
        </a:spcBef>
        <a:buNone/>
        <a:defRPr sz="21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24062" y="2393435"/>
            <a:ext cx="8143876" cy="1660968"/>
          </a:xfrm>
          <a:prstGeom prst="rect">
            <a:avLst/>
          </a:prstGeom>
        </p:spPr>
        <p:txBody>
          <a:bodyPr wrap="square">
            <a:spAutoFit/>
          </a:bodyPr>
          <a:lstStyle/>
          <a:p>
            <a:pPr algn="ctr"/>
            <a:r>
              <a:rPr lang="en-US" sz="4400" b="1" dirty="0" err="1">
                <a:solidFill>
                  <a:schemeClr val="bg1"/>
                </a:solidFill>
              </a:rPr>
              <a:t>ReBCO</a:t>
            </a:r>
            <a:r>
              <a:rPr lang="en-US" sz="4400" b="1" dirty="0">
                <a:solidFill>
                  <a:schemeClr val="bg1"/>
                </a:solidFill>
              </a:rPr>
              <a:t> – BNL Status Report</a:t>
            </a:r>
          </a:p>
          <a:p>
            <a:pPr algn="ctr">
              <a:lnSpc>
                <a:spcPct val="150000"/>
              </a:lnSpc>
            </a:pPr>
            <a:r>
              <a:rPr lang="en-US" sz="4400" b="1" dirty="0">
                <a:solidFill>
                  <a:srgbClr val="FFFF00"/>
                </a:solidFill>
              </a:rPr>
              <a:t>Ramesh Gupta</a:t>
            </a:r>
          </a:p>
        </p:txBody>
      </p:sp>
      <p:sp>
        <p:nvSpPr>
          <p:cNvPr id="2" name="Rectangle 1">
            <a:extLst>
              <a:ext uri="{FF2B5EF4-FFF2-40B4-BE49-F238E27FC236}">
                <a16:creationId xmlns:a16="http://schemas.microsoft.com/office/drawing/2014/main" id="{051C1D82-BFAC-415C-AF2B-EDD6DF3BDA34}"/>
              </a:ext>
            </a:extLst>
          </p:cNvPr>
          <p:cNvSpPr/>
          <p:nvPr/>
        </p:nvSpPr>
        <p:spPr>
          <a:xfrm>
            <a:off x="3360015" y="4577565"/>
            <a:ext cx="4997843" cy="1200329"/>
          </a:xfrm>
          <a:prstGeom prst="rect">
            <a:avLst/>
          </a:prstGeom>
        </p:spPr>
        <p:txBody>
          <a:bodyPr wrap="none">
            <a:spAutoFit/>
          </a:bodyPr>
          <a:lstStyle/>
          <a:p>
            <a:pPr algn="ctr"/>
            <a:r>
              <a:rPr lang="en-US" sz="3600" b="1" dirty="0">
                <a:solidFill>
                  <a:schemeClr val="bg1"/>
                </a:solidFill>
              </a:rPr>
              <a:t>USMDP General Meeting</a:t>
            </a:r>
          </a:p>
          <a:p>
            <a:pPr algn="ctr"/>
            <a:r>
              <a:rPr lang="en-US" sz="3600" b="1" dirty="0">
                <a:solidFill>
                  <a:schemeClr val="bg1"/>
                </a:solidFill>
              </a:rPr>
              <a:t>July 6, 2022</a:t>
            </a:r>
            <a:endParaRPr lang="en-US" sz="3600" b="1" dirty="0">
              <a:solidFill>
                <a:srgbClr val="FFFF00"/>
              </a:solidFill>
            </a:endParaRPr>
          </a:p>
        </p:txBody>
      </p:sp>
    </p:spTree>
    <p:extLst>
      <p:ext uri="{BB962C8B-B14F-4D97-AF65-F5344CB8AC3E}">
        <p14:creationId xmlns:p14="http://schemas.microsoft.com/office/powerpoint/2010/main" val="74081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0010-021A-4A9A-A763-8297591168B6}"/>
              </a:ext>
            </a:extLst>
          </p:cNvPr>
          <p:cNvSpPr>
            <a:spLocks noGrp="1"/>
          </p:cNvSpPr>
          <p:nvPr>
            <p:ph type="title"/>
          </p:nvPr>
        </p:nvSpPr>
        <p:spPr>
          <a:xfrm>
            <a:off x="3409950" y="101996"/>
            <a:ext cx="8782050" cy="880459"/>
          </a:xfrm>
        </p:spPr>
        <p:txBody>
          <a:bodyPr>
            <a:noAutofit/>
          </a:bodyPr>
          <a:lstStyle/>
          <a:p>
            <a:r>
              <a:rPr lang="en-US" sz="2800" dirty="0"/>
              <a:t>Recap: CORC Coils with the Common Coil Dipole</a:t>
            </a:r>
          </a:p>
        </p:txBody>
      </p:sp>
      <p:pic>
        <p:nvPicPr>
          <p:cNvPr id="4" name="Picture 3">
            <a:extLst>
              <a:ext uri="{FF2B5EF4-FFF2-40B4-BE49-F238E27FC236}">
                <a16:creationId xmlns:a16="http://schemas.microsoft.com/office/drawing/2014/main" id="{63CA74B7-9749-4B6D-AEAD-A99C2C49594C}"/>
              </a:ext>
            </a:extLst>
          </p:cNvPr>
          <p:cNvPicPr>
            <a:picLocks noChangeAspect="1"/>
          </p:cNvPicPr>
          <p:nvPr/>
        </p:nvPicPr>
        <p:blipFill rotWithShape="1">
          <a:blip r:embed="rId3"/>
          <a:srcRect l="25018" t="5787" r="1820"/>
          <a:stretch/>
        </p:blipFill>
        <p:spPr>
          <a:xfrm>
            <a:off x="117165" y="2184782"/>
            <a:ext cx="3543788" cy="3474720"/>
          </a:xfrm>
          <a:prstGeom prst="rect">
            <a:avLst/>
          </a:prstGeom>
        </p:spPr>
      </p:pic>
      <p:sp>
        <p:nvSpPr>
          <p:cNvPr id="7" name="TextBox 6">
            <a:extLst>
              <a:ext uri="{FF2B5EF4-FFF2-40B4-BE49-F238E27FC236}">
                <a16:creationId xmlns:a16="http://schemas.microsoft.com/office/drawing/2014/main" id="{4AA15646-36C3-46E8-B9CD-9AFF3B8614C4}"/>
              </a:ext>
            </a:extLst>
          </p:cNvPr>
          <p:cNvSpPr txBox="1"/>
          <p:nvPr/>
        </p:nvSpPr>
        <p:spPr>
          <a:xfrm>
            <a:off x="117165" y="1137377"/>
            <a:ext cx="3963768"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b="1" dirty="0">
                <a:solidFill>
                  <a:srgbClr val="FFFF00"/>
                </a:solidFill>
              </a:rPr>
              <a:t>STTR Coils two sets: </a:t>
            </a:r>
          </a:p>
          <a:p>
            <a:r>
              <a:rPr lang="en-US" sz="2800" b="1" dirty="0">
                <a:solidFill>
                  <a:srgbClr val="FFFF00"/>
                </a:solidFill>
              </a:rPr>
              <a:t>Each with 6 and 8 turns</a:t>
            </a:r>
          </a:p>
        </p:txBody>
      </p:sp>
      <p:pic>
        <p:nvPicPr>
          <p:cNvPr id="8" name="Picture 7" descr="Shape&#10;&#10;Description automatically generated">
            <a:extLst>
              <a:ext uri="{FF2B5EF4-FFF2-40B4-BE49-F238E27FC236}">
                <a16:creationId xmlns:a16="http://schemas.microsoft.com/office/drawing/2014/main" id="{90CC087B-8B98-4026-922C-418262D2D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640" y="4025294"/>
            <a:ext cx="4777818" cy="2303948"/>
          </a:xfrm>
          <a:prstGeom prst="rect">
            <a:avLst/>
          </a:prstGeom>
        </p:spPr>
      </p:pic>
      <p:pic>
        <p:nvPicPr>
          <p:cNvPr id="5" name="Picture 4">
            <a:extLst>
              <a:ext uri="{FF2B5EF4-FFF2-40B4-BE49-F238E27FC236}">
                <a16:creationId xmlns:a16="http://schemas.microsoft.com/office/drawing/2014/main" id="{477D9904-007B-4EE4-9E19-67A3C2448FB4}"/>
              </a:ext>
            </a:extLst>
          </p:cNvPr>
          <p:cNvPicPr>
            <a:picLocks noChangeAspect="1"/>
          </p:cNvPicPr>
          <p:nvPr/>
        </p:nvPicPr>
        <p:blipFill rotWithShape="1">
          <a:blip r:embed="rId5"/>
          <a:srcRect t="12009" r="22536" b="-1399"/>
          <a:stretch/>
        </p:blipFill>
        <p:spPr>
          <a:xfrm rot="-600000">
            <a:off x="3611692" y="1923295"/>
            <a:ext cx="4114800" cy="2683565"/>
          </a:xfrm>
          <a:prstGeom prst="rect">
            <a:avLst/>
          </a:prstGeom>
        </p:spPr>
      </p:pic>
      <p:sp>
        <p:nvSpPr>
          <p:cNvPr id="10" name="TextBox 9">
            <a:extLst>
              <a:ext uri="{FF2B5EF4-FFF2-40B4-BE49-F238E27FC236}">
                <a16:creationId xmlns:a16="http://schemas.microsoft.com/office/drawing/2014/main" id="{E814DD3F-ECD5-44C0-A985-26F1ACAD1A70}"/>
              </a:ext>
            </a:extLst>
          </p:cNvPr>
          <p:cNvSpPr txBox="1"/>
          <p:nvPr/>
        </p:nvSpPr>
        <p:spPr>
          <a:xfrm>
            <a:off x="7673716" y="1219247"/>
            <a:ext cx="4518284" cy="2616101"/>
          </a:xfrm>
          <a:prstGeom prst="rect">
            <a:avLst/>
          </a:prstGeom>
          <a:noFill/>
        </p:spPr>
        <p:txBody>
          <a:bodyPr wrap="square">
            <a:spAutoFit/>
          </a:bodyPr>
          <a:lstStyle/>
          <a:p>
            <a:pPr>
              <a:spcBef>
                <a:spcPts val="600"/>
              </a:spcBef>
            </a:pPr>
            <a:r>
              <a:rPr lang="en-US" sz="2400" b="1" dirty="0">
                <a:solidFill>
                  <a:srgbClr val="006600"/>
                </a:solidFill>
                <a:latin typeface="Arial" panose="020B0604020202020204" pitchFamily="34" charset="0"/>
                <a:cs typeface="Arial" panose="020B0604020202020204" pitchFamily="34" charset="0"/>
              </a:rPr>
              <a:t>STTR: High field Demo</a:t>
            </a:r>
          </a:p>
          <a:p>
            <a:pPr>
              <a:spcBef>
                <a:spcPts val="600"/>
              </a:spcBef>
            </a:pPr>
            <a:r>
              <a:rPr lang="en-US" sz="2400" b="1" dirty="0">
                <a:solidFill>
                  <a:srgbClr val="006600"/>
                </a:solidFill>
                <a:latin typeface="Arial" panose="020B0604020202020204" pitchFamily="34" charset="0"/>
                <a:cs typeface="Arial" panose="020B0604020202020204" pitchFamily="34" charset="0"/>
              </a:rPr>
              <a:t>(13-14 T with 10 T from LTS)</a:t>
            </a:r>
          </a:p>
          <a:p>
            <a:pPr>
              <a:spcBef>
                <a:spcPts val="600"/>
              </a:spcBef>
            </a:pPr>
            <a:endParaRPr lang="en-US" sz="2400" b="1" dirty="0">
              <a:solidFill>
                <a:srgbClr val="006600"/>
              </a:solidFill>
              <a:latin typeface="Arial" panose="020B0604020202020204" pitchFamily="34" charset="0"/>
              <a:cs typeface="Arial" panose="020B0604020202020204" pitchFamily="34" charset="0"/>
            </a:endParaRPr>
          </a:p>
          <a:p>
            <a:pPr>
              <a:spcBef>
                <a:spcPts val="600"/>
              </a:spcBef>
            </a:pPr>
            <a:r>
              <a:rPr lang="en-US" sz="2400" b="1" dirty="0">
                <a:solidFill>
                  <a:srgbClr val="006600"/>
                </a:solidFill>
                <a:latin typeface="Arial" panose="020B0604020202020204" pitchFamily="34" charset="0"/>
                <a:cs typeface="Arial" panose="020B0604020202020204" pitchFamily="34" charset="0"/>
              </a:rPr>
              <a:t>MDP: Quench studies and technology demo</a:t>
            </a:r>
          </a:p>
          <a:p>
            <a:pPr>
              <a:spcBef>
                <a:spcPts val="600"/>
              </a:spcBef>
            </a:pPr>
            <a:r>
              <a:rPr lang="en-US" sz="2400" b="1" dirty="0">
                <a:solidFill>
                  <a:srgbClr val="006600"/>
                </a:solidFill>
                <a:latin typeface="Arial" panose="020B0604020202020204" pitchFamily="34" charset="0"/>
                <a:cs typeface="Arial" panose="020B0604020202020204" pitchFamily="34" charset="0"/>
              </a:rPr>
              <a:t>(10.7 T with 10 T from LTS)</a:t>
            </a:r>
          </a:p>
        </p:txBody>
      </p:sp>
      <p:sp>
        <p:nvSpPr>
          <p:cNvPr id="6" name="TextBox 5">
            <a:extLst>
              <a:ext uri="{FF2B5EF4-FFF2-40B4-BE49-F238E27FC236}">
                <a16:creationId xmlns:a16="http://schemas.microsoft.com/office/drawing/2014/main" id="{635201BD-D429-4C4E-BF1B-80CE73CC9C7A}"/>
              </a:ext>
            </a:extLst>
          </p:cNvPr>
          <p:cNvSpPr txBox="1"/>
          <p:nvPr/>
        </p:nvSpPr>
        <p:spPr>
          <a:xfrm>
            <a:off x="9363718" y="4578203"/>
            <a:ext cx="2320564"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a:r>
              <a:rPr lang="en-US" sz="2800" b="1" dirty="0">
                <a:solidFill>
                  <a:srgbClr val="FFFF00"/>
                </a:solidFill>
              </a:rPr>
              <a:t>MDP Coil </a:t>
            </a:r>
          </a:p>
          <a:p>
            <a:pPr algn="r"/>
            <a:r>
              <a:rPr lang="en-US" sz="2800" b="1" dirty="0">
                <a:solidFill>
                  <a:srgbClr val="FFFF00"/>
                </a:solidFill>
              </a:rPr>
              <a:t>4+4 turns</a:t>
            </a:r>
          </a:p>
          <a:p>
            <a:pPr algn="r"/>
            <a:r>
              <a:rPr lang="en-US" sz="2800" b="1" dirty="0">
                <a:solidFill>
                  <a:srgbClr val="FFFF00"/>
                </a:solidFill>
              </a:rPr>
              <a:t>with an S-turn</a:t>
            </a:r>
          </a:p>
        </p:txBody>
      </p:sp>
      <p:sp>
        <p:nvSpPr>
          <p:cNvPr id="11" name="TextBox 10">
            <a:extLst>
              <a:ext uri="{FF2B5EF4-FFF2-40B4-BE49-F238E27FC236}">
                <a16:creationId xmlns:a16="http://schemas.microsoft.com/office/drawing/2014/main" id="{183DE6CD-1D60-4781-8EE3-C9425C0CC80D}"/>
              </a:ext>
            </a:extLst>
          </p:cNvPr>
          <p:cNvSpPr txBox="1"/>
          <p:nvPr/>
        </p:nvSpPr>
        <p:spPr>
          <a:xfrm>
            <a:off x="117165" y="5547700"/>
            <a:ext cx="4186215" cy="830997"/>
          </a:xfrm>
          <a:prstGeom prst="rect">
            <a:avLst/>
          </a:prstGeom>
          <a:noFill/>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CORC</a:t>
            </a:r>
            <a:r>
              <a:rPr lang="en-US" sz="2400" b="1" baseline="30000" dirty="0">
                <a:solidFill>
                  <a:srgbClr val="FF0000"/>
                </a:solidFill>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coils will run in series with the Nb</a:t>
            </a:r>
            <a:r>
              <a:rPr lang="en-US" sz="2400" b="1" baseline="-25000" dirty="0">
                <a:solidFill>
                  <a:srgbClr val="FF0000"/>
                </a:solidFill>
                <a:latin typeface="Arial" panose="020B0604020202020204" pitchFamily="34" charset="0"/>
                <a:cs typeface="Arial" panose="020B0604020202020204" pitchFamily="34" charset="0"/>
              </a:rPr>
              <a:t>3</a:t>
            </a:r>
            <a:r>
              <a:rPr lang="en-US" sz="2400" b="1" dirty="0">
                <a:solidFill>
                  <a:srgbClr val="FF0000"/>
                </a:solidFill>
                <a:latin typeface="Arial" panose="020B0604020202020204" pitchFamily="34" charset="0"/>
                <a:cs typeface="Arial" panose="020B0604020202020204" pitchFamily="34" charset="0"/>
              </a:rPr>
              <a:t>Sn coils</a:t>
            </a:r>
            <a:endParaRPr lang="en-US" sz="2400" dirty="0">
              <a:solidFill>
                <a:srgbClr val="FF0000"/>
              </a:solidFill>
            </a:endParaRPr>
          </a:p>
        </p:txBody>
      </p:sp>
    </p:spTree>
    <p:extLst>
      <p:ext uri="{BB962C8B-B14F-4D97-AF65-F5344CB8AC3E}">
        <p14:creationId xmlns:p14="http://schemas.microsoft.com/office/powerpoint/2010/main" val="2935620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643B-6982-4CDD-A2BD-BF71761AC564}"/>
              </a:ext>
            </a:extLst>
          </p:cNvPr>
          <p:cNvSpPr>
            <a:spLocks noGrp="1"/>
          </p:cNvSpPr>
          <p:nvPr>
            <p:ph type="title"/>
          </p:nvPr>
        </p:nvSpPr>
        <p:spPr>
          <a:xfrm>
            <a:off x="3316940" y="0"/>
            <a:ext cx="8875059" cy="1143000"/>
          </a:xfrm>
        </p:spPr>
        <p:txBody>
          <a:bodyPr>
            <a:normAutofit/>
          </a:bodyPr>
          <a:lstStyle/>
          <a:p>
            <a:r>
              <a:rPr lang="en-US" sz="2800" dirty="0"/>
              <a:t>Finite element analysis performed for the CORC coil in a structure @10 kA inside BNL common coil dipole @10 T</a:t>
            </a:r>
          </a:p>
        </p:txBody>
      </p:sp>
      <p:pic>
        <p:nvPicPr>
          <p:cNvPr id="3" name="Content Placeholder 4" descr="Icon&#10;&#10;Description automatically generated">
            <a:extLst>
              <a:ext uri="{FF2B5EF4-FFF2-40B4-BE49-F238E27FC236}">
                <a16:creationId xmlns:a16="http://schemas.microsoft.com/office/drawing/2014/main" id="{16070D14-F650-498F-A268-89BABD3E1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067"/>
            <a:ext cx="2593886" cy="2468880"/>
          </a:xfrm>
          <a:prstGeom prst="rect">
            <a:avLst/>
          </a:prstGeom>
        </p:spPr>
      </p:pic>
      <p:pic>
        <p:nvPicPr>
          <p:cNvPr id="4" name="Picture 3">
            <a:extLst>
              <a:ext uri="{FF2B5EF4-FFF2-40B4-BE49-F238E27FC236}">
                <a16:creationId xmlns:a16="http://schemas.microsoft.com/office/drawing/2014/main" id="{7883DDCF-4E75-4CE1-8634-D8DAF2398333}"/>
              </a:ext>
            </a:extLst>
          </p:cNvPr>
          <p:cNvPicPr>
            <a:picLocks noChangeAspect="1"/>
          </p:cNvPicPr>
          <p:nvPr/>
        </p:nvPicPr>
        <p:blipFill rotWithShape="1">
          <a:blip r:embed="rId3"/>
          <a:srcRect l="-1" r="4853"/>
          <a:stretch/>
        </p:blipFill>
        <p:spPr>
          <a:xfrm>
            <a:off x="8084914" y="1253067"/>
            <a:ext cx="3988191" cy="2468880"/>
          </a:xfrm>
          <a:prstGeom prst="rect">
            <a:avLst/>
          </a:prstGeom>
        </p:spPr>
      </p:pic>
      <p:pic>
        <p:nvPicPr>
          <p:cNvPr id="5" name="Picture 4">
            <a:extLst>
              <a:ext uri="{FF2B5EF4-FFF2-40B4-BE49-F238E27FC236}">
                <a16:creationId xmlns:a16="http://schemas.microsoft.com/office/drawing/2014/main" id="{C9A33F7B-F828-48A6-8DA4-25A0B4366E98}"/>
              </a:ext>
            </a:extLst>
          </p:cNvPr>
          <p:cNvPicPr>
            <a:picLocks noChangeAspect="1"/>
          </p:cNvPicPr>
          <p:nvPr/>
        </p:nvPicPr>
        <p:blipFill rotWithShape="1">
          <a:blip r:embed="rId4"/>
          <a:srcRect t="12064" b="1826"/>
          <a:stretch/>
        </p:blipFill>
        <p:spPr>
          <a:xfrm>
            <a:off x="2874779" y="1253067"/>
            <a:ext cx="4929242" cy="2468880"/>
          </a:xfrm>
          <a:prstGeom prst="rect">
            <a:avLst/>
          </a:prstGeom>
        </p:spPr>
      </p:pic>
      <p:pic>
        <p:nvPicPr>
          <p:cNvPr id="6" name="Picture 5">
            <a:extLst>
              <a:ext uri="{FF2B5EF4-FFF2-40B4-BE49-F238E27FC236}">
                <a16:creationId xmlns:a16="http://schemas.microsoft.com/office/drawing/2014/main" id="{70F3FF06-51A0-4B70-ADF7-04A49D43A46A}"/>
              </a:ext>
            </a:extLst>
          </p:cNvPr>
          <p:cNvPicPr>
            <a:picLocks noChangeAspect="1"/>
          </p:cNvPicPr>
          <p:nvPr/>
        </p:nvPicPr>
        <p:blipFill>
          <a:blip r:embed="rId5"/>
          <a:stretch>
            <a:fillRect/>
          </a:stretch>
        </p:blipFill>
        <p:spPr>
          <a:xfrm>
            <a:off x="78484" y="3813387"/>
            <a:ext cx="2796295" cy="2468880"/>
          </a:xfrm>
          <a:prstGeom prst="rect">
            <a:avLst/>
          </a:prstGeom>
        </p:spPr>
      </p:pic>
      <p:sp>
        <p:nvSpPr>
          <p:cNvPr id="9" name="TextBox 8">
            <a:extLst>
              <a:ext uri="{FF2B5EF4-FFF2-40B4-BE49-F238E27FC236}">
                <a16:creationId xmlns:a16="http://schemas.microsoft.com/office/drawing/2014/main" id="{B5B1852E-2CA5-4A41-BEF1-06444BBE46D0}"/>
              </a:ext>
            </a:extLst>
          </p:cNvPr>
          <p:cNvSpPr txBox="1"/>
          <p:nvPr/>
        </p:nvSpPr>
        <p:spPr>
          <a:xfrm>
            <a:off x="0" y="5912935"/>
            <a:ext cx="1922929" cy="369332"/>
          </a:xfrm>
          <a:prstGeom prst="rect">
            <a:avLst/>
          </a:prstGeom>
          <a:noFill/>
        </p:spPr>
        <p:txBody>
          <a:bodyPr wrap="square">
            <a:spAutoFit/>
          </a:bodyPr>
          <a:lstStyle/>
          <a:p>
            <a:r>
              <a:rPr lang="en-US" b="1" dirty="0">
                <a:solidFill>
                  <a:srgbClr val="FFFF00"/>
                </a:solidFill>
              </a:rPr>
              <a:t>Equivalent Stress</a:t>
            </a:r>
          </a:p>
        </p:txBody>
      </p:sp>
      <p:pic>
        <p:nvPicPr>
          <p:cNvPr id="7" name="Picture 6">
            <a:extLst>
              <a:ext uri="{FF2B5EF4-FFF2-40B4-BE49-F238E27FC236}">
                <a16:creationId xmlns:a16="http://schemas.microsoft.com/office/drawing/2014/main" id="{9183CDFB-1456-423F-9C98-E83FC21A2121}"/>
              </a:ext>
            </a:extLst>
          </p:cNvPr>
          <p:cNvPicPr>
            <a:picLocks noChangeAspect="1"/>
          </p:cNvPicPr>
          <p:nvPr/>
        </p:nvPicPr>
        <p:blipFill rotWithShape="1">
          <a:blip r:embed="rId6"/>
          <a:srcRect l="1363" t="2194" r="2804" b="8642"/>
          <a:stretch/>
        </p:blipFill>
        <p:spPr>
          <a:xfrm>
            <a:off x="7582413" y="3877734"/>
            <a:ext cx="4542740" cy="2377440"/>
          </a:xfrm>
          <a:prstGeom prst="rect">
            <a:avLst/>
          </a:prstGeom>
        </p:spPr>
      </p:pic>
      <p:pic>
        <p:nvPicPr>
          <p:cNvPr id="8" name="Picture 7">
            <a:extLst>
              <a:ext uri="{FF2B5EF4-FFF2-40B4-BE49-F238E27FC236}">
                <a16:creationId xmlns:a16="http://schemas.microsoft.com/office/drawing/2014/main" id="{687EA735-5C29-432C-A873-AE0709E33AB2}"/>
              </a:ext>
            </a:extLst>
          </p:cNvPr>
          <p:cNvPicPr>
            <a:picLocks noChangeAspect="1"/>
          </p:cNvPicPr>
          <p:nvPr/>
        </p:nvPicPr>
        <p:blipFill rotWithShape="1">
          <a:blip r:embed="rId7"/>
          <a:srcRect l="3058" r="3193" b="11111"/>
          <a:stretch/>
        </p:blipFill>
        <p:spPr>
          <a:xfrm>
            <a:off x="2914021" y="3832014"/>
            <a:ext cx="4629150" cy="2468880"/>
          </a:xfrm>
          <a:prstGeom prst="rect">
            <a:avLst/>
          </a:prstGeom>
        </p:spPr>
      </p:pic>
    </p:spTree>
    <p:extLst>
      <p:ext uri="{BB962C8B-B14F-4D97-AF65-F5344CB8AC3E}">
        <p14:creationId xmlns:p14="http://schemas.microsoft.com/office/powerpoint/2010/main" val="32059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98CE-F3A1-6A2C-D183-BE8C7ED0EA07}"/>
              </a:ext>
            </a:extLst>
          </p:cNvPr>
          <p:cNvSpPr>
            <a:spLocks noGrp="1"/>
          </p:cNvSpPr>
          <p:nvPr>
            <p:ph type="title"/>
          </p:nvPr>
        </p:nvSpPr>
        <p:spPr>
          <a:xfrm>
            <a:off x="3685032" y="0"/>
            <a:ext cx="8506968" cy="1143000"/>
          </a:xfrm>
        </p:spPr>
        <p:txBody>
          <a:bodyPr>
            <a:normAutofit/>
          </a:bodyPr>
          <a:lstStyle/>
          <a:p>
            <a:r>
              <a:rPr lang="en-US" sz="6000" dirty="0"/>
              <a:t>Early Design Work at BNL</a:t>
            </a:r>
          </a:p>
        </p:txBody>
      </p:sp>
      <p:pic>
        <p:nvPicPr>
          <p:cNvPr id="4" name="Content Placeholder 6">
            <a:extLst>
              <a:ext uri="{FF2B5EF4-FFF2-40B4-BE49-F238E27FC236}">
                <a16:creationId xmlns:a16="http://schemas.microsoft.com/office/drawing/2014/main" id="{06086DED-1BF2-C971-3659-157B6620A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504" y="2192943"/>
            <a:ext cx="6939048" cy="3860111"/>
          </a:xfrm>
          <a:prstGeom prst="rect">
            <a:avLst/>
          </a:prstGeom>
        </p:spPr>
      </p:pic>
      <p:sp>
        <p:nvSpPr>
          <p:cNvPr id="6" name="TextBox 5">
            <a:extLst>
              <a:ext uri="{FF2B5EF4-FFF2-40B4-BE49-F238E27FC236}">
                <a16:creationId xmlns:a16="http://schemas.microsoft.com/office/drawing/2014/main" id="{44C01B2F-1389-AA4B-966E-C4D0BDF2644F}"/>
              </a:ext>
            </a:extLst>
          </p:cNvPr>
          <p:cNvSpPr txBox="1"/>
          <p:nvPr/>
        </p:nvSpPr>
        <p:spPr>
          <a:xfrm>
            <a:off x="178032" y="1270796"/>
            <a:ext cx="6419088" cy="584775"/>
          </a:xfrm>
          <a:prstGeom prst="rect">
            <a:avLst/>
          </a:prstGeom>
          <a:noFill/>
        </p:spPr>
        <p:txBody>
          <a:bodyPr wrap="square">
            <a:spAutoFit/>
          </a:bodyPr>
          <a:lstStyle/>
          <a:p>
            <a:r>
              <a:rPr lang="en-US" sz="3200" b="1" dirty="0"/>
              <a:t>Conductor fully supported </a:t>
            </a:r>
          </a:p>
        </p:txBody>
      </p:sp>
      <p:pic>
        <p:nvPicPr>
          <p:cNvPr id="7" name="Content Placeholder 7">
            <a:extLst>
              <a:ext uri="{FF2B5EF4-FFF2-40B4-BE49-F238E27FC236}">
                <a16:creationId xmlns:a16="http://schemas.microsoft.com/office/drawing/2014/main" id="{B85120B7-5BCC-1DEA-20C7-63B8538E91E4}"/>
              </a:ext>
            </a:extLst>
          </p:cNvPr>
          <p:cNvPicPr>
            <a:picLocks noChangeAspect="1"/>
          </p:cNvPicPr>
          <p:nvPr/>
        </p:nvPicPr>
        <p:blipFill rotWithShape="1">
          <a:blip r:embed="rId3">
            <a:extLst>
              <a:ext uri="{28A0092B-C50C-407E-A947-70E740481C1C}">
                <a14:useLocalDpi xmlns:a14="http://schemas.microsoft.com/office/drawing/2010/main" val="0"/>
              </a:ext>
            </a:extLst>
          </a:blip>
          <a:srcRect l="25439" t="45315" r="55861"/>
          <a:stretch/>
        </p:blipFill>
        <p:spPr>
          <a:xfrm>
            <a:off x="178032" y="2035795"/>
            <a:ext cx="4872334" cy="3284533"/>
          </a:xfrm>
          <a:prstGeom prst="rect">
            <a:avLst/>
          </a:prstGeom>
        </p:spPr>
      </p:pic>
      <p:sp>
        <p:nvSpPr>
          <p:cNvPr id="8" name="TextBox 7">
            <a:extLst>
              <a:ext uri="{FF2B5EF4-FFF2-40B4-BE49-F238E27FC236}">
                <a16:creationId xmlns:a16="http://schemas.microsoft.com/office/drawing/2014/main" id="{24E010A1-B0EC-7509-69CD-E2D24CC9DC43}"/>
              </a:ext>
            </a:extLst>
          </p:cNvPr>
          <p:cNvSpPr txBox="1"/>
          <p:nvPr/>
        </p:nvSpPr>
        <p:spPr>
          <a:xfrm>
            <a:off x="360912" y="5181331"/>
            <a:ext cx="4256808" cy="1077218"/>
          </a:xfrm>
          <a:prstGeom prst="rect">
            <a:avLst/>
          </a:prstGeom>
          <a:noFill/>
        </p:spPr>
        <p:txBody>
          <a:bodyPr wrap="square">
            <a:spAutoFit/>
          </a:bodyPr>
          <a:lstStyle/>
          <a:p>
            <a:r>
              <a:rPr lang="en-US" sz="3200" b="1" dirty="0"/>
              <a:t>But cable was difficult to put in place</a:t>
            </a:r>
          </a:p>
        </p:txBody>
      </p:sp>
    </p:spTree>
    <p:extLst>
      <p:ext uri="{BB962C8B-B14F-4D97-AF65-F5344CB8AC3E}">
        <p14:creationId xmlns:p14="http://schemas.microsoft.com/office/powerpoint/2010/main" val="3164122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A47A-C0F5-488A-8A0C-F7A5DAE0CF4F}"/>
              </a:ext>
            </a:extLst>
          </p:cNvPr>
          <p:cNvSpPr>
            <a:spLocks noGrp="1"/>
          </p:cNvSpPr>
          <p:nvPr>
            <p:ph type="title"/>
          </p:nvPr>
        </p:nvSpPr>
        <p:spPr>
          <a:xfrm>
            <a:off x="3550024" y="114300"/>
            <a:ext cx="8041341" cy="895350"/>
          </a:xfrm>
        </p:spPr>
        <p:txBody>
          <a:bodyPr>
            <a:noAutofit/>
          </a:bodyPr>
          <a:lstStyle/>
          <a:p>
            <a:r>
              <a:rPr lang="en-US" sz="4800" dirty="0"/>
              <a:t>Work Performed at ACT</a:t>
            </a:r>
          </a:p>
        </p:txBody>
      </p:sp>
      <p:pic>
        <p:nvPicPr>
          <p:cNvPr id="5" name="Picture 4">
            <a:extLst>
              <a:ext uri="{FF2B5EF4-FFF2-40B4-BE49-F238E27FC236}">
                <a16:creationId xmlns:a16="http://schemas.microsoft.com/office/drawing/2014/main" id="{A7C85E84-DE0B-1312-8C51-DDFADA1959A9}"/>
              </a:ext>
            </a:extLst>
          </p:cNvPr>
          <p:cNvPicPr>
            <a:picLocks noChangeAspect="1"/>
          </p:cNvPicPr>
          <p:nvPr/>
        </p:nvPicPr>
        <p:blipFill>
          <a:blip r:embed="rId2"/>
          <a:stretch>
            <a:fillRect/>
          </a:stretch>
        </p:blipFill>
        <p:spPr>
          <a:xfrm>
            <a:off x="6254496" y="1316736"/>
            <a:ext cx="5664971" cy="4877562"/>
          </a:xfrm>
          <a:prstGeom prst="rect">
            <a:avLst/>
          </a:prstGeom>
        </p:spPr>
      </p:pic>
      <p:pic>
        <p:nvPicPr>
          <p:cNvPr id="6" name="Picture 5">
            <a:extLst>
              <a:ext uri="{FF2B5EF4-FFF2-40B4-BE49-F238E27FC236}">
                <a16:creationId xmlns:a16="http://schemas.microsoft.com/office/drawing/2014/main" id="{26D08130-18E0-DA24-FD73-DBE00EC7F351}"/>
              </a:ext>
            </a:extLst>
          </p:cNvPr>
          <p:cNvPicPr>
            <a:picLocks noChangeAspect="1"/>
          </p:cNvPicPr>
          <p:nvPr/>
        </p:nvPicPr>
        <p:blipFill rotWithShape="1">
          <a:blip r:embed="rId3"/>
          <a:srcRect b="8466"/>
          <a:stretch/>
        </p:blipFill>
        <p:spPr>
          <a:xfrm rot="5400000">
            <a:off x="2593456" y="2782881"/>
            <a:ext cx="5236204" cy="1956451"/>
          </a:xfrm>
          <a:prstGeom prst="rect">
            <a:avLst/>
          </a:prstGeom>
        </p:spPr>
      </p:pic>
      <p:sp>
        <p:nvSpPr>
          <p:cNvPr id="7" name="Content Placeholder 4">
            <a:extLst>
              <a:ext uri="{FF2B5EF4-FFF2-40B4-BE49-F238E27FC236}">
                <a16:creationId xmlns:a16="http://schemas.microsoft.com/office/drawing/2014/main" id="{B8324F19-E6A3-D5DF-DDFB-BCD4FEC68E5F}"/>
              </a:ext>
            </a:extLst>
          </p:cNvPr>
          <p:cNvSpPr txBox="1">
            <a:spLocks/>
          </p:cNvSpPr>
          <p:nvPr/>
        </p:nvSpPr>
        <p:spPr>
          <a:xfrm>
            <a:off x="166218" y="1662514"/>
            <a:ext cx="4067115" cy="3072384"/>
          </a:xfrm>
          <a:prstGeom prst="rect">
            <a:avLst/>
          </a:prstGeom>
        </p:spPr>
        <p:txBody>
          <a:bodyPr/>
          <a:lst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2400" dirty="0"/>
              <a:t>4 Plate Coil</a:t>
            </a:r>
          </a:p>
          <a:p>
            <a:r>
              <a:rPr lang="en-US" sz="2400" dirty="0"/>
              <a:t>Outer plates have 8 turns</a:t>
            </a:r>
          </a:p>
          <a:p>
            <a:r>
              <a:rPr lang="en-US" sz="2400" dirty="0"/>
              <a:t>Inner plates have 6 turns</a:t>
            </a:r>
          </a:p>
          <a:p>
            <a:r>
              <a:rPr lang="en-US" sz="2400" dirty="0"/>
              <a:t>Coils centered at ± 118mm</a:t>
            </a:r>
          </a:p>
          <a:p>
            <a:r>
              <a:rPr lang="en-US" sz="2400" dirty="0"/>
              <a:t>The left-hand and right-hand coils are mirrors of each other</a:t>
            </a:r>
          </a:p>
          <a:p>
            <a:endParaRPr lang="en-US" sz="2400" dirty="0"/>
          </a:p>
        </p:txBody>
      </p:sp>
    </p:spTree>
    <p:extLst>
      <p:ext uri="{BB962C8B-B14F-4D97-AF65-F5344CB8AC3E}">
        <p14:creationId xmlns:p14="http://schemas.microsoft.com/office/powerpoint/2010/main" val="751885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A47A-C0F5-488A-8A0C-F7A5DAE0CF4F}"/>
              </a:ext>
            </a:extLst>
          </p:cNvPr>
          <p:cNvSpPr>
            <a:spLocks noGrp="1"/>
          </p:cNvSpPr>
          <p:nvPr>
            <p:ph type="title"/>
          </p:nvPr>
        </p:nvSpPr>
        <p:spPr>
          <a:xfrm>
            <a:off x="3550024" y="114300"/>
            <a:ext cx="8041341" cy="895350"/>
          </a:xfrm>
        </p:spPr>
        <p:txBody>
          <a:bodyPr>
            <a:noAutofit/>
          </a:bodyPr>
          <a:lstStyle/>
          <a:p>
            <a:r>
              <a:rPr lang="en-US" sz="4800" dirty="0"/>
              <a:t>Status of STTR</a:t>
            </a:r>
          </a:p>
        </p:txBody>
      </p:sp>
      <p:sp>
        <p:nvSpPr>
          <p:cNvPr id="3" name="TextBox 2">
            <a:extLst>
              <a:ext uri="{FF2B5EF4-FFF2-40B4-BE49-F238E27FC236}">
                <a16:creationId xmlns:a16="http://schemas.microsoft.com/office/drawing/2014/main" id="{BF076914-C801-317C-8BB7-4463AC92DB75}"/>
              </a:ext>
            </a:extLst>
          </p:cNvPr>
          <p:cNvSpPr txBox="1"/>
          <p:nvPr/>
        </p:nvSpPr>
        <p:spPr>
          <a:xfrm>
            <a:off x="118872" y="1129677"/>
            <a:ext cx="11954256" cy="4955203"/>
          </a:xfrm>
          <a:prstGeom prst="rect">
            <a:avLst/>
          </a:prstGeom>
          <a:noFill/>
        </p:spPr>
        <p:txBody>
          <a:bodyPr wrap="square" rtlCol="0">
            <a:spAutoFit/>
          </a:bodyPr>
          <a:lstStyle/>
          <a:p>
            <a:r>
              <a:rPr lang="en-US" sz="2800" b="1" u="sng" dirty="0"/>
              <a:t>e-mail from Danko (this morning):</a:t>
            </a:r>
            <a:endParaRPr lang="en-US" sz="2800" b="1" u="sng"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400" dirty="0">
                <a:effectLst/>
                <a:latin typeface="Calibri" panose="020F0502020204030204" pitchFamily="34" charset="0"/>
                <a:ea typeface="Times New Roman" panose="02020603050405020304" pitchFamily="18" charset="0"/>
              </a:rPr>
              <a:t>Zack, who made the model of the STTR coil is on vacation this week, but I’ll have someone else prepare a STEP file of the  STTR coil.</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400" dirty="0">
                <a:effectLst/>
                <a:latin typeface="Calibri" panose="020F0502020204030204" pitchFamily="34" charset="0"/>
                <a:ea typeface="Times New Roman" panose="02020603050405020304" pitchFamily="18" charset="0"/>
              </a:rPr>
              <a:t>The current connectors are the same as four the MDP coil. We’ve sent an overview last week, which is attached. The only difference between the STTR and MDP coils is that the lead position may have shifted by no more than an inch. The STEP file should clarify this. I assume that the lead connectors will interface with flexible Rutherford cables so this should be no problem and the current lead interface blocks could be machined.</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2400" dirty="0">
                <a:effectLst/>
                <a:latin typeface="Calibri" panose="020F0502020204030204" pitchFamily="34" charset="0"/>
                <a:ea typeface="Times New Roman" panose="02020603050405020304" pitchFamily="18" charset="0"/>
              </a:rPr>
              <a:t>The cable for the STTR coil will be finished this week, while all remaining parts for the coil should arrive next week. The STTR coil will be wound the week of July 18th, tested in liquid nitrogen the week of July 25th, and shipped top BNL before the end of that week. Assuming shipping freight takes one week, </a:t>
            </a:r>
            <a:r>
              <a:rPr lang="en-US" sz="2400" b="1" dirty="0">
                <a:solidFill>
                  <a:srgbClr val="FF0000"/>
                </a:solidFill>
                <a:effectLst/>
                <a:latin typeface="Calibri" panose="020F0502020204030204" pitchFamily="34" charset="0"/>
                <a:ea typeface="Times New Roman" panose="02020603050405020304" pitchFamily="18" charset="0"/>
              </a:rPr>
              <a:t>the coil should arrive at BNL before August 5th</a:t>
            </a:r>
            <a:r>
              <a:rPr lang="en-US" sz="2400" dirty="0">
                <a:effectLst/>
                <a:latin typeface="Calibri" panose="020F0502020204030204" pitchFamily="34" charset="0"/>
                <a:ea typeface="Times New Roman" panose="02020603050405020304" pitchFamily="18" charset="0"/>
              </a:rPr>
              <a:t>. There is a likelihood that we might speed things up and deliver sooner, but I’ll keep you updated.</a:t>
            </a:r>
            <a:endParaRPr lang="en-US" sz="2400" dirty="0"/>
          </a:p>
        </p:txBody>
      </p:sp>
    </p:spTree>
    <p:extLst>
      <p:ext uri="{BB962C8B-B14F-4D97-AF65-F5344CB8AC3E}">
        <p14:creationId xmlns:p14="http://schemas.microsoft.com/office/powerpoint/2010/main" val="4259450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a:extLst>
              <a:ext uri="{FF2B5EF4-FFF2-40B4-BE49-F238E27FC236}">
                <a16:creationId xmlns:a16="http://schemas.microsoft.com/office/drawing/2014/main" id="{EDD10ABC-38E1-7C47-3EF2-E2C7CE5CEB2F}"/>
              </a:ext>
            </a:extLst>
          </p:cNvPr>
          <p:cNvSpPr txBox="1">
            <a:spLocks noGrp="1" noChangeArrowheads="1"/>
          </p:cNvSpPr>
          <p:nvPr>
            <p:ph type="title"/>
          </p:nvPr>
        </p:nvSpPr>
        <p:spPr>
          <a:xfrm>
            <a:off x="2650066" y="0"/>
            <a:ext cx="9541933" cy="905933"/>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b">
            <a:noAutofit/>
          </a:bodyPr>
          <a:lstStyle>
            <a:lvl1pPr algn="ctr" defTabSz="342900" rtl="0" eaLnBrk="1" latinLnBrk="0" hangingPunct="1">
              <a:spcBef>
                <a:spcPct val="0"/>
              </a:spcBef>
              <a:buNone/>
              <a:defRPr sz="6000" kern="1200">
                <a:solidFill>
                  <a:schemeClr val="bg1"/>
                </a:solidFill>
                <a:latin typeface="+mj-lt"/>
                <a:ea typeface="+mj-ea"/>
                <a:cs typeface="+mj-cs"/>
              </a:defRPr>
            </a:lvl1pPr>
          </a:lstStyle>
          <a:p>
            <a:r>
              <a:rPr lang="en-US" altLang="en-US" sz="3200" dirty="0">
                <a:solidFill>
                  <a:srgbClr val="FFFF00"/>
                </a:solidFill>
              </a:rPr>
              <a:t>Ongoing Discussion within MDP Collaborators</a:t>
            </a:r>
          </a:p>
        </p:txBody>
      </p:sp>
      <p:sp>
        <p:nvSpPr>
          <p:cNvPr id="4" name="TextBox 3">
            <a:extLst>
              <a:ext uri="{FF2B5EF4-FFF2-40B4-BE49-F238E27FC236}">
                <a16:creationId xmlns:a16="http://schemas.microsoft.com/office/drawing/2014/main" id="{4A7B4BFC-2285-6FF2-72B2-0EE21508EDEB}"/>
              </a:ext>
            </a:extLst>
          </p:cNvPr>
          <p:cNvSpPr txBox="1"/>
          <p:nvPr/>
        </p:nvSpPr>
        <p:spPr>
          <a:xfrm>
            <a:off x="541867" y="2108200"/>
            <a:ext cx="9538893" cy="2554545"/>
          </a:xfrm>
          <a:prstGeom prst="rect">
            <a:avLst/>
          </a:prstGeom>
          <a:noFill/>
        </p:spPr>
        <p:txBody>
          <a:bodyPr wrap="none" rtlCol="0">
            <a:spAutoFit/>
          </a:bodyPr>
          <a:lstStyle/>
          <a:p>
            <a:pPr marL="571500" indent="-571500">
              <a:buFont typeface="Arial" panose="020B0604020202020204" pitchFamily="34" charset="0"/>
              <a:buChar char="•"/>
            </a:pPr>
            <a:r>
              <a:rPr lang="en-US" sz="4000" b="1" dirty="0"/>
              <a:t>Discussion on the detail instrumentation</a:t>
            </a:r>
          </a:p>
          <a:p>
            <a:pPr marL="571500" indent="-571500">
              <a:buFont typeface="Arial" panose="020B0604020202020204" pitchFamily="34" charset="0"/>
              <a:buChar char="•"/>
            </a:pPr>
            <a:r>
              <a:rPr lang="en-US" sz="4000" b="1" dirty="0"/>
              <a:t>Discussion on the detail test plan</a:t>
            </a:r>
          </a:p>
          <a:p>
            <a:pPr marL="571500" indent="-571500">
              <a:buFont typeface="Arial" panose="020B0604020202020204" pitchFamily="34" charset="0"/>
              <a:buChar char="•"/>
            </a:pPr>
            <a:endParaRPr lang="en-US" sz="4000" b="1" dirty="0"/>
          </a:p>
          <a:p>
            <a:r>
              <a:rPr lang="en-US" sz="4000" b="1" dirty="0"/>
              <a:t>Both will be formalized soon.</a:t>
            </a:r>
          </a:p>
        </p:txBody>
      </p:sp>
    </p:spTree>
    <p:extLst>
      <p:ext uri="{BB962C8B-B14F-4D97-AF65-F5344CB8AC3E}">
        <p14:creationId xmlns:p14="http://schemas.microsoft.com/office/powerpoint/2010/main" val="290542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5D52-2136-4214-A981-F8016FB14EBC}"/>
              </a:ext>
            </a:extLst>
          </p:cNvPr>
          <p:cNvSpPr>
            <a:spLocks noGrp="1"/>
          </p:cNvSpPr>
          <p:nvPr>
            <p:ph type="title"/>
          </p:nvPr>
        </p:nvSpPr>
        <p:spPr>
          <a:xfrm>
            <a:off x="690282" y="1779493"/>
            <a:ext cx="10730755" cy="4228115"/>
          </a:xfrm>
        </p:spPr>
        <p:txBody>
          <a:bodyPr>
            <a:noAutofit/>
          </a:bodyPr>
          <a:lstStyle/>
          <a:p>
            <a:pPr>
              <a:lnSpc>
                <a:spcPct val="150000"/>
              </a:lnSpc>
            </a:pPr>
            <a:r>
              <a:rPr lang="en-US" sz="5400" dirty="0"/>
              <a:t>PSI Nb</a:t>
            </a:r>
            <a:r>
              <a:rPr lang="en-US" sz="5400" baseline="-25000" dirty="0"/>
              <a:t>3</a:t>
            </a:r>
            <a:r>
              <a:rPr lang="en-US" sz="5400" dirty="0"/>
              <a:t>Sn coil Test and HTS/LTS High Field Hybrid Dipole Test</a:t>
            </a:r>
          </a:p>
        </p:txBody>
      </p:sp>
    </p:spTree>
    <p:extLst>
      <p:ext uri="{BB962C8B-B14F-4D97-AF65-F5344CB8AC3E}">
        <p14:creationId xmlns:p14="http://schemas.microsoft.com/office/powerpoint/2010/main" val="3717612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965954-B846-438A-B023-61E8C15C5DB5}"/>
              </a:ext>
            </a:extLst>
          </p:cNvPr>
          <p:cNvPicPr>
            <a:picLocks noChangeAspect="1"/>
          </p:cNvPicPr>
          <p:nvPr/>
        </p:nvPicPr>
        <p:blipFill>
          <a:blip r:embed="rId3"/>
          <a:stretch>
            <a:fillRect/>
          </a:stretch>
        </p:blipFill>
        <p:spPr>
          <a:xfrm>
            <a:off x="322739" y="2267679"/>
            <a:ext cx="4619625" cy="4029075"/>
          </a:xfrm>
          <a:prstGeom prst="rect">
            <a:avLst/>
          </a:prstGeom>
        </p:spPr>
      </p:pic>
      <p:pic>
        <p:nvPicPr>
          <p:cNvPr id="10" name="Picture 9">
            <a:extLst>
              <a:ext uri="{FF2B5EF4-FFF2-40B4-BE49-F238E27FC236}">
                <a16:creationId xmlns:a16="http://schemas.microsoft.com/office/drawing/2014/main" id="{1C3143F6-2F6E-4A86-952C-170AC6EE3157}"/>
              </a:ext>
            </a:extLst>
          </p:cNvPr>
          <p:cNvPicPr>
            <a:picLocks noChangeAspect="1"/>
          </p:cNvPicPr>
          <p:nvPr/>
        </p:nvPicPr>
        <p:blipFill>
          <a:blip r:embed="rId4"/>
          <a:stretch>
            <a:fillRect/>
          </a:stretch>
        </p:blipFill>
        <p:spPr>
          <a:xfrm>
            <a:off x="6510814" y="2531483"/>
            <a:ext cx="5667375" cy="3876675"/>
          </a:xfrm>
          <a:prstGeom prst="rect">
            <a:avLst/>
          </a:prstGeom>
        </p:spPr>
      </p:pic>
      <p:pic>
        <p:nvPicPr>
          <p:cNvPr id="11" name="Picture 10">
            <a:extLst>
              <a:ext uri="{FF2B5EF4-FFF2-40B4-BE49-F238E27FC236}">
                <a16:creationId xmlns:a16="http://schemas.microsoft.com/office/drawing/2014/main" id="{41F1384F-9FF4-462A-A528-226947962982}"/>
              </a:ext>
            </a:extLst>
          </p:cNvPr>
          <p:cNvPicPr>
            <a:picLocks noChangeAspect="1"/>
          </p:cNvPicPr>
          <p:nvPr/>
        </p:nvPicPr>
        <p:blipFill rotWithShape="1">
          <a:blip r:embed="rId5"/>
          <a:srcRect r="9463"/>
          <a:stretch/>
        </p:blipFill>
        <p:spPr>
          <a:xfrm>
            <a:off x="3692571" y="4701281"/>
            <a:ext cx="2743200" cy="1706878"/>
          </a:xfrm>
          <a:prstGeom prst="rect">
            <a:avLst/>
          </a:prstGeom>
        </p:spPr>
      </p:pic>
      <p:pic>
        <p:nvPicPr>
          <p:cNvPr id="13" name="Picture 12">
            <a:extLst>
              <a:ext uri="{FF2B5EF4-FFF2-40B4-BE49-F238E27FC236}">
                <a16:creationId xmlns:a16="http://schemas.microsoft.com/office/drawing/2014/main" id="{3DDAC05A-3E60-4E50-A133-3AF5DD72F419}"/>
              </a:ext>
            </a:extLst>
          </p:cNvPr>
          <p:cNvPicPr>
            <a:picLocks noChangeAspect="1"/>
          </p:cNvPicPr>
          <p:nvPr/>
        </p:nvPicPr>
        <p:blipFill>
          <a:blip r:embed="rId6"/>
          <a:stretch>
            <a:fillRect/>
          </a:stretch>
        </p:blipFill>
        <p:spPr>
          <a:xfrm>
            <a:off x="691605" y="1195764"/>
            <a:ext cx="2805129" cy="1157191"/>
          </a:xfrm>
          <a:prstGeom prst="rect">
            <a:avLst/>
          </a:prstGeom>
        </p:spPr>
      </p:pic>
      <p:sp>
        <p:nvSpPr>
          <p:cNvPr id="6" name="Rectangle 1026">
            <a:extLst>
              <a:ext uri="{FF2B5EF4-FFF2-40B4-BE49-F238E27FC236}">
                <a16:creationId xmlns:a16="http://schemas.microsoft.com/office/drawing/2014/main" id="{1A151002-17A9-ACDF-2E3C-66CE65A1E860}"/>
              </a:ext>
            </a:extLst>
          </p:cNvPr>
          <p:cNvSpPr txBox="1">
            <a:spLocks noChangeArrowheads="1"/>
          </p:cNvSpPr>
          <p:nvPr/>
        </p:nvSpPr>
        <p:spPr>
          <a:xfrm>
            <a:off x="3647861" y="75338"/>
            <a:ext cx="7680539" cy="886316"/>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b">
            <a:noAutofit/>
          </a:bodyPr>
          <a:lstStyle>
            <a:lvl1pPr algn="ctr" defTabSz="342900" rtl="0" eaLnBrk="1" latinLnBrk="0" hangingPunct="1">
              <a:spcBef>
                <a:spcPct val="0"/>
              </a:spcBef>
              <a:buNone/>
              <a:defRPr sz="6000" kern="1200">
                <a:solidFill>
                  <a:schemeClr val="bg1"/>
                </a:solidFill>
                <a:latin typeface="+mj-lt"/>
                <a:ea typeface="+mj-ea"/>
                <a:cs typeface="+mj-cs"/>
              </a:defRPr>
            </a:lvl1pPr>
          </a:lstStyle>
          <a:p>
            <a:r>
              <a:rPr lang="en-US" altLang="en-US" sz="3200" dirty="0">
                <a:solidFill>
                  <a:srgbClr val="FFFF00"/>
                </a:solidFill>
              </a:rPr>
              <a:t>MDP </a:t>
            </a:r>
            <a:r>
              <a:rPr lang="en-US" altLang="en-US" sz="3200" dirty="0" err="1">
                <a:solidFill>
                  <a:srgbClr val="FFFF00"/>
                </a:solidFill>
              </a:rPr>
              <a:t>BigBoX</a:t>
            </a:r>
            <a:r>
              <a:rPr lang="en-US" altLang="en-US" sz="3200" dirty="0">
                <a:solidFill>
                  <a:srgbClr val="FFFF00"/>
                </a:solidFill>
              </a:rPr>
              <a:t> Test Nb</a:t>
            </a:r>
            <a:r>
              <a:rPr lang="en-US" altLang="en-US" sz="3200" baseline="-25000" dirty="0">
                <a:solidFill>
                  <a:srgbClr val="FFFF00"/>
                </a:solidFill>
              </a:rPr>
              <a:t>3</a:t>
            </a:r>
            <a:r>
              <a:rPr lang="en-US" altLang="en-US" sz="3200" dirty="0">
                <a:solidFill>
                  <a:srgbClr val="FFFF00"/>
                </a:solidFill>
              </a:rPr>
              <a:t>Sn Coil Test with PSI  </a:t>
            </a:r>
          </a:p>
        </p:txBody>
      </p:sp>
      <p:sp>
        <p:nvSpPr>
          <p:cNvPr id="2" name="TextBox 1">
            <a:extLst>
              <a:ext uri="{FF2B5EF4-FFF2-40B4-BE49-F238E27FC236}">
                <a16:creationId xmlns:a16="http://schemas.microsoft.com/office/drawing/2014/main" id="{89F6E634-291A-3D73-5E5B-79B131DCEC67}"/>
              </a:ext>
            </a:extLst>
          </p:cNvPr>
          <p:cNvSpPr txBox="1"/>
          <p:nvPr/>
        </p:nvSpPr>
        <p:spPr>
          <a:xfrm>
            <a:off x="5074093" y="1065006"/>
            <a:ext cx="6969861" cy="1815882"/>
          </a:xfrm>
          <a:prstGeom prst="rect">
            <a:avLst/>
          </a:prstGeom>
          <a:noFill/>
        </p:spPr>
        <p:txBody>
          <a:bodyPr wrap="square" rtlCol="0">
            <a:spAutoFit/>
          </a:bodyPr>
          <a:lstStyle/>
          <a:p>
            <a:pPr marL="342900" indent="-342900">
              <a:buFont typeface="Arial" panose="020B0604020202020204" pitchFamily="34" charset="0"/>
              <a:buChar char="•"/>
            </a:pPr>
            <a:r>
              <a:rPr lang="en-US" sz="2800" b="1" dirty="0">
                <a:solidFill>
                  <a:srgbClr val="FF0000"/>
                </a:solidFill>
              </a:rPr>
              <a:t>Coil in support structure received</a:t>
            </a:r>
          </a:p>
          <a:p>
            <a:pPr marL="342900" indent="-342900">
              <a:buFont typeface="Arial" panose="020B0604020202020204" pitchFamily="34" charset="0"/>
              <a:buChar char="•"/>
            </a:pPr>
            <a:r>
              <a:rPr lang="en-US" sz="2800" b="1" dirty="0">
                <a:solidFill>
                  <a:srgbClr val="FF0000"/>
                </a:solidFill>
              </a:rPr>
              <a:t>Suggest a separate presentation from PSI </a:t>
            </a:r>
          </a:p>
          <a:p>
            <a:pPr marL="342900" indent="-342900">
              <a:buFont typeface="Arial" panose="020B0604020202020204" pitchFamily="34" charset="0"/>
              <a:buChar char="•"/>
            </a:pPr>
            <a:r>
              <a:rPr lang="en-US" sz="2800" b="1" dirty="0">
                <a:solidFill>
                  <a:srgbClr val="FF0000"/>
                </a:solidFill>
              </a:rPr>
              <a:t>As such one aperture is available, use this</a:t>
            </a:r>
          </a:p>
          <a:p>
            <a:pPr marL="342900" indent="-342900">
              <a:buFont typeface="Arial" panose="020B0604020202020204" pitchFamily="34" charset="0"/>
              <a:buChar char="•"/>
            </a:pPr>
            <a:r>
              <a:rPr lang="en-US" sz="2800" b="1" dirty="0">
                <a:solidFill>
                  <a:srgbClr val="FF0000"/>
                </a:solidFill>
              </a:rPr>
              <a:t>Taking advantage and testing an HTS coil</a:t>
            </a:r>
          </a:p>
        </p:txBody>
      </p:sp>
    </p:spTree>
    <p:extLst>
      <p:ext uri="{BB962C8B-B14F-4D97-AF65-F5344CB8AC3E}">
        <p14:creationId xmlns:p14="http://schemas.microsoft.com/office/powerpoint/2010/main" val="1342828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26"/>
          <p:cNvSpPr>
            <a:spLocks noGrp="1" noChangeArrowheads="1"/>
          </p:cNvSpPr>
          <p:nvPr>
            <p:ph type="title"/>
          </p:nvPr>
        </p:nvSpPr>
        <p:spPr>
          <a:xfrm>
            <a:off x="3647861" y="75338"/>
            <a:ext cx="7019987" cy="886316"/>
          </a:xfrm>
        </p:spPr>
        <p:txBody>
          <a:bodyPr>
            <a:noAutofit/>
          </a:bodyPr>
          <a:lstStyle/>
          <a:p>
            <a:r>
              <a:rPr lang="en-US" altLang="en-US" sz="3200" dirty="0">
                <a:solidFill>
                  <a:srgbClr val="FFFF00"/>
                </a:solidFill>
              </a:rPr>
              <a:t>Room for Improvement in Previous MDP Test of 12.3 T HTS/LTS Dipole</a:t>
            </a:r>
          </a:p>
        </p:txBody>
      </p:sp>
      <p:pic>
        <p:nvPicPr>
          <p:cNvPr id="2" name="Picture 1">
            <a:extLst>
              <a:ext uri="{FF2B5EF4-FFF2-40B4-BE49-F238E27FC236}">
                <a16:creationId xmlns:a16="http://schemas.microsoft.com/office/drawing/2014/main" id="{AA3895CA-DD47-4C20-85AF-F31FBF192837}"/>
              </a:ext>
            </a:extLst>
          </p:cNvPr>
          <p:cNvPicPr>
            <a:picLocks noChangeAspect="1"/>
          </p:cNvPicPr>
          <p:nvPr/>
        </p:nvPicPr>
        <p:blipFill rotWithShape="1">
          <a:blip r:embed="rId3"/>
          <a:srcRect t="12719" r="2673" b="-1416"/>
          <a:stretch/>
        </p:blipFill>
        <p:spPr>
          <a:xfrm>
            <a:off x="2710397" y="1262288"/>
            <a:ext cx="5593976" cy="2926080"/>
          </a:xfrm>
          <a:prstGeom prst="rect">
            <a:avLst/>
          </a:prstGeom>
        </p:spPr>
      </p:pic>
      <p:sp>
        <p:nvSpPr>
          <p:cNvPr id="4" name="TextBox 3">
            <a:extLst>
              <a:ext uri="{FF2B5EF4-FFF2-40B4-BE49-F238E27FC236}">
                <a16:creationId xmlns:a16="http://schemas.microsoft.com/office/drawing/2014/main" id="{50D9F2A2-7462-44C7-8E1C-BBECF4B364C2}"/>
              </a:ext>
            </a:extLst>
          </p:cNvPr>
          <p:cNvSpPr txBox="1"/>
          <p:nvPr/>
        </p:nvSpPr>
        <p:spPr>
          <a:xfrm>
            <a:off x="3973729" y="1185523"/>
            <a:ext cx="1370888" cy="400110"/>
          </a:xfrm>
          <a:prstGeom prst="rect">
            <a:avLst/>
          </a:prstGeom>
          <a:solidFill>
            <a:schemeClr val="bg1"/>
          </a:solidFill>
        </p:spPr>
        <p:txBody>
          <a:bodyPr wrap="none" rtlCol="0">
            <a:spAutoFit/>
          </a:bodyPr>
          <a:lstStyle/>
          <a:p>
            <a:r>
              <a:rPr lang="en-US" sz="2000" b="1" dirty="0">
                <a:solidFill>
                  <a:srgbClr val="006600"/>
                </a:solidFill>
              </a:rPr>
              <a:t>MDP 2020</a:t>
            </a:r>
          </a:p>
        </p:txBody>
      </p:sp>
      <p:pic>
        <p:nvPicPr>
          <p:cNvPr id="7" name="Picture 6">
            <a:extLst>
              <a:ext uri="{FF2B5EF4-FFF2-40B4-BE49-F238E27FC236}">
                <a16:creationId xmlns:a16="http://schemas.microsoft.com/office/drawing/2014/main" id="{CFBB18CA-9EE4-4229-82BB-45B66BE326DE}"/>
              </a:ext>
            </a:extLst>
          </p:cNvPr>
          <p:cNvPicPr>
            <a:picLocks noChangeAspect="1"/>
          </p:cNvPicPr>
          <p:nvPr/>
        </p:nvPicPr>
        <p:blipFill rotWithShape="1">
          <a:blip r:embed="rId4"/>
          <a:srcRect l="50755" t="39332" r="15995" b="35778"/>
          <a:stretch/>
        </p:blipFill>
        <p:spPr>
          <a:xfrm rot="5400000">
            <a:off x="561305" y="1815334"/>
            <a:ext cx="2743200" cy="1540057"/>
          </a:xfrm>
          <a:prstGeom prst="rect">
            <a:avLst/>
          </a:prstGeom>
        </p:spPr>
      </p:pic>
      <p:sp>
        <p:nvSpPr>
          <p:cNvPr id="8" name="TextBox 7">
            <a:extLst>
              <a:ext uri="{FF2B5EF4-FFF2-40B4-BE49-F238E27FC236}">
                <a16:creationId xmlns:a16="http://schemas.microsoft.com/office/drawing/2014/main" id="{19D0DCDC-0374-47FD-B770-BC9C2000C6A0}"/>
              </a:ext>
            </a:extLst>
          </p:cNvPr>
          <p:cNvSpPr txBox="1"/>
          <p:nvPr/>
        </p:nvSpPr>
        <p:spPr>
          <a:xfrm>
            <a:off x="65913" y="1375318"/>
            <a:ext cx="1050655" cy="20313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solidFill>
                  <a:srgbClr val="FF0000"/>
                </a:solidFill>
              </a:rPr>
              <a:t>USMDP </a:t>
            </a:r>
            <a:r>
              <a:rPr lang="en-US" b="1" i="1" dirty="0">
                <a:solidFill>
                  <a:srgbClr val="FF0000"/>
                </a:solidFill>
              </a:rPr>
              <a:t>“</a:t>
            </a:r>
            <a:r>
              <a:rPr lang="en-US" b="1" i="1" u="sng" dirty="0">
                <a:solidFill>
                  <a:srgbClr val="FF0000"/>
                </a:solidFill>
              </a:rPr>
              <a:t>Record” </a:t>
            </a:r>
            <a:r>
              <a:rPr lang="en-US" b="1" dirty="0">
                <a:solidFill>
                  <a:srgbClr val="FF0000"/>
                </a:solidFill>
              </a:rPr>
              <a:t>HTS/LTS 12.3 T Hybrid Dipole (2020)</a:t>
            </a:r>
          </a:p>
        </p:txBody>
      </p:sp>
      <p:grpSp>
        <p:nvGrpSpPr>
          <p:cNvPr id="23" name="Group 22">
            <a:extLst>
              <a:ext uri="{FF2B5EF4-FFF2-40B4-BE49-F238E27FC236}">
                <a16:creationId xmlns:a16="http://schemas.microsoft.com/office/drawing/2014/main" id="{78C3B787-8D26-4503-BAFB-D6A36E6DF13C}"/>
              </a:ext>
            </a:extLst>
          </p:cNvPr>
          <p:cNvGrpSpPr/>
          <p:nvPr/>
        </p:nvGrpSpPr>
        <p:grpSpPr>
          <a:xfrm>
            <a:off x="5635927" y="4536205"/>
            <a:ext cx="2964481" cy="1828800"/>
            <a:chOff x="6246847" y="4449757"/>
            <a:chExt cx="2964481" cy="1828800"/>
          </a:xfrm>
        </p:grpSpPr>
        <p:sp>
          <p:nvSpPr>
            <p:cNvPr id="16" name="TextBox 15">
              <a:extLst>
                <a:ext uri="{FF2B5EF4-FFF2-40B4-BE49-F238E27FC236}">
                  <a16:creationId xmlns:a16="http://schemas.microsoft.com/office/drawing/2014/main" id="{28A4C39E-5557-44A9-A964-9FF9B41EA592}"/>
                </a:ext>
              </a:extLst>
            </p:cNvPr>
            <p:cNvSpPr txBox="1"/>
            <p:nvPr/>
          </p:nvSpPr>
          <p:spPr>
            <a:xfrm>
              <a:off x="8048045" y="5575930"/>
              <a:ext cx="1016625" cy="307777"/>
            </a:xfrm>
            <a:prstGeom prst="rect">
              <a:avLst/>
            </a:prstGeom>
            <a:solidFill>
              <a:schemeClr val="bg1"/>
            </a:solidFill>
          </p:spPr>
          <p:txBody>
            <a:bodyPr wrap="none" rtlCol="0">
              <a:spAutoFit/>
            </a:bodyPr>
            <a:lstStyle/>
            <a:p>
              <a:pPr algn="ctr"/>
              <a:r>
                <a:rPr lang="en-US" sz="1400" b="1" dirty="0">
                  <a:solidFill>
                    <a:srgbClr val="FF0000"/>
                  </a:solidFill>
                </a:rPr>
                <a:t>MDP 2020</a:t>
              </a:r>
            </a:p>
          </p:txBody>
        </p:sp>
        <p:pic>
          <p:nvPicPr>
            <p:cNvPr id="11" name="Picture 10">
              <a:extLst>
                <a:ext uri="{FF2B5EF4-FFF2-40B4-BE49-F238E27FC236}">
                  <a16:creationId xmlns:a16="http://schemas.microsoft.com/office/drawing/2014/main" id="{F5BDB427-62C8-4F8B-9106-FE7B71206C01}"/>
                </a:ext>
              </a:extLst>
            </p:cNvPr>
            <p:cNvPicPr>
              <a:picLocks noChangeAspect="1"/>
            </p:cNvPicPr>
            <p:nvPr/>
          </p:nvPicPr>
          <p:blipFill rotWithShape="1">
            <a:blip r:embed="rId5"/>
            <a:srcRect l="-158" r="2773"/>
            <a:stretch/>
          </p:blipFill>
          <p:spPr>
            <a:xfrm>
              <a:off x="6246847" y="4449757"/>
              <a:ext cx="2964481" cy="1828800"/>
            </a:xfrm>
            <a:prstGeom prst="rect">
              <a:avLst/>
            </a:prstGeom>
          </p:spPr>
        </p:pic>
      </p:grpSp>
      <p:pic>
        <p:nvPicPr>
          <p:cNvPr id="3" name="Picture 2">
            <a:extLst>
              <a:ext uri="{FF2B5EF4-FFF2-40B4-BE49-F238E27FC236}">
                <a16:creationId xmlns:a16="http://schemas.microsoft.com/office/drawing/2014/main" id="{102F1214-4B5B-4671-984A-4C6E55B5CC54}"/>
              </a:ext>
            </a:extLst>
          </p:cNvPr>
          <p:cNvPicPr>
            <a:picLocks noChangeAspect="1"/>
          </p:cNvPicPr>
          <p:nvPr/>
        </p:nvPicPr>
        <p:blipFill>
          <a:blip r:embed="rId6"/>
          <a:stretch>
            <a:fillRect/>
          </a:stretch>
        </p:blipFill>
        <p:spPr>
          <a:xfrm>
            <a:off x="43841" y="3924307"/>
            <a:ext cx="2743200" cy="2436997"/>
          </a:xfrm>
          <a:prstGeom prst="rect">
            <a:avLst/>
          </a:prstGeom>
        </p:spPr>
      </p:pic>
      <p:pic>
        <p:nvPicPr>
          <p:cNvPr id="17" name="Picture 2">
            <a:extLst>
              <a:ext uri="{FF2B5EF4-FFF2-40B4-BE49-F238E27FC236}">
                <a16:creationId xmlns:a16="http://schemas.microsoft.com/office/drawing/2014/main" id="{402C3BBE-734B-4FE5-8F07-456C70A79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60000">
            <a:off x="991408" y="4098794"/>
            <a:ext cx="822960" cy="60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B4D64B95-A62A-47EB-BFFB-221E0B725E9D}"/>
              </a:ext>
            </a:extLst>
          </p:cNvPr>
          <p:cNvSpPr txBox="1"/>
          <p:nvPr/>
        </p:nvSpPr>
        <p:spPr>
          <a:xfrm>
            <a:off x="2154510" y="4092618"/>
            <a:ext cx="594843" cy="307777"/>
          </a:xfrm>
          <a:prstGeom prst="rect">
            <a:avLst/>
          </a:prstGeom>
          <a:solidFill>
            <a:schemeClr val="bg1"/>
          </a:solidFill>
        </p:spPr>
        <p:txBody>
          <a:bodyPr wrap="none" rtlCol="0">
            <a:spAutoFit/>
          </a:bodyPr>
          <a:lstStyle/>
          <a:p>
            <a:r>
              <a:rPr lang="en-US" sz="1400" b="1" dirty="0">
                <a:solidFill>
                  <a:srgbClr val="FF0000"/>
                </a:solidFill>
              </a:rPr>
              <a:t>2016</a:t>
            </a:r>
          </a:p>
        </p:txBody>
      </p:sp>
      <p:sp>
        <p:nvSpPr>
          <p:cNvPr id="14" name="TextBox 13">
            <a:extLst>
              <a:ext uri="{FF2B5EF4-FFF2-40B4-BE49-F238E27FC236}">
                <a16:creationId xmlns:a16="http://schemas.microsoft.com/office/drawing/2014/main" id="{76314FF3-BA33-4635-BD74-63343452523C}"/>
              </a:ext>
            </a:extLst>
          </p:cNvPr>
          <p:cNvSpPr txBox="1"/>
          <p:nvPr/>
        </p:nvSpPr>
        <p:spPr>
          <a:xfrm>
            <a:off x="73989" y="3420533"/>
            <a:ext cx="1114652" cy="646331"/>
          </a:xfrm>
          <a:prstGeom prst="rect">
            <a:avLst/>
          </a:prstGeom>
          <a:noFill/>
        </p:spPr>
        <p:txBody>
          <a:bodyPr wrap="square" rtlCol="0">
            <a:spAutoFit/>
          </a:bodyPr>
          <a:lstStyle/>
          <a:p>
            <a:r>
              <a:rPr lang="en-US" b="1" dirty="0">
                <a:solidFill>
                  <a:srgbClr val="203BE2"/>
                </a:solidFill>
              </a:rPr>
              <a:t>PBL/BNL STTR</a:t>
            </a:r>
          </a:p>
        </p:txBody>
      </p:sp>
      <p:grpSp>
        <p:nvGrpSpPr>
          <p:cNvPr id="22" name="Group 21">
            <a:extLst>
              <a:ext uri="{FF2B5EF4-FFF2-40B4-BE49-F238E27FC236}">
                <a16:creationId xmlns:a16="http://schemas.microsoft.com/office/drawing/2014/main" id="{8AD20E1B-FA4E-4807-9C3B-DD0F84BAEA7B}"/>
              </a:ext>
            </a:extLst>
          </p:cNvPr>
          <p:cNvGrpSpPr/>
          <p:nvPr/>
        </p:nvGrpSpPr>
        <p:grpSpPr>
          <a:xfrm>
            <a:off x="2686566" y="4572000"/>
            <a:ext cx="2926080" cy="1846888"/>
            <a:chOff x="3079210" y="4374653"/>
            <a:chExt cx="2926080" cy="1846888"/>
          </a:xfrm>
        </p:grpSpPr>
        <p:pic>
          <p:nvPicPr>
            <p:cNvPr id="10" name="Picture 2">
              <a:extLst>
                <a:ext uri="{FF2B5EF4-FFF2-40B4-BE49-F238E27FC236}">
                  <a16:creationId xmlns:a16="http://schemas.microsoft.com/office/drawing/2014/main" id="{B0FC544B-EAF8-4222-A0B1-BC0B1BC702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02" r="3668"/>
            <a:stretch/>
          </p:blipFill>
          <p:spPr bwMode="auto">
            <a:xfrm>
              <a:off x="3079210" y="4374653"/>
              <a:ext cx="2926080" cy="1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86E0F2D-08A7-44B2-B98A-08BACA506D35}"/>
                </a:ext>
              </a:extLst>
            </p:cNvPr>
            <p:cNvSpPr txBox="1"/>
            <p:nvPr/>
          </p:nvSpPr>
          <p:spPr>
            <a:xfrm>
              <a:off x="4664178" y="5213520"/>
              <a:ext cx="1235851" cy="523220"/>
            </a:xfrm>
            <a:prstGeom prst="rect">
              <a:avLst/>
            </a:prstGeom>
            <a:solidFill>
              <a:schemeClr val="bg1"/>
            </a:solidFill>
          </p:spPr>
          <p:txBody>
            <a:bodyPr wrap="none" rtlCol="0">
              <a:spAutoFit/>
            </a:bodyPr>
            <a:lstStyle/>
            <a:p>
              <a:pPr algn="ctr"/>
              <a:r>
                <a:rPr lang="en-US" sz="1400" b="1" dirty="0">
                  <a:solidFill>
                    <a:srgbClr val="FF0000"/>
                  </a:solidFill>
                </a:rPr>
                <a:t>SBIR: Field </a:t>
              </a:r>
            </a:p>
            <a:p>
              <a:pPr algn="ctr"/>
              <a:r>
                <a:rPr lang="en-US" sz="1400" b="1" dirty="0">
                  <a:solidFill>
                    <a:srgbClr val="FF0000"/>
                  </a:solidFill>
                </a:rPr>
                <a:t>Perpendicular</a:t>
              </a:r>
            </a:p>
          </p:txBody>
        </p:sp>
        <p:sp>
          <p:nvSpPr>
            <p:cNvPr id="19" name="TextBox 18">
              <a:extLst>
                <a:ext uri="{FF2B5EF4-FFF2-40B4-BE49-F238E27FC236}">
                  <a16:creationId xmlns:a16="http://schemas.microsoft.com/office/drawing/2014/main" id="{CC2B300E-FBC7-4283-892E-39C299B0BEF3}"/>
                </a:ext>
              </a:extLst>
            </p:cNvPr>
            <p:cNvSpPr txBox="1"/>
            <p:nvPr/>
          </p:nvSpPr>
          <p:spPr>
            <a:xfrm>
              <a:off x="3799509" y="4680424"/>
              <a:ext cx="594843" cy="307777"/>
            </a:xfrm>
            <a:prstGeom prst="rect">
              <a:avLst/>
            </a:prstGeom>
            <a:solidFill>
              <a:schemeClr val="bg1"/>
            </a:solidFill>
          </p:spPr>
          <p:txBody>
            <a:bodyPr wrap="none" rtlCol="0">
              <a:spAutoFit/>
            </a:bodyPr>
            <a:lstStyle/>
            <a:p>
              <a:r>
                <a:rPr lang="en-US" sz="1400" b="1" dirty="0">
                  <a:solidFill>
                    <a:srgbClr val="FF0000"/>
                  </a:solidFill>
                </a:rPr>
                <a:t>2016</a:t>
              </a:r>
            </a:p>
          </p:txBody>
        </p:sp>
      </p:grpSp>
      <p:sp>
        <p:nvSpPr>
          <p:cNvPr id="18" name="Arrow: Down 17">
            <a:extLst>
              <a:ext uri="{FF2B5EF4-FFF2-40B4-BE49-F238E27FC236}">
                <a16:creationId xmlns:a16="http://schemas.microsoft.com/office/drawing/2014/main" id="{31990B50-322B-4071-94C0-DE2444710E78}"/>
              </a:ext>
            </a:extLst>
          </p:cNvPr>
          <p:cNvSpPr/>
          <p:nvPr/>
        </p:nvSpPr>
        <p:spPr>
          <a:xfrm>
            <a:off x="742892" y="3765043"/>
            <a:ext cx="224272" cy="4233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FF16FEC-2A2B-4B7B-8AF9-C86142282B2C}"/>
              </a:ext>
            </a:extLst>
          </p:cNvPr>
          <p:cNvSpPr txBox="1"/>
          <p:nvPr/>
        </p:nvSpPr>
        <p:spPr>
          <a:xfrm>
            <a:off x="4806763" y="4179335"/>
            <a:ext cx="2353978"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b="1" dirty="0">
                <a:solidFill>
                  <a:srgbClr val="203BE2"/>
                </a:solidFill>
              </a:rPr>
              <a:t>Magnetization Studies</a:t>
            </a:r>
          </a:p>
        </p:txBody>
      </p:sp>
      <p:sp>
        <p:nvSpPr>
          <p:cNvPr id="25" name="TextBox 24">
            <a:extLst>
              <a:ext uri="{FF2B5EF4-FFF2-40B4-BE49-F238E27FC236}">
                <a16:creationId xmlns:a16="http://schemas.microsoft.com/office/drawing/2014/main" id="{0DD264C7-455F-41A7-8E12-A133D64E43E0}"/>
              </a:ext>
            </a:extLst>
          </p:cNvPr>
          <p:cNvSpPr txBox="1"/>
          <p:nvPr/>
        </p:nvSpPr>
        <p:spPr>
          <a:xfrm>
            <a:off x="5234225" y="2537592"/>
            <a:ext cx="1723549"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b="1" dirty="0">
                <a:solidFill>
                  <a:srgbClr val="203BE2"/>
                </a:solidFill>
              </a:rPr>
              <a:t>Quench Studies</a:t>
            </a:r>
          </a:p>
        </p:txBody>
      </p:sp>
      <p:sp>
        <p:nvSpPr>
          <p:cNvPr id="24" name="TextBox 23">
            <a:extLst>
              <a:ext uri="{FF2B5EF4-FFF2-40B4-BE49-F238E27FC236}">
                <a16:creationId xmlns:a16="http://schemas.microsoft.com/office/drawing/2014/main" id="{06EC3DC1-678D-4023-A313-5E9D8379E9FD}"/>
              </a:ext>
            </a:extLst>
          </p:cNvPr>
          <p:cNvSpPr txBox="1"/>
          <p:nvPr/>
        </p:nvSpPr>
        <p:spPr>
          <a:xfrm>
            <a:off x="8579573" y="3652595"/>
            <a:ext cx="3568586" cy="2246769"/>
          </a:xfrm>
          <a:prstGeom prst="rect">
            <a:avLst/>
          </a:prstGeom>
          <a:solidFill>
            <a:srgbClr val="203BE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defRPr/>
            </a:pPr>
            <a:r>
              <a:rPr lang="en-US" sz="2000" b="1" dirty="0">
                <a:solidFill>
                  <a:srgbClr val="FFFF00"/>
                </a:solidFill>
                <a:latin typeface="Franklin Gothic Book"/>
              </a:rPr>
              <a:t>Maximum field was not limited by HTS coil. It was by LTS coil. </a:t>
            </a:r>
          </a:p>
          <a:p>
            <a:pPr algn="just">
              <a:defRPr/>
            </a:pPr>
            <a:endParaRPr lang="en-US" sz="2000" b="1" dirty="0">
              <a:solidFill>
                <a:srgbClr val="FFFF00"/>
              </a:solidFill>
              <a:latin typeface="Franklin Gothic Book"/>
            </a:endParaRPr>
          </a:p>
          <a:p>
            <a:pPr algn="just">
              <a:defRPr/>
            </a:pPr>
            <a:r>
              <a:rPr lang="en-US" sz="2000" b="1" dirty="0">
                <a:solidFill>
                  <a:srgbClr val="FFFF00"/>
                </a:solidFill>
                <a:latin typeface="Franklin Gothic Book"/>
              </a:rPr>
              <a:t>Theory: HTS coil was pinching on the Nb</a:t>
            </a:r>
            <a:r>
              <a:rPr lang="en-US" sz="2000" b="1" baseline="-25000" dirty="0">
                <a:solidFill>
                  <a:srgbClr val="FFFF00"/>
                </a:solidFill>
                <a:latin typeface="Franklin Gothic Book"/>
              </a:rPr>
              <a:t>3</a:t>
            </a:r>
            <a:r>
              <a:rPr lang="en-US" sz="2000" b="1" dirty="0">
                <a:solidFill>
                  <a:srgbClr val="FFFF00"/>
                </a:solidFill>
                <a:latin typeface="Franklin Gothic Book"/>
              </a:rPr>
              <a:t>Sn making it quench</a:t>
            </a:r>
          </a:p>
          <a:p>
            <a:pPr algn="just">
              <a:defRPr/>
            </a:pPr>
            <a:endParaRPr lang="en-US" sz="2000" b="1" dirty="0">
              <a:solidFill>
                <a:srgbClr val="FFFF00"/>
              </a:solidFill>
              <a:latin typeface="Franklin Gothic Book"/>
            </a:endParaRPr>
          </a:p>
          <a:p>
            <a:pPr algn="just">
              <a:defRPr/>
            </a:pPr>
            <a:r>
              <a:rPr lang="en-US" sz="2000" b="1" dirty="0">
                <a:solidFill>
                  <a:srgbClr val="FFFF00"/>
                </a:solidFill>
                <a:latin typeface="Franklin Gothic Book"/>
              </a:rPr>
              <a:t>NEXT: Intermediate structure</a:t>
            </a:r>
          </a:p>
        </p:txBody>
      </p:sp>
      <p:sp>
        <p:nvSpPr>
          <p:cNvPr id="26" name="TextBox 25">
            <a:extLst>
              <a:ext uri="{FF2B5EF4-FFF2-40B4-BE49-F238E27FC236}">
                <a16:creationId xmlns:a16="http://schemas.microsoft.com/office/drawing/2014/main" id="{2ED9341D-E46D-4EE1-B9A0-F65119B5BFF9}"/>
              </a:ext>
            </a:extLst>
          </p:cNvPr>
          <p:cNvSpPr txBox="1"/>
          <p:nvPr/>
        </p:nvSpPr>
        <p:spPr>
          <a:xfrm>
            <a:off x="7255847" y="5554656"/>
            <a:ext cx="1081963" cy="523220"/>
          </a:xfrm>
          <a:prstGeom prst="rect">
            <a:avLst/>
          </a:prstGeom>
          <a:solidFill>
            <a:schemeClr val="bg1"/>
          </a:solidFill>
        </p:spPr>
        <p:txBody>
          <a:bodyPr wrap="none" rtlCol="0">
            <a:spAutoFit/>
          </a:bodyPr>
          <a:lstStyle/>
          <a:p>
            <a:pPr algn="ctr"/>
            <a:r>
              <a:rPr lang="en-US" sz="1400" b="1" dirty="0">
                <a:solidFill>
                  <a:srgbClr val="FF0000"/>
                </a:solidFill>
              </a:rPr>
              <a:t>MDP: Field </a:t>
            </a:r>
          </a:p>
          <a:p>
            <a:pPr algn="ctr"/>
            <a:r>
              <a:rPr lang="en-US" sz="1400" b="1" dirty="0">
                <a:solidFill>
                  <a:srgbClr val="FF0000"/>
                </a:solidFill>
              </a:rPr>
              <a:t>Parallel</a:t>
            </a:r>
          </a:p>
        </p:txBody>
      </p:sp>
      <p:sp>
        <p:nvSpPr>
          <p:cNvPr id="27" name="Arrow: Down 26">
            <a:extLst>
              <a:ext uri="{FF2B5EF4-FFF2-40B4-BE49-F238E27FC236}">
                <a16:creationId xmlns:a16="http://schemas.microsoft.com/office/drawing/2014/main" id="{48CC2748-A308-4780-9793-BB770A6AE431}"/>
              </a:ext>
            </a:extLst>
          </p:cNvPr>
          <p:cNvSpPr/>
          <p:nvPr/>
        </p:nvSpPr>
        <p:spPr>
          <a:xfrm rot="-5400000">
            <a:off x="1184701" y="2844847"/>
            <a:ext cx="224272" cy="4233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A9B4DEB-4151-87B4-A5B7-9BC27D2A06FD}"/>
              </a:ext>
            </a:extLst>
          </p:cNvPr>
          <p:cNvSpPr txBox="1"/>
          <p:nvPr/>
        </p:nvSpPr>
        <p:spPr>
          <a:xfrm>
            <a:off x="11208544" y="1647856"/>
            <a:ext cx="93971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HTS Coil#1</a:t>
            </a:r>
          </a:p>
        </p:txBody>
      </p:sp>
      <p:sp>
        <p:nvSpPr>
          <p:cNvPr id="29" name="TextBox 28">
            <a:extLst>
              <a:ext uri="{FF2B5EF4-FFF2-40B4-BE49-F238E27FC236}">
                <a16:creationId xmlns:a16="http://schemas.microsoft.com/office/drawing/2014/main" id="{FBAAAD35-D533-5D74-8995-E12F618AEEBD}"/>
              </a:ext>
            </a:extLst>
          </p:cNvPr>
          <p:cNvSpPr txBox="1"/>
          <p:nvPr/>
        </p:nvSpPr>
        <p:spPr>
          <a:xfrm>
            <a:off x="11101764" y="2601360"/>
            <a:ext cx="104649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HTS Coil#2</a:t>
            </a:r>
          </a:p>
        </p:txBody>
      </p:sp>
      <p:pic>
        <p:nvPicPr>
          <p:cNvPr id="30" name="Picture 29">
            <a:extLst>
              <a:ext uri="{FF2B5EF4-FFF2-40B4-BE49-F238E27FC236}">
                <a16:creationId xmlns:a16="http://schemas.microsoft.com/office/drawing/2014/main" id="{4E87E19C-782F-7765-7681-0FFABFCBC7F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8549" r="26664" b="8820"/>
          <a:stretch/>
        </p:blipFill>
        <p:spPr>
          <a:xfrm>
            <a:off x="8337810" y="1228808"/>
            <a:ext cx="2644390" cy="2286000"/>
          </a:xfrm>
          <a:prstGeom prst="rect">
            <a:avLst/>
          </a:prstGeom>
        </p:spPr>
      </p:pic>
      <p:sp>
        <p:nvSpPr>
          <p:cNvPr id="31" name="Arrow: Right 30">
            <a:extLst>
              <a:ext uri="{FF2B5EF4-FFF2-40B4-BE49-F238E27FC236}">
                <a16:creationId xmlns:a16="http://schemas.microsoft.com/office/drawing/2014/main" id="{4F6DBE3D-2304-9CF3-489F-8BC327EEE62B}"/>
              </a:ext>
            </a:extLst>
          </p:cNvPr>
          <p:cNvSpPr/>
          <p:nvPr/>
        </p:nvSpPr>
        <p:spPr>
          <a:xfrm rot="10800000">
            <a:off x="10783349" y="1877460"/>
            <a:ext cx="593298" cy="93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2" name="Arrow: Right 31">
            <a:extLst>
              <a:ext uri="{FF2B5EF4-FFF2-40B4-BE49-F238E27FC236}">
                <a16:creationId xmlns:a16="http://schemas.microsoft.com/office/drawing/2014/main" id="{DE68259A-0B16-1D51-06B0-B7E23565EFD3}"/>
              </a:ext>
            </a:extLst>
          </p:cNvPr>
          <p:cNvSpPr/>
          <p:nvPr/>
        </p:nvSpPr>
        <p:spPr>
          <a:xfrm rot="10800000">
            <a:off x="10667848" y="2757098"/>
            <a:ext cx="463894" cy="1146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TextBox 8">
            <a:extLst>
              <a:ext uri="{FF2B5EF4-FFF2-40B4-BE49-F238E27FC236}">
                <a16:creationId xmlns:a16="http://schemas.microsoft.com/office/drawing/2014/main" id="{6B66050E-2322-B730-95B9-A9A4933D6C4A}"/>
              </a:ext>
            </a:extLst>
          </p:cNvPr>
          <p:cNvSpPr txBox="1"/>
          <p:nvPr/>
        </p:nvSpPr>
        <p:spPr>
          <a:xfrm>
            <a:off x="8600408" y="5970155"/>
            <a:ext cx="3582712" cy="369332"/>
          </a:xfrm>
          <a:prstGeom prst="rect">
            <a:avLst/>
          </a:prstGeom>
          <a:noFill/>
        </p:spPr>
        <p:txBody>
          <a:bodyPr wrap="none" rtlCol="0">
            <a:spAutoFit/>
          </a:bodyPr>
          <a:lstStyle/>
          <a:p>
            <a:r>
              <a:rPr lang="en-US" dirty="0"/>
              <a:t>Also, to find why coils got damaged</a:t>
            </a:r>
          </a:p>
        </p:txBody>
      </p:sp>
    </p:spTree>
    <p:extLst>
      <p:ext uri="{BB962C8B-B14F-4D97-AF65-F5344CB8AC3E}">
        <p14:creationId xmlns:p14="http://schemas.microsoft.com/office/powerpoint/2010/main" val="1914201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1637" y="123015"/>
            <a:ext cx="8672816" cy="964202"/>
          </a:xfrm>
        </p:spPr>
        <p:txBody>
          <a:bodyPr>
            <a:noAutofit/>
          </a:bodyPr>
          <a:lstStyle/>
          <a:p>
            <a:r>
              <a:rPr lang="en-US" sz="3200" dirty="0">
                <a:solidFill>
                  <a:srgbClr val="FFFF00"/>
                </a:solidFill>
              </a:rPr>
              <a:t>New MDP HTS Coil in a Support Structure</a:t>
            </a:r>
          </a:p>
        </p:txBody>
      </p:sp>
      <p:sp>
        <p:nvSpPr>
          <p:cNvPr id="8" name="Slide Number Placeholder 7">
            <a:extLst>
              <a:ext uri="{FF2B5EF4-FFF2-40B4-BE49-F238E27FC236}">
                <a16:creationId xmlns:a16="http://schemas.microsoft.com/office/drawing/2014/main" id="{A10751ED-A8A5-45C3-9A82-231B426C3494}"/>
              </a:ext>
            </a:extLst>
          </p:cNvPr>
          <p:cNvSpPr>
            <a:spLocks noGrp="1"/>
          </p:cNvSpPr>
          <p:nvPr>
            <p:ph type="sldNum" sz="quarter" idx="12"/>
          </p:nvPr>
        </p:nvSpPr>
        <p:spPr>
          <a:xfrm>
            <a:off x="69342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541AE5-5CC5-4672-9F79-9A5188A2B0CC}" type="slidenum">
              <a:rPr lang="en-US" smtClean="0"/>
              <a:pPr/>
              <a:t>19</a:t>
            </a:fld>
            <a:endParaRPr lang="en-US" dirty="0"/>
          </a:p>
        </p:txBody>
      </p:sp>
      <p:sp>
        <p:nvSpPr>
          <p:cNvPr id="11" name="Date Placeholder 10">
            <a:extLst>
              <a:ext uri="{FF2B5EF4-FFF2-40B4-BE49-F238E27FC236}">
                <a16:creationId xmlns:a16="http://schemas.microsoft.com/office/drawing/2014/main" id="{4A70076A-F87C-4CA3-9678-BD5F8317B45A}"/>
              </a:ext>
            </a:extLst>
          </p:cNvPr>
          <p:cNvSpPr>
            <a:spLocks noGrp="1"/>
          </p:cNvSpPr>
          <p:nvPr>
            <p:ph type="dt" sz="half" idx="10"/>
          </p:nvPr>
        </p:nvSpPr>
        <p:spPr>
          <a:xfrm>
            <a:off x="152400" y="6400799"/>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2/25/2021</a:t>
            </a:r>
          </a:p>
        </p:txBody>
      </p:sp>
      <p:sp>
        <p:nvSpPr>
          <p:cNvPr id="4" name="TextBox 3">
            <a:extLst>
              <a:ext uri="{FF2B5EF4-FFF2-40B4-BE49-F238E27FC236}">
                <a16:creationId xmlns:a16="http://schemas.microsoft.com/office/drawing/2014/main" id="{203AD3F9-F1DD-4DA0-BC6C-D70377C81897}"/>
              </a:ext>
            </a:extLst>
          </p:cNvPr>
          <p:cNvSpPr txBox="1"/>
          <p:nvPr/>
        </p:nvSpPr>
        <p:spPr>
          <a:xfrm>
            <a:off x="91440" y="1272850"/>
            <a:ext cx="6544236"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b="1" dirty="0"/>
              <a:t>Question: Can a higher hybrid field be reached with some intermediate structure on HTS coil (stress management) ?</a:t>
            </a:r>
          </a:p>
        </p:txBody>
      </p:sp>
      <p:pic>
        <p:nvPicPr>
          <p:cNvPr id="7" name="Picture 6" descr="A picture containing indoor, floor&#10;&#10;Description automatically generated">
            <a:extLst>
              <a:ext uri="{FF2B5EF4-FFF2-40B4-BE49-F238E27FC236}">
                <a16:creationId xmlns:a16="http://schemas.microsoft.com/office/drawing/2014/main" id="{64EAFA7C-4C7D-4D68-B2AF-FE48EB3BFEFF}"/>
              </a:ext>
            </a:extLst>
          </p:cNvPr>
          <p:cNvPicPr>
            <a:picLocks noChangeAspect="1"/>
          </p:cNvPicPr>
          <p:nvPr/>
        </p:nvPicPr>
        <p:blipFill rotWithShape="1">
          <a:blip r:embed="rId2"/>
          <a:srcRect l="39122" t="45319" r="20934" b="17955"/>
          <a:stretch/>
        </p:blipFill>
        <p:spPr>
          <a:xfrm>
            <a:off x="152400" y="2075748"/>
            <a:ext cx="3207620" cy="3931920"/>
          </a:xfrm>
          <a:prstGeom prst="rect">
            <a:avLst/>
          </a:prstGeom>
        </p:spPr>
      </p:pic>
      <p:pic>
        <p:nvPicPr>
          <p:cNvPr id="9" name="Picture 8" descr="A picture containing object, weapon&#10;&#10;Description automatically generated">
            <a:extLst>
              <a:ext uri="{FF2B5EF4-FFF2-40B4-BE49-F238E27FC236}">
                <a16:creationId xmlns:a16="http://schemas.microsoft.com/office/drawing/2014/main" id="{BC475EF9-AED3-4611-8FC2-690F7CD94C57}"/>
              </a:ext>
            </a:extLst>
          </p:cNvPr>
          <p:cNvPicPr>
            <a:picLocks noChangeAspect="1"/>
          </p:cNvPicPr>
          <p:nvPr/>
        </p:nvPicPr>
        <p:blipFill rotWithShape="1">
          <a:blip r:embed="rId3"/>
          <a:srcRect l="4625" t="41988" r="6490" b="36515"/>
          <a:stretch/>
        </p:blipFill>
        <p:spPr>
          <a:xfrm>
            <a:off x="1756210" y="5312599"/>
            <a:ext cx="5394960" cy="978568"/>
          </a:xfrm>
          <a:prstGeom prst="rect">
            <a:avLst/>
          </a:prstGeom>
        </p:spPr>
      </p:pic>
      <p:sp>
        <p:nvSpPr>
          <p:cNvPr id="5" name="TextBox 4">
            <a:extLst>
              <a:ext uri="{FF2B5EF4-FFF2-40B4-BE49-F238E27FC236}">
                <a16:creationId xmlns:a16="http://schemas.microsoft.com/office/drawing/2014/main" id="{62A74864-4E47-4DF2-BBBF-6BDAB4A033F2}"/>
              </a:ext>
            </a:extLst>
          </p:cNvPr>
          <p:cNvSpPr txBox="1"/>
          <p:nvPr/>
        </p:nvSpPr>
        <p:spPr>
          <a:xfrm>
            <a:off x="3401637" y="2166369"/>
            <a:ext cx="2965296" cy="3046988"/>
          </a:xfrm>
          <a:prstGeom prst="rect">
            <a:avLst/>
          </a:prstGeom>
          <a:noFill/>
        </p:spPr>
        <p:txBody>
          <a:bodyPr wrap="square" rtlCol="0">
            <a:spAutoFit/>
          </a:bodyPr>
          <a:lstStyle/>
          <a:p>
            <a:pPr marL="182880" indent="-182880">
              <a:buFont typeface="Wingdings" panose="05000000000000000000" pitchFamily="2" charset="2"/>
              <a:buChar char="§"/>
            </a:pPr>
            <a:r>
              <a:rPr lang="en-US" sz="2400" b="1" dirty="0">
                <a:solidFill>
                  <a:srgbClr val="C00000"/>
                </a:solidFill>
              </a:rPr>
              <a:t>A simple, low-cost, versatile structure made</a:t>
            </a:r>
          </a:p>
          <a:p>
            <a:pPr marL="182880" indent="-182880">
              <a:buFont typeface="Wingdings" panose="05000000000000000000" pitchFamily="2" charset="2"/>
              <a:buChar char="§"/>
            </a:pPr>
            <a:r>
              <a:rPr lang="en-US" sz="2400" b="1" dirty="0">
                <a:solidFill>
                  <a:srgbClr val="C00000"/>
                </a:solidFill>
              </a:rPr>
              <a:t>Recently wound coil with leftover conductor tested at 77 K in the structure</a:t>
            </a:r>
          </a:p>
        </p:txBody>
      </p:sp>
      <p:graphicFrame>
        <p:nvGraphicFramePr>
          <p:cNvPr id="10" name="Chart 9">
            <a:extLst>
              <a:ext uri="{FF2B5EF4-FFF2-40B4-BE49-F238E27FC236}">
                <a16:creationId xmlns:a16="http://schemas.microsoft.com/office/drawing/2014/main" id="{0CF0FAE5-4321-43B2-9B1E-2480EC5C81AA}"/>
              </a:ext>
            </a:extLst>
          </p:cNvPr>
          <p:cNvGraphicFramePr>
            <a:graphicFrameLocks/>
          </p:cNvGraphicFramePr>
          <p:nvPr>
            <p:extLst>
              <p:ext uri="{D42A27DB-BD31-4B8C-83A1-F6EECF244321}">
                <p14:modId xmlns:p14="http://schemas.microsoft.com/office/powerpoint/2010/main" val="350222518"/>
              </p:ext>
            </p:extLst>
          </p:nvPr>
        </p:nvGraphicFramePr>
        <p:xfrm>
          <a:off x="6523967" y="1678902"/>
          <a:ext cx="5668033" cy="414305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834B8D54-5B21-623D-3C82-1A760F27A455}"/>
              </a:ext>
            </a:extLst>
          </p:cNvPr>
          <p:cNvSpPr txBox="1"/>
          <p:nvPr/>
        </p:nvSpPr>
        <p:spPr>
          <a:xfrm>
            <a:off x="8271933" y="1231659"/>
            <a:ext cx="2828595" cy="523220"/>
          </a:xfrm>
          <a:prstGeom prst="rect">
            <a:avLst/>
          </a:prstGeom>
          <a:noFill/>
        </p:spPr>
        <p:txBody>
          <a:bodyPr wrap="none" rtlCol="0">
            <a:spAutoFit/>
          </a:bodyPr>
          <a:lstStyle/>
          <a:p>
            <a:r>
              <a:rPr lang="en-US" sz="2800" b="1" dirty="0">
                <a:solidFill>
                  <a:srgbClr val="FF0000"/>
                </a:solidFill>
              </a:rPr>
              <a:t>77 K Test Results</a:t>
            </a:r>
          </a:p>
        </p:txBody>
      </p:sp>
    </p:spTree>
    <p:extLst>
      <p:ext uri="{BB962C8B-B14F-4D97-AF65-F5344CB8AC3E}">
        <p14:creationId xmlns:p14="http://schemas.microsoft.com/office/powerpoint/2010/main" val="341535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1970BB-3690-4672-A639-E7DC00D623B5}"/>
              </a:ext>
            </a:extLst>
          </p:cNvPr>
          <p:cNvSpPr>
            <a:spLocks noGrp="1"/>
          </p:cNvSpPr>
          <p:nvPr>
            <p:ph type="title"/>
          </p:nvPr>
        </p:nvSpPr>
        <p:spPr>
          <a:xfrm>
            <a:off x="2853268" y="101583"/>
            <a:ext cx="9338732" cy="965200"/>
          </a:xfrm>
        </p:spPr>
        <p:txBody>
          <a:bodyPr>
            <a:normAutofit fontScale="90000"/>
          </a:bodyPr>
          <a:lstStyle/>
          <a:p>
            <a:r>
              <a:rPr lang="en-US" sz="3200" dirty="0"/>
              <a:t>HTS Coil Tests at various stages (all funded) at the BNL Rapid-turn-around, Low-cost, R&amp;D 10 T Dipole Test Facility</a:t>
            </a:r>
          </a:p>
        </p:txBody>
      </p:sp>
      <p:sp>
        <p:nvSpPr>
          <p:cNvPr id="4" name="TextBox 3">
            <a:extLst>
              <a:ext uri="{FF2B5EF4-FFF2-40B4-BE49-F238E27FC236}">
                <a16:creationId xmlns:a16="http://schemas.microsoft.com/office/drawing/2014/main" id="{B6243511-8B97-406F-B80B-B43688A8EA9F}"/>
              </a:ext>
            </a:extLst>
          </p:cNvPr>
          <p:cNvSpPr txBox="1"/>
          <p:nvPr/>
        </p:nvSpPr>
        <p:spPr>
          <a:xfrm>
            <a:off x="66921" y="1166825"/>
            <a:ext cx="12058154" cy="4154984"/>
          </a:xfrm>
          <a:prstGeom prst="rect">
            <a:avLst/>
          </a:prstGeom>
          <a:noFill/>
        </p:spPr>
        <p:txBody>
          <a:bodyPr wrap="square" rtlCol="0">
            <a:spAutoFit/>
          </a:bodyPr>
          <a:lstStyle/>
          <a:p>
            <a:pPr marL="457200" indent="-548640">
              <a:buFont typeface="+mj-lt"/>
              <a:buAutoNum type="arabicPeriod"/>
            </a:pPr>
            <a:r>
              <a:rPr lang="en-US" sz="2400" b="1" dirty="0">
                <a:solidFill>
                  <a:srgbClr val="203BE2"/>
                </a:solidFill>
              </a:rPr>
              <a:t>CORC coil quench studies (MDP) – </a:t>
            </a:r>
            <a:r>
              <a:rPr lang="en-US" sz="2400" b="1" dirty="0">
                <a:solidFill>
                  <a:srgbClr val="FF0000"/>
                </a:solidFill>
              </a:rPr>
              <a:t>Coil wound and tested at 77 K at ACT, to arrive at BNL soon for testing with the 10 T Nb</a:t>
            </a:r>
            <a:r>
              <a:rPr lang="en-US" sz="2400" b="1" baseline="-25000" dirty="0">
                <a:solidFill>
                  <a:srgbClr val="FF0000"/>
                </a:solidFill>
              </a:rPr>
              <a:t>3</a:t>
            </a:r>
            <a:r>
              <a:rPr lang="en-US" sz="2400" b="1" dirty="0">
                <a:solidFill>
                  <a:srgbClr val="FF0000"/>
                </a:solidFill>
              </a:rPr>
              <a:t>Sn common coil dipole</a:t>
            </a:r>
          </a:p>
          <a:p>
            <a:pPr marL="457200" indent="-548640">
              <a:buFont typeface="+mj-lt"/>
              <a:buAutoNum type="arabicPeriod"/>
            </a:pPr>
            <a:r>
              <a:rPr lang="en-US" sz="2400" b="1" dirty="0">
                <a:solidFill>
                  <a:srgbClr val="203BE2"/>
                </a:solidFill>
              </a:rPr>
              <a:t>CORC coil 13-14 T HTS/LTS hybrid dipole (STTR) – </a:t>
            </a:r>
            <a:r>
              <a:rPr lang="en-US" sz="2400" b="1" dirty="0">
                <a:solidFill>
                  <a:srgbClr val="FF0000"/>
                </a:solidFill>
              </a:rPr>
              <a:t>Coils to be wound soon and tested at 77 K; once delivered in support structure will try to meet extended (2+2) 8/22 deadline   </a:t>
            </a:r>
          </a:p>
          <a:p>
            <a:pPr marL="457200" indent="-548640">
              <a:buFont typeface="+mj-lt"/>
              <a:buAutoNum type="arabicPeriod"/>
            </a:pPr>
            <a:r>
              <a:rPr lang="en-US" sz="2400" b="1" dirty="0">
                <a:solidFill>
                  <a:srgbClr val="203BE2"/>
                </a:solidFill>
              </a:rPr>
              <a:t>PSI Nb</a:t>
            </a:r>
            <a:r>
              <a:rPr lang="en-US" sz="2400" b="1" baseline="-25000" dirty="0">
                <a:solidFill>
                  <a:srgbClr val="203BE2"/>
                </a:solidFill>
              </a:rPr>
              <a:t>3</a:t>
            </a:r>
            <a:r>
              <a:rPr lang="en-US" sz="2400" b="1" dirty="0">
                <a:solidFill>
                  <a:srgbClr val="203BE2"/>
                </a:solidFill>
              </a:rPr>
              <a:t>Sn coil and BNL HTS coil for HTS/LTS hybrid test at high field (hopefully &gt;12.3 T) - </a:t>
            </a:r>
            <a:r>
              <a:rPr lang="en-US" sz="2400" b="1" dirty="0">
                <a:solidFill>
                  <a:srgbClr val="FF0000"/>
                </a:solidFill>
              </a:rPr>
              <a:t>Both coils wound and are at BNL in their respective support structure </a:t>
            </a:r>
          </a:p>
          <a:p>
            <a:pPr marL="457200" indent="-548640">
              <a:buFont typeface="+mj-lt"/>
              <a:buAutoNum type="arabicPeriod"/>
            </a:pPr>
            <a:r>
              <a:rPr lang="en-US" sz="2400" b="1" dirty="0">
                <a:solidFill>
                  <a:srgbClr val="203BE2"/>
                </a:solidFill>
              </a:rPr>
              <a:t>VIPER cable in U-shape (</a:t>
            </a:r>
            <a:r>
              <a:rPr lang="en-US" sz="2400" b="1" dirty="0" err="1">
                <a:solidFill>
                  <a:srgbClr val="203BE2"/>
                </a:solidFill>
              </a:rPr>
              <a:t>arpa</a:t>
            </a:r>
            <a:r>
              <a:rPr lang="en-US" sz="2400" b="1" dirty="0">
                <a:solidFill>
                  <a:srgbClr val="203BE2"/>
                </a:solidFill>
              </a:rPr>
              <a:t>-e fusion) – </a:t>
            </a:r>
            <a:r>
              <a:rPr lang="en-US" sz="2400" b="1" dirty="0">
                <a:solidFill>
                  <a:srgbClr val="FF0000"/>
                </a:solidFill>
              </a:rPr>
              <a:t>Cable available, working on the details</a:t>
            </a:r>
          </a:p>
          <a:p>
            <a:pPr marL="457200" indent="-548640">
              <a:buFont typeface="+mj-lt"/>
              <a:buAutoNum type="arabicPeriod"/>
            </a:pPr>
            <a:r>
              <a:rPr lang="en-US" sz="2400" b="1" dirty="0">
                <a:solidFill>
                  <a:srgbClr val="203BE2"/>
                </a:solidFill>
              </a:rPr>
              <a:t>Magnum-NX coil test with SMS (fusion) – </a:t>
            </a:r>
            <a:r>
              <a:rPr lang="en-US" sz="2400" b="1" dirty="0">
                <a:solidFill>
                  <a:srgbClr val="FF0000"/>
                </a:solidFill>
              </a:rPr>
              <a:t>Waiting for the coil to be wound</a:t>
            </a:r>
          </a:p>
          <a:p>
            <a:pPr marL="457200" indent="-548640">
              <a:buFont typeface="+mj-lt"/>
              <a:buAutoNum type="arabicPeriod"/>
            </a:pPr>
            <a:r>
              <a:rPr lang="en-US" sz="2400" b="1" dirty="0">
                <a:solidFill>
                  <a:srgbClr val="203BE2"/>
                </a:solidFill>
              </a:rPr>
              <a:t>CORC cable-in-conduit test with General Atomics (fusion) – </a:t>
            </a:r>
            <a:r>
              <a:rPr lang="en-US" sz="2400" b="1" dirty="0">
                <a:solidFill>
                  <a:srgbClr val="FF0000"/>
                </a:solidFill>
              </a:rPr>
              <a:t>Test article ready at GA, waiting for administrative/legal work to be completed</a:t>
            </a:r>
          </a:p>
          <a:p>
            <a:pPr marL="457200" indent="-548640">
              <a:buFont typeface="+mj-lt"/>
              <a:buAutoNum type="arabicPeriod"/>
            </a:pPr>
            <a:r>
              <a:rPr lang="en-US" sz="2400" b="1" dirty="0">
                <a:solidFill>
                  <a:srgbClr val="203BE2"/>
                </a:solidFill>
              </a:rPr>
              <a:t>HTS coils with ceramic insulation (US-Japan) – </a:t>
            </a:r>
            <a:r>
              <a:rPr lang="en-US" sz="2400" b="1" dirty="0">
                <a:solidFill>
                  <a:srgbClr val="FF0000"/>
                </a:solidFill>
              </a:rPr>
              <a:t>likely in FY 2023</a:t>
            </a:r>
          </a:p>
        </p:txBody>
      </p:sp>
      <p:sp>
        <p:nvSpPr>
          <p:cNvPr id="6" name="TextBox 5">
            <a:extLst>
              <a:ext uri="{FF2B5EF4-FFF2-40B4-BE49-F238E27FC236}">
                <a16:creationId xmlns:a16="http://schemas.microsoft.com/office/drawing/2014/main" id="{C52BA647-1681-46EA-B31E-652FDAAD71E5}"/>
              </a:ext>
            </a:extLst>
          </p:cNvPr>
          <p:cNvSpPr txBox="1"/>
          <p:nvPr/>
        </p:nvSpPr>
        <p:spPr>
          <a:xfrm>
            <a:off x="133846" y="5321809"/>
            <a:ext cx="11924305" cy="9541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82880" lvl="1"/>
            <a:r>
              <a:rPr lang="en-US" sz="2800" b="1" dirty="0"/>
              <a:t>Significant investment from BNL for higher current (20 kA with power supply, and 50 kA with SC transformer) and higher temperature testing (20K, 4-40K)</a:t>
            </a:r>
            <a:endParaRPr lang="en-US" sz="2800" b="1" dirty="0">
              <a:solidFill>
                <a:srgbClr val="203BE2"/>
              </a:solidFill>
            </a:endParaRPr>
          </a:p>
        </p:txBody>
      </p:sp>
    </p:spTree>
    <p:extLst>
      <p:ext uri="{BB962C8B-B14F-4D97-AF65-F5344CB8AC3E}">
        <p14:creationId xmlns:p14="http://schemas.microsoft.com/office/powerpoint/2010/main" val="11500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A47A-C0F5-488A-8A0C-F7A5DAE0CF4F}"/>
              </a:ext>
            </a:extLst>
          </p:cNvPr>
          <p:cNvSpPr>
            <a:spLocks noGrp="1"/>
          </p:cNvSpPr>
          <p:nvPr>
            <p:ph type="title"/>
          </p:nvPr>
        </p:nvSpPr>
        <p:spPr>
          <a:xfrm>
            <a:off x="3550024" y="114300"/>
            <a:ext cx="8041341" cy="895350"/>
          </a:xfrm>
        </p:spPr>
        <p:txBody>
          <a:bodyPr>
            <a:noAutofit/>
          </a:bodyPr>
          <a:lstStyle/>
          <a:p>
            <a:r>
              <a:rPr lang="en-US" sz="4800" dirty="0"/>
              <a:t>Future Possibilities</a:t>
            </a:r>
          </a:p>
        </p:txBody>
      </p:sp>
      <p:sp>
        <p:nvSpPr>
          <p:cNvPr id="3" name="TextBox 2">
            <a:extLst>
              <a:ext uri="{FF2B5EF4-FFF2-40B4-BE49-F238E27FC236}">
                <a16:creationId xmlns:a16="http://schemas.microsoft.com/office/drawing/2014/main" id="{63E4BD32-A7E9-4F4D-B9EE-A8A236351524}"/>
              </a:ext>
            </a:extLst>
          </p:cNvPr>
          <p:cNvSpPr txBox="1"/>
          <p:nvPr/>
        </p:nvSpPr>
        <p:spPr>
          <a:xfrm>
            <a:off x="313267" y="2287135"/>
            <a:ext cx="11878733" cy="3970318"/>
          </a:xfrm>
          <a:prstGeom prst="rect">
            <a:avLst/>
          </a:prstGeom>
          <a:noFill/>
        </p:spPr>
        <p:txBody>
          <a:bodyPr wrap="square" rtlCol="0">
            <a:spAutoFit/>
          </a:bodyPr>
          <a:lstStyle/>
          <a:p>
            <a:pPr marL="914400" lvl="1" indent="-457200">
              <a:spcBef>
                <a:spcPts val="1200"/>
              </a:spcBef>
              <a:buFont typeface="Wingdings" panose="05000000000000000000" pitchFamily="2" charset="2"/>
              <a:buChar char="q"/>
            </a:pPr>
            <a:r>
              <a:rPr lang="en-US" sz="2800" b="1" dirty="0">
                <a:solidFill>
                  <a:srgbClr val="203BE2"/>
                </a:solidFill>
              </a:rPr>
              <a:t>Insert coil made with high current STAR cable (request to MDP made)</a:t>
            </a:r>
          </a:p>
          <a:p>
            <a:pPr marL="1371600" lvl="2" indent="-457200">
              <a:spcBef>
                <a:spcPts val="1200"/>
              </a:spcBef>
              <a:buFont typeface="Wingdings" panose="05000000000000000000" pitchFamily="2" charset="2"/>
              <a:buChar char="Ø"/>
            </a:pPr>
            <a:r>
              <a:rPr lang="en-US" sz="2800" b="1" dirty="0">
                <a:solidFill>
                  <a:srgbClr val="203BE2"/>
                </a:solidFill>
              </a:rPr>
              <a:t>This is high current cable different from the cable limited by bend radius restriction</a:t>
            </a:r>
          </a:p>
          <a:p>
            <a:pPr marL="914400" lvl="1" indent="-457200">
              <a:spcBef>
                <a:spcPts val="1200"/>
              </a:spcBef>
              <a:buFont typeface="Wingdings" panose="05000000000000000000" pitchFamily="2" charset="2"/>
              <a:buChar char="q"/>
            </a:pPr>
            <a:r>
              <a:rPr lang="en-US" sz="2800" b="1" dirty="0">
                <a:solidFill>
                  <a:srgbClr val="203BE2"/>
                </a:solidFill>
              </a:rPr>
              <a:t>Insert coil made with VIPER cable (in discussion with CFS)</a:t>
            </a:r>
          </a:p>
          <a:p>
            <a:pPr marL="914400" lvl="1" indent="-457200">
              <a:spcBef>
                <a:spcPts val="1200"/>
              </a:spcBef>
              <a:buFont typeface="Wingdings" panose="05000000000000000000" pitchFamily="2" charset="2"/>
              <a:buChar char="q"/>
            </a:pPr>
            <a:r>
              <a:rPr lang="en-US" sz="2800" b="1" dirty="0">
                <a:solidFill>
                  <a:srgbClr val="203BE2"/>
                </a:solidFill>
              </a:rPr>
              <a:t>Insert coil made with Magnum (Alex Otto) Cable</a:t>
            </a:r>
          </a:p>
          <a:p>
            <a:pPr>
              <a:spcBef>
                <a:spcPts val="1200"/>
              </a:spcBef>
            </a:pPr>
            <a:r>
              <a:rPr lang="en-US" sz="3600" b="1" dirty="0">
                <a:solidFill>
                  <a:srgbClr val="C00000"/>
                </a:solidFill>
              </a:rPr>
              <a:t>Conductor friendly designs offer many benefits, such as they allow wide range of cables to their potential</a:t>
            </a:r>
          </a:p>
        </p:txBody>
      </p:sp>
      <p:sp>
        <p:nvSpPr>
          <p:cNvPr id="4" name="TextBox 3">
            <a:extLst>
              <a:ext uri="{FF2B5EF4-FFF2-40B4-BE49-F238E27FC236}">
                <a16:creationId xmlns:a16="http://schemas.microsoft.com/office/drawing/2014/main" id="{EEE2BB3B-7BC8-F27A-6257-8986EAA35914}"/>
              </a:ext>
            </a:extLst>
          </p:cNvPr>
          <p:cNvSpPr txBox="1"/>
          <p:nvPr/>
        </p:nvSpPr>
        <p:spPr>
          <a:xfrm>
            <a:off x="245533" y="1086806"/>
            <a:ext cx="11878733" cy="1200329"/>
          </a:xfrm>
          <a:prstGeom prst="rect">
            <a:avLst/>
          </a:prstGeom>
          <a:noFill/>
        </p:spPr>
        <p:txBody>
          <a:bodyPr wrap="square" rtlCol="0">
            <a:spAutoFit/>
          </a:bodyPr>
          <a:lstStyle/>
          <a:p>
            <a:r>
              <a:rPr lang="en-US" sz="3600" b="1" dirty="0"/>
              <a:t>We need high current cables with many wires/tapes- for accelerator magnets</a:t>
            </a:r>
          </a:p>
        </p:txBody>
      </p:sp>
    </p:spTree>
    <p:extLst>
      <p:ext uri="{BB962C8B-B14F-4D97-AF65-F5344CB8AC3E}">
        <p14:creationId xmlns:p14="http://schemas.microsoft.com/office/powerpoint/2010/main" val="1621051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D1BE-0289-48CD-8A4E-B365A34787BF}"/>
              </a:ext>
            </a:extLst>
          </p:cNvPr>
          <p:cNvSpPr>
            <a:spLocks noGrp="1"/>
          </p:cNvSpPr>
          <p:nvPr>
            <p:ph type="title"/>
          </p:nvPr>
        </p:nvSpPr>
        <p:spPr>
          <a:xfrm>
            <a:off x="3185070" y="0"/>
            <a:ext cx="8864600" cy="1143000"/>
          </a:xfrm>
        </p:spPr>
        <p:txBody>
          <a:bodyPr>
            <a:normAutofit/>
          </a:bodyPr>
          <a:lstStyle/>
          <a:p>
            <a:r>
              <a:rPr lang="en-US" sz="6000" dirty="0"/>
              <a:t>BNL Milestones</a:t>
            </a:r>
          </a:p>
        </p:txBody>
      </p:sp>
      <p:pic>
        <p:nvPicPr>
          <p:cNvPr id="4" name="Picture 3">
            <a:extLst>
              <a:ext uri="{FF2B5EF4-FFF2-40B4-BE49-F238E27FC236}">
                <a16:creationId xmlns:a16="http://schemas.microsoft.com/office/drawing/2014/main" id="{5BA1F0F7-EB31-4F90-8805-B0428E260FA3}"/>
              </a:ext>
            </a:extLst>
          </p:cNvPr>
          <p:cNvPicPr>
            <a:picLocks noChangeAspect="1"/>
          </p:cNvPicPr>
          <p:nvPr/>
        </p:nvPicPr>
        <p:blipFill rotWithShape="1">
          <a:blip r:embed="rId2"/>
          <a:srcRect l="4079" t="3382" r="403" b="716"/>
          <a:stretch/>
        </p:blipFill>
        <p:spPr>
          <a:xfrm>
            <a:off x="1412150" y="1373393"/>
            <a:ext cx="8046720" cy="4754880"/>
          </a:xfrm>
          <a:prstGeom prst="rect">
            <a:avLst/>
          </a:prstGeom>
        </p:spPr>
      </p:pic>
      <p:sp>
        <p:nvSpPr>
          <p:cNvPr id="5" name="Arrow: Right 4">
            <a:extLst>
              <a:ext uri="{FF2B5EF4-FFF2-40B4-BE49-F238E27FC236}">
                <a16:creationId xmlns:a16="http://schemas.microsoft.com/office/drawing/2014/main" id="{71FC2599-A148-446C-B530-5ECD97FA8430}"/>
              </a:ext>
            </a:extLst>
          </p:cNvPr>
          <p:cNvSpPr/>
          <p:nvPr/>
        </p:nvSpPr>
        <p:spPr>
          <a:xfrm>
            <a:off x="861717" y="2366682"/>
            <a:ext cx="550433" cy="25997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7E57A1-BB32-4520-97DF-2F7A7A536435}"/>
              </a:ext>
            </a:extLst>
          </p:cNvPr>
          <p:cNvSpPr txBox="1"/>
          <p:nvPr/>
        </p:nvSpPr>
        <p:spPr>
          <a:xfrm>
            <a:off x="129644" y="2043516"/>
            <a:ext cx="1057341" cy="646331"/>
          </a:xfrm>
          <a:prstGeom prst="rect">
            <a:avLst/>
          </a:prstGeom>
          <a:noFill/>
        </p:spPr>
        <p:txBody>
          <a:bodyPr wrap="none" rtlCol="0">
            <a:spAutoFit/>
          </a:bodyPr>
          <a:lstStyle/>
          <a:p>
            <a:r>
              <a:rPr lang="en-US" b="1" dirty="0">
                <a:solidFill>
                  <a:srgbClr val="FF0000"/>
                </a:solidFill>
              </a:rPr>
              <a:t>ACT/BNL</a:t>
            </a:r>
          </a:p>
          <a:p>
            <a:r>
              <a:rPr lang="en-US" b="1" dirty="0">
                <a:solidFill>
                  <a:srgbClr val="FF0000"/>
                </a:solidFill>
              </a:rPr>
              <a:t>STTR</a:t>
            </a:r>
          </a:p>
        </p:txBody>
      </p:sp>
      <p:sp>
        <p:nvSpPr>
          <p:cNvPr id="8" name="Arrow: Right 7">
            <a:extLst>
              <a:ext uri="{FF2B5EF4-FFF2-40B4-BE49-F238E27FC236}">
                <a16:creationId xmlns:a16="http://schemas.microsoft.com/office/drawing/2014/main" id="{1E85A838-BF60-42B0-9620-1965174FD25B}"/>
              </a:ext>
            </a:extLst>
          </p:cNvPr>
          <p:cNvSpPr/>
          <p:nvPr/>
        </p:nvSpPr>
        <p:spPr>
          <a:xfrm>
            <a:off x="857079" y="4734657"/>
            <a:ext cx="550433" cy="25997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4FAE05-79B9-4D1F-9F98-725E9CC9D64D}"/>
              </a:ext>
            </a:extLst>
          </p:cNvPr>
          <p:cNvSpPr txBox="1"/>
          <p:nvPr/>
        </p:nvSpPr>
        <p:spPr>
          <a:xfrm>
            <a:off x="180350" y="4411491"/>
            <a:ext cx="1119217" cy="646331"/>
          </a:xfrm>
          <a:prstGeom prst="rect">
            <a:avLst/>
          </a:prstGeom>
          <a:noFill/>
        </p:spPr>
        <p:txBody>
          <a:bodyPr wrap="none" rtlCol="0">
            <a:spAutoFit/>
          </a:bodyPr>
          <a:lstStyle/>
          <a:p>
            <a:r>
              <a:rPr lang="en-US" b="1" dirty="0">
                <a:solidFill>
                  <a:srgbClr val="FF0000"/>
                </a:solidFill>
              </a:rPr>
              <a:t>BNL/LBL </a:t>
            </a:r>
          </a:p>
          <a:p>
            <a:r>
              <a:rPr lang="en-US" b="1" dirty="0">
                <a:solidFill>
                  <a:srgbClr val="FF0000"/>
                </a:solidFill>
              </a:rPr>
              <a:t>MDP</a:t>
            </a:r>
          </a:p>
        </p:txBody>
      </p:sp>
      <p:sp>
        <p:nvSpPr>
          <p:cNvPr id="10" name="Arrow: Right 9">
            <a:extLst>
              <a:ext uri="{FF2B5EF4-FFF2-40B4-BE49-F238E27FC236}">
                <a16:creationId xmlns:a16="http://schemas.microsoft.com/office/drawing/2014/main" id="{68C28246-11D5-4468-A95F-C56D7935F6FF}"/>
              </a:ext>
            </a:extLst>
          </p:cNvPr>
          <p:cNvSpPr/>
          <p:nvPr/>
        </p:nvSpPr>
        <p:spPr>
          <a:xfrm rot="10800000">
            <a:off x="9431286" y="2402541"/>
            <a:ext cx="550433" cy="25997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B248928-008D-4E6F-AE9C-7392D719535E}"/>
              </a:ext>
            </a:extLst>
          </p:cNvPr>
          <p:cNvSpPr/>
          <p:nvPr/>
        </p:nvSpPr>
        <p:spPr>
          <a:xfrm rot="10800000">
            <a:off x="9403702" y="4679574"/>
            <a:ext cx="550433" cy="25997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4DB902-CD48-4CAA-B274-36E43F32BE84}"/>
              </a:ext>
            </a:extLst>
          </p:cNvPr>
          <p:cNvSpPr txBox="1"/>
          <p:nvPr/>
        </p:nvSpPr>
        <p:spPr>
          <a:xfrm>
            <a:off x="9996765" y="2366682"/>
            <a:ext cx="833883" cy="369332"/>
          </a:xfrm>
          <a:prstGeom prst="rect">
            <a:avLst/>
          </a:prstGeom>
          <a:noFill/>
        </p:spPr>
        <p:txBody>
          <a:bodyPr wrap="none" rtlCol="0">
            <a:spAutoFit/>
          </a:bodyPr>
          <a:lstStyle/>
          <a:p>
            <a:r>
              <a:rPr lang="en-US" b="1" dirty="0">
                <a:solidFill>
                  <a:srgbClr val="FF0000"/>
                </a:solidFill>
              </a:rPr>
              <a:t>08/22</a:t>
            </a:r>
          </a:p>
        </p:txBody>
      </p:sp>
      <p:sp>
        <p:nvSpPr>
          <p:cNvPr id="13" name="TextBox 12">
            <a:extLst>
              <a:ext uri="{FF2B5EF4-FFF2-40B4-BE49-F238E27FC236}">
                <a16:creationId xmlns:a16="http://schemas.microsoft.com/office/drawing/2014/main" id="{C93B38E4-2CAD-4D91-B1D3-AB2DBDA68272}"/>
              </a:ext>
            </a:extLst>
          </p:cNvPr>
          <p:cNvSpPr txBox="1"/>
          <p:nvPr/>
        </p:nvSpPr>
        <p:spPr>
          <a:xfrm>
            <a:off x="9954135" y="4641933"/>
            <a:ext cx="833883" cy="369332"/>
          </a:xfrm>
          <a:prstGeom prst="rect">
            <a:avLst/>
          </a:prstGeom>
          <a:noFill/>
        </p:spPr>
        <p:txBody>
          <a:bodyPr wrap="none" rtlCol="0">
            <a:spAutoFit/>
          </a:bodyPr>
          <a:lstStyle/>
          <a:p>
            <a:r>
              <a:rPr lang="en-US" b="1" dirty="0">
                <a:solidFill>
                  <a:srgbClr val="FF0000"/>
                </a:solidFill>
              </a:rPr>
              <a:t>12/22</a:t>
            </a:r>
          </a:p>
        </p:txBody>
      </p:sp>
      <p:sp>
        <p:nvSpPr>
          <p:cNvPr id="14" name="TextBox 13">
            <a:extLst>
              <a:ext uri="{FF2B5EF4-FFF2-40B4-BE49-F238E27FC236}">
                <a16:creationId xmlns:a16="http://schemas.microsoft.com/office/drawing/2014/main" id="{A94E103C-6A76-49A6-B1C9-A1526680920B}"/>
              </a:ext>
            </a:extLst>
          </p:cNvPr>
          <p:cNvSpPr txBox="1"/>
          <p:nvPr/>
        </p:nvSpPr>
        <p:spPr>
          <a:xfrm>
            <a:off x="9431286" y="2740582"/>
            <a:ext cx="2785533" cy="1938992"/>
          </a:xfrm>
          <a:prstGeom prst="rect">
            <a:avLst/>
          </a:prstGeom>
          <a:noFill/>
        </p:spPr>
        <p:txBody>
          <a:bodyPr wrap="square" rtlCol="0">
            <a:spAutoFit/>
          </a:bodyPr>
          <a:lstStyle/>
          <a:p>
            <a:pPr algn="ctr"/>
            <a:r>
              <a:rPr lang="en-US" sz="2000" b="1" dirty="0">
                <a:solidFill>
                  <a:srgbClr val="203BE2"/>
                </a:solidFill>
              </a:rPr>
              <a:t>Completion date depends on the delivery of the coils (if STTR coil doesn’t arrive in time, then MDP coil can be tested sooner)</a:t>
            </a:r>
          </a:p>
        </p:txBody>
      </p:sp>
    </p:spTree>
    <p:extLst>
      <p:ext uri="{BB962C8B-B14F-4D97-AF65-F5344CB8AC3E}">
        <p14:creationId xmlns:p14="http://schemas.microsoft.com/office/powerpoint/2010/main" val="2126825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A47A-C0F5-488A-8A0C-F7A5DAE0CF4F}"/>
              </a:ext>
            </a:extLst>
          </p:cNvPr>
          <p:cNvSpPr>
            <a:spLocks noGrp="1"/>
          </p:cNvSpPr>
          <p:nvPr>
            <p:ph type="title"/>
          </p:nvPr>
        </p:nvSpPr>
        <p:spPr>
          <a:xfrm>
            <a:off x="3619500" y="9525"/>
            <a:ext cx="8324850" cy="1143000"/>
          </a:xfrm>
        </p:spPr>
        <p:txBody>
          <a:bodyPr>
            <a:noAutofit/>
          </a:bodyPr>
          <a:lstStyle/>
          <a:p>
            <a:r>
              <a:rPr lang="en-US" sz="7200" dirty="0"/>
              <a:t>Acknowledgement</a:t>
            </a:r>
          </a:p>
        </p:txBody>
      </p:sp>
      <p:sp>
        <p:nvSpPr>
          <p:cNvPr id="3" name="TextBox 2">
            <a:extLst>
              <a:ext uri="{FF2B5EF4-FFF2-40B4-BE49-F238E27FC236}">
                <a16:creationId xmlns:a16="http://schemas.microsoft.com/office/drawing/2014/main" id="{BE43AAF4-B207-4950-A21B-5CAB003CD499}"/>
              </a:ext>
            </a:extLst>
          </p:cNvPr>
          <p:cNvSpPr txBox="1"/>
          <p:nvPr/>
        </p:nvSpPr>
        <p:spPr>
          <a:xfrm>
            <a:off x="261937" y="1304925"/>
            <a:ext cx="11420475" cy="4647426"/>
          </a:xfrm>
          <a:prstGeom prst="rect">
            <a:avLst/>
          </a:prstGeom>
          <a:noFill/>
        </p:spPr>
        <p:txBody>
          <a:bodyPr wrap="square" rtlCol="0">
            <a:spAutoFit/>
          </a:bodyPr>
          <a:lstStyle/>
          <a:p>
            <a:r>
              <a:rPr lang="en-US" sz="3600" b="1" dirty="0"/>
              <a:t>This presentation benefited from the discussions with and direct contributions from the following colleagues:</a:t>
            </a:r>
          </a:p>
          <a:p>
            <a:endParaRPr lang="en-US" sz="2800" b="1" dirty="0"/>
          </a:p>
          <a:p>
            <a:r>
              <a:rPr lang="en-US" sz="2800" b="1" dirty="0"/>
              <a:t>ACT: Danko van der Laan, Jeremy Weiss, Zachary Johnson</a:t>
            </a:r>
          </a:p>
          <a:p>
            <a:r>
              <a:rPr lang="en-US" sz="2800" b="1" dirty="0"/>
              <a:t>BNL: Anis Ben Yahia, Michael Anerella, Jesse Schmalzle, Piyush Joshi, 		Mithlesh Kumar,…</a:t>
            </a:r>
          </a:p>
          <a:p>
            <a:r>
              <a:rPr lang="en-US" sz="2800" b="1" dirty="0"/>
              <a:t>FNAL: Vadim Kashikhin, Vito </a:t>
            </a:r>
            <a:r>
              <a:rPr lang="en-US" sz="2800" b="1" dirty="0" err="1"/>
              <a:t>Lomardo</a:t>
            </a:r>
            <a:endParaRPr lang="en-US" sz="2800" b="1" dirty="0"/>
          </a:p>
          <a:p>
            <a:r>
              <a:rPr lang="en-US" sz="2800" b="1" dirty="0"/>
              <a:t>LBNL: Xiaorong Wang, Maxim </a:t>
            </a:r>
            <a:r>
              <a:rPr lang="en-US" sz="2800" b="1" dirty="0" err="1"/>
              <a:t>Martchevsky</a:t>
            </a:r>
            <a:r>
              <a:rPr lang="en-US" sz="2800" b="1" dirty="0"/>
              <a:t>, Reed Teyber,…</a:t>
            </a:r>
          </a:p>
          <a:p>
            <a:endParaRPr lang="en-US" sz="2800" b="1" dirty="0"/>
          </a:p>
          <a:p>
            <a:r>
              <a:rPr lang="en-US" sz="2800" b="1" dirty="0"/>
              <a:t>… and more</a:t>
            </a:r>
          </a:p>
        </p:txBody>
      </p:sp>
    </p:spTree>
    <p:extLst>
      <p:ext uri="{BB962C8B-B14F-4D97-AF65-F5344CB8AC3E}">
        <p14:creationId xmlns:p14="http://schemas.microsoft.com/office/powerpoint/2010/main" val="707468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A47A-C0F5-488A-8A0C-F7A5DAE0CF4F}"/>
              </a:ext>
            </a:extLst>
          </p:cNvPr>
          <p:cNvSpPr>
            <a:spLocks noGrp="1"/>
          </p:cNvSpPr>
          <p:nvPr>
            <p:ph type="title"/>
          </p:nvPr>
        </p:nvSpPr>
        <p:spPr>
          <a:xfrm>
            <a:off x="4429125" y="114299"/>
            <a:ext cx="5829300" cy="994833"/>
          </a:xfrm>
        </p:spPr>
        <p:txBody>
          <a:bodyPr>
            <a:noAutofit/>
          </a:bodyPr>
          <a:lstStyle/>
          <a:p>
            <a:r>
              <a:rPr lang="en-US" sz="7200" dirty="0"/>
              <a:t>Summary</a:t>
            </a:r>
          </a:p>
        </p:txBody>
      </p:sp>
      <p:sp>
        <p:nvSpPr>
          <p:cNvPr id="3" name="TextBox 2">
            <a:extLst>
              <a:ext uri="{FF2B5EF4-FFF2-40B4-BE49-F238E27FC236}">
                <a16:creationId xmlns:a16="http://schemas.microsoft.com/office/drawing/2014/main" id="{63E4BD32-A7E9-4F4D-B9EE-A8A236351524}"/>
              </a:ext>
            </a:extLst>
          </p:cNvPr>
          <p:cNvSpPr txBox="1"/>
          <p:nvPr/>
        </p:nvSpPr>
        <p:spPr>
          <a:xfrm>
            <a:off x="0" y="1341239"/>
            <a:ext cx="12192000" cy="4770537"/>
          </a:xfrm>
          <a:prstGeom prst="rect">
            <a:avLst/>
          </a:prstGeom>
          <a:noFill/>
        </p:spPr>
        <p:txBody>
          <a:bodyPr wrap="square" rtlCol="0">
            <a:spAutoFit/>
          </a:bodyPr>
          <a:lstStyle/>
          <a:p>
            <a:pPr marL="457200" indent="-457200">
              <a:spcBef>
                <a:spcPts val="1200"/>
              </a:spcBef>
              <a:buFont typeface="Wingdings" panose="05000000000000000000" pitchFamily="2" charset="2"/>
              <a:buChar char="Ø"/>
            </a:pPr>
            <a:r>
              <a:rPr lang="en-US" sz="2400" b="1" dirty="0"/>
              <a:t>HTS/LTS program at BNL is primarily based on a Common coil dipole with a large opening which provides a rapid-turn-around and low-cost R&amp;D option for developing and testing technologies and instrumentation and for addressing specific questions - one at a time. </a:t>
            </a:r>
          </a:p>
          <a:p>
            <a:pPr marL="457200" indent="-457200">
              <a:spcBef>
                <a:spcPts val="1200"/>
              </a:spcBef>
              <a:buFont typeface="Wingdings" panose="05000000000000000000" pitchFamily="2" charset="2"/>
              <a:buChar char="Ø"/>
            </a:pPr>
            <a:r>
              <a:rPr lang="en-US" sz="2400" b="1" dirty="0"/>
              <a:t>This is alternate and complimentary to developing and demonstrating technology by building magnets which takes much longer time and uses much larger budget.</a:t>
            </a:r>
          </a:p>
          <a:p>
            <a:pPr marL="457200" indent="-457200">
              <a:spcBef>
                <a:spcPts val="1200"/>
              </a:spcBef>
              <a:buFont typeface="Wingdings" panose="05000000000000000000" pitchFamily="2" charset="2"/>
              <a:buChar char="Ø"/>
            </a:pPr>
            <a:r>
              <a:rPr lang="en-US" sz="2400" b="1" dirty="0"/>
              <a:t>Several tests with several collaborators (domestic and international; research institutions and industries) are planned within MDP and with others (SBIR, fusion, international, etc.) to develop and tests various aspects of designs and technologies at ~10 T or above. </a:t>
            </a:r>
          </a:p>
          <a:p>
            <a:pPr marL="457200" indent="-457200">
              <a:spcBef>
                <a:spcPts val="1200"/>
              </a:spcBef>
              <a:buFont typeface="Wingdings" panose="05000000000000000000" pitchFamily="2" charset="2"/>
              <a:buChar char="Ø"/>
            </a:pPr>
            <a:r>
              <a:rPr lang="en-US" sz="2400" b="1" dirty="0"/>
              <a:t>Specific questions to be addressed: HTS/LTS hybrid magnets, quench, magnetization, high current HTS cables, joints, high ramp rates, insulation, instrumentation, etc.. </a:t>
            </a:r>
          </a:p>
          <a:p>
            <a:pPr marL="457200" indent="-457200">
              <a:spcBef>
                <a:spcPts val="1200"/>
              </a:spcBef>
              <a:buFont typeface="Wingdings" panose="05000000000000000000" pitchFamily="2" charset="2"/>
              <a:buChar char="Ø"/>
            </a:pPr>
            <a:r>
              <a:rPr lang="en-US" sz="2400" b="1" dirty="0"/>
              <a:t>More synergistic programs are invited. Please evaluate and see what and </a:t>
            </a:r>
            <a:r>
              <a:rPr lang="en-US" sz="2400" b="1"/>
              <a:t>how to do it.</a:t>
            </a:r>
            <a:endParaRPr lang="en-US" sz="2400" b="1" dirty="0"/>
          </a:p>
        </p:txBody>
      </p:sp>
    </p:spTree>
    <p:extLst>
      <p:ext uri="{BB962C8B-B14F-4D97-AF65-F5344CB8AC3E}">
        <p14:creationId xmlns:p14="http://schemas.microsoft.com/office/powerpoint/2010/main" val="421013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4106487" y="76200"/>
            <a:ext cx="6409113" cy="863602"/>
          </a:xfrm>
        </p:spPr>
        <p:txBody>
          <a:bodyPr>
            <a:noAutofit/>
          </a:bodyPr>
          <a:lstStyle/>
          <a:p>
            <a:r>
              <a:rPr lang="en-US" altLang="en-US" sz="3200" dirty="0"/>
              <a:t>High Level Goals/Plans/Tasks</a:t>
            </a:r>
            <a:endParaRPr lang="en-US" altLang="en-US" sz="2400" dirty="0"/>
          </a:p>
        </p:txBody>
      </p:sp>
      <p:sp>
        <p:nvSpPr>
          <p:cNvPr id="29699" name="Rectangle 3" descr="Water droplets"/>
          <p:cNvSpPr>
            <a:spLocks noGrp="1" noChangeArrowheads="1"/>
          </p:cNvSpPr>
          <p:nvPr>
            <p:ph type="body" idx="4294967295"/>
          </p:nvPr>
        </p:nvSpPr>
        <p:spPr>
          <a:xfrm>
            <a:off x="119062" y="2140322"/>
            <a:ext cx="11953875" cy="2144362"/>
          </a:xfrm>
        </p:spPr>
        <p:txBody>
          <a:bodyPr>
            <a:noAutofit/>
          </a:bodyPr>
          <a:lstStyle/>
          <a:p>
            <a:pPr>
              <a:spcBef>
                <a:spcPts val="600"/>
              </a:spcBef>
            </a:pPr>
            <a:r>
              <a:rPr lang="en-US" altLang="en-US" sz="2800" b="1" dirty="0">
                <a:solidFill>
                  <a:srgbClr val="002060"/>
                </a:solidFill>
              </a:rPr>
              <a:t>MDP: “In-field quench studies of a long CORC cable” in the background field of common coil dipole via one 8-turn HTS coil (S-turn in to flip the polarity)</a:t>
            </a:r>
          </a:p>
          <a:p>
            <a:pPr>
              <a:spcBef>
                <a:spcPts val="1800"/>
              </a:spcBef>
            </a:pPr>
            <a:r>
              <a:rPr lang="en-US" altLang="en-US" sz="2800" b="1" dirty="0">
                <a:solidFill>
                  <a:srgbClr val="002060"/>
                </a:solidFill>
              </a:rPr>
              <a:t>STTR: “Demonstration of a high field HTS/LTS hybrid dipole” with two sets of double pancake coils made with 6+8 turns (total 28 turns) of CORC cable</a:t>
            </a:r>
            <a:endParaRPr lang="en-US" altLang="en-US" sz="2800" b="1" dirty="0">
              <a:solidFill>
                <a:srgbClr val="0000CC"/>
              </a:solidFill>
            </a:endParaRPr>
          </a:p>
        </p:txBody>
      </p:sp>
      <p:sp>
        <p:nvSpPr>
          <p:cNvPr id="2" name="TextBox 1">
            <a:extLst>
              <a:ext uri="{FF2B5EF4-FFF2-40B4-BE49-F238E27FC236}">
                <a16:creationId xmlns:a16="http://schemas.microsoft.com/office/drawing/2014/main" id="{970C72EE-0040-4E02-9ACF-3ECD93F95B28}"/>
              </a:ext>
            </a:extLst>
          </p:cNvPr>
          <p:cNvSpPr txBox="1"/>
          <p:nvPr/>
        </p:nvSpPr>
        <p:spPr>
          <a:xfrm>
            <a:off x="0" y="1186215"/>
            <a:ext cx="11868150" cy="954107"/>
          </a:xfrm>
          <a:prstGeom prst="rect">
            <a:avLst/>
          </a:prstGeom>
          <a:noFill/>
        </p:spPr>
        <p:txBody>
          <a:bodyPr wrap="square" rtlCol="0">
            <a:spAutoFit/>
          </a:bodyPr>
          <a:lstStyle/>
          <a:p>
            <a:r>
              <a:rPr lang="en-US" sz="2800" b="1" dirty="0">
                <a:solidFill>
                  <a:srgbClr val="FF0000"/>
                </a:solidFill>
              </a:rPr>
              <a:t>Two Related R&amp;D programs. Magnet Design Program (MDP) and Small Business Technology Transfer (STTR) </a:t>
            </a:r>
          </a:p>
        </p:txBody>
      </p:sp>
      <p:pic>
        <p:nvPicPr>
          <p:cNvPr id="6" name="Picture 5">
            <a:extLst>
              <a:ext uri="{FF2B5EF4-FFF2-40B4-BE49-F238E27FC236}">
                <a16:creationId xmlns:a16="http://schemas.microsoft.com/office/drawing/2014/main" id="{41A7629E-1857-4FDD-9C11-A4FA463F68D7}"/>
              </a:ext>
            </a:extLst>
          </p:cNvPr>
          <p:cNvPicPr>
            <a:picLocks noChangeAspect="1"/>
          </p:cNvPicPr>
          <p:nvPr/>
        </p:nvPicPr>
        <p:blipFill rotWithShape="1">
          <a:blip r:embed="rId2"/>
          <a:srcRect t="12009" r="22536" b="-1399"/>
          <a:stretch/>
        </p:blipFill>
        <p:spPr>
          <a:xfrm>
            <a:off x="6870878" y="4216128"/>
            <a:ext cx="3136166" cy="2045325"/>
          </a:xfrm>
          <a:prstGeom prst="rect">
            <a:avLst/>
          </a:prstGeom>
        </p:spPr>
      </p:pic>
      <p:pic>
        <p:nvPicPr>
          <p:cNvPr id="7" name="Picture 6" descr="Shape&#10;&#10;Description automatically generated">
            <a:extLst>
              <a:ext uri="{FF2B5EF4-FFF2-40B4-BE49-F238E27FC236}">
                <a16:creationId xmlns:a16="http://schemas.microsoft.com/office/drawing/2014/main" id="{FA7D46DA-8305-4EB1-8307-048F0198CBC2}"/>
              </a:ext>
            </a:extLst>
          </p:cNvPr>
          <p:cNvPicPr>
            <a:picLocks noChangeAspect="1"/>
          </p:cNvPicPr>
          <p:nvPr/>
        </p:nvPicPr>
        <p:blipFill rotWithShape="1">
          <a:blip r:embed="rId3">
            <a:extLst>
              <a:ext uri="{28A0092B-C50C-407E-A947-70E740481C1C}">
                <a14:useLocalDpi xmlns:a14="http://schemas.microsoft.com/office/drawing/2010/main" val="0"/>
              </a:ext>
            </a:extLst>
          </a:blip>
          <a:srcRect l="10108"/>
          <a:stretch/>
        </p:blipFill>
        <p:spPr>
          <a:xfrm>
            <a:off x="125037" y="4173946"/>
            <a:ext cx="3981450" cy="2135802"/>
          </a:xfrm>
          <a:prstGeom prst="rect">
            <a:avLst/>
          </a:prstGeom>
        </p:spPr>
      </p:pic>
      <p:sp>
        <p:nvSpPr>
          <p:cNvPr id="8" name="TextBox 7">
            <a:extLst>
              <a:ext uri="{FF2B5EF4-FFF2-40B4-BE49-F238E27FC236}">
                <a16:creationId xmlns:a16="http://schemas.microsoft.com/office/drawing/2014/main" id="{5C12BDED-6C69-4409-B9A4-8319A77C51D6}"/>
              </a:ext>
            </a:extLst>
          </p:cNvPr>
          <p:cNvSpPr txBox="1"/>
          <p:nvPr/>
        </p:nvSpPr>
        <p:spPr>
          <a:xfrm>
            <a:off x="4116586" y="4362421"/>
            <a:ext cx="2409073" cy="1862048"/>
          </a:xfrm>
          <a:prstGeom prst="rect">
            <a:avLst/>
          </a:prstGeom>
          <a:noFill/>
        </p:spPr>
        <p:txBody>
          <a:bodyPr wrap="square">
            <a:spAutoFit/>
          </a:bodyPr>
          <a:lstStyle/>
          <a:p>
            <a:pPr>
              <a:spcBef>
                <a:spcPts val="600"/>
              </a:spcBef>
            </a:pPr>
            <a:r>
              <a:rPr lang="en-US" sz="2000" b="1" dirty="0">
                <a:solidFill>
                  <a:srgbClr val="006600"/>
                </a:solidFill>
                <a:latin typeface="Arial" panose="020B0604020202020204" pitchFamily="34" charset="0"/>
                <a:cs typeface="Arial" panose="020B0604020202020204" pitchFamily="34" charset="0"/>
              </a:rPr>
              <a:t>MDP: </a:t>
            </a:r>
          </a:p>
          <a:p>
            <a:pPr>
              <a:spcBef>
                <a:spcPts val="600"/>
              </a:spcBef>
            </a:pPr>
            <a:r>
              <a:rPr lang="en-US" sz="2000" b="1" dirty="0">
                <a:solidFill>
                  <a:srgbClr val="006600"/>
                </a:solidFill>
                <a:latin typeface="Arial" panose="020B0604020202020204" pitchFamily="34" charset="0"/>
                <a:cs typeface="Arial" panose="020B0604020202020204" pitchFamily="34" charset="0"/>
              </a:rPr>
              <a:t>Quench studies &amp; technology demo</a:t>
            </a:r>
          </a:p>
          <a:p>
            <a:pPr>
              <a:spcBef>
                <a:spcPts val="600"/>
              </a:spcBef>
            </a:pPr>
            <a:r>
              <a:rPr lang="en-US" sz="2000" b="1" dirty="0">
                <a:solidFill>
                  <a:srgbClr val="006600"/>
                </a:solidFill>
                <a:latin typeface="Arial" panose="020B0604020202020204" pitchFamily="34" charset="0"/>
                <a:cs typeface="Arial" panose="020B0604020202020204" pitchFamily="34" charset="0"/>
              </a:rPr>
              <a:t>(10.7 T with </a:t>
            </a:r>
          </a:p>
          <a:p>
            <a:pPr>
              <a:spcBef>
                <a:spcPts val="600"/>
              </a:spcBef>
            </a:pPr>
            <a:r>
              <a:rPr lang="en-US" sz="2000" b="1" dirty="0">
                <a:solidFill>
                  <a:srgbClr val="006600"/>
                </a:solidFill>
                <a:latin typeface="Arial" panose="020B0604020202020204" pitchFamily="34" charset="0"/>
                <a:cs typeface="Arial" panose="020B0604020202020204" pitchFamily="34" charset="0"/>
              </a:rPr>
              <a:t>10 T from LTS)</a:t>
            </a:r>
          </a:p>
        </p:txBody>
      </p:sp>
      <p:sp>
        <p:nvSpPr>
          <p:cNvPr id="9" name="TextBox 8">
            <a:extLst>
              <a:ext uri="{FF2B5EF4-FFF2-40B4-BE49-F238E27FC236}">
                <a16:creationId xmlns:a16="http://schemas.microsoft.com/office/drawing/2014/main" id="{099BEF1B-7D95-4156-AE5B-532D71C099A0}"/>
              </a:ext>
            </a:extLst>
          </p:cNvPr>
          <p:cNvSpPr txBox="1"/>
          <p:nvPr/>
        </p:nvSpPr>
        <p:spPr>
          <a:xfrm>
            <a:off x="9983150" y="4362421"/>
            <a:ext cx="2208850" cy="1938992"/>
          </a:xfrm>
          <a:prstGeom prst="rect">
            <a:avLst/>
          </a:prstGeom>
          <a:noFill/>
        </p:spPr>
        <p:txBody>
          <a:bodyPr wrap="square">
            <a:spAutoFit/>
          </a:bodyPr>
          <a:lstStyle/>
          <a:p>
            <a:pPr>
              <a:spcBef>
                <a:spcPts val="600"/>
              </a:spcBef>
            </a:pPr>
            <a:r>
              <a:rPr lang="en-US" sz="2000" b="1" dirty="0">
                <a:solidFill>
                  <a:srgbClr val="006600"/>
                </a:solidFill>
                <a:latin typeface="Arial" panose="020B0604020202020204" pitchFamily="34" charset="0"/>
                <a:cs typeface="Arial" panose="020B0604020202020204" pitchFamily="34" charset="0"/>
              </a:rPr>
              <a:t>STTR: </a:t>
            </a:r>
          </a:p>
          <a:p>
            <a:pPr>
              <a:spcBef>
                <a:spcPts val="600"/>
              </a:spcBef>
            </a:pPr>
            <a:r>
              <a:rPr lang="en-US" sz="2000" b="1" dirty="0">
                <a:solidFill>
                  <a:srgbClr val="006600"/>
                </a:solidFill>
                <a:latin typeface="Arial" panose="020B0604020202020204" pitchFamily="34" charset="0"/>
                <a:cs typeface="Arial" panose="020B0604020202020204" pitchFamily="34" charset="0"/>
              </a:rPr>
              <a:t>High field Demo</a:t>
            </a:r>
          </a:p>
          <a:p>
            <a:pPr>
              <a:spcBef>
                <a:spcPts val="600"/>
              </a:spcBef>
            </a:pPr>
            <a:r>
              <a:rPr lang="en-US" sz="2000" b="1" dirty="0">
                <a:solidFill>
                  <a:srgbClr val="006600"/>
                </a:solidFill>
                <a:latin typeface="Arial" panose="020B0604020202020204" pitchFamily="34" charset="0"/>
                <a:cs typeface="Arial" panose="020B0604020202020204" pitchFamily="34" charset="0"/>
              </a:rPr>
              <a:t>(13-14 T with </a:t>
            </a:r>
          </a:p>
          <a:p>
            <a:pPr>
              <a:spcBef>
                <a:spcPts val="600"/>
              </a:spcBef>
            </a:pPr>
            <a:r>
              <a:rPr lang="en-US" sz="2000" b="1" dirty="0">
                <a:solidFill>
                  <a:srgbClr val="006600"/>
                </a:solidFill>
                <a:latin typeface="Arial" panose="020B0604020202020204" pitchFamily="34" charset="0"/>
                <a:cs typeface="Arial" panose="020B0604020202020204" pitchFamily="34" charset="0"/>
              </a:rPr>
              <a:t>10 T from LTS)</a:t>
            </a:r>
          </a:p>
          <a:p>
            <a:pPr>
              <a:spcBef>
                <a:spcPts val="600"/>
              </a:spcBef>
            </a:pPr>
            <a:endParaRPr lang="en-US" sz="20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30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44975-B062-4288-8E11-103469503C39}"/>
              </a:ext>
            </a:extLst>
          </p:cNvPr>
          <p:cNvSpPr>
            <a:spLocks noGrp="1"/>
          </p:cNvSpPr>
          <p:nvPr>
            <p:ph type="title"/>
          </p:nvPr>
        </p:nvSpPr>
        <p:spPr>
          <a:xfrm>
            <a:off x="3073400" y="0"/>
            <a:ext cx="8983910" cy="1057275"/>
          </a:xfrm>
        </p:spPr>
        <p:txBody>
          <a:bodyPr>
            <a:noAutofit/>
          </a:bodyPr>
          <a:lstStyle/>
          <a:p>
            <a:r>
              <a:rPr lang="en-US" sz="4000" dirty="0"/>
              <a:t>A Few Coil Structure Parts Shown Below</a:t>
            </a:r>
            <a:br>
              <a:rPr lang="en-US" sz="4000" dirty="0"/>
            </a:br>
            <a:r>
              <a:rPr lang="en-US" sz="4000" dirty="0"/>
              <a:t>(all parts for MDP coil test obtained)</a:t>
            </a:r>
          </a:p>
        </p:txBody>
      </p:sp>
      <p:pic>
        <p:nvPicPr>
          <p:cNvPr id="1026" name="173271D3-9D91-47AA-A901-2CFBA9C1332F">
            <a:extLst>
              <a:ext uri="{FF2B5EF4-FFF2-40B4-BE49-F238E27FC236}">
                <a16:creationId xmlns:a16="http://schemas.microsoft.com/office/drawing/2014/main" id="{0659D7F7-CE25-47B9-A092-2B2FB7578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607" y="1212056"/>
            <a:ext cx="3888646" cy="291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ext, indoor&#10;&#10;Description automatically generated">
            <a:extLst>
              <a:ext uri="{FF2B5EF4-FFF2-40B4-BE49-F238E27FC236}">
                <a16:creationId xmlns:a16="http://schemas.microsoft.com/office/drawing/2014/main" id="{46D7EC85-D2B0-4D0A-8447-7B178B0308FA}"/>
              </a:ext>
            </a:extLst>
          </p:cNvPr>
          <p:cNvPicPr>
            <a:picLocks noChangeAspect="1"/>
          </p:cNvPicPr>
          <p:nvPr/>
        </p:nvPicPr>
        <p:blipFill rotWithShape="1">
          <a:blip r:embed="rId3"/>
          <a:srcRect l="784" t="3526" b="10885"/>
          <a:stretch/>
        </p:blipFill>
        <p:spPr>
          <a:xfrm>
            <a:off x="85724" y="1212056"/>
            <a:ext cx="4581269" cy="2244538"/>
          </a:xfrm>
          <a:prstGeom prst="rect">
            <a:avLst/>
          </a:prstGeom>
        </p:spPr>
      </p:pic>
      <p:pic>
        <p:nvPicPr>
          <p:cNvPr id="6" name="Picture 5" descr="A close-up of a hard drive&#10;&#10;Description automatically generated with low confidence">
            <a:extLst>
              <a:ext uri="{FF2B5EF4-FFF2-40B4-BE49-F238E27FC236}">
                <a16:creationId xmlns:a16="http://schemas.microsoft.com/office/drawing/2014/main" id="{FB7BE324-B751-4B87-BB48-6D6CB10B69CF}"/>
              </a:ext>
            </a:extLst>
          </p:cNvPr>
          <p:cNvPicPr>
            <a:picLocks noChangeAspect="1"/>
          </p:cNvPicPr>
          <p:nvPr/>
        </p:nvPicPr>
        <p:blipFill rotWithShape="1">
          <a:blip r:embed="rId4"/>
          <a:srcRect t="3474" b="3240"/>
          <a:stretch/>
        </p:blipFill>
        <p:spPr>
          <a:xfrm>
            <a:off x="134690" y="3542319"/>
            <a:ext cx="4581269" cy="2669382"/>
          </a:xfrm>
          <a:prstGeom prst="rect">
            <a:avLst/>
          </a:prstGeom>
        </p:spPr>
      </p:pic>
      <p:pic>
        <p:nvPicPr>
          <p:cNvPr id="7" name="Picture 6">
            <a:extLst>
              <a:ext uri="{FF2B5EF4-FFF2-40B4-BE49-F238E27FC236}">
                <a16:creationId xmlns:a16="http://schemas.microsoft.com/office/drawing/2014/main" id="{5BE18439-A263-47B6-B742-53985E6E940F}"/>
              </a:ext>
            </a:extLst>
          </p:cNvPr>
          <p:cNvPicPr>
            <a:picLocks noChangeAspect="1"/>
          </p:cNvPicPr>
          <p:nvPr/>
        </p:nvPicPr>
        <p:blipFill>
          <a:blip r:embed="rId5"/>
          <a:stretch>
            <a:fillRect/>
          </a:stretch>
        </p:blipFill>
        <p:spPr>
          <a:xfrm rot="-5400000">
            <a:off x="9048658" y="3301480"/>
            <a:ext cx="2128657" cy="3888646"/>
          </a:xfrm>
          <a:prstGeom prst="rect">
            <a:avLst/>
          </a:prstGeom>
        </p:spPr>
      </p:pic>
      <p:pic>
        <p:nvPicPr>
          <p:cNvPr id="8" name="55E72C2C-A7ED-4833-A6F2-E34C5F4E33E3">
            <a:extLst>
              <a:ext uri="{FF2B5EF4-FFF2-40B4-BE49-F238E27FC236}">
                <a16:creationId xmlns:a16="http://schemas.microsoft.com/office/drawing/2014/main" id="{F45AFFCC-FF2A-4503-9264-7A4FDB231B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538" t="39560" r="52644" b="26480"/>
          <a:stretch/>
        </p:blipFill>
        <p:spPr bwMode="auto">
          <a:xfrm>
            <a:off x="4937760" y="1262684"/>
            <a:ext cx="2926080" cy="50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869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5D52-2136-4214-A981-F8016FB14EBC}"/>
              </a:ext>
            </a:extLst>
          </p:cNvPr>
          <p:cNvSpPr>
            <a:spLocks noGrp="1"/>
          </p:cNvSpPr>
          <p:nvPr>
            <p:ph type="title"/>
          </p:nvPr>
        </p:nvSpPr>
        <p:spPr>
          <a:xfrm>
            <a:off x="690282" y="1779493"/>
            <a:ext cx="10730755" cy="3596839"/>
          </a:xfrm>
        </p:spPr>
        <p:txBody>
          <a:bodyPr>
            <a:noAutofit/>
          </a:bodyPr>
          <a:lstStyle/>
          <a:p>
            <a:pPr>
              <a:lnSpc>
                <a:spcPct val="150000"/>
              </a:lnSpc>
            </a:pPr>
            <a:r>
              <a:rPr lang="en-US" sz="4800" dirty="0"/>
              <a:t>ACT proposed an alternate design and requested to wind the MDP coil as a practice winding for the STTR CORC coil</a:t>
            </a:r>
          </a:p>
        </p:txBody>
      </p:sp>
    </p:spTree>
    <p:extLst>
      <p:ext uri="{BB962C8B-B14F-4D97-AF65-F5344CB8AC3E}">
        <p14:creationId xmlns:p14="http://schemas.microsoft.com/office/powerpoint/2010/main" val="3250351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1637" y="123014"/>
            <a:ext cx="8672816" cy="922663"/>
          </a:xfrm>
        </p:spPr>
        <p:txBody>
          <a:bodyPr>
            <a:noAutofit/>
          </a:bodyPr>
          <a:lstStyle/>
          <a:p>
            <a:r>
              <a:rPr lang="en-US" sz="4400" dirty="0"/>
              <a:t>New Design from ACT</a:t>
            </a:r>
          </a:p>
        </p:txBody>
      </p:sp>
      <p:sp>
        <p:nvSpPr>
          <p:cNvPr id="8" name="Slide Number Placeholder 7">
            <a:extLst>
              <a:ext uri="{FF2B5EF4-FFF2-40B4-BE49-F238E27FC236}">
                <a16:creationId xmlns:a16="http://schemas.microsoft.com/office/drawing/2014/main" id="{A10751ED-A8A5-45C3-9A82-231B426C3494}"/>
              </a:ext>
            </a:extLst>
          </p:cNvPr>
          <p:cNvSpPr>
            <a:spLocks noGrp="1"/>
          </p:cNvSpPr>
          <p:nvPr>
            <p:ph type="sldNum" sz="quarter" idx="12"/>
          </p:nvPr>
        </p:nvSpPr>
        <p:spPr>
          <a:xfrm>
            <a:off x="69342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541AE5-5CC5-4672-9F79-9A5188A2B0CC}" type="slidenum">
              <a:rPr lang="en-US" smtClean="0"/>
              <a:pPr/>
              <a:t>6</a:t>
            </a:fld>
            <a:endParaRPr lang="en-US" dirty="0"/>
          </a:p>
        </p:txBody>
      </p:sp>
      <p:sp>
        <p:nvSpPr>
          <p:cNvPr id="11" name="Date Placeholder 10">
            <a:extLst>
              <a:ext uri="{FF2B5EF4-FFF2-40B4-BE49-F238E27FC236}">
                <a16:creationId xmlns:a16="http://schemas.microsoft.com/office/drawing/2014/main" id="{4A70076A-F87C-4CA3-9678-BD5F8317B45A}"/>
              </a:ext>
            </a:extLst>
          </p:cNvPr>
          <p:cNvSpPr>
            <a:spLocks noGrp="1"/>
          </p:cNvSpPr>
          <p:nvPr>
            <p:ph type="dt" sz="half" idx="10"/>
          </p:nvPr>
        </p:nvSpPr>
        <p:spPr>
          <a:xfrm>
            <a:off x="152400" y="6400799"/>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2/25/2021</a:t>
            </a:r>
          </a:p>
        </p:txBody>
      </p:sp>
      <p:pic>
        <p:nvPicPr>
          <p:cNvPr id="10" name="Picture 9">
            <a:extLst>
              <a:ext uri="{FF2B5EF4-FFF2-40B4-BE49-F238E27FC236}">
                <a16:creationId xmlns:a16="http://schemas.microsoft.com/office/drawing/2014/main" id="{DD2AFB02-482B-2AD7-217A-1220AA057FA0}"/>
              </a:ext>
            </a:extLst>
          </p:cNvPr>
          <p:cNvPicPr>
            <a:picLocks noChangeAspect="1"/>
          </p:cNvPicPr>
          <p:nvPr/>
        </p:nvPicPr>
        <p:blipFill rotWithShape="1">
          <a:blip r:embed="rId2"/>
          <a:srcRect b="4290"/>
          <a:stretch/>
        </p:blipFill>
        <p:spPr>
          <a:xfrm>
            <a:off x="117547" y="1171533"/>
            <a:ext cx="5852160" cy="5009853"/>
          </a:xfrm>
          <a:prstGeom prst="rect">
            <a:avLst/>
          </a:prstGeom>
        </p:spPr>
      </p:pic>
      <p:sp>
        <p:nvSpPr>
          <p:cNvPr id="13" name="TextBox 12">
            <a:extLst>
              <a:ext uri="{FF2B5EF4-FFF2-40B4-BE49-F238E27FC236}">
                <a16:creationId xmlns:a16="http://schemas.microsoft.com/office/drawing/2014/main" id="{C72EB72E-55E9-5AC4-4AA2-DED8B9129211}"/>
              </a:ext>
            </a:extLst>
          </p:cNvPr>
          <p:cNvSpPr txBox="1"/>
          <p:nvPr/>
        </p:nvSpPr>
        <p:spPr>
          <a:xfrm>
            <a:off x="9822362" y="1171533"/>
            <a:ext cx="2252091" cy="369332"/>
          </a:xfrm>
          <a:prstGeom prst="rect">
            <a:avLst/>
          </a:prstGeom>
          <a:noFill/>
        </p:spPr>
        <p:txBody>
          <a:bodyPr wrap="none" rtlCol="0">
            <a:spAutoFit/>
          </a:bodyPr>
          <a:lstStyle/>
          <a:p>
            <a:r>
              <a:rPr lang="en-US" b="1" dirty="0"/>
              <a:t>All pics: Courtesy ACT</a:t>
            </a:r>
          </a:p>
        </p:txBody>
      </p:sp>
      <p:sp>
        <p:nvSpPr>
          <p:cNvPr id="15" name="TextBox 14">
            <a:extLst>
              <a:ext uri="{FF2B5EF4-FFF2-40B4-BE49-F238E27FC236}">
                <a16:creationId xmlns:a16="http://schemas.microsoft.com/office/drawing/2014/main" id="{14C56681-C39A-2164-515D-DC8EACDBF93D}"/>
              </a:ext>
            </a:extLst>
          </p:cNvPr>
          <p:cNvSpPr txBox="1"/>
          <p:nvPr/>
        </p:nvSpPr>
        <p:spPr>
          <a:xfrm>
            <a:off x="2981794" y="5220197"/>
            <a:ext cx="2987913" cy="923330"/>
          </a:xfrm>
          <a:prstGeom prst="rect">
            <a:avLst/>
          </a:prstGeom>
          <a:noFill/>
        </p:spPr>
        <p:txBody>
          <a:bodyPr wrap="square">
            <a:spAutoFit/>
          </a:bodyPr>
          <a:lstStyle/>
          <a:p>
            <a:r>
              <a:rPr lang="en-US" dirty="0">
                <a:solidFill>
                  <a:srgbClr val="FF0000"/>
                </a:solidFill>
              </a:rPr>
              <a:t>Courtesy: Jeremy Weiss, Zack Johnson, Kyle Radcliff, Danko van der Laan, ACT</a:t>
            </a:r>
          </a:p>
        </p:txBody>
      </p:sp>
      <p:pic>
        <p:nvPicPr>
          <p:cNvPr id="19" name="Picture 18">
            <a:extLst>
              <a:ext uri="{FF2B5EF4-FFF2-40B4-BE49-F238E27FC236}">
                <a16:creationId xmlns:a16="http://schemas.microsoft.com/office/drawing/2014/main" id="{54A21BFF-9CBC-2154-080A-69C5BBD0B3A8}"/>
              </a:ext>
            </a:extLst>
          </p:cNvPr>
          <p:cNvPicPr>
            <a:picLocks noChangeAspect="1"/>
          </p:cNvPicPr>
          <p:nvPr/>
        </p:nvPicPr>
        <p:blipFill rotWithShape="1">
          <a:blip r:embed="rId3"/>
          <a:srcRect t="4055" r="888" b="5379"/>
          <a:stretch/>
        </p:blipFill>
        <p:spPr>
          <a:xfrm>
            <a:off x="6461759" y="1666719"/>
            <a:ext cx="5459772" cy="4597705"/>
          </a:xfrm>
          <a:prstGeom prst="rect">
            <a:avLst/>
          </a:prstGeom>
        </p:spPr>
      </p:pic>
    </p:spTree>
    <p:extLst>
      <p:ext uri="{BB962C8B-B14F-4D97-AF65-F5344CB8AC3E}">
        <p14:creationId xmlns:p14="http://schemas.microsoft.com/office/powerpoint/2010/main" val="4276223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1637" y="123014"/>
            <a:ext cx="8672816" cy="922663"/>
          </a:xfrm>
        </p:spPr>
        <p:txBody>
          <a:bodyPr>
            <a:noAutofit/>
          </a:bodyPr>
          <a:lstStyle/>
          <a:p>
            <a:r>
              <a:rPr lang="en-US" sz="4400" dirty="0"/>
              <a:t>MDP CORC COIL INSERT in DCC017</a:t>
            </a:r>
          </a:p>
        </p:txBody>
      </p:sp>
      <p:sp>
        <p:nvSpPr>
          <p:cNvPr id="8" name="Slide Number Placeholder 7">
            <a:extLst>
              <a:ext uri="{FF2B5EF4-FFF2-40B4-BE49-F238E27FC236}">
                <a16:creationId xmlns:a16="http://schemas.microsoft.com/office/drawing/2014/main" id="{A10751ED-A8A5-45C3-9A82-231B426C3494}"/>
              </a:ext>
            </a:extLst>
          </p:cNvPr>
          <p:cNvSpPr>
            <a:spLocks noGrp="1"/>
          </p:cNvSpPr>
          <p:nvPr>
            <p:ph type="sldNum" sz="quarter" idx="12"/>
          </p:nvPr>
        </p:nvSpPr>
        <p:spPr>
          <a:xfrm>
            <a:off x="69342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541AE5-5CC5-4672-9F79-9A5188A2B0CC}" type="slidenum">
              <a:rPr lang="en-US" smtClean="0"/>
              <a:pPr/>
              <a:t>7</a:t>
            </a:fld>
            <a:endParaRPr lang="en-US" dirty="0"/>
          </a:p>
        </p:txBody>
      </p:sp>
      <p:sp>
        <p:nvSpPr>
          <p:cNvPr id="11" name="Date Placeholder 10">
            <a:extLst>
              <a:ext uri="{FF2B5EF4-FFF2-40B4-BE49-F238E27FC236}">
                <a16:creationId xmlns:a16="http://schemas.microsoft.com/office/drawing/2014/main" id="{4A70076A-F87C-4CA3-9678-BD5F8317B45A}"/>
              </a:ext>
            </a:extLst>
          </p:cNvPr>
          <p:cNvSpPr>
            <a:spLocks noGrp="1"/>
          </p:cNvSpPr>
          <p:nvPr>
            <p:ph type="dt" sz="half" idx="10"/>
          </p:nvPr>
        </p:nvSpPr>
        <p:spPr>
          <a:xfrm>
            <a:off x="152400" y="6400799"/>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2/25/2021</a:t>
            </a:r>
          </a:p>
        </p:txBody>
      </p:sp>
      <p:pic>
        <p:nvPicPr>
          <p:cNvPr id="9" name="Picture 8">
            <a:extLst>
              <a:ext uri="{FF2B5EF4-FFF2-40B4-BE49-F238E27FC236}">
                <a16:creationId xmlns:a16="http://schemas.microsoft.com/office/drawing/2014/main" id="{F1088DB6-FAC8-890C-E12A-74D0C69B1DEF}"/>
              </a:ext>
            </a:extLst>
          </p:cNvPr>
          <p:cNvPicPr>
            <a:picLocks noChangeAspect="1"/>
          </p:cNvPicPr>
          <p:nvPr/>
        </p:nvPicPr>
        <p:blipFill rotWithShape="1">
          <a:blip r:embed="rId2"/>
          <a:srcRect l="11132" t="5864" r="14238" b="4803"/>
          <a:stretch/>
        </p:blipFill>
        <p:spPr>
          <a:xfrm rot="5400000">
            <a:off x="2161028" y="-329089"/>
            <a:ext cx="2377440" cy="5492504"/>
          </a:xfrm>
          <a:prstGeom prst="rect">
            <a:avLst/>
          </a:prstGeom>
        </p:spPr>
      </p:pic>
      <p:pic>
        <p:nvPicPr>
          <p:cNvPr id="12" name="Picture 11">
            <a:extLst>
              <a:ext uri="{FF2B5EF4-FFF2-40B4-BE49-F238E27FC236}">
                <a16:creationId xmlns:a16="http://schemas.microsoft.com/office/drawing/2014/main" id="{68D101CC-C5FE-D579-E86B-FD5D658D029A}"/>
              </a:ext>
            </a:extLst>
          </p:cNvPr>
          <p:cNvPicPr>
            <a:picLocks noChangeAspect="1"/>
          </p:cNvPicPr>
          <p:nvPr/>
        </p:nvPicPr>
        <p:blipFill rotWithShape="1">
          <a:blip r:embed="rId3"/>
          <a:srcRect l="-1" t="-591" r="19911"/>
          <a:stretch/>
        </p:blipFill>
        <p:spPr>
          <a:xfrm>
            <a:off x="6932663" y="1527048"/>
            <a:ext cx="5141790" cy="4691966"/>
          </a:xfrm>
          <a:prstGeom prst="rect">
            <a:avLst/>
          </a:prstGeom>
        </p:spPr>
      </p:pic>
      <p:pic>
        <p:nvPicPr>
          <p:cNvPr id="16" name="Picture 15">
            <a:extLst>
              <a:ext uri="{FF2B5EF4-FFF2-40B4-BE49-F238E27FC236}">
                <a16:creationId xmlns:a16="http://schemas.microsoft.com/office/drawing/2014/main" id="{14D7CE8B-091D-C49C-037C-059B0BCC1B2D}"/>
              </a:ext>
            </a:extLst>
          </p:cNvPr>
          <p:cNvPicPr>
            <a:picLocks noChangeAspect="1"/>
          </p:cNvPicPr>
          <p:nvPr/>
        </p:nvPicPr>
        <p:blipFill>
          <a:blip r:embed="rId4"/>
          <a:stretch>
            <a:fillRect/>
          </a:stretch>
        </p:blipFill>
        <p:spPr>
          <a:xfrm rot="10800000">
            <a:off x="81338" y="3684081"/>
            <a:ext cx="6014663" cy="2560320"/>
          </a:xfrm>
          <a:prstGeom prst="rect">
            <a:avLst/>
          </a:prstGeom>
        </p:spPr>
      </p:pic>
      <p:sp>
        <p:nvSpPr>
          <p:cNvPr id="17" name="TextBox 16">
            <a:extLst>
              <a:ext uri="{FF2B5EF4-FFF2-40B4-BE49-F238E27FC236}">
                <a16:creationId xmlns:a16="http://schemas.microsoft.com/office/drawing/2014/main" id="{F6667618-4B68-A0BE-8B64-01A85D40C54E}"/>
              </a:ext>
            </a:extLst>
          </p:cNvPr>
          <p:cNvSpPr txBox="1"/>
          <p:nvPr/>
        </p:nvSpPr>
        <p:spPr>
          <a:xfrm>
            <a:off x="6205728" y="2095337"/>
            <a:ext cx="1155191" cy="1015663"/>
          </a:xfrm>
          <a:prstGeom prst="rect">
            <a:avLst/>
          </a:prstGeom>
          <a:noFill/>
        </p:spPr>
        <p:txBody>
          <a:bodyPr wrap="square" rtlCol="0">
            <a:spAutoFit/>
          </a:bodyPr>
          <a:lstStyle/>
          <a:p>
            <a:r>
              <a:rPr lang="en-US" sz="2000" b="1" dirty="0">
                <a:solidFill>
                  <a:srgbClr val="FF0000"/>
                </a:solidFill>
              </a:rPr>
              <a:t>All pics: Courtesy ACT</a:t>
            </a:r>
          </a:p>
        </p:txBody>
      </p:sp>
      <p:sp>
        <p:nvSpPr>
          <p:cNvPr id="3" name="TextBox 2">
            <a:extLst>
              <a:ext uri="{FF2B5EF4-FFF2-40B4-BE49-F238E27FC236}">
                <a16:creationId xmlns:a16="http://schemas.microsoft.com/office/drawing/2014/main" id="{523D56F0-833D-5735-AB9D-8E6BAF6D78C2}"/>
              </a:ext>
            </a:extLst>
          </p:cNvPr>
          <p:cNvSpPr txBox="1"/>
          <p:nvPr/>
        </p:nvSpPr>
        <p:spPr>
          <a:xfrm>
            <a:off x="3566213" y="1276897"/>
            <a:ext cx="1590500" cy="369332"/>
          </a:xfrm>
          <a:prstGeom prst="rect">
            <a:avLst/>
          </a:prstGeom>
          <a:noFill/>
        </p:spPr>
        <p:txBody>
          <a:bodyPr wrap="none" rtlCol="0">
            <a:spAutoFit/>
          </a:bodyPr>
          <a:lstStyle/>
          <a:p>
            <a:r>
              <a:rPr lang="en-US" b="1" dirty="0">
                <a:solidFill>
                  <a:srgbClr val="FF0000"/>
                </a:solidFill>
              </a:rPr>
              <a:t>Coil in a frame</a:t>
            </a:r>
          </a:p>
        </p:txBody>
      </p:sp>
      <p:sp>
        <p:nvSpPr>
          <p:cNvPr id="4" name="TextBox 3">
            <a:extLst>
              <a:ext uri="{FF2B5EF4-FFF2-40B4-BE49-F238E27FC236}">
                <a16:creationId xmlns:a16="http://schemas.microsoft.com/office/drawing/2014/main" id="{D900FBE3-D7DB-4B8F-C9CC-91FAF49A7A46}"/>
              </a:ext>
            </a:extLst>
          </p:cNvPr>
          <p:cNvSpPr txBox="1"/>
          <p:nvPr/>
        </p:nvSpPr>
        <p:spPr>
          <a:xfrm>
            <a:off x="603496" y="3247056"/>
            <a:ext cx="1806905" cy="369332"/>
          </a:xfrm>
          <a:prstGeom prst="rect">
            <a:avLst/>
          </a:prstGeom>
          <a:noFill/>
        </p:spPr>
        <p:txBody>
          <a:bodyPr wrap="none" rtlCol="0">
            <a:spAutoFit/>
          </a:bodyPr>
          <a:lstStyle/>
          <a:p>
            <a:r>
              <a:rPr lang="en-US" b="1" dirty="0">
                <a:solidFill>
                  <a:srgbClr val="FF0000"/>
                </a:solidFill>
              </a:rPr>
              <a:t>Mounting design</a:t>
            </a:r>
          </a:p>
        </p:txBody>
      </p:sp>
      <p:sp>
        <p:nvSpPr>
          <p:cNvPr id="5" name="TextBox 4">
            <a:extLst>
              <a:ext uri="{FF2B5EF4-FFF2-40B4-BE49-F238E27FC236}">
                <a16:creationId xmlns:a16="http://schemas.microsoft.com/office/drawing/2014/main" id="{8DEBB85A-BDAA-B2F4-0A57-82946BB6C063}"/>
              </a:ext>
            </a:extLst>
          </p:cNvPr>
          <p:cNvSpPr txBox="1"/>
          <p:nvPr/>
        </p:nvSpPr>
        <p:spPr>
          <a:xfrm>
            <a:off x="8001000" y="1160596"/>
            <a:ext cx="3650102" cy="369332"/>
          </a:xfrm>
          <a:prstGeom prst="rect">
            <a:avLst/>
          </a:prstGeom>
          <a:noFill/>
        </p:spPr>
        <p:txBody>
          <a:bodyPr wrap="none" rtlCol="0">
            <a:spAutoFit/>
          </a:bodyPr>
          <a:lstStyle/>
          <a:p>
            <a:r>
              <a:rPr lang="en-US" b="1" dirty="0">
                <a:solidFill>
                  <a:srgbClr val="FF0000"/>
                </a:solidFill>
              </a:rPr>
              <a:t>MDP CORC Coil installed in DCC017</a:t>
            </a:r>
          </a:p>
        </p:txBody>
      </p:sp>
    </p:spTree>
    <p:extLst>
      <p:ext uri="{BB962C8B-B14F-4D97-AF65-F5344CB8AC3E}">
        <p14:creationId xmlns:p14="http://schemas.microsoft.com/office/powerpoint/2010/main" val="29546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9184" y="21670"/>
            <a:ext cx="8672816" cy="922663"/>
          </a:xfrm>
        </p:spPr>
        <p:txBody>
          <a:bodyPr>
            <a:noAutofit/>
          </a:bodyPr>
          <a:lstStyle/>
          <a:p>
            <a:r>
              <a:rPr lang="en-US" sz="4400" dirty="0"/>
              <a:t>Pre-test in Liquid Nitrogen at ACT</a:t>
            </a:r>
          </a:p>
        </p:txBody>
      </p:sp>
      <p:sp>
        <p:nvSpPr>
          <p:cNvPr id="8" name="Slide Number Placeholder 7">
            <a:extLst>
              <a:ext uri="{FF2B5EF4-FFF2-40B4-BE49-F238E27FC236}">
                <a16:creationId xmlns:a16="http://schemas.microsoft.com/office/drawing/2014/main" id="{A10751ED-A8A5-45C3-9A82-231B426C3494}"/>
              </a:ext>
            </a:extLst>
          </p:cNvPr>
          <p:cNvSpPr>
            <a:spLocks noGrp="1"/>
          </p:cNvSpPr>
          <p:nvPr>
            <p:ph type="sldNum" sz="quarter" idx="12"/>
          </p:nvPr>
        </p:nvSpPr>
        <p:spPr>
          <a:xfrm>
            <a:off x="69342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541AE5-5CC5-4672-9F79-9A5188A2B0CC}" type="slidenum">
              <a:rPr lang="en-US" smtClean="0"/>
              <a:pPr/>
              <a:t>8</a:t>
            </a:fld>
            <a:endParaRPr lang="en-US" dirty="0"/>
          </a:p>
        </p:txBody>
      </p:sp>
      <p:sp>
        <p:nvSpPr>
          <p:cNvPr id="11" name="Date Placeholder 10">
            <a:extLst>
              <a:ext uri="{FF2B5EF4-FFF2-40B4-BE49-F238E27FC236}">
                <a16:creationId xmlns:a16="http://schemas.microsoft.com/office/drawing/2014/main" id="{4A70076A-F87C-4CA3-9678-BD5F8317B45A}"/>
              </a:ext>
            </a:extLst>
          </p:cNvPr>
          <p:cNvSpPr>
            <a:spLocks noGrp="1"/>
          </p:cNvSpPr>
          <p:nvPr>
            <p:ph type="dt" sz="half" idx="10"/>
          </p:nvPr>
        </p:nvSpPr>
        <p:spPr>
          <a:xfrm>
            <a:off x="152400" y="6400799"/>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2/25/2021</a:t>
            </a:r>
          </a:p>
        </p:txBody>
      </p:sp>
      <p:pic>
        <p:nvPicPr>
          <p:cNvPr id="7" name="Picture 6">
            <a:extLst>
              <a:ext uri="{FF2B5EF4-FFF2-40B4-BE49-F238E27FC236}">
                <a16:creationId xmlns:a16="http://schemas.microsoft.com/office/drawing/2014/main" id="{9A4F6F9A-B5F7-BA78-B761-A94A703730B0}"/>
              </a:ext>
            </a:extLst>
          </p:cNvPr>
          <p:cNvPicPr>
            <a:picLocks noChangeAspect="1"/>
          </p:cNvPicPr>
          <p:nvPr/>
        </p:nvPicPr>
        <p:blipFill>
          <a:blip r:embed="rId2"/>
          <a:stretch>
            <a:fillRect/>
          </a:stretch>
        </p:blipFill>
        <p:spPr>
          <a:xfrm>
            <a:off x="45816" y="1371599"/>
            <a:ext cx="4500788" cy="5029200"/>
          </a:xfrm>
          <a:prstGeom prst="rect">
            <a:avLst/>
          </a:prstGeom>
        </p:spPr>
      </p:pic>
      <p:sp>
        <p:nvSpPr>
          <p:cNvPr id="15" name="Title 1">
            <a:extLst>
              <a:ext uri="{FF2B5EF4-FFF2-40B4-BE49-F238E27FC236}">
                <a16:creationId xmlns:a16="http://schemas.microsoft.com/office/drawing/2014/main" id="{EE4179F8-588C-76E2-D776-86201B2A94F1}"/>
              </a:ext>
            </a:extLst>
          </p:cNvPr>
          <p:cNvSpPr txBox="1">
            <a:spLocks/>
          </p:cNvSpPr>
          <p:nvPr/>
        </p:nvSpPr>
        <p:spPr>
          <a:xfrm>
            <a:off x="5388282" y="1795428"/>
            <a:ext cx="5949696" cy="8215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Joint resistances at 76 K</a:t>
            </a:r>
          </a:p>
        </p:txBody>
      </p:sp>
      <p:pic>
        <p:nvPicPr>
          <p:cNvPr id="16" name="Picture 15">
            <a:extLst>
              <a:ext uri="{FF2B5EF4-FFF2-40B4-BE49-F238E27FC236}">
                <a16:creationId xmlns:a16="http://schemas.microsoft.com/office/drawing/2014/main" id="{13640BF1-3347-0168-4AAA-BD0CF77C5BFD}"/>
              </a:ext>
            </a:extLst>
          </p:cNvPr>
          <p:cNvPicPr>
            <a:picLocks noChangeAspect="1"/>
          </p:cNvPicPr>
          <p:nvPr/>
        </p:nvPicPr>
        <p:blipFill>
          <a:blip r:embed="rId3"/>
          <a:stretch>
            <a:fillRect/>
          </a:stretch>
        </p:blipFill>
        <p:spPr>
          <a:xfrm>
            <a:off x="4475988" y="2478056"/>
            <a:ext cx="3931920" cy="3184586"/>
          </a:xfrm>
          <a:prstGeom prst="rect">
            <a:avLst/>
          </a:prstGeom>
        </p:spPr>
      </p:pic>
      <p:pic>
        <p:nvPicPr>
          <p:cNvPr id="18" name="Picture 17">
            <a:extLst>
              <a:ext uri="{FF2B5EF4-FFF2-40B4-BE49-F238E27FC236}">
                <a16:creationId xmlns:a16="http://schemas.microsoft.com/office/drawing/2014/main" id="{BC9012EC-CF00-61C0-7A80-0058380EEFEE}"/>
              </a:ext>
            </a:extLst>
          </p:cNvPr>
          <p:cNvPicPr>
            <a:picLocks noChangeAspect="1"/>
          </p:cNvPicPr>
          <p:nvPr/>
        </p:nvPicPr>
        <p:blipFill>
          <a:blip r:embed="rId4"/>
          <a:stretch>
            <a:fillRect/>
          </a:stretch>
        </p:blipFill>
        <p:spPr>
          <a:xfrm>
            <a:off x="8363130" y="2478055"/>
            <a:ext cx="3866875" cy="3200400"/>
          </a:xfrm>
          <a:prstGeom prst="rect">
            <a:avLst/>
          </a:prstGeom>
        </p:spPr>
      </p:pic>
      <p:sp>
        <p:nvSpPr>
          <p:cNvPr id="3" name="TextBox 2">
            <a:extLst>
              <a:ext uri="{FF2B5EF4-FFF2-40B4-BE49-F238E27FC236}">
                <a16:creationId xmlns:a16="http://schemas.microsoft.com/office/drawing/2014/main" id="{B886FF81-F784-C8A4-166C-3F1A25E0C4F4}"/>
              </a:ext>
            </a:extLst>
          </p:cNvPr>
          <p:cNvSpPr txBox="1"/>
          <p:nvPr/>
        </p:nvSpPr>
        <p:spPr>
          <a:xfrm>
            <a:off x="4696026" y="5809438"/>
            <a:ext cx="7423764" cy="461665"/>
          </a:xfrm>
          <a:prstGeom prst="rect">
            <a:avLst/>
          </a:prstGeom>
          <a:noFill/>
        </p:spPr>
        <p:txBody>
          <a:bodyPr wrap="none" rtlCol="0">
            <a:spAutoFit/>
          </a:bodyPr>
          <a:lstStyle/>
          <a:p>
            <a:r>
              <a:rPr lang="en-US" sz="2400" b="1" dirty="0">
                <a:solidFill>
                  <a:srgbClr val="FF0000"/>
                </a:solidFill>
              </a:rPr>
              <a:t>BNL to receive the coil soon for 4K testing with DCC017</a:t>
            </a:r>
          </a:p>
        </p:txBody>
      </p:sp>
      <p:sp>
        <p:nvSpPr>
          <p:cNvPr id="4" name="TextBox 3">
            <a:extLst>
              <a:ext uri="{FF2B5EF4-FFF2-40B4-BE49-F238E27FC236}">
                <a16:creationId xmlns:a16="http://schemas.microsoft.com/office/drawing/2014/main" id="{885A2BC5-27EC-0D65-59F4-643751184B5E}"/>
              </a:ext>
            </a:extLst>
          </p:cNvPr>
          <p:cNvSpPr txBox="1"/>
          <p:nvPr/>
        </p:nvSpPr>
        <p:spPr>
          <a:xfrm>
            <a:off x="3176506" y="964525"/>
            <a:ext cx="8914300"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b="1" dirty="0"/>
              <a:t>Will request ACT to make full presentation in our subgroup meeting</a:t>
            </a:r>
          </a:p>
        </p:txBody>
      </p:sp>
    </p:spTree>
    <p:extLst>
      <p:ext uri="{BB962C8B-B14F-4D97-AF65-F5344CB8AC3E}">
        <p14:creationId xmlns:p14="http://schemas.microsoft.com/office/powerpoint/2010/main" val="182769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5D52-2136-4214-A981-F8016FB14EBC}"/>
              </a:ext>
            </a:extLst>
          </p:cNvPr>
          <p:cNvSpPr>
            <a:spLocks noGrp="1"/>
          </p:cNvSpPr>
          <p:nvPr>
            <p:ph type="title"/>
          </p:nvPr>
        </p:nvSpPr>
        <p:spPr>
          <a:xfrm>
            <a:off x="690282" y="1779493"/>
            <a:ext cx="10730755" cy="4228115"/>
          </a:xfrm>
        </p:spPr>
        <p:txBody>
          <a:bodyPr>
            <a:noAutofit/>
          </a:bodyPr>
          <a:lstStyle/>
          <a:p>
            <a:pPr>
              <a:lnSpc>
                <a:spcPct val="150000"/>
              </a:lnSpc>
            </a:pPr>
            <a:r>
              <a:rPr lang="en-US" sz="6600" dirty="0"/>
              <a:t>HTS/LTS Hybrid Dipole STTR with CORC coil</a:t>
            </a:r>
          </a:p>
        </p:txBody>
      </p:sp>
    </p:spTree>
    <p:extLst>
      <p:ext uri="{BB962C8B-B14F-4D97-AF65-F5344CB8AC3E}">
        <p14:creationId xmlns:p14="http://schemas.microsoft.com/office/powerpoint/2010/main" val="3084824872"/>
      </p:ext>
    </p:extLst>
  </p:cSld>
  <p:clrMapOvr>
    <a:masterClrMapping/>
  </p:clrMapOvr>
</p:sld>
</file>

<file path=ppt/theme/theme1.xml><?xml version="1.0" encoding="utf-8"?>
<a:theme xmlns:a="http://schemas.openxmlformats.org/drawingml/2006/main" name="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93C50077B73F4081A727CE26F7297D" ma:contentTypeVersion="13" ma:contentTypeDescription="Create a new document." ma:contentTypeScope="" ma:versionID="728083fc9d673f68be60a86c999b5ede">
  <xsd:schema xmlns:xsd="http://www.w3.org/2001/XMLSchema" xmlns:xs="http://www.w3.org/2001/XMLSchema" xmlns:p="http://schemas.microsoft.com/office/2006/metadata/properties" xmlns:ns3="d198decf-2ff7-46b8-bd1c-477e40bd1f45" xmlns:ns4="c66da833-743e-4877-8ff4-bd7d31564978" targetNamespace="http://schemas.microsoft.com/office/2006/metadata/properties" ma:root="true" ma:fieldsID="e3b51183db3b30395368252b0f7bc3ea" ns3:_="" ns4:_="">
    <xsd:import namespace="d198decf-2ff7-46b8-bd1c-477e40bd1f45"/>
    <xsd:import namespace="c66da833-743e-4877-8ff4-bd7d3156497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98decf-2ff7-46b8-bd1c-477e40bd1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6da833-743e-4877-8ff4-bd7d3156497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BA2CFB-FA42-43C6-91CA-BE64ACAE07C1}">
  <ds:schemaRefs>
    <ds:schemaRef ds:uri="d198decf-2ff7-46b8-bd1c-477e40bd1f45"/>
    <ds:schemaRef ds:uri="http://schemas.microsoft.com/office/2006/documentManagement/types"/>
    <ds:schemaRef ds:uri="http://schemas.microsoft.com/office/2006/metadata/properties"/>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c66da833-743e-4877-8ff4-bd7d31564978"/>
    <ds:schemaRef ds:uri="http://purl.org/dc/elements/1.1/"/>
  </ds:schemaRefs>
</ds:datastoreItem>
</file>

<file path=customXml/itemProps2.xml><?xml version="1.0" encoding="utf-8"?>
<ds:datastoreItem xmlns:ds="http://schemas.openxmlformats.org/officeDocument/2006/customXml" ds:itemID="{C2910A9C-A194-4F47-A155-03E33315F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98decf-2ff7-46b8-bd1c-477e40bd1f45"/>
    <ds:schemaRef ds:uri="c66da833-743e-4877-8ff4-bd7d315649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4EAA2D-D873-47C1-B2C4-B9A631028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67756</TotalTime>
  <Words>1457</Words>
  <Application>Microsoft Office PowerPoint</Application>
  <PresentationFormat>Widescreen</PresentationFormat>
  <Paragraphs>150</Paragraphs>
  <Slides>23</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Calibri</vt:lpstr>
      <vt:lpstr>Calibri Light</vt:lpstr>
      <vt:lpstr>Courier New</vt:lpstr>
      <vt:lpstr>Franklin Gothic Book</vt:lpstr>
      <vt:lpstr>Franklin Gothic Medium</vt:lpstr>
      <vt:lpstr>Times New Roman</vt:lpstr>
      <vt:lpstr>Wingdings</vt:lpstr>
      <vt:lpstr>ATAP No Footer</vt:lpstr>
      <vt:lpstr>1_ATAP No Footer</vt:lpstr>
      <vt:lpstr>PowerPoint Presentation</vt:lpstr>
      <vt:lpstr>HTS Coil Tests at various stages (all funded) at the BNL Rapid-turn-around, Low-cost, R&amp;D 10 T Dipole Test Facility</vt:lpstr>
      <vt:lpstr>High Level Goals/Plans/Tasks</vt:lpstr>
      <vt:lpstr>A Few Coil Structure Parts Shown Below (all parts for MDP coil test obtained)</vt:lpstr>
      <vt:lpstr>ACT proposed an alternate design and requested to wind the MDP coil as a practice winding for the STTR CORC coil</vt:lpstr>
      <vt:lpstr>New Design from ACT</vt:lpstr>
      <vt:lpstr>MDP CORC COIL INSERT in DCC017</vt:lpstr>
      <vt:lpstr>Pre-test in Liquid Nitrogen at ACT</vt:lpstr>
      <vt:lpstr>HTS/LTS Hybrid Dipole STTR with CORC coil</vt:lpstr>
      <vt:lpstr>Recap: CORC Coils with the Common Coil Dipole</vt:lpstr>
      <vt:lpstr>Finite element analysis performed for the CORC coil in a structure @10 kA inside BNL common coil dipole @10 T</vt:lpstr>
      <vt:lpstr>Early Design Work at BNL</vt:lpstr>
      <vt:lpstr>Work Performed at ACT</vt:lpstr>
      <vt:lpstr>Status of STTR</vt:lpstr>
      <vt:lpstr>Ongoing Discussion within MDP Collaborators</vt:lpstr>
      <vt:lpstr>PSI Nb3Sn coil Test and HTS/LTS High Field Hybrid Dipole Test</vt:lpstr>
      <vt:lpstr>PowerPoint Presentation</vt:lpstr>
      <vt:lpstr>Room for Improvement in Previous MDP Test of 12.3 T HTS/LTS Dipole</vt:lpstr>
      <vt:lpstr>New MDP HTS Coil in a Support Structure</vt:lpstr>
      <vt:lpstr>Future Possibilities</vt:lpstr>
      <vt:lpstr>BNL Milestones</vt:lpstr>
      <vt:lpstr>Acknowledgement</vt:lpstr>
      <vt:lpstr>Summary</vt:lpstr>
    </vt:vector>
  </TitlesOfParts>
  <Company>Lawrence Berkekley Nationl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Gupta, Ramesh C</cp:lastModifiedBy>
  <cp:revision>843</cp:revision>
  <cp:lastPrinted>2019-05-15T18:36:20Z</cp:lastPrinted>
  <dcterms:created xsi:type="dcterms:W3CDTF">2015-07-10T17:44:33Z</dcterms:created>
  <dcterms:modified xsi:type="dcterms:W3CDTF">2022-07-06T20:54:18Z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0x010100AE93C50077B73F4081A727CE26F7297D</vt:lpwstr>
  </property>
</Properties>
</file>