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7"/>
  </p:notesMasterIdLst>
  <p:handoutMasterIdLst>
    <p:handoutMasterId r:id="rId38"/>
  </p:handoutMasterIdLst>
  <p:sldIdLst>
    <p:sldId id="263" r:id="rId5"/>
    <p:sldId id="530" r:id="rId6"/>
    <p:sldId id="521" r:id="rId7"/>
    <p:sldId id="509" r:id="rId8"/>
    <p:sldId id="514" r:id="rId9"/>
    <p:sldId id="538" r:id="rId10"/>
    <p:sldId id="510" r:id="rId11"/>
    <p:sldId id="512" r:id="rId12"/>
    <p:sldId id="524" r:id="rId13"/>
    <p:sldId id="525" r:id="rId14"/>
    <p:sldId id="523" r:id="rId15"/>
    <p:sldId id="526" r:id="rId16"/>
    <p:sldId id="539" r:id="rId17"/>
    <p:sldId id="515" r:id="rId18"/>
    <p:sldId id="516" r:id="rId19"/>
    <p:sldId id="519" r:id="rId20"/>
    <p:sldId id="517" r:id="rId21"/>
    <p:sldId id="540" r:id="rId22"/>
    <p:sldId id="534" r:id="rId23"/>
    <p:sldId id="537" r:id="rId24"/>
    <p:sldId id="535" r:id="rId25"/>
    <p:sldId id="294" r:id="rId26"/>
    <p:sldId id="542" r:id="rId27"/>
    <p:sldId id="295" r:id="rId28"/>
    <p:sldId id="543" r:id="rId29"/>
    <p:sldId id="544" r:id="rId30"/>
    <p:sldId id="541" r:id="rId31"/>
    <p:sldId id="522" r:id="rId32"/>
    <p:sldId id="520" r:id="rId33"/>
    <p:sldId id="511" r:id="rId34"/>
    <p:sldId id="513" r:id="rId35"/>
    <p:sldId id="518" r:id="rId36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800000"/>
    <a:srgbClr val="009900"/>
    <a:srgbClr val="FFE699"/>
    <a:srgbClr val="FFCC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793" autoAdjust="0"/>
    <p:restoredTop sz="88215" autoAdjust="0"/>
  </p:normalViewPr>
  <p:slideViewPr>
    <p:cSldViewPr snapToGrid="0" showGuides="1">
      <p:cViewPr varScale="1">
        <p:scale>
          <a:sx n="99" d="100"/>
          <a:sy n="99" d="100"/>
        </p:scale>
        <p:origin x="420" y="78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12/07/2022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12/07/2022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499992" y="6388100"/>
            <a:ext cx="3167912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1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4" name="Espace réservé du pied de page 4"/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13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2168" y="2788089"/>
            <a:ext cx="7200000" cy="1432999"/>
          </a:xfrm>
        </p:spPr>
        <p:txBody>
          <a:bodyPr/>
          <a:lstStyle/>
          <a:p>
            <a:r>
              <a:rPr lang="en-GB" alt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20 T – Cos(𝛳) Designs</a:t>
            </a:r>
            <a:endParaRPr lang="en-GB" sz="32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88956" y="4221088"/>
            <a:ext cx="6480000" cy="99060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G. Vallone, P. </a:t>
            </a:r>
            <a:r>
              <a:rPr lang="en-GB" dirty="0" err="1"/>
              <a:t>Ferracin</a:t>
            </a:r>
            <a:r>
              <a:rPr lang="en-GB" dirty="0"/>
              <a:t>, V. </a:t>
            </a:r>
            <a:r>
              <a:rPr lang="en-GB" dirty="0" err="1"/>
              <a:t>Marinozzi</a:t>
            </a:r>
            <a:endParaRPr lang="en-GB" dirty="0"/>
          </a:p>
          <a:p>
            <a:r>
              <a:rPr lang="en-US" i="1" dirty="0"/>
              <a:t>12-July-2022</a:t>
            </a:r>
          </a:p>
          <a:p>
            <a:r>
              <a:rPr lang="en-US" i="1" dirty="0"/>
              <a:t>LBNL, FNAL</a:t>
            </a:r>
            <a:endParaRPr lang="en-GB" i="1" dirty="0"/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Result Summary - Intercepting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509434"/>
            <a:ext cx="7988902" cy="2188634"/>
          </a:xfrm>
        </p:spPr>
        <p:txBody>
          <a:bodyPr>
            <a:normAutofit/>
          </a:bodyPr>
          <a:lstStyle/>
          <a:p>
            <a:r>
              <a:rPr lang="en-GB" dirty="0"/>
              <a:t>In red stresses that are over our limits</a:t>
            </a:r>
          </a:p>
          <a:p>
            <a:r>
              <a:rPr lang="en-GB" dirty="0"/>
              <a:t>Rigid </a:t>
            </a:r>
            <a:r>
              <a:rPr lang="en-GB" dirty="0" err="1"/>
              <a:t>intercoil</a:t>
            </a:r>
            <a:r>
              <a:rPr lang="en-GB" dirty="0"/>
              <a:t> + interlayer close to Lorentz stress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53FC7E8D-5E77-3184-F567-17B6CD4D81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276722"/>
              </p:ext>
            </p:extLst>
          </p:nvPr>
        </p:nvGraphicFramePr>
        <p:xfrm>
          <a:off x="420688" y="900113"/>
          <a:ext cx="8362950" cy="219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Worksheet" r:id="rId3" imgW="8362809" imgH="2190940" progId="Excel.Sheet.12">
                  <p:embed/>
                </p:oleObj>
              </mc:Choice>
              <mc:Fallback>
                <p:oleObj name="Worksheet" r:id="rId3" imgW="8362809" imgH="21909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0688" y="900113"/>
                        <a:ext cx="8362950" cy="219075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2473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42B3EB-E0D9-3518-3F9B-70CBA9435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015" y="899999"/>
            <a:ext cx="3732485" cy="2849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73A4B7-620E-1AE8-3FBE-DDDAB4AA5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553" y="899999"/>
            <a:ext cx="3756232" cy="28491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Layer 2 Stress Managed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830323"/>
            <a:ext cx="7988902" cy="2295841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If we stress manage L2, do we need to do the same on L1?</a:t>
            </a:r>
          </a:p>
          <a:p>
            <a:pPr lvl="1"/>
            <a:r>
              <a:rPr lang="en-GB" dirty="0"/>
              <a:t>Is the additional stiffness from stress management enough to remove the stress peaks in L1?</a:t>
            </a:r>
          </a:p>
          <a:p>
            <a:pPr lvl="1"/>
            <a:r>
              <a:rPr lang="en-GB" dirty="0"/>
              <a:t>Model with L2 in stainless steel (coil and spacers)</a:t>
            </a:r>
          </a:p>
          <a:p>
            <a:r>
              <a:rPr lang="en-GB" dirty="0"/>
              <a:t>179 MPa radial, 302 MPa azimuthal</a:t>
            </a:r>
          </a:p>
          <a:p>
            <a:r>
              <a:rPr lang="en-GB" dirty="0"/>
              <a:t>Layer 1 has to be stress managed</a:t>
            </a:r>
          </a:p>
          <a:p>
            <a:pPr lvl="1"/>
            <a:r>
              <a:rPr lang="en-GB" dirty="0"/>
              <a:t>Azimuthal stresses exceed limits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12000" y="981195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5099334" y="981195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636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Result Summary – Stress Management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422625"/>
            <a:ext cx="7920000" cy="2732642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We can repeat the exercise ‘stress-managing’ only some layers (x means stress managed)</a:t>
            </a:r>
          </a:p>
          <a:p>
            <a:endParaRPr lang="en-GB" dirty="0"/>
          </a:p>
          <a:p>
            <a:r>
              <a:rPr lang="en-GB" dirty="0"/>
              <a:t>Stress managed solutions show that in reality we might be able to stress manage only layer 1, 2, but layer 3 is very close to the limit</a:t>
            </a:r>
          </a:p>
          <a:p>
            <a:pPr lvl="1"/>
            <a:r>
              <a:rPr lang="en-GB" dirty="0"/>
              <a:t>Field is low, but stress might become higher when outer structure and stress management are not ‘ideal’</a:t>
            </a:r>
          </a:p>
          <a:p>
            <a:pPr lvl="1"/>
            <a:r>
              <a:rPr lang="en-GB" dirty="0"/>
              <a:t>On the other hand, coil 3 can work with no stress management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5214" r="5482" b="5758"/>
          <a:stretch/>
        </p:blipFill>
        <p:spPr>
          <a:xfrm>
            <a:off x="510400" y="861485"/>
            <a:ext cx="8278000" cy="2561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8177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Solution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4718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Steel </a:t>
            </a:r>
            <a:r>
              <a:rPr lang="en-US" dirty="0" err="1"/>
              <a:t>Intercoil</a:t>
            </a:r>
            <a:r>
              <a:rPr lang="en-US" dirty="0"/>
              <a:t> – 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554416"/>
            <a:ext cx="8174191" cy="1494692"/>
          </a:xfrm>
        </p:spPr>
        <p:txBody>
          <a:bodyPr>
            <a:normAutofit/>
          </a:bodyPr>
          <a:lstStyle/>
          <a:p>
            <a:r>
              <a:rPr lang="en-GB" dirty="0"/>
              <a:t>5 mm thick stainless steel </a:t>
            </a:r>
            <a:r>
              <a:rPr lang="en-GB" dirty="0" err="1"/>
              <a:t>intercoil</a:t>
            </a:r>
            <a:r>
              <a:rPr lang="en-GB" dirty="0"/>
              <a:t> shim/structure</a:t>
            </a:r>
          </a:p>
          <a:p>
            <a:r>
              <a:rPr lang="en-GB" dirty="0"/>
              <a:t>Current ramped up to get back to 20 T</a:t>
            </a:r>
          </a:p>
          <a:p>
            <a:pPr lvl="1"/>
            <a:r>
              <a:rPr lang="en-GB" dirty="0"/>
              <a:t>From 13 kA to 13.45 kA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85E4A4-572F-CE4A-B8F0-EFE3E9884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27" y="900000"/>
            <a:ext cx="3857464" cy="303672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EA8C73E-7EFC-7548-B4DB-3E710C7D2668}"/>
              </a:ext>
            </a:extLst>
          </p:cNvPr>
          <p:cNvSpPr/>
          <p:nvPr/>
        </p:nvSpPr>
        <p:spPr>
          <a:xfrm>
            <a:off x="1675304" y="3982248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Old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6CBF44-7CC6-304D-8E4C-A2D708F258E1}"/>
              </a:ext>
            </a:extLst>
          </p:cNvPr>
          <p:cNvSpPr/>
          <p:nvPr/>
        </p:nvSpPr>
        <p:spPr>
          <a:xfrm>
            <a:off x="6553100" y="3982248"/>
            <a:ext cx="598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ourier New" panose="02070309020205020404" pitchFamily="49" charset="0"/>
                <a:cs typeface="Courier New" panose="02070309020205020404" pitchFamily="49" charset="0"/>
              </a:rPr>
              <a:t>New</a:t>
            </a:r>
            <a:endParaRPr lang="en-US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DC2606-4A64-094F-B147-23533418A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927" y="900000"/>
            <a:ext cx="3712074" cy="306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116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0 – Rigid </a:t>
            </a:r>
            <a:r>
              <a:rPr lang="en-US" dirty="0" err="1"/>
              <a:t>Intercoil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330280"/>
            <a:ext cx="8174191" cy="1677255"/>
          </a:xfrm>
        </p:spPr>
        <p:txBody>
          <a:bodyPr>
            <a:normAutofit/>
          </a:bodyPr>
          <a:lstStyle/>
          <a:p>
            <a:r>
              <a:rPr lang="en-GB" dirty="0"/>
              <a:t>Rigid </a:t>
            </a:r>
            <a:r>
              <a:rPr lang="en-GB" dirty="0" err="1"/>
              <a:t>intercoil</a:t>
            </a:r>
            <a:r>
              <a:rPr lang="en-GB" dirty="0"/>
              <a:t> shells (locked on x=0)</a:t>
            </a:r>
          </a:p>
          <a:p>
            <a:r>
              <a:rPr lang="en-GB" dirty="0"/>
              <a:t>Azimuthal: 163 MPa, Radial: 154 MPa</a:t>
            </a:r>
          </a:p>
          <a:p>
            <a:r>
              <a:rPr lang="en-GB" dirty="0"/>
              <a:t>Not super promising – reality will be worse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9E9E4B-E39B-004E-8681-6C28AFFE3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619" y="1014756"/>
            <a:ext cx="4193605" cy="31623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B01DB8-9926-4245-B37D-9DB5E2DBA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913" y="1014756"/>
            <a:ext cx="4124859" cy="316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122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A – Steel ‘Open Rings’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530628"/>
            <a:ext cx="8174191" cy="1351426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Intercoil</a:t>
            </a:r>
            <a:r>
              <a:rPr lang="en-GB" dirty="0"/>
              <a:t> shims open at 90°</a:t>
            </a:r>
          </a:p>
          <a:p>
            <a:r>
              <a:rPr lang="en-GB" dirty="0"/>
              <a:t>Azimuthal: 331 MPa, Radial: 173 MPa</a:t>
            </a:r>
          </a:p>
          <a:p>
            <a:pPr lvl="1"/>
            <a:r>
              <a:rPr lang="en-GB" dirty="0"/>
              <a:t>Does not solve the bending problem on the first layer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A4F55B-798A-9D44-9B55-6E6392CF0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152" y="1130186"/>
            <a:ext cx="4202431" cy="31702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5AA8AC-AF6B-2E4D-9CA3-B61EB045CB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135" y="1130187"/>
            <a:ext cx="4200933" cy="317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86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B – Steel Shells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200212"/>
            <a:ext cx="8174191" cy="1928026"/>
          </a:xfrm>
        </p:spPr>
        <p:txBody>
          <a:bodyPr>
            <a:normAutofit/>
          </a:bodyPr>
          <a:lstStyle/>
          <a:p>
            <a:r>
              <a:rPr lang="en-GB" dirty="0" err="1"/>
              <a:t>Intercoil</a:t>
            </a:r>
            <a:r>
              <a:rPr lang="en-GB" dirty="0"/>
              <a:t> shims closed at 90° (shell design)</a:t>
            </a:r>
          </a:p>
          <a:p>
            <a:r>
              <a:rPr lang="en-GB" dirty="0"/>
              <a:t>Azimuthal: 325 MPa, Radial: 167 MPa</a:t>
            </a:r>
          </a:p>
          <a:p>
            <a:pPr lvl="1"/>
            <a:r>
              <a:rPr lang="en-GB" dirty="0"/>
              <a:t>Similar to open rings and more complicated to assembly / not worth considering</a:t>
            </a:r>
          </a:p>
          <a:p>
            <a:pPr lvl="1"/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06430D-5C5D-1F4F-B815-CE3A1DF17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0615" y="899999"/>
            <a:ext cx="3915575" cy="29602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E2E58F-1D9B-8E48-9329-03952358F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900000"/>
            <a:ext cx="3915576" cy="294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179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Solution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90729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A test with an SMCT ‘Design’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616053"/>
            <a:ext cx="8174191" cy="1417101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2D model with mandrel + coil</a:t>
            </a:r>
          </a:p>
          <a:p>
            <a:pPr lvl="1"/>
            <a:r>
              <a:rPr lang="en-GB" dirty="0"/>
              <a:t>Preliminary geometry for test purposes: 5 mm thick stainless steel mandrel added to previous design</a:t>
            </a:r>
          </a:p>
          <a:p>
            <a:pPr lvl="1"/>
            <a:r>
              <a:rPr lang="en-GB" dirty="0"/>
              <a:t>All ‘open’ contacts between coil and mandrels (and mandrel/mandrel)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602D8E-0872-4A5A-C9A0-3A2E13A29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196" y="768098"/>
            <a:ext cx="3809608" cy="374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003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Solution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7072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A test with an SMCT ‘Design’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200212"/>
            <a:ext cx="8174191" cy="1356526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Test with new model with coil non-bonded</a:t>
            </a:r>
          </a:p>
          <a:p>
            <a:r>
              <a:rPr lang="en-GB" dirty="0"/>
              <a:t>Significant stress spike on the inner layer mid-plane block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A6BF3B4-FB55-5A35-9F9B-42A0CDB3B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22" y="1021095"/>
            <a:ext cx="4010815" cy="305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43917E-143D-0269-6FAD-993BD9AE97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38" y="1021093"/>
            <a:ext cx="3959341" cy="305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663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EB3306-2C87-6411-05C1-413755426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00000"/>
            <a:ext cx="4338924" cy="3301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A test with an SMCT ‘Design’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346230"/>
            <a:ext cx="8174191" cy="173057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This spike is due to radial forces and contact with the second layer spar</a:t>
            </a:r>
          </a:p>
          <a:p>
            <a:r>
              <a:rPr lang="en-GB" dirty="0"/>
              <a:t>This result suggests that we need more </a:t>
            </a:r>
            <a:r>
              <a:rPr lang="en-GB"/>
              <a:t>radial support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7B546A-2B33-9D82-CCDD-413B3E96FC17}"/>
              </a:ext>
            </a:extLst>
          </p:cNvPr>
          <p:cNvSpPr/>
          <p:nvPr/>
        </p:nvSpPr>
        <p:spPr>
          <a:xfrm>
            <a:off x="3153539" y="3115159"/>
            <a:ext cx="783030" cy="637628"/>
          </a:xfrm>
          <a:prstGeom prst="rect">
            <a:avLst/>
          </a:prstGeom>
          <a:noFill/>
          <a:ln w="38100">
            <a:solidFill>
              <a:srgbClr val="5F5F5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5F5F5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9CD9A03-EF03-FC2D-51E4-35E9E4E71B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924" y="900000"/>
            <a:ext cx="4094373" cy="316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86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879F8C-E5BA-44C0-A559-7B1D158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SMCT-CT </a:t>
            </a:r>
            <a:r>
              <a:rPr lang="it-IT" dirty="0" err="1"/>
              <a:t>hybrid</a:t>
            </a:r>
            <a:r>
              <a:rPr lang="it-IT" dirty="0"/>
              <a:t>: v17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FF7F29-108F-4BA9-81E6-7FB3DC083A07}"/>
              </a:ext>
            </a:extLst>
          </p:cNvPr>
          <p:cNvSpPr txBox="1">
            <a:spLocks/>
          </p:cNvSpPr>
          <p:nvPr/>
        </p:nvSpPr>
        <p:spPr>
          <a:xfrm>
            <a:off x="4286774" y="2128424"/>
            <a:ext cx="4852561" cy="326350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2 </a:t>
            </a:r>
            <a:r>
              <a:rPr lang="it-IT" sz="2100" dirty="0" err="1"/>
              <a:t>layer</a:t>
            </a:r>
            <a:r>
              <a:rPr lang="it-IT" sz="2100" dirty="0"/>
              <a:t> HTS, 4 </a:t>
            </a:r>
            <a:r>
              <a:rPr lang="it-IT" sz="2100" dirty="0" err="1"/>
              <a:t>layer</a:t>
            </a:r>
            <a:r>
              <a:rPr lang="it-IT" sz="2100" dirty="0"/>
              <a:t> LTS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Strands</a:t>
            </a:r>
            <a:r>
              <a:rPr lang="it-IT" sz="2100" dirty="0"/>
              <a:t>: 0.9 – 1.1 – 0.8 mm, 40 – 44 – 35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Cable </a:t>
            </a:r>
            <a:r>
              <a:rPr lang="it-IT" sz="2100" dirty="0" err="1"/>
              <a:t>width</a:t>
            </a:r>
            <a:r>
              <a:rPr lang="it-IT" sz="2100" dirty="0"/>
              <a:t>: 20.65 – 26.82– 15.51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Stabilizer</a:t>
            </a:r>
            <a:r>
              <a:rPr lang="it-IT" sz="2100" dirty="0"/>
              <a:t>/</a:t>
            </a:r>
            <a:r>
              <a:rPr lang="it-IT" sz="2100" dirty="0" err="1"/>
              <a:t>Superconductor</a:t>
            </a:r>
            <a:r>
              <a:rPr lang="it-IT" sz="2100" dirty="0"/>
              <a:t>: 3 – 1 – 1.2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Coil </a:t>
            </a:r>
            <a:r>
              <a:rPr lang="it-IT" sz="2100" dirty="0" err="1"/>
              <a:t>width</a:t>
            </a:r>
            <a:r>
              <a:rPr lang="it-IT" sz="2100" dirty="0"/>
              <a:t>: 158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Current: 14200 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Peak field: 20.8 – 16.26 – 13.36 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Margin</a:t>
            </a:r>
            <a:r>
              <a:rPr lang="it-IT" sz="2100" dirty="0"/>
              <a:t>: 84.4 – 85.3 – 85.6 %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J</a:t>
            </a:r>
            <a:r>
              <a:rPr lang="it-IT" sz="2100" baseline="-25000" dirty="0" err="1"/>
              <a:t>cu</a:t>
            </a:r>
            <a:r>
              <a:rPr lang="it-IT" sz="2100" dirty="0"/>
              <a:t> on LTS: 1479 A/mm</a:t>
            </a:r>
            <a:r>
              <a:rPr lang="it-IT" sz="2100" baseline="30000" dirty="0"/>
              <a:t>2</a:t>
            </a:r>
            <a:endParaRPr lang="it-IT" sz="2100" baseline="-25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7EBB6C1-B14B-4472-94CC-491158B252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6984"/>
            <a:ext cx="4513042" cy="3604032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06750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SMCT Design – v17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346230"/>
            <a:ext cx="8174191" cy="1730570"/>
          </a:xfrm>
        </p:spPr>
        <p:txBody>
          <a:bodyPr>
            <a:normAutofit/>
          </a:bodyPr>
          <a:lstStyle/>
          <a:p>
            <a:r>
              <a:rPr lang="en-GB" dirty="0"/>
              <a:t>Adding a mid-plane ‘shim’</a:t>
            </a:r>
          </a:p>
          <a:p>
            <a:r>
              <a:rPr lang="en-GB" dirty="0"/>
              <a:t>Layers 1-4 stress managed</a:t>
            </a:r>
          </a:p>
          <a:p>
            <a:r>
              <a:rPr lang="en-GB" dirty="0"/>
              <a:t>Layers 5-6 with ‘standard’ wedges, impregnated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D3D2D0-455A-CF82-A5A3-FFE8F7BC3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177" y="821036"/>
            <a:ext cx="3134990" cy="31398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3B9854-10C1-6A0F-C1A2-3A58528BC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9111" y="781200"/>
            <a:ext cx="4067689" cy="317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0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879F8C-E5BA-44C0-A559-7B1D158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SMCT-CT </a:t>
            </a:r>
            <a:r>
              <a:rPr lang="it-IT" dirty="0" err="1"/>
              <a:t>hybrid</a:t>
            </a:r>
            <a:r>
              <a:rPr lang="it-IT" dirty="0"/>
              <a:t>: v18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1FF7F29-108F-4BA9-81E6-7FB3DC083A07}"/>
              </a:ext>
            </a:extLst>
          </p:cNvPr>
          <p:cNvSpPr txBox="1">
            <a:spLocks/>
          </p:cNvSpPr>
          <p:nvPr/>
        </p:nvSpPr>
        <p:spPr>
          <a:xfrm>
            <a:off x="4429388" y="2128424"/>
            <a:ext cx="4709948" cy="3263504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2 </a:t>
            </a:r>
            <a:r>
              <a:rPr lang="it-IT" sz="2100" dirty="0" err="1"/>
              <a:t>layer</a:t>
            </a:r>
            <a:r>
              <a:rPr lang="it-IT" sz="2100" dirty="0"/>
              <a:t> HTS, 4 </a:t>
            </a:r>
            <a:r>
              <a:rPr lang="it-IT" sz="2100" dirty="0" err="1"/>
              <a:t>layer</a:t>
            </a:r>
            <a:r>
              <a:rPr lang="it-IT" sz="2100" dirty="0"/>
              <a:t> LTS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Strands</a:t>
            </a:r>
            <a:r>
              <a:rPr lang="it-IT" sz="2100" dirty="0"/>
              <a:t>: 0.9 – 1.1 – 0.8 mm, 40 – 44 – 35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Cable </a:t>
            </a:r>
            <a:r>
              <a:rPr lang="it-IT" sz="2100" dirty="0" err="1"/>
              <a:t>width</a:t>
            </a:r>
            <a:r>
              <a:rPr lang="it-IT" sz="2100" dirty="0"/>
              <a:t>: 20.65 – 26.82– 15.51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Stabilizer</a:t>
            </a:r>
            <a:r>
              <a:rPr lang="it-IT" sz="2100" dirty="0"/>
              <a:t>/</a:t>
            </a:r>
            <a:r>
              <a:rPr lang="it-IT" sz="2100" dirty="0" err="1"/>
              <a:t>Superconductor</a:t>
            </a:r>
            <a:r>
              <a:rPr lang="it-IT" sz="2100" dirty="0"/>
              <a:t>: 3 – 1 – 1.2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Coil </a:t>
            </a:r>
            <a:r>
              <a:rPr lang="it-IT" sz="2100" dirty="0" err="1"/>
              <a:t>width</a:t>
            </a:r>
            <a:r>
              <a:rPr lang="it-IT" sz="2100" dirty="0"/>
              <a:t>: 158 mm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Current: 14200 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/>
              <a:t>Peak field: 21.2 – 16.23 – 13.09 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Margin</a:t>
            </a:r>
            <a:r>
              <a:rPr lang="it-IT" sz="2100" dirty="0"/>
              <a:t>: 84.9 – 85.2 – 84.3 %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it-IT" sz="2100" dirty="0" err="1"/>
              <a:t>J</a:t>
            </a:r>
            <a:r>
              <a:rPr lang="it-IT" sz="2100" baseline="-25000" dirty="0" err="1"/>
              <a:t>cu</a:t>
            </a:r>
            <a:r>
              <a:rPr lang="it-IT" sz="2100" dirty="0"/>
              <a:t> on LTS: 1479 A/mm</a:t>
            </a:r>
            <a:r>
              <a:rPr lang="it-IT" sz="2100" baseline="30000" dirty="0"/>
              <a:t>2</a:t>
            </a:r>
            <a:endParaRPr lang="it-IT" sz="2100" baseline="-250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C0639D4-55D9-4910-AE61-4A9AAF780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11" y="2111951"/>
            <a:ext cx="4480073" cy="3614955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7364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SMCT Design – v18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346230"/>
            <a:ext cx="8174191" cy="1730570"/>
          </a:xfrm>
        </p:spPr>
        <p:txBody>
          <a:bodyPr>
            <a:normAutofit/>
          </a:bodyPr>
          <a:lstStyle/>
          <a:p>
            <a:r>
              <a:rPr lang="en-GB" dirty="0"/>
              <a:t>Aligned wedges, no thick mid-plane shim</a:t>
            </a:r>
          </a:p>
          <a:p>
            <a:r>
              <a:rPr lang="en-GB" dirty="0"/>
              <a:t>Further improvement </a:t>
            </a:r>
          </a:p>
          <a:p>
            <a:pPr lvl="1"/>
            <a:r>
              <a:rPr lang="en-GB" dirty="0"/>
              <a:t>A magneto/mechanical optimization might help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1388CD-403C-EACB-11D3-43A280B01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900000"/>
            <a:ext cx="4298264" cy="3372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F18519-12A8-0727-8B98-5729A25C1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57" y="900000"/>
            <a:ext cx="3367132" cy="337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165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346230"/>
            <a:ext cx="8174191" cy="1730570"/>
          </a:xfrm>
        </p:spPr>
        <p:txBody>
          <a:bodyPr>
            <a:normAutofit/>
          </a:bodyPr>
          <a:lstStyle/>
          <a:p>
            <a:r>
              <a:rPr lang="en-GB" dirty="0"/>
              <a:t>Suggestions?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0BD619-9282-1148-DADF-BEC7B30FD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748" y="900000"/>
            <a:ext cx="3543125" cy="270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FB1F11-AEBB-BCD4-6830-371BE4B26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178" y="900000"/>
            <a:ext cx="3456794" cy="270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B00FB4-8E48-6A0C-BBF4-612F63B7DA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6198" y="900000"/>
            <a:ext cx="3420602" cy="268365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55D545-E162-110E-23CA-247C3B6EB80A}"/>
              </a:ext>
            </a:extLst>
          </p:cNvPr>
          <p:cNvSpPr/>
          <p:nvPr/>
        </p:nvSpPr>
        <p:spPr>
          <a:xfrm>
            <a:off x="2470299" y="3214324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v0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E707FD-D80B-B916-DA21-ACCD87262A2A}"/>
              </a:ext>
            </a:extLst>
          </p:cNvPr>
          <p:cNvSpPr/>
          <p:nvPr/>
        </p:nvSpPr>
        <p:spPr>
          <a:xfrm>
            <a:off x="5099672" y="3185777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v1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777D538-D41C-B6B1-CD68-8D0582DAB584}"/>
              </a:ext>
            </a:extLst>
          </p:cNvPr>
          <p:cNvSpPr/>
          <p:nvPr/>
        </p:nvSpPr>
        <p:spPr>
          <a:xfrm>
            <a:off x="7798729" y="3169433"/>
            <a:ext cx="4283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v2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354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Solution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2760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900001"/>
            <a:ext cx="8174191" cy="517670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Solution with rigid </a:t>
            </a:r>
            <a:r>
              <a:rPr lang="en-GB" dirty="0" err="1"/>
              <a:t>intercoil</a:t>
            </a:r>
            <a:r>
              <a:rPr lang="en-GB" dirty="0"/>
              <a:t> shims shows that layer 2 requires stress management (both radial and azimuthal)</a:t>
            </a:r>
          </a:p>
          <a:p>
            <a:r>
              <a:rPr lang="en-GB" dirty="0"/>
              <a:t>Solution with ‘stress-managed’ layer 2 shows that also layer 1 needs stress management</a:t>
            </a:r>
          </a:p>
          <a:p>
            <a:pPr lvl="1"/>
            <a:r>
              <a:rPr lang="en-GB" dirty="0"/>
              <a:t>Layer 1 sees high azimuthal stresses even when introducing thick </a:t>
            </a:r>
            <a:r>
              <a:rPr lang="en-GB" dirty="0" err="1"/>
              <a:t>intercoil</a:t>
            </a:r>
            <a:r>
              <a:rPr lang="en-GB" dirty="0"/>
              <a:t> shims</a:t>
            </a:r>
          </a:p>
          <a:p>
            <a:pPr lvl="1"/>
            <a:r>
              <a:rPr lang="en-GB" dirty="0"/>
              <a:t>Layer 3 is very close to the stress limits, might also need stress management</a:t>
            </a:r>
          </a:p>
          <a:p>
            <a:pPr lvl="1"/>
            <a:r>
              <a:rPr lang="en-GB" dirty="0"/>
              <a:t>Other layers seem feasible also with no stress management (with a rigid structure around)</a:t>
            </a:r>
          </a:p>
          <a:p>
            <a:r>
              <a:rPr lang="en-GB" dirty="0"/>
              <a:t>Thick steel </a:t>
            </a:r>
            <a:r>
              <a:rPr lang="en-GB" dirty="0" err="1"/>
              <a:t>intercoils</a:t>
            </a:r>
            <a:r>
              <a:rPr lang="en-GB" dirty="0"/>
              <a:t> do not provide enough stiffness to reduce the stresses in a CT design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967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1500027"/>
            <a:ext cx="8174191" cy="4056711"/>
          </a:xfrm>
        </p:spPr>
        <p:txBody>
          <a:bodyPr>
            <a:normAutofit/>
          </a:bodyPr>
          <a:lstStyle/>
          <a:p>
            <a:r>
              <a:rPr lang="en-GB" dirty="0"/>
              <a:t>SMCT/CCT for inner coil (coil </a:t>
            </a:r>
            <a:r>
              <a:rPr lang="en-GB" dirty="0" err="1"/>
              <a:t>debonded</a:t>
            </a:r>
            <a:r>
              <a:rPr lang="en-GB" dirty="0"/>
              <a:t> from wedges), 5 mm spar on both layers, coil 2, 3 standard cos(</a:t>
            </a:r>
            <a:r>
              <a:rPr lang="el-GR" dirty="0"/>
              <a:t>ϑ</a:t>
            </a:r>
            <a:r>
              <a:rPr lang="en-US" dirty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5550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913040"/>
            <a:ext cx="7988902" cy="221312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We explore the mechanical stresses for 20T cos(</a:t>
            </a:r>
            <a:r>
              <a:rPr lang="el-GR" dirty="0"/>
              <a:t>ϑ</a:t>
            </a:r>
            <a:r>
              <a:rPr lang="en-US" dirty="0"/>
              <a:t>) design</a:t>
            </a:r>
            <a:endParaRPr lang="en-GB" dirty="0"/>
          </a:p>
          <a:p>
            <a:pPr lvl="1"/>
            <a:r>
              <a:rPr lang="en-GB" dirty="0"/>
              <a:t>CT I: 4 Bi2212 layers</a:t>
            </a:r>
          </a:p>
          <a:p>
            <a:pPr lvl="1"/>
            <a:r>
              <a:rPr lang="en-GB" dirty="0"/>
              <a:t>CT II: 2 Bi2212 layers</a:t>
            </a:r>
          </a:p>
          <a:p>
            <a:r>
              <a:rPr lang="en-GB" dirty="0"/>
              <a:t>We select CT II as best ($) design</a:t>
            </a:r>
          </a:p>
        </p:txBody>
      </p:sp>
      <p:pic>
        <p:nvPicPr>
          <p:cNvPr id="1027" name="Picture 3" descr="page1image22142272">
            <a:extLst>
              <a:ext uri="{FF2B5EF4-FFF2-40B4-BE49-F238E27FC236}">
                <a16:creationId xmlns:a16="http://schemas.microsoft.com/office/drawing/2014/main" id="{FFA47F2C-5E77-6ADF-C5E4-86EEBBB25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3" y="1117582"/>
            <a:ext cx="3233833" cy="203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page1image22146016">
            <a:extLst>
              <a:ext uri="{FF2B5EF4-FFF2-40B4-BE49-F238E27FC236}">
                <a16:creationId xmlns:a16="http://schemas.microsoft.com/office/drawing/2014/main" id="{9DBD8FC3-63DC-E797-3EA0-4D1936C1E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550" y="887423"/>
            <a:ext cx="4116558" cy="240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66D2393-D87F-D87C-9D37-6D74574B7073}"/>
              </a:ext>
            </a:extLst>
          </p:cNvPr>
          <p:cNvSpPr/>
          <p:nvPr/>
        </p:nvSpPr>
        <p:spPr>
          <a:xfrm>
            <a:off x="1581090" y="3257850"/>
            <a:ext cx="8002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CT 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FB7ECE-A8D5-BA0D-638B-62BDF12D2FBD}"/>
              </a:ext>
            </a:extLst>
          </p:cNvPr>
          <p:cNvSpPr/>
          <p:nvPr/>
        </p:nvSpPr>
        <p:spPr>
          <a:xfrm>
            <a:off x="5799775" y="3257850"/>
            <a:ext cx="9541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CT II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84356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 and Coil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147877"/>
            <a:ext cx="7988902" cy="1978288"/>
          </a:xfrm>
        </p:spPr>
        <p:txBody>
          <a:bodyPr>
            <a:normAutofit/>
          </a:bodyPr>
          <a:lstStyle/>
          <a:p>
            <a:r>
              <a:rPr lang="en-GB" dirty="0"/>
              <a:t>Coil modelled as linear elastic, E = 1e4 GPa</a:t>
            </a:r>
          </a:p>
          <a:p>
            <a:pPr lvl="1"/>
            <a:r>
              <a:rPr lang="en-GB" dirty="0"/>
              <a:t>~226 MPa radial, 195 MPa azimuthal</a:t>
            </a:r>
          </a:p>
          <a:p>
            <a:pPr lvl="1"/>
            <a:r>
              <a:rPr lang="en-GB" dirty="0"/>
              <a:t>REMOVE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FC55C-F733-584A-9886-4792A116C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546" y="1027609"/>
            <a:ext cx="3961254" cy="30100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4AF51-A8BC-AE4F-A7FE-A1B45E117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1027609"/>
            <a:ext cx="3961254" cy="299265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B15A50-136B-1A02-8B8A-A25E2049126E}"/>
              </a:ext>
            </a:extLst>
          </p:cNvPr>
          <p:cNvSpPr/>
          <p:nvPr/>
        </p:nvSpPr>
        <p:spPr>
          <a:xfrm>
            <a:off x="769266" y="1213312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74EFE00-011E-0297-99E9-A758B284618F}"/>
              </a:ext>
            </a:extLst>
          </p:cNvPr>
          <p:cNvSpPr/>
          <p:nvPr/>
        </p:nvSpPr>
        <p:spPr>
          <a:xfrm>
            <a:off x="5256600" y="1213312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67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Intercepting (Rigid </a:t>
            </a:r>
            <a:r>
              <a:rPr lang="en-US" dirty="0" err="1"/>
              <a:t>intercoil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089679"/>
            <a:ext cx="8174191" cy="2036485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Coil modelled as linear elastic, E = 20 GPa</a:t>
            </a:r>
          </a:p>
          <a:p>
            <a:r>
              <a:rPr lang="en-GB" dirty="0"/>
              <a:t>Intercepting structure, rigid </a:t>
            </a:r>
            <a:r>
              <a:rPr lang="en-GB" dirty="0" err="1"/>
              <a:t>intercoil</a:t>
            </a:r>
            <a:r>
              <a:rPr lang="en-GB" dirty="0"/>
              <a:t> (E=1e7 GPa)</a:t>
            </a:r>
          </a:p>
          <a:p>
            <a:r>
              <a:rPr lang="en-GB" dirty="0"/>
              <a:t>~127 MPa radial, 248 MPa azimuthal</a:t>
            </a:r>
          </a:p>
          <a:p>
            <a:r>
              <a:rPr lang="en-GB" dirty="0"/>
              <a:t>Should try with thicker </a:t>
            </a:r>
            <a:r>
              <a:rPr lang="en-GB" dirty="0" err="1"/>
              <a:t>intercoil</a:t>
            </a:r>
            <a:endParaRPr lang="en-GB" dirty="0"/>
          </a:p>
          <a:p>
            <a:r>
              <a:rPr lang="en-GB" dirty="0"/>
              <a:t>IN EXTRA / Non </a:t>
            </a:r>
            <a:r>
              <a:rPr lang="en-GB" dirty="0" err="1"/>
              <a:t>funziona</a:t>
            </a:r>
            <a:r>
              <a:rPr lang="en-GB" dirty="0"/>
              <a:t> il </a:t>
            </a:r>
            <a:r>
              <a:rPr lang="en-GB" dirty="0" err="1"/>
              <a:t>modello</a:t>
            </a:r>
            <a:r>
              <a:rPr lang="en-GB" dirty="0"/>
              <a:t> (</a:t>
            </a:r>
            <a:r>
              <a:rPr lang="en-GB" dirty="0" err="1"/>
              <a:t>contatti</a:t>
            </a:r>
            <a:r>
              <a:rPr lang="en-GB" dirty="0"/>
              <a:t>?)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3BF9E2-3225-4846-8B59-13FE28CC4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8321" y="953461"/>
            <a:ext cx="3958479" cy="30089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50EF4-9392-D14C-891A-5B2223FA6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39" y="953461"/>
            <a:ext cx="3958479" cy="301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18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Case C – Steel Collars – Coil Impregnated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999" y="4200212"/>
            <a:ext cx="8174191" cy="1356526"/>
          </a:xfrm>
        </p:spPr>
        <p:txBody>
          <a:bodyPr>
            <a:normAutofit lnSpcReduction="10000"/>
          </a:bodyPr>
          <a:lstStyle/>
          <a:p>
            <a:r>
              <a:rPr lang="en-GB" dirty="0" err="1"/>
              <a:t>Intercoil</a:t>
            </a:r>
            <a:r>
              <a:rPr lang="en-GB" dirty="0"/>
              <a:t> shims closed at 90° (shell design)</a:t>
            </a:r>
          </a:p>
          <a:p>
            <a:r>
              <a:rPr lang="en-GB" dirty="0"/>
              <a:t>Coils impregnated together</a:t>
            </a:r>
          </a:p>
          <a:p>
            <a:r>
              <a:rPr lang="en-GB" dirty="0"/>
              <a:t>Still does not work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33E065-3E86-944E-A7C6-FC268FD83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3356" y="900000"/>
            <a:ext cx="3960000" cy="2990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A5B906-8833-394B-9B47-0F5610500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44" y="900000"/>
            <a:ext cx="4013764" cy="299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64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288536"/>
            <a:ext cx="7988902" cy="1837628"/>
          </a:xfrm>
        </p:spPr>
        <p:txBody>
          <a:bodyPr>
            <a:normAutofit/>
          </a:bodyPr>
          <a:lstStyle/>
          <a:p>
            <a:r>
              <a:rPr lang="en-GB" dirty="0"/>
              <a:t>Mechanical analysis with forces from magnetic field with yoke</a:t>
            </a:r>
          </a:p>
          <a:p>
            <a:pPr lvl="1"/>
            <a:r>
              <a:rPr lang="en-GB" dirty="0"/>
              <a:t>20 T central field in Roxie, 19.94 T in ANSYS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668F29B-FBC8-154D-8285-9BCE43603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72" y="1010987"/>
            <a:ext cx="3764052" cy="305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0A359C-A2C9-5A49-9362-5A7BFD7E1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6452" y="1010987"/>
            <a:ext cx="3992768" cy="305537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B70518-C19E-6B90-5F8C-4781B0CEF299}"/>
              </a:ext>
            </a:extLst>
          </p:cNvPr>
          <p:cNvSpPr/>
          <p:nvPr/>
        </p:nvSpPr>
        <p:spPr>
          <a:xfrm>
            <a:off x="560704" y="1122175"/>
            <a:ext cx="9412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B, T</a:t>
            </a:r>
          </a:p>
          <a:p>
            <a:pPr algn="ctr"/>
            <a:r>
              <a:rPr lang="en-GB" dirty="0"/>
              <a:t>No Iron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B70518-C19E-6B90-5F8C-4781B0CEF299}"/>
              </a:ext>
            </a:extLst>
          </p:cNvPr>
          <p:cNvSpPr/>
          <p:nvPr/>
        </p:nvSpPr>
        <p:spPr>
          <a:xfrm>
            <a:off x="4606451" y="1122174"/>
            <a:ext cx="11079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B, T</a:t>
            </a:r>
          </a:p>
          <a:p>
            <a:pPr algn="ctr"/>
            <a:r>
              <a:rPr lang="en-GB" dirty="0"/>
              <a:t>With Iron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0308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Model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4A0A20-BEBC-E745-81DB-BB62B41CA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795" y="900000"/>
            <a:ext cx="5404409" cy="425453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FD7596-9CE6-9FFF-35EB-B8E5416CC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5319346"/>
            <a:ext cx="7988902" cy="806818"/>
          </a:xfrm>
        </p:spPr>
        <p:txBody>
          <a:bodyPr>
            <a:normAutofit/>
          </a:bodyPr>
          <a:lstStyle/>
          <a:p>
            <a:r>
              <a:rPr lang="en-GB" dirty="0"/>
              <a:t>Lorentz stress very reasonable in all layers</a:t>
            </a:r>
          </a:p>
        </p:txBody>
      </p:sp>
    </p:spTree>
    <p:extLst>
      <p:ext uri="{BB962C8B-B14F-4D97-AF65-F5344CB8AC3E}">
        <p14:creationId xmlns:p14="http://schemas.microsoft.com/office/powerpoint/2010/main" val="2437620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59933"/>
            <a:ext cx="7988902" cy="4966231"/>
          </a:xfrm>
        </p:spPr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Magnetic Solution</a:t>
            </a:r>
          </a:p>
          <a:p>
            <a:endParaRPr lang="en-US" dirty="0"/>
          </a:p>
          <a:p>
            <a:r>
              <a:rPr lang="en-US" dirty="0"/>
              <a:t>Mechanical model results</a:t>
            </a:r>
          </a:p>
          <a:p>
            <a:pPr lvl="1"/>
            <a:r>
              <a:rPr lang="en-US" dirty="0"/>
              <a:t>Rigid structures and stress management</a:t>
            </a:r>
          </a:p>
          <a:p>
            <a:pPr lvl="1"/>
            <a:r>
              <a:rPr lang="en-US" dirty="0"/>
              <a:t>Thick </a:t>
            </a:r>
            <a:r>
              <a:rPr lang="en-US" dirty="0" err="1"/>
              <a:t>intercoil</a:t>
            </a:r>
            <a:r>
              <a:rPr lang="en-US" dirty="0"/>
              <a:t> study</a:t>
            </a:r>
          </a:p>
          <a:p>
            <a:pPr lvl="1"/>
            <a:r>
              <a:rPr lang="en-US" dirty="0"/>
              <a:t>SMCT Study</a:t>
            </a:r>
          </a:p>
          <a:p>
            <a:endParaRPr lang="en-US" dirty="0"/>
          </a:p>
          <a:p>
            <a:r>
              <a:rPr lang="en-US" dirty="0"/>
              <a:t>Conclusion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306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249D0C4-BF97-24F0-9D9E-586F8C30D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1457" y="788795"/>
            <a:ext cx="3594629" cy="27109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D8BD80-9A9F-9E54-F5DA-862FB7AD1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00" y="788795"/>
            <a:ext cx="3594629" cy="27252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Rigid Structure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3514054"/>
            <a:ext cx="7988902" cy="2710984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/>
              <a:t>Assumptions</a:t>
            </a:r>
            <a:r>
              <a:rPr lang="en-GB" dirty="0"/>
              <a:t>:</a:t>
            </a:r>
          </a:p>
          <a:p>
            <a:pPr lvl="1"/>
            <a:r>
              <a:rPr lang="en-GB" b="1" dirty="0"/>
              <a:t>Rigid</a:t>
            </a:r>
            <a:r>
              <a:rPr lang="en-GB" dirty="0"/>
              <a:t> structure around the last coil</a:t>
            </a:r>
          </a:p>
          <a:p>
            <a:pPr lvl="1"/>
            <a:r>
              <a:rPr lang="en-GB" dirty="0"/>
              <a:t>Coil modelled as linear elastic, E = 20 GPa</a:t>
            </a:r>
          </a:p>
          <a:p>
            <a:pPr lvl="1"/>
            <a:r>
              <a:rPr lang="en-GB" b="1" dirty="0"/>
              <a:t>Frictionless</a:t>
            </a:r>
            <a:r>
              <a:rPr lang="en-GB" dirty="0"/>
              <a:t> contact on the </a:t>
            </a:r>
            <a:r>
              <a:rPr lang="en-GB" b="1" dirty="0" err="1"/>
              <a:t>intercoil</a:t>
            </a:r>
            <a:r>
              <a:rPr lang="en-GB" dirty="0"/>
              <a:t> </a:t>
            </a:r>
            <a:r>
              <a:rPr lang="en-GB" b="1" dirty="0"/>
              <a:t>insulation</a:t>
            </a:r>
          </a:p>
          <a:p>
            <a:pPr lvl="1"/>
            <a:r>
              <a:rPr lang="en-GB" b="1" dirty="0"/>
              <a:t>Glued</a:t>
            </a:r>
            <a:r>
              <a:rPr lang="en-GB" dirty="0"/>
              <a:t> contact on the </a:t>
            </a:r>
            <a:r>
              <a:rPr lang="en-GB" b="1" dirty="0"/>
              <a:t>interlayers</a:t>
            </a:r>
          </a:p>
          <a:p>
            <a:r>
              <a:rPr lang="en-GB" dirty="0"/>
              <a:t>Max stress, mid plane: </a:t>
            </a:r>
          </a:p>
          <a:p>
            <a:pPr lvl="1"/>
            <a:r>
              <a:rPr lang="en-GB" dirty="0"/>
              <a:t>Radial: 183 MPa, Azimuthal: 353 MPa</a:t>
            </a:r>
          </a:p>
          <a:p>
            <a:pPr lvl="1"/>
            <a:r>
              <a:rPr lang="en-GB" dirty="0"/>
              <a:t>Inner radius stress due to coil deformability</a:t>
            </a:r>
          </a:p>
          <a:p>
            <a:r>
              <a:rPr lang="en-GB" dirty="0"/>
              <a:t>Lorentz stress on layer 1 was only 80 MPa, but </a:t>
            </a:r>
            <a:r>
              <a:rPr lang="en-GB" b="1" dirty="0"/>
              <a:t>bending</a:t>
            </a:r>
            <a:r>
              <a:rPr lang="en-GB" dirty="0"/>
              <a:t>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B70518-C19E-6B90-5F8C-4781B0CEF299}"/>
              </a:ext>
            </a:extLst>
          </p:cNvPr>
          <p:cNvSpPr/>
          <p:nvPr/>
        </p:nvSpPr>
        <p:spPr>
          <a:xfrm>
            <a:off x="686924" y="862464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1028E8-1767-5612-C885-0CD9E88834EA}"/>
              </a:ext>
            </a:extLst>
          </p:cNvPr>
          <p:cNvSpPr/>
          <p:nvPr/>
        </p:nvSpPr>
        <p:spPr>
          <a:xfrm>
            <a:off x="5001457" y="862463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73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Intercepting (Fixed </a:t>
            </a:r>
            <a:r>
              <a:rPr lang="en-US" dirty="0" err="1"/>
              <a:t>intercoil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229120"/>
            <a:ext cx="7988902" cy="1897044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/>
              <a:t>Intercepting</a:t>
            </a:r>
            <a:r>
              <a:rPr lang="en-GB" dirty="0"/>
              <a:t> structure - </a:t>
            </a:r>
            <a:r>
              <a:rPr lang="en-GB" b="1" dirty="0" err="1"/>
              <a:t>intercoil</a:t>
            </a:r>
            <a:r>
              <a:rPr lang="en-GB" dirty="0"/>
              <a:t> fixed (u=0)</a:t>
            </a:r>
          </a:p>
          <a:p>
            <a:pPr lvl="1"/>
            <a:r>
              <a:rPr lang="en-GB" dirty="0"/>
              <a:t>Removes bending and accumulation of radial forces</a:t>
            </a:r>
          </a:p>
          <a:p>
            <a:r>
              <a:rPr lang="en-GB" dirty="0"/>
              <a:t>140 MPa radial, 155 MPa azimuthal</a:t>
            </a:r>
          </a:p>
          <a:p>
            <a:r>
              <a:rPr lang="en-GB" dirty="0"/>
              <a:t>With perfect interception between coils, layer 2 has to be stress managed</a:t>
            </a:r>
          </a:p>
          <a:p>
            <a:pPr lvl="1"/>
            <a:r>
              <a:rPr lang="en-GB" dirty="0" err="1"/>
              <a:t>Radial+azimuthal</a:t>
            </a:r>
            <a:r>
              <a:rPr lang="en-GB" dirty="0"/>
              <a:t> stresses exceed limits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B57824-20FE-7849-8EF7-35DCE8A89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3585" y="1130186"/>
            <a:ext cx="3960415" cy="30158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269838-3B98-3446-8F44-066985114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819" y="1130186"/>
            <a:ext cx="3978581" cy="30158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769266" y="1213312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5256600" y="1213312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143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6F25B95-32AF-25AE-68ED-C30674316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59" y="1046934"/>
            <a:ext cx="3842286" cy="2952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EFA5F53-9924-8734-C626-6E34C5FDD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165" y="1046934"/>
            <a:ext cx="3921635" cy="295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45246-7C1C-5049-8FFB-294BFF8B4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8074800" cy="720000"/>
          </a:xfrm>
        </p:spPr>
        <p:txBody>
          <a:bodyPr/>
          <a:lstStyle/>
          <a:p>
            <a:r>
              <a:rPr lang="en-US" dirty="0"/>
              <a:t>Rigid Structure, Intercepting (Fixed </a:t>
            </a:r>
            <a:r>
              <a:rPr lang="en-US" dirty="0" err="1"/>
              <a:t>intercoil+interlayer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3F5DC7-39F3-FB4A-BA24-CD138688C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03EBF-4A07-F049-B276-1D74A9D3A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MDP meeting on design of a 20 T hybrid magnet and comparative analysis - July 07, 2022</a:t>
            </a:r>
            <a:endParaRPr lang="en-GB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D2FA4-CEAB-4F25-A58F-8B27EDC17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229120"/>
            <a:ext cx="7766687" cy="189704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Intercepting structure – </a:t>
            </a:r>
            <a:r>
              <a:rPr lang="en-GB" b="1" dirty="0" err="1"/>
              <a:t>intercoil</a:t>
            </a:r>
            <a:r>
              <a:rPr lang="en-GB" dirty="0"/>
              <a:t> and </a:t>
            </a:r>
            <a:r>
              <a:rPr lang="en-GB" b="1" dirty="0"/>
              <a:t>interlayers</a:t>
            </a:r>
            <a:r>
              <a:rPr lang="en-GB" dirty="0"/>
              <a:t> fixed (u=0)</a:t>
            </a:r>
          </a:p>
          <a:p>
            <a:r>
              <a:rPr lang="en-GB" dirty="0"/>
              <a:t>Even with perfect interception between layers, </a:t>
            </a:r>
            <a:r>
              <a:rPr lang="en-GB" b="1" dirty="0"/>
              <a:t>layer 2</a:t>
            </a:r>
            <a:r>
              <a:rPr lang="en-GB" dirty="0"/>
              <a:t> has to be </a:t>
            </a:r>
            <a:r>
              <a:rPr lang="en-GB" b="1" dirty="0"/>
              <a:t>stress</a:t>
            </a:r>
            <a:r>
              <a:rPr lang="en-GB" dirty="0"/>
              <a:t> </a:t>
            </a:r>
            <a:r>
              <a:rPr lang="en-GB" b="1" dirty="0"/>
              <a:t>managed</a:t>
            </a:r>
          </a:p>
          <a:p>
            <a:r>
              <a:rPr lang="en-GB" dirty="0"/>
              <a:t>101 MPa radial, 147 MPa azimuthal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B3EF6C-B00B-3FFE-52E3-60BD213BBDD8}"/>
              </a:ext>
            </a:extLst>
          </p:cNvPr>
          <p:cNvSpPr/>
          <p:nvPr/>
        </p:nvSpPr>
        <p:spPr>
          <a:xfrm>
            <a:off x="612000" y="1140863"/>
            <a:ext cx="8386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Radial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BFF8E8-77B0-E6AA-B60D-E7A354DAC877}"/>
              </a:ext>
            </a:extLst>
          </p:cNvPr>
          <p:cNvSpPr/>
          <p:nvPr/>
        </p:nvSpPr>
        <p:spPr>
          <a:xfrm>
            <a:off x="5256600" y="1140863"/>
            <a:ext cx="11977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Azimuthal</a:t>
            </a:r>
          </a:p>
          <a:p>
            <a:pPr algn="ctr"/>
            <a:r>
              <a:rPr lang="en-GB" dirty="0"/>
              <a:t>Stress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68196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Props1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8EF391-2BAD-45F4-B22E-736040720C99}">
  <ds:schemaRefs>
    <ds:schemaRef ds:uri="http://schemas.openxmlformats.org/package/2006/metadata/core-properties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microsoft.com/office/2006/metadata/properties"/>
    <ds:schemaRef ds:uri="8946e33d-fd2f-4ae4-8ee9-d90c129cdf9e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68338</TotalTime>
  <Words>1763</Words>
  <Application>Microsoft Office PowerPoint</Application>
  <PresentationFormat>On-screen Show (4:3)</PresentationFormat>
  <Paragraphs>279</Paragraphs>
  <Slides>32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Century Gothic</vt:lpstr>
      <vt:lpstr>Courier New</vt:lpstr>
      <vt:lpstr>Wingdings</vt:lpstr>
      <vt:lpstr>Thème Office</vt:lpstr>
      <vt:lpstr>Worksheet</vt:lpstr>
      <vt:lpstr>20 T – Cos(𝛳) Designs</vt:lpstr>
      <vt:lpstr>Index</vt:lpstr>
      <vt:lpstr>Introduction</vt:lpstr>
      <vt:lpstr>Magnetic Field</vt:lpstr>
      <vt:lpstr>Magnetic Model Results</vt:lpstr>
      <vt:lpstr>Index</vt:lpstr>
      <vt:lpstr>Rigid Structure</vt:lpstr>
      <vt:lpstr>Rigid Structure, Intercepting (Fixed intercoil)</vt:lpstr>
      <vt:lpstr>Rigid Structure, Intercepting (Fixed intercoil+interlayer)</vt:lpstr>
      <vt:lpstr>Result Summary - Intercepting</vt:lpstr>
      <vt:lpstr>Rigid Structure, Layer 2 Stress Managed</vt:lpstr>
      <vt:lpstr>Result Summary – Stress Management</vt:lpstr>
      <vt:lpstr>Index</vt:lpstr>
      <vt:lpstr>Steel Intercoil – Magnetic Field</vt:lpstr>
      <vt:lpstr>Case 0 – Rigid Intercoil</vt:lpstr>
      <vt:lpstr>Case A – Steel ‘Open Rings’</vt:lpstr>
      <vt:lpstr>Case B – Steel Shells</vt:lpstr>
      <vt:lpstr>Index</vt:lpstr>
      <vt:lpstr>A test with an SMCT ‘Design’</vt:lpstr>
      <vt:lpstr>A test with an SMCT ‘Design’</vt:lpstr>
      <vt:lpstr>A test with an SMCT ‘Design’</vt:lpstr>
      <vt:lpstr>SMCT-CT hybrid: v17</vt:lpstr>
      <vt:lpstr>SMCT Design – v17</vt:lpstr>
      <vt:lpstr>SMCT-CT hybrid: v18</vt:lpstr>
      <vt:lpstr>SMCT Design – v18</vt:lpstr>
      <vt:lpstr>Comparison</vt:lpstr>
      <vt:lpstr>Index</vt:lpstr>
      <vt:lpstr>Conclusion</vt:lpstr>
      <vt:lpstr>Action Items</vt:lpstr>
      <vt:lpstr>Rigid Structure and Coil</vt:lpstr>
      <vt:lpstr>Rigid Structure, Intercepting (Rigid intercoil)</vt:lpstr>
      <vt:lpstr>Case C – Steel Collars – Coil Impregnated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MQXFA03 Preload Progress</dc:title>
  <dc:creator>Heng Pan</dc:creator>
  <cp:lastModifiedBy>Giorgio Vallone</cp:lastModifiedBy>
  <cp:revision>534</cp:revision>
  <cp:lastPrinted>2017-05-11T15:20:58Z</cp:lastPrinted>
  <dcterms:created xsi:type="dcterms:W3CDTF">2020-02-10T17:47:20Z</dcterms:created>
  <dcterms:modified xsi:type="dcterms:W3CDTF">2022-07-12T15:48:27Z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