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77" r:id="rId5"/>
  </p:sldMasterIdLst>
  <p:notesMasterIdLst>
    <p:notesMasterId r:id="rId23"/>
  </p:notesMasterIdLst>
  <p:handoutMasterIdLst>
    <p:handoutMasterId r:id="rId24"/>
  </p:handoutMasterIdLst>
  <p:sldIdLst>
    <p:sldId id="1266" r:id="rId6"/>
    <p:sldId id="1653" r:id="rId7"/>
    <p:sldId id="1655" r:id="rId8"/>
    <p:sldId id="1595" r:id="rId9"/>
    <p:sldId id="1627" r:id="rId10"/>
    <p:sldId id="1616" r:id="rId11"/>
    <p:sldId id="1641" r:id="rId12"/>
    <p:sldId id="1667" r:id="rId13"/>
    <p:sldId id="1658" r:id="rId14"/>
    <p:sldId id="1631" r:id="rId15"/>
    <p:sldId id="1626" r:id="rId16"/>
    <p:sldId id="1663" r:id="rId17"/>
    <p:sldId id="1661" r:id="rId18"/>
    <p:sldId id="1581" r:id="rId19"/>
    <p:sldId id="1646" r:id="rId20"/>
    <p:sldId id="1665" r:id="rId21"/>
    <p:sldId id="1582" r:id="rId22"/>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2BDAFA-E961-45AA-8E34-76944E7F5140}">
          <p14:sldIdLst>
            <p14:sldId id="1266"/>
            <p14:sldId id="1653"/>
            <p14:sldId id="1655"/>
            <p14:sldId id="1595"/>
            <p14:sldId id="1627"/>
            <p14:sldId id="1616"/>
            <p14:sldId id="1641"/>
            <p14:sldId id="1667"/>
            <p14:sldId id="1658"/>
            <p14:sldId id="1631"/>
            <p14:sldId id="1626"/>
            <p14:sldId id="1663"/>
            <p14:sldId id="1661"/>
            <p14:sldId id="1581"/>
            <p14:sldId id="1646"/>
            <p14:sldId id="1665"/>
            <p14:sldId id="1582"/>
          </p14:sldIdLst>
        </p14:section>
        <p14:section name="Untitled Section" id="{BA336F6A-9CE9-43BE-8B66-2D27497DC5C4}">
          <p14:sldIdLst/>
        </p14:section>
      </p14:sectionLst>
    </p:ext>
    <p:ext uri="{EFAFB233-063F-42B5-8137-9DF3F51BA10A}">
      <p15:sldGuideLst xmlns:p15="http://schemas.microsoft.com/office/powerpoint/2012/main">
        <p15:guide id="1" orient="horz" pos="2560" userDrawn="1">
          <p15:clr>
            <a:srgbClr val="A4A3A4"/>
          </p15:clr>
        </p15:guide>
        <p15:guide id="2" orient="horz" pos="1010" userDrawn="1">
          <p15:clr>
            <a:srgbClr val="A4A3A4"/>
          </p15:clr>
        </p15:guide>
        <p15:guide id="3" orient="horz" pos="3630" userDrawn="1">
          <p15:clr>
            <a:srgbClr val="A4A3A4"/>
          </p15:clr>
        </p15:guide>
        <p15:guide id="4" orient="horz" pos="2309" userDrawn="1">
          <p15:clr>
            <a:srgbClr val="A4A3A4"/>
          </p15:clr>
        </p15:guide>
        <p15:guide id="5" pos="7295" userDrawn="1">
          <p15:clr>
            <a:srgbClr val="A4A3A4"/>
          </p15:clr>
        </p15:guide>
        <p15:guide id="6" pos="393" userDrawn="1">
          <p15:clr>
            <a:srgbClr val="A4A3A4"/>
          </p15:clr>
        </p15:guide>
        <p15:guide id="7" userDrawn="1">
          <p15:clr>
            <a:srgbClr val="A4A3A4"/>
          </p15:clr>
        </p15:guide>
        <p15:guide id="8" pos="2767" userDrawn="1">
          <p15:clr>
            <a:srgbClr val="A4A3A4"/>
          </p15:clr>
        </p15:guide>
        <p15:guide id="9" pos="5185" userDrawn="1">
          <p15:clr>
            <a:srgbClr val="A4A3A4"/>
          </p15:clr>
        </p15:guide>
        <p15:guide id="10" pos="4905" userDrawn="1">
          <p15:clr>
            <a:srgbClr val="A4A3A4"/>
          </p15:clr>
        </p15:guide>
        <p15:guide id="11" pos="3803" userDrawn="1">
          <p15:clr>
            <a:srgbClr val="A4A3A4"/>
          </p15:clr>
        </p15:guide>
        <p15:guide id="12" pos="2495"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203BE2"/>
    <a:srgbClr val="CC0099"/>
    <a:srgbClr val="FF33CC"/>
    <a:srgbClr val="CCFFCC"/>
    <a:srgbClr val="CCFF99"/>
    <a:srgbClr val="1F497D"/>
    <a:srgbClr val="006600"/>
    <a:srgbClr val="FFCC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673AE9-B9AD-4708-B5FF-63119B65D29B}" v="8" dt="2022-08-03T20:51:40.0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307" y="67"/>
      </p:cViewPr>
      <p:guideLst>
        <p:guide orient="horz" pos="2560"/>
        <p:guide orient="horz" pos="1010"/>
        <p:guide orient="horz" pos="3630"/>
        <p:guide orient="horz" pos="2309"/>
        <p:guide pos="7295"/>
        <p:guide pos="393"/>
        <p:guide/>
        <p:guide pos="2767"/>
        <p:guide pos="5185"/>
        <p:guide pos="4905"/>
        <p:guide pos="3803"/>
        <p:guide pos="2495"/>
      </p:guideLst>
    </p:cSldViewPr>
  </p:slideViewPr>
  <p:notesTextViewPr>
    <p:cViewPr>
      <p:scale>
        <a:sx n="1" d="1"/>
        <a:sy n="1" d="1"/>
      </p:scale>
      <p:origin x="0" y="0"/>
    </p:cViewPr>
  </p:notesTextViewPr>
  <p:sorterViewPr>
    <p:cViewPr varScale="1">
      <p:scale>
        <a:sx n="100" d="100"/>
        <a:sy n="100" d="100"/>
      </p:scale>
      <p:origin x="0" y="-264"/>
    </p:cViewPr>
  </p:sorterViewPr>
  <p:notesViewPr>
    <p:cSldViewPr snapToGrid="0">
      <p:cViewPr varScale="1">
        <p:scale>
          <a:sx n="57" d="100"/>
          <a:sy n="57" d="100"/>
        </p:scale>
        <p:origin x="1770" y="7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pta, Ramesh C" userId="d9fe566f-923e-4d67-93cf-3a1eb5c3ebd4" providerId="ADAL" clId="{DC673AE9-B9AD-4708-B5FF-63119B65D29B}"/>
    <pc:docChg chg="undo custSel addSld delSld modSld sldOrd modSection">
      <pc:chgData name="Gupta, Ramesh C" userId="d9fe566f-923e-4d67-93cf-3a1eb5c3ebd4" providerId="ADAL" clId="{DC673AE9-B9AD-4708-B5FF-63119B65D29B}" dt="2022-08-03T20:53:50.437" v="198" actId="20577"/>
      <pc:docMkLst>
        <pc:docMk/>
      </pc:docMkLst>
      <pc:sldChg chg="del">
        <pc:chgData name="Gupta, Ramesh C" userId="d9fe566f-923e-4d67-93cf-3a1eb5c3ebd4" providerId="ADAL" clId="{DC673AE9-B9AD-4708-B5FF-63119B65D29B}" dt="2022-08-03T20:12:06.032" v="0" actId="47"/>
        <pc:sldMkLst>
          <pc:docMk/>
          <pc:sldMk cId="473573937" sldId="270"/>
        </pc:sldMkLst>
      </pc:sldChg>
      <pc:sldChg chg="del">
        <pc:chgData name="Gupta, Ramesh C" userId="d9fe566f-923e-4d67-93cf-3a1eb5c3ebd4" providerId="ADAL" clId="{DC673AE9-B9AD-4708-B5FF-63119B65D29B}" dt="2022-08-03T20:12:06.032" v="0" actId="47"/>
        <pc:sldMkLst>
          <pc:docMk/>
          <pc:sldMk cId="1213801294" sldId="1557"/>
        </pc:sldMkLst>
      </pc:sldChg>
      <pc:sldChg chg="del">
        <pc:chgData name="Gupta, Ramesh C" userId="d9fe566f-923e-4d67-93cf-3a1eb5c3ebd4" providerId="ADAL" clId="{DC673AE9-B9AD-4708-B5FF-63119B65D29B}" dt="2022-08-03T20:12:06.032" v="0" actId="47"/>
        <pc:sldMkLst>
          <pc:docMk/>
          <pc:sldMk cId="3956122404" sldId="1612"/>
        </pc:sldMkLst>
      </pc:sldChg>
      <pc:sldChg chg="del">
        <pc:chgData name="Gupta, Ramesh C" userId="d9fe566f-923e-4d67-93cf-3a1eb5c3ebd4" providerId="ADAL" clId="{DC673AE9-B9AD-4708-B5FF-63119B65D29B}" dt="2022-08-03T20:12:06.032" v="0" actId="47"/>
        <pc:sldMkLst>
          <pc:docMk/>
          <pc:sldMk cId="3488028200" sldId="1620"/>
        </pc:sldMkLst>
      </pc:sldChg>
      <pc:sldChg chg="del">
        <pc:chgData name="Gupta, Ramesh C" userId="d9fe566f-923e-4d67-93cf-3a1eb5c3ebd4" providerId="ADAL" clId="{DC673AE9-B9AD-4708-B5FF-63119B65D29B}" dt="2022-08-03T20:12:06.032" v="0" actId="47"/>
        <pc:sldMkLst>
          <pc:docMk/>
          <pc:sldMk cId="2000334414" sldId="1625"/>
        </pc:sldMkLst>
      </pc:sldChg>
      <pc:sldChg chg="addSp modSp mod">
        <pc:chgData name="Gupta, Ramesh C" userId="d9fe566f-923e-4d67-93cf-3a1eb5c3ebd4" providerId="ADAL" clId="{DC673AE9-B9AD-4708-B5FF-63119B65D29B}" dt="2022-08-03T20:13:36.802" v="35" actId="1076"/>
        <pc:sldMkLst>
          <pc:docMk/>
          <pc:sldMk cId="2146373484" sldId="1631"/>
        </pc:sldMkLst>
        <pc:spChg chg="add mod">
          <ac:chgData name="Gupta, Ramesh C" userId="d9fe566f-923e-4d67-93cf-3a1eb5c3ebd4" providerId="ADAL" clId="{DC673AE9-B9AD-4708-B5FF-63119B65D29B}" dt="2022-08-03T20:13:36.802" v="35" actId="1076"/>
          <ac:spMkLst>
            <pc:docMk/>
            <pc:sldMk cId="2146373484" sldId="1631"/>
            <ac:spMk id="2" creationId="{253BADAB-D24E-4A14-073B-B13C74860370}"/>
          </ac:spMkLst>
        </pc:spChg>
        <pc:picChg chg="mod">
          <ac:chgData name="Gupta, Ramesh C" userId="d9fe566f-923e-4d67-93cf-3a1eb5c3ebd4" providerId="ADAL" clId="{DC673AE9-B9AD-4708-B5FF-63119B65D29B}" dt="2022-08-03T20:13:29.015" v="34" actId="1076"/>
          <ac:picMkLst>
            <pc:docMk/>
            <pc:sldMk cId="2146373484" sldId="1631"/>
            <ac:picMk id="7" creationId="{126146C9-7483-56F7-0742-7F9F601916EB}"/>
          </ac:picMkLst>
        </pc:picChg>
      </pc:sldChg>
      <pc:sldChg chg="del">
        <pc:chgData name="Gupta, Ramesh C" userId="d9fe566f-923e-4d67-93cf-3a1eb5c3ebd4" providerId="ADAL" clId="{DC673AE9-B9AD-4708-B5FF-63119B65D29B}" dt="2022-08-03T20:12:06.032" v="0" actId="47"/>
        <pc:sldMkLst>
          <pc:docMk/>
          <pc:sldMk cId="540791545" sldId="1633"/>
        </pc:sldMkLst>
      </pc:sldChg>
      <pc:sldChg chg="del">
        <pc:chgData name="Gupta, Ramesh C" userId="d9fe566f-923e-4d67-93cf-3a1eb5c3ebd4" providerId="ADAL" clId="{DC673AE9-B9AD-4708-B5FF-63119B65D29B}" dt="2022-08-03T20:12:06.032" v="0" actId="47"/>
        <pc:sldMkLst>
          <pc:docMk/>
          <pc:sldMk cId="2080623696" sldId="1634"/>
        </pc:sldMkLst>
      </pc:sldChg>
      <pc:sldChg chg="del">
        <pc:chgData name="Gupta, Ramesh C" userId="d9fe566f-923e-4d67-93cf-3a1eb5c3ebd4" providerId="ADAL" clId="{DC673AE9-B9AD-4708-B5FF-63119B65D29B}" dt="2022-08-03T20:12:06.032" v="0" actId="47"/>
        <pc:sldMkLst>
          <pc:docMk/>
          <pc:sldMk cId="2332424468" sldId="1635"/>
        </pc:sldMkLst>
      </pc:sldChg>
      <pc:sldChg chg="del">
        <pc:chgData name="Gupta, Ramesh C" userId="d9fe566f-923e-4d67-93cf-3a1eb5c3ebd4" providerId="ADAL" clId="{DC673AE9-B9AD-4708-B5FF-63119B65D29B}" dt="2022-08-03T20:12:06.032" v="0" actId="47"/>
        <pc:sldMkLst>
          <pc:docMk/>
          <pc:sldMk cId="3630986910" sldId="1636"/>
        </pc:sldMkLst>
      </pc:sldChg>
      <pc:sldChg chg="del">
        <pc:chgData name="Gupta, Ramesh C" userId="d9fe566f-923e-4d67-93cf-3a1eb5c3ebd4" providerId="ADAL" clId="{DC673AE9-B9AD-4708-B5FF-63119B65D29B}" dt="2022-08-03T20:12:06.032" v="0" actId="47"/>
        <pc:sldMkLst>
          <pc:docMk/>
          <pc:sldMk cId="1180913858" sldId="1638"/>
        </pc:sldMkLst>
      </pc:sldChg>
      <pc:sldChg chg="del">
        <pc:chgData name="Gupta, Ramesh C" userId="d9fe566f-923e-4d67-93cf-3a1eb5c3ebd4" providerId="ADAL" clId="{DC673AE9-B9AD-4708-B5FF-63119B65D29B}" dt="2022-08-03T20:12:06.032" v="0" actId="47"/>
        <pc:sldMkLst>
          <pc:docMk/>
          <pc:sldMk cId="1112107674" sldId="1639"/>
        </pc:sldMkLst>
      </pc:sldChg>
      <pc:sldChg chg="del">
        <pc:chgData name="Gupta, Ramesh C" userId="d9fe566f-923e-4d67-93cf-3a1eb5c3ebd4" providerId="ADAL" clId="{DC673AE9-B9AD-4708-B5FF-63119B65D29B}" dt="2022-08-03T20:12:06.032" v="0" actId="47"/>
        <pc:sldMkLst>
          <pc:docMk/>
          <pc:sldMk cId="4253715747" sldId="1640"/>
        </pc:sldMkLst>
      </pc:sldChg>
      <pc:sldChg chg="del">
        <pc:chgData name="Gupta, Ramesh C" userId="d9fe566f-923e-4d67-93cf-3a1eb5c3ebd4" providerId="ADAL" clId="{DC673AE9-B9AD-4708-B5FF-63119B65D29B}" dt="2022-08-03T20:12:06.032" v="0" actId="47"/>
        <pc:sldMkLst>
          <pc:docMk/>
          <pc:sldMk cId="1218164800" sldId="1642"/>
        </pc:sldMkLst>
      </pc:sldChg>
      <pc:sldChg chg="del">
        <pc:chgData name="Gupta, Ramesh C" userId="d9fe566f-923e-4d67-93cf-3a1eb5c3ebd4" providerId="ADAL" clId="{DC673AE9-B9AD-4708-B5FF-63119B65D29B}" dt="2022-08-03T20:12:06.032" v="0" actId="47"/>
        <pc:sldMkLst>
          <pc:docMk/>
          <pc:sldMk cId="1735573829" sldId="1643"/>
        </pc:sldMkLst>
      </pc:sldChg>
      <pc:sldChg chg="del">
        <pc:chgData name="Gupta, Ramesh C" userId="d9fe566f-923e-4d67-93cf-3a1eb5c3ebd4" providerId="ADAL" clId="{DC673AE9-B9AD-4708-B5FF-63119B65D29B}" dt="2022-08-03T20:12:06.032" v="0" actId="47"/>
        <pc:sldMkLst>
          <pc:docMk/>
          <pc:sldMk cId="176197688" sldId="1644"/>
        </pc:sldMkLst>
      </pc:sldChg>
      <pc:sldChg chg="del">
        <pc:chgData name="Gupta, Ramesh C" userId="d9fe566f-923e-4d67-93cf-3a1eb5c3ebd4" providerId="ADAL" clId="{DC673AE9-B9AD-4708-B5FF-63119B65D29B}" dt="2022-08-03T20:12:06.032" v="0" actId="47"/>
        <pc:sldMkLst>
          <pc:docMk/>
          <pc:sldMk cId="1944620723" sldId="1645"/>
        </pc:sldMkLst>
      </pc:sldChg>
      <pc:sldChg chg="del">
        <pc:chgData name="Gupta, Ramesh C" userId="d9fe566f-923e-4d67-93cf-3a1eb5c3ebd4" providerId="ADAL" clId="{DC673AE9-B9AD-4708-B5FF-63119B65D29B}" dt="2022-08-03T20:12:06.032" v="0" actId="47"/>
        <pc:sldMkLst>
          <pc:docMk/>
          <pc:sldMk cId="1504241609" sldId="1647"/>
        </pc:sldMkLst>
      </pc:sldChg>
      <pc:sldChg chg="del">
        <pc:chgData name="Gupta, Ramesh C" userId="d9fe566f-923e-4d67-93cf-3a1eb5c3ebd4" providerId="ADAL" clId="{DC673AE9-B9AD-4708-B5FF-63119B65D29B}" dt="2022-08-03T20:12:06.032" v="0" actId="47"/>
        <pc:sldMkLst>
          <pc:docMk/>
          <pc:sldMk cId="2547353620" sldId="1648"/>
        </pc:sldMkLst>
      </pc:sldChg>
      <pc:sldChg chg="del">
        <pc:chgData name="Gupta, Ramesh C" userId="d9fe566f-923e-4d67-93cf-3a1eb5c3ebd4" providerId="ADAL" clId="{DC673AE9-B9AD-4708-B5FF-63119B65D29B}" dt="2022-08-03T20:12:06.032" v="0" actId="47"/>
        <pc:sldMkLst>
          <pc:docMk/>
          <pc:sldMk cId="1974830722" sldId="1650"/>
        </pc:sldMkLst>
      </pc:sldChg>
      <pc:sldChg chg="del">
        <pc:chgData name="Gupta, Ramesh C" userId="d9fe566f-923e-4d67-93cf-3a1eb5c3ebd4" providerId="ADAL" clId="{DC673AE9-B9AD-4708-B5FF-63119B65D29B}" dt="2022-08-03T20:12:06.032" v="0" actId="47"/>
        <pc:sldMkLst>
          <pc:docMk/>
          <pc:sldMk cId="1387978270" sldId="1651"/>
        </pc:sldMkLst>
      </pc:sldChg>
      <pc:sldChg chg="del">
        <pc:chgData name="Gupta, Ramesh C" userId="d9fe566f-923e-4d67-93cf-3a1eb5c3ebd4" providerId="ADAL" clId="{DC673AE9-B9AD-4708-B5FF-63119B65D29B}" dt="2022-08-03T20:12:06.032" v="0" actId="47"/>
        <pc:sldMkLst>
          <pc:docMk/>
          <pc:sldMk cId="3499557695" sldId="1652"/>
        </pc:sldMkLst>
      </pc:sldChg>
      <pc:sldChg chg="del">
        <pc:chgData name="Gupta, Ramesh C" userId="d9fe566f-923e-4d67-93cf-3a1eb5c3ebd4" providerId="ADAL" clId="{DC673AE9-B9AD-4708-B5FF-63119B65D29B}" dt="2022-08-03T20:12:23.835" v="5" actId="47"/>
        <pc:sldMkLst>
          <pc:docMk/>
          <pc:sldMk cId="4266058893" sldId="1654"/>
        </pc:sldMkLst>
      </pc:sldChg>
      <pc:sldChg chg="del">
        <pc:chgData name="Gupta, Ramesh C" userId="d9fe566f-923e-4d67-93cf-3a1eb5c3ebd4" providerId="ADAL" clId="{DC673AE9-B9AD-4708-B5FF-63119B65D29B}" dt="2022-08-03T20:12:06.032" v="0" actId="47"/>
        <pc:sldMkLst>
          <pc:docMk/>
          <pc:sldMk cId="3086493778" sldId="1656"/>
        </pc:sldMkLst>
      </pc:sldChg>
      <pc:sldChg chg="add del">
        <pc:chgData name="Gupta, Ramesh C" userId="d9fe566f-923e-4d67-93cf-3a1eb5c3ebd4" providerId="ADAL" clId="{DC673AE9-B9AD-4708-B5FF-63119B65D29B}" dt="2022-08-03T20:12:16.144" v="3" actId="47"/>
        <pc:sldMkLst>
          <pc:docMk/>
          <pc:sldMk cId="4213214916" sldId="1657"/>
        </pc:sldMkLst>
      </pc:sldChg>
      <pc:sldChg chg="addSp modSp mod">
        <pc:chgData name="Gupta, Ramesh C" userId="d9fe566f-923e-4d67-93cf-3a1eb5c3ebd4" providerId="ADAL" clId="{DC673AE9-B9AD-4708-B5FF-63119B65D29B}" dt="2022-08-03T20:49:57.156" v="118" actId="122"/>
        <pc:sldMkLst>
          <pc:docMk/>
          <pc:sldMk cId="570365816" sldId="1658"/>
        </pc:sldMkLst>
        <pc:spChg chg="add mod">
          <ac:chgData name="Gupta, Ramesh C" userId="d9fe566f-923e-4d67-93cf-3a1eb5c3ebd4" providerId="ADAL" clId="{DC673AE9-B9AD-4708-B5FF-63119B65D29B}" dt="2022-08-03T20:47:38.138" v="88" actId="1076"/>
          <ac:spMkLst>
            <pc:docMk/>
            <pc:sldMk cId="570365816" sldId="1658"/>
            <ac:spMk id="3" creationId="{4EB7A1AA-5647-CF7E-014E-5AD59EF1A7CB}"/>
          </ac:spMkLst>
        </pc:spChg>
        <pc:spChg chg="add mod">
          <ac:chgData name="Gupta, Ramesh C" userId="d9fe566f-923e-4d67-93cf-3a1eb5c3ebd4" providerId="ADAL" clId="{DC673AE9-B9AD-4708-B5FF-63119B65D29B}" dt="2022-08-03T20:48:15.431" v="91" actId="1076"/>
          <ac:spMkLst>
            <pc:docMk/>
            <pc:sldMk cId="570365816" sldId="1658"/>
            <ac:spMk id="9" creationId="{4848B723-8B4C-2512-646C-90A9DCF40A72}"/>
          </ac:spMkLst>
        </pc:spChg>
        <pc:spChg chg="add mod">
          <ac:chgData name="Gupta, Ramesh C" userId="d9fe566f-923e-4d67-93cf-3a1eb5c3ebd4" providerId="ADAL" clId="{DC673AE9-B9AD-4708-B5FF-63119B65D29B}" dt="2022-08-03T20:48:10.276" v="90" actId="1076"/>
          <ac:spMkLst>
            <pc:docMk/>
            <pc:sldMk cId="570365816" sldId="1658"/>
            <ac:spMk id="10" creationId="{CC24D3FB-95FF-C321-77ED-A1AED4251116}"/>
          </ac:spMkLst>
        </pc:spChg>
        <pc:spChg chg="add mod">
          <ac:chgData name="Gupta, Ramesh C" userId="d9fe566f-923e-4d67-93cf-3a1eb5c3ebd4" providerId="ADAL" clId="{DC673AE9-B9AD-4708-B5FF-63119B65D29B}" dt="2022-08-03T20:48:28.004" v="93" actId="1076"/>
          <ac:spMkLst>
            <pc:docMk/>
            <pc:sldMk cId="570365816" sldId="1658"/>
            <ac:spMk id="11" creationId="{CAD0EF26-25D8-06C2-95DF-16F252FF9861}"/>
          </ac:spMkLst>
        </pc:spChg>
        <pc:spChg chg="add mod">
          <ac:chgData name="Gupta, Ramesh C" userId="d9fe566f-923e-4d67-93cf-3a1eb5c3ebd4" providerId="ADAL" clId="{DC673AE9-B9AD-4708-B5FF-63119B65D29B}" dt="2022-08-03T20:49:57.156" v="118" actId="122"/>
          <ac:spMkLst>
            <pc:docMk/>
            <pc:sldMk cId="570365816" sldId="1658"/>
            <ac:spMk id="12" creationId="{1806413B-5870-46A4-1B8D-C75B8A59ED11}"/>
          </ac:spMkLst>
        </pc:spChg>
        <pc:spChg chg="add mod">
          <ac:chgData name="Gupta, Ramesh C" userId="d9fe566f-923e-4d67-93cf-3a1eb5c3ebd4" providerId="ADAL" clId="{DC673AE9-B9AD-4708-B5FF-63119B65D29B}" dt="2022-08-03T20:49:47.963" v="116" actId="20577"/>
          <ac:spMkLst>
            <pc:docMk/>
            <pc:sldMk cId="570365816" sldId="1658"/>
            <ac:spMk id="13" creationId="{7DD02EDF-5776-C1FB-259E-3E9CB07FB945}"/>
          </ac:spMkLst>
        </pc:spChg>
      </pc:sldChg>
      <pc:sldChg chg="del">
        <pc:chgData name="Gupta, Ramesh C" userId="d9fe566f-923e-4d67-93cf-3a1eb5c3ebd4" providerId="ADAL" clId="{DC673AE9-B9AD-4708-B5FF-63119B65D29B}" dt="2022-08-03T20:12:06.032" v="0" actId="47"/>
        <pc:sldMkLst>
          <pc:docMk/>
          <pc:sldMk cId="489411028" sldId="1659"/>
        </pc:sldMkLst>
      </pc:sldChg>
      <pc:sldChg chg="del">
        <pc:chgData name="Gupta, Ramesh C" userId="d9fe566f-923e-4d67-93cf-3a1eb5c3ebd4" providerId="ADAL" clId="{DC673AE9-B9AD-4708-B5FF-63119B65D29B}" dt="2022-08-03T20:12:06.032" v="0" actId="47"/>
        <pc:sldMkLst>
          <pc:docMk/>
          <pc:sldMk cId="2529795397" sldId="1660"/>
        </pc:sldMkLst>
      </pc:sldChg>
      <pc:sldChg chg="ord">
        <pc:chgData name="Gupta, Ramesh C" userId="d9fe566f-923e-4d67-93cf-3a1eb5c3ebd4" providerId="ADAL" clId="{DC673AE9-B9AD-4708-B5FF-63119B65D29B}" dt="2022-08-03T20:50:52.744" v="120"/>
        <pc:sldMkLst>
          <pc:docMk/>
          <pc:sldMk cId="1449228026" sldId="1661"/>
        </pc:sldMkLst>
      </pc:sldChg>
      <pc:sldChg chg="del">
        <pc:chgData name="Gupta, Ramesh C" userId="d9fe566f-923e-4d67-93cf-3a1eb5c3ebd4" providerId="ADAL" clId="{DC673AE9-B9AD-4708-B5FF-63119B65D29B}" dt="2022-08-03T20:12:06.032" v="0" actId="47"/>
        <pc:sldMkLst>
          <pc:docMk/>
          <pc:sldMk cId="781605708" sldId="1662"/>
        </pc:sldMkLst>
      </pc:sldChg>
      <pc:sldChg chg="modSp del mod">
        <pc:chgData name="Gupta, Ramesh C" userId="d9fe566f-923e-4d67-93cf-3a1eb5c3ebd4" providerId="ADAL" clId="{DC673AE9-B9AD-4708-B5FF-63119B65D29B}" dt="2022-08-03T20:53:50.437" v="198" actId="20577"/>
        <pc:sldMkLst>
          <pc:docMk/>
          <pc:sldMk cId="246732151" sldId="1663"/>
        </pc:sldMkLst>
        <pc:spChg chg="mod">
          <ac:chgData name="Gupta, Ramesh C" userId="d9fe566f-923e-4d67-93cf-3a1eb5c3ebd4" providerId="ADAL" clId="{DC673AE9-B9AD-4708-B5FF-63119B65D29B}" dt="2022-08-03T20:53:50.437" v="198" actId="20577"/>
          <ac:spMkLst>
            <pc:docMk/>
            <pc:sldMk cId="246732151" sldId="1663"/>
            <ac:spMk id="4" creationId="{5C3DD5E1-B869-FC2E-D663-6BFAA9CF4818}"/>
          </ac:spMkLst>
        </pc:spChg>
      </pc:sldChg>
      <pc:sldChg chg="del">
        <pc:chgData name="Gupta, Ramesh C" userId="d9fe566f-923e-4d67-93cf-3a1eb5c3ebd4" providerId="ADAL" clId="{DC673AE9-B9AD-4708-B5FF-63119B65D29B}" dt="2022-08-03T20:12:28.745" v="6" actId="47"/>
        <pc:sldMkLst>
          <pc:docMk/>
          <pc:sldMk cId="2810552368" sldId="1664"/>
        </pc:sldMkLst>
      </pc:sldChg>
      <pc:sldMasterChg chg="delSldLayout">
        <pc:chgData name="Gupta, Ramesh C" userId="d9fe566f-923e-4d67-93cf-3a1eb5c3ebd4" providerId="ADAL" clId="{DC673AE9-B9AD-4708-B5FF-63119B65D29B}" dt="2022-08-03T20:12:19.694" v="4" actId="47"/>
        <pc:sldMasterMkLst>
          <pc:docMk/>
          <pc:sldMasterMk cId="1905364349" sldId="2147483660"/>
        </pc:sldMasterMkLst>
        <pc:sldLayoutChg chg="del">
          <pc:chgData name="Gupta, Ramesh C" userId="d9fe566f-923e-4d67-93cf-3a1eb5c3ebd4" providerId="ADAL" clId="{DC673AE9-B9AD-4708-B5FF-63119B65D29B}" dt="2022-08-03T20:12:19.694" v="4" actId="47"/>
          <pc:sldLayoutMkLst>
            <pc:docMk/>
            <pc:sldMasterMk cId="1905364349" sldId="2147483660"/>
            <pc:sldLayoutMk cId="1740526952" sldId="214748368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1B9D2C41-C2D0-FF45-8B99-3885B7F78EB1}" type="datetimeFigureOut">
              <a:rPr lang="en-US" smtClean="0"/>
              <a:t>8/3/2022</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269AC406-2681-664E-BB07-370330405AEA}" type="slidenum">
              <a:rPr lang="en-US" smtClean="0"/>
              <a:t>‹#›</a:t>
            </a:fld>
            <a:endParaRPr lang="en-US"/>
          </a:p>
        </p:txBody>
      </p:sp>
    </p:spTree>
    <p:extLst>
      <p:ext uri="{BB962C8B-B14F-4D97-AF65-F5344CB8AC3E}">
        <p14:creationId xmlns:p14="http://schemas.microsoft.com/office/powerpoint/2010/main" val="4613687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CA948ED6-3360-EB40-9D40-476C2156E9E8}" type="datetimeFigureOut">
              <a:rPr lang="en-US" smtClean="0"/>
              <a:t>8/3/2022</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D8C10DA6-9909-7D4F-83A2-7593F71DDB5D}" type="slidenum">
              <a:rPr lang="en-US" smtClean="0"/>
              <a:t>‹#›</a:t>
            </a:fld>
            <a:endParaRPr lang="en-US"/>
          </a:p>
        </p:txBody>
      </p:sp>
    </p:spTree>
    <p:extLst>
      <p:ext uri="{BB962C8B-B14F-4D97-AF65-F5344CB8AC3E}">
        <p14:creationId xmlns:p14="http://schemas.microsoft.com/office/powerpoint/2010/main" val="325025281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C10DA6-9909-7D4F-83A2-7593F71DDB5D}" type="slidenum">
              <a:rPr lang="en-US" smtClean="0"/>
              <a:t>1</a:t>
            </a:fld>
            <a:endParaRPr lang="en-US"/>
          </a:p>
        </p:txBody>
      </p:sp>
    </p:spTree>
    <p:extLst>
      <p:ext uri="{BB962C8B-B14F-4D97-AF65-F5344CB8AC3E}">
        <p14:creationId xmlns:p14="http://schemas.microsoft.com/office/powerpoint/2010/main" val="4259057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10DA6-9909-7D4F-83A2-7593F71DDB5D}" type="slidenum">
              <a:rPr lang="en-US" smtClean="0"/>
              <a:t>2</a:t>
            </a:fld>
            <a:endParaRPr lang="en-US"/>
          </a:p>
        </p:txBody>
      </p:sp>
    </p:spTree>
    <p:extLst>
      <p:ext uri="{BB962C8B-B14F-4D97-AF65-F5344CB8AC3E}">
        <p14:creationId xmlns:p14="http://schemas.microsoft.com/office/powerpoint/2010/main" val="2856699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10DA6-9909-7D4F-83A2-7593F71DDB5D}" type="slidenum">
              <a:rPr lang="en-US" smtClean="0"/>
              <a:t>3</a:t>
            </a:fld>
            <a:endParaRPr lang="en-US"/>
          </a:p>
        </p:txBody>
      </p:sp>
    </p:spTree>
    <p:extLst>
      <p:ext uri="{BB962C8B-B14F-4D97-AF65-F5344CB8AC3E}">
        <p14:creationId xmlns:p14="http://schemas.microsoft.com/office/powerpoint/2010/main" val="1055066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10DA6-9909-7D4F-83A2-7593F71DDB5D}" type="slidenum">
              <a:rPr lang="en-US" smtClean="0"/>
              <a:t>4</a:t>
            </a:fld>
            <a:endParaRPr lang="en-US"/>
          </a:p>
        </p:txBody>
      </p:sp>
    </p:spTree>
    <p:extLst>
      <p:ext uri="{BB962C8B-B14F-4D97-AF65-F5344CB8AC3E}">
        <p14:creationId xmlns:p14="http://schemas.microsoft.com/office/powerpoint/2010/main" val="3907727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10DA6-9909-7D4F-83A2-7593F71DDB5D}" type="slidenum">
              <a:rPr lang="en-US" smtClean="0"/>
              <a:t>5</a:t>
            </a:fld>
            <a:endParaRPr lang="en-US"/>
          </a:p>
        </p:txBody>
      </p:sp>
    </p:spTree>
    <p:extLst>
      <p:ext uri="{BB962C8B-B14F-4D97-AF65-F5344CB8AC3E}">
        <p14:creationId xmlns:p14="http://schemas.microsoft.com/office/powerpoint/2010/main" val="2073175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10DA6-9909-7D4F-83A2-7593F71DDB5D}" type="slidenum">
              <a:rPr lang="en-US" smtClean="0"/>
              <a:t>6</a:t>
            </a:fld>
            <a:endParaRPr lang="en-US"/>
          </a:p>
        </p:txBody>
      </p:sp>
    </p:spTree>
    <p:extLst>
      <p:ext uri="{BB962C8B-B14F-4D97-AF65-F5344CB8AC3E}">
        <p14:creationId xmlns:p14="http://schemas.microsoft.com/office/powerpoint/2010/main" val="2355439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10DA6-9909-7D4F-83A2-7593F71DDB5D}" type="slidenum">
              <a:rPr lang="en-US" smtClean="0"/>
              <a:t>11</a:t>
            </a:fld>
            <a:endParaRPr lang="en-US"/>
          </a:p>
        </p:txBody>
      </p:sp>
    </p:spTree>
    <p:extLst>
      <p:ext uri="{BB962C8B-B14F-4D97-AF65-F5344CB8AC3E}">
        <p14:creationId xmlns:p14="http://schemas.microsoft.com/office/powerpoint/2010/main" val="4188949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10DA6-9909-7D4F-83A2-7593F71DDB5D}" type="slidenum">
              <a:rPr lang="en-US" smtClean="0"/>
              <a:t>16</a:t>
            </a:fld>
            <a:endParaRPr lang="en-US"/>
          </a:p>
        </p:txBody>
      </p:sp>
    </p:spTree>
    <p:extLst>
      <p:ext uri="{BB962C8B-B14F-4D97-AF65-F5344CB8AC3E}">
        <p14:creationId xmlns:p14="http://schemas.microsoft.com/office/powerpoint/2010/main" val="25630317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3" descr="20160714_001-2-Edit_blueppt.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
            <a:ext cx="12192000" cy="6313727"/>
          </a:xfrm>
          <a:prstGeom prst="rect">
            <a:avLst/>
          </a:prstGeom>
        </p:spPr>
      </p:pic>
      <p:sp>
        <p:nvSpPr>
          <p:cNvPr id="11" name="Rectangle 10"/>
          <p:cNvSpPr/>
          <p:nvPr userDrawn="1"/>
        </p:nvSpPr>
        <p:spPr>
          <a:xfrm>
            <a:off x="0" y="4891939"/>
            <a:ext cx="12192000" cy="1421788"/>
          </a:xfrm>
          <a:prstGeom prst="rect">
            <a:avLst/>
          </a:prstGeom>
          <a:gradFill>
            <a:gsLst>
              <a:gs pos="0">
                <a:schemeClr val="tx2">
                  <a:alpha val="61000"/>
                </a:schemeClr>
              </a:gs>
              <a:gs pos="100000">
                <a:schemeClr val="accent3">
                  <a:alpha val="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Subtitle 2"/>
          <p:cNvSpPr>
            <a:spLocks noGrp="1"/>
          </p:cNvSpPr>
          <p:nvPr>
            <p:ph type="subTitle" idx="1"/>
          </p:nvPr>
        </p:nvSpPr>
        <p:spPr>
          <a:xfrm>
            <a:off x="611722" y="4891939"/>
            <a:ext cx="10968567" cy="805052"/>
          </a:xfrm>
        </p:spPr>
        <p:txBody>
          <a:bodyPr anchor="b" anchorCtr="0"/>
          <a:lstStyle>
            <a:lvl1pPr marL="0" indent="0" algn="ctr">
              <a:buNone/>
              <a:defRPr>
                <a:solidFill>
                  <a:schemeClr val="bg1"/>
                </a:solidFill>
                <a:latin typeface="+mn-lt"/>
                <a:cs typeface="Helvetic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5" name="Rectangle 4"/>
          <p:cNvSpPr/>
          <p:nvPr userDrawn="1"/>
        </p:nvSpPr>
        <p:spPr>
          <a:xfrm>
            <a:off x="0" y="2183808"/>
            <a:ext cx="12192000" cy="2183808"/>
          </a:xfrm>
          <a:prstGeom prst="rect">
            <a:avLst/>
          </a:prstGeom>
          <a:solidFill>
            <a:srgbClr val="00395A">
              <a:alpha val="9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ext Placeholder 5"/>
          <p:cNvSpPr>
            <a:spLocks noGrp="1"/>
          </p:cNvSpPr>
          <p:nvPr>
            <p:ph type="body" sz="quarter" idx="10"/>
          </p:nvPr>
        </p:nvSpPr>
        <p:spPr>
          <a:xfrm>
            <a:off x="611717" y="2538981"/>
            <a:ext cx="10968568" cy="1574800"/>
          </a:xfrm>
        </p:spPr>
        <p:txBody>
          <a:bodyPr anchor="ctr" anchorCtr="1">
            <a:normAutofit/>
          </a:bodyPr>
          <a:lstStyle>
            <a:lvl1pPr marL="0" indent="0" algn="ctr">
              <a:buNone/>
              <a:defRPr sz="2700">
                <a:solidFill>
                  <a:schemeClr val="bg1"/>
                </a:solidFill>
                <a:latin typeface="+mj-lt"/>
              </a:defRPr>
            </a:lvl1pPr>
          </a:lstStyle>
          <a:p>
            <a:pPr lvl="0"/>
            <a:r>
              <a:rPr lang="en-US"/>
              <a:t>Click to edit Master text styles</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1459" y="186644"/>
            <a:ext cx="3789783" cy="1020399"/>
          </a:xfrm>
          <a:prstGeom prst="rect">
            <a:avLst/>
          </a:prstGeom>
        </p:spPr>
      </p:pic>
    </p:spTree>
    <p:extLst>
      <p:ext uri="{BB962C8B-B14F-4D97-AF65-F5344CB8AC3E}">
        <p14:creationId xmlns:p14="http://schemas.microsoft.com/office/powerpoint/2010/main" val="1323335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3114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4C2B7-E726-4573-8D9E-53725A5710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F4FEB5-19FB-4023-9913-620C9CEB7D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1D5644-1E49-4780-91D9-969343512C1D}"/>
              </a:ext>
            </a:extLst>
          </p:cNvPr>
          <p:cNvSpPr>
            <a:spLocks noGrp="1"/>
          </p:cNvSpPr>
          <p:nvPr>
            <p:ph type="dt" sz="half" idx="10"/>
          </p:nvPr>
        </p:nvSpPr>
        <p:spPr/>
        <p:txBody>
          <a:bodyPr/>
          <a:lstStyle/>
          <a:p>
            <a:fld id="{5C9C9642-8F9B-4169-A8F0-09F88F8B5501}" type="datetime1">
              <a:rPr lang="en-US" smtClean="0"/>
              <a:t>8/3/2022</a:t>
            </a:fld>
            <a:endParaRPr lang="en-US"/>
          </a:p>
        </p:txBody>
      </p:sp>
      <p:sp>
        <p:nvSpPr>
          <p:cNvPr id="5" name="Footer Placeholder 4">
            <a:extLst>
              <a:ext uri="{FF2B5EF4-FFF2-40B4-BE49-F238E27FC236}">
                <a16:creationId xmlns:a16="http://schemas.microsoft.com/office/drawing/2014/main" id="{680E1839-D827-4323-96D0-EABBB0A851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876FE-D6C7-4875-AB5C-BCE08A587709}"/>
              </a:ext>
            </a:extLst>
          </p:cNvPr>
          <p:cNvSpPr>
            <a:spLocks noGrp="1"/>
          </p:cNvSpPr>
          <p:nvPr>
            <p:ph type="sldNum" sz="quarter" idx="12"/>
          </p:nvPr>
        </p:nvSpPr>
        <p:spPr/>
        <p:txBody>
          <a:bodyPr/>
          <a:lstStyle/>
          <a:p>
            <a:fld id="{9546A654-AEC7-4A42-8D9D-ED7114A0F4FF}" type="slidenum">
              <a:rPr lang="en-US" smtClean="0"/>
              <a:t>‹#›</a:t>
            </a:fld>
            <a:endParaRPr lang="en-US"/>
          </a:p>
        </p:txBody>
      </p:sp>
    </p:spTree>
    <p:extLst>
      <p:ext uri="{BB962C8B-B14F-4D97-AF65-F5344CB8AC3E}">
        <p14:creationId xmlns:p14="http://schemas.microsoft.com/office/powerpoint/2010/main" val="3878456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438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3" descr="20160714_001-2-Edit_blueppt.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
            <a:ext cx="12192000" cy="6313727"/>
          </a:xfrm>
          <a:prstGeom prst="rect">
            <a:avLst/>
          </a:prstGeom>
        </p:spPr>
      </p:pic>
      <p:sp>
        <p:nvSpPr>
          <p:cNvPr id="11" name="Rectangle 10"/>
          <p:cNvSpPr/>
          <p:nvPr userDrawn="1"/>
        </p:nvSpPr>
        <p:spPr>
          <a:xfrm>
            <a:off x="0" y="4891939"/>
            <a:ext cx="12192000" cy="1421788"/>
          </a:xfrm>
          <a:prstGeom prst="rect">
            <a:avLst/>
          </a:prstGeom>
          <a:gradFill>
            <a:gsLst>
              <a:gs pos="0">
                <a:schemeClr val="tx2">
                  <a:alpha val="61000"/>
                </a:schemeClr>
              </a:gs>
              <a:gs pos="100000">
                <a:schemeClr val="accent3">
                  <a:alpha val="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3" name="Subtitle 2"/>
          <p:cNvSpPr>
            <a:spLocks noGrp="1"/>
          </p:cNvSpPr>
          <p:nvPr>
            <p:ph type="subTitle" idx="1"/>
          </p:nvPr>
        </p:nvSpPr>
        <p:spPr>
          <a:xfrm>
            <a:off x="611722" y="4891939"/>
            <a:ext cx="10968567" cy="805052"/>
          </a:xfrm>
        </p:spPr>
        <p:txBody>
          <a:bodyPr anchor="b" anchorCtr="0"/>
          <a:lstStyle>
            <a:lvl1pPr marL="0" indent="0" algn="ctr">
              <a:buNone/>
              <a:defRPr>
                <a:solidFill>
                  <a:schemeClr val="bg1"/>
                </a:solidFill>
                <a:latin typeface="+mn-lt"/>
                <a:cs typeface="Helvetic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5" name="Rectangle 4"/>
          <p:cNvSpPr/>
          <p:nvPr userDrawn="1"/>
        </p:nvSpPr>
        <p:spPr>
          <a:xfrm>
            <a:off x="0" y="2183808"/>
            <a:ext cx="12192000" cy="2183808"/>
          </a:xfrm>
          <a:prstGeom prst="rect">
            <a:avLst/>
          </a:prstGeom>
          <a:solidFill>
            <a:srgbClr val="00395A">
              <a:alpha val="9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0" name="Text Placeholder 5"/>
          <p:cNvSpPr>
            <a:spLocks noGrp="1"/>
          </p:cNvSpPr>
          <p:nvPr>
            <p:ph type="body" sz="quarter" idx="10"/>
          </p:nvPr>
        </p:nvSpPr>
        <p:spPr>
          <a:xfrm>
            <a:off x="611717" y="2538981"/>
            <a:ext cx="10968568" cy="1574800"/>
          </a:xfrm>
        </p:spPr>
        <p:txBody>
          <a:bodyPr anchor="ctr" anchorCtr="1">
            <a:normAutofit/>
          </a:bodyPr>
          <a:lstStyle>
            <a:lvl1pPr marL="0" indent="0" algn="ctr">
              <a:buNone/>
              <a:defRPr sz="2700">
                <a:solidFill>
                  <a:schemeClr val="bg1"/>
                </a:solidFill>
                <a:latin typeface="+mj-lt"/>
              </a:defRPr>
            </a:lvl1pPr>
          </a:lstStyle>
          <a:p>
            <a:pPr lvl="0"/>
            <a:r>
              <a:rPr lang="en-US"/>
              <a:t>Click to edit Master text styles</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1459" y="186644"/>
            <a:ext cx="3789783" cy="1020399"/>
          </a:xfrm>
          <a:prstGeom prst="rect">
            <a:avLst/>
          </a:prstGeom>
        </p:spPr>
      </p:pic>
    </p:spTree>
    <p:extLst>
      <p:ext uri="{BB962C8B-B14F-4D97-AF65-F5344CB8AC3E}">
        <p14:creationId xmlns:p14="http://schemas.microsoft.com/office/powerpoint/2010/main" val="4274186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809" y="2130853"/>
            <a:ext cx="10364391" cy="1470049"/>
          </a:xfrm>
        </p:spPr>
        <p:txBody>
          <a:bodyPr/>
          <a:lstStyle/>
          <a:p>
            <a:r>
              <a:rPr lang="en-US"/>
              <a:t>Click to edit Master title style</a:t>
            </a:r>
          </a:p>
        </p:txBody>
      </p:sp>
      <p:sp>
        <p:nvSpPr>
          <p:cNvPr id="3" name="Subtitle 2"/>
          <p:cNvSpPr>
            <a:spLocks noGrp="1"/>
          </p:cNvSpPr>
          <p:nvPr>
            <p:ph type="subTitle" idx="1"/>
          </p:nvPr>
        </p:nvSpPr>
        <p:spPr>
          <a:xfrm>
            <a:off x="1829100" y="3886652"/>
            <a:ext cx="8533805" cy="1752451"/>
          </a:xfrm>
        </p:spPr>
        <p:txBody>
          <a:bodyPr/>
          <a:lstStyle>
            <a:lvl1pPr marL="0" indent="0" algn="ctr">
              <a:buNone/>
              <a:defRPr/>
            </a:lvl1pPr>
            <a:lvl2pPr marL="241093" indent="0" algn="ctr">
              <a:buNone/>
              <a:defRPr/>
            </a:lvl2pPr>
            <a:lvl3pPr marL="482186" indent="0" algn="ctr">
              <a:buNone/>
              <a:defRPr/>
            </a:lvl3pPr>
            <a:lvl4pPr marL="723279" indent="0" algn="ctr">
              <a:buNone/>
              <a:defRPr/>
            </a:lvl4pPr>
            <a:lvl5pPr marL="964372" indent="0" algn="ctr">
              <a:buNone/>
              <a:defRPr/>
            </a:lvl5pPr>
            <a:lvl6pPr marL="1205465" indent="0" algn="ctr">
              <a:buNone/>
              <a:defRPr/>
            </a:lvl6pPr>
            <a:lvl7pPr marL="1446558" indent="0" algn="ctr">
              <a:buNone/>
              <a:defRPr/>
            </a:lvl7pPr>
            <a:lvl8pPr marL="1687651" indent="0" algn="ctr">
              <a:buNone/>
              <a:defRPr/>
            </a:lvl8pPr>
            <a:lvl9pPr marL="1928744" indent="0" algn="ctr">
              <a:buNone/>
              <a:defRPr/>
            </a:lvl9pPr>
          </a:lstStyle>
          <a:p>
            <a:r>
              <a:rPr lang="en-US"/>
              <a:t>Click to edit Master subtitle style</a:t>
            </a:r>
          </a:p>
        </p:txBody>
      </p:sp>
    </p:spTree>
    <p:extLst>
      <p:ext uri="{BB962C8B-B14F-4D97-AF65-F5344CB8AC3E}">
        <p14:creationId xmlns:p14="http://schemas.microsoft.com/office/powerpoint/2010/main" val="24129966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1143000"/>
          </a:xfrm>
          <a:prstGeom prst="rect">
            <a:avLst/>
          </a:prstGeom>
          <a:solidFill>
            <a:schemeClr val="tx2"/>
          </a:solidFill>
          <a:effectLst>
            <a:outerShdw blurRad="50800" dist="38100" dir="2700000" algn="tl" rotWithShape="0">
              <a:srgbClr val="000000">
                <a:alpha val="43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893503" y="6356355"/>
            <a:ext cx="688900" cy="365125"/>
          </a:xfrm>
          <a:prstGeom prst="rect">
            <a:avLst/>
          </a:prstGeom>
        </p:spPr>
        <p:txBody>
          <a:bodyPr vert="horz" lIns="91440" tIns="45720" rIns="91440" bIns="45720" rtlCol="0" anchor="ctr"/>
          <a:lstStyle>
            <a:lvl1pPr algn="r">
              <a:defRPr sz="750">
                <a:solidFill>
                  <a:srgbClr val="898989"/>
                </a:solidFill>
              </a:defRPr>
            </a:lvl1pPr>
          </a:lstStyle>
          <a:p>
            <a:fld id="{D260E43B-7F43-FA45-AAB7-E054FD6CC4E3}" type="slidenum">
              <a:rPr lang="en-US" smtClean="0"/>
              <a:pPr/>
              <a:t>‹#›</a:t>
            </a:fld>
            <a:endParaRPr lang="en-US"/>
          </a:p>
        </p:txBody>
      </p:sp>
      <p:grpSp>
        <p:nvGrpSpPr>
          <p:cNvPr id="10" name="Group 9"/>
          <p:cNvGrpSpPr/>
          <p:nvPr userDrawn="1"/>
        </p:nvGrpSpPr>
        <p:grpSpPr>
          <a:xfrm>
            <a:off x="-211627" y="-142629"/>
            <a:ext cx="12596659" cy="7137992"/>
            <a:chOff x="-158720" y="-142629"/>
            <a:chExt cx="9447494" cy="7137992"/>
          </a:xfrm>
        </p:grpSpPr>
        <p:grpSp>
          <p:nvGrpSpPr>
            <p:cNvPr id="11" name="Group 10"/>
            <p:cNvGrpSpPr/>
            <p:nvPr userDrawn="1"/>
          </p:nvGrpSpPr>
          <p:grpSpPr>
            <a:xfrm>
              <a:off x="467806" y="6873248"/>
              <a:ext cx="8217866" cy="122115"/>
              <a:chOff x="467806" y="6873248"/>
              <a:chExt cx="8217866" cy="122115"/>
            </a:xfrm>
          </p:grpSpPr>
          <p:cxnSp>
            <p:nvCxnSpPr>
              <p:cNvPr id="39" name="Straight Connector 38"/>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1" name="Group 40"/>
              <p:cNvGrpSpPr/>
              <p:nvPr userDrawn="1"/>
            </p:nvGrpSpPr>
            <p:grpSpPr>
              <a:xfrm>
                <a:off x="5715000" y="6873248"/>
                <a:ext cx="457200" cy="122115"/>
                <a:chOff x="5715000" y="6873248"/>
                <a:chExt cx="457200" cy="122115"/>
              </a:xfrm>
            </p:grpSpPr>
            <p:cxnSp>
              <p:nvCxnSpPr>
                <p:cNvPr id="45" name="Straight Connector 4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userDrawn="1"/>
            </p:nvGrpSpPr>
            <p:grpSpPr>
              <a:xfrm>
                <a:off x="2971800" y="6873248"/>
                <a:ext cx="457200" cy="122115"/>
                <a:chOff x="5715000" y="6873248"/>
                <a:chExt cx="457200" cy="122115"/>
              </a:xfrm>
            </p:grpSpPr>
            <p:cxnSp>
              <p:nvCxnSpPr>
                <p:cNvPr id="43" name="Straight Connector 42"/>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userDrawn="1"/>
          </p:nvGrpSpPr>
          <p:grpSpPr>
            <a:xfrm>
              <a:off x="467806" y="-142629"/>
              <a:ext cx="8217866" cy="122115"/>
              <a:chOff x="467806" y="6873248"/>
              <a:chExt cx="8217866" cy="122115"/>
            </a:xfrm>
          </p:grpSpPr>
          <p:cxnSp>
            <p:nvCxnSpPr>
              <p:cNvPr id="31" name="Straight Connector 30"/>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715000" y="6873248"/>
                <a:ext cx="457200" cy="122115"/>
                <a:chOff x="5715000" y="6873248"/>
                <a:chExt cx="457200" cy="122115"/>
              </a:xfrm>
            </p:grpSpPr>
            <p:cxnSp>
              <p:nvCxnSpPr>
                <p:cNvPr id="37" name="Straight Connector 36"/>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userDrawn="1"/>
            </p:nvGrpSpPr>
            <p:grpSpPr>
              <a:xfrm>
                <a:off x="2971800" y="6873248"/>
                <a:ext cx="457200" cy="122115"/>
                <a:chOff x="5715000" y="6873248"/>
                <a:chExt cx="457200" cy="122115"/>
              </a:xfrm>
            </p:grpSpPr>
            <p:cxnSp>
              <p:nvCxnSpPr>
                <p:cNvPr id="35" name="Straight Connector 3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userDrawn="1"/>
          </p:nvGrpSpPr>
          <p:grpSpPr>
            <a:xfrm>
              <a:off x="-158720" y="1143066"/>
              <a:ext cx="122115" cy="5029134"/>
              <a:chOff x="-158720" y="1143066"/>
              <a:chExt cx="122115" cy="5029134"/>
            </a:xfrm>
          </p:grpSpPr>
          <p:cxnSp>
            <p:nvCxnSpPr>
              <p:cNvPr id="25" name="Straight Connector 24"/>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userDrawn="1"/>
          </p:nvGrpSpPr>
          <p:grpSpPr>
            <a:xfrm>
              <a:off x="9166659" y="1143066"/>
              <a:ext cx="122115" cy="5029134"/>
              <a:chOff x="-158720" y="1143066"/>
              <a:chExt cx="122115" cy="5029134"/>
            </a:xfrm>
          </p:grpSpPr>
          <p:cxnSp>
            <p:nvCxnSpPr>
              <p:cNvPr id="17" name="Straight Connector 16"/>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
        <p:nvSpPr>
          <p:cNvPr id="47" name="Rectangle 46"/>
          <p:cNvSpPr/>
          <p:nvPr userDrawn="1"/>
        </p:nvSpPr>
        <p:spPr>
          <a:xfrm>
            <a:off x="615" y="6323779"/>
            <a:ext cx="12191383" cy="5460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68562" tIns="34282" rIns="68562" bIns="34282" anchor="ctr"/>
          <a:lstStyle/>
          <a:p>
            <a:pPr algn="r" defTabSz="342812">
              <a:defRPr/>
            </a:pPr>
            <a:r>
              <a:rPr lang="en-US" sz="1600" b="1" dirty="0">
                <a:solidFill>
                  <a:srgbClr val="FFFF00"/>
                </a:solidFill>
                <a:latin typeface="Arial" charset="0"/>
                <a:ea typeface="ＭＳ Ｐゴシック" charset="0"/>
                <a:cs typeface="ＭＳ Ｐゴシック" charset="0"/>
              </a:rPr>
              <a:t>20T  Common Coil Design Status          </a:t>
            </a:r>
            <a:r>
              <a:rPr lang="en-US" sz="1600" dirty="0">
                <a:solidFill>
                  <a:srgbClr val="FFFFFF"/>
                </a:solidFill>
                <a:latin typeface="Arial" charset="0"/>
                <a:ea typeface="ＭＳ Ｐゴシック" charset="0"/>
                <a:cs typeface="ＭＳ Ｐゴシック" charset="0"/>
              </a:rPr>
              <a:t>-Ramesh Gupta, BNL            August 3</a:t>
            </a:r>
            <a:r>
              <a:rPr lang="en-US" sz="1600" baseline="30000" dirty="0">
                <a:solidFill>
                  <a:srgbClr val="FFFFFF"/>
                </a:solidFill>
                <a:latin typeface="Arial" charset="0"/>
                <a:ea typeface="ＭＳ Ｐゴシック" charset="0"/>
                <a:cs typeface="ＭＳ Ｐゴシック" charset="0"/>
              </a:rPr>
              <a:t>rd</a:t>
            </a:r>
            <a:r>
              <a:rPr lang="en-US" sz="1600" dirty="0">
                <a:solidFill>
                  <a:srgbClr val="FFFFFF"/>
                </a:solidFill>
                <a:latin typeface="Arial" charset="0"/>
                <a:ea typeface="ＭＳ Ｐゴシック" charset="0"/>
                <a:cs typeface="ＭＳ Ｐゴシック" charset="0"/>
              </a:rPr>
              <a:t>, 2022           </a:t>
            </a:r>
            <a:fld id="{65E27790-C969-4B44-8A21-AF79E53C34FD}" type="slidenum">
              <a:rPr lang="en-US" sz="1600" smtClean="0">
                <a:solidFill>
                  <a:schemeClr val="tx2"/>
                </a:solidFill>
                <a:highlight>
                  <a:srgbClr val="FFFF00"/>
                </a:highlight>
                <a:latin typeface="Arial" charset="0"/>
                <a:ea typeface="ＭＳ Ｐゴシック" charset="0"/>
                <a:cs typeface="ＭＳ Ｐゴシック" charset="0"/>
              </a:rPr>
              <a:t>‹#›</a:t>
            </a:fld>
            <a:endParaRPr lang="en-US" sz="1600" dirty="0">
              <a:solidFill>
                <a:schemeClr val="tx2"/>
              </a:solidFill>
              <a:highlight>
                <a:srgbClr val="FFFF00"/>
              </a:highlight>
              <a:latin typeface="Arial" charset="0"/>
              <a:ea typeface="ＭＳ Ｐゴシック" charset="0"/>
              <a:cs typeface="ＭＳ Ｐゴシック" charset="0"/>
            </a:endParaRPr>
          </a:p>
        </p:txBody>
      </p:sp>
      <p:pic>
        <p:nvPicPr>
          <p:cNvPr id="48" name="Picture 47" descr="RGB_White-Seal_White-Mark_SC_Horizontal–400dpi.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22192" y="6457861"/>
            <a:ext cx="2093957" cy="263614"/>
          </a:xfrm>
          <a:prstGeom prst="rect">
            <a:avLst/>
          </a:prstGeom>
        </p:spPr>
      </p:pic>
      <p:sp>
        <p:nvSpPr>
          <p:cNvPr id="49" name="Rectangle 48">
            <a:extLst>
              <a:ext uri="{FF2B5EF4-FFF2-40B4-BE49-F238E27FC236}">
                <a16:creationId xmlns:a16="http://schemas.microsoft.com/office/drawing/2014/main" id="{B08FBF34-4E67-6C47-A78A-9C135843AE40}"/>
              </a:ext>
            </a:extLst>
          </p:cNvPr>
          <p:cNvSpPr/>
          <p:nvPr userDrawn="1"/>
        </p:nvSpPr>
        <p:spPr>
          <a:xfrm>
            <a:off x="5" y="0"/>
            <a:ext cx="12191999" cy="11430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0" name="Title 1">
            <a:extLst>
              <a:ext uri="{FF2B5EF4-FFF2-40B4-BE49-F238E27FC236}">
                <a16:creationId xmlns:a16="http://schemas.microsoft.com/office/drawing/2014/main" id="{24CD79B7-4787-7344-A8E3-991F38CC2D9C}"/>
              </a:ext>
            </a:extLst>
          </p:cNvPr>
          <p:cNvSpPr txBox="1">
            <a:spLocks/>
          </p:cNvSpPr>
          <p:nvPr userDrawn="1"/>
        </p:nvSpPr>
        <p:spPr>
          <a:xfrm>
            <a:off x="3610096" y="0"/>
            <a:ext cx="8581904" cy="1143000"/>
          </a:xfrm>
          <a:prstGeom prst="rect">
            <a:avLst/>
          </a:prstGeom>
        </p:spPr>
        <p:txBody>
          <a:bodyPr/>
          <a:lstStyle>
            <a:lvl1pPr algn="ctr" defTabSz="342900" rtl="0" eaLnBrk="1" latinLnBrk="0" hangingPunct="1">
              <a:spcBef>
                <a:spcPct val="0"/>
              </a:spcBef>
              <a:buNone/>
              <a:defRPr sz="2100" kern="1200">
                <a:solidFill>
                  <a:schemeClr val="bg1"/>
                </a:solidFill>
                <a:latin typeface="+mj-lt"/>
                <a:ea typeface="+mj-ea"/>
                <a:cs typeface="+mj-cs"/>
              </a:defRPr>
            </a:lvl1pPr>
          </a:lstStyle>
          <a:p>
            <a:r>
              <a:rPr lang="en-US" sz="2100"/>
              <a:t>Click to edit Master title style</a:t>
            </a:r>
          </a:p>
        </p:txBody>
      </p:sp>
      <p:pic>
        <p:nvPicPr>
          <p:cNvPr id="51" name="Picture 50">
            <a:extLst>
              <a:ext uri="{FF2B5EF4-FFF2-40B4-BE49-F238E27FC236}">
                <a16:creationId xmlns:a16="http://schemas.microsoft.com/office/drawing/2014/main" id="{11AF6C34-0601-C649-8859-7C59EC754F8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28857" y="123515"/>
            <a:ext cx="2752384" cy="889536"/>
          </a:xfrm>
          <a:prstGeom prst="rect">
            <a:avLst/>
          </a:prstGeom>
        </p:spPr>
      </p:pic>
    </p:spTree>
    <p:extLst>
      <p:ext uri="{BB962C8B-B14F-4D97-AF65-F5344CB8AC3E}">
        <p14:creationId xmlns:p14="http://schemas.microsoft.com/office/powerpoint/2010/main" val="1905364349"/>
      </p:ext>
    </p:extLst>
  </p:cSld>
  <p:clrMap bg1="lt1" tx1="dk1" bg2="lt2" tx2="dk2" accent1="accent1" accent2="accent2" accent3="accent3" accent4="accent4" accent5="accent5" accent6="accent6" hlink="hlink" folHlink="folHlink"/>
  <p:sldLayoutIdLst>
    <p:sldLayoutId id="2147483669" r:id="rId1"/>
    <p:sldLayoutId id="2147483686" r:id="rId2"/>
    <p:sldLayoutId id="2147483687" r:id="rId3"/>
  </p:sldLayoutIdLst>
  <p:hf sldNum="0" hdr="0" dt="0"/>
  <p:txStyles>
    <p:titleStyle>
      <a:lvl1pPr algn="ctr" defTabSz="342900" rtl="0" eaLnBrk="1" latinLnBrk="0" hangingPunct="1">
        <a:spcBef>
          <a:spcPct val="0"/>
        </a:spcBef>
        <a:buNone/>
        <a:defRPr sz="2100" kern="1200">
          <a:solidFill>
            <a:schemeClr val="bg1"/>
          </a:solidFill>
          <a:latin typeface="+mj-lt"/>
          <a:ea typeface="+mj-ea"/>
          <a:cs typeface="+mj-cs"/>
        </a:defRPr>
      </a:lvl1pPr>
    </p:titleStyle>
    <p:bodyStyle>
      <a:lvl1pPr marL="257175" indent="-257175" algn="l" defTabSz="342900" rtl="0" eaLnBrk="1" latinLnBrk="0" hangingPunct="1">
        <a:spcBef>
          <a:spcPct val="20000"/>
        </a:spcBef>
        <a:buFont typeface="Arial"/>
        <a:buChar char="•"/>
        <a:defRPr sz="1800" kern="1200">
          <a:solidFill>
            <a:schemeClr val="tx2"/>
          </a:solidFill>
          <a:latin typeface="+mj-lt"/>
          <a:ea typeface="+mn-ea"/>
          <a:cs typeface="+mn-cs"/>
        </a:defRPr>
      </a:lvl1pPr>
      <a:lvl2pPr marL="557213" indent="-214313" algn="l" defTabSz="342900" rtl="0" eaLnBrk="1" latinLnBrk="0" hangingPunct="1">
        <a:spcBef>
          <a:spcPct val="20000"/>
        </a:spcBef>
        <a:buFont typeface="Courier New"/>
        <a:buChar char="o"/>
        <a:defRPr sz="1500" kern="1200">
          <a:solidFill>
            <a:srgbClr val="1F497D"/>
          </a:solidFill>
          <a:latin typeface="+mj-lt"/>
          <a:ea typeface="+mn-ea"/>
          <a:cs typeface="+mn-cs"/>
        </a:defRPr>
      </a:lvl2pPr>
      <a:lvl3pPr marL="857250" indent="-171450" algn="l" defTabSz="342900" rtl="0" eaLnBrk="1" latinLnBrk="0" hangingPunct="1">
        <a:spcBef>
          <a:spcPct val="20000"/>
        </a:spcBef>
        <a:buFont typeface="Arial"/>
        <a:buChar char="•"/>
        <a:defRPr sz="1500" kern="1200">
          <a:solidFill>
            <a:srgbClr val="1F497D"/>
          </a:solidFill>
          <a:latin typeface="+mj-lt"/>
          <a:ea typeface="+mn-ea"/>
          <a:cs typeface="+mn-cs"/>
        </a:defRPr>
      </a:lvl3pPr>
      <a:lvl4pPr marL="1200150" indent="-171450" algn="l" defTabSz="342900" rtl="0" eaLnBrk="1" latinLnBrk="0" hangingPunct="1">
        <a:spcBef>
          <a:spcPct val="20000"/>
        </a:spcBef>
        <a:buFont typeface="Arial"/>
        <a:buChar char="–"/>
        <a:defRPr sz="1500" kern="1200">
          <a:solidFill>
            <a:srgbClr val="1F497D"/>
          </a:solidFill>
          <a:latin typeface="+mj-lt"/>
          <a:ea typeface="+mn-ea"/>
          <a:cs typeface="+mn-cs"/>
        </a:defRPr>
      </a:lvl4pPr>
      <a:lvl5pPr marL="1543050" indent="-171450" algn="l" defTabSz="342900" rtl="0" eaLnBrk="1" latinLnBrk="0" hangingPunct="1">
        <a:spcBef>
          <a:spcPct val="20000"/>
        </a:spcBef>
        <a:buFont typeface="Arial"/>
        <a:buChar char="»"/>
        <a:defRPr sz="1500" kern="1200">
          <a:solidFill>
            <a:srgbClr val="1F497D"/>
          </a:solidFill>
          <a:latin typeface="+mj-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1143000"/>
          </a:xfrm>
          <a:prstGeom prst="rect">
            <a:avLst/>
          </a:prstGeom>
          <a:solidFill>
            <a:schemeClr val="tx2"/>
          </a:solidFill>
          <a:effectLst>
            <a:outerShdw blurRad="50800" dist="38100" dir="2700000" algn="tl" rotWithShape="0">
              <a:srgbClr val="000000">
                <a:alpha val="43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893503" y="6356355"/>
            <a:ext cx="688900" cy="365125"/>
          </a:xfrm>
          <a:prstGeom prst="rect">
            <a:avLst/>
          </a:prstGeom>
        </p:spPr>
        <p:txBody>
          <a:bodyPr vert="horz" lIns="91440" tIns="45720" rIns="91440" bIns="45720" rtlCol="0" anchor="ctr"/>
          <a:lstStyle>
            <a:lvl1pPr algn="r">
              <a:defRPr sz="750">
                <a:solidFill>
                  <a:srgbClr val="898989"/>
                </a:solidFill>
              </a:defRPr>
            </a:lvl1pPr>
          </a:lstStyle>
          <a:p>
            <a:pPr>
              <a:defRPr/>
            </a:pPr>
            <a:fld id="{D260E43B-7F43-FA45-AAB7-E054FD6CC4E3}" type="slidenum">
              <a:rPr lang="en-US" smtClean="0"/>
              <a:pPr>
                <a:defRPr/>
              </a:pPr>
              <a:t>‹#›</a:t>
            </a:fld>
            <a:endParaRPr lang="en-US"/>
          </a:p>
        </p:txBody>
      </p:sp>
      <p:grpSp>
        <p:nvGrpSpPr>
          <p:cNvPr id="10" name="Group 9"/>
          <p:cNvGrpSpPr/>
          <p:nvPr userDrawn="1"/>
        </p:nvGrpSpPr>
        <p:grpSpPr>
          <a:xfrm>
            <a:off x="-211627" y="-142629"/>
            <a:ext cx="12596659" cy="7137992"/>
            <a:chOff x="-158720" y="-142629"/>
            <a:chExt cx="9447494" cy="7137992"/>
          </a:xfrm>
        </p:grpSpPr>
        <p:grpSp>
          <p:nvGrpSpPr>
            <p:cNvPr id="11" name="Group 10"/>
            <p:cNvGrpSpPr/>
            <p:nvPr userDrawn="1"/>
          </p:nvGrpSpPr>
          <p:grpSpPr>
            <a:xfrm>
              <a:off x="467806" y="6873248"/>
              <a:ext cx="8217866" cy="122115"/>
              <a:chOff x="467806" y="6873248"/>
              <a:chExt cx="8217866" cy="122115"/>
            </a:xfrm>
          </p:grpSpPr>
          <p:cxnSp>
            <p:nvCxnSpPr>
              <p:cNvPr id="39" name="Straight Connector 38"/>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1" name="Group 40"/>
              <p:cNvGrpSpPr/>
              <p:nvPr userDrawn="1"/>
            </p:nvGrpSpPr>
            <p:grpSpPr>
              <a:xfrm>
                <a:off x="5715000" y="6873248"/>
                <a:ext cx="457200" cy="122115"/>
                <a:chOff x="5715000" y="6873248"/>
                <a:chExt cx="457200" cy="122115"/>
              </a:xfrm>
            </p:grpSpPr>
            <p:cxnSp>
              <p:nvCxnSpPr>
                <p:cNvPr id="45" name="Straight Connector 4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userDrawn="1"/>
            </p:nvGrpSpPr>
            <p:grpSpPr>
              <a:xfrm>
                <a:off x="2971800" y="6873248"/>
                <a:ext cx="457200" cy="122115"/>
                <a:chOff x="5715000" y="6873248"/>
                <a:chExt cx="457200" cy="122115"/>
              </a:xfrm>
            </p:grpSpPr>
            <p:cxnSp>
              <p:nvCxnSpPr>
                <p:cNvPr id="43" name="Straight Connector 42"/>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userDrawn="1"/>
          </p:nvGrpSpPr>
          <p:grpSpPr>
            <a:xfrm>
              <a:off x="467806" y="-142629"/>
              <a:ext cx="8217866" cy="122115"/>
              <a:chOff x="467806" y="6873248"/>
              <a:chExt cx="8217866" cy="122115"/>
            </a:xfrm>
          </p:grpSpPr>
          <p:cxnSp>
            <p:nvCxnSpPr>
              <p:cNvPr id="31" name="Straight Connector 30"/>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715000" y="6873248"/>
                <a:ext cx="457200" cy="122115"/>
                <a:chOff x="5715000" y="6873248"/>
                <a:chExt cx="457200" cy="122115"/>
              </a:xfrm>
            </p:grpSpPr>
            <p:cxnSp>
              <p:nvCxnSpPr>
                <p:cNvPr id="37" name="Straight Connector 36"/>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userDrawn="1"/>
            </p:nvGrpSpPr>
            <p:grpSpPr>
              <a:xfrm>
                <a:off x="2971800" y="6873248"/>
                <a:ext cx="457200" cy="122115"/>
                <a:chOff x="5715000" y="6873248"/>
                <a:chExt cx="457200" cy="122115"/>
              </a:xfrm>
            </p:grpSpPr>
            <p:cxnSp>
              <p:nvCxnSpPr>
                <p:cNvPr id="35" name="Straight Connector 3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userDrawn="1"/>
          </p:nvGrpSpPr>
          <p:grpSpPr>
            <a:xfrm>
              <a:off x="-158720" y="1143066"/>
              <a:ext cx="122115" cy="5029134"/>
              <a:chOff x="-158720" y="1143066"/>
              <a:chExt cx="122115" cy="5029134"/>
            </a:xfrm>
          </p:grpSpPr>
          <p:cxnSp>
            <p:nvCxnSpPr>
              <p:cNvPr id="25" name="Straight Connector 24"/>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userDrawn="1"/>
          </p:nvGrpSpPr>
          <p:grpSpPr>
            <a:xfrm>
              <a:off x="9166659" y="1143066"/>
              <a:ext cx="122115" cy="5029134"/>
              <a:chOff x="-158720" y="1143066"/>
              <a:chExt cx="122115" cy="5029134"/>
            </a:xfrm>
          </p:grpSpPr>
          <p:cxnSp>
            <p:nvCxnSpPr>
              <p:cNvPr id="17" name="Straight Connector 16"/>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
        <p:nvSpPr>
          <p:cNvPr id="47" name="Rectangle 46"/>
          <p:cNvSpPr/>
          <p:nvPr userDrawn="1"/>
        </p:nvSpPr>
        <p:spPr>
          <a:xfrm>
            <a:off x="615" y="6323779"/>
            <a:ext cx="12221599" cy="5460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68562" tIns="34282" rIns="68562" bIns="34282" anchor="ctr"/>
          <a:lstStyle/>
          <a:p>
            <a:pPr marL="0" marR="0" lvl="0" indent="0" algn="ctr" defTabSz="342812"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endParaRPr>
          </a:p>
          <a:p>
            <a:pPr marL="0" marR="0" lvl="0" indent="0" algn="ctr" defTabSz="342812"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endParaRPr>
          </a:p>
        </p:txBody>
      </p:sp>
      <p:pic>
        <p:nvPicPr>
          <p:cNvPr id="48" name="Picture 47" descr="RGB_White-Seal_White-Mark_SC_Horizontal–400dpi.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22192" y="6457861"/>
            <a:ext cx="2093957" cy="263614"/>
          </a:xfrm>
          <a:prstGeom prst="rect">
            <a:avLst/>
          </a:prstGeom>
        </p:spPr>
      </p:pic>
    </p:spTree>
    <p:extLst>
      <p:ext uri="{BB962C8B-B14F-4D97-AF65-F5344CB8AC3E}">
        <p14:creationId xmlns:p14="http://schemas.microsoft.com/office/powerpoint/2010/main" val="144897949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1" r:id="rId3"/>
  </p:sldLayoutIdLst>
  <p:hf sldNum="0" hdr="0" dt="0"/>
  <p:txStyles>
    <p:titleStyle>
      <a:lvl1pPr algn="ctr" defTabSz="342900" rtl="0" eaLnBrk="1" latinLnBrk="0" hangingPunct="1">
        <a:spcBef>
          <a:spcPct val="0"/>
        </a:spcBef>
        <a:buNone/>
        <a:defRPr sz="2100" kern="1200">
          <a:solidFill>
            <a:schemeClr val="bg1"/>
          </a:solidFill>
          <a:latin typeface="+mj-lt"/>
          <a:ea typeface="+mj-ea"/>
          <a:cs typeface="+mj-cs"/>
        </a:defRPr>
      </a:lvl1pPr>
    </p:titleStyle>
    <p:bodyStyle>
      <a:lvl1pPr marL="257175" indent="-257175" algn="l" defTabSz="342900" rtl="0" eaLnBrk="1" latinLnBrk="0" hangingPunct="1">
        <a:spcBef>
          <a:spcPct val="20000"/>
        </a:spcBef>
        <a:buFont typeface="Arial"/>
        <a:buChar char="•"/>
        <a:defRPr sz="1800" kern="1200">
          <a:solidFill>
            <a:schemeClr val="tx2"/>
          </a:solidFill>
          <a:latin typeface="+mj-lt"/>
          <a:ea typeface="+mn-ea"/>
          <a:cs typeface="+mn-cs"/>
        </a:defRPr>
      </a:lvl1pPr>
      <a:lvl2pPr marL="557213" indent="-214313" algn="l" defTabSz="342900" rtl="0" eaLnBrk="1" latinLnBrk="0" hangingPunct="1">
        <a:spcBef>
          <a:spcPct val="20000"/>
        </a:spcBef>
        <a:buFont typeface="Courier New"/>
        <a:buChar char="o"/>
        <a:defRPr sz="1500" kern="1200">
          <a:solidFill>
            <a:srgbClr val="1F497D"/>
          </a:solidFill>
          <a:latin typeface="+mj-lt"/>
          <a:ea typeface="+mn-ea"/>
          <a:cs typeface="+mn-cs"/>
        </a:defRPr>
      </a:lvl2pPr>
      <a:lvl3pPr marL="857250" indent="-171450" algn="l" defTabSz="342900" rtl="0" eaLnBrk="1" latinLnBrk="0" hangingPunct="1">
        <a:spcBef>
          <a:spcPct val="20000"/>
        </a:spcBef>
        <a:buFont typeface="Arial"/>
        <a:buChar char="•"/>
        <a:defRPr sz="1500" kern="1200">
          <a:solidFill>
            <a:srgbClr val="1F497D"/>
          </a:solidFill>
          <a:latin typeface="+mj-lt"/>
          <a:ea typeface="+mn-ea"/>
          <a:cs typeface="+mn-cs"/>
        </a:defRPr>
      </a:lvl3pPr>
      <a:lvl4pPr marL="1200150" indent="-171450" algn="l" defTabSz="342900" rtl="0" eaLnBrk="1" latinLnBrk="0" hangingPunct="1">
        <a:spcBef>
          <a:spcPct val="20000"/>
        </a:spcBef>
        <a:buFont typeface="Arial"/>
        <a:buChar char="–"/>
        <a:defRPr sz="1500" kern="1200">
          <a:solidFill>
            <a:srgbClr val="1F497D"/>
          </a:solidFill>
          <a:latin typeface="+mj-lt"/>
          <a:ea typeface="+mn-ea"/>
          <a:cs typeface="+mn-cs"/>
        </a:defRPr>
      </a:lvl4pPr>
      <a:lvl5pPr marL="1543050" indent="-171450" algn="l" defTabSz="342900" rtl="0" eaLnBrk="1" latinLnBrk="0" hangingPunct="1">
        <a:spcBef>
          <a:spcPct val="20000"/>
        </a:spcBef>
        <a:buFont typeface="Arial"/>
        <a:buChar char="»"/>
        <a:defRPr sz="1500" kern="1200">
          <a:solidFill>
            <a:srgbClr val="1F497D"/>
          </a:solidFill>
          <a:latin typeface="+mj-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2400611"/>
            <a:ext cx="12191999" cy="1631216"/>
          </a:xfrm>
          <a:prstGeom prst="rect">
            <a:avLst/>
          </a:prstGeom>
        </p:spPr>
        <p:txBody>
          <a:bodyPr wrap="square">
            <a:spAutoFit/>
          </a:bodyPr>
          <a:lstStyle/>
          <a:p>
            <a:pPr algn="ctr">
              <a:lnSpc>
                <a:spcPts val="6000"/>
              </a:lnSpc>
            </a:pPr>
            <a:r>
              <a:rPr lang="en-US" sz="5400" b="1" dirty="0">
                <a:solidFill>
                  <a:schemeClr val="bg1"/>
                </a:solidFill>
              </a:rPr>
              <a:t>20T  Common Coil Design Status</a:t>
            </a:r>
          </a:p>
          <a:p>
            <a:pPr algn="ctr">
              <a:lnSpc>
                <a:spcPts val="6000"/>
              </a:lnSpc>
            </a:pPr>
            <a:r>
              <a:rPr lang="en-US" sz="5400" b="1" dirty="0">
                <a:solidFill>
                  <a:schemeClr val="bg1"/>
                </a:solidFill>
              </a:rPr>
              <a:t>Ramesh Gupta, BNL</a:t>
            </a:r>
          </a:p>
        </p:txBody>
      </p:sp>
      <p:sp>
        <p:nvSpPr>
          <p:cNvPr id="4" name="Rectangle 3">
            <a:extLst>
              <a:ext uri="{FF2B5EF4-FFF2-40B4-BE49-F238E27FC236}">
                <a16:creationId xmlns:a16="http://schemas.microsoft.com/office/drawing/2014/main" id="{6518ECF7-C51B-4308-8C5C-0C325E50BA55}"/>
              </a:ext>
            </a:extLst>
          </p:cNvPr>
          <p:cNvSpPr/>
          <p:nvPr/>
        </p:nvSpPr>
        <p:spPr>
          <a:xfrm>
            <a:off x="3748310" y="4612958"/>
            <a:ext cx="4454425" cy="1200329"/>
          </a:xfrm>
          <a:prstGeom prst="rect">
            <a:avLst/>
          </a:prstGeom>
          <a:solidFill>
            <a:srgbClr val="CCFF99">
              <a:alpha val="50000"/>
            </a:srgbClr>
          </a:solidFill>
        </p:spPr>
        <p:txBody>
          <a:bodyPr wrap="none">
            <a:spAutoFit/>
          </a:bodyPr>
          <a:lstStyle/>
          <a:p>
            <a:pPr algn="ctr"/>
            <a:r>
              <a:rPr lang="en-US" sz="3600" b="1" dirty="0">
                <a:solidFill>
                  <a:srgbClr val="203BE2"/>
                </a:solidFill>
              </a:rPr>
              <a:t>MDP General Meeting</a:t>
            </a:r>
          </a:p>
          <a:p>
            <a:pPr algn="ctr"/>
            <a:r>
              <a:rPr lang="en-US" sz="3600" b="1" dirty="0">
                <a:solidFill>
                  <a:srgbClr val="203BE2"/>
                </a:solidFill>
              </a:rPr>
              <a:t>August 3</a:t>
            </a:r>
            <a:r>
              <a:rPr lang="en-US" sz="3600" b="1" baseline="30000" dirty="0">
                <a:solidFill>
                  <a:srgbClr val="203BE2"/>
                </a:solidFill>
              </a:rPr>
              <a:t>rd</a:t>
            </a:r>
            <a:r>
              <a:rPr lang="en-US" sz="3600" b="1" dirty="0">
                <a:solidFill>
                  <a:srgbClr val="203BE2"/>
                </a:solidFill>
              </a:rPr>
              <a:t>, 2022</a:t>
            </a:r>
          </a:p>
        </p:txBody>
      </p:sp>
    </p:spTree>
    <p:extLst>
      <p:ext uri="{BB962C8B-B14F-4D97-AF65-F5344CB8AC3E}">
        <p14:creationId xmlns:p14="http://schemas.microsoft.com/office/powerpoint/2010/main" val="74081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3305174" y="76200"/>
            <a:ext cx="8810625" cy="990600"/>
          </a:xfrm>
        </p:spPr>
        <p:txBody>
          <a:bodyPr>
            <a:noAutofit/>
          </a:bodyPr>
          <a:lstStyle/>
          <a:p>
            <a:r>
              <a:rPr lang="en-US" altLang="en-US" sz="3200" dirty="0">
                <a:solidFill>
                  <a:srgbClr val="FFFF00"/>
                </a:solidFill>
              </a:rPr>
              <a:t>Magnetic Design (May 2022) Good Field Quality</a:t>
            </a:r>
          </a:p>
        </p:txBody>
      </p:sp>
      <p:pic>
        <p:nvPicPr>
          <p:cNvPr id="7" name="Picture 6">
            <a:extLst>
              <a:ext uri="{FF2B5EF4-FFF2-40B4-BE49-F238E27FC236}">
                <a16:creationId xmlns:a16="http://schemas.microsoft.com/office/drawing/2014/main" id="{126146C9-7483-56F7-0742-7F9F601916EB}"/>
              </a:ext>
            </a:extLst>
          </p:cNvPr>
          <p:cNvPicPr>
            <a:picLocks noChangeAspect="1"/>
          </p:cNvPicPr>
          <p:nvPr/>
        </p:nvPicPr>
        <p:blipFill rotWithShape="1">
          <a:blip r:embed="rId2"/>
          <a:srcRect t="43132" r="20063" b="-29"/>
          <a:stretch/>
        </p:blipFill>
        <p:spPr>
          <a:xfrm>
            <a:off x="3305174" y="1066800"/>
            <a:ext cx="7907996" cy="5212080"/>
          </a:xfrm>
          <a:prstGeom prst="rect">
            <a:avLst/>
          </a:prstGeom>
        </p:spPr>
      </p:pic>
      <p:pic>
        <p:nvPicPr>
          <p:cNvPr id="3" name="Picture 2">
            <a:extLst>
              <a:ext uri="{FF2B5EF4-FFF2-40B4-BE49-F238E27FC236}">
                <a16:creationId xmlns:a16="http://schemas.microsoft.com/office/drawing/2014/main" id="{32F1EA17-D279-C223-0477-D43D7FE0B19E}"/>
              </a:ext>
            </a:extLst>
          </p:cNvPr>
          <p:cNvPicPr>
            <a:picLocks noChangeAspect="1"/>
          </p:cNvPicPr>
          <p:nvPr/>
        </p:nvPicPr>
        <p:blipFill>
          <a:blip r:embed="rId3"/>
          <a:stretch>
            <a:fillRect/>
          </a:stretch>
        </p:blipFill>
        <p:spPr>
          <a:xfrm>
            <a:off x="766312" y="1202934"/>
            <a:ext cx="1981200" cy="5038725"/>
          </a:xfrm>
          <a:prstGeom prst="rect">
            <a:avLst/>
          </a:prstGeom>
        </p:spPr>
      </p:pic>
      <p:sp>
        <p:nvSpPr>
          <p:cNvPr id="2" name="TextBox 1">
            <a:extLst>
              <a:ext uri="{FF2B5EF4-FFF2-40B4-BE49-F238E27FC236}">
                <a16:creationId xmlns:a16="http://schemas.microsoft.com/office/drawing/2014/main" id="{253BADAB-D24E-4A14-073B-B13C74860370}"/>
              </a:ext>
            </a:extLst>
          </p:cNvPr>
          <p:cNvSpPr txBox="1"/>
          <p:nvPr/>
        </p:nvSpPr>
        <p:spPr>
          <a:xfrm>
            <a:off x="8599251" y="3297677"/>
            <a:ext cx="3409908"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2800" b="1" dirty="0">
                <a:solidFill>
                  <a:srgbClr val="FFFF00"/>
                </a:solidFill>
              </a:rPr>
              <a:t>All harmonics &lt;1 unit</a:t>
            </a:r>
          </a:p>
        </p:txBody>
      </p:sp>
    </p:spTree>
    <p:extLst>
      <p:ext uri="{BB962C8B-B14F-4D97-AF65-F5344CB8AC3E}">
        <p14:creationId xmlns:p14="http://schemas.microsoft.com/office/powerpoint/2010/main" val="2146373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3305174" y="76200"/>
            <a:ext cx="8810625" cy="990600"/>
          </a:xfrm>
        </p:spPr>
        <p:txBody>
          <a:bodyPr>
            <a:noAutofit/>
          </a:bodyPr>
          <a:lstStyle/>
          <a:p>
            <a:r>
              <a:rPr lang="en-US" altLang="en-US" sz="3200" dirty="0">
                <a:solidFill>
                  <a:srgbClr val="FFFF00"/>
                </a:solidFill>
              </a:rPr>
              <a:t>Strategy Behind the Mechanical Structure</a:t>
            </a:r>
            <a:br>
              <a:rPr lang="en-US" altLang="en-US" sz="3200" dirty="0">
                <a:solidFill>
                  <a:srgbClr val="FFFF00"/>
                </a:solidFill>
              </a:rPr>
            </a:br>
            <a:r>
              <a:rPr lang="en-US" altLang="en-US" sz="3200" dirty="0">
                <a:solidFill>
                  <a:srgbClr val="FFFF00"/>
                </a:solidFill>
              </a:rPr>
              <a:t>(take advantage of the force distribution)</a:t>
            </a:r>
          </a:p>
        </p:txBody>
      </p:sp>
      <p:pic>
        <p:nvPicPr>
          <p:cNvPr id="3" name="Picture 2">
            <a:extLst>
              <a:ext uri="{FF2B5EF4-FFF2-40B4-BE49-F238E27FC236}">
                <a16:creationId xmlns:a16="http://schemas.microsoft.com/office/drawing/2014/main" id="{325DF1B6-0A46-274A-36B8-4F5630BC9B0B}"/>
              </a:ext>
            </a:extLst>
          </p:cNvPr>
          <p:cNvPicPr>
            <a:picLocks noChangeAspect="1"/>
          </p:cNvPicPr>
          <p:nvPr/>
        </p:nvPicPr>
        <p:blipFill>
          <a:blip r:embed="rId3"/>
          <a:stretch>
            <a:fillRect/>
          </a:stretch>
        </p:blipFill>
        <p:spPr>
          <a:xfrm>
            <a:off x="3149553" y="2103120"/>
            <a:ext cx="2933886" cy="4206240"/>
          </a:xfrm>
          <a:prstGeom prst="rect">
            <a:avLst/>
          </a:prstGeom>
        </p:spPr>
      </p:pic>
      <p:pic>
        <p:nvPicPr>
          <p:cNvPr id="5" name="Picture 4">
            <a:extLst>
              <a:ext uri="{FF2B5EF4-FFF2-40B4-BE49-F238E27FC236}">
                <a16:creationId xmlns:a16="http://schemas.microsoft.com/office/drawing/2014/main" id="{D17580DE-B58A-29E5-D070-B5CF641364BC}"/>
              </a:ext>
            </a:extLst>
          </p:cNvPr>
          <p:cNvPicPr>
            <a:picLocks noChangeAspect="1"/>
          </p:cNvPicPr>
          <p:nvPr/>
        </p:nvPicPr>
        <p:blipFill rotWithShape="1">
          <a:blip r:embed="rId4"/>
          <a:srcRect l="2" t="3061" r="59270" b="1022"/>
          <a:stretch/>
        </p:blipFill>
        <p:spPr>
          <a:xfrm>
            <a:off x="6220252" y="2011680"/>
            <a:ext cx="1254557" cy="4297680"/>
          </a:xfrm>
          <a:prstGeom prst="rect">
            <a:avLst/>
          </a:prstGeom>
        </p:spPr>
      </p:pic>
      <p:pic>
        <p:nvPicPr>
          <p:cNvPr id="7" name="Picture 6">
            <a:extLst>
              <a:ext uri="{FF2B5EF4-FFF2-40B4-BE49-F238E27FC236}">
                <a16:creationId xmlns:a16="http://schemas.microsoft.com/office/drawing/2014/main" id="{D06018A5-6F80-A4EF-7DDE-8307C3452FE6}"/>
              </a:ext>
            </a:extLst>
          </p:cNvPr>
          <p:cNvPicPr>
            <a:picLocks noChangeAspect="1"/>
          </p:cNvPicPr>
          <p:nvPr/>
        </p:nvPicPr>
        <p:blipFill rotWithShape="1">
          <a:blip r:embed="rId5"/>
          <a:srcRect l="1437" r="58833"/>
          <a:stretch/>
        </p:blipFill>
        <p:spPr>
          <a:xfrm>
            <a:off x="9189333" y="1737360"/>
            <a:ext cx="1280160" cy="4572000"/>
          </a:xfrm>
          <a:prstGeom prst="rect">
            <a:avLst/>
          </a:prstGeom>
        </p:spPr>
      </p:pic>
      <p:pic>
        <p:nvPicPr>
          <p:cNvPr id="9" name="Picture 8">
            <a:extLst>
              <a:ext uri="{FF2B5EF4-FFF2-40B4-BE49-F238E27FC236}">
                <a16:creationId xmlns:a16="http://schemas.microsoft.com/office/drawing/2014/main" id="{4EE43555-8F84-EE2F-68F8-62CE9E7579BC}"/>
              </a:ext>
            </a:extLst>
          </p:cNvPr>
          <p:cNvPicPr>
            <a:picLocks noChangeAspect="1"/>
          </p:cNvPicPr>
          <p:nvPr/>
        </p:nvPicPr>
        <p:blipFill rotWithShape="1">
          <a:blip r:embed="rId6"/>
          <a:srcRect t="4272" b="1729"/>
          <a:stretch/>
        </p:blipFill>
        <p:spPr>
          <a:xfrm>
            <a:off x="58026" y="2057400"/>
            <a:ext cx="3067484" cy="4297680"/>
          </a:xfrm>
          <a:prstGeom prst="rect">
            <a:avLst/>
          </a:prstGeom>
        </p:spPr>
      </p:pic>
      <p:pic>
        <p:nvPicPr>
          <p:cNvPr id="8" name="Picture 7">
            <a:extLst>
              <a:ext uri="{FF2B5EF4-FFF2-40B4-BE49-F238E27FC236}">
                <a16:creationId xmlns:a16="http://schemas.microsoft.com/office/drawing/2014/main" id="{017A9FF7-F9E9-E174-EB19-BA2FC1C64082}"/>
              </a:ext>
            </a:extLst>
          </p:cNvPr>
          <p:cNvPicPr>
            <a:picLocks noChangeAspect="1"/>
          </p:cNvPicPr>
          <p:nvPr/>
        </p:nvPicPr>
        <p:blipFill rotWithShape="1">
          <a:blip r:embed="rId3"/>
          <a:srcRect l="46250" t="11867" r="3211" b="33786"/>
          <a:stretch/>
        </p:blipFill>
        <p:spPr>
          <a:xfrm>
            <a:off x="4014538" y="2626360"/>
            <a:ext cx="2194560" cy="3383280"/>
          </a:xfrm>
          <a:prstGeom prst="rect">
            <a:avLst/>
          </a:prstGeom>
        </p:spPr>
      </p:pic>
      <p:pic>
        <p:nvPicPr>
          <p:cNvPr id="10" name="Picture 9">
            <a:extLst>
              <a:ext uri="{FF2B5EF4-FFF2-40B4-BE49-F238E27FC236}">
                <a16:creationId xmlns:a16="http://schemas.microsoft.com/office/drawing/2014/main" id="{587BE5C7-470E-2A14-93F3-DAD081BA9BAC}"/>
              </a:ext>
            </a:extLst>
          </p:cNvPr>
          <p:cNvPicPr>
            <a:picLocks noChangeAspect="1"/>
          </p:cNvPicPr>
          <p:nvPr/>
        </p:nvPicPr>
        <p:blipFill rotWithShape="1">
          <a:blip r:embed="rId4"/>
          <a:srcRect l="43181" t="10314" r="4454" b="35688"/>
          <a:stretch/>
        </p:blipFill>
        <p:spPr>
          <a:xfrm>
            <a:off x="7044581" y="2697480"/>
            <a:ext cx="2133600" cy="3200400"/>
          </a:xfrm>
          <a:prstGeom prst="rect">
            <a:avLst/>
          </a:prstGeom>
        </p:spPr>
      </p:pic>
      <p:pic>
        <p:nvPicPr>
          <p:cNvPr id="11" name="Picture 10">
            <a:extLst>
              <a:ext uri="{FF2B5EF4-FFF2-40B4-BE49-F238E27FC236}">
                <a16:creationId xmlns:a16="http://schemas.microsoft.com/office/drawing/2014/main" id="{14A7AD5E-9F75-8729-D17B-EC0BB1BB14B4}"/>
              </a:ext>
            </a:extLst>
          </p:cNvPr>
          <p:cNvPicPr>
            <a:picLocks noChangeAspect="1"/>
          </p:cNvPicPr>
          <p:nvPr/>
        </p:nvPicPr>
        <p:blipFill rotWithShape="1">
          <a:blip r:embed="rId5"/>
          <a:srcRect l="43975" t="8937" r="4947" b="35062"/>
          <a:stretch/>
        </p:blipFill>
        <p:spPr>
          <a:xfrm>
            <a:off x="10002510" y="2626360"/>
            <a:ext cx="2103120" cy="3271520"/>
          </a:xfrm>
          <a:prstGeom prst="rect">
            <a:avLst/>
          </a:prstGeom>
        </p:spPr>
      </p:pic>
      <p:sp>
        <p:nvSpPr>
          <p:cNvPr id="2" name="TextBox 1">
            <a:extLst>
              <a:ext uri="{FF2B5EF4-FFF2-40B4-BE49-F238E27FC236}">
                <a16:creationId xmlns:a16="http://schemas.microsoft.com/office/drawing/2014/main" id="{0AD0BB6D-262D-09DA-50CF-756FBA76A20A}"/>
              </a:ext>
            </a:extLst>
          </p:cNvPr>
          <p:cNvSpPr txBox="1"/>
          <p:nvPr/>
        </p:nvSpPr>
        <p:spPr>
          <a:xfrm>
            <a:off x="7553076" y="2218338"/>
            <a:ext cx="1499128" cy="461665"/>
          </a:xfrm>
          <a:prstGeom prst="rect">
            <a:avLst/>
          </a:prstGeom>
          <a:noFill/>
        </p:spPr>
        <p:txBody>
          <a:bodyPr wrap="none" rtlCol="0">
            <a:spAutoFit/>
          </a:bodyPr>
          <a:lstStyle/>
          <a:p>
            <a:r>
              <a:rPr lang="en-US" sz="2400" b="1" dirty="0"/>
              <a:t>Horizontal</a:t>
            </a:r>
          </a:p>
        </p:txBody>
      </p:sp>
      <p:sp>
        <p:nvSpPr>
          <p:cNvPr id="12" name="TextBox 11">
            <a:extLst>
              <a:ext uri="{FF2B5EF4-FFF2-40B4-BE49-F238E27FC236}">
                <a16:creationId xmlns:a16="http://schemas.microsoft.com/office/drawing/2014/main" id="{659504A6-64A4-A5BF-436B-37D18C45ED15}"/>
              </a:ext>
            </a:extLst>
          </p:cNvPr>
          <p:cNvSpPr txBox="1"/>
          <p:nvPr/>
        </p:nvSpPr>
        <p:spPr>
          <a:xfrm>
            <a:off x="10605988" y="2167317"/>
            <a:ext cx="1153264" cy="461665"/>
          </a:xfrm>
          <a:prstGeom prst="rect">
            <a:avLst/>
          </a:prstGeom>
          <a:noFill/>
        </p:spPr>
        <p:txBody>
          <a:bodyPr wrap="none" rtlCol="0">
            <a:spAutoFit/>
          </a:bodyPr>
          <a:lstStyle/>
          <a:p>
            <a:r>
              <a:rPr lang="en-US" sz="2400" b="1" dirty="0"/>
              <a:t>Vertical</a:t>
            </a:r>
          </a:p>
        </p:txBody>
      </p:sp>
      <p:sp>
        <p:nvSpPr>
          <p:cNvPr id="4" name="TextBox 3">
            <a:extLst>
              <a:ext uri="{FF2B5EF4-FFF2-40B4-BE49-F238E27FC236}">
                <a16:creationId xmlns:a16="http://schemas.microsoft.com/office/drawing/2014/main" id="{F50023C5-686D-8117-F033-52417C6849B3}"/>
              </a:ext>
            </a:extLst>
          </p:cNvPr>
          <p:cNvSpPr txBox="1"/>
          <p:nvPr/>
        </p:nvSpPr>
        <p:spPr>
          <a:xfrm>
            <a:off x="157342" y="1157110"/>
            <a:ext cx="11981037" cy="830997"/>
          </a:xfrm>
          <a:prstGeom prst="rect">
            <a:avLst/>
          </a:prstGeom>
          <a:noFill/>
        </p:spPr>
        <p:txBody>
          <a:bodyPr wrap="none" rtlCol="0">
            <a:spAutoFit/>
          </a:bodyPr>
          <a:lstStyle/>
          <a:p>
            <a:r>
              <a:rPr lang="en-US" sz="2400" b="1" dirty="0">
                <a:solidFill>
                  <a:srgbClr val="FF0000"/>
                </a:solidFill>
              </a:rPr>
              <a:t>New Design: Forces @20 T (Mostly horizontal, particularly on HTS coils)</a:t>
            </a:r>
          </a:p>
          <a:p>
            <a:r>
              <a:rPr lang="en-US" sz="2400" b="1" dirty="0">
                <a:solidFill>
                  <a:srgbClr val="FF0000"/>
                </a:solidFill>
              </a:rPr>
              <a:t>Key Components of Structure: Vertical Plates, Horizontal Spacers, Collars, Yoke, Shell + ???</a:t>
            </a:r>
          </a:p>
        </p:txBody>
      </p:sp>
      <p:sp>
        <p:nvSpPr>
          <p:cNvPr id="6" name="TextBox 5">
            <a:extLst>
              <a:ext uri="{FF2B5EF4-FFF2-40B4-BE49-F238E27FC236}">
                <a16:creationId xmlns:a16="http://schemas.microsoft.com/office/drawing/2014/main" id="{7A462431-0EE3-900E-6179-84697C781C91}"/>
              </a:ext>
            </a:extLst>
          </p:cNvPr>
          <p:cNvSpPr txBox="1"/>
          <p:nvPr/>
        </p:nvSpPr>
        <p:spPr>
          <a:xfrm>
            <a:off x="4112335" y="5915357"/>
            <a:ext cx="7998092" cy="461665"/>
          </a:xfrm>
          <a:prstGeom prst="rect">
            <a:avLst/>
          </a:prstGeom>
          <a:noFill/>
        </p:spPr>
        <p:txBody>
          <a:bodyPr wrap="square" rtlCol="0">
            <a:spAutoFit/>
          </a:bodyPr>
          <a:lstStyle/>
          <a:p>
            <a:pPr algn="ctr"/>
            <a:r>
              <a:rPr lang="en-US" sz="2400" b="1" dirty="0">
                <a:solidFill>
                  <a:schemeClr val="bg1"/>
                </a:solidFill>
                <a:highlight>
                  <a:srgbClr val="000000"/>
                </a:highlight>
              </a:rPr>
              <a:t> Advantage Common Coil: Forces can be easily managed</a:t>
            </a:r>
          </a:p>
        </p:txBody>
      </p:sp>
    </p:spTree>
    <p:extLst>
      <p:ext uri="{BB962C8B-B14F-4D97-AF65-F5344CB8AC3E}">
        <p14:creationId xmlns:p14="http://schemas.microsoft.com/office/powerpoint/2010/main" val="1366290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E34BDE-CEF2-4681-9AD0-E3503193CBE2}"/>
              </a:ext>
            </a:extLst>
          </p:cNvPr>
          <p:cNvSpPr>
            <a:spLocks noGrp="1"/>
          </p:cNvSpPr>
          <p:nvPr>
            <p:ph type="sldNum" sz="quarter" idx="12"/>
          </p:nvPr>
        </p:nvSpPr>
        <p:spPr/>
        <p:txBody>
          <a:bodyPr/>
          <a:lstStyle/>
          <a:p>
            <a:fld id="{9546A654-AEC7-4A42-8D9D-ED7114A0F4FF}" type="slidenum">
              <a:rPr lang="en-US" smtClean="0"/>
              <a:t>12</a:t>
            </a:fld>
            <a:endParaRPr lang="en-US"/>
          </a:p>
        </p:txBody>
      </p:sp>
      <p:pic>
        <p:nvPicPr>
          <p:cNvPr id="7" name="Picture 6" descr="A picture containing graphical user interface&#10;&#10;Description automatically generated">
            <a:extLst>
              <a:ext uri="{FF2B5EF4-FFF2-40B4-BE49-F238E27FC236}">
                <a16:creationId xmlns:a16="http://schemas.microsoft.com/office/drawing/2014/main" id="{16005E03-05F7-1F74-27D3-70C8713C69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63" y="1737360"/>
            <a:ext cx="3888259" cy="4572000"/>
          </a:xfrm>
          <a:prstGeom prst="rect">
            <a:avLst/>
          </a:prstGeom>
        </p:spPr>
      </p:pic>
      <p:pic>
        <p:nvPicPr>
          <p:cNvPr id="8" name="Picture 7" descr="Diagram&#10;&#10;Description automatically generated">
            <a:extLst>
              <a:ext uri="{FF2B5EF4-FFF2-40B4-BE49-F238E27FC236}">
                <a16:creationId xmlns:a16="http://schemas.microsoft.com/office/drawing/2014/main" id="{28CED345-BCC5-E93D-70FA-DC3A698CF490}"/>
              </a:ext>
            </a:extLst>
          </p:cNvPr>
          <p:cNvPicPr>
            <a:picLocks noChangeAspect="1"/>
          </p:cNvPicPr>
          <p:nvPr/>
        </p:nvPicPr>
        <p:blipFill>
          <a:blip r:embed="rId3"/>
          <a:stretch>
            <a:fillRect/>
          </a:stretch>
        </p:blipFill>
        <p:spPr>
          <a:xfrm>
            <a:off x="4165404" y="1786441"/>
            <a:ext cx="3995022" cy="4572000"/>
          </a:xfrm>
          <a:prstGeom prst="rect">
            <a:avLst/>
          </a:prstGeom>
        </p:spPr>
      </p:pic>
      <p:sp>
        <p:nvSpPr>
          <p:cNvPr id="10" name="TextBox 9">
            <a:extLst>
              <a:ext uri="{FF2B5EF4-FFF2-40B4-BE49-F238E27FC236}">
                <a16:creationId xmlns:a16="http://schemas.microsoft.com/office/drawing/2014/main" id="{EF3C2A0B-6F9B-DE61-7D44-B08DFFEC0A0B}"/>
              </a:ext>
            </a:extLst>
          </p:cNvPr>
          <p:cNvSpPr txBox="1"/>
          <p:nvPr/>
        </p:nvSpPr>
        <p:spPr>
          <a:xfrm>
            <a:off x="4362716" y="1138023"/>
            <a:ext cx="3797710" cy="646331"/>
          </a:xfrm>
          <a:prstGeom prst="rect">
            <a:avLst/>
          </a:prstGeom>
          <a:noFill/>
        </p:spPr>
        <p:txBody>
          <a:bodyPr wrap="square">
            <a:spAutoFit/>
          </a:bodyPr>
          <a:lstStyle/>
          <a:p>
            <a:pPr algn="ctr"/>
            <a:r>
              <a:rPr lang="en-US" dirty="0"/>
              <a:t>SST vertical separators are allowed to slide relative to the collar</a:t>
            </a:r>
          </a:p>
        </p:txBody>
      </p:sp>
      <p:sp>
        <p:nvSpPr>
          <p:cNvPr id="12" name="TextBox 11">
            <a:extLst>
              <a:ext uri="{FF2B5EF4-FFF2-40B4-BE49-F238E27FC236}">
                <a16:creationId xmlns:a16="http://schemas.microsoft.com/office/drawing/2014/main" id="{71CA1084-E081-167A-47D9-D47B384DC636}"/>
              </a:ext>
            </a:extLst>
          </p:cNvPr>
          <p:cNvSpPr txBox="1"/>
          <p:nvPr/>
        </p:nvSpPr>
        <p:spPr>
          <a:xfrm>
            <a:off x="9814" y="1138024"/>
            <a:ext cx="3749386" cy="646331"/>
          </a:xfrm>
          <a:prstGeom prst="rect">
            <a:avLst/>
          </a:prstGeom>
          <a:noFill/>
        </p:spPr>
        <p:txBody>
          <a:bodyPr wrap="square">
            <a:spAutoFit/>
          </a:bodyPr>
          <a:lstStyle/>
          <a:p>
            <a:pPr algn="ctr"/>
            <a:r>
              <a:rPr lang="en-US" sz="1800" dirty="0">
                <a:effectLst/>
                <a:latin typeface="Calibri" panose="020F0502020204030204" pitchFamily="34" charset="0"/>
                <a:ea typeface="Calibri" panose="020F0502020204030204" pitchFamily="34" charset="0"/>
              </a:rPr>
              <a:t>Original Case </a:t>
            </a:r>
          </a:p>
          <a:p>
            <a:pPr algn="ctr"/>
            <a:r>
              <a:rPr lang="en-US" sz="1800" dirty="0">
                <a:effectLst/>
                <a:latin typeface="Calibri" panose="020F0502020204030204" pitchFamily="34" charset="0"/>
                <a:ea typeface="Calibri" panose="020F0502020204030204" pitchFamily="34" charset="0"/>
              </a:rPr>
              <a:t>(vertical spacers bonded to the collar)</a:t>
            </a:r>
            <a:endParaRPr lang="en-US" dirty="0"/>
          </a:p>
        </p:txBody>
      </p:sp>
      <p:sp>
        <p:nvSpPr>
          <p:cNvPr id="9" name="Rectangle 2">
            <a:extLst>
              <a:ext uri="{FF2B5EF4-FFF2-40B4-BE49-F238E27FC236}">
                <a16:creationId xmlns:a16="http://schemas.microsoft.com/office/drawing/2014/main" id="{6D25273E-2B17-D31A-B67E-1A6DFEA92115}"/>
              </a:ext>
            </a:extLst>
          </p:cNvPr>
          <p:cNvSpPr txBox="1">
            <a:spLocks noChangeArrowheads="1"/>
          </p:cNvSpPr>
          <p:nvPr/>
        </p:nvSpPr>
        <p:spPr>
          <a:xfrm>
            <a:off x="3305174" y="76200"/>
            <a:ext cx="8810625" cy="863602"/>
          </a:xfrm>
          <a:prstGeom prst="rect">
            <a:avLst/>
          </a:prstGeom>
          <a:solidFill>
            <a:schemeClr val="tx2"/>
          </a:solidFill>
          <a:effectLst>
            <a:outerShdw blurRad="50800" dist="38100" dir="2700000" algn="tl" rotWithShape="0">
              <a:srgbClr val="000000">
                <a:alpha val="43000"/>
              </a:srgbClr>
            </a:outerShdw>
          </a:effectLst>
        </p:spPr>
        <p:txBody>
          <a:bodyPr vert="horz" lIns="91440" tIns="45720" rIns="91440" bIns="45720" rtlCol="0" anchor="ctr">
            <a:noAutofit/>
          </a:bodyPr>
          <a:lstStyle>
            <a:lvl1pPr algn="ctr" defTabSz="342900" rtl="0" eaLnBrk="1" latinLnBrk="0" hangingPunct="1">
              <a:spcBef>
                <a:spcPct val="0"/>
              </a:spcBef>
              <a:buNone/>
              <a:defRPr sz="2100" kern="1200">
                <a:solidFill>
                  <a:schemeClr val="bg1"/>
                </a:solidFill>
                <a:latin typeface="+mj-lt"/>
                <a:ea typeface="+mj-ea"/>
                <a:cs typeface="+mj-cs"/>
              </a:defRPr>
            </a:lvl1pPr>
          </a:lstStyle>
          <a:p>
            <a:r>
              <a:rPr lang="en-US" altLang="en-US" sz="3600" dirty="0">
                <a:solidFill>
                  <a:srgbClr val="FFFF00"/>
                </a:solidFill>
              </a:rPr>
              <a:t>Developing Mechanical Structure</a:t>
            </a:r>
          </a:p>
        </p:txBody>
      </p:sp>
      <p:sp>
        <p:nvSpPr>
          <p:cNvPr id="3" name="TextBox 2">
            <a:extLst>
              <a:ext uri="{FF2B5EF4-FFF2-40B4-BE49-F238E27FC236}">
                <a16:creationId xmlns:a16="http://schemas.microsoft.com/office/drawing/2014/main" id="{E4BB9EE1-2EAC-2850-77E2-63ED1BBB041B}"/>
              </a:ext>
            </a:extLst>
          </p:cNvPr>
          <p:cNvSpPr txBox="1"/>
          <p:nvPr/>
        </p:nvSpPr>
        <p:spPr>
          <a:xfrm>
            <a:off x="4808376" y="4072441"/>
            <a:ext cx="1093569" cy="369332"/>
          </a:xfrm>
          <a:prstGeom prst="rect">
            <a:avLst/>
          </a:prstGeom>
          <a:noFill/>
        </p:spPr>
        <p:txBody>
          <a:bodyPr wrap="none" rtlCol="0">
            <a:spAutoFit/>
          </a:bodyPr>
          <a:lstStyle/>
          <a:p>
            <a:r>
              <a:rPr lang="en-US" b="1" dirty="0">
                <a:solidFill>
                  <a:srgbClr val="C00000"/>
                </a:solidFill>
              </a:rPr>
              <a:t>Midplane</a:t>
            </a:r>
          </a:p>
        </p:txBody>
      </p:sp>
      <p:sp>
        <p:nvSpPr>
          <p:cNvPr id="13" name="TextBox 12">
            <a:extLst>
              <a:ext uri="{FF2B5EF4-FFF2-40B4-BE49-F238E27FC236}">
                <a16:creationId xmlns:a16="http://schemas.microsoft.com/office/drawing/2014/main" id="{C5F308AD-3C03-1E57-4ED0-2667DEA48ABD}"/>
              </a:ext>
            </a:extLst>
          </p:cNvPr>
          <p:cNvSpPr txBox="1"/>
          <p:nvPr/>
        </p:nvSpPr>
        <p:spPr>
          <a:xfrm>
            <a:off x="638784" y="3822811"/>
            <a:ext cx="1093569" cy="369332"/>
          </a:xfrm>
          <a:prstGeom prst="rect">
            <a:avLst/>
          </a:prstGeom>
          <a:noFill/>
        </p:spPr>
        <p:txBody>
          <a:bodyPr wrap="none" rtlCol="0">
            <a:spAutoFit/>
          </a:bodyPr>
          <a:lstStyle/>
          <a:p>
            <a:r>
              <a:rPr lang="en-US" b="1" dirty="0">
                <a:solidFill>
                  <a:srgbClr val="C00000"/>
                </a:solidFill>
              </a:rPr>
              <a:t>Midplane</a:t>
            </a:r>
          </a:p>
        </p:txBody>
      </p:sp>
      <p:sp>
        <p:nvSpPr>
          <p:cNvPr id="14" name="TextBox 13">
            <a:extLst>
              <a:ext uri="{FF2B5EF4-FFF2-40B4-BE49-F238E27FC236}">
                <a16:creationId xmlns:a16="http://schemas.microsoft.com/office/drawing/2014/main" id="{EC3674E6-48FF-164D-3783-1486EAF99669}"/>
              </a:ext>
            </a:extLst>
          </p:cNvPr>
          <p:cNvSpPr txBox="1"/>
          <p:nvPr/>
        </p:nvSpPr>
        <p:spPr>
          <a:xfrm>
            <a:off x="1185568" y="1705594"/>
            <a:ext cx="604589" cy="369332"/>
          </a:xfrm>
          <a:prstGeom prst="rect">
            <a:avLst/>
          </a:prstGeom>
          <a:noFill/>
        </p:spPr>
        <p:txBody>
          <a:bodyPr wrap="none" rtlCol="0">
            <a:spAutoFit/>
          </a:bodyPr>
          <a:lstStyle/>
          <a:p>
            <a:r>
              <a:rPr lang="en-US" b="1" dirty="0">
                <a:solidFill>
                  <a:srgbClr val="C00000"/>
                </a:solidFill>
              </a:rPr>
              <a:t>Pole</a:t>
            </a:r>
          </a:p>
        </p:txBody>
      </p:sp>
      <p:sp>
        <p:nvSpPr>
          <p:cNvPr id="15" name="TextBox 14">
            <a:extLst>
              <a:ext uri="{FF2B5EF4-FFF2-40B4-BE49-F238E27FC236}">
                <a16:creationId xmlns:a16="http://schemas.microsoft.com/office/drawing/2014/main" id="{90FB45A6-D0AD-D8A1-4F3C-9C9D3655C357}"/>
              </a:ext>
            </a:extLst>
          </p:cNvPr>
          <p:cNvSpPr txBox="1"/>
          <p:nvPr/>
        </p:nvSpPr>
        <p:spPr>
          <a:xfrm>
            <a:off x="5306128" y="2044024"/>
            <a:ext cx="604589" cy="369332"/>
          </a:xfrm>
          <a:prstGeom prst="rect">
            <a:avLst/>
          </a:prstGeom>
          <a:noFill/>
        </p:spPr>
        <p:txBody>
          <a:bodyPr wrap="none" rtlCol="0">
            <a:spAutoFit/>
          </a:bodyPr>
          <a:lstStyle/>
          <a:p>
            <a:r>
              <a:rPr lang="en-US" b="1" dirty="0">
                <a:solidFill>
                  <a:srgbClr val="C00000"/>
                </a:solidFill>
              </a:rPr>
              <a:t>Pole</a:t>
            </a:r>
          </a:p>
        </p:txBody>
      </p:sp>
      <p:sp>
        <p:nvSpPr>
          <p:cNvPr id="16" name="TextBox 15">
            <a:extLst>
              <a:ext uri="{FF2B5EF4-FFF2-40B4-BE49-F238E27FC236}">
                <a16:creationId xmlns:a16="http://schemas.microsoft.com/office/drawing/2014/main" id="{0BA13399-83A8-6E56-17B8-D545F022802B}"/>
              </a:ext>
            </a:extLst>
          </p:cNvPr>
          <p:cNvSpPr txBox="1"/>
          <p:nvPr/>
        </p:nvSpPr>
        <p:spPr>
          <a:xfrm>
            <a:off x="5306128" y="5912307"/>
            <a:ext cx="604589" cy="369332"/>
          </a:xfrm>
          <a:prstGeom prst="rect">
            <a:avLst/>
          </a:prstGeom>
          <a:noFill/>
        </p:spPr>
        <p:txBody>
          <a:bodyPr wrap="none" rtlCol="0">
            <a:spAutoFit/>
          </a:bodyPr>
          <a:lstStyle/>
          <a:p>
            <a:r>
              <a:rPr lang="en-US" b="1" dirty="0">
                <a:solidFill>
                  <a:srgbClr val="C00000"/>
                </a:solidFill>
              </a:rPr>
              <a:t>Pole</a:t>
            </a:r>
          </a:p>
        </p:txBody>
      </p:sp>
      <p:sp>
        <p:nvSpPr>
          <p:cNvPr id="17" name="TextBox 16">
            <a:extLst>
              <a:ext uri="{FF2B5EF4-FFF2-40B4-BE49-F238E27FC236}">
                <a16:creationId xmlns:a16="http://schemas.microsoft.com/office/drawing/2014/main" id="{B4A58939-CFAD-C527-A0F1-0AE5894F8F21}"/>
              </a:ext>
            </a:extLst>
          </p:cNvPr>
          <p:cNvSpPr txBox="1"/>
          <p:nvPr/>
        </p:nvSpPr>
        <p:spPr>
          <a:xfrm>
            <a:off x="1065937" y="5867593"/>
            <a:ext cx="604589" cy="369332"/>
          </a:xfrm>
          <a:prstGeom prst="rect">
            <a:avLst/>
          </a:prstGeom>
          <a:noFill/>
        </p:spPr>
        <p:txBody>
          <a:bodyPr wrap="none" rtlCol="0">
            <a:spAutoFit/>
          </a:bodyPr>
          <a:lstStyle/>
          <a:p>
            <a:r>
              <a:rPr lang="en-US" b="1" dirty="0">
                <a:solidFill>
                  <a:srgbClr val="C00000"/>
                </a:solidFill>
              </a:rPr>
              <a:t>Pole</a:t>
            </a:r>
          </a:p>
        </p:txBody>
      </p:sp>
      <p:sp>
        <p:nvSpPr>
          <p:cNvPr id="4" name="TextBox 3">
            <a:extLst>
              <a:ext uri="{FF2B5EF4-FFF2-40B4-BE49-F238E27FC236}">
                <a16:creationId xmlns:a16="http://schemas.microsoft.com/office/drawing/2014/main" id="{5C3DD5E1-B869-FC2E-D663-6BFAA9CF4818}"/>
              </a:ext>
            </a:extLst>
          </p:cNvPr>
          <p:cNvSpPr txBox="1"/>
          <p:nvPr/>
        </p:nvSpPr>
        <p:spPr>
          <a:xfrm>
            <a:off x="8160426" y="1767025"/>
            <a:ext cx="4031574" cy="4401205"/>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rgbClr val="203BE2"/>
                </a:solidFill>
              </a:rPr>
              <a:t>Stresses and Strain are within acceptable limits at most places See John Cozzolino’s presentation </a:t>
            </a:r>
          </a:p>
          <a:p>
            <a:pPr marL="285750" indent="-285750">
              <a:buFont typeface="Arial" panose="020B0604020202020204" pitchFamily="34" charset="0"/>
              <a:buChar char="•"/>
            </a:pPr>
            <a:r>
              <a:rPr lang="en-US" sz="2000" b="1" dirty="0">
                <a:solidFill>
                  <a:srgbClr val="203BE2"/>
                </a:solidFill>
              </a:rPr>
              <a:t>However, at pole the exceed the limit either in HTS or in LTS, depending on the contact (bonded or sliding)</a:t>
            </a:r>
          </a:p>
          <a:p>
            <a:pPr marL="285750" indent="-285750">
              <a:buFont typeface="Arial" panose="020B0604020202020204" pitchFamily="34" charset="0"/>
              <a:buChar char="•"/>
            </a:pPr>
            <a:r>
              <a:rPr lang="en-US" sz="2000" b="1" dirty="0">
                <a:solidFill>
                  <a:srgbClr val="203BE2"/>
                </a:solidFill>
              </a:rPr>
              <a:t>Attempt to </a:t>
            </a:r>
            <a:r>
              <a:rPr lang="en-US" sz="2000" b="1">
                <a:solidFill>
                  <a:srgbClr val="203BE2"/>
                </a:solidFill>
              </a:rPr>
              <a:t>make things </a:t>
            </a:r>
            <a:r>
              <a:rPr lang="en-US" sz="2000" b="1" dirty="0">
                <a:solidFill>
                  <a:srgbClr val="203BE2"/>
                </a:solidFill>
              </a:rPr>
              <a:t>better increased the </a:t>
            </a:r>
            <a:r>
              <a:rPr lang="en-US" sz="2000" b="1">
                <a:solidFill>
                  <a:srgbClr val="203BE2"/>
                </a:solidFill>
              </a:rPr>
              <a:t>local peak</a:t>
            </a:r>
            <a:endParaRPr lang="en-US" sz="2000" b="1" dirty="0">
              <a:solidFill>
                <a:srgbClr val="203BE2"/>
              </a:solidFill>
            </a:endParaRPr>
          </a:p>
          <a:p>
            <a:pPr marL="285750" indent="-285750">
              <a:buFont typeface="Arial" panose="020B0604020202020204" pitchFamily="34" charset="0"/>
              <a:buChar char="•"/>
            </a:pPr>
            <a:r>
              <a:rPr lang="en-US" sz="2000" b="1" dirty="0">
                <a:solidFill>
                  <a:srgbClr val="203BE2"/>
                </a:solidFill>
              </a:rPr>
              <a:t>This is because of the bending of the coil layer. The two cases show that it can be balanced out</a:t>
            </a:r>
          </a:p>
          <a:p>
            <a:pPr marL="285750" indent="-285750">
              <a:buFont typeface="Arial" panose="020B0604020202020204" pitchFamily="34" charset="0"/>
              <a:buChar char="•"/>
            </a:pPr>
            <a:r>
              <a:rPr lang="en-US" sz="2000" b="1" dirty="0">
                <a:solidFill>
                  <a:srgbClr val="203BE2"/>
                </a:solidFill>
              </a:rPr>
              <a:t>Next slide for some possibilities</a:t>
            </a:r>
          </a:p>
        </p:txBody>
      </p:sp>
    </p:spTree>
    <p:extLst>
      <p:ext uri="{BB962C8B-B14F-4D97-AF65-F5344CB8AC3E}">
        <p14:creationId xmlns:p14="http://schemas.microsoft.com/office/powerpoint/2010/main" val="246732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3691170" y="20159"/>
            <a:ext cx="7163406" cy="1100586"/>
          </a:xfrm>
        </p:spPr>
        <p:txBody>
          <a:bodyPr>
            <a:noAutofit/>
          </a:bodyPr>
          <a:lstStyle/>
          <a:p>
            <a:r>
              <a:rPr lang="en-US" altLang="en-US" sz="4000" dirty="0">
                <a:solidFill>
                  <a:srgbClr val="FFFF00"/>
                </a:solidFill>
              </a:rPr>
              <a:t> Balancing the stresses </a:t>
            </a:r>
            <a:br>
              <a:rPr lang="en-US" altLang="en-US" sz="4000" dirty="0">
                <a:solidFill>
                  <a:srgbClr val="FFFF00"/>
                </a:solidFill>
              </a:rPr>
            </a:br>
            <a:r>
              <a:rPr lang="en-US" altLang="en-US" sz="4000" dirty="0">
                <a:solidFill>
                  <a:srgbClr val="FFFF00"/>
                </a:solidFill>
              </a:rPr>
              <a:t>HTS Vs LTS &amp; Midplane Vs Pole</a:t>
            </a:r>
          </a:p>
        </p:txBody>
      </p:sp>
      <p:pic>
        <p:nvPicPr>
          <p:cNvPr id="2" name="Picture 1">
            <a:extLst>
              <a:ext uri="{FF2B5EF4-FFF2-40B4-BE49-F238E27FC236}">
                <a16:creationId xmlns:a16="http://schemas.microsoft.com/office/drawing/2014/main" id="{7344A74C-C7FD-2169-4EEB-82385622F65F}"/>
              </a:ext>
            </a:extLst>
          </p:cNvPr>
          <p:cNvPicPr>
            <a:picLocks noChangeAspect="1"/>
          </p:cNvPicPr>
          <p:nvPr/>
        </p:nvPicPr>
        <p:blipFill rotWithShape="1">
          <a:blip r:embed="rId2"/>
          <a:srcRect l="13238" t="17293" r="47144" b="8968"/>
          <a:stretch/>
        </p:blipFill>
        <p:spPr>
          <a:xfrm>
            <a:off x="5986855" y="2517168"/>
            <a:ext cx="4516552" cy="3614341"/>
          </a:xfrm>
          <a:prstGeom prst="rect">
            <a:avLst/>
          </a:prstGeom>
        </p:spPr>
      </p:pic>
      <p:cxnSp>
        <p:nvCxnSpPr>
          <p:cNvPr id="39" name="Straight Arrow Connector 38">
            <a:extLst>
              <a:ext uri="{FF2B5EF4-FFF2-40B4-BE49-F238E27FC236}">
                <a16:creationId xmlns:a16="http://schemas.microsoft.com/office/drawing/2014/main" id="{1FE4B547-D4BA-4FDE-8E0F-B8489456B178}"/>
              </a:ext>
            </a:extLst>
          </p:cNvPr>
          <p:cNvCxnSpPr>
            <a:cxnSpLocks/>
          </p:cNvCxnSpPr>
          <p:nvPr/>
        </p:nvCxnSpPr>
        <p:spPr>
          <a:xfrm>
            <a:off x="8288556" y="2870044"/>
            <a:ext cx="0" cy="760712"/>
          </a:xfrm>
          <a:prstGeom prst="straightConnector1">
            <a:avLst/>
          </a:prstGeom>
          <a:ln w="4762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3C9D7FB8-F993-E84D-4EDC-D551EAB92DD9}"/>
              </a:ext>
            </a:extLst>
          </p:cNvPr>
          <p:cNvSpPr txBox="1"/>
          <p:nvPr/>
        </p:nvSpPr>
        <p:spPr>
          <a:xfrm>
            <a:off x="11143539" y="2454718"/>
            <a:ext cx="1128410" cy="1200329"/>
          </a:xfrm>
          <a:prstGeom prst="rect">
            <a:avLst/>
          </a:prstGeom>
          <a:noFill/>
        </p:spPr>
        <p:txBody>
          <a:bodyPr wrap="square" rtlCol="0">
            <a:spAutoFit/>
          </a:bodyPr>
          <a:lstStyle/>
          <a:p>
            <a:r>
              <a:rPr lang="en-US" b="1" dirty="0">
                <a:solidFill>
                  <a:srgbClr val="339933"/>
                </a:solidFill>
              </a:rPr>
              <a:t>Softer material</a:t>
            </a:r>
          </a:p>
          <a:p>
            <a:r>
              <a:rPr lang="en-US" b="1" dirty="0">
                <a:solidFill>
                  <a:srgbClr val="339933"/>
                </a:solidFill>
              </a:rPr>
              <a:t>Or Gap</a:t>
            </a:r>
          </a:p>
          <a:p>
            <a:r>
              <a:rPr lang="en-US" b="1" dirty="0">
                <a:solidFill>
                  <a:srgbClr val="339933"/>
                </a:solidFill>
              </a:rPr>
              <a:t>Or Spring</a:t>
            </a:r>
          </a:p>
        </p:txBody>
      </p:sp>
      <p:cxnSp>
        <p:nvCxnSpPr>
          <p:cNvPr id="45" name="Straight Arrow Connector 44">
            <a:extLst>
              <a:ext uri="{FF2B5EF4-FFF2-40B4-BE49-F238E27FC236}">
                <a16:creationId xmlns:a16="http://schemas.microsoft.com/office/drawing/2014/main" id="{D1F5B781-D583-69E1-D5DE-7D91B52BC58A}"/>
              </a:ext>
            </a:extLst>
          </p:cNvPr>
          <p:cNvCxnSpPr>
            <a:cxnSpLocks/>
          </p:cNvCxnSpPr>
          <p:nvPr/>
        </p:nvCxnSpPr>
        <p:spPr>
          <a:xfrm rot="5400000">
            <a:off x="10830467" y="2341181"/>
            <a:ext cx="0" cy="654120"/>
          </a:xfrm>
          <a:prstGeom prst="straightConnector1">
            <a:avLst/>
          </a:prstGeom>
          <a:ln w="47625">
            <a:solidFill>
              <a:srgbClr val="339933"/>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04BAD39-C0AA-105B-B8D1-486A7A9795FD}"/>
              </a:ext>
            </a:extLst>
          </p:cNvPr>
          <p:cNvSpPr txBox="1"/>
          <p:nvPr/>
        </p:nvSpPr>
        <p:spPr>
          <a:xfrm>
            <a:off x="79949" y="1218792"/>
            <a:ext cx="12192000" cy="1200329"/>
          </a:xfrm>
          <a:prstGeom prst="rect">
            <a:avLst/>
          </a:prstGeom>
          <a:noFill/>
        </p:spPr>
        <p:txBody>
          <a:bodyPr wrap="square" rtlCol="0">
            <a:spAutoFit/>
          </a:bodyPr>
          <a:lstStyle/>
          <a:p>
            <a:r>
              <a:rPr lang="en-US" sz="2400" b="1" dirty="0"/>
              <a:t>Concept to reduce the bending stress at the top and bottom of the coils:</a:t>
            </a:r>
          </a:p>
          <a:p>
            <a:r>
              <a:rPr lang="en-US" sz="2400" b="1" dirty="0"/>
              <a:t>(a) Weaken collars near the pole region to allow more deflection at the top and bottom</a:t>
            </a:r>
          </a:p>
          <a:p>
            <a:r>
              <a:rPr lang="en-US" sz="2400" b="1" dirty="0"/>
              <a:t>(b) Use spring or softer material or gaps to allow some limited deflection to transfer the stress</a:t>
            </a:r>
          </a:p>
        </p:txBody>
      </p:sp>
      <p:pic>
        <p:nvPicPr>
          <p:cNvPr id="12" name="Picture 11" descr="Diagram&#10;&#10;Description automatically generated">
            <a:extLst>
              <a:ext uri="{FF2B5EF4-FFF2-40B4-BE49-F238E27FC236}">
                <a16:creationId xmlns:a16="http://schemas.microsoft.com/office/drawing/2014/main" id="{3005D623-4138-E180-6E41-13FDDC86E3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5737" y="3054882"/>
            <a:ext cx="3006231" cy="3200400"/>
          </a:xfrm>
          <a:prstGeom prst="rect">
            <a:avLst/>
          </a:prstGeom>
        </p:spPr>
      </p:pic>
      <p:pic>
        <p:nvPicPr>
          <p:cNvPr id="13" name="Picture 12" descr="Diagram&#10;&#10;Description automatically generated with low confidence">
            <a:extLst>
              <a:ext uri="{FF2B5EF4-FFF2-40B4-BE49-F238E27FC236}">
                <a16:creationId xmlns:a16="http://schemas.microsoft.com/office/drawing/2014/main" id="{E99F01D2-068C-CF42-963B-DCABE633DD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504" y="3054882"/>
            <a:ext cx="2661612" cy="3200400"/>
          </a:xfrm>
          <a:prstGeom prst="rect">
            <a:avLst/>
          </a:prstGeom>
        </p:spPr>
      </p:pic>
      <p:sp>
        <p:nvSpPr>
          <p:cNvPr id="3" name="Oval 2">
            <a:extLst>
              <a:ext uri="{FF2B5EF4-FFF2-40B4-BE49-F238E27FC236}">
                <a16:creationId xmlns:a16="http://schemas.microsoft.com/office/drawing/2014/main" id="{E27EB429-7A8F-6303-6B12-1383BC94E6B7}"/>
              </a:ext>
            </a:extLst>
          </p:cNvPr>
          <p:cNvSpPr/>
          <p:nvPr/>
        </p:nvSpPr>
        <p:spPr>
          <a:xfrm>
            <a:off x="5379396" y="3657740"/>
            <a:ext cx="282102" cy="272375"/>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3780A6C-74F9-CE0C-1D93-57E6B3A1A7A5}"/>
              </a:ext>
            </a:extLst>
          </p:cNvPr>
          <p:cNvSpPr/>
          <p:nvPr/>
        </p:nvSpPr>
        <p:spPr>
          <a:xfrm>
            <a:off x="5379396" y="5541161"/>
            <a:ext cx="282102" cy="272375"/>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FF54F21-C8AF-6FFC-8ADC-2CED3A815AC5}"/>
              </a:ext>
            </a:extLst>
          </p:cNvPr>
          <p:cNvSpPr txBox="1"/>
          <p:nvPr/>
        </p:nvSpPr>
        <p:spPr>
          <a:xfrm>
            <a:off x="205047" y="2408551"/>
            <a:ext cx="5686921" cy="646331"/>
          </a:xfrm>
          <a:prstGeom prst="rect">
            <a:avLst/>
          </a:prstGeom>
          <a:noFill/>
        </p:spPr>
        <p:txBody>
          <a:bodyPr wrap="square" rtlCol="0">
            <a:spAutoFit/>
          </a:bodyPr>
          <a:lstStyle/>
          <a:p>
            <a:r>
              <a:rPr lang="en-US" b="1" dirty="0">
                <a:solidFill>
                  <a:srgbClr val="C00000"/>
                </a:solidFill>
              </a:rPr>
              <a:t>Holes in the collar to control deflection (to make them uniform), like the holes in the iron to control saturation</a:t>
            </a:r>
          </a:p>
        </p:txBody>
      </p:sp>
    </p:spTree>
    <p:extLst>
      <p:ext uri="{BB962C8B-B14F-4D97-AF65-F5344CB8AC3E}">
        <p14:creationId xmlns:p14="http://schemas.microsoft.com/office/powerpoint/2010/main" val="1449228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3978613" y="68094"/>
            <a:ext cx="7198468" cy="1060315"/>
          </a:xfrm>
        </p:spPr>
        <p:txBody>
          <a:bodyPr>
            <a:noAutofit/>
          </a:bodyPr>
          <a:lstStyle/>
          <a:p>
            <a:r>
              <a:rPr lang="en-US" altLang="en-US" sz="6000" dirty="0">
                <a:solidFill>
                  <a:srgbClr val="FFFF00"/>
                </a:solidFill>
              </a:rPr>
              <a:t>Next Step</a:t>
            </a:r>
          </a:p>
        </p:txBody>
      </p:sp>
      <p:sp>
        <p:nvSpPr>
          <p:cNvPr id="6" name="TextBox 5">
            <a:extLst>
              <a:ext uri="{FF2B5EF4-FFF2-40B4-BE49-F238E27FC236}">
                <a16:creationId xmlns:a16="http://schemas.microsoft.com/office/drawing/2014/main" id="{57C37FDA-56BD-4D4A-BE60-EB1B7EB021B4}"/>
              </a:ext>
            </a:extLst>
          </p:cNvPr>
          <p:cNvSpPr txBox="1"/>
          <p:nvPr/>
        </p:nvSpPr>
        <p:spPr>
          <a:xfrm>
            <a:off x="157162" y="1213290"/>
            <a:ext cx="11877676" cy="5048305"/>
          </a:xfrm>
          <a:prstGeom prst="rect">
            <a:avLst/>
          </a:prstGeom>
          <a:noFill/>
        </p:spPr>
        <p:txBody>
          <a:bodyPr wrap="square" rtlCol="0">
            <a:spAutoFit/>
          </a:bodyPr>
          <a:lstStyle/>
          <a:p>
            <a:pPr algn="just">
              <a:lnSpc>
                <a:spcPts val="3600"/>
              </a:lnSpc>
            </a:pPr>
            <a:r>
              <a:rPr lang="en-US" sz="2400" b="1" dirty="0">
                <a:latin typeface="Arial" panose="020B0604020202020204" pitchFamily="34" charset="0"/>
                <a:cs typeface="Arial" panose="020B0604020202020204" pitchFamily="34" charset="0"/>
              </a:rPr>
              <a:t>Tasks after completing the iterations of the mechanical structure:</a:t>
            </a:r>
          </a:p>
          <a:p>
            <a:pPr marL="457200" indent="-457200" algn="just">
              <a:lnSpc>
                <a:spcPts val="3600"/>
              </a:lnSpc>
              <a:buFont typeface="Wingdings" panose="05000000000000000000" pitchFamily="2" charset="2"/>
              <a:buChar char="Ø"/>
            </a:pPr>
            <a:r>
              <a:rPr lang="en-US" sz="2400" b="1" dirty="0">
                <a:latin typeface="Arial" panose="020B0604020202020204" pitchFamily="34" charset="0"/>
                <a:cs typeface="Arial" panose="020B0604020202020204" pitchFamily="34" charset="0"/>
              </a:rPr>
              <a:t>Perform quench protection analysis.</a:t>
            </a:r>
          </a:p>
          <a:p>
            <a:pPr marL="457200" indent="-457200" algn="just">
              <a:lnSpc>
                <a:spcPts val="3600"/>
              </a:lnSpc>
              <a:buFont typeface="Wingdings" panose="05000000000000000000" pitchFamily="2" charset="2"/>
              <a:buChar char="Ø"/>
            </a:pPr>
            <a:r>
              <a:rPr lang="en-US" sz="2400" b="1" dirty="0">
                <a:latin typeface="Arial" panose="020B0604020202020204" pitchFamily="34" charset="0"/>
                <a:cs typeface="Arial" panose="020B0604020202020204" pitchFamily="34" charset="0"/>
              </a:rPr>
              <a:t>Develop concepts for assembling the magnet.</a:t>
            </a:r>
          </a:p>
          <a:p>
            <a:pPr marL="457200" indent="-457200" algn="just">
              <a:lnSpc>
                <a:spcPts val="3600"/>
              </a:lnSpc>
              <a:buFont typeface="Wingdings" panose="05000000000000000000" pitchFamily="2" charset="2"/>
              <a:buChar char="Ø"/>
            </a:pPr>
            <a:r>
              <a:rPr lang="en-US" sz="2400" b="1" dirty="0">
                <a:latin typeface="Arial" panose="020B0604020202020204" pitchFamily="34" charset="0"/>
                <a:cs typeface="Arial" panose="020B0604020202020204" pitchFamily="34" charset="0"/>
              </a:rPr>
              <a:t>Perform 3-d magnetic and 3-d mechanical analysis</a:t>
            </a:r>
            <a:r>
              <a:rPr lang="en-US" sz="2400" b="1" dirty="0">
                <a:effectLst/>
                <a:latin typeface="Arial" panose="020B0604020202020204" pitchFamily="34" charset="0"/>
                <a:cs typeface="Arial" panose="020B0604020202020204" pitchFamily="34" charset="0"/>
              </a:rPr>
              <a:t> for a 20 T design.</a:t>
            </a:r>
            <a:endParaRPr lang="en-US" sz="2400" b="1" dirty="0">
              <a:latin typeface="Arial" panose="020B0604020202020204" pitchFamily="34" charset="0"/>
              <a:cs typeface="Arial" panose="020B0604020202020204" pitchFamily="34" charset="0"/>
            </a:endParaRPr>
          </a:p>
          <a:p>
            <a:pPr marL="457200" indent="-457200" algn="just">
              <a:lnSpc>
                <a:spcPts val="3600"/>
              </a:lnSpc>
              <a:buFont typeface="Wingdings" panose="05000000000000000000" pitchFamily="2" charset="2"/>
              <a:buChar char="Ø"/>
            </a:pPr>
            <a:r>
              <a:rPr lang="en-US" sz="2400" b="1" dirty="0">
                <a:latin typeface="Arial" panose="020B0604020202020204" pitchFamily="34" charset="0"/>
                <a:cs typeface="Arial" panose="020B0604020202020204" pitchFamily="34" charset="0"/>
              </a:rPr>
              <a:t>Perform refined mechanical analysis for practical 3-d structures.</a:t>
            </a:r>
          </a:p>
          <a:p>
            <a:pPr marL="457200" indent="-457200" algn="just">
              <a:lnSpc>
                <a:spcPts val="3400"/>
              </a:lnSpc>
              <a:buFont typeface="Wingdings" panose="05000000000000000000" pitchFamily="2" charset="2"/>
              <a:buChar char="Ø"/>
            </a:pPr>
            <a:r>
              <a:rPr lang="en-US" sz="2400" b="1" dirty="0">
                <a:latin typeface="Arial" panose="020B0604020202020204" pitchFamily="34" charset="0"/>
                <a:cs typeface="Arial" panose="020B0604020202020204" pitchFamily="34" charset="0"/>
              </a:rPr>
              <a:t>Several common coil dipoles with main coils have been built and tested; however, none with the pole coils necessary for the field quality. Build pole coils and demonstrate them in a proof-of-principle magnet (e.g. in DCC017).</a:t>
            </a:r>
          </a:p>
          <a:p>
            <a:pPr marL="457200" indent="-457200" algn="just">
              <a:lnSpc>
                <a:spcPts val="3600"/>
              </a:lnSpc>
              <a:buFont typeface="Wingdings" panose="05000000000000000000" pitchFamily="2" charset="2"/>
              <a:buChar char="Ø"/>
            </a:pPr>
            <a:r>
              <a:rPr lang="en-US" sz="2400" b="1" dirty="0">
                <a:effectLst/>
                <a:latin typeface="Arial" panose="020B0604020202020204" pitchFamily="34" charset="0"/>
                <a:cs typeface="Arial" panose="020B0604020202020204" pitchFamily="34" charset="0"/>
              </a:rPr>
              <a:t>Perform cost estimates of R&amp;D dipoles and for </a:t>
            </a:r>
            <a:r>
              <a:rPr lang="en-US" sz="2400" b="1" dirty="0">
                <a:latin typeface="Arial" panose="020B0604020202020204" pitchFamily="34" charset="0"/>
                <a:cs typeface="Arial" panose="020B0604020202020204" pitchFamily="34" charset="0"/>
              </a:rPr>
              <a:t>large scale series production.</a:t>
            </a:r>
          </a:p>
          <a:p>
            <a:pPr marL="457200" indent="-457200" algn="just">
              <a:lnSpc>
                <a:spcPts val="3600"/>
              </a:lnSpc>
              <a:buFont typeface="Wingdings" panose="05000000000000000000" pitchFamily="2" charset="2"/>
              <a:buChar char="Ø"/>
            </a:pPr>
            <a:r>
              <a:rPr lang="en-US" sz="2400" b="1" dirty="0">
                <a:effectLst/>
                <a:latin typeface="Arial" panose="020B0604020202020204" pitchFamily="34" charset="0"/>
                <a:cs typeface="Arial" panose="020B0604020202020204" pitchFamily="34" charset="0"/>
              </a:rPr>
              <a:t>As a part of “comparative</a:t>
            </a:r>
            <a:r>
              <a:rPr lang="en-US" sz="2400" b="1" dirty="0">
                <a:latin typeface="Arial" panose="020B0604020202020204" pitchFamily="34" charset="0"/>
                <a:cs typeface="Arial" panose="020B0604020202020204" pitchFamily="34" charset="0"/>
              </a:rPr>
              <a:t>” task force, compare the complete package with other designs (including unique advantages and disadvantages)</a:t>
            </a:r>
            <a:endParaRPr lang="en-US" sz="2400" dirty="0">
              <a:effectLst/>
              <a:latin typeface="Arial" panose="020B0604020202020204" pitchFamily="34" charset="0"/>
            </a:endParaRPr>
          </a:p>
        </p:txBody>
      </p:sp>
    </p:spTree>
    <p:extLst>
      <p:ext uri="{BB962C8B-B14F-4D97-AF65-F5344CB8AC3E}">
        <p14:creationId xmlns:p14="http://schemas.microsoft.com/office/powerpoint/2010/main" val="789710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80637E5-39A9-4879-9096-B9134846B184}"/>
              </a:ext>
            </a:extLst>
          </p:cNvPr>
          <p:cNvSpPr txBox="1">
            <a:spLocks noChangeArrowheads="1"/>
          </p:cNvSpPr>
          <p:nvPr/>
        </p:nvSpPr>
        <p:spPr>
          <a:xfrm>
            <a:off x="3607724" y="0"/>
            <a:ext cx="8154785" cy="1097280"/>
          </a:xfrm>
          <a:prstGeom prst="rect">
            <a:avLst/>
          </a:prstGeom>
          <a:solidFill>
            <a:schemeClr val="tx2"/>
          </a:solidFill>
          <a:effectLst>
            <a:outerShdw blurRad="50800" dist="38100" dir="2700000" algn="tl" rotWithShape="0">
              <a:srgbClr val="000000">
                <a:alpha val="43000"/>
              </a:srgbClr>
            </a:outerShdw>
          </a:effectLst>
        </p:spPr>
        <p:txBody>
          <a:bodyPr vert="horz" lIns="91440" tIns="45720" rIns="91440" bIns="45720" rtlCol="0" anchor="ctr">
            <a:noAutofit/>
          </a:bodyPr>
          <a:lstStyle>
            <a:lvl1pPr algn="ctr" defTabSz="342900" rtl="0" eaLnBrk="1" latinLnBrk="0" hangingPunct="1">
              <a:spcBef>
                <a:spcPct val="0"/>
              </a:spcBef>
              <a:buNone/>
              <a:defRPr sz="2100" kern="1200">
                <a:solidFill>
                  <a:schemeClr val="bg1"/>
                </a:solidFill>
                <a:latin typeface="+mj-lt"/>
                <a:ea typeface="+mj-ea"/>
                <a:cs typeface="+mj-cs"/>
              </a:defRPr>
            </a:lvl1pPr>
          </a:lstStyle>
          <a:p>
            <a:r>
              <a:rPr lang="en-US" altLang="en-US" sz="3600" dirty="0">
                <a:solidFill>
                  <a:srgbClr val="FFFF00"/>
                </a:solidFill>
              </a:rPr>
              <a:t>What is the most critical thing that must be proven for the common coil design?</a:t>
            </a:r>
            <a:endParaRPr lang="en-US" altLang="en-US" sz="3600" dirty="0">
              <a:solidFill>
                <a:srgbClr val="CCFF99"/>
              </a:solidFill>
            </a:endParaRPr>
          </a:p>
        </p:txBody>
      </p:sp>
      <p:sp>
        <p:nvSpPr>
          <p:cNvPr id="3" name="TextBox 2">
            <a:extLst>
              <a:ext uri="{FF2B5EF4-FFF2-40B4-BE49-F238E27FC236}">
                <a16:creationId xmlns:a16="http://schemas.microsoft.com/office/drawing/2014/main" id="{BFCC41A5-E0F6-49D0-A460-F1A1FA7C7A1D}"/>
              </a:ext>
            </a:extLst>
          </p:cNvPr>
          <p:cNvSpPr txBox="1"/>
          <p:nvPr/>
        </p:nvSpPr>
        <p:spPr>
          <a:xfrm>
            <a:off x="150030" y="1208389"/>
            <a:ext cx="11828209" cy="2677656"/>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rgbClr val="C00000"/>
                </a:solidFill>
              </a:rPr>
              <a:t>Although several common coil designs have been designed with a variety of conductor (</a:t>
            </a:r>
            <a:r>
              <a:rPr lang="en-US" sz="2800" b="1" dirty="0" err="1">
                <a:solidFill>
                  <a:srgbClr val="C00000"/>
                </a:solidFill>
              </a:rPr>
              <a:t>NbTi</a:t>
            </a:r>
            <a:r>
              <a:rPr lang="en-US" sz="2800" b="1" dirty="0">
                <a:solidFill>
                  <a:srgbClr val="C00000"/>
                </a:solidFill>
              </a:rPr>
              <a:t>, Nb</a:t>
            </a:r>
            <a:r>
              <a:rPr lang="en-US" sz="2800" b="1" baseline="-25000" dirty="0">
                <a:solidFill>
                  <a:srgbClr val="C00000"/>
                </a:solidFill>
              </a:rPr>
              <a:t>3</a:t>
            </a:r>
            <a:r>
              <a:rPr lang="en-US" sz="2800" b="1" dirty="0">
                <a:solidFill>
                  <a:srgbClr val="C00000"/>
                </a:solidFill>
              </a:rPr>
              <a:t>Sn, Bi2212, Bi2223, </a:t>
            </a:r>
            <a:r>
              <a:rPr lang="en-US" sz="2800" b="1" dirty="0" err="1">
                <a:solidFill>
                  <a:srgbClr val="C00000"/>
                </a:solidFill>
              </a:rPr>
              <a:t>ReBCO</a:t>
            </a:r>
            <a:r>
              <a:rPr lang="en-US" sz="2800" b="1" dirty="0">
                <a:solidFill>
                  <a:srgbClr val="C00000"/>
                </a:solidFill>
              </a:rPr>
              <a:t>), all have been made with the main coil only</a:t>
            </a:r>
          </a:p>
          <a:p>
            <a:pPr marL="457200" indent="-457200">
              <a:buFont typeface="Arial" panose="020B0604020202020204" pitchFamily="34" charset="0"/>
              <a:buChar char="•"/>
            </a:pPr>
            <a:r>
              <a:rPr lang="en-US" sz="2800" b="1" dirty="0">
                <a:solidFill>
                  <a:srgbClr val="C00000"/>
                </a:solidFill>
              </a:rPr>
              <a:t>The most efficient design to obtain good field is the one with the pole coils</a:t>
            </a:r>
          </a:p>
          <a:p>
            <a:pPr marL="457200" indent="-457200">
              <a:buFont typeface="Arial" panose="020B0604020202020204" pitchFamily="34" charset="0"/>
              <a:buChar char="•"/>
            </a:pPr>
            <a:r>
              <a:rPr lang="en-US" sz="2800" b="1" dirty="0">
                <a:solidFill>
                  <a:srgbClr val="C00000"/>
                </a:solidFill>
              </a:rPr>
              <a:t>We need to demonstrate a proof-of-principle design for pole coils that clear the bore tube. Many geometry considered but none demonstrated.</a:t>
            </a:r>
          </a:p>
        </p:txBody>
      </p:sp>
      <p:sp>
        <p:nvSpPr>
          <p:cNvPr id="5" name="TextBox 4">
            <a:extLst>
              <a:ext uri="{FF2B5EF4-FFF2-40B4-BE49-F238E27FC236}">
                <a16:creationId xmlns:a16="http://schemas.microsoft.com/office/drawing/2014/main" id="{2A29C61A-DC9A-4416-B19A-506C5D416401}"/>
              </a:ext>
            </a:extLst>
          </p:cNvPr>
          <p:cNvSpPr txBox="1"/>
          <p:nvPr/>
        </p:nvSpPr>
        <p:spPr>
          <a:xfrm>
            <a:off x="31866" y="3884777"/>
            <a:ext cx="12128268" cy="2385268"/>
          </a:xfrm>
          <a:prstGeom prst="rect">
            <a:avLst/>
          </a:prstGeom>
          <a:noFill/>
        </p:spPr>
        <p:txBody>
          <a:bodyPr wrap="square" rtlCol="0">
            <a:spAutoFit/>
          </a:bodyPr>
          <a:lstStyle/>
          <a:p>
            <a:pPr marL="365760" indent="-365760">
              <a:spcBef>
                <a:spcPts val="600"/>
              </a:spcBef>
              <a:buFont typeface="Wingdings" panose="05000000000000000000" pitchFamily="2" charset="2"/>
              <a:buChar char="Ø"/>
            </a:pPr>
            <a:r>
              <a:rPr lang="en-US" sz="2400" b="1" dirty="0">
                <a:latin typeface="Comic Sans MS" panose="030F0702030302020204" pitchFamily="66" charset="0"/>
              </a:rPr>
              <a:t>Pole coils can be built, integrated and tested with the main coils in the BNL common coil dipole DCC017. Attempt to do that demo took off three times with SBIR Phase I (see next slide). However, none could be carried out as no Phase II was funded despite the productive work in Phase I.</a:t>
            </a:r>
          </a:p>
          <a:p>
            <a:pPr marL="457200" indent="-365760">
              <a:spcBef>
                <a:spcPts val="600"/>
              </a:spcBef>
              <a:buFont typeface="Wingdings" panose="05000000000000000000" pitchFamily="2" charset="2"/>
              <a:buChar char="Ø"/>
            </a:pPr>
            <a:r>
              <a:rPr lang="en-US" sz="2400" b="1" dirty="0">
                <a:latin typeface="Comic Sans MS" panose="030F0702030302020204" pitchFamily="66" charset="0"/>
              </a:rPr>
              <a:t>Proof-of-principle demo of the pole coils should be a priority for MDP. It can be done in a short period at a low cost for insert coil made anywhere</a:t>
            </a:r>
          </a:p>
        </p:txBody>
      </p:sp>
    </p:spTree>
    <p:extLst>
      <p:ext uri="{BB962C8B-B14F-4D97-AF65-F5344CB8AC3E}">
        <p14:creationId xmlns:p14="http://schemas.microsoft.com/office/powerpoint/2010/main" val="223380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E0C6678-E5FF-4A4C-9AAB-1D3C37AF63AC}"/>
              </a:ext>
            </a:extLst>
          </p:cNvPr>
          <p:cNvSpPr txBox="1">
            <a:spLocks noChangeArrowheads="1"/>
          </p:cNvSpPr>
          <p:nvPr/>
        </p:nvSpPr>
        <p:spPr>
          <a:xfrm>
            <a:off x="3316941" y="-12817"/>
            <a:ext cx="8726469" cy="1029080"/>
          </a:xfrm>
          <a:prstGeom prst="rect">
            <a:avLst/>
          </a:prstGeom>
          <a:solidFill>
            <a:schemeClr val="tx2"/>
          </a:solidFill>
          <a:effectLst>
            <a:outerShdw blurRad="50800" dist="38100" dir="2700000" algn="tl" rotWithShape="0">
              <a:srgbClr val="000000">
                <a:alpha val="43000"/>
              </a:srgbClr>
            </a:outerShdw>
          </a:effectLst>
        </p:spPr>
        <p:txBody>
          <a:bodyPr vert="horz" lIns="91440" tIns="45720" rIns="91440" bIns="45720" rtlCol="0" anchor="ctr">
            <a:noAutofit/>
          </a:bodyPr>
          <a:lstStyle>
            <a:lvl1pPr algn="ctr" defTabSz="342900" rtl="0" eaLnBrk="1" latinLnBrk="0" hangingPunct="1">
              <a:spcBef>
                <a:spcPct val="0"/>
              </a:spcBef>
              <a:buNone/>
              <a:defRPr sz="2100" kern="1200">
                <a:solidFill>
                  <a:schemeClr val="bg1"/>
                </a:solidFill>
                <a:latin typeface="+mj-lt"/>
                <a:ea typeface="+mj-ea"/>
                <a:cs typeface="+mj-cs"/>
              </a:defRPr>
            </a:lvl1pPr>
          </a:lstStyle>
          <a:p>
            <a:r>
              <a:rPr lang="en-US" altLang="en-US" sz="3200">
                <a:solidFill>
                  <a:srgbClr val="FFFF00"/>
                </a:solidFill>
              </a:rPr>
              <a:t>A Few Possible Layouts of Pole Coils Clearing the Bore (other geometries discussed elsewhere)</a:t>
            </a:r>
          </a:p>
        </p:txBody>
      </p:sp>
      <p:pic>
        <p:nvPicPr>
          <p:cNvPr id="3" name="Picture 2">
            <a:extLst>
              <a:ext uri="{FF2B5EF4-FFF2-40B4-BE49-F238E27FC236}">
                <a16:creationId xmlns:a16="http://schemas.microsoft.com/office/drawing/2014/main" id="{844BE0B6-2738-47E3-9BE5-9CF839D5615B}"/>
              </a:ext>
            </a:extLst>
          </p:cNvPr>
          <p:cNvPicPr>
            <a:picLocks noChangeAspect="1"/>
          </p:cNvPicPr>
          <p:nvPr/>
        </p:nvPicPr>
        <p:blipFill rotWithShape="1">
          <a:blip r:embed="rId3" cstate="print"/>
          <a:srcRect l="50496" r="4889" b="6865"/>
          <a:stretch/>
        </p:blipFill>
        <p:spPr bwMode="auto">
          <a:xfrm rot="-5400000">
            <a:off x="9052560" y="2444837"/>
            <a:ext cx="4297680" cy="1828800"/>
          </a:xfrm>
          <a:prstGeom prst="rect">
            <a:avLst/>
          </a:prstGeom>
          <a:noFill/>
          <a:ln w="9525">
            <a:noFill/>
            <a:miter lim="800000"/>
            <a:headEnd/>
            <a:tailEnd/>
          </a:ln>
        </p:spPr>
      </p:pic>
      <p:pic>
        <p:nvPicPr>
          <p:cNvPr id="6" name="EC981D09-6ABC-4E99-A39D-59852EEE9455">
            <a:extLst>
              <a:ext uri="{FF2B5EF4-FFF2-40B4-BE49-F238E27FC236}">
                <a16:creationId xmlns:a16="http://schemas.microsoft.com/office/drawing/2014/main" id="{3F4B8248-A8B5-41EC-A6B0-BC44A60CDC0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51" t="27396" r="1482" b="39269"/>
          <a:stretch/>
        </p:blipFill>
        <p:spPr bwMode="auto">
          <a:xfrm>
            <a:off x="2986132" y="4993856"/>
            <a:ext cx="5577840" cy="1442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39E5DDE-C75C-461B-832F-F451C866E466}"/>
              </a:ext>
            </a:extLst>
          </p:cNvPr>
          <p:cNvPicPr>
            <a:picLocks noChangeAspect="1"/>
          </p:cNvPicPr>
          <p:nvPr/>
        </p:nvPicPr>
        <p:blipFill rotWithShape="1">
          <a:blip r:embed="rId5">
            <a:extLst>
              <a:ext uri="{28A0092B-C50C-407E-A947-70E740481C1C}">
                <a14:useLocalDpi xmlns:a14="http://schemas.microsoft.com/office/drawing/2010/main" val="0"/>
              </a:ext>
            </a:extLst>
          </a:blip>
          <a:srcRect l="1696" t="13413" r="65361" b="6091"/>
          <a:stretch/>
        </p:blipFill>
        <p:spPr bwMode="auto">
          <a:xfrm>
            <a:off x="4269" y="3798004"/>
            <a:ext cx="2926080" cy="2581836"/>
          </a:xfrm>
          <a:prstGeom prst="rect">
            <a:avLst/>
          </a:prstGeom>
          <a:noFill/>
        </p:spPr>
      </p:pic>
      <p:pic>
        <p:nvPicPr>
          <p:cNvPr id="8" name="Picture 7">
            <a:extLst>
              <a:ext uri="{FF2B5EF4-FFF2-40B4-BE49-F238E27FC236}">
                <a16:creationId xmlns:a16="http://schemas.microsoft.com/office/drawing/2014/main" id="{B9FA9952-A623-465B-BA56-1DBD8B1C8D5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3125"/>
          <a:stretch/>
        </p:blipFill>
        <p:spPr bwMode="auto">
          <a:xfrm>
            <a:off x="4770481" y="2863167"/>
            <a:ext cx="3383280" cy="2108283"/>
          </a:xfrm>
          <a:prstGeom prst="rect">
            <a:avLst/>
          </a:prstGeom>
          <a:noFill/>
        </p:spPr>
      </p:pic>
      <p:pic>
        <p:nvPicPr>
          <p:cNvPr id="9" name="Picture 8">
            <a:extLst>
              <a:ext uri="{FF2B5EF4-FFF2-40B4-BE49-F238E27FC236}">
                <a16:creationId xmlns:a16="http://schemas.microsoft.com/office/drawing/2014/main" id="{760F1556-CB61-436E-9126-A2E6E81C9434}"/>
              </a:ext>
            </a:extLst>
          </p:cNvPr>
          <p:cNvPicPr>
            <a:picLocks noChangeAspect="1"/>
          </p:cNvPicPr>
          <p:nvPr/>
        </p:nvPicPr>
        <p:blipFill rotWithShape="1">
          <a:blip r:embed="rId7"/>
          <a:srcRect l="5301" t="1550" r="54969" b="-1550"/>
          <a:stretch/>
        </p:blipFill>
        <p:spPr>
          <a:xfrm>
            <a:off x="236864" y="1961658"/>
            <a:ext cx="2189761" cy="1737360"/>
          </a:xfrm>
          <a:prstGeom prst="rect">
            <a:avLst/>
          </a:prstGeom>
        </p:spPr>
      </p:pic>
      <p:sp>
        <p:nvSpPr>
          <p:cNvPr id="10" name="TextBox 9">
            <a:extLst>
              <a:ext uri="{FF2B5EF4-FFF2-40B4-BE49-F238E27FC236}">
                <a16:creationId xmlns:a16="http://schemas.microsoft.com/office/drawing/2014/main" id="{F49CF8B1-D386-4F09-A9A2-16401B93EE95}"/>
              </a:ext>
            </a:extLst>
          </p:cNvPr>
          <p:cNvSpPr txBox="1"/>
          <p:nvPr/>
        </p:nvSpPr>
        <p:spPr>
          <a:xfrm>
            <a:off x="3200968" y="1212515"/>
            <a:ext cx="7007062"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274320" indent="-274320">
              <a:buFont typeface="Arial" panose="020B0604020202020204" pitchFamily="34" charset="0"/>
              <a:buChar char="•"/>
            </a:pPr>
            <a:r>
              <a:rPr lang="en-US" sz="2400" dirty="0"/>
              <a:t>Practice pole coil windings and preliminary designs performed under “three” Phase I SBIR/STTR. </a:t>
            </a:r>
          </a:p>
          <a:p>
            <a:pPr marL="274320" indent="-274320">
              <a:buFont typeface="Arial" panose="020B0604020202020204" pitchFamily="34" charset="0"/>
              <a:buChar char="•"/>
            </a:pPr>
            <a:r>
              <a:rPr lang="en-US" sz="2400" dirty="0"/>
              <a:t>A part of MDP can be a Proof-of-Principle demo of an accelerator type common coil dipole at 10+ T </a:t>
            </a:r>
          </a:p>
        </p:txBody>
      </p:sp>
      <p:pic>
        <p:nvPicPr>
          <p:cNvPr id="11" name="Picture 10">
            <a:extLst>
              <a:ext uri="{FF2B5EF4-FFF2-40B4-BE49-F238E27FC236}">
                <a16:creationId xmlns:a16="http://schemas.microsoft.com/office/drawing/2014/main" id="{1806CBA5-FD17-46F4-8C92-0504174621E3}"/>
              </a:ext>
            </a:extLst>
          </p:cNvPr>
          <p:cNvPicPr>
            <a:picLocks noChangeAspect="1"/>
          </p:cNvPicPr>
          <p:nvPr/>
        </p:nvPicPr>
        <p:blipFill rotWithShape="1">
          <a:blip r:embed="rId5">
            <a:extLst>
              <a:ext uri="{28A0092B-C50C-407E-A947-70E740481C1C}">
                <a14:useLocalDpi xmlns:a14="http://schemas.microsoft.com/office/drawing/2010/main" val="0"/>
              </a:ext>
            </a:extLst>
          </a:blip>
          <a:srcRect l="41028" t="9148" r="52191" b="1629"/>
          <a:stretch/>
        </p:blipFill>
        <p:spPr bwMode="auto">
          <a:xfrm>
            <a:off x="2508018" y="1212515"/>
            <a:ext cx="692950" cy="3291840"/>
          </a:xfrm>
          <a:prstGeom prst="rect">
            <a:avLst/>
          </a:prstGeom>
          <a:noFill/>
        </p:spPr>
      </p:pic>
      <p:sp>
        <p:nvSpPr>
          <p:cNvPr id="5" name="TextBox 4">
            <a:extLst>
              <a:ext uri="{FF2B5EF4-FFF2-40B4-BE49-F238E27FC236}">
                <a16:creationId xmlns:a16="http://schemas.microsoft.com/office/drawing/2014/main" id="{798F6C1D-A1C1-44BA-A6BC-D72F435C75ED}"/>
              </a:ext>
            </a:extLst>
          </p:cNvPr>
          <p:cNvSpPr txBox="1"/>
          <p:nvPr/>
        </p:nvSpPr>
        <p:spPr>
          <a:xfrm>
            <a:off x="8619755" y="5582169"/>
            <a:ext cx="3496045"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b="1" dirty="0">
                <a:solidFill>
                  <a:srgbClr val="FFFF00"/>
                </a:solidFill>
              </a:rPr>
              <a:t>Insert coils pole coils will be wound &amp; tested with DCC017</a:t>
            </a:r>
          </a:p>
        </p:txBody>
      </p:sp>
      <p:pic>
        <p:nvPicPr>
          <p:cNvPr id="4" name="Picture 3" descr="C:\Users\gupta\AppData\Local\Microsoft\Windows\Temporary Internet Files\Content.Outlook\8V733T91\common coil cartoon2.jpg">
            <a:extLst>
              <a:ext uri="{FF2B5EF4-FFF2-40B4-BE49-F238E27FC236}">
                <a16:creationId xmlns:a16="http://schemas.microsoft.com/office/drawing/2014/main" id="{1C4D5089-5783-4D21-88AE-BD84A2DE2E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3106" y="2833874"/>
            <a:ext cx="1828800" cy="269659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B1DD35A-0EC5-44AD-9EE5-B743689152E7}"/>
              </a:ext>
            </a:extLst>
          </p:cNvPr>
          <p:cNvSpPr txBox="1"/>
          <p:nvPr/>
        </p:nvSpPr>
        <p:spPr>
          <a:xfrm>
            <a:off x="3282360" y="2918519"/>
            <a:ext cx="1488121" cy="1938992"/>
          </a:xfrm>
          <a:prstGeom prst="rect">
            <a:avLst/>
          </a:prstGeom>
          <a:noFill/>
        </p:spPr>
        <p:txBody>
          <a:bodyPr wrap="square" rtlCol="0">
            <a:spAutoFit/>
          </a:bodyPr>
          <a:lstStyle/>
          <a:p>
            <a:pPr algn="ctr"/>
            <a:r>
              <a:rPr lang="en-US" sz="2400" b="1" dirty="0">
                <a:solidFill>
                  <a:srgbClr val="C00000"/>
                </a:solidFill>
              </a:rPr>
              <a:t>CERN is also working on this design</a:t>
            </a:r>
          </a:p>
        </p:txBody>
      </p:sp>
      <p:sp>
        <p:nvSpPr>
          <p:cNvPr id="15" name="TextBox 14">
            <a:extLst>
              <a:ext uri="{FF2B5EF4-FFF2-40B4-BE49-F238E27FC236}">
                <a16:creationId xmlns:a16="http://schemas.microsoft.com/office/drawing/2014/main" id="{1F463351-BD02-436E-9AE0-A85835ADB2B6}"/>
              </a:ext>
            </a:extLst>
          </p:cNvPr>
          <p:cNvSpPr txBox="1"/>
          <p:nvPr/>
        </p:nvSpPr>
        <p:spPr>
          <a:xfrm>
            <a:off x="10007" y="1253772"/>
            <a:ext cx="2498011" cy="707886"/>
          </a:xfrm>
          <a:prstGeom prst="rect">
            <a:avLst/>
          </a:prstGeom>
          <a:solidFill>
            <a:schemeClr val="bg1"/>
          </a:solidFill>
        </p:spPr>
        <p:txBody>
          <a:bodyPr wrap="square" rtlCol="0">
            <a:spAutoFit/>
          </a:bodyPr>
          <a:lstStyle/>
          <a:p>
            <a:r>
              <a:rPr lang="en-US" sz="2000" b="1">
                <a:solidFill>
                  <a:srgbClr val="FF33CC"/>
                </a:solidFill>
              </a:rPr>
              <a:t>Overpass/underpass (cloverleaf) design</a:t>
            </a:r>
          </a:p>
        </p:txBody>
      </p:sp>
      <p:sp>
        <p:nvSpPr>
          <p:cNvPr id="16" name="Arrow: Right 15">
            <a:extLst>
              <a:ext uri="{FF2B5EF4-FFF2-40B4-BE49-F238E27FC236}">
                <a16:creationId xmlns:a16="http://schemas.microsoft.com/office/drawing/2014/main" id="{4FF3D2B1-11DA-4C41-8AC5-3491138703DB}"/>
              </a:ext>
            </a:extLst>
          </p:cNvPr>
          <p:cNvSpPr/>
          <p:nvPr/>
        </p:nvSpPr>
        <p:spPr>
          <a:xfrm>
            <a:off x="9827932" y="3371486"/>
            <a:ext cx="641617" cy="290846"/>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00"/>
              </a:solidFill>
            </a:endParaRPr>
          </a:p>
        </p:txBody>
      </p:sp>
      <p:sp>
        <p:nvSpPr>
          <p:cNvPr id="17" name="TextBox 16">
            <a:extLst>
              <a:ext uri="{FF2B5EF4-FFF2-40B4-BE49-F238E27FC236}">
                <a16:creationId xmlns:a16="http://schemas.microsoft.com/office/drawing/2014/main" id="{0460E572-E4E0-4C1A-893D-4AC94B805F44}"/>
              </a:ext>
            </a:extLst>
          </p:cNvPr>
          <p:cNvSpPr txBox="1"/>
          <p:nvPr/>
        </p:nvSpPr>
        <p:spPr>
          <a:xfrm>
            <a:off x="5919344" y="2970354"/>
            <a:ext cx="1085554" cy="400110"/>
          </a:xfrm>
          <a:prstGeom prst="rect">
            <a:avLst/>
          </a:prstGeom>
          <a:noFill/>
        </p:spPr>
        <p:txBody>
          <a:bodyPr wrap="none" rtlCol="0">
            <a:spAutoFit/>
          </a:bodyPr>
          <a:lstStyle/>
          <a:p>
            <a:r>
              <a:rPr lang="en-US" sz="2000" b="1">
                <a:solidFill>
                  <a:srgbClr val="FFFF00"/>
                </a:solidFill>
              </a:rPr>
              <a:t>HTS Coil</a:t>
            </a:r>
          </a:p>
        </p:txBody>
      </p:sp>
      <p:sp>
        <p:nvSpPr>
          <p:cNvPr id="18" name="TextBox 17">
            <a:extLst>
              <a:ext uri="{FF2B5EF4-FFF2-40B4-BE49-F238E27FC236}">
                <a16:creationId xmlns:a16="http://schemas.microsoft.com/office/drawing/2014/main" id="{A6CF6DAD-5F48-47A6-90CF-3C2C8A8DBE2D}"/>
              </a:ext>
            </a:extLst>
          </p:cNvPr>
          <p:cNvSpPr txBox="1"/>
          <p:nvPr/>
        </p:nvSpPr>
        <p:spPr>
          <a:xfrm>
            <a:off x="5352256" y="5400701"/>
            <a:ext cx="1391728" cy="400110"/>
          </a:xfrm>
          <a:prstGeom prst="rect">
            <a:avLst/>
          </a:prstGeom>
          <a:solidFill>
            <a:schemeClr val="bg1"/>
          </a:solidFill>
        </p:spPr>
        <p:txBody>
          <a:bodyPr wrap="none" rtlCol="0">
            <a:spAutoFit/>
          </a:bodyPr>
          <a:lstStyle/>
          <a:p>
            <a:r>
              <a:rPr lang="en-US" sz="2000" b="1">
                <a:solidFill>
                  <a:srgbClr val="1F497D"/>
                </a:solidFill>
              </a:rPr>
              <a:t>Nb</a:t>
            </a:r>
            <a:r>
              <a:rPr lang="en-US" sz="2000" b="1" baseline="-25000">
                <a:solidFill>
                  <a:srgbClr val="1F497D"/>
                </a:solidFill>
              </a:rPr>
              <a:t>3</a:t>
            </a:r>
            <a:r>
              <a:rPr lang="en-US" sz="2000" b="1">
                <a:solidFill>
                  <a:srgbClr val="1F497D"/>
                </a:solidFill>
              </a:rPr>
              <a:t>Sn Coil</a:t>
            </a:r>
          </a:p>
        </p:txBody>
      </p:sp>
    </p:spTree>
    <p:extLst>
      <p:ext uri="{BB962C8B-B14F-4D97-AF65-F5344CB8AC3E}">
        <p14:creationId xmlns:p14="http://schemas.microsoft.com/office/powerpoint/2010/main" val="3196279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3305174" y="76200"/>
            <a:ext cx="8810625" cy="863602"/>
          </a:xfrm>
        </p:spPr>
        <p:txBody>
          <a:bodyPr>
            <a:noAutofit/>
          </a:bodyPr>
          <a:lstStyle/>
          <a:p>
            <a:r>
              <a:rPr lang="en-US" altLang="en-US" sz="5400" dirty="0">
                <a:solidFill>
                  <a:srgbClr val="FFFF00"/>
                </a:solidFill>
              </a:rPr>
              <a:t>Summary</a:t>
            </a:r>
          </a:p>
        </p:txBody>
      </p:sp>
      <p:sp>
        <p:nvSpPr>
          <p:cNvPr id="6" name="TextBox 5">
            <a:extLst>
              <a:ext uri="{FF2B5EF4-FFF2-40B4-BE49-F238E27FC236}">
                <a16:creationId xmlns:a16="http://schemas.microsoft.com/office/drawing/2014/main" id="{57C37FDA-56BD-4D4A-BE60-EB1B7EB021B4}"/>
              </a:ext>
            </a:extLst>
          </p:cNvPr>
          <p:cNvSpPr txBox="1"/>
          <p:nvPr/>
        </p:nvSpPr>
        <p:spPr>
          <a:xfrm>
            <a:off x="42862" y="1241864"/>
            <a:ext cx="12149138" cy="4881593"/>
          </a:xfrm>
          <a:prstGeom prst="rect">
            <a:avLst/>
          </a:prstGeom>
          <a:noFill/>
        </p:spPr>
        <p:txBody>
          <a:bodyPr wrap="square" rtlCol="0">
            <a:spAutoFit/>
          </a:bodyPr>
          <a:lstStyle/>
          <a:p>
            <a:pPr marL="365760" indent="-365760" algn="just">
              <a:lnSpc>
                <a:spcPts val="3200"/>
              </a:lnSpc>
              <a:spcBef>
                <a:spcPts val="600"/>
              </a:spcBef>
              <a:buFont typeface="Wingdings" panose="05000000000000000000" pitchFamily="2" charset="2"/>
              <a:buChar char="Ø"/>
            </a:pPr>
            <a:r>
              <a:rPr lang="en-US" sz="2400" b="1" dirty="0">
                <a:latin typeface="Arial" panose="020B0604020202020204" pitchFamily="34" charset="0"/>
                <a:cs typeface="Arial" panose="020B0604020202020204" pitchFamily="34" charset="0"/>
              </a:rPr>
              <a:t>MDP comparative study revealed that for very high field dipoles (20 T), common coil design uses significantly less conductor than that used in other designs. The analysis presented here explains why?</a:t>
            </a:r>
          </a:p>
          <a:p>
            <a:pPr marL="365760" indent="-365760" algn="just">
              <a:lnSpc>
                <a:spcPts val="3200"/>
              </a:lnSpc>
              <a:spcBef>
                <a:spcPts val="600"/>
              </a:spcBef>
              <a:buFont typeface="Wingdings" panose="05000000000000000000" pitchFamily="2" charset="2"/>
              <a:buChar char="Ø"/>
            </a:pPr>
            <a:r>
              <a:rPr lang="en-US" sz="2400" b="1" dirty="0">
                <a:latin typeface="Arial" panose="020B0604020202020204" pitchFamily="34" charset="0"/>
                <a:cs typeface="Arial" panose="020B0604020202020204" pitchFamily="34" charset="0"/>
              </a:rPr>
              <a:t>Common coil offers several advantages, some outlined in this presentation. </a:t>
            </a:r>
          </a:p>
          <a:p>
            <a:pPr marL="365760" indent="-365760" algn="just">
              <a:lnSpc>
                <a:spcPts val="3200"/>
              </a:lnSpc>
              <a:spcBef>
                <a:spcPts val="600"/>
              </a:spcBef>
              <a:buFont typeface="Wingdings" panose="05000000000000000000" pitchFamily="2" charset="2"/>
              <a:buChar char="Ø"/>
            </a:pPr>
            <a:r>
              <a:rPr lang="en-US" sz="2400" b="1" dirty="0">
                <a:latin typeface="Arial" panose="020B0604020202020204" pitchFamily="34" charset="0"/>
                <a:cs typeface="Arial" panose="020B0604020202020204" pitchFamily="34" charset="0"/>
              </a:rPr>
              <a:t>A focused effort should now be made across the labs to develop this design in more detail (including 3-d design, quench protection, assembly, R&amp;D plan, etc.).</a:t>
            </a:r>
          </a:p>
          <a:p>
            <a:pPr marL="365760" indent="-365760" algn="just">
              <a:lnSpc>
                <a:spcPts val="3200"/>
              </a:lnSpc>
              <a:spcBef>
                <a:spcPts val="600"/>
              </a:spcBef>
              <a:buFont typeface="Wingdings" panose="05000000000000000000" pitchFamily="2" charset="2"/>
              <a:buChar char="Ø"/>
            </a:pPr>
            <a:r>
              <a:rPr lang="en-US" sz="2400" b="1" dirty="0">
                <a:latin typeface="Arial" panose="020B0604020202020204" pitchFamily="34" charset="0"/>
                <a:cs typeface="Arial" panose="020B0604020202020204" pitchFamily="34" charset="0"/>
              </a:rPr>
              <a:t>This is a different design and provides new opportunity. A good opportunity for new scientists and engineers (who come with less to NO pre-conceived notions and biases) for doing pioneering work.</a:t>
            </a:r>
          </a:p>
          <a:p>
            <a:pPr marL="365760" indent="-365760" algn="just">
              <a:lnSpc>
                <a:spcPts val="3200"/>
              </a:lnSpc>
              <a:spcBef>
                <a:spcPts val="600"/>
              </a:spcBef>
              <a:buFont typeface="Wingdings" panose="05000000000000000000" pitchFamily="2" charset="2"/>
              <a:buChar char="Ø"/>
            </a:pPr>
            <a:r>
              <a:rPr lang="en-US" sz="2400" b="1" dirty="0">
                <a:latin typeface="Arial" panose="020B0604020202020204" pitchFamily="34" charset="0"/>
                <a:cs typeface="Arial" panose="020B0604020202020204" pitchFamily="34" charset="0"/>
              </a:rPr>
              <a:t>Suggest that we to do a full comparative study of all options in the next annual meeting and see if an update in direction is warranted.</a:t>
            </a:r>
          </a:p>
        </p:txBody>
      </p:sp>
    </p:spTree>
    <p:extLst>
      <p:ext uri="{BB962C8B-B14F-4D97-AF65-F5344CB8AC3E}">
        <p14:creationId xmlns:p14="http://schemas.microsoft.com/office/powerpoint/2010/main" val="3938114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3305175" y="76200"/>
            <a:ext cx="8216266" cy="990600"/>
          </a:xfrm>
        </p:spPr>
        <p:txBody>
          <a:bodyPr>
            <a:noAutofit/>
          </a:bodyPr>
          <a:lstStyle/>
          <a:p>
            <a:r>
              <a:rPr lang="en-US" altLang="en-US" sz="7200" dirty="0">
                <a:solidFill>
                  <a:srgbClr val="FFFF00"/>
                </a:solidFill>
              </a:rPr>
              <a:t>Overview</a:t>
            </a:r>
          </a:p>
        </p:txBody>
      </p:sp>
      <p:sp>
        <p:nvSpPr>
          <p:cNvPr id="6" name="TextBox 5">
            <a:extLst>
              <a:ext uri="{FF2B5EF4-FFF2-40B4-BE49-F238E27FC236}">
                <a16:creationId xmlns:a16="http://schemas.microsoft.com/office/drawing/2014/main" id="{57C37FDA-56BD-4D4A-BE60-EB1B7EB021B4}"/>
              </a:ext>
            </a:extLst>
          </p:cNvPr>
          <p:cNvSpPr txBox="1"/>
          <p:nvPr/>
        </p:nvSpPr>
        <p:spPr>
          <a:xfrm>
            <a:off x="-1" y="1190038"/>
            <a:ext cx="12115799" cy="5109091"/>
          </a:xfrm>
          <a:prstGeom prst="rect">
            <a:avLst/>
          </a:prstGeom>
          <a:noFill/>
        </p:spPr>
        <p:txBody>
          <a:bodyPr wrap="square" rtlCol="0">
            <a:spAutoFit/>
          </a:bodyPr>
          <a:lstStyle/>
          <a:p>
            <a:pPr marL="457200" indent="-457200" algn="just">
              <a:spcBef>
                <a:spcPts val="600"/>
              </a:spcBef>
              <a:buFont typeface="Wingdings" panose="05000000000000000000" pitchFamily="2" charset="2"/>
              <a:buChar char="q"/>
            </a:pPr>
            <a:r>
              <a:rPr lang="en-US" sz="3200" b="1" dirty="0">
                <a:latin typeface="Arial" panose="020B0604020202020204" pitchFamily="34" charset="0"/>
                <a:cs typeface="Arial" panose="020B0604020202020204" pitchFamily="34" charset="0"/>
              </a:rPr>
              <a:t>Onward from what was presented at the annual meeting</a:t>
            </a:r>
          </a:p>
          <a:p>
            <a:pPr lvl="1" algn="just">
              <a:spcBef>
                <a:spcPts val="600"/>
              </a:spcBef>
            </a:pPr>
            <a:r>
              <a:rPr lang="en-US" sz="2800" b="1" dirty="0">
                <a:solidFill>
                  <a:srgbClr val="FF0000"/>
                </a:solidFill>
                <a:latin typeface="Arial" panose="020B0604020202020204" pitchFamily="34" charset="0"/>
                <a:cs typeface="Arial" panose="020B0604020202020204" pitchFamily="34" charset="0"/>
              </a:rPr>
              <a:t>Question: Do the advantages of common coil design still hold after a more detailed analysis? Review them one by one for 20 T hybrid</a:t>
            </a:r>
          </a:p>
          <a:p>
            <a:pPr marL="457200" indent="-457200" algn="just">
              <a:spcBef>
                <a:spcPts val="600"/>
              </a:spcBef>
              <a:buFont typeface="Wingdings" panose="05000000000000000000" pitchFamily="2" charset="2"/>
              <a:buChar char="q"/>
            </a:pPr>
            <a:r>
              <a:rPr lang="en-US" sz="3200" b="1" dirty="0">
                <a:latin typeface="Arial" panose="020B0604020202020204" pitchFamily="34" charset="0"/>
                <a:cs typeface="Arial" panose="020B0604020202020204" pitchFamily="34" charset="0"/>
              </a:rPr>
              <a:t>Progress made since the annual meeting</a:t>
            </a:r>
          </a:p>
          <a:p>
            <a:pPr lvl="1" algn="just">
              <a:spcBef>
                <a:spcPts val="600"/>
              </a:spcBef>
            </a:pPr>
            <a:r>
              <a:rPr lang="en-US" sz="2800" b="1" dirty="0">
                <a:solidFill>
                  <a:srgbClr val="FF0000"/>
                </a:solidFill>
                <a:latin typeface="Arial" panose="020B0604020202020204" pitchFamily="34" charset="0"/>
                <a:cs typeface="Arial" panose="020B0604020202020204" pitchFamily="34" charset="0"/>
              </a:rPr>
              <a:t>Question: Are the design requirements met when the same (not similar) design is used for the magnetic and mechanical analysis? </a:t>
            </a:r>
            <a:endParaRPr lang="en-US" sz="2800" b="1" dirty="0">
              <a:latin typeface="Arial" panose="020B0604020202020204" pitchFamily="34" charset="0"/>
              <a:cs typeface="Arial" panose="020B0604020202020204" pitchFamily="34" charset="0"/>
            </a:endParaRPr>
          </a:p>
          <a:p>
            <a:pPr marL="457200" indent="-457200" algn="just">
              <a:spcBef>
                <a:spcPts val="600"/>
              </a:spcBef>
              <a:buFont typeface="Wingdings" panose="05000000000000000000" pitchFamily="2" charset="2"/>
              <a:buChar char="q"/>
            </a:pPr>
            <a:r>
              <a:rPr lang="en-US" sz="3200" b="1" dirty="0">
                <a:effectLst/>
                <a:latin typeface="Arial" panose="020B0604020202020204" pitchFamily="34" charset="0"/>
                <a:cs typeface="Arial" panose="020B0604020202020204" pitchFamily="34" charset="0"/>
              </a:rPr>
              <a:t>Future </a:t>
            </a:r>
            <a:r>
              <a:rPr lang="en-US" sz="3200" b="1" dirty="0">
                <a:latin typeface="Arial" panose="020B0604020202020204" pitchFamily="34" charset="0"/>
                <a:cs typeface="Arial" panose="020B0604020202020204" pitchFamily="34" charset="0"/>
              </a:rPr>
              <a:t>plans</a:t>
            </a:r>
            <a:r>
              <a:rPr lang="en-US" sz="3200" b="1" dirty="0">
                <a:effectLst/>
                <a:latin typeface="Arial" panose="020B0604020202020204" pitchFamily="34" charset="0"/>
                <a:cs typeface="Arial" panose="020B0604020202020204" pitchFamily="34" charset="0"/>
              </a:rPr>
              <a:t> (including </a:t>
            </a:r>
            <a:r>
              <a:rPr lang="en-US" sz="3200" b="1" dirty="0">
                <a:latin typeface="Arial" panose="020B0604020202020204" pitchFamily="34" charset="0"/>
                <a:cs typeface="Arial" panose="020B0604020202020204" pitchFamily="34" charset="0"/>
              </a:rPr>
              <a:t>a </a:t>
            </a:r>
            <a:r>
              <a:rPr lang="en-US" sz="3200" b="1" dirty="0">
                <a:effectLst/>
                <a:latin typeface="Arial" panose="020B0604020202020204" pitchFamily="34" charset="0"/>
                <a:cs typeface="Arial" panose="020B0604020202020204" pitchFamily="34" charset="0"/>
              </a:rPr>
              <a:t>proof-of-principle demo magnet)</a:t>
            </a:r>
            <a:endParaRPr lang="en-US" sz="3200" b="1" dirty="0">
              <a:latin typeface="Arial" panose="020B0604020202020204" pitchFamily="34" charset="0"/>
              <a:cs typeface="Arial" panose="020B0604020202020204" pitchFamily="34" charset="0"/>
            </a:endParaRPr>
          </a:p>
          <a:p>
            <a:pPr lvl="1" algn="just">
              <a:spcBef>
                <a:spcPts val="600"/>
              </a:spcBef>
            </a:pPr>
            <a:r>
              <a:rPr lang="en-US" sz="2800" b="1" dirty="0">
                <a:solidFill>
                  <a:srgbClr val="FF0000"/>
                </a:solidFill>
                <a:latin typeface="Arial" panose="020B0604020202020204" pitchFamily="34" charset="0"/>
                <a:cs typeface="Arial" panose="020B0604020202020204" pitchFamily="34" charset="0"/>
              </a:rPr>
              <a:t>Question: Apart from developing the design of 20 T dipole, can an accelerator type common coil dipole be demonstrated within MDP?</a:t>
            </a:r>
            <a:endParaRPr lang="en-US" sz="3200" b="1" dirty="0">
              <a:effectLst/>
              <a:latin typeface="Arial" panose="020B0604020202020204" pitchFamily="34" charset="0"/>
              <a:cs typeface="Arial" panose="020B0604020202020204" pitchFamily="34" charset="0"/>
            </a:endParaRPr>
          </a:p>
          <a:p>
            <a:pPr marL="457200" indent="-457200" algn="just">
              <a:spcBef>
                <a:spcPts val="600"/>
              </a:spcBef>
              <a:buFont typeface="Wingdings" panose="05000000000000000000" pitchFamily="2" charset="2"/>
              <a:buChar char="q"/>
            </a:pPr>
            <a:r>
              <a:rPr lang="en-US" sz="3200" b="1" dirty="0">
                <a:latin typeface="Arial" panose="020B0604020202020204" pitchFamily="34" charset="0"/>
                <a:cs typeface="Arial" panose="020B0604020202020204" pitchFamily="34" charset="0"/>
              </a:rPr>
              <a:t>Summary</a:t>
            </a:r>
            <a:endParaRPr lang="en-US" sz="3200" dirty="0">
              <a:effectLst/>
              <a:latin typeface="Arial" panose="020B0604020202020204" pitchFamily="34" charset="0"/>
            </a:endParaRPr>
          </a:p>
        </p:txBody>
      </p:sp>
    </p:spTree>
    <p:extLst>
      <p:ext uri="{BB962C8B-B14F-4D97-AF65-F5344CB8AC3E}">
        <p14:creationId xmlns:p14="http://schemas.microsoft.com/office/powerpoint/2010/main" val="941657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80637E5-39A9-4879-9096-B9134846B184}"/>
              </a:ext>
            </a:extLst>
          </p:cNvPr>
          <p:cNvSpPr txBox="1">
            <a:spLocks noChangeArrowheads="1"/>
          </p:cNvSpPr>
          <p:nvPr/>
        </p:nvSpPr>
        <p:spPr>
          <a:xfrm>
            <a:off x="3203864" y="46325"/>
            <a:ext cx="8890000" cy="1040310"/>
          </a:xfrm>
          <a:prstGeom prst="rect">
            <a:avLst/>
          </a:prstGeom>
          <a:solidFill>
            <a:schemeClr val="tx2"/>
          </a:solidFill>
          <a:effectLst>
            <a:outerShdw blurRad="50800" dist="38100" dir="2700000" algn="tl" rotWithShape="0">
              <a:srgbClr val="000000">
                <a:alpha val="43000"/>
              </a:srgbClr>
            </a:outerShdw>
          </a:effectLst>
        </p:spPr>
        <p:txBody>
          <a:bodyPr vert="horz" lIns="91440" tIns="45720" rIns="91440" bIns="45720" rtlCol="0" anchor="ctr">
            <a:noAutofit/>
          </a:bodyPr>
          <a:lstStyle>
            <a:lvl1pPr algn="ctr" defTabSz="342900" rtl="0" eaLnBrk="1" latinLnBrk="0" hangingPunct="1">
              <a:spcBef>
                <a:spcPct val="0"/>
              </a:spcBef>
              <a:buNone/>
              <a:defRPr sz="2100" kern="1200">
                <a:solidFill>
                  <a:schemeClr val="bg1"/>
                </a:solidFill>
                <a:latin typeface="+mj-lt"/>
                <a:ea typeface="+mj-ea"/>
                <a:cs typeface="+mj-cs"/>
              </a:defRPr>
            </a:lvl1pPr>
          </a:lstStyle>
          <a:p>
            <a:r>
              <a:rPr lang="en-US" altLang="en-US" sz="3600" dirty="0">
                <a:solidFill>
                  <a:srgbClr val="FFFF00"/>
                </a:solidFill>
              </a:rPr>
              <a:t>Common Coil Geometry for High Field HTS/LTS Hybrid Collider Dipole</a:t>
            </a:r>
            <a:endParaRPr lang="en-US" altLang="en-US" sz="3600" dirty="0">
              <a:solidFill>
                <a:srgbClr val="CCFF99"/>
              </a:solidFill>
            </a:endParaRPr>
          </a:p>
        </p:txBody>
      </p:sp>
      <p:pic>
        <p:nvPicPr>
          <p:cNvPr id="3" name="Picture 2">
            <a:extLst>
              <a:ext uri="{FF2B5EF4-FFF2-40B4-BE49-F238E27FC236}">
                <a16:creationId xmlns:a16="http://schemas.microsoft.com/office/drawing/2014/main" id="{829E737B-6199-277A-E387-A4EF43F3F57C}"/>
              </a:ext>
            </a:extLst>
          </p:cNvPr>
          <p:cNvPicPr>
            <a:picLocks noChangeAspect="1"/>
          </p:cNvPicPr>
          <p:nvPr/>
        </p:nvPicPr>
        <p:blipFill>
          <a:blip r:embed="rId3"/>
          <a:stretch>
            <a:fillRect/>
          </a:stretch>
        </p:blipFill>
        <p:spPr>
          <a:xfrm>
            <a:off x="71060" y="1206204"/>
            <a:ext cx="3108960" cy="2661369"/>
          </a:xfrm>
          <a:prstGeom prst="rect">
            <a:avLst/>
          </a:prstGeom>
        </p:spPr>
      </p:pic>
      <p:pic>
        <p:nvPicPr>
          <p:cNvPr id="4" name="Picture 3">
            <a:extLst>
              <a:ext uri="{FF2B5EF4-FFF2-40B4-BE49-F238E27FC236}">
                <a16:creationId xmlns:a16="http://schemas.microsoft.com/office/drawing/2014/main" id="{F62A53FB-F085-4B17-40BA-5AB083BD39A2}"/>
              </a:ext>
            </a:extLst>
          </p:cNvPr>
          <p:cNvPicPr>
            <a:picLocks noChangeAspect="1"/>
          </p:cNvPicPr>
          <p:nvPr/>
        </p:nvPicPr>
        <p:blipFill rotWithShape="1">
          <a:blip r:embed="rId4"/>
          <a:srcRect l="8824" r="-551"/>
          <a:stretch/>
        </p:blipFill>
        <p:spPr>
          <a:xfrm>
            <a:off x="3547712" y="1165288"/>
            <a:ext cx="2743200" cy="2743200"/>
          </a:xfrm>
          <a:prstGeom prst="rect">
            <a:avLst/>
          </a:prstGeom>
        </p:spPr>
      </p:pic>
      <p:pic>
        <p:nvPicPr>
          <p:cNvPr id="5" name="Picture 4">
            <a:extLst>
              <a:ext uri="{FF2B5EF4-FFF2-40B4-BE49-F238E27FC236}">
                <a16:creationId xmlns:a16="http://schemas.microsoft.com/office/drawing/2014/main" id="{AF0684C0-BBA6-439B-3848-AC27A895C8BC}"/>
              </a:ext>
            </a:extLst>
          </p:cNvPr>
          <p:cNvPicPr>
            <a:picLocks noChangeAspect="1"/>
          </p:cNvPicPr>
          <p:nvPr/>
        </p:nvPicPr>
        <p:blipFill>
          <a:blip r:embed="rId5"/>
          <a:stretch>
            <a:fillRect/>
          </a:stretch>
        </p:blipFill>
        <p:spPr>
          <a:xfrm>
            <a:off x="8939525" y="3888716"/>
            <a:ext cx="3200400" cy="2408329"/>
          </a:xfrm>
          <a:prstGeom prst="rect">
            <a:avLst/>
          </a:prstGeom>
        </p:spPr>
      </p:pic>
      <p:grpSp>
        <p:nvGrpSpPr>
          <p:cNvPr id="6" name="Group 13">
            <a:extLst>
              <a:ext uri="{FF2B5EF4-FFF2-40B4-BE49-F238E27FC236}">
                <a16:creationId xmlns:a16="http://schemas.microsoft.com/office/drawing/2014/main" id="{7EF2567C-1BA4-5E18-D371-EB984F10300C}"/>
              </a:ext>
            </a:extLst>
          </p:cNvPr>
          <p:cNvGrpSpPr>
            <a:grpSpLocks noChangeAspect="1"/>
          </p:cNvGrpSpPr>
          <p:nvPr/>
        </p:nvGrpSpPr>
        <p:grpSpPr bwMode="auto">
          <a:xfrm rot="60000">
            <a:off x="8898965" y="1255059"/>
            <a:ext cx="3200400" cy="2500315"/>
            <a:chOff x="960" y="3120"/>
            <a:chExt cx="1536" cy="1200"/>
          </a:xfrm>
        </p:grpSpPr>
        <p:pic>
          <p:nvPicPr>
            <p:cNvPr id="7" name="Picture 14" descr="I:\cc1.GIF">
              <a:extLst>
                <a:ext uri="{FF2B5EF4-FFF2-40B4-BE49-F238E27FC236}">
                  <a16:creationId xmlns:a16="http://schemas.microsoft.com/office/drawing/2014/main" id="{088048D0-CC44-E792-D5B4-A3764F6993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0" y="3155"/>
              <a:ext cx="1359" cy="1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15">
              <a:extLst>
                <a:ext uri="{FF2B5EF4-FFF2-40B4-BE49-F238E27FC236}">
                  <a16:creationId xmlns:a16="http://schemas.microsoft.com/office/drawing/2014/main" id="{556F714D-686F-6116-9CD6-8887D86AA578}"/>
                </a:ext>
              </a:extLst>
            </p:cNvPr>
            <p:cNvSpPr>
              <a:spLocks noChangeArrowheads="1"/>
            </p:cNvSpPr>
            <p:nvPr/>
          </p:nvSpPr>
          <p:spPr bwMode="auto">
            <a:xfrm rot="-10320000">
              <a:off x="1056" y="3840"/>
              <a:ext cx="240" cy="96"/>
            </a:xfrm>
            <a:prstGeom prst="rightArrow">
              <a:avLst>
                <a:gd name="adj1" fmla="val 50000"/>
                <a:gd name="adj2" fmla="val 62500"/>
              </a:avLst>
            </a:prstGeom>
            <a:solidFill>
              <a:srgbClr val="FF99CC"/>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har char="•"/>
                <a:defRPr sz="3200">
                  <a:solidFill>
                    <a:schemeClr val="tx1"/>
                  </a:solidFill>
                  <a:latin typeface="Times New Roman" pitchFamily="18" charset="0"/>
                </a:defRPr>
              </a:lvl1pPr>
              <a:lvl2pPr marL="742950" indent="-285750">
                <a:buChar char="–"/>
                <a:defRPr sz="2800">
                  <a:solidFill>
                    <a:schemeClr val="tx1"/>
                  </a:solidFill>
                  <a:latin typeface="Times New Roman" pitchFamily="18" charset="0"/>
                </a:defRPr>
              </a:lvl2pPr>
              <a:lvl3pPr marL="1143000" indent="-228600">
                <a:buChar char="•"/>
                <a:defRPr sz="2400">
                  <a:solidFill>
                    <a:schemeClr val="tx1"/>
                  </a:solidFill>
                  <a:latin typeface="Times New Roman" pitchFamily="18" charset="0"/>
                </a:defRPr>
              </a:lvl3pPr>
              <a:lvl4pPr marL="1600200" indent="-228600">
                <a:buChar char="–"/>
                <a:defRPr sz="2000">
                  <a:solidFill>
                    <a:schemeClr val="tx1"/>
                  </a:solidFill>
                  <a:latin typeface="Times New Roman" pitchFamily="18" charset="0"/>
                </a:defRPr>
              </a:lvl4pPr>
              <a:lvl5pPr marL="2057400" indent="-22860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Tx/>
                <a:buNone/>
              </a:pPr>
              <a:endParaRPr lang="en-US" altLang="en-US" sz="1800"/>
            </a:p>
          </p:txBody>
        </p:sp>
        <p:sp>
          <p:nvSpPr>
            <p:cNvPr id="9" name="AutoShape 16">
              <a:extLst>
                <a:ext uri="{FF2B5EF4-FFF2-40B4-BE49-F238E27FC236}">
                  <a16:creationId xmlns:a16="http://schemas.microsoft.com/office/drawing/2014/main" id="{BB1E56C7-5E34-2337-F4CF-489A62E69C81}"/>
                </a:ext>
              </a:extLst>
            </p:cNvPr>
            <p:cNvSpPr>
              <a:spLocks noChangeArrowheads="1"/>
            </p:cNvSpPr>
            <p:nvPr/>
          </p:nvSpPr>
          <p:spPr bwMode="auto">
            <a:xfrm rot="480000">
              <a:off x="1584" y="3792"/>
              <a:ext cx="240" cy="96"/>
            </a:xfrm>
            <a:prstGeom prst="rightArrow">
              <a:avLst>
                <a:gd name="adj1" fmla="val 50000"/>
                <a:gd name="adj2" fmla="val 62500"/>
              </a:avLst>
            </a:prstGeom>
            <a:solidFill>
              <a:srgbClr val="00FF00"/>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har char="•"/>
                <a:defRPr sz="3200">
                  <a:solidFill>
                    <a:schemeClr val="tx1"/>
                  </a:solidFill>
                  <a:latin typeface="Times New Roman" pitchFamily="18" charset="0"/>
                </a:defRPr>
              </a:lvl1pPr>
              <a:lvl2pPr marL="742950" indent="-285750">
                <a:buChar char="–"/>
                <a:defRPr sz="2800">
                  <a:solidFill>
                    <a:schemeClr val="tx1"/>
                  </a:solidFill>
                  <a:latin typeface="Times New Roman" pitchFamily="18" charset="0"/>
                </a:defRPr>
              </a:lvl2pPr>
              <a:lvl3pPr marL="1143000" indent="-228600">
                <a:buChar char="•"/>
                <a:defRPr sz="2400">
                  <a:solidFill>
                    <a:schemeClr val="tx1"/>
                  </a:solidFill>
                  <a:latin typeface="Times New Roman" pitchFamily="18" charset="0"/>
                </a:defRPr>
              </a:lvl3pPr>
              <a:lvl4pPr marL="1600200" indent="-228600">
                <a:buChar char="–"/>
                <a:defRPr sz="2000">
                  <a:solidFill>
                    <a:schemeClr val="tx1"/>
                  </a:solidFill>
                  <a:latin typeface="Times New Roman" pitchFamily="18" charset="0"/>
                </a:defRPr>
              </a:lvl4pPr>
              <a:lvl5pPr marL="2057400" indent="-22860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Tx/>
                <a:buNone/>
              </a:pPr>
              <a:endParaRPr lang="en-US" altLang="en-US" sz="1800"/>
            </a:p>
          </p:txBody>
        </p:sp>
        <p:sp>
          <p:nvSpPr>
            <p:cNvPr id="10" name="AutoShape 17">
              <a:extLst>
                <a:ext uri="{FF2B5EF4-FFF2-40B4-BE49-F238E27FC236}">
                  <a16:creationId xmlns:a16="http://schemas.microsoft.com/office/drawing/2014/main" id="{BE8B5C55-0101-3157-4643-3206A8EC9C41}"/>
                </a:ext>
              </a:extLst>
            </p:cNvPr>
            <p:cNvSpPr>
              <a:spLocks noChangeArrowheads="1"/>
            </p:cNvSpPr>
            <p:nvPr/>
          </p:nvSpPr>
          <p:spPr bwMode="auto">
            <a:xfrm rot="-10320000">
              <a:off x="1536" y="3120"/>
              <a:ext cx="240" cy="96"/>
            </a:xfrm>
            <a:prstGeom prst="rightArrow">
              <a:avLst>
                <a:gd name="adj1" fmla="val 50000"/>
                <a:gd name="adj2" fmla="val 62500"/>
              </a:avLst>
            </a:prstGeom>
            <a:solidFill>
              <a:srgbClr val="FF99CC"/>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har char="•"/>
                <a:defRPr sz="3200">
                  <a:solidFill>
                    <a:schemeClr val="tx1"/>
                  </a:solidFill>
                  <a:latin typeface="Times New Roman" pitchFamily="18" charset="0"/>
                </a:defRPr>
              </a:lvl1pPr>
              <a:lvl2pPr marL="742950" indent="-285750">
                <a:buChar char="–"/>
                <a:defRPr sz="2800">
                  <a:solidFill>
                    <a:schemeClr val="tx1"/>
                  </a:solidFill>
                  <a:latin typeface="Times New Roman" pitchFamily="18" charset="0"/>
                </a:defRPr>
              </a:lvl2pPr>
              <a:lvl3pPr marL="1143000" indent="-228600">
                <a:buChar char="•"/>
                <a:defRPr sz="2400">
                  <a:solidFill>
                    <a:schemeClr val="tx1"/>
                  </a:solidFill>
                  <a:latin typeface="Times New Roman" pitchFamily="18" charset="0"/>
                </a:defRPr>
              </a:lvl3pPr>
              <a:lvl4pPr marL="1600200" indent="-228600">
                <a:buChar char="–"/>
                <a:defRPr sz="2000">
                  <a:solidFill>
                    <a:schemeClr val="tx1"/>
                  </a:solidFill>
                  <a:latin typeface="Times New Roman" pitchFamily="18" charset="0"/>
                </a:defRPr>
              </a:lvl4pPr>
              <a:lvl5pPr marL="2057400" indent="-22860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Tx/>
                <a:buNone/>
              </a:pPr>
              <a:endParaRPr lang="en-US" altLang="en-US" sz="1800"/>
            </a:p>
          </p:txBody>
        </p:sp>
        <p:sp>
          <p:nvSpPr>
            <p:cNvPr id="11" name="AutoShape 18">
              <a:extLst>
                <a:ext uri="{FF2B5EF4-FFF2-40B4-BE49-F238E27FC236}">
                  <a16:creationId xmlns:a16="http://schemas.microsoft.com/office/drawing/2014/main" id="{0FB64F22-2378-DC22-6B29-EA970D60E68C}"/>
                </a:ext>
              </a:extLst>
            </p:cNvPr>
            <p:cNvSpPr>
              <a:spLocks noChangeArrowheads="1"/>
            </p:cNvSpPr>
            <p:nvPr/>
          </p:nvSpPr>
          <p:spPr bwMode="auto">
            <a:xfrm rot="480000">
              <a:off x="2256" y="3216"/>
              <a:ext cx="240" cy="96"/>
            </a:xfrm>
            <a:prstGeom prst="rightArrow">
              <a:avLst>
                <a:gd name="adj1" fmla="val 50000"/>
                <a:gd name="adj2" fmla="val 62500"/>
              </a:avLst>
            </a:prstGeom>
            <a:solidFill>
              <a:srgbClr val="00FF00"/>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har char="•"/>
                <a:defRPr sz="3200">
                  <a:solidFill>
                    <a:schemeClr val="tx1"/>
                  </a:solidFill>
                  <a:latin typeface="Times New Roman" pitchFamily="18" charset="0"/>
                </a:defRPr>
              </a:lvl1pPr>
              <a:lvl2pPr marL="742950" indent="-285750">
                <a:buChar char="–"/>
                <a:defRPr sz="2800">
                  <a:solidFill>
                    <a:schemeClr val="tx1"/>
                  </a:solidFill>
                  <a:latin typeface="Times New Roman" pitchFamily="18" charset="0"/>
                </a:defRPr>
              </a:lvl2pPr>
              <a:lvl3pPr marL="1143000" indent="-228600">
                <a:buChar char="•"/>
                <a:defRPr sz="2400">
                  <a:solidFill>
                    <a:schemeClr val="tx1"/>
                  </a:solidFill>
                  <a:latin typeface="Times New Roman" pitchFamily="18" charset="0"/>
                </a:defRPr>
              </a:lvl3pPr>
              <a:lvl4pPr marL="1600200" indent="-228600">
                <a:buChar char="–"/>
                <a:defRPr sz="2000">
                  <a:solidFill>
                    <a:schemeClr val="tx1"/>
                  </a:solidFill>
                  <a:latin typeface="Times New Roman" pitchFamily="18" charset="0"/>
                </a:defRPr>
              </a:lvl4pPr>
              <a:lvl5pPr marL="2057400" indent="-22860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Tx/>
                <a:buNone/>
              </a:pPr>
              <a:endParaRPr lang="en-US" altLang="en-US" sz="1800"/>
            </a:p>
          </p:txBody>
        </p:sp>
        <p:sp>
          <p:nvSpPr>
            <p:cNvPr id="12" name="AutoShape 19">
              <a:extLst>
                <a:ext uri="{FF2B5EF4-FFF2-40B4-BE49-F238E27FC236}">
                  <a16:creationId xmlns:a16="http://schemas.microsoft.com/office/drawing/2014/main" id="{BBDE3317-562D-FF3F-FF1E-DFCAC6BDE262}"/>
                </a:ext>
              </a:extLst>
            </p:cNvPr>
            <p:cNvSpPr>
              <a:spLocks noChangeArrowheads="1"/>
            </p:cNvSpPr>
            <p:nvPr/>
          </p:nvSpPr>
          <p:spPr bwMode="auto">
            <a:xfrm rot="480000">
              <a:off x="2256" y="3696"/>
              <a:ext cx="240" cy="96"/>
            </a:xfrm>
            <a:prstGeom prst="rightArrow">
              <a:avLst>
                <a:gd name="adj1" fmla="val 50000"/>
                <a:gd name="adj2" fmla="val 62500"/>
              </a:avLst>
            </a:prstGeom>
            <a:solidFill>
              <a:srgbClr val="00FF00"/>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har char="•"/>
                <a:defRPr sz="3200">
                  <a:solidFill>
                    <a:schemeClr val="tx1"/>
                  </a:solidFill>
                  <a:latin typeface="Times New Roman" pitchFamily="18" charset="0"/>
                </a:defRPr>
              </a:lvl1pPr>
              <a:lvl2pPr marL="742950" indent="-285750">
                <a:buChar char="–"/>
                <a:defRPr sz="2800">
                  <a:solidFill>
                    <a:schemeClr val="tx1"/>
                  </a:solidFill>
                  <a:latin typeface="Times New Roman" pitchFamily="18" charset="0"/>
                </a:defRPr>
              </a:lvl2pPr>
              <a:lvl3pPr marL="1143000" indent="-228600">
                <a:buChar char="•"/>
                <a:defRPr sz="2400">
                  <a:solidFill>
                    <a:schemeClr val="tx1"/>
                  </a:solidFill>
                  <a:latin typeface="Times New Roman" pitchFamily="18" charset="0"/>
                </a:defRPr>
              </a:lvl3pPr>
              <a:lvl4pPr marL="1600200" indent="-228600">
                <a:buChar char="–"/>
                <a:defRPr sz="2000">
                  <a:solidFill>
                    <a:schemeClr val="tx1"/>
                  </a:solidFill>
                  <a:latin typeface="Times New Roman" pitchFamily="18" charset="0"/>
                </a:defRPr>
              </a:lvl4pPr>
              <a:lvl5pPr marL="2057400" indent="-22860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Tx/>
                <a:buNone/>
              </a:pPr>
              <a:endParaRPr lang="en-US" altLang="en-US" sz="1800"/>
            </a:p>
          </p:txBody>
        </p:sp>
      </p:grpSp>
      <p:sp>
        <p:nvSpPr>
          <p:cNvPr id="13" name="TextBox 12">
            <a:extLst>
              <a:ext uri="{FF2B5EF4-FFF2-40B4-BE49-F238E27FC236}">
                <a16:creationId xmlns:a16="http://schemas.microsoft.com/office/drawing/2014/main" id="{7E7A9015-6C00-CE19-97E5-2AE89AF90161}"/>
              </a:ext>
            </a:extLst>
          </p:cNvPr>
          <p:cNvSpPr txBox="1"/>
          <p:nvPr/>
        </p:nvSpPr>
        <p:spPr>
          <a:xfrm>
            <a:off x="10620870" y="5440144"/>
            <a:ext cx="1571130" cy="646331"/>
          </a:xfrm>
          <a:prstGeom prst="rect">
            <a:avLst/>
          </a:prstGeom>
          <a:noFill/>
        </p:spPr>
        <p:txBody>
          <a:bodyPr wrap="square" rtlCol="0">
            <a:spAutoFit/>
          </a:bodyPr>
          <a:lstStyle/>
          <a:p>
            <a:pPr algn="r"/>
            <a:r>
              <a:rPr lang="en-US" dirty="0"/>
              <a:t>CT/CCT and block designs</a:t>
            </a:r>
          </a:p>
        </p:txBody>
      </p:sp>
      <p:sp>
        <p:nvSpPr>
          <p:cNvPr id="14" name="TextBox 13">
            <a:extLst>
              <a:ext uri="{FF2B5EF4-FFF2-40B4-BE49-F238E27FC236}">
                <a16:creationId xmlns:a16="http://schemas.microsoft.com/office/drawing/2014/main" id="{45A717B7-60F4-314B-2BE1-77D58E94EB11}"/>
              </a:ext>
            </a:extLst>
          </p:cNvPr>
          <p:cNvSpPr txBox="1"/>
          <p:nvPr/>
        </p:nvSpPr>
        <p:spPr>
          <a:xfrm>
            <a:off x="10631842" y="3105834"/>
            <a:ext cx="1496468" cy="646331"/>
          </a:xfrm>
          <a:prstGeom prst="rect">
            <a:avLst/>
          </a:prstGeom>
          <a:noFill/>
        </p:spPr>
        <p:txBody>
          <a:bodyPr wrap="square" rtlCol="0">
            <a:spAutoFit/>
          </a:bodyPr>
          <a:lstStyle/>
          <a:p>
            <a:pPr algn="r"/>
            <a:r>
              <a:rPr lang="en-US" dirty="0"/>
              <a:t>Common coil design</a:t>
            </a:r>
          </a:p>
        </p:txBody>
      </p:sp>
      <p:grpSp>
        <p:nvGrpSpPr>
          <p:cNvPr id="15" name="Group 14">
            <a:extLst>
              <a:ext uri="{FF2B5EF4-FFF2-40B4-BE49-F238E27FC236}">
                <a16:creationId xmlns:a16="http://schemas.microsoft.com/office/drawing/2014/main" id="{8DF719E3-4C52-B03F-6D05-CA4D42A4F1D5}"/>
              </a:ext>
            </a:extLst>
          </p:cNvPr>
          <p:cNvGrpSpPr>
            <a:grpSpLocks noChangeAspect="1"/>
          </p:cNvGrpSpPr>
          <p:nvPr/>
        </p:nvGrpSpPr>
        <p:grpSpPr>
          <a:xfrm>
            <a:off x="6794284" y="1244842"/>
            <a:ext cx="1761889" cy="2743200"/>
            <a:chOff x="57519" y="1709941"/>
            <a:chExt cx="2616140" cy="4073235"/>
          </a:xfrm>
        </p:grpSpPr>
        <p:pic>
          <p:nvPicPr>
            <p:cNvPr id="16" name="Picture 15">
              <a:extLst>
                <a:ext uri="{FF2B5EF4-FFF2-40B4-BE49-F238E27FC236}">
                  <a16:creationId xmlns:a16="http://schemas.microsoft.com/office/drawing/2014/main" id="{CADC8C4A-E379-9188-A706-E7F13FD6B8F6}"/>
                </a:ext>
              </a:extLst>
            </p:cNvPr>
            <p:cNvPicPr>
              <a:picLocks noChangeAspect="1"/>
            </p:cNvPicPr>
            <p:nvPr/>
          </p:nvPicPr>
          <p:blipFill rotWithShape="1">
            <a:blip r:embed="rId7"/>
            <a:srcRect l="1" t="8994" r="15042" b="98"/>
            <a:stretch/>
          </p:blipFill>
          <p:spPr>
            <a:xfrm>
              <a:off x="57519" y="1709941"/>
              <a:ext cx="2573941" cy="4073235"/>
            </a:xfrm>
            <a:prstGeom prst="rect">
              <a:avLst/>
            </a:prstGeom>
          </p:spPr>
        </p:pic>
        <p:grpSp>
          <p:nvGrpSpPr>
            <p:cNvPr id="17" name="Group 16">
              <a:extLst>
                <a:ext uri="{FF2B5EF4-FFF2-40B4-BE49-F238E27FC236}">
                  <a16:creationId xmlns:a16="http://schemas.microsoft.com/office/drawing/2014/main" id="{D8877FAE-9CC3-C284-3C09-27BF823041F8}"/>
                </a:ext>
              </a:extLst>
            </p:cNvPr>
            <p:cNvGrpSpPr/>
            <p:nvPr/>
          </p:nvGrpSpPr>
          <p:grpSpPr>
            <a:xfrm>
              <a:off x="60463" y="1764542"/>
              <a:ext cx="2613196" cy="2639452"/>
              <a:chOff x="60463" y="1764542"/>
              <a:chExt cx="2613196" cy="2639452"/>
            </a:xfrm>
          </p:grpSpPr>
          <p:sp>
            <p:nvSpPr>
              <p:cNvPr id="18" name="TextBox 17">
                <a:extLst>
                  <a:ext uri="{FF2B5EF4-FFF2-40B4-BE49-F238E27FC236}">
                    <a16:creationId xmlns:a16="http://schemas.microsoft.com/office/drawing/2014/main" id="{93C21094-49A1-41FF-BBDA-0843D769386E}"/>
                  </a:ext>
                </a:extLst>
              </p:cNvPr>
              <p:cNvSpPr txBox="1"/>
              <p:nvPr/>
            </p:nvSpPr>
            <p:spPr>
              <a:xfrm>
                <a:off x="145232" y="2826298"/>
                <a:ext cx="290464" cy="307777"/>
              </a:xfrm>
              <a:prstGeom prst="rect">
                <a:avLst/>
              </a:prstGeom>
              <a:noFill/>
            </p:spPr>
            <p:txBody>
              <a:bodyPr wrap="none" rtlCol="0">
                <a:spAutoFit/>
              </a:bodyPr>
              <a:lstStyle/>
              <a:p>
                <a:r>
                  <a:rPr lang="en-US" sz="1400" b="1" dirty="0"/>
                  <a:t>1</a:t>
                </a:r>
              </a:p>
            </p:txBody>
          </p:sp>
          <p:sp>
            <p:nvSpPr>
              <p:cNvPr id="19" name="TextBox 18">
                <a:extLst>
                  <a:ext uri="{FF2B5EF4-FFF2-40B4-BE49-F238E27FC236}">
                    <a16:creationId xmlns:a16="http://schemas.microsoft.com/office/drawing/2014/main" id="{44B89682-DBA6-5D1A-43E0-ECF8AF08EDDA}"/>
                  </a:ext>
                </a:extLst>
              </p:cNvPr>
              <p:cNvSpPr txBox="1"/>
              <p:nvPr/>
            </p:nvSpPr>
            <p:spPr>
              <a:xfrm>
                <a:off x="60463" y="4096217"/>
                <a:ext cx="290464" cy="307777"/>
              </a:xfrm>
              <a:prstGeom prst="rect">
                <a:avLst/>
              </a:prstGeom>
              <a:noFill/>
            </p:spPr>
            <p:txBody>
              <a:bodyPr wrap="none" rtlCol="0">
                <a:spAutoFit/>
              </a:bodyPr>
              <a:lstStyle/>
              <a:p>
                <a:r>
                  <a:rPr lang="en-US" sz="1400" b="1" dirty="0"/>
                  <a:t>2</a:t>
                </a:r>
              </a:p>
            </p:txBody>
          </p:sp>
          <p:sp>
            <p:nvSpPr>
              <p:cNvPr id="20" name="TextBox 19">
                <a:extLst>
                  <a:ext uri="{FF2B5EF4-FFF2-40B4-BE49-F238E27FC236}">
                    <a16:creationId xmlns:a16="http://schemas.microsoft.com/office/drawing/2014/main" id="{5087E9C0-CA87-F086-842F-D40C5A0D81F5}"/>
                  </a:ext>
                </a:extLst>
              </p:cNvPr>
              <p:cNvSpPr txBox="1"/>
              <p:nvPr/>
            </p:nvSpPr>
            <p:spPr>
              <a:xfrm>
                <a:off x="402103" y="3075013"/>
                <a:ext cx="290464" cy="307777"/>
              </a:xfrm>
              <a:prstGeom prst="rect">
                <a:avLst/>
              </a:prstGeom>
              <a:noFill/>
            </p:spPr>
            <p:txBody>
              <a:bodyPr wrap="none" rtlCol="0">
                <a:spAutoFit/>
              </a:bodyPr>
              <a:lstStyle/>
              <a:p>
                <a:r>
                  <a:rPr lang="en-US" sz="1400" b="1" dirty="0"/>
                  <a:t>3</a:t>
                </a:r>
              </a:p>
            </p:txBody>
          </p:sp>
          <p:sp>
            <p:nvSpPr>
              <p:cNvPr id="21" name="TextBox 20">
                <a:extLst>
                  <a:ext uri="{FF2B5EF4-FFF2-40B4-BE49-F238E27FC236}">
                    <a16:creationId xmlns:a16="http://schemas.microsoft.com/office/drawing/2014/main" id="{B03C00D7-A64B-298A-51EE-031A6E714FFF}"/>
                  </a:ext>
                </a:extLst>
              </p:cNvPr>
              <p:cNvSpPr txBox="1"/>
              <p:nvPr/>
            </p:nvSpPr>
            <p:spPr>
              <a:xfrm>
                <a:off x="386164" y="3878978"/>
                <a:ext cx="290464" cy="307777"/>
              </a:xfrm>
              <a:prstGeom prst="rect">
                <a:avLst/>
              </a:prstGeom>
              <a:noFill/>
            </p:spPr>
            <p:txBody>
              <a:bodyPr wrap="none" rtlCol="0">
                <a:spAutoFit/>
              </a:bodyPr>
              <a:lstStyle/>
              <a:p>
                <a:r>
                  <a:rPr lang="en-US" sz="1400" b="1" dirty="0"/>
                  <a:t>4</a:t>
                </a:r>
              </a:p>
            </p:txBody>
          </p:sp>
          <p:sp>
            <p:nvSpPr>
              <p:cNvPr id="22" name="TextBox 21">
                <a:extLst>
                  <a:ext uri="{FF2B5EF4-FFF2-40B4-BE49-F238E27FC236}">
                    <a16:creationId xmlns:a16="http://schemas.microsoft.com/office/drawing/2014/main" id="{8F63EF0C-9215-44D9-3DCC-638F3F18F1B8}"/>
                  </a:ext>
                </a:extLst>
              </p:cNvPr>
              <p:cNvSpPr txBox="1"/>
              <p:nvPr/>
            </p:nvSpPr>
            <p:spPr>
              <a:xfrm>
                <a:off x="2277397" y="1764543"/>
                <a:ext cx="396262" cy="307777"/>
              </a:xfrm>
              <a:prstGeom prst="rect">
                <a:avLst/>
              </a:prstGeom>
              <a:noFill/>
            </p:spPr>
            <p:txBody>
              <a:bodyPr wrap="none" rtlCol="0">
                <a:spAutoFit/>
              </a:bodyPr>
              <a:lstStyle/>
              <a:p>
                <a:r>
                  <a:rPr lang="en-US" sz="1400" b="1" dirty="0"/>
                  <a:t>12</a:t>
                </a:r>
              </a:p>
            </p:txBody>
          </p:sp>
          <p:sp>
            <p:nvSpPr>
              <p:cNvPr id="23" name="TextBox 22">
                <a:extLst>
                  <a:ext uri="{FF2B5EF4-FFF2-40B4-BE49-F238E27FC236}">
                    <a16:creationId xmlns:a16="http://schemas.microsoft.com/office/drawing/2014/main" id="{C0A26966-0BA0-2DD0-4C39-8BB17993E84D}"/>
                  </a:ext>
                </a:extLst>
              </p:cNvPr>
              <p:cNvSpPr txBox="1"/>
              <p:nvPr/>
            </p:nvSpPr>
            <p:spPr>
              <a:xfrm>
                <a:off x="835731" y="1764542"/>
                <a:ext cx="290464" cy="307777"/>
              </a:xfrm>
              <a:prstGeom prst="rect">
                <a:avLst/>
              </a:prstGeom>
              <a:noFill/>
            </p:spPr>
            <p:txBody>
              <a:bodyPr wrap="none" rtlCol="0">
                <a:spAutoFit/>
              </a:bodyPr>
              <a:lstStyle/>
              <a:p>
                <a:r>
                  <a:rPr lang="en-US" sz="1400" b="1" dirty="0"/>
                  <a:t>6</a:t>
                </a:r>
              </a:p>
            </p:txBody>
          </p:sp>
          <p:sp>
            <p:nvSpPr>
              <p:cNvPr id="24" name="TextBox 23">
                <a:extLst>
                  <a:ext uri="{FF2B5EF4-FFF2-40B4-BE49-F238E27FC236}">
                    <a16:creationId xmlns:a16="http://schemas.microsoft.com/office/drawing/2014/main" id="{51C64FC9-7295-E73F-84F3-60A749268CD2}"/>
                  </a:ext>
                </a:extLst>
              </p:cNvPr>
              <p:cNvSpPr txBox="1"/>
              <p:nvPr/>
            </p:nvSpPr>
            <p:spPr>
              <a:xfrm>
                <a:off x="896894" y="3984967"/>
                <a:ext cx="105798" cy="215444"/>
              </a:xfrm>
              <a:prstGeom prst="rect">
                <a:avLst/>
              </a:prstGeom>
              <a:solidFill>
                <a:schemeClr val="bg1"/>
              </a:solidFill>
            </p:spPr>
            <p:txBody>
              <a:bodyPr wrap="none" lIns="0" tIns="0" rIns="0" bIns="0" rtlCol="0">
                <a:spAutoFit/>
              </a:bodyPr>
              <a:lstStyle/>
              <a:p>
                <a:r>
                  <a:rPr lang="en-US" sz="1400" b="1" dirty="0"/>
                  <a:t>5</a:t>
                </a:r>
              </a:p>
            </p:txBody>
          </p:sp>
          <p:sp>
            <p:nvSpPr>
              <p:cNvPr id="25" name="TextBox 24">
                <a:extLst>
                  <a:ext uri="{FF2B5EF4-FFF2-40B4-BE49-F238E27FC236}">
                    <a16:creationId xmlns:a16="http://schemas.microsoft.com/office/drawing/2014/main" id="{88596A8E-BAA9-C047-91EC-463641CB05E2}"/>
                  </a:ext>
                </a:extLst>
              </p:cNvPr>
              <p:cNvSpPr txBox="1"/>
              <p:nvPr/>
            </p:nvSpPr>
            <p:spPr>
              <a:xfrm>
                <a:off x="1326441" y="1792672"/>
                <a:ext cx="290464" cy="307777"/>
              </a:xfrm>
              <a:prstGeom prst="rect">
                <a:avLst/>
              </a:prstGeom>
              <a:noFill/>
            </p:spPr>
            <p:txBody>
              <a:bodyPr wrap="none" rtlCol="0">
                <a:spAutoFit/>
              </a:bodyPr>
              <a:lstStyle/>
              <a:p>
                <a:r>
                  <a:rPr lang="en-US" sz="1400" b="1" dirty="0"/>
                  <a:t>7</a:t>
                </a:r>
              </a:p>
            </p:txBody>
          </p:sp>
          <p:sp>
            <p:nvSpPr>
              <p:cNvPr id="26" name="TextBox 25">
                <a:extLst>
                  <a:ext uri="{FF2B5EF4-FFF2-40B4-BE49-F238E27FC236}">
                    <a16:creationId xmlns:a16="http://schemas.microsoft.com/office/drawing/2014/main" id="{A377B497-40BF-927A-1E6B-77DE34BEFC77}"/>
                  </a:ext>
                </a:extLst>
              </p:cNvPr>
              <p:cNvSpPr txBox="1"/>
              <p:nvPr/>
            </p:nvSpPr>
            <p:spPr>
              <a:xfrm>
                <a:off x="1377150" y="3955885"/>
                <a:ext cx="105798" cy="215444"/>
              </a:xfrm>
              <a:prstGeom prst="rect">
                <a:avLst/>
              </a:prstGeom>
              <a:solidFill>
                <a:schemeClr val="bg1"/>
              </a:solidFill>
            </p:spPr>
            <p:txBody>
              <a:bodyPr wrap="none" lIns="0" tIns="0" rIns="0" bIns="0" rtlCol="0">
                <a:spAutoFit/>
              </a:bodyPr>
              <a:lstStyle/>
              <a:p>
                <a:r>
                  <a:rPr lang="en-US" sz="1400" b="1" dirty="0"/>
                  <a:t>7</a:t>
                </a:r>
              </a:p>
            </p:txBody>
          </p:sp>
          <p:sp>
            <p:nvSpPr>
              <p:cNvPr id="27" name="TextBox 26">
                <a:extLst>
                  <a:ext uri="{FF2B5EF4-FFF2-40B4-BE49-F238E27FC236}">
                    <a16:creationId xmlns:a16="http://schemas.microsoft.com/office/drawing/2014/main" id="{F7614FF2-A075-6FE8-6EC7-794034200D21}"/>
                  </a:ext>
                </a:extLst>
              </p:cNvPr>
              <p:cNvSpPr txBox="1"/>
              <p:nvPr/>
            </p:nvSpPr>
            <p:spPr>
              <a:xfrm>
                <a:off x="1939058" y="3955885"/>
                <a:ext cx="105798" cy="215444"/>
              </a:xfrm>
              <a:prstGeom prst="rect">
                <a:avLst/>
              </a:prstGeom>
              <a:solidFill>
                <a:schemeClr val="bg1"/>
              </a:solidFill>
            </p:spPr>
            <p:txBody>
              <a:bodyPr wrap="none" lIns="0" tIns="0" rIns="0" bIns="0" rtlCol="0">
                <a:spAutoFit/>
              </a:bodyPr>
              <a:lstStyle/>
              <a:p>
                <a:r>
                  <a:rPr lang="en-US" sz="1400" b="1" dirty="0"/>
                  <a:t>9</a:t>
                </a:r>
              </a:p>
            </p:txBody>
          </p:sp>
          <p:sp>
            <p:nvSpPr>
              <p:cNvPr id="28" name="TextBox 27">
                <a:extLst>
                  <a:ext uri="{FF2B5EF4-FFF2-40B4-BE49-F238E27FC236}">
                    <a16:creationId xmlns:a16="http://schemas.microsoft.com/office/drawing/2014/main" id="{824CE5E6-2386-46D3-7EE7-EFF88CD0C112}"/>
                  </a:ext>
                </a:extLst>
              </p:cNvPr>
              <p:cNvSpPr txBox="1"/>
              <p:nvPr/>
            </p:nvSpPr>
            <p:spPr>
              <a:xfrm>
                <a:off x="2293195" y="3955885"/>
                <a:ext cx="208327" cy="215444"/>
              </a:xfrm>
              <a:prstGeom prst="rect">
                <a:avLst/>
              </a:prstGeom>
              <a:solidFill>
                <a:schemeClr val="bg1"/>
              </a:solidFill>
            </p:spPr>
            <p:txBody>
              <a:bodyPr wrap="none" lIns="0" tIns="0" rIns="0" bIns="0" rtlCol="0">
                <a:spAutoFit/>
              </a:bodyPr>
              <a:lstStyle/>
              <a:p>
                <a:r>
                  <a:rPr lang="en-US" sz="1400" b="1" dirty="0"/>
                  <a:t>11</a:t>
                </a:r>
              </a:p>
            </p:txBody>
          </p:sp>
          <p:sp>
            <p:nvSpPr>
              <p:cNvPr id="29" name="TextBox 28">
                <a:extLst>
                  <a:ext uri="{FF2B5EF4-FFF2-40B4-BE49-F238E27FC236}">
                    <a16:creationId xmlns:a16="http://schemas.microsoft.com/office/drawing/2014/main" id="{90532237-74D1-6CC4-4559-9A6D8A81E8DC}"/>
                  </a:ext>
                </a:extLst>
              </p:cNvPr>
              <p:cNvSpPr txBox="1"/>
              <p:nvPr/>
            </p:nvSpPr>
            <p:spPr>
              <a:xfrm>
                <a:off x="1776894" y="1792672"/>
                <a:ext cx="390492" cy="307777"/>
              </a:xfrm>
              <a:prstGeom prst="rect">
                <a:avLst/>
              </a:prstGeom>
              <a:noFill/>
            </p:spPr>
            <p:txBody>
              <a:bodyPr wrap="none" rtlCol="0">
                <a:spAutoFit/>
              </a:bodyPr>
              <a:lstStyle/>
              <a:p>
                <a:r>
                  <a:rPr lang="en-US" sz="1400" b="1" dirty="0"/>
                  <a:t>10</a:t>
                </a:r>
              </a:p>
            </p:txBody>
          </p:sp>
        </p:grpSp>
      </p:grpSp>
      <p:sp>
        <p:nvSpPr>
          <p:cNvPr id="30" name="TextBox 29">
            <a:extLst>
              <a:ext uri="{FF2B5EF4-FFF2-40B4-BE49-F238E27FC236}">
                <a16:creationId xmlns:a16="http://schemas.microsoft.com/office/drawing/2014/main" id="{8CFB2166-FA66-4E8D-7F3E-50B667F1A8DA}"/>
              </a:ext>
            </a:extLst>
          </p:cNvPr>
          <p:cNvSpPr txBox="1"/>
          <p:nvPr/>
        </p:nvSpPr>
        <p:spPr>
          <a:xfrm>
            <a:off x="52075" y="3953513"/>
            <a:ext cx="9332298" cy="2308324"/>
          </a:xfrm>
          <a:prstGeom prst="rect">
            <a:avLst/>
          </a:prstGeom>
          <a:noFill/>
        </p:spPr>
        <p:txBody>
          <a:bodyPr wrap="none" rtlCol="0">
            <a:spAutoFit/>
          </a:bodyPr>
          <a:lstStyle/>
          <a:p>
            <a:pPr marL="285750" indent="-285750">
              <a:buFont typeface="Wingdings" panose="05000000000000000000" pitchFamily="2" charset="2"/>
              <a:buChar char="Ø"/>
            </a:pPr>
            <a:r>
              <a:rPr lang="en-US" sz="2400" b="1" dirty="0"/>
              <a:t>Inherent benefits/limitation of the geometry</a:t>
            </a:r>
          </a:p>
          <a:p>
            <a:pPr marL="285750" indent="-285750">
              <a:buFont typeface="Wingdings" panose="05000000000000000000" pitchFamily="2" charset="2"/>
              <a:buChar char="Ø"/>
            </a:pPr>
            <a:r>
              <a:rPr lang="en-US" sz="2400" b="1" dirty="0"/>
              <a:t>Significantly lower conductor usage over other designs at high fields  </a:t>
            </a:r>
          </a:p>
          <a:p>
            <a:pPr marL="285750" indent="-285750">
              <a:buFont typeface="Wingdings" panose="05000000000000000000" pitchFamily="2" charset="2"/>
              <a:buChar char="Ø"/>
            </a:pPr>
            <a:r>
              <a:rPr lang="en-US" sz="2400" b="1" dirty="0"/>
              <a:t>Easier and efficient segmentation between HTS and LTS coils</a:t>
            </a:r>
          </a:p>
          <a:p>
            <a:pPr marL="285750" indent="-285750">
              <a:buFont typeface="Wingdings" panose="05000000000000000000" pitchFamily="2" charset="2"/>
              <a:buChar char="Ø"/>
            </a:pPr>
            <a:r>
              <a:rPr lang="en-US" sz="2400" b="1" dirty="0"/>
              <a:t>All LTS coils identical – significant savings, particularly in R&amp;D</a:t>
            </a:r>
          </a:p>
          <a:p>
            <a:pPr marL="285750" indent="-285750">
              <a:buFont typeface="Wingdings" panose="05000000000000000000" pitchFamily="2" charset="2"/>
              <a:buChar char="Ø"/>
            </a:pPr>
            <a:r>
              <a:rPr lang="en-US" sz="2400" b="1" dirty="0"/>
              <a:t>Good field quality and required 15% operating margin over 20 T</a:t>
            </a:r>
          </a:p>
          <a:p>
            <a:pPr marL="285750" indent="-285750">
              <a:buFont typeface="Wingdings" panose="05000000000000000000" pitchFamily="2" charset="2"/>
              <a:buChar char="Ø"/>
            </a:pPr>
            <a:r>
              <a:rPr lang="en-US" sz="2400" b="1" dirty="0"/>
              <a:t>Unique geometry for managing large Lorentz forces at high fields</a:t>
            </a:r>
          </a:p>
        </p:txBody>
      </p:sp>
    </p:spTree>
    <p:extLst>
      <p:ext uri="{BB962C8B-B14F-4D97-AF65-F5344CB8AC3E}">
        <p14:creationId xmlns:p14="http://schemas.microsoft.com/office/powerpoint/2010/main" val="3112568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B3C53827-9594-44DB-8796-9C6734D5BC54}"/>
              </a:ext>
            </a:extLst>
          </p:cNvPr>
          <p:cNvSpPr txBox="1">
            <a:spLocks noChangeArrowheads="1"/>
          </p:cNvSpPr>
          <p:nvPr/>
        </p:nvSpPr>
        <p:spPr>
          <a:xfrm>
            <a:off x="3926541" y="43682"/>
            <a:ext cx="7691717" cy="1014506"/>
          </a:xfrm>
          <a:prstGeom prst="rect">
            <a:avLst/>
          </a:prstGeom>
          <a:solidFill>
            <a:schemeClr val="tx2"/>
          </a:solidFill>
          <a:effectLst>
            <a:outerShdw blurRad="50800" dist="38100" dir="2700000" algn="tl" rotWithShape="0">
              <a:srgbClr val="000000">
                <a:alpha val="43000"/>
              </a:srgbClr>
            </a:outerShdw>
          </a:effectLst>
        </p:spPr>
        <p:txBody>
          <a:bodyPr vert="horz" lIns="91440" tIns="45720" rIns="91440" bIns="45720" rtlCol="0" anchor="ctr">
            <a:noAutofit/>
          </a:bodyPr>
          <a:lstStyle>
            <a:lvl1pPr algn="ctr" defTabSz="342900" rtl="0" eaLnBrk="1" latinLnBrk="0" hangingPunct="1">
              <a:spcBef>
                <a:spcPct val="0"/>
              </a:spcBef>
              <a:buNone/>
              <a:defRPr sz="2100" kern="1200">
                <a:solidFill>
                  <a:schemeClr val="bg1"/>
                </a:solidFill>
                <a:latin typeface="+mj-lt"/>
                <a:ea typeface="+mj-ea"/>
                <a:cs typeface="+mj-cs"/>
              </a:defRPr>
            </a:lvl1pPr>
          </a:lstStyle>
          <a:p>
            <a:r>
              <a:rPr lang="en-US" altLang="en-US" sz="3600" dirty="0">
                <a:solidFill>
                  <a:srgbClr val="FFFF00"/>
                </a:solidFill>
              </a:rPr>
              <a:t>Common Coil Design Uses Less Conductor for Very High Field Dipole</a:t>
            </a:r>
          </a:p>
        </p:txBody>
      </p:sp>
      <p:sp>
        <p:nvSpPr>
          <p:cNvPr id="11" name="TextBox 10">
            <a:extLst>
              <a:ext uri="{FF2B5EF4-FFF2-40B4-BE49-F238E27FC236}">
                <a16:creationId xmlns:a16="http://schemas.microsoft.com/office/drawing/2014/main" id="{C7239EA6-C365-4456-9BE2-08B823FDB4A5}"/>
              </a:ext>
            </a:extLst>
          </p:cNvPr>
          <p:cNvSpPr txBox="1"/>
          <p:nvPr/>
        </p:nvSpPr>
        <p:spPr>
          <a:xfrm>
            <a:off x="0" y="4377278"/>
            <a:ext cx="12191999" cy="1815882"/>
          </a:xfrm>
          <a:prstGeom prst="rect">
            <a:avLst/>
          </a:prstGeom>
          <a:noFill/>
        </p:spPr>
        <p:txBody>
          <a:bodyPr wrap="square" rtlCol="0">
            <a:spAutoFit/>
          </a:bodyPr>
          <a:lstStyle/>
          <a:p>
            <a:pPr marL="182880" indent="-182880">
              <a:buFont typeface="Arial" panose="020B0604020202020204" pitchFamily="34" charset="0"/>
              <a:buChar char="•"/>
            </a:pPr>
            <a:r>
              <a:rPr lang="en-US" sz="2800" b="1" dirty="0"/>
              <a:t>Comparative studies of 20 T designs (as presented at MT) revealed that the common coil design uses significantly less conductor (including less HTS) than the other designs. </a:t>
            </a:r>
            <a:r>
              <a:rPr lang="en-US" sz="2800" b="1" dirty="0">
                <a:solidFill>
                  <a:srgbClr val="203BE2"/>
                </a:solidFill>
              </a:rPr>
              <a:t>This was a surprise initially; now understood and validated.</a:t>
            </a:r>
          </a:p>
          <a:p>
            <a:pPr marL="182880" indent="-182880">
              <a:buFont typeface="Arial" panose="020B0604020202020204" pitchFamily="34" charset="0"/>
              <a:buChar char="•"/>
            </a:pPr>
            <a:r>
              <a:rPr lang="en-US" sz="2800" b="1" dirty="0">
                <a:solidFill>
                  <a:srgbClr val="FF0000"/>
                </a:solidFill>
              </a:rPr>
              <a:t>Question: Is that still valid after a more detailed analysis? </a:t>
            </a:r>
            <a:r>
              <a:rPr lang="en-US" sz="2800" b="1" u="sng" dirty="0">
                <a:solidFill>
                  <a:srgbClr val="339933"/>
                </a:solidFill>
                <a:highlight>
                  <a:srgbClr val="FFFF00"/>
                </a:highlight>
              </a:rPr>
              <a:t>YES</a:t>
            </a:r>
            <a:endParaRPr lang="en-US" sz="2800" b="1" dirty="0">
              <a:solidFill>
                <a:srgbClr val="FF0000"/>
              </a:solidFill>
            </a:endParaRPr>
          </a:p>
        </p:txBody>
      </p:sp>
      <p:grpSp>
        <p:nvGrpSpPr>
          <p:cNvPr id="4" name="Group 3">
            <a:extLst>
              <a:ext uri="{FF2B5EF4-FFF2-40B4-BE49-F238E27FC236}">
                <a16:creationId xmlns:a16="http://schemas.microsoft.com/office/drawing/2014/main" id="{676F8AD3-BB5E-478A-9110-B5D2402B0F5B}"/>
              </a:ext>
            </a:extLst>
          </p:cNvPr>
          <p:cNvGrpSpPr/>
          <p:nvPr/>
        </p:nvGrpSpPr>
        <p:grpSpPr>
          <a:xfrm>
            <a:off x="117633" y="1274627"/>
            <a:ext cx="6976412" cy="2654647"/>
            <a:chOff x="5099390" y="1419025"/>
            <a:chExt cx="6976412" cy="2654647"/>
          </a:xfrm>
        </p:grpSpPr>
        <p:sp>
          <p:nvSpPr>
            <p:cNvPr id="17" name="TextBox 16">
              <a:extLst>
                <a:ext uri="{FF2B5EF4-FFF2-40B4-BE49-F238E27FC236}">
                  <a16:creationId xmlns:a16="http://schemas.microsoft.com/office/drawing/2014/main" id="{925B5F7D-38B1-42FD-96DB-F8958CF59F8B}"/>
                </a:ext>
              </a:extLst>
            </p:cNvPr>
            <p:cNvSpPr txBox="1"/>
            <p:nvPr/>
          </p:nvSpPr>
          <p:spPr>
            <a:xfrm>
              <a:off x="6798714" y="1716553"/>
              <a:ext cx="735107" cy="307777"/>
            </a:xfrm>
            <a:prstGeom prst="rect">
              <a:avLst/>
            </a:prstGeom>
            <a:noFill/>
          </p:spPr>
          <p:txBody>
            <a:bodyPr wrap="square">
              <a:spAutoFit/>
            </a:bodyPr>
            <a:lstStyle/>
            <a:p>
              <a:r>
                <a:rPr lang="en-US" sz="1400" b="1"/>
                <a:t>(SMTC)</a:t>
              </a:r>
            </a:p>
          </p:txBody>
        </p:sp>
        <p:grpSp>
          <p:nvGrpSpPr>
            <p:cNvPr id="3" name="Group 2">
              <a:extLst>
                <a:ext uri="{FF2B5EF4-FFF2-40B4-BE49-F238E27FC236}">
                  <a16:creationId xmlns:a16="http://schemas.microsoft.com/office/drawing/2014/main" id="{BB3E581D-1FD2-4D75-A45D-D9C4D09F0C22}"/>
                </a:ext>
              </a:extLst>
            </p:cNvPr>
            <p:cNvGrpSpPr/>
            <p:nvPr/>
          </p:nvGrpSpPr>
          <p:grpSpPr>
            <a:xfrm>
              <a:off x="5099390" y="1419025"/>
              <a:ext cx="6976412" cy="2654647"/>
              <a:chOff x="5099390" y="1419025"/>
              <a:chExt cx="6976412" cy="2654647"/>
            </a:xfrm>
          </p:grpSpPr>
          <p:pic>
            <p:nvPicPr>
              <p:cNvPr id="2" name="Picture 1">
                <a:extLst>
                  <a:ext uri="{FF2B5EF4-FFF2-40B4-BE49-F238E27FC236}">
                    <a16:creationId xmlns:a16="http://schemas.microsoft.com/office/drawing/2014/main" id="{AAA85580-383B-4803-B5F1-24A282EF76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0193"/>
              <a:stretch/>
            </p:blipFill>
            <p:spPr bwMode="auto">
              <a:xfrm>
                <a:off x="5099390" y="1970552"/>
                <a:ext cx="5360926" cy="2103120"/>
              </a:xfrm>
              <a:prstGeom prst="rect">
                <a:avLst/>
              </a:prstGeom>
              <a:noFill/>
              <a:ln>
                <a:noFill/>
              </a:ln>
            </p:spPr>
          </p:pic>
          <p:pic>
            <p:nvPicPr>
              <p:cNvPr id="5" name="Picture 4">
                <a:extLst>
                  <a:ext uri="{FF2B5EF4-FFF2-40B4-BE49-F238E27FC236}">
                    <a16:creationId xmlns:a16="http://schemas.microsoft.com/office/drawing/2014/main" id="{B85DF24F-F834-4E92-9809-0472BE95BD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5176" r="-747" b="38452"/>
              <a:stretch/>
            </p:blipFill>
            <p:spPr bwMode="auto">
              <a:xfrm>
                <a:off x="10671876" y="2202714"/>
                <a:ext cx="1403926" cy="1737360"/>
              </a:xfrm>
              <a:prstGeom prst="rect">
                <a:avLst/>
              </a:prstGeom>
              <a:noFill/>
              <a:ln>
                <a:noFill/>
              </a:ln>
            </p:spPr>
          </p:pic>
          <p:sp>
            <p:nvSpPr>
              <p:cNvPr id="12" name="TextBox 11">
                <a:extLst>
                  <a:ext uri="{FF2B5EF4-FFF2-40B4-BE49-F238E27FC236}">
                    <a16:creationId xmlns:a16="http://schemas.microsoft.com/office/drawing/2014/main" id="{1C857974-EAAF-46AD-B766-410650737781}"/>
                  </a:ext>
                </a:extLst>
              </p:cNvPr>
              <p:cNvSpPr txBox="1"/>
              <p:nvPr/>
            </p:nvSpPr>
            <p:spPr>
              <a:xfrm>
                <a:off x="6179413" y="1443918"/>
                <a:ext cx="1920517" cy="307777"/>
              </a:xfrm>
              <a:prstGeom prst="rect">
                <a:avLst/>
              </a:prstGeom>
              <a:solidFill>
                <a:schemeClr val="bg1"/>
              </a:solidFill>
            </p:spPr>
            <p:txBody>
              <a:bodyPr wrap="square">
                <a:spAutoFit/>
              </a:bodyPr>
              <a:lstStyle/>
              <a:p>
                <a:r>
                  <a:rPr lang="en-US" sz="1400" b="1">
                    <a:sym typeface="Symbol" panose="05050102010706020507" pitchFamily="18" charset="2"/>
                  </a:rPr>
                  <a:t>Stress Managed </a:t>
                </a:r>
                <a:r>
                  <a:rPr lang="en-US" sz="1400" b="1"/>
                  <a:t>Cos</a:t>
                </a:r>
                <a:r>
                  <a:rPr lang="en-US" sz="1400" b="1">
                    <a:sym typeface="Symbol" panose="05050102010706020507" pitchFamily="18" charset="2"/>
                  </a:rPr>
                  <a:t></a:t>
                </a:r>
                <a:endParaRPr lang="en-US" sz="1400" b="1"/>
              </a:p>
            </p:txBody>
          </p:sp>
          <p:sp>
            <p:nvSpPr>
              <p:cNvPr id="13" name="TextBox 12">
                <a:extLst>
                  <a:ext uri="{FF2B5EF4-FFF2-40B4-BE49-F238E27FC236}">
                    <a16:creationId xmlns:a16="http://schemas.microsoft.com/office/drawing/2014/main" id="{1394751F-4E50-4287-A0D1-C662EDC710AC}"/>
                  </a:ext>
                </a:extLst>
              </p:cNvPr>
              <p:cNvSpPr txBox="1"/>
              <p:nvPr/>
            </p:nvSpPr>
            <p:spPr>
              <a:xfrm>
                <a:off x="7671205" y="1890981"/>
                <a:ext cx="1789500" cy="523220"/>
              </a:xfrm>
              <a:prstGeom prst="rect">
                <a:avLst/>
              </a:prstGeom>
              <a:noFill/>
            </p:spPr>
            <p:txBody>
              <a:bodyPr wrap="square">
                <a:spAutoFit/>
              </a:bodyPr>
              <a:lstStyle/>
              <a:p>
                <a:pPr algn="ctr"/>
                <a:r>
                  <a:rPr lang="en-US" sz="1400" b="1"/>
                  <a:t>Canted Cosine Theta</a:t>
                </a:r>
              </a:p>
              <a:p>
                <a:pPr algn="ctr"/>
                <a:r>
                  <a:rPr lang="en-US" sz="1400" b="1"/>
                  <a:t>(CCT)</a:t>
                </a:r>
              </a:p>
            </p:txBody>
          </p:sp>
          <p:sp>
            <p:nvSpPr>
              <p:cNvPr id="14" name="TextBox 13">
                <a:extLst>
                  <a:ext uri="{FF2B5EF4-FFF2-40B4-BE49-F238E27FC236}">
                    <a16:creationId xmlns:a16="http://schemas.microsoft.com/office/drawing/2014/main" id="{792A9264-5697-4D69-B9B1-16CAE451A57A}"/>
                  </a:ext>
                </a:extLst>
              </p:cNvPr>
              <p:cNvSpPr txBox="1"/>
              <p:nvPr/>
            </p:nvSpPr>
            <p:spPr>
              <a:xfrm>
                <a:off x="9337987" y="1419025"/>
                <a:ext cx="982569" cy="523220"/>
              </a:xfrm>
              <a:prstGeom prst="rect">
                <a:avLst/>
              </a:prstGeom>
              <a:noFill/>
            </p:spPr>
            <p:txBody>
              <a:bodyPr wrap="square">
                <a:spAutoFit/>
              </a:bodyPr>
              <a:lstStyle/>
              <a:p>
                <a:pPr algn="ctr"/>
                <a:r>
                  <a:rPr lang="en-US" sz="1400" b="1"/>
                  <a:t>Block coil </a:t>
                </a:r>
              </a:p>
              <a:p>
                <a:pPr algn="ctr"/>
                <a:r>
                  <a:rPr lang="en-US" sz="1400" b="1"/>
                  <a:t>(BL)</a:t>
                </a:r>
              </a:p>
            </p:txBody>
          </p:sp>
          <p:sp>
            <p:nvSpPr>
              <p:cNvPr id="15" name="TextBox 14">
                <a:extLst>
                  <a:ext uri="{FF2B5EF4-FFF2-40B4-BE49-F238E27FC236}">
                    <a16:creationId xmlns:a16="http://schemas.microsoft.com/office/drawing/2014/main" id="{6CB04906-3DA1-4D20-BC4B-1963B711402E}"/>
                  </a:ext>
                </a:extLst>
              </p:cNvPr>
              <p:cNvSpPr txBox="1"/>
              <p:nvPr/>
            </p:nvSpPr>
            <p:spPr>
              <a:xfrm>
                <a:off x="10750379" y="1629371"/>
                <a:ext cx="1246919" cy="523220"/>
              </a:xfrm>
              <a:prstGeom prst="rect">
                <a:avLst/>
              </a:prstGeom>
              <a:noFill/>
            </p:spPr>
            <p:txBody>
              <a:bodyPr wrap="square">
                <a:spAutoFit/>
              </a:bodyPr>
              <a:lstStyle/>
              <a:p>
                <a:pPr algn="ctr"/>
                <a:r>
                  <a:rPr lang="en-US" sz="1400" b="1"/>
                  <a:t>Common Coil (CC)</a:t>
                </a:r>
              </a:p>
            </p:txBody>
          </p:sp>
          <p:sp>
            <p:nvSpPr>
              <p:cNvPr id="19" name="TextBox 18">
                <a:extLst>
                  <a:ext uri="{FF2B5EF4-FFF2-40B4-BE49-F238E27FC236}">
                    <a16:creationId xmlns:a16="http://schemas.microsoft.com/office/drawing/2014/main" id="{AC7FD9F1-3C45-4194-B211-9A672BFE28DA}"/>
                  </a:ext>
                </a:extLst>
              </p:cNvPr>
              <p:cNvSpPr txBox="1"/>
              <p:nvPr/>
            </p:nvSpPr>
            <p:spPr>
              <a:xfrm>
                <a:off x="5260022" y="1629371"/>
                <a:ext cx="735107" cy="523220"/>
              </a:xfrm>
              <a:prstGeom prst="rect">
                <a:avLst/>
              </a:prstGeom>
              <a:solidFill>
                <a:schemeClr val="bg1"/>
              </a:solidFill>
            </p:spPr>
            <p:txBody>
              <a:bodyPr wrap="square">
                <a:spAutoFit/>
              </a:bodyPr>
              <a:lstStyle/>
              <a:p>
                <a:pPr algn="ctr"/>
                <a:r>
                  <a:rPr lang="en-US" sz="1400" b="1"/>
                  <a:t>Cos</a:t>
                </a:r>
                <a:r>
                  <a:rPr lang="en-US" sz="1400" b="1">
                    <a:sym typeface="Symbol" panose="05050102010706020507" pitchFamily="18" charset="2"/>
                  </a:rPr>
                  <a:t> </a:t>
                </a:r>
              </a:p>
              <a:p>
                <a:pPr algn="ctr"/>
                <a:r>
                  <a:rPr lang="en-US" sz="1400" b="1">
                    <a:sym typeface="Symbol" panose="05050102010706020507" pitchFamily="18" charset="2"/>
                  </a:rPr>
                  <a:t>(CT)</a:t>
                </a:r>
                <a:endParaRPr lang="en-US" sz="1400" b="1"/>
              </a:p>
            </p:txBody>
          </p:sp>
        </p:grpSp>
      </p:grpSp>
      <p:grpSp>
        <p:nvGrpSpPr>
          <p:cNvPr id="16" name="Group 15">
            <a:extLst>
              <a:ext uri="{FF2B5EF4-FFF2-40B4-BE49-F238E27FC236}">
                <a16:creationId xmlns:a16="http://schemas.microsoft.com/office/drawing/2014/main" id="{23165592-174E-490B-A3EE-97BBACACE2E3}"/>
              </a:ext>
            </a:extLst>
          </p:cNvPr>
          <p:cNvGrpSpPr/>
          <p:nvPr/>
        </p:nvGrpSpPr>
        <p:grpSpPr>
          <a:xfrm>
            <a:off x="7384108" y="1188225"/>
            <a:ext cx="4609616" cy="2835529"/>
            <a:chOff x="7582384" y="1966968"/>
            <a:chExt cx="4609616" cy="2835529"/>
          </a:xfrm>
        </p:grpSpPr>
        <p:pic>
          <p:nvPicPr>
            <p:cNvPr id="18" name="Picture 17">
              <a:extLst>
                <a:ext uri="{FF2B5EF4-FFF2-40B4-BE49-F238E27FC236}">
                  <a16:creationId xmlns:a16="http://schemas.microsoft.com/office/drawing/2014/main" id="{DA82FEB7-8ACB-463E-BB2F-F8FC5528A3E4}"/>
                </a:ext>
              </a:extLst>
            </p:cNvPr>
            <p:cNvPicPr>
              <a:picLocks noChangeAspect="1"/>
            </p:cNvPicPr>
            <p:nvPr/>
          </p:nvPicPr>
          <p:blipFill rotWithShape="1">
            <a:blip r:embed="rId4"/>
            <a:srcRect l="2150" t="2855" r="340" b="1511"/>
            <a:stretch/>
          </p:blipFill>
          <p:spPr>
            <a:xfrm>
              <a:off x="7582384" y="1966968"/>
              <a:ext cx="4419600" cy="2793521"/>
            </a:xfrm>
            <a:prstGeom prst="rect">
              <a:avLst/>
            </a:prstGeom>
          </p:spPr>
        </p:pic>
        <p:sp>
          <p:nvSpPr>
            <p:cNvPr id="20" name="Rectangle: Rounded Corners 19">
              <a:extLst>
                <a:ext uri="{FF2B5EF4-FFF2-40B4-BE49-F238E27FC236}">
                  <a16:creationId xmlns:a16="http://schemas.microsoft.com/office/drawing/2014/main" id="{AAE68C67-0138-4C36-9F83-9D7A1719C240}"/>
                </a:ext>
              </a:extLst>
            </p:cNvPr>
            <p:cNvSpPr/>
            <p:nvPr/>
          </p:nvSpPr>
          <p:spPr>
            <a:xfrm>
              <a:off x="11345333" y="3589866"/>
              <a:ext cx="656651" cy="1212631"/>
            </a:xfrm>
            <a:prstGeom prst="roundRect">
              <a:avLst/>
            </a:prstGeom>
            <a:noFill/>
            <a:ln w="31750">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6694A2A-273E-4D77-946A-910D5B9E93FC}"/>
                </a:ext>
              </a:extLst>
            </p:cNvPr>
            <p:cNvSpPr txBox="1"/>
            <p:nvPr/>
          </p:nvSpPr>
          <p:spPr>
            <a:xfrm>
              <a:off x="11178493" y="2778953"/>
              <a:ext cx="1013507"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600" b="1">
                  <a:solidFill>
                    <a:srgbClr val="FFFF00"/>
                  </a:solidFill>
                </a:rPr>
                <a:t>Common Coil</a:t>
              </a:r>
            </a:p>
          </p:txBody>
        </p:sp>
        <p:sp>
          <p:nvSpPr>
            <p:cNvPr id="22" name="Arrow: Down 21">
              <a:extLst>
                <a:ext uri="{FF2B5EF4-FFF2-40B4-BE49-F238E27FC236}">
                  <a16:creationId xmlns:a16="http://schemas.microsoft.com/office/drawing/2014/main" id="{652A19B1-893C-411E-84D1-ABC965683004}"/>
                </a:ext>
              </a:extLst>
            </p:cNvPr>
            <p:cNvSpPr/>
            <p:nvPr/>
          </p:nvSpPr>
          <p:spPr>
            <a:xfrm>
              <a:off x="11582400" y="3363728"/>
              <a:ext cx="188259" cy="18412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AD7C9F23-1969-4392-95A9-777FEEFA0EB9}"/>
              </a:ext>
            </a:extLst>
          </p:cNvPr>
          <p:cNvSpPr txBox="1"/>
          <p:nvPr/>
        </p:nvSpPr>
        <p:spPr>
          <a:xfrm>
            <a:off x="567670" y="3840480"/>
            <a:ext cx="136256"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0" tIns="0" rIns="0" bIns="0" rtlCol="0">
            <a:spAutoFit/>
          </a:bodyPr>
          <a:lstStyle/>
          <a:p>
            <a:r>
              <a:rPr lang="en-US" b="1"/>
              <a:t>1</a:t>
            </a:r>
          </a:p>
        </p:txBody>
      </p:sp>
      <p:sp>
        <p:nvSpPr>
          <p:cNvPr id="23" name="TextBox 22">
            <a:extLst>
              <a:ext uri="{FF2B5EF4-FFF2-40B4-BE49-F238E27FC236}">
                <a16:creationId xmlns:a16="http://schemas.microsoft.com/office/drawing/2014/main" id="{1E537414-406F-48F1-A029-F65224A728F1}"/>
              </a:ext>
            </a:extLst>
          </p:cNvPr>
          <p:cNvSpPr txBox="1"/>
          <p:nvPr/>
        </p:nvSpPr>
        <p:spPr>
          <a:xfrm>
            <a:off x="1973921" y="3840480"/>
            <a:ext cx="136256"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0" tIns="0" rIns="0" bIns="0" rtlCol="0">
            <a:spAutoFit/>
          </a:bodyPr>
          <a:lstStyle/>
          <a:p>
            <a:r>
              <a:rPr lang="en-US" b="1"/>
              <a:t>2</a:t>
            </a:r>
          </a:p>
        </p:txBody>
      </p:sp>
      <p:sp>
        <p:nvSpPr>
          <p:cNvPr id="24" name="TextBox 23">
            <a:extLst>
              <a:ext uri="{FF2B5EF4-FFF2-40B4-BE49-F238E27FC236}">
                <a16:creationId xmlns:a16="http://schemas.microsoft.com/office/drawing/2014/main" id="{B8A19312-91EC-46AD-A9D0-2D7218F727E6}"/>
              </a:ext>
            </a:extLst>
          </p:cNvPr>
          <p:cNvSpPr txBox="1"/>
          <p:nvPr/>
        </p:nvSpPr>
        <p:spPr>
          <a:xfrm>
            <a:off x="3451840" y="3867512"/>
            <a:ext cx="136256"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0" tIns="0" rIns="0" bIns="0" rtlCol="0">
            <a:spAutoFit/>
          </a:bodyPr>
          <a:lstStyle/>
          <a:p>
            <a:r>
              <a:rPr lang="en-US" b="1"/>
              <a:t>3</a:t>
            </a:r>
          </a:p>
        </p:txBody>
      </p:sp>
      <p:sp>
        <p:nvSpPr>
          <p:cNvPr id="25" name="TextBox 24">
            <a:extLst>
              <a:ext uri="{FF2B5EF4-FFF2-40B4-BE49-F238E27FC236}">
                <a16:creationId xmlns:a16="http://schemas.microsoft.com/office/drawing/2014/main" id="{00F9E9C6-473F-4636-B8F7-79B6FC8AA5E4}"/>
              </a:ext>
            </a:extLst>
          </p:cNvPr>
          <p:cNvSpPr txBox="1"/>
          <p:nvPr/>
        </p:nvSpPr>
        <p:spPr>
          <a:xfrm>
            <a:off x="4837853" y="3867512"/>
            <a:ext cx="136256"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0" tIns="0" rIns="0" bIns="0" rtlCol="0">
            <a:spAutoFit/>
          </a:bodyPr>
          <a:lstStyle/>
          <a:p>
            <a:r>
              <a:rPr lang="en-US" b="1"/>
              <a:t>4</a:t>
            </a:r>
          </a:p>
        </p:txBody>
      </p:sp>
      <p:sp>
        <p:nvSpPr>
          <p:cNvPr id="26" name="TextBox 25">
            <a:extLst>
              <a:ext uri="{FF2B5EF4-FFF2-40B4-BE49-F238E27FC236}">
                <a16:creationId xmlns:a16="http://schemas.microsoft.com/office/drawing/2014/main" id="{2F4C9DC5-F642-4D5C-88C2-8295BB163C6A}"/>
              </a:ext>
            </a:extLst>
          </p:cNvPr>
          <p:cNvSpPr txBox="1"/>
          <p:nvPr/>
        </p:nvSpPr>
        <p:spPr>
          <a:xfrm>
            <a:off x="6262013" y="3867512"/>
            <a:ext cx="136256"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0" tIns="0" rIns="0" bIns="0" rtlCol="0">
            <a:spAutoFit/>
          </a:bodyPr>
          <a:lstStyle/>
          <a:p>
            <a:r>
              <a:rPr lang="en-US" b="1"/>
              <a:t>5</a:t>
            </a:r>
          </a:p>
        </p:txBody>
      </p:sp>
      <p:sp>
        <p:nvSpPr>
          <p:cNvPr id="27" name="TextBox 26">
            <a:extLst>
              <a:ext uri="{FF2B5EF4-FFF2-40B4-BE49-F238E27FC236}">
                <a16:creationId xmlns:a16="http://schemas.microsoft.com/office/drawing/2014/main" id="{2A38D856-D895-4AF1-A9B6-65891CF5F0A8}"/>
              </a:ext>
            </a:extLst>
          </p:cNvPr>
          <p:cNvSpPr txBox="1"/>
          <p:nvPr/>
        </p:nvSpPr>
        <p:spPr>
          <a:xfrm>
            <a:off x="8039221" y="4006012"/>
            <a:ext cx="136256"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0" tIns="0" rIns="0" bIns="0" rtlCol="0">
            <a:spAutoFit/>
          </a:bodyPr>
          <a:lstStyle/>
          <a:p>
            <a:r>
              <a:rPr lang="en-US" b="1"/>
              <a:t>1</a:t>
            </a:r>
          </a:p>
        </p:txBody>
      </p:sp>
      <p:sp>
        <p:nvSpPr>
          <p:cNvPr id="28" name="TextBox 27">
            <a:extLst>
              <a:ext uri="{FF2B5EF4-FFF2-40B4-BE49-F238E27FC236}">
                <a16:creationId xmlns:a16="http://schemas.microsoft.com/office/drawing/2014/main" id="{0C255FC5-3EE2-4915-B534-A4BDD8E5AB24}"/>
              </a:ext>
            </a:extLst>
          </p:cNvPr>
          <p:cNvSpPr txBox="1"/>
          <p:nvPr/>
        </p:nvSpPr>
        <p:spPr>
          <a:xfrm>
            <a:off x="9032105" y="4006012"/>
            <a:ext cx="136256"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0" tIns="0" rIns="0" bIns="0" rtlCol="0">
            <a:spAutoFit/>
          </a:bodyPr>
          <a:lstStyle/>
          <a:p>
            <a:r>
              <a:rPr lang="en-US" b="1"/>
              <a:t>2</a:t>
            </a:r>
          </a:p>
        </p:txBody>
      </p:sp>
      <p:sp>
        <p:nvSpPr>
          <p:cNvPr id="29" name="TextBox 28">
            <a:extLst>
              <a:ext uri="{FF2B5EF4-FFF2-40B4-BE49-F238E27FC236}">
                <a16:creationId xmlns:a16="http://schemas.microsoft.com/office/drawing/2014/main" id="{70B01C7E-022B-4A60-ACE0-E27452EA21BA}"/>
              </a:ext>
            </a:extLst>
          </p:cNvPr>
          <p:cNvSpPr txBox="1"/>
          <p:nvPr/>
        </p:nvSpPr>
        <p:spPr>
          <a:xfrm>
            <a:off x="9896546" y="4006012"/>
            <a:ext cx="136256"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0" tIns="0" rIns="0" bIns="0" rtlCol="0">
            <a:spAutoFit/>
          </a:bodyPr>
          <a:lstStyle/>
          <a:p>
            <a:r>
              <a:rPr lang="en-US" b="1"/>
              <a:t>3</a:t>
            </a:r>
          </a:p>
        </p:txBody>
      </p:sp>
      <p:sp>
        <p:nvSpPr>
          <p:cNvPr id="30" name="TextBox 29">
            <a:extLst>
              <a:ext uri="{FF2B5EF4-FFF2-40B4-BE49-F238E27FC236}">
                <a16:creationId xmlns:a16="http://schemas.microsoft.com/office/drawing/2014/main" id="{253A29FF-1796-44C6-8655-D9723AD79FF6}"/>
              </a:ext>
            </a:extLst>
          </p:cNvPr>
          <p:cNvSpPr txBox="1"/>
          <p:nvPr/>
        </p:nvSpPr>
        <p:spPr>
          <a:xfrm>
            <a:off x="10581790" y="4006012"/>
            <a:ext cx="136256"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0" tIns="0" rIns="0" bIns="0" rtlCol="0">
            <a:spAutoFit/>
          </a:bodyPr>
          <a:lstStyle/>
          <a:p>
            <a:r>
              <a:rPr lang="en-US" b="1"/>
              <a:t>4</a:t>
            </a:r>
          </a:p>
        </p:txBody>
      </p:sp>
      <p:sp>
        <p:nvSpPr>
          <p:cNvPr id="31" name="TextBox 30">
            <a:extLst>
              <a:ext uri="{FF2B5EF4-FFF2-40B4-BE49-F238E27FC236}">
                <a16:creationId xmlns:a16="http://schemas.microsoft.com/office/drawing/2014/main" id="{5630B36F-22C7-44A2-A370-EBDFD5A9BF09}"/>
              </a:ext>
            </a:extLst>
          </p:cNvPr>
          <p:cNvSpPr txBox="1"/>
          <p:nvPr/>
        </p:nvSpPr>
        <p:spPr>
          <a:xfrm>
            <a:off x="11418842" y="4118022"/>
            <a:ext cx="136256"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0" tIns="0" rIns="0" bIns="0" rtlCol="0">
            <a:spAutoFit/>
          </a:bodyPr>
          <a:lstStyle/>
          <a:p>
            <a:r>
              <a:rPr lang="en-US" b="1"/>
              <a:t>5</a:t>
            </a:r>
          </a:p>
        </p:txBody>
      </p:sp>
    </p:spTree>
    <p:extLst>
      <p:ext uri="{BB962C8B-B14F-4D97-AF65-F5344CB8AC3E}">
        <p14:creationId xmlns:p14="http://schemas.microsoft.com/office/powerpoint/2010/main" val="297657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409388-104D-4D1D-93BF-47E8129B771B}"/>
              </a:ext>
            </a:extLst>
          </p:cNvPr>
          <p:cNvSpPr txBox="1">
            <a:spLocks noChangeArrowheads="1"/>
          </p:cNvSpPr>
          <p:nvPr/>
        </p:nvSpPr>
        <p:spPr>
          <a:xfrm>
            <a:off x="3166533" y="79674"/>
            <a:ext cx="8915400" cy="1000432"/>
          </a:xfrm>
          <a:prstGeom prst="rect">
            <a:avLst/>
          </a:prstGeom>
          <a:solidFill>
            <a:schemeClr val="tx2"/>
          </a:solidFill>
          <a:effectLst>
            <a:outerShdw blurRad="50800" dist="38100" dir="2700000" algn="tl" rotWithShape="0">
              <a:srgbClr val="000000">
                <a:alpha val="43000"/>
              </a:srgbClr>
            </a:outerShdw>
          </a:effectLst>
        </p:spPr>
        <p:txBody>
          <a:bodyPr vert="horz" lIns="91440" tIns="45720" rIns="91440" bIns="45720" rtlCol="0" anchor="ctr">
            <a:noAutofit/>
          </a:bodyPr>
          <a:lstStyle>
            <a:lvl1pPr algn="ctr" defTabSz="342900" rtl="0" eaLnBrk="1" latinLnBrk="0" hangingPunct="1">
              <a:spcBef>
                <a:spcPct val="0"/>
              </a:spcBef>
              <a:buNone/>
              <a:defRPr sz="2100" kern="1200">
                <a:solidFill>
                  <a:schemeClr val="bg1"/>
                </a:solidFill>
                <a:latin typeface="+mj-lt"/>
                <a:ea typeface="+mj-ea"/>
                <a:cs typeface="+mj-cs"/>
              </a:defRPr>
            </a:lvl1pPr>
          </a:lstStyle>
          <a:p>
            <a:r>
              <a:rPr lang="en-US" altLang="en-US" sz="4000" dirty="0">
                <a:solidFill>
                  <a:srgbClr val="FFFF00"/>
                </a:solidFill>
              </a:rPr>
              <a:t>Efficient Segmentation between HTS and LTS Coils; + Identical Nb</a:t>
            </a:r>
            <a:r>
              <a:rPr lang="en-US" altLang="en-US" sz="4000" baseline="-25000" dirty="0">
                <a:solidFill>
                  <a:srgbClr val="FFFF00"/>
                </a:solidFill>
              </a:rPr>
              <a:t>3</a:t>
            </a:r>
            <a:r>
              <a:rPr lang="en-US" altLang="en-US" sz="4000" dirty="0">
                <a:solidFill>
                  <a:srgbClr val="FFFF00"/>
                </a:solidFill>
              </a:rPr>
              <a:t>Sn Coils</a:t>
            </a:r>
            <a:endParaRPr lang="en-US" altLang="en-US" sz="2800" dirty="0">
              <a:solidFill>
                <a:srgbClr val="CCFF99"/>
              </a:solidFill>
            </a:endParaRPr>
          </a:p>
        </p:txBody>
      </p:sp>
      <p:grpSp>
        <p:nvGrpSpPr>
          <p:cNvPr id="15" name="Group 14">
            <a:extLst>
              <a:ext uri="{FF2B5EF4-FFF2-40B4-BE49-F238E27FC236}">
                <a16:creationId xmlns:a16="http://schemas.microsoft.com/office/drawing/2014/main" id="{C84F9E69-568D-4197-99B8-95576857AA72}"/>
              </a:ext>
            </a:extLst>
          </p:cNvPr>
          <p:cNvGrpSpPr>
            <a:grpSpLocks noChangeAspect="1"/>
          </p:cNvGrpSpPr>
          <p:nvPr/>
        </p:nvGrpSpPr>
        <p:grpSpPr>
          <a:xfrm>
            <a:off x="-64686" y="1349054"/>
            <a:ext cx="7255456" cy="4993876"/>
            <a:chOff x="67957" y="974211"/>
            <a:chExt cx="7627811" cy="5250165"/>
          </a:xfrm>
        </p:grpSpPr>
        <p:pic>
          <p:nvPicPr>
            <p:cNvPr id="2" name="Picture 1">
              <a:extLst>
                <a:ext uri="{FF2B5EF4-FFF2-40B4-BE49-F238E27FC236}">
                  <a16:creationId xmlns:a16="http://schemas.microsoft.com/office/drawing/2014/main" id="{C291D9DD-4276-4CD8-A735-BFA898C904A7}"/>
                </a:ext>
              </a:extLst>
            </p:cNvPr>
            <p:cNvPicPr>
              <a:picLocks noChangeAspect="1"/>
            </p:cNvPicPr>
            <p:nvPr/>
          </p:nvPicPr>
          <p:blipFill rotWithShape="1">
            <a:blip r:embed="rId3"/>
            <a:srcRect l="4048" r="1544" b="5101"/>
            <a:stretch/>
          </p:blipFill>
          <p:spPr>
            <a:xfrm>
              <a:off x="197412" y="1803140"/>
              <a:ext cx="7498356" cy="4251960"/>
            </a:xfrm>
            <a:prstGeom prst="rect">
              <a:avLst/>
            </a:prstGeom>
          </p:spPr>
        </p:pic>
        <p:sp>
          <p:nvSpPr>
            <p:cNvPr id="7" name="Left Brace 6">
              <a:extLst>
                <a:ext uri="{FF2B5EF4-FFF2-40B4-BE49-F238E27FC236}">
                  <a16:creationId xmlns:a16="http://schemas.microsoft.com/office/drawing/2014/main" id="{69167E16-F1EB-44D9-AE76-C883AB8FBB3E}"/>
                </a:ext>
              </a:extLst>
            </p:cNvPr>
            <p:cNvSpPr/>
            <p:nvPr/>
          </p:nvSpPr>
          <p:spPr>
            <a:xfrm rot="5400000">
              <a:off x="2098137" y="1112285"/>
              <a:ext cx="391531" cy="1427383"/>
            </a:xfrm>
            <a:prstGeom prst="leftBrace">
              <a:avLst>
                <a:gd name="adj1" fmla="val 8333"/>
                <a:gd name="adj2" fmla="val 54387"/>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1F497D"/>
                </a:solidFill>
              </a:endParaRPr>
            </a:p>
          </p:txBody>
        </p:sp>
        <p:sp>
          <p:nvSpPr>
            <p:cNvPr id="9" name="TextBox 8">
              <a:extLst>
                <a:ext uri="{FF2B5EF4-FFF2-40B4-BE49-F238E27FC236}">
                  <a16:creationId xmlns:a16="http://schemas.microsoft.com/office/drawing/2014/main" id="{A93E16C4-B864-46E5-93EA-498284165F8F}"/>
                </a:ext>
              </a:extLst>
            </p:cNvPr>
            <p:cNvSpPr txBox="1"/>
            <p:nvPr/>
          </p:nvSpPr>
          <p:spPr>
            <a:xfrm>
              <a:off x="673130" y="5885822"/>
              <a:ext cx="968190" cy="338554"/>
            </a:xfrm>
            <a:prstGeom prst="rect">
              <a:avLst/>
            </a:prstGeom>
            <a:noFill/>
          </p:spPr>
          <p:txBody>
            <a:bodyPr wrap="square">
              <a:spAutoFit/>
            </a:bodyPr>
            <a:lstStyle/>
            <a:p>
              <a:r>
                <a:rPr lang="en-US" sz="1600" b="1" dirty="0">
                  <a:solidFill>
                    <a:srgbClr val="FF33CC"/>
                  </a:solidFill>
                </a:rPr>
                <a:t>Bi2212</a:t>
              </a:r>
            </a:p>
          </p:txBody>
        </p:sp>
        <p:sp>
          <p:nvSpPr>
            <p:cNvPr id="13" name="TextBox 12">
              <a:extLst>
                <a:ext uri="{FF2B5EF4-FFF2-40B4-BE49-F238E27FC236}">
                  <a16:creationId xmlns:a16="http://schemas.microsoft.com/office/drawing/2014/main" id="{A6E5BAEA-749E-46A0-945C-6FEC3F8F2645}"/>
                </a:ext>
              </a:extLst>
            </p:cNvPr>
            <p:cNvSpPr txBox="1"/>
            <p:nvPr/>
          </p:nvSpPr>
          <p:spPr>
            <a:xfrm>
              <a:off x="1641319" y="974211"/>
              <a:ext cx="1305165" cy="646331"/>
            </a:xfrm>
            <a:prstGeom prst="rect">
              <a:avLst/>
            </a:prstGeom>
            <a:noFill/>
          </p:spPr>
          <p:txBody>
            <a:bodyPr wrap="none" rtlCol="0">
              <a:spAutoFit/>
            </a:bodyPr>
            <a:lstStyle/>
            <a:p>
              <a:r>
                <a:rPr lang="en-US" dirty="0">
                  <a:solidFill>
                    <a:srgbClr val="203BE2"/>
                  </a:solidFill>
                </a:rPr>
                <a:t>Nb</a:t>
              </a:r>
              <a:r>
                <a:rPr lang="en-US" baseline="-25000" dirty="0">
                  <a:solidFill>
                    <a:srgbClr val="203BE2"/>
                  </a:solidFill>
                </a:rPr>
                <a:t>3</a:t>
              </a:r>
              <a:r>
                <a:rPr lang="en-US" dirty="0">
                  <a:solidFill>
                    <a:srgbClr val="203BE2"/>
                  </a:solidFill>
                </a:rPr>
                <a:t>Sn coils</a:t>
              </a:r>
            </a:p>
            <a:p>
              <a:r>
                <a:rPr lang="en-US" dirty="0">
                  <a:solidFill>
                    <a:srgbClr val="203BE2"/>
                  </a:solidFill>
                </a:rPr>
                <a:t>(identical)</a:t>
              </a:r>
            </a:p>
          </p:txBody>
        </p:sp>
        <p:sp>
          <p:nvSpPr>
            <p:cNvPr id="14" name="TextBox 13">
              <a:extLst>
                <a:ext uri="{FF2B5EF4-FFF2-40B4-BE49-F238E27FC236}">
                  <a16:creationId xmlns:a16="http://schemas.microsoft.com/office/drawing/2014/main" id="{6D2480C8-FA78-4BA2-8C43-1AE02082FAFB}"/>
                </a:ext>
              </a:extLst>
            </p:cNvPr>
            <p:cNvSpPr txBox="1"/>
            <p:nvPr/>
          </p:nvSpPr>
          <p:spPr>
            <a:xfrm>
              <a:off x="67957" y="2021743"/>
              <a:ext cx="968190" cy="338554"/>
            </a:xfrm>
            <a:prstGeom prst="rect">
              <a:avLst/>
            </a:prstGeom>
            <a:noFill/>
          </p:spPr>
          <p:txBody>
            <a:bodyPr wrap="square">
              <a:spAutoFit/>
            </a:bodyPr>
            <a:lstStyle/>
            <a:p>
              <a:r>
                <a:rPr lang="en-US" sz="1600" b="1" dirty="0">
                  <a:solidFill>
                    <a:srgbClr val="FF33CC"/>
                  </a:solidFill>
                </a:rPr>
                <a:t>Bi2212</a:t>
              </a:r>
            </a:p>
          </p:txBody>
        </p:sp>
      </p:grpSp>
      <p:sp>
        <p:nvSpPr>
          <p:cNvPr id="12" name="TextBox 11">
            <a:extLst>
              <a:ext uri="{FF2B5EF4-FFF2-40B4-BE49-F238E27FC236}">
                <a16:creationId xmlns:a16="http://schemas.microsoft.com/office/drawing/2014/main" id="{7E0BBF4E-D1AF-4F00-BB31-C490F0392E4B}"/>
              </a:ext>
            </a:extLst>
          </p:cNvPr>
          <p:cNvSpPr txBox="1"/>
          <p:nvPr/>
        </p:nvSpPr>
        <p:spPr>
          <a:xfrm>
            <a:off x="7313906" y="1241119"/>
            <a:ext cx="4878093" cy="4678204"/>
          </a:xfrm>
          <a:prstGeom prst="rect">
            <a:avLst/>
          </a:prstGeom>
          <a:noFill/>
        </p:spPr>
        <p:txBody>
          <a:bodyPr wrap="square" rtlCol="0">
            <a:spAutoFit/>
          </a:bodyPr>
          <a:lstStyle/>
          <a:p>
            <a:pPr marL="182880" indent="-182880">
              <a:spcBef>
                <a:spcPts val="1200"/>
              </a:spcBef>
              <a:buFont typeface="Arial" panose="020B0604020202020204" pitchFamily="34" charset="0"/>
              <a:buChar char="•"/>
            </a:pPr>
            <a:r>
              <a:rPr lang="en-US" sz="2200" b="1" dirty="0"/>
              <a:t>Efficient segmentation between HTS and LTS coils; only HTS coil for the main coil (plus small pole coils)</a:t>
            </a:r>
          </a:p>
          <a:p>
            <a:pPr marL="182880" indent="-182880">
              <a:spcBef>
                <a:spcPts val="1200"/>
              </a:spcBef>
              <a:buFont typeface="Arial" panose="020B0604020202020204" pitchFamily="34" charset="0"/>
              <a:buChar char="•"/>
            </a:pPr>
            <a:r>
              <a:rPr lang="en-US" sz="2200" b="1" dirty="0">
                <a:solidFill>
                  <a:srgbClr val="203BE2"/>
                </a:solidFill>
              </a:rPr>
              <a:t>All Nb</a:t>
            </a:r>
            <a:r>
              <a:rPr lang="en-US" sz="2200" b="1" baseline="-25000" dirty="0">
                <a:solidFill>
                  <a:srgbClr val="203BE2"/>
                </a:solidFill>
              </a:rPr>
              <a:t>3</a:t>
            </a:r>
            <a:r>
              <a:rPr lang="en-US" sz="2200" b="1" dirty="0">
                <a:solidFill>
                  <a:srgbClr val="203BE2"/>
                </a:solidFill>
              </a:rPr>
              <a:t>Sn coils can be made identical. Meaning only one set for winding, reaction and impregnation tooling with a simple racetrack coil geometry. </a:t>
            </a:r>
          </a:p>
          <a:p>
            <a:pPr marL="182880" indent="-182880">
              <a:spcBef>
                <a:spcPts val="1200"/>
              </a:spcBef>
              <a:buFont typeface="Arial" panose="020B0604020202020204" pitchFamily="34" charset="0"/>
              <a:buChar char="•"/>
            </a:pPr>
            <a:r>
              <a:rPr lang="en-US" sz="2200" b="1" dirty="0">
                <a:solidFill>
                  <a:srgbClr val="203BE2"/>
                </a:solidFill>
              </a:rPr>
              <a:t>Need less practice &amp; spare coils; can sort/switch coils between layers. These two offer significant savings.</a:t>
            </a:r>
          </a:p>
          <a:p>
            <a:pPr marL="182880" indent="-182880">
              <a:spcBef>
                <a:spcPts val="1200"/>
              </a:spcBef>
              <a:buFont typeface="Arial" panose="020B0604020202020204" pitchFamily="34" charset="0"/>
              <a:buChar char="•"/>
            </a:pPr>
            <a:r>
              <a:rPr lang="en-US" sz="2400" b="1" dirty="0">
                <a:solidFill>
                  <a:srgbClr val="FF0000"/>
                </a:solidFill>
              </a:rPr>
              <a:t>Question: Is that still valid after a more detailed analysis? </a:t>
            </a:r>
            <a:r>
              <a:rPr lang="en-US" sz="2400" b="1" u="sng" dirty="0">
                <a:solidFill>
                  <a:srgbClr val="339933"/>
                </a:solidFill>
                <a:highlight>
                  <a:srgbClr val="FFFF00"/>
                </a:highlight>
              </a:rPr>
              <a:t>YES</a:t>
            </a:r>
            <a:endParaRPr lang="en-US" sz="2200" b="1" dirty="0">
              <a:solidFill>
                <a:srgbClr val="339933"/>
              </a:solidFill>
            </a:endParaRPr>
          </a:p>
        </p:txBody>
      </p:sp>
      <p:sp>
        <p:nvSpPr>
          <p:cNvPr id="4" name="TextBox 3">
            <a:extLst>
              <a:ext uri="{FF2B5EF4-FFF2-40B4-BE49-F238E27FC236}">
                <a16:creationId xmlns:a16="http://schemas.microsoft.com/office/drawing/2014/main" id="{811352F9-E7F4-486E-9F90-876824896879}"/>
              </a:ext>
            </a:extLst>
          </p:cNvPr>
          <p:cNvSpPr txBox="1"/>
          <p:nvPr/>
        </p:nvSpPr>
        <p:spPr>
          <a:xfrm>
            <a:off x="3166533" y="1451354"/>
            <a:ext cx="3822657"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b="1" i="1" dirty="0"/>
              <a:t>Such prospects can't be imagined in the CT/SMCT or CCT designs </a:t>
            </a:r>
          </a:p>
        </p:txBody>
      </p:sp>
    </p:spTree>
    <p:extLst>
      <p:ext uri="{BB962C8B-B14F-4D97-AF65-F5344CB8AC3E}">
        <p14:creationId xmlns:p14="http://schemas.microsoft.com/office/powerpoint/2010/main" val="2173510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C2DE019-BE47-4789-A730-0C436F3A9B59}"/>
              </a:ext>
            </a:extLst>
          </p:cNvPr>
          <p:cNvPicPr>
            <a:picLocks noChangeAspect="1"/>
          </p:cNvPicPr>
          <p:nvPr/>
        </p:nvPicPr>
        <p:blipFill>
          <a:blip r:embed="rId3"/>
          <a:stretch>
            <a:fillRect/>
          </a:stretch>
        </p:blipFill>
        <p:spPr>
          <a:xfrm>
            <a:off x="8409449" y="1174226"/>
            <a:ext cx="3739618" cy="5120640"/>
          </a:xfrm>
          <a:prstGeom prst="rect">
            <a:avLst/>
          </a:prstGeom>
        </p:spPr>
      </p:pic>
      <p:pic>
        <p:nvPicPr>
          <p:cNvPr id="10" name="Picture 9">
            <a:extLst>
              <a:ext uri="{FF2B5EF4-FFF2-40B4-BE49-F238E27FC236}">
                <a16:creationId xmlns:a16="http://schemas.microsoft.com/office/drawing/2014/main" id="{316F8179-0685-4F9E-AAA8-828C252F68A2}"/>
              </a:ext>
            </a:extLst>
          </p:cNvPr>
          <p:cNvPicPr>
            <a:picLocks noChangeAspect="1"/>
          </p:cNvPicPr>
          <p:nvPr/>
        </p:nvPicPr>
        <p:blipFill rotWithShape="1">
          <a:blip r:embed="rId4"/>
          <a:srcRect l="13341" t="22660" r="6794" b="7"/>
          <a:stretch/>
        </p:blipFill>
        <p:spPr>
          <a:xfrm>
            <a:off x="128142" y="1970192"/>
            <a:ext cx="4786412" cy="4023360"/>
          </a:xfrm>
          <a:prstGeom prst="rect">
            <a:avLst/>
          </a:prstGeom>
        </p:spPr>
      </p:pic>
      <p:sp>
        <p:nvSpPr>
          <p:cNvPr id="16" name="TextBox 15">
            <a:extLst>
              <a:ext uri="{FF2B5EF4-FFF2-40B4-BE49-F238E27FC236}">
                <a16:creationId xmlns:a16="http://schemas.microsoft.com/office/drawing/2014/main" id="{C7A8A147-B9B2-4417-8A99-4A4600B38692}"/>
              </a:ext>
            </a:extLst>
          </p:cNvPr>
          <p:cNvSpPr txBox="1"/>
          <p:nvPr/>
        </p:nvSpPr>
        <p:spPr>
          <a:xfrm>
            <a:off x="7173189" y="1970192"/>
            <a:ext cx="1257210" cy="1400383"/>
          </a:xfrm>
          <a:prstGeom prst="rect">
            <a:avLst/>
          </a:prstGeom>
          <a:noFill/>
        </p:spPr>
        <p:txBody>
          <a:bodyPr wrap="square" rtlCol="0">
            <a:spAutoFit/>
          </a:bodyPr>
          <a:lstStyle/>
          <a:p>
            <a:pPr algn="r"/>
            <a:r>
              <a:rPr lang="en-US" sz="1600" b="1" dirty="0"/>
              <a:t>No. of Turns </a:t>
            </a:r>
          </a:p>
          <a:p>
            <a:pPr algn="r"/>
            <a:r>
              <a:rPr lang="en-US" sz="1600" b="1" dirty="0"/>
              <a:t>(½ bore)</a:t>
            </a:r>
          </a:p>
          <a:p>
            <a:pPr marL="285750" indent="-285750">
              <a:buFont typeface="Wingdings" panose="05000000000000000000" pitchFamily="2" charset="2"/>
              <a:buChar char="§"/>
            </a:pPr>
            <a:r>
              <a:rPr lang="en-US" sz="1600" b="1" dirty="0"/>
              <a:t>HTS: 80 </a:t>
            </a:r>
          </a:p>
          <a:p>
            <a:pPr marL="285750" indent="-285750">
              <a:buFont typeface="Wingdings" panose="05000000000000000000" pitchFamily="2" charset="2"/>
              <a:buChar char="§"/>
            </a:pPr>
            <a:r>
              <a:rPr lang="en-US" sz="1600" b="1" dirty="0"/>
              <a:t>LTS: 186</a:t>
            </a:r>
          </a:p>
          <a:p>
            <a:pPr>
              <a:spcBef>
                <a:spcPts val="600"/>
              </a:spcBef>
            </a:pPr>
            <a:r>
              <a:rPr lang="en-US" sz="1600" b="1" dirty="0"/>
              <a:t>Total: 266</a:t>
            </a:r>
          </a:p>
        </p:txBody>
      </p:sp>
      <p:sp>
        <p:nvSpPr>
          <p:cNvPr id="17" name="Rectangle 2">
            <a:extLst>
              <a:ext uri="{FF2B5EF4-FFF2-40B4-BE49-F238E27FC236}">
                <a16:creationId xmlns:a16="http://schemas.microsoft.com/office/drawing/2014/main" id="{783DA903-56A7-497D-8965-78D1C9BE33BE}"/>
              </a:ext>
            </a:extLst>
          </p:cNvPr>
          <p:cNvSpPr txBox="1">
            <a:spLocks noChangeArrowheads="1"/>
          </p:cNvSpPr>
          <p:nvPr/>
        </p:nvSpPr>
        <p:spPr>
          <a:xfrm>
            <a:off x="3725095" y="24917"/>
            <a:ext cx="7804658" cy="1114277"/>
          </a:xfrm>
          <a:prstGeom prst="rect">
            <a:avLst/>
          </a:prstGeom>
          <a:solidFill>
            <a:schemeClr val="tx2"/>
          </a:solidFill>
          <a:effectLst>
            <a:outerShdw blurRad="50800" dist="38100" dir="2700000" algn="tl" rotWithShape="0">
              <a:srgbClr val="000000">
                <a:alpha val="43000"/>
              </a:srgbClr>
            </a:outerShdw>
          </a:effectLst>
        </p:spPr>
        <p:txBody>
          <a:bodyPr vert="horz" lIns="91440" tIns="45720" rIns="91440" bIns="45720" rtlCol="0" anchor="ctr">
            <a:noAutofit/>
          </a:bodyPr>
          <a:lstStyle>
            <a:lvl1pPr algn="ctr" defTabSz="342900" rtl="0" eaLnBrk="1" latinLnBrk="0" hangingPunct="1">
              <a:spcBef>
                <a:spcPct val="0"/>
              </a:spcBef>
              <a:buNone/>
              <a:defRPr sz="2100" kern="1200">
                <a:solidFill>
                  <a:schemeClr val="bg1"/>
                </a:solidFill>
                <a:latin typeface="+mj-lt"/>
                <a:ea typeface="+mj-ea"/>
                <a:cs typeface="+mj-cs"/>
              </a:defRPr>
            </a:lvl1pPr>
          </a:lstStyle>
          <a:p>
            <a:r>
              <a:rPr lang="en-US" altLang="en-US" sz="3600" dirty="0">
                <a:solidFill>
                  <a:srgbClr val="FFFF00"/>
                </a:solidFill>
              </a:rPr>
              <a:t>Design Meets the Field Quality and Operating Margin Requirements</a:t>
            </a:r>
            <a:endParaRPr lang="en-US" altLang="en-US" sz="3600" dirty="0">
              <a:solidFill>
                <a:srgbClr val="CCFF99"/>
              </a:solidFill>
            </a:endParaRPr>
          </a:p>
        </p:txBody>
      </p:sp>
      <p:pic>
        <p:nvPicPr>
          <p:cNvPr id="2" name="Picture 1">
            <a:extLst>
              <a:ext uri="{FF2B5EF4-FFF2-40B4-BE49-F238E27FC236}">
                <a16:creationId xmlns:a16="http://schemas.microsoft.com/office/drawing/2014/main" id="{21512618-0B44-4315-BF11-8F507281820C}"/>
              </a:ext>
            </a:extLst>
          </p:cNvPr>
          <p:cNvPicPr>
            <a:picLocks noChangeAspect="1"/>
          </p:cNvPicPr>
          <p:nvPr/>
        </p:nvPicPr>
        <p:blipFill>
          <a:blip r:embed="rId5"/>
          <a:stretch>
            <a:fillRect/>
          </a:stretch>
        </p:blipFill>
        <p:spPr>
          <a:xfrm>
            <a:off x="5416000" y="1189463"/>
            <a:ext cx="1714500" cy="2286000"/>
          </a:xfrm>
          <a:prstGeom prst="rect">
            <a:avLst/>
          </a:prstGeom>
        </p:spPr>
      </p:pic>
      <p:pic>
        <p:nvPicPr>
          <p:cNvPr id="3" name="Picture 2">
            <a:extLst>
              <a:ext uri="{FF2B5EF4-FFF2-40B4-BE49-F238E27FC236}">
                <a16:creationId xmlns:a16="http://schemas.microsoft.com/office/drawing/2014/main" id="{C26E6488-7096-441A-A2D0-BAE1AE55FE81}"/>
              </a:ext>
            </a:extLst>
          </p:cNvPr>
          <p:cNvPicPr>
            <a:picLocks noChangeAspect="1"/>
          </p:cNvPicPr>
          <p:nvPr/>
        </p:nvPicPr>
        <p:blipFill>
          <a:blip r:embed="rId6"/>
          <a:stretch>
            <a:fillRect/>
          </a:stretch>
        </p:blipFill>
        <p:spPr>
          <a:xfrm>
            <a:off x="4276889" y="3460226"/>
            <a:ext cx="4031178" cy="2926080"/>
          </a:xfrm>
          <a:prstGeom prst="rect">
            <a:avLst/>
          </a:prstGeom>
        </p:spPr>
      </p:pic>
      <p:pic>
        <p:nvPicPr>
          <p:cNvPr id="13" name="Picture 12">
            <a:extLst>
              <a:ext uri="{FF2B5EF4-FFF2-40B4-BE49-F238E27FC236}">
                <a16:creationId xmlns:a16="http://schemas.microsoft.com/office/drawing/2014/main" id="{6D918085-356F-471D-93CD-00379F13D942}"/>
              </a:ext>
            </a:extLst>
          </p:cNvPr>
          <p:cNvPicPr>
            <a:picLocks noChangeAspect="1"/>
          </p:cNvPicPr>
          <p:nvPr/>
        </p:nvPicPr>
        <p:blipFill rotWithShape="1">
          <a:blip r:embed="rId7"/>
          <a:srcRect l="30086" t="19164" r="53020" b="-1981"/>
          <a:stretch/>
        </p:blipFill>
        <p:spPr>
          <a:xfrm>
            <a:off x="4914554" y="1204700"/>
            <a:ext cx="455250" cy="2377440"/>
          </a:xfrm>
          <a:prstGeom prst="rect">
            <a:avLst/>
          </a:prstGeom>
        </p:spPr>
      </p:pic>
      <p:pic>
        <p:nvPicPr>
          <p:cNvPr id="5" name="Picture 4">
            <a:extLst>
              <a:ext uri="{FF2B5EF4-FFF2-40B4-BE49-F238E27FC236}">
                <a16:creationId xmlns:a16="http://schemas.microsoft.com/office/drawing/2014/main" id="{EE5147A7-3D68-45F1-BBD7-5C9AA36E7B47}"/>
              </a:ext>
            </a:extLst>
          </p:cNvPr>
          <p:cNvPicPr>
            <a:picLocks noChangeAspect="1"/>
          </p:cNvPicPr>
          <p:nvPr/>
        </p:nvPicPr>
        <p:blipFill>
          <a:blip r:embed="rId8"/>
          <a:stretch>
            <a:fillRect/>
          </a:stretch>
        </p:blipFill>
        <p:spPr>
          <a:xfrm>
            <a:off x="5883052" y="3494461"/>
            <a:ext cx="2483708" cy="914400"/>
          </a:xfrm>
          <a:prstGeom prst="rect">
            <a:avLst/>
          </a:prstGeom>
          <a:solidFill>
            <a:schemeClr val="bg1"/>
          </a:solidFill>
        </p:spPr>
      </p:pic>
      <p:sp>
        <p:nvSpPr>
          <p:cNvPr id="12" name="TextBox 11">
            <a:extLst>
              <a:ext uri="{FF2B5EF4-FFF2-40B4-BE49-F238E27FC236}">
                <a16:creationId xmlns:a16="http://schemas.microsoft.com/office/drawing/2014/main" id="{F1138D99-FAAB-98A6-AEFA-263BD9BCC3D0}"/>
              </a:ext>
            </a:extLst>
          </p:cNvPr>
          <p:cNvSpPr txBox="1"/>
          <p:nvPr/>
        </p:nvSpPr>
        <p:spPr>
          <a:xfrm>
            <a:off x="48329" y="1139195"/>
            <a:ext cx="4786411" cy="892552"/>
          </a:xfrm>
          <a:prstGeom prst="rect">
            <a:avLst/>
          </a:prstGeom>
          <a:noFill/>
        </p:spPr>
        <p:txBody>
          <a:bodyPr wrap="square">
            <a:spAutoFit/>
          </a:bodyPr>
          <a:lstStyle/>
          <a:p>
            <a:pPr marL="182880" indent="-182880">
              <a:buFont typeface="Arial" panose="020B0604020202020204" pitchFamily="34" charset="0"/>
              <a:buChar char="•"/>
            </a:pPr>
            <a:r>
              <a:rPr lang="en-US" sz="2600" b="1" dirty="0">
                <a:solidFill>
                  <a:srgbClr val="FF0000"/>
                </a:solidFill>
              </a:rPr>
              <a:t>Question: Is that still valid after a more detailed analysis? </a:t>
            </a:r>
            <a:r>
              <a:rPr lang="en-US" sz="2600" b="1" u="sng" dirty="0">
                <a:solidFill>
                  <a:srgbClr val="339933"/>
                </a:solidFill>
                <a:highlight>
                  <a:srgbClr val="FFFF00"/>
                </a:highlight>
              </a:rPr>
              <a:t>YES</a:t>
            </a:r>
            <a:endParaRPr lang="en-US" sz="2600" b="1" dirty="0">
              <a:solidFill>
                <a:srgbClr val="FF0000"/>
              </a:solidFill>
            </a:endParaRPr>
          </a:p>
        </p:txBody>
      </p:sp>
      <p:sp>
        <p:nvSpPr>
          <p:cNvPr id="18" name="TextBox 17">
            <a:extLst>
              <a:ext uri="{FF2B5EF4-FFF2-40B4-BE49-F238E27FC236}">
                <a16:creationId xmlns:a16="http://schemas.microsoft.com/office/drawing/2014/main" id="{56C23FAA-2307-4A8E-B05B-8331E9F09083}"/>
              </a:ext>
            </a:extLst>
          </p:cNvPr>
          <p:cNvSpPr txBox="1"/>
          <p:nvPr/>
        </p:nvSpPr>
        <p:spPr>
          <a:xfrm>
            <a:off x="110505" y="6014292"/>
            <a:ext cx="4341060"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400" b="1" dirty="0">
                <a:solidFill>
                  <a:srgbClr val="C00000"/>
                </a:solidFill>
              </a:rPr>
              <a:t>Geometric harmonics &lt; 0.5 10</a:t>
            </a:r>
            <a:r>
              <a:rPr lang="en-US" sz="2400" b="1" baseline="30000" dirty="0">
                <a:solidFill>
                  <a:srgbClr val="C00000"/>
                </a:solidFill>
              </a:rPr>
              <a:t>-4</a:t>
            </a:r>
            <a:endParaRPr lang="en-US" sz="2400" b="1" dirty="0">
              <a:solidFill>
                <a:srgbClr val="C00000"/>
              </a:solidFill>
            </a:endParaRPr>
          </a:p>
        </p:txBody>
      </p:sp>
    </p:spTree>
    <p:extLst>
      <p:ext uri="{BB962C8B-B14F-4D97-AF65-F5344CB8AC3E}">
        <p14:creationId xmlns:p14="http://schemas.microsoft.com/office/powerpoint/2010/main" val="153060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80637E5-39A9-4879-9096-B9134846B184}"/>
              </a:ext>
            </a:extLst>
          </p:cNvPr>
          <p:cNvSpPr txBox="1">
            <a:spLocks noChangeArrowheads="1"/>
          </p:cNvSpPr>
          <p:nvPr/>
        </p:nvSpPr>
        <p:spPr>
          <a:xfrm>
            <a:off x="3449782" y="0"/>
            <a:ext cx="8510184" cy="1097280"/>
          </a:xfrm>
          <a:prstGeom prst="rect">
            <a:avLst/>
          </a:prstGeom>
          <a:solidFill>
            <a:schemeClr val="tx2"/>
          </a:solidFill>
          <a:effectLst>
            <a:outerShdw blurRad="50800" dist="38100" dir="2700000" algn="tl" rotWithShape="0">
              <a:srgbClr val="000000">
                <a:alpha val="43000"/>
              </a:srgbClr>
            </a:outerShdw>
          </a:effectLst>
        </p:spPr>
        <p:txBody>
          <a:bodyPr vert="horz" lIns="91440" tIns="45720" rIns="91440" bIns="45720" rtlCol="0" anchor="ctr">
            <a:noAutofit/>
          </a:bodyPr>
          <a:lstStyle>
            <a:lvl1pPr algn="ctr" defTabSz="342900" rtl="0" eaLnBrk="1" latinLnBrk="0" hangingPunct="1">
              <a:spcBef>
                <a:spcPct val="0"/>
              </a:spcBef>
              <a:buNone/>
              <a:defRPr sz="2100" kern="1200">
                <a:solidFill>
                  <a:schemeClr val="bg1"/>
                </a:solidFill>
                <a:latin typeface="+mj-lt"/>
                <a:ea typeface="+mj-ea"/>
                <a:cs typeface="+mj-cs"/>
              </a:defRPr>
            </a:lvl1pPr>
          </a:lstStyle>
          <a:p>
            <a:r>
              <a:rPr lang="en-US" altLang="en-US" sz="4000" dirty="0">
                <a:solidFill>
                  <a:srgbClr val="FFFF00"/>
                </a:solidFill>
              </a:rPr>
              <a:t>Initial Mechanical Analysis of the </a:t>
            </a:r>
          </a:p>
          <a:p>
            <a:r>
              <a:rPr lang="en-US" altLang="en-US" sz="4000" dirty="0">
                <a:solidFill>
                  <a:srgbClr val="FFFF00"/>
                </a:solidFill>
              </a:rPr>
              <a:t>20 T Hybrid Common Coil Design</a:t>
            </a:r>
            <a:endParaRPr lang="en-US" altLang="en-US" sz="4000" dirty="0">
              <a:solidFill>
                <a:srgbClr val="CCFF99"/>
              </a:solidFill>
            </a:endParaRPr>
          </a:p>
        </p:txBody>
      </p:sp>
      <p:pic>
        <p:nvPicPr>
          <p:cNvPr id="3" name="Picture 2">
            <a:extLst>
              <a:ext uri="{FF2B5EF4-FFF2-40B4-BE49-F238E27FC236}">
                <a16:creationId xmlns:a16="http://schemas.microsoft.com/office/drawing/2014/main" id="{64DF7FB3-61AE-4856-9965-6A3312CD3D37}"/>
              </a:ext>
            </a:extLst>
          </p:cNvPr>
          <p:cNvPicPr>
            <a:picLocks noChangeAspect="1"/>
          </p:cNvPicPr>
          <p:nvPr/>
        </p:nvPicPr>
        <p:blipFill rotWithShape="1">
          <a:blip r:embed="rId2"/>
          <a:srcRect l="14002" r="4733"/>
          <a:stretch/>
        </p:blipFill>
        <p:spPr>
          <a:xfrm>
            <a:off x="4225152" y="1264249"/>
            <a:ext cx="3502983" cy="3931920"/>
          </a:xfrm>
          <a:prstGeom prst="rect">
            <a:avLst/>
          </a:prstGeom>
        </p:spPr>
      </p:pic>
      <p:sp>
        <p:nvSpPr>
          <p:cNvPr id="6" name="TextBox 5">
            <a:extLst>
              <a:ext uri="{FF2B5EF4-FFF2-40B4-BE49-F238E27FC236}">
                <a16:creationId xmlns:a16="http://schemas.microsoft.com/office/drawing/2014/main" id="{0384B23A-8B99-4924-ABFF-BF28BE848F36}"/>
              </a:ext>
            </a:extLst>
          </p:cNvPr>
          <p:cNvSpPr txBox="1"/>
          <p:nvPr/>
        </p:nvSpPr>
        <p:spPr>
          <a:xfrm>
            <a:off x="19202" y="5281032"/>
            <a:ext cx="12105806" cy="1015663"/>
          </a:xfrm>
          <a:prstGeom prst="rect">
            <a:avLst/>
          </a:prstGeom>
          <a:noFill/>
        </p:spPr>
        <p:txBody>
          <a:bodyPr wrap="square" rtlCol="0">
            <a:spAutoFit/>
          </a:bodyPr>
          <a:lstStyle/>
          <a:p>
            <a:r>
              <a:rPr lang="en-US" sz="2000" b="1" dirty="0"/>
              <a:t>Different models showed that the stresses in coils can be kept below the maximum specified. However, it was not demonstrated in the same geometry and not exactly the geometry that was used in the magnetic design.</a:t>
            </a:r>
          </a:p>
          <a:p>
            <a:pPr marL="342900" indent="-342900">
              <a:buFont typeface="Wingdings" panose="05000000000000000000" pitchFamily="2" charset="2"/>
              <a:buChar char="Ø"/>
            </a:pPr>
            <a:r>
              <a:rPr lang="en-US" sz="2000" b="1" dirty="0">
                <a:solidFill>
                  <a:srgbClr val="FF0000"/>
                </a:solidFill>
              </a:rPr>
              <a:t>Now we are using the same geometry for all analysis to find a self-consistent solution. </a:t>
            </a:r>
            <a:r>
              <a:rPr lang="en-US" sz="2000" b="1" dirty="0">
                <a:solidFill>
                  <a:srgbClr val="203BE2"/>
                </a:solidFill>
                <a:highlight>
                  <a:srgbClr val="CCFFCC"/>
                </a:highlight>
              </a:rPr>
              <a:t>Good progress.</a:t>
            </a:r>
          </a:p>
        </p:txBody>
      </p:sp>
      <p:pic>
        <p:nvPicPr>
          <p:cNvPr id="8" name="Picture 7">
            <a:extLst>
              <a:ext uri="{FF2B5EF4-FFF2-40B4-BE49-F238E27FC236}">
                <a16:creationId xmlns:a16="http://schemas.microsoft.com/office/drawing/2014/main" id="{156DD37C-BC33-41AB-B084-5A5929514922}"/>
              </a:ext>
            </a:extLst>
          </p:cNvPr>
          <p:cNvPicPr>
            <a:picLocks noChangeAspect="1"/>
          </p:cNvPicPr>
          <p:nvPr/>
        </p:nvPicPr>
        <p:blipFill rotWithShape="1">
          <a:blip r:embed="rId3"/>
          <a:srcRect r="2273"/>
          <a:stretch/>
        </p:blipFill>
        <p:spPr>
          <a:xfrm>
            <a:off x="7773037" y="1264249"/>
            <a:ext cx="4351971" cy="3931920"/>
          </a:xfrm>
          <a:prstGeom prst="rect">
            <a:avLst/>
          </a:prstGeom>
        </p:spPr>
      </p:pic>
      <p:sp>
        <p:nvSpPr>
          <p:cNvPr id="9" name="TextBox 8">
            <a:extLst>
              <a:ext uri="{FF2B5EF4-FFF2-40B4-BE49-F238E27FC236}">
                <a16:creationId xmlns:a16="http://schemas.microsoft.com/office/drawing/2014/main" id="{5FB9E06A-5BFB-4E72-B549-9CFA841A0027}"/>
              </a:ext>
            </a:extLst>
          </p:cNvPr>
          <p:cNvSpPr txBox="1"/>
          <p:nvPr/>
        </p:nvSpPr>
        <p:spPr>
          <a:xfrm>
            <a:off x="7904693" y="4737804"/>
            <a:ext cx="1804981" cy="369332"/>
          </a:xfrm>
          <a:prstGeom prst="rect">
            <a:avLst/>
          </a:prstGeom>
          <a:noFill/>
        </p:spPr>
        <p:txBody>
          <a:bodyPr wrap="none" rtlCol="0">
            <a:spAutoFit/>
          </a:bodyPr>
          <a:lstStyle/>
          <a:p>
            <a:r>
              <a:rPr lang="en-US" b="1" dirty="0">
                <a:solidFill>
                  <a:srgbClr val="C00000"/>
                </a:solidFill>
              </a:rPr>
              <a:t>Von Mises in coil</a:t>
            </a:r>
          </a:p>
        </p:txBody>
      </p:sp>
      <p:pic>
        <p:nvPicPr>
          <p:cNvPr id="10" name="Picture 9">
            <a:extLst>
              <a:ext uri="{FF2B5EF4-FFF2-40B4-BE49-F238E27FC236}">
                <a16:creationId xmlns:a16="http://schemas.microsoft.com/office/drawing/2014/main" id="{861F9068-78AC-76DF-2E4B-AEA8CCE859BF}"/>
              </a:ext>
            </a:extLst>
          </p:cNvPr>
          <p:cNvPicPr>
            <a:picLocks noChangeAspect="1"/>
          </p:cNvPicPr>
          <p:nvPr/>
        </p:nvPicPr>
        <p:blipFill>
          <a:blip r:embed="rId4"/>
          <a:stretch>
            <a:fillRect/>
          </a:stretch>
        </p:blipFill>
        <p:spPr>
          <a:xfrm>
            <a:off x="217850" y="2818729"/>
            <a:ext cx="3962400" cy="2377440"/>
          </a:xfrm>
          <a:prstGeom prst="rect">
            <a:avLst/>
          </a:prstGeom>
        </p:spPr>
      </p:pic>
      <p:sp>
        <p:nvSpPr>
          <p:cNvPr id="11" name="TextBox 10">
            <a:extLst>
              <a:ext uri="{FF2B5EF4-FFF2-40B4-BE49-F238E27FC236}">
                <a16:creationId xmlns:a16="http://schemas.microsoft.com/office/drawing/2014/main" id="{0C5F8E63-48F2-1BCE-53EA-007D868DFC90}"/>
              </a:ext>
            </a:extLst>
          </p:cNvPr>
          <p:cNvSpPr txBox="1"/>
          <p:nvPr/>
        </p:nvSpPr>
        <p:spPr>
          <a:xfrm>
            <a:off x="7816415" y="3540961"/>
            <a:ext cx="1300356" cy="738664"/>
          </a:xfrm>
          <a:prstGeom prst="rect">
            <a:avLst/>
          </a:prstGeom>
          <a:noFill/>
        </p:spPr>
        <p:txBody>
          <a:bodyPr wrap="none" rtlCol="0">
            <a:spAutoFit/>
          </a:bodyPr>
          <a:lstStyle/>
          <a:p>
            <a:r>
              <a:rPr lang="en-US" sz="1400" b="1" dirty="0">
                <a:solidFill>
                  <a:srgbClr val="7030A0"/>
                </a:solidFill>
              </a:rPr>
              <a:t>Chris Runyan</a:t>
            </a:r>
          </a:p>
          <a:p>
            <a:r>
              <a:rPr lang="en-US" sz="1400" b="1" dirty="0">
                <a:solidFill>
                  <a:srgbClr val="7030A0"/>
                </a:solidFill>
              </a:rPr>
              <a:t>John Cozzolino</a:t>
            </a:r>
          </a:p>
          <a:p>
            <a:r>
              <a:rPr lang="en-US" sz="1400" b="1" dirty="0">
                <a:solidFill>
                  <a:srgbClr val="7030A0"/>
                </a:solidFill>
              </a:rPr>
              <a:t>Mike Anerella</a:t>
            </a:r>
          </a:p>
        </p:txBody>
      </p:sp>
      <p:sp>
        <p:nvSpPr>
          <p:cNvPr id="12" name="TextBox 11">
            <a:extLst>
              <a:ext uri="{FF2B5EF4-FFF2-40B4-BE49-F238E27FC236}">
                <a16:creationId xmlns:a16="http://schemas.microsoft.com/office/drawing/2014/main" id="{27CD998E-1A56-F563-8953-91D09ADA880B}"/>
              </a:ext>
            </a:extLst>
          </p:cNvPr>
          <p:cNvSpPr txBox="1"/>
          <p:nvPr/>
        </p:nvSpPr>
        <p:spPr>
          <a:xfrm>
            <a:off x="19202" y="1179386"/>
            <a:ext cx="4225151" cy="1831271"/>
          </a:xfrm>
          <a:prstGeom prst="rect">
            <a:avLst/>
          </a:prstGeom>
          <a:noFill/>
        </p:spPr>
        <p:txBody>
          <a:bodyPr wrap="square" rtlCol="0">
            <a:spAutoFit/>
          </a:bodyPr>
          <a:lstStyle/>
          <a:p>
            <a:pPr marL="342900" indent="-342900">
              <a:spcBef>
                <a:spcPts val="600"/>
              </a:spcBef>
              <a:buFont typeface="Wingdings" panose="05000000000000000000" pitchFamily="2" charset="2"/>
              <a:buChar char="Ø"/>
            </a:pPr>
            <a:r>
              <a:rPr lang="en-US" b="1" dirty="0">
                <a:solidFill>
                  <a:srgbClr val="203BE2"/>
                </a:solidFill>
              </a:rPr>
              <a:t>Horizontal forces much larger than vertical (vertical is 1/3 of horizontal)</a:t>
            </a:r>
          </a:p>
          <a:p>
            <a:pPr marL="342900" indent="-342900">
              <a:spcBef>
                <a:spcPts val="600"/>
              </a:spcBef>
              <a:buFont typeface="Wingdings" panose="05000000000000000000" pitchFamily="2" charset="2"/>
              <a:buChar char="Ø"/>
            </a:pPr>
            <a:r>
              <a:rPr lang="en-US" b="1" dirty="0">
                <a:solidFill>
                  <a:srgbClr val="203BE2"/>
                </a:solidFill>
              </a:rPr>
              <a:t>Large horizontal deflection can be tolerated since coils move as a unit - without causing much internal strain in the ends or transition regions</a:t>
            </a:r>
          </a:p>
        </p:txBody>
      </p:sp>
    </p:spTree>
    <p:extLst>
      <p:ext uri="{BB962C8B-B14F-4D97-AF65-F5344CB8AC3E}">
        <p14:creationId xmlns:p14="http://schemas.microsoft.com/office/powerpoint/2010/main" val="2903359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3014664" y="76200"/>
            <a:ext cx="9101136" cy="990600"/>
          </a:xfrm>
        </p:spPr>
        <p:txBody>
          <a:bodyPr>
            <a:noAutofit/>
          </a:bodyPr>
          <a:lstStyle/>
          <a:p>
            <a:r>
              <a:rPr lang="en-US" altLang="en-US" sz="3200" dirty="0">
                <a:solidFill>
                  <a:srgbClr val="FFFF00"/>
                </a:solidFill>
              </a:rPr>
              <a:t>New 20 T HTS/LTS Hybrid Design (May 2022)</a:t>
            </a:r>
            <a:br>
              <a:rPr lang="en-US" altLang="en-US" sz="3200" dirty="0">
                <a:solidFill>
                  <a:srgbClr val="FFFF00"/>
                </a:solidFill>
              </a:rPr>
            </a:br>
            <a:r>
              <a:rPr lang="en-US" altLang="en-US" sz="2800" dirty="0">
                <a:solidFill>
                  <a:srgbClr val="FFFF00"/>
                </a:solidFill>
              </a:rPr>
              <a:t>(spacers in magnetic design takes input from mechanical)</a:t>
            </a:r>
          </a:p>
        </p:txBody>
      </p:sp>
      <p:pic>
        <p:nvPicPr>
          <p:cNvPr id="7" name="Picture 6">
            <a:extLst>
              <a:ext uri="{FF2B5EF4-FFF2-40B4-BE49-F238E27FC236}">
                <a16:creationId xmlns:a16="http://schemas.microsoft.com/office/drawing/2014/main" id="{36858868-6A25-A181-4A78-FB036835D95D}"/>
              </a:ext>
            </a:extLst>
          </p:cNvPr>
          <p:cNvPicPr>
            <a:picLocks noChangeAspect="1"/>
          </p:cNvPicPr>
          <p:nvPr/>
        </p:nvPicPr>
        <p:blipFill rotWithShape="1">
          <a:blip r:embed="rId2"/>
          <a:srcRect l="5088" r="597" b="152"/>
          <a:stretch/>
        </p:blipFill>
        <p:spPr>
          <a:xfrm>
            <a:off x="39503" y="1387133"/>
            <a:ext cx="4360103" cy="4389120"/>
          </a:xfrm>
          <a:prstGeom prst="rect">
            <a:avLst/>
          </a:prstGeom>
        </p:spPr>
      </p:pic>
      <p:pic>
        <p:nvPicPr>
          <p:cNvPr id="9" name="Picture 8">
            <a:extLst>
              <a:ext uri="{FF2B5EF4-FFF2-40B4-BE49-F238E27FC236}">
                <a16:creationId xmlns:a16="http://schemas.microsoft.com/office/drawing/2014/main" id="{B145E619-4DA7-69C6-3E5E-59B4376FA94F}"/>
              </a:ext>
            </a:extLst>
          </p:cNvPr>
          <p:cNvPicPr>
            <a:picLocks noChangeAspect="1"/>
          </p:cNvPicPr>
          <p:nvPr/>
        </p:nvPicPr>
        <p:blipFill rotWithShape="1">
          <a:blip r:embed="rId3"/>
          <a:srcRect l="4" t="14254" r="73362" b="756"/>
          <a:stretch/>
        </p:blipFill>
        <p:spPr>
          <a:xfrm>
            <a:off x="7254994" y="2275774"/>
            <a:ext cx="914400" cy="4023360"/>
          </a:xfrm>
          <a:prstGeom prst="rect">
            <a:avLst/>
          </a:prstGeom>
        </p:spPr>
      </p:pic>
      <p:pic>
        <p:nvPicPr>
          <p:cNvPr id="11" name="Picture 10">
            <a:extLst>
              <a:ext uri="{FF2B5EF4-FFF2-40B4-BE49-F238E27FC236}">
                <a16:creationId xmlns:a16="http://schemas.microsoft.com/office/drawing/2014/main" id="{17364083-A376-0776-76A7-B95B76FEC55D}"/>
              </a:ext>
            </a:extLst>
          </p:cNvPr>
          <p:cNvPicPr>
            <a:picLocks noChangeAspect="1"/>
          </p:cNvPicPr>
          <p:nvPr/>
        </p:nvPicPr>
        <p:blipFill rotWithShape="1">
          <a:blip r:embed="rId3"/>
          <a:srcRect l="42048" t="8872" r="5993" b="35765"/>
          <a:stretch/>
        </p:blipFill>
        <p:spPr>
          <a:xfrm>
            <a:off x="9117483" y="2001454"/>
            <a:ext cx="2925378" cy="4297680"/>
          </a:xfrm>
          <a:prstGeom prst="rect">
            <a:avLst/>
          </a:prstGeom>
        </p:spPr>
      </p:pic>
      <p:sp>
        <p:nvSpPr>
          <p:cNvPr id="12" name="TextBox 11">
            <a:extLst>
              <a:ext uri="{FF2B5EF4-FFF2-40B4-BE49-F238E27FC236}">
                <a16:creationId xmlns:a16="http://schemas.microsoft.com/office/drawing/2014/main" id="{CE9F9D86-5735-48DD-DFBA-74CDAA7882DA}"/>
              </a:ext>
            </a:extLst>
          </p:cNvPr>
          <p:cNvSpPr txBox="1"/>
          <p:nvPr/>
        </p:nvSpPr>
        <p:spPr>
          <a:xfrm>
            <a:off x="7443056" y="1170457"/>
            <a:ext cx="4672744" cy="830997"/>
          </a:xfrm>
          <a:prstGeom prst="rect">
            <a:avLst/>
          </a:prstGeom>
          <a:noFill/>
        </p:spPr>
        <p:txBody>
          <a:bodyPr wrap="square" rtlCol="0">
            <a:spAutoFit/>
          </a:bodyPr>
          <a:lstStyle/>
          <a:p>
            <a:r>
              <a:rPr lang="en-US" sz="2400" b="1" dirty="0">
                <a:solidFill>
                  <a:srgbClr val="CC0099"/>
                </a:solidFill>
              </a:rPr>
              <a:t>Low Peak Field Enhancement (&lt;3.5%) means more margin</a:t>
            </a:r>
          </a:p>
        </p:txBody>
      </p:sp>
      <p:pic>
        <p:nvPicPr>
          <p:cNvPr id="4" name="Picture 3">
            <a:extLst>
              <a:ext uri="{FF2B5EF4-FFF2-40B4-BE49-F238E27FC236}">
                <a16:creationId xmlns:a16="http://schemas.microsoft.com/office/drawing/2014/main" id="{15E5F712-23F3-1826-A495-7294A4496774}"/>
              </a:ext>
            </a:extLst>
          </p:cNvPr>
          <p:cNvPicPr>
            <a:picLocks noChangeAspect="1"/>
          </p:cNvPicPr>
          <p:nvPr/>
        </p:nvPicPr>
        <p:blipFill>
          <a:blip r:embed="rId4"/>
          <a:stretch>
            <a:fillRect/>
          </a:stretch>
        </p:blipFill>
        <p:spPr>
          <a:xfrm>
            <a:off x="4472545" y="1066800"/>
            <a:ext cx="2701792" cy="5303520"/>
          </a:xfrm>
          <a:prstGeom prst="rect">
            <a:avLst/>
          </a:prstGeom>
        </p:spPr>
      </p:pic>
      <p:sp>
        <p:nvSpPr>
          <p:cNvPr id="13" name="TextBox 12">
            <a:extLst>
              <a:ext uri="{FF2B5EF4-FFF2-40B4-BE49-F238E27FC236}">
                <a16:creationId xmlns:a16="http://schemas.microsoft.com/office/drawing/2014/main" id="{087A1FCD-87FC-DE7A-61D1-C504DA2FA3A3}"/>
              </a:ext>
            </a:extLst>
          </p:cNvPr>
          <p:cNvSpPr txBox="1"/>
          <p:nvPr/>
        </p:nvSpPr>
        <p:spPr>
          <a:xfrm>
            <a:off x="4495111" y="3264868"/>
            <a:ext cx="2925378" cy="830997"/>
          </a:xfrm>
          <a:prstGeom prst="rect">
            <a:avLst/>
          </a:prstGeom>
          <a:noFill/>
        </p:spPr>
        <p:txBody>
          <a:bodyPr wrap="square" rtlCol="0">
            <a:spAutoFit/>
          </a:bodyPr>
          <a:lstStyle/>
          <a:p>
            <a:r>
              <a:rPr lang="en-US" sz="2400" b="1" dirty="0">
                <a:solidFill>
                  <a:srgbClr val="FFFF00"/>
                </a:solidFill>
              </a:rPr>
              <a:t>25 mm clear bore +   sufficient structure </a:t>
            </a:r>
          </a:p>
        </p:txBody>
      </p:sp>
      <p:pic>
        <p:nvPicPr>
          <p:cNvPr id="14" name="Picture 13">
            <a:extLst>
              <a:ext uri="{FF2B5EF4-FFF2-40B4-BE49-F238E27FC236}">
                <a16:creationId xmlns:a16="http://schemas.microsoft.com/office/drawing/2014/main" id="{C76A8236-3D94-ED01-7FA2-CE714023E74A}"/>
              </a:ext>
            </a:extLst>
          </p:cNvPr>
          <p:cNvPicPr>
            <a:picLocks noChangeAspect="1"/>
          </p:cNvPicPr>
          <p:nvPr/>
        </p:nvPicPr>
        <p:blipFill rotWithShape="1">
          <a:blip r:embed="rId3"/>
          <a:srcRect l="4" t="1183" r="73362" b="94953"/>
          <a:stretch/>
        </p:blipFill>
        <p:spPr>
          <a:xfrm>
            <a:off x="7286209" y="2074394"/>
            <a:ext cx="914400" cy="182880"/>
          </a:xfrm>
          <a:prstGeom prst="rect">
            <a:avLst/>
          </a:prstGeom>
        </p:spPr>
      </p:pic>
    </p:spTree>
    <p:extLst>
      <p:ext uri="{BB962C8B-B14F-4D97-AF65-F5344CB8AC3E}">
        <p14:creationId xmlns:p14="http://schemas.microsoft.com/office/powerpoint/2010/main" val="257358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3305174" y="76200"/>
            <a:ext cx="8810625" cy="990600"/>
          </a:xfrm>
        </p:spPr>
        <p:txBody>
          <a:bodyPr>
            <a:noAutofit/>
          </a:bodyPr>
          <a:lstStyle/>
          <a:p>
            <a:r>
              <a:rPr lang="en-US" altLang="en-US" sz="3200" dirty="0">
                <a:solidFill>
                  <a:srgbClr val="FFFF00"/>
                </a:solidFill>
              </a:rPr>
              <a:t>Magnetic Design (May 2022) with 15% Margin</a:t>
            </a:r>
          </a:p>
        </p:txBody>
      </p:sp>
      <p:pic>
        <p:nvPicPr>
          <p:cNvPr id="4" name="Picture 3">
            <a:extLst>
              <a:ext uri="{FF2B5EF4-FFF2-40B4-BE49-F238E27FC236}">
                <a16:creationId xmlns:a16="http://schemas.microsoft.com/office/drawing/2014/main" id="{7C364863-3D9F-724E-CB00-73DDCCD429E6}"/>
              </a:ext>
            </a:extLst>
          </p:cNvPr>
          <p:cNvPicPr>
            <a:picLocks noChangeAspect="1"/>
          </p:cNvPicPr>
          <p:nvPr/>
        </p:nvPicPr>
        <p:blipFill>
          <a:blip r:embed="rId2"/>
          <a:stretch>
            <a:fillRect/>
          </a:stretch>
        </p:blipFill>
        <p:spPr>
          <a:xfrm>
            <a:off x="245774" y="2165171"/>
            <a:ext cx="5585683" cy="4126976"/>
          </a:xfrm>
          <a:prstGeom prst="rect">
            <a:avLst/>
          </a:prstGeom>
        </p:spPr>
      </p:pic>
      <p:pic>
        <p:nvPicPr>
          <p:cNvPr id="5" name="Picture 4">
            <a:extLst>
              <a:ext uri="{FF2B5EF4-FFF2-40B4-BE49-F238E27FC236}">
                <a16:creationId xmlns:a16="http://schemas.microsoft.com/office/drawing/2014/main" id="{60B75564-1B88-A2A5-6019-5960C314AC8A}"/>
              </a:ext>
            </a:extLst>
          </p:cNvPr>
          <p:cNvPicPr>
            <a:picLocks noChangeAspect="1"/>
          </p:cNvPicPr>
          <p:nvPr/>
        </p:nvPicPr>
        <p:blipFill>
          <a:blip r:embed="rId3"/>
          <a:stretch>
            <a:fillRect/>
          </a:stretch>
        </p:blipFill>
        <p:spPr>
          <a:xfrm>
            <a:off x="6096000" y="2165171"/>
            <a:ext cx="5788324" cy="4199691"/>
          </a:xfrm>
          <a:prstGeom prst="rect">
            <a:avLst/>
          </a:prstGeom>
        </p:spPr>
      </p:pic>
      <p:pic>
        <p:nvPicPr>
          <p:cNvPr id="8" name="Picture 7">
            <a:extLst>
              <a:ext uri="{FF2B5EF4-FFF2-40B4-BE49-F238E27FC236}">
                <a16:creationId xmlns:a16="http://schemas.microsoft.com/office/drawing/2014/main" id="{B4C588D2-7E0D-6AA0-CF02-B57A8B9532ED}"/>
              </a:ext>
            </a:extLst>
          </p:cNvPr>
          <p:cNvPicPr>
            <a:picLocks noChangeAspect="1"/>
          </p:cNvPicPr>
          <p:nvPr/>
        </p:nvPicPr>
        <p:blipFill>
          <a:blip r:embed="rId4"/>
          <a:stretch>
            <a:fillRect/>
          </a:stretch>
        </p:blipFill>
        <p:spPr>
          <a:xfrm>
            <a:off x="1550142" y="1143060"/>
            <a:ext cx="9337133" cy="1280962"/>
          </a:xfrm>
          <a:prstGeom prst="rect">
            <a:avLst/>
          </a:prstGeom>
        </p:spPr>
      </p:pic>
      <p:sp>
        <p:nvSpPr>
          <p:cNvPr id="2" name="TextBox 1">
            <a:extLst>
              <a:ext uri="{FF2B5EF4-FFF2-40B4-BE49-F238E27FC236}">
                <a16:creationId xmlns:a16="http://schemas.microsoft.com/office/drawing/2014/main" id="{70F8BEB3-BBB5-E777-A8F5-4081FCA9BCAF}"/>
              </a:ext>
            </a:extLst>
          </p:cNvPr>
          <p:cNvSpPr txBox="1"/>
          <p:nvPr/>
        </p:nvSpPr>
        <p:spPr>
          <a:xfrm>
            <a:off x="3183467" y="2577851"/>
            <a:ext cx="792781" cy="584775"/>
          </a:xfrm>
          <a:prstGeom prst="rect">
            <a:avLst/>
          </a:prstGeom>
          <a:solidFill>
            <a:schemeClr val="tx1"/>
          </a:solidFill>
        </p:spPr>
        <p:txBody>
          <a:bodyPr wrap="none" rtlCol="0">
            <a:spAutoFit/>
          </a:bodyPr>
          <a:lstStyle/>
          <a:p>
            <a:r>
              <a:rPr lang="en-US" sz="3200" b="1" dirty="0">
                <a:solidFill>
                  <a:schemeClr val="bg1"/>
                </a:solidFill>
              </a:rPr>
              <a:t>LTS</a:t>
            </a:r>
          </a:p>
        </p:txBody>
      </p:sp>
      <p:sp>
        <p:nvSpPr>
          <p:cNvPr id="7" name="TextBox 6">
            <a:extLst>
              <a:ext uri="{FF2B5EF4-FFF2-40B4-BE49-F238E27FC236}">
                <a16:creationId xmlns:a16="http://schemas.microsoft.com/office/drawing/2014/main" id="{0DAF514D-2266-EA92-71B8-3FCF33B2CBC3}"/>
              </a:ext>
            </a:extLst>
          </p:cNvPr>
          <p:cNvSpPr txBox="1"/>
          <p:nvPr/>
        </p:nvSpPr>
        <p:spPr>
          <a:xfrm>
            <a:off x="7314095" y="3773309"/>
            <a:ext cx="881973" cy="584775"/>
          </a:xfrm>
          <a:prstGeom prst="rect">
            <a:avLst/>
          </a:prstGeom>
          <a:solidFill>
            <a:schemeClr val="tx1"/>
          </a:solidFill>
        </p:spPr>
        <p:txBody>
          <a:bodyPr wrap="none" rtlCol="0">
            <a:spAutoFit/>
          </a:bodyPr>
          <a:lstStyle/>
          <a:p>
            <a:r>
              <a:rPr lang="en-US" sz="3200" b="1" dirty="0">
                <a:solidFill>
                  <a:schemeClr val="bg1"/>
                </a:solidFill>
              </a:rPr>
              <a:t>HTS</a:t>
            </a:r>
          </a:p>
        </p:txBody>
      </p:sp>
      <p:sp>
        <p:nvSpPr>
          <p:cNvPr id="3" name="TextBox 2">
            <a:extLst>
              <a:ext uri="{FF2B5EF4-FFF2-40B4-BE49-F238E27FC236}">
                <a16:creationId xmlns:a16="http://schemas.microsoft.com/office/drawing/2014/main" id="{4EB7A1AA-5647-CF7E-014E-5AD59EF1A7CB}"/>
              </a:ext>
            </a:extLst>
          </p:cNvPr>
          <p:cNvSpPr txBox="1"/>
          <p:nvPr/>
        </p:nvSpPr>
        <p:spPr>
          <a:xfrm>
            <a:off x="1153751" y="3107066"/>
            <a:ext cx="792781" cy="830997"/>
          </a:xfrm>
          <a:prstGeom prst="rect">
            <a:avLst/>
          </a:prstGeom>
          <a:noFill/>
        </p:spPr>
        <p:txBody>
          <a:bodyPr wrap="square" rtlCol="0">
            <a:spAutoFit/>
          </a:bodyPr>
          <a:lstStyle/>
          <a:p>
            <a:r>
              <a:rPr lang="en-US" sz="1600" b="1" dirty="0"/>
              <a:t>Peak Field (</a:t>
            </a:r>
            <a:r>
              <a:rPr lang="en-US" sz="1600" b="1" dirty="0" err="1"/>
              <a:t>Bpk</a:t>
            </a:r>
            <a:r>
              <a:rPr lang="en-US" sz="1600" b="1" dirty="0"/>
              <a:t>)</a:t>
            </a:r>
          </a:p>
        </p:txBody>
      </p:sp>
      <p:sp>
        <p:nvSpPr>
          <p:cNvPr id="9" name="TextBox 8">
            <a:extLst>
              <a:ext uri="{FF2B5EF4-FFF2-40B4-BE49-F238E27FC236}">
                <a16:creationId xmlns:a16="http://schemas.microsoft.com/office/drawing/2014/main" id="{4848B723-8B4C-2512-646C-90A9DCF40A72}"/>
              </a:ext>
            </a:extLst>
          </p:cNvPr>
          <p:cNvSpPr txBox="1"/>
          <p:nvPr/>
        </p:nvSpPr>
        <p:spPr>
          <a:xfrm>
            <a:off x="4564239" y="3429000"/>
            <a:ext cx="1005287" cy="584775"/>
          </a:xfrm>
          <a:prstGeom prst="rect">
            <a:avLst/>
          </a:prstGeom>
          <a:noFill/>
        </p:spPr>
        <p:txBody>
          <a:bodyPr wrap="square" rtlCol="0">
            <a:spAutoFit/>
          </a:bodyPr>
          <a:lstStyle/>
          <a:p>
            <a:r>
              <a:rPr lang="en-US" sz="1600" b="1" dirty="0"/>
              <a:t>Central Field (Bo)</a:t>
            </a:r>
          </a:p>
        </p:txBody>
      </p:sp>
      <p:sp>
        <p:nvSpPr>
          <p:cNvPr id="10" name="TextBox 9">
            <a:extLst>
              <a:ext uri="{FF2B5EF4-FFF2-40B4-BE49-F238E27FC236}">
                <a16:creationId xmlns:a16="http://schemas.microsoft.com/office/drawing/2014/main" id="{CC24D3FB-95FF-C321-77ED-A1AED4251116}"/>
              </a:ext>
            </a:extLst>
          </p:cNvPr>
          <p:cNvSpPr txBox="1"/>
          <p:nvPr/>
        </p:nvSpPr>
        <p:spPr>
          <a:xfrm>
            <a:off x="10094494" y="4433979"/>
            <a:ext cx="792781" cy="830997"/>
          </a:xfrm>
          <a:prstGeom prst="rect">
            <a:avLst/>
          </a:prstGeom>
          <a:noFill/>
        </p:spPr>
        <p:txBody>
          <a:bodyPr wrap="square" rtlCol="0">
            <a:spAutoFit/>
          </a:bodyPr>
          <a:lstStyle/>
          <a:p>
            <a:r>
              <a:rPr lang="en-US" sz="1600" b="1" dirty="0"/>
              <a:t>Peak Field (</a:t>
            </a:r>
            <a:r>
              <a:rPr lang="en-US" sz="1600" b="1" dirty="0" err="1"/>
              <a:t>Bpk</a:t>
            </a:r>
            <a:r>
              <a:rPr lang="en-US" sz="1600" b="1" dirty="0"/>
              <a:t>)</a:t>
            </a:r>
          </a:p>
        </p:txBody>
      </p:sp>
      <p:sp>
        <p:nvSpPr>
          <p:cNvPr id="11" name="TextBox 10">
            <a:extLst>
              <a:ext uri="{FF2B5EF4-FFF2-40B4-BE49-F238E27FC236}">
                <a16:creationId xmlns:a16="http://schemas.microsoft.com/office/drawing/2014/main" id="{CAD0EF26-25D8-06C2-95DF-16F252FF9861}"/>
              </a:ext>
            </a:extLst>
          </p:cNvPr>
          <p:cNvSpPr txBox="1"/>
          <p:nvPr/>
        </p:nvSpPr>
        <p:spPr>
          <a:xfrm>
            <a:off x="8911519" y="3849204"/>
            <a:ext cx="1005287" cy="584775"/>
          </a:xfrm>
          <a:prstGeom prst="rect">
            <a:avLst/>
          </a:prstGeom>
          <a:noFill/>
        </p:spPr>
        <p:txBody>
          <a:bodyPr wrap="square" rtlCol="0">
            <a:spAutoFit/>
          </a:bodyPr>
          <a:lstStyle/>
          <a:p>
            <a:r>
              <a:rPr lang="en-US" sz="1600" b="1" dirty="0"/>
              <a:t>Central Field (Bo)</a:t>
            </a:r>
          </a:p>
        </p:txBody>
      </p:sp>
      <p:sp>
        <p:nvSpPr>
          <p:cNvPr id="12" name="TextBox 11">
            <a:extLst>
              <a:ext uri="{FF2B5EF4-FFF2-40B4-BE49-F238E27FC236}">
                <a16:creationId xmlns:a16="http://schemas.microsoft.com/office/drawing/2014/main" id="{1806413B-5870-46A4-1B8D-C75B8A59ED11}"/>
              </a:ext>
            </a:extLst>
          </p:cNvPr>
          <p:cNvSpPr txBox="1"/>
          <p:nvPr/>
        </p:nvSpPr>
        <p:spPr>
          <a:xfrm>
            <a:off x="2768236" y="3316455"/>
            <a:ext cx="792782" cy="584775"/>
          </a:xfrm>
          <a:prstGeom prst="rect">
            <a:avLst/>
          </a:prstGeom>
          <a:noFill/>
        </p:spPr>
        <p:txBody>
          <a:bodyPr wrap="square" rtlCol="0">
            <a:spAutoFit/>
          </a:bodyPr>
          <a:lstStyle/>
          <a:p>
            <a:pPr algn="ctr"/>
            <a:r>
              <a:rPr lang="en-US" sz="1600" b="1" dirty="0">
                <a:solidFill>
                  <a:srgbClr val="339933"/>
                </a:solidFill>
              </a:rPr>
              <a:t>Nb</a:t>
            </a:r>
            <a:r>
              <a:rPr lang="en-US" sz="1600" b="1" baseline="-25000" dirty="0">
                <a:solidFill>
                  <a:srgbClr val="339933"/>
                </a:solidFill>
              </a:rPr>
              <a:t>3</a:t>
            </a:r>
            <a:r>
              <a:rPr lang="en-US" sz="1600" b="1" dirty="0">
                <a:solidFill>
                  <a:srgbClr val="339933"/>
                </a:solidFill>
              </a:rPr>
              <a:t>Sn (2K)</a:t>
            </a:r>
          </a:p>
        </p:txBody>
      </p:sp>
      <p:sp>
        <p:nvSpPr>
          <p:cNvPr id="13" name="TextBox 12">
            <a:extLst>
              <a:ext uri="{FF2B5EF4-FFF2-40B4-BE49-F238E27FC236}">
                <a16:creationId xmlns:a16="http://schemas.microsoft.com/office/drawing/2014/main" id="{7DD02EDF-5776-C1FB-259E-3E9CB07FB945}"/>
              </a:ext>
            </a:extLst>
          </p:cNvPr>
          <p:cNvSpPr txBox="1"/>
          <p:nvPr/>
        </p:nvSpPr>
        <p:spPr>
          <a:xfrm>
            <a:off x="2101115" y="5031648"/>
            <a:ext cx="792782" cy="584775"/>
          </a:xfrm>
          <a:prstGeom prst="rect">
            <a:avLst/>
          </a:prstGeom>
          <a:noFill/>
        </p:spPr>
        <p:txBody>
          <a:bodyPr wrap="square" rtlCol="0">
            <a:spAutoFit/>
          </a:bodyPr>
          <a:lstStyle/>
          <a:p>
            <a:r>
              <a:rPr lang="en-US" sz="1600" b="1" dirty="0">
                <a:solidFill>
                  <a:srgbClr val="339933"/>
                </a:solidFill>
              </a:rPr>
              <a:t>Nb</a:t>
            </a:r>
            <a:r>
              <a:rPr lang="en-US" sz="1600" b="1" baseline="-25000" dirty="0">
                <a:solidFill>
                  <a:srgbClr val="339933"/>
                </a:solidFill>
              </a:rPr>
              <a:t>3</a:t>
            </a:r>
            <a:r>
              <a:rPr lang="en-US" sz="1600" b="1" dirty="0">
                <a:solidFill>
                  <a:srgbClr val="339933"/>
                </a:solidFill>
              </a:rPr>
              <a:t>Sn (4.2K)</a:t>
            </a:r>
          </a:p>
        </p:txBody>
      </p:sp>
    </p:spTree>
    <p:extLst>
      <p:ext uri="{BB962C8B-B14F-4D97-AF65-F5344CB8AC3E}">
        <p14:creationId xmlns:p14="http://schemas.microsoft.com/office/powerpoint/2010/main" val="570365816"/>
      </p:ext>
    </p:extLst>
  </p:cSld>
  <p:clrMapOvr>
    <a:masterClrMapping/>
  </p:clrMapOvr>
</p:sld>
</file>

<file path=ppt/theme/theme1.xml><?xml version="1.0" encoding="utf-8"?>
<a:theme xmlns:a="http://schemas.openxmlformats.org/drawingml/2006/main" name="ATAP No Footer">
  <a:themeElements>
    <a:clrScheme name="Custom 10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TAP No Footer">
  <a:themeElements>
    <a:clrScheme name="Custom 10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E93C50077B73F4081A727CE26F7297D" ma:contentTypeVersion="13" ma:contentTypeDescription="Create a new document." ma:contentTypeScope="" ma:versionID="728083fc9d673f68be60a86c999b5ede">
  <xsd:schema xmlns:xsd="http://www.w3.org/2001/XMLSchema" xmlns:xs="http://www.w3.org/2001/XMLSchema" xmlns:p="http://schemas.microsoft.com/office/2006/metadata/properties" xmlns:ns3="d198decf-2ff7-46b8-bd1c-477e40bd1f45" xmlns:ns4="c66da833-743e-4877-8ff4-bd7d31564978" targetNamespace="http://schemas.microsoft.com/office/2006/metadata/properties" ma:root="true" ma:fieldsID="e3b51183db3b30395368252b0f7bc3ea" ns3:_="" ns4:_="">
    <xsd:import namespace="d198decf-2ff7-46b8-bd1c-477e40bd1f45"/>
    <xsd:import namespace="c66da833-743e-4877-8ff4-bd7d3156497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98decf-2ff7-46b8-bd1c-477e40bd1f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6da833-743e-4877-8ff4-bd7d3156497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D4EAA2D-D873-47C1-B2C4-B9A63102896B}">
  <ds:schemaRefs>
    <ds:schemaRef ds:uri="http://schemas.microsoft.com/sharepoint/v3/contenttype/forms"/>
  </ds:schemaRefs>
</ds:datastoreItem>
</file>

<file path=customXml/itemProps2.xml><?xml version="1.0" encoding="utf-8"?>
<ds:datastoreItem xmlns:ds="http://schemas.openxmlformats.org/officeDocument/2006/customXml" ds:itemID="{C2910A9C-A194-4F47-A155-03E33315F30E}">
  <ds:schemaRefs>
    <ds:schemaRef ds:uri="c66da833-743e-4877-8ff4-bd7d31564978"/>
    <ds:schemaRef ds:uri="d198decf-2ff7-46b8-bd1c-477e40bd1f4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CBA2CFB-FA42-43C6-91CA-BE64ACAE07C1}">
  <ds:schemaRef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c66da833-743e-4877-8ff4-bd7d31564978"/>
    <ds:schemaRef ds:uri="d198decf-2ff7-46b8-bd1c-477e40bd1f45"/>
    <ds:schemaRef ds:uri="http://schemas.microsoft.com/office/2006/metadata/properties"/>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1149</TotalTime>
  <Words>1480</Words>
  <Application>Microsoft Office PowerPoint</Application>
  <PresentationFormat>Widescreen</PresentationFormat>
  <Paragraphs>165</Paragraphs>
  <Slides>17</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Arial</vt:lpstr>
      <vt:lpstr>Calibri</vt:lpstr>
      <vt:lpstr>Comic Sans MS</vt:lpstr>
      <vt:lpstr>Courier New</vt:lpstr>
      <vt:lpstr>Franklin Gothic Book</vt:lpstr>
      <vt:lpstr>Franklin Gothic Medium</vt:lpstr>
      <vt:lpstr>Times New Roman</vt:lpstr>
      <vt:lpstr>Wingdings</vt:lpstr>
      <vt:lpstr>ATAP No Footer</vt:lpstr>
      <vt:lpstr>1_ATAP No Footer</vt:lpstr>
      <vt:lpstr>PowerPoint Presentation</vt:lpstr>
      <vt:lpstr>Overview</vt:lpstr>
      <vt:lpstr>PowerPoint Presentation</vt:lpstr>
      <vt:lpstr>PowerPoint Presentation</vt:lpstr>
      <vt:lpstr>PowerPoint Presentation</vt:lpstr>
      <vt:lpstr>PowerPoint Presentation</vt:lpstr>
      <vt:lpstr>PowerPoint Presentation</vt:lpstr>
      <vt:lpstr>New 20 T HTS/LTS Hybrid Design (May 2022) (spacers in magnetic design takes input from mechanical)</vt:lpstr>
      <vt:lpstr>Magnetic Design (May 2022) with 15% Margin</vt:lpstr>
      <vt:lpstr>Magnetic Design (May 2022) Good Field Quality</vt:lpstr>
      <vt:lpstr>Strategy Behind the Mechanical Structure (take advantage of the force distribution)</vt:lpstr>
      <vt:lpstr>PowerPoint Presentation</vt:lpstr>
      <vt:lpstr> Balancing the stresses  HTS Vs LTS &amp; Midplane Vs Pole</vt:lpstr>
      <vt:lpstr>Next Step</vt:lpstr>
      <vt:lpstr>PowerPoint Presentation</vt:lpstr>
      <vt:lpstr>PowerPoint Presentation</vt:lpstr>
      <vt:lpstr>Summary</vt:lpstr>
    </vt:vector>
  </TitlesOfParts>
  <Company>Lawrence Berkekley Nationl 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teid05</dc:creator>
  <cp:lastModifiedBy>Gupta, Ramesh C</cp:lastModifiedBy>
  <cp:revision>25</cp:revision>
  <cp:lastPrinted>2019-05-15T18:36:20Z</cp:lastPrinted>
  <dcterms:created xsi:type="dcterms:W3CDTF">2015-07-10T17:44:33Z</dcterms:created>
  <dcterms:modified xsi:type="dcterms:W3CDTF">2022-08-03T20:53:52Z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0x010100AE93C50077B73F4081A727CE26F7297D</vt:lpwstr>
  </property>
</Properties>
</file>