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924" r:id="rId3"/>
    <p:sldId id="926" r:id="rId4"/>
    <p:sldId id="932" r:id="rId5"/>
    <p:sldId id="937" r:id="rId6"/>
    <p:sldId id="934" r:id="rId7"/>
    <p:sldId id="936" r:id="rId8"/>
    <p:sldId id="933" r:id="rId9"/>
    <p:sldId id="93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8"/>
  </p:normalViewPr>
  <p:slideViewPr>
    <p:cSldViewPr snapToGrid="0" snapToObjects="1">
      <p:cViewPr>
        <p:scale>
          <a:sx n="116" d="100"/>
          <a:sy n="116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90897" y="6393669"/>
            <a:ext cx="245404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49" descr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2"/>
          <p:cNvSpPr/>
          <p:nvPr/>
        </p:nvSpPr>
        <p:spPr>
          <a:xfrm>
            <a:off x="0" y="1"/>
            <a:ext cx="12192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39999"/>
              </a:srgbClr>
            </a:outerShdw>
          </a:effectLst>
        </p:spPr>
        <p:txBody>
          <a:bodyPr lIns="45719" rIns="45719"/>
          <a:lstStyle/>
          <a:p>
            <a:pPr defTabSz="91281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0" y="12578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6297" y="6461223"/>
            <a:ext cx="245403" cy="2269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51"/>
          <p:cNvSpPr/>
          <p:nvPr/>
        </p:nvSpPr>
        <p:spPr>
          <a:xfrm>
            <a:off x="0" y="6239579"/>
            <a:ext cx="12192000" cy="61842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08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6" name="Picture 1" descr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372704"/>
            <a:ext cx="2628593" cy="392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49" descr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6356929"/>
            <a:ext cx="2286000" cy="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5" descr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19" y="6239579"/>
            <a:ext cx="775044" cy="584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f" descr="pasted-image.tiff"/>
          <p:cNvPicPr>
            <a:picLocks noChangeAspect="1"/>
          </p:cNvPicPr>
          <p:nvPr/>
        </p:nvPicPr>
        <p:blipFill>
          <a:blip r:embed="rId8">
            <a:alphaModFix amt="81163"/>
          </a:blip>
          <a:stretch>
            <a:fillRect/>
          </a:stretch>
        </p:blipFill>
        <p:spPr>
          <a:xfrm>
            <a:off x="9906816" y="-20515"/>
            <a:ext cx="2279369" cy="63997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22184" y="-27972"/>
            <a:ext cx="12192001" cy="914401"/>
          </a:xfrm>
          <a:prstGeom prst="rect">
            <a:avLst/>
          </a:prstGeom>
          <a:solidFill>
            <a:srgbClr val="00395A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560970" y="1469664"/>
            <a:ext cx="11052101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340097" y="6393669"/>
            <a:ext cx="245403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pasted-image.tiff" descr="pasted-image.tiff"/>
          <p:cNvPicPr>
            <a:picLocks noChangeAspect="1"/>
          </p:cNvPicPr>
          <p:nvPr/>
        </p:nvPicPr>
        <p:blipFill>
          <a:blip r:embed="rId8">
            <a:alphaModFix amt="81163"/>
          </a:blip>
          <a:stretch>
            <a:fillRect/>
          </a:stretch>
        </p:blipFill>
        <p:spPr>
          <a:xfrm>
            <a:off x="10142160" y="0"/>
            <a:ext cx="2055627" cy="57715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 spd="med"/>
  <p:hf hd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001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88719" marR="0" indent="-274319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tes.google.com/pppl.gov/fusion-magnet-workshop/home?authuser=0" TargetMode="External"/><Relationship Id="rId5" Type="http://schemas.openxmlformats.org/officeDocument/2006/relationships/hyperlink" Target="https://drive.google.com/file/d/15nzVopvmnysq1JeQHExT0km5YPI9FUrC/view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5"/>
          <p:cNvSpPr/>
          <p:nvPr/>
        </p:nvSpPr>
        <p:spPr>
          <a:xfrm>
            <a:off x="0" y="-2863"/>
            <a:ext cx="12192000" cy="71734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914165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2" name="Title 4"/>
          <p:cNvSpPr txBox="1">
            <a:spLocks noGrp="1"/>
          </p:cNvSpPr>
          <p:nvPr>
            <p:ph type="title"/>
          </p:nvPr>
        </p:nvSpPr>
        <p:spPr>
          <a:xfrm>
            <a:off x="0" y="-76201"/>
            <a:ext cx="12192000" cy="843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Review of EOC feedback and project actions</a:t>
            </a:r>
            <a:endParaRPr dirty="0"/>
          </a:p>
        </p:txBody>
      </p:sp>
      <p:sp>
        <p:nvSpPr>
          <p:cNvPr id="393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486928" y="6461223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394" name="Title 1"/>
          <p:cNvSpPr txBox="1"/>
          <p:nvPr/>
        </p:nvSpPr>
        <p:spPr>
          <a:xfrm>
            <a:off x="1779862" y="1672000"/>
            <a:ext cx="8632275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1313" indent="-341313" algn="ctr">
              <a:spcBef>
                <a:spcPts val="900"/>
              </a:spcBef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External Advisory Committee</a:t>
            </a:r>
          </a:p>
          <a:p>
            <a:pPr marL="341313" indent="-341313" algn="ctr">
              <a:spcBef>
                <a:spcPts val="900"/>
              </a:spcBef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Soren </a:t>
            </a:r>
            <a:r>
              <a:rPr dirty="0" err="1"/>
              <a:t>Prestemon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Director, US Magnet Development Program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Director, Berkeley Center for Magnet Technology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dirty="0"/>
              <a:t>Lawrence Berkeley National Laboratory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MRCH 20, 2024</a:t>
            </a:r>
            <a:endParaRPr dirty="0">
              <a:latin typeface="Avenir Next Condensed Demi Bold"/>
              <a:ea typeface="Avenir Next Condensed Demi Bold"/>
              <a:cs typeface="Avenir Next Condensed Demi Bold"/>
              <a:sym typeface="Avenir Next Condensed Demi Bold"/>
            </a:endParaRPr>
          </a:p>
          <a:p>
            <a:pPr marL="341313" indent="-341313" algn="ctr">
              <a:spcBef>
                <a:spcPts val="900"/>
              </a:spcBef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LBNL, Berkeley, CA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381F6-573C-E447-A56C-29F71877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- Charge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E25AD-39BC-0447-9B59-D2D3DF8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498" y="886429"/>
            <a:ext cx="7030515" cy="2329737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Minervini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(Chair)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Steve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Gourlay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(Co-chair / Backup)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Bottura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Luisa Chiesa			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der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Ruben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Carcagno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Nicolai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Martovetsky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2BDCA-3B4E-0944-9865-B075FE5C0730}"/>
              </a:ext>
            </a:extLst>
          </p:cNvPr>
          <p:cNvSpPr/>
          <p:nvPr/>
        </p:nvSpPr>
        <p:spPr>
          <a:xfrm>
            <a:off x="69610" y="3228525"/>
            <a:ext cx="6063047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ea"/>
                <a:ea typeface="+mj-ea"/>
              </a:rPr>
              <a:t>Role of the Oversight Committee (OC):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Represent user interests in facility plans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guidance and oversight for the overall facility development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feedback on performance goals, overall design, and its implementation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advice to the project management in terms of:</a:t>
            </a:r>
          </a:p>
          <a:p>
            <a:pPr lvl="8" indent="0"/>
            <a:r>
              <a:rPr lang="en-US" sz="1400" dirty="0">
                <a:latin typeface="+mj-ea"/>
                <a:ea typeface="+mj-ea"/>
              </a:rPr>
              <a:t>	- Responsiveness to community needs</a:t>
            </a:r>
          </a:p>
          <a:p>
            <a:pPr lvl="2" indent="0"/>
            <a:r>
              <a:rPr lang="en-US" sz="1400" dirty="0">
                <a:latin typeface="+mj-ea"/>
                <a:ea typeface="+mj-ea"/>
              </a:rPr>
              <a:t>	- Coordination and integration of efforts magnet/facility</a:t>
            </a:r>
          </a:p>
          <a:p>
            <a:pPr lvl="2" indent="0"/>
            <a:r>
              <a:rPr lang="en-US" sz="1400" dirty="0">
                <a:latin typeface="+mj-ea"/>
                <a:ea typeface="+mj-ea"/>
              </a:rPr>
              <a:t>	- Balance of project risk and cost &amp; schedule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guidance on:</a:t>
            </a:r>
          </a:p>
          <a:p>
            <a:pPr lvl="2" indent="0"/>
            <a:r>
              <a:rPr lang="en-US" sz="1400" dirty="0">
                <a:latin typeface="+mj-ea"/>
                <a:ea typeface="+mj-ea"/>
              </a:rPr>
              <a:t>	- Facility operational structure and user needs</a:t>
            </a:r>
          </a:p>
          <a:p>
            <a:pPr lvl="2" indent="0"/>
            <a:r>
              <a:rPr lang="en-US" sz="1400" dirty="0">
                <a:latin typeface="+mj-ea"/>
                <a:ea typeface="+mj-ea"/>
              </a:rPr>
              <a:t>	- Collaboration and coordination with other laboratories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ea"/>
                <a:ea typeface="+mj-ea"/>
              </a:rPr>
              <a:t>Provide feedback to sponsors on project team 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BFD92-67DD-6947-9109-0634457AE60B}"/>
              </a:ext>
            </a:extLst>
          </p:cNvPr>
          <p:cNvSpPr txBox="1"/>
          <p:nvPr/>
        </p:nvSpPr>
        <p:spPr>
          <a:xfrm>
            <a:off x="6106769" y="1360451"/>
            <a:ext cx="6063047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1.	Comment on the project status, in particular technical advances on the magnet and on the facility preparations.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Is the project taking appropriate steps to address community needs and to manage expectations for the facility?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Are project risks reasonably documented and understood by the project team? Are there additional risks that the project should consider?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What are the long-term considerations that we should be acting on now?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	Have we reasonably addressed feedback from the last EOC meeting?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</a:pP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61BD1-0C31-E272-B81B-9C489D6DFBCE}"/>
              </a:ext>
            </a:extLst>
          </p:cNvPr>
          <p:cNvSpPr txBox="1"/>
          <p:nvPr/>
        </p:nvSpPr>
        <p:spPr>
          <a:xfrm>
            <a:off x="8464378" y="886429"/>
            <a:ext cx="168051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EE2-4F5D-F432-A7BE-A2ACF5F44AA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420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6478-2D11-442F-655D-781A1BF3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organizational structure is stable and proving to be effective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BF04D-20B3-0531-619B-1C857147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77716"/>
            <a:ext cx="4720280" cy="46005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r>
              <a:rPr lang="en-US" dirty="0"/>
              <a:t>The current organization is shown to the right. </a:t>
            </a:r>
          </a:p>
          <a:p>
            <a:pPr lvl="1"/>
            <a:r>
              <a:rPr lang="en-US" dirty="0"/>
              <a:t>Note that resources (people) are managed by SP and GV within the two organizations (not the PM’s).</a:t>
            </a:r>
          </a:p>
          <a:p>
            <a:pPr lvl="1"/>
            <a:endParaRPr lang="en-US" dirty="0"/>
          </a:p>
          <a:p>
            <a:r>
              <a:rPr lang="en-US" dirty="0"/>
              <a:t>At LBNL, PF has close oversight of Magnet Program staff (including engineers, designers, and technicians)</a:t>
            </a:r>
          </a:p>
          <a:p>
            <a:pPr lvl="1"/>
            <a:r>
              <a:rPr lang="en-US" dirty="0"/>
              <a:t>Over last ~year, significant staffing improvements:</a:t>
            </a:r>
          </a:p>
          <a:p>
            <a:pPr lvl="2"/>
            <a:r>
              <a:rPr lang="en-US" dirty="0"/>
              <a:t>New designers (Anjana and Ryan; 20% of Serenity) and technicians brought on board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2CE0E-9FF3-7530-9E04-8F55D31D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280" y="1037864"/>
            <a:ext cx="7400108" cy="52033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5B788-EEAF-5646-5EAD-9262705FC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16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AAFC-BE6A-AF04-BCCB-6D897FC5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community outreach underway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C7EA8-61AB-C23C-E5DA-CD5779F8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548" y="897187"/>
            <a:ext cx="4972452" cy="53372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7E246-3A3C-6B8B-4B9D-28B978DB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669" y="1055913"/>
            <a:ext cx="6991224" cy="1870711"/>
          </a:xfrm>
        </p:spPr>
        <p:txBody>
          <a:bodyPr>
            <a:noAutofit/>
          </a:bodyPr>
          <a:lstStyle/>
          <a:p>
            <a:r>
              <a:rPr lang="en-US" sz="1800" dirty="0"/>
              <a:t>We had a very productive first meeting with the user community</a:t>
            </a:r>
          </a:p>
          <a:p>
            <a:r>
              <a:rPr lang="en-US" sz="1800" dirty="0"/>
              <a:t>It is time to organize a second meeting to further clarify and prioritize sample testing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3CF3E-F18B-A251-4541-E065ADB346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0DD11-C25F-EDEF-2964-3BE95E5C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" y="2926626"/>
            <a:ext cx="6905309" cy="3272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8832E-4EB7-10DA-F8E7-0B8D887D9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893" y="3756897"/>
            <a:ext cx="5073107" cy="1636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8E14B4-4422-3863-2988-09E039BA3265}"/>
              </a:ext>
            </a:extLst>
          </p:cNvPr>
          <p:cNvSpPr txBox="1"/>
          <p:nvPr/>
        </p:nvSpPr>
        <p:spPr>
          <a:xfrm>
            <a:off x="7197362" y="3346135"/>
            <a:ext cx="4388138" cy="369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From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  <a:hlinkClick r:id="rId5"/>
              </a:rPr>
              <a:t>summary report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E2FF21-34E8-3DFC-A31F-219BE1FEC845}"/>
              </a:ext>
            </a:extLst>
          </p:cNvPr>
          <p:cNvSpPr txBox="1"/>
          <p:nvPr/>
        </p:nvSpPr>
        <p:spPr>
          <a:xfrm>
            <a:off x="10858368" y="2280297"/>
            <a:ext cx="143987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Franklin Gothic Book"/>
                <a:hlinkClick r:id="rId6"/>
              </a:rPr>
              <a:t>Workshop </a:t>
            </a:r>
            <a:r>
              <a:rPr lang="en-US" dirty="0">
                <a:hlinkClick r:id="rId6"/>
              </a:rPr>
              <a:t>w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Franklin Gothic Book"/>
                <a:hlinkClick r:id="rId6"/>
              </a:rPr>
              <a:t>ebsite link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530604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923B-9ECB-430D-9E89-84A8A4D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Workshop on User Interfaces provided important guidance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0B213-7B7E-51BD-BB54-34D6E2192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996" y="1009918"/>
            <a:ext cx="11052101" cy="4525964"/>
          </a:xfrm>
        </p:spPr>
        <p:txBody>
          <a:bodyPr/>
          <a:lstStyle/>
          <a:p>
            <a:r>
              <a:rPr lang="en-US" dirty="0"/>
              <a:t>A suite of recommendations were distilled</a:t>
            </a:r>
          </a:p>
          <a:p>
            <a:pPr lvl="1"/>
            <a:r>
              <a:rPr lang="en-US" b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First of s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ix pages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rPr>
              <a:t>of wish-list and recommendations: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193FE-FB38-94B6-7789-1B20D74B1F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4664A-9ACA-8775-E404-8285B1F7A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621" y="2051144"/>
            <a:ext cx="7772400" cy="3890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4FD630-A143-9B27-57CE-8DE31CA58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96" y="4447535"/>
            <a:ext cx="2696455" cy="14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3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7877-8F68-4312-711A-FAAB87B0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presentations and publications to the community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B34D5-F7E8-E8CA-DE4D-222A67E012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98BD9-8E55-CC03-F75D-E2585CEBAF7B}"/>
              </a:ext>
            </a:extLst>
          </p:cNvPr>
          <p:cNvSpPr txBox="1"/>
          <p:nvPr/>
        </p:nvSpPr>
        <p:spPr>
          <a:xfrm>
            <a:off x="-69180" y="2038560"/>
            <a:ext cx="8044780" cy="4185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/>
            <a:r>
              <a:rPr lang="en-US" sz="1400" b="1" dirty="0"/>
              <a:t>Publications</a:t>
            </a:r>
            <a:r>
              <a:rPr lang="en-US" sz="1400" dirty="0"/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G. V. </a:t>
            </a:r>
            <a:r>
              <a:rPr lang="en-US" sz="1400" dirty="0" err="1"/>
              <a:t>Velev</a:t>
            </a:r>
            <a:r>
              <a:rPr lang="en-US" sz="1400" dirty="0"/>
              <a:t> et al., "Design and Construction of a High Field Cable Test Facility at Fermilab," in IEEE Transactions on Applied Superconductivity, vol. 31, no. 5, pp. 1-4, Aug. 2021G. Vallone et al., "Magnetic and Mechanical Analysis of a Large Aperture 15 T Cable Test Facility Dipole Magnet," in IEEE Transactions on Applied Superconductivity, vol. 31, no. 5, pp. 1-6, Aug. 2021, Art no. 9500406,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J. L. R. Fernández et al., "Engineering Design of a Large Aperture 15 T Cable Test Facility Dipole Magnet," in IEEE Transactions on Applied Superconductivity, vol. 32, no. 6, pp. 1-5, Sept. 2022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G. Vallone et al., "Computation of the Strain Induced Critical Current Reduction in the 16 T Nb3Sn Test Facility Dipole," in IEEE Transactions on Applied Superconductivity, vol. 33, no. 5, pp. 1-5, Aug. 2023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G. Vallone, E.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Ravaioli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, E.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Anderssen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, D. Arbelaez, J. R. Fernandez and G.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Sabbi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, "Simulation of Thermo-Mechanical Stresses After a Quench in the 15 T Test Facility Dipole Magnet," in </a:t>
            </a:r>
            <a:r>
              <a:rPr lang="en-US" sz="1400" b="0" i="1" u="none" strike="noStrike" dirty="0">
                <a:solidFill>
                  <a:srgbClr val="333333"/>
                </a:solidFill>
                <a:effectLst/>
                <a:latin typeface="HelveticaNeue Regular"/>
              </a:rPr>
              <a:t>IEEE Transactions on Applied Superconductivity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 Regular"/>
              </a:rPr>
              <a:t>, vol. 34, no. 5, pp. 1-6, Aug. 2024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G. V. </a:t>
            </a:r>
            <a:r>
              <a:rPr lang="en-US" sz="1400" dirty="0" err="1"/>
              <a:t>Velev</a:t>
            </a:r>
            <a:r>
              <a:rPr lang="en-US" sz="1400" dirty="0"/>
              <a:t> et al., "Status of the High Field Cable Test Facility at Fermilab," in IEEE Transactions on Applied Superconductivity, vol. 33, no. 5, pp. 1-6, Aug. 2023, Art no. 9500306, </a:t>
            </a:r>
            <a:r>
              <a:rPr lang="en-US" sz="1400" dirty="0" err="1"/>
              <a:t>doi</a:t>
            </a:r>
            <a:r>
              <a:rPr lang="en-US" sz="1400" dirty="0"/>
              <a:t>: 10.1109/TASC.2023.3242853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Nikolic, V., </a:t>
            </a:r>
            <a:r>
              <a:rPr lang="en-US" sz="1400" dirty="0" err="1"/>
              <a:t>Velev</a:t>
            </a:r>
            <a:r>
              <a:rPr lang="en-US" sz="1400" dirty="0"/>
              <a:t>, G., Bruce, R., Tope, T., Orris, D., Yuan, X., and </a:t>
            </a:r>
            <a:r>
              <a:rPr lang="en-US" sz="1400" dirty="0" err="1"/>
              <a:t>Kifarkis</a:t>
            </a:r>
            <a:r>
              <a:rPr lang="en-US" sz="1400" dirty="0"/>
              <a:t>, M. Status of the Top Plate and </a:t>
            </a:r>
            <a:r>
              <a:rPr lang="en-US" sz="1400" dirty="0" err="1"/>
              <a:t>Anticryostat</a:t>
            </a:r>
            <a:r>
              <a:rPr lang="en-US" sz="1400" dirty="0"/>
              <a:t> for High Field Cable Test Facility at Fermilab. United States: N. p., 2023. Web. doi:10.2172/2005211.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1342F-9938-924D-599C-EEB1396369AB}"/>
              </a:ext>
            </a:extLst>
          </p:cNvPr>
          <p:cNvSpPr txBox="1"/>
          <p:nvPr/>
        </p:nvSpPr>
        <p:spPr>
          <a:xfrm>
            <a:off x="27457" y="869009"/>
            <a:ext cx="8124515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400" b="1" dirty="0"/>
              <a:t>Conference/workshop oral presentations: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ASC 2022, Honolulu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MT-28 (2!), Sept. 2023,Aix-en-Provence, France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Superconducting Magnet Test Facility Workshop, April, 2023, Salerno, Italy </a:t>
            </a:r>
          </a:p>
          <a:p>
            <a:r>
              <a:rPr lang="en-US" sz="1400" dirty="0"/>
              <a:t>Also communicated at the recent INFUSE workshop, PPPL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E6A6FD-8055-038A-F7AE-5AB1AEF1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750" y="914400"/>
            <a:ext cx="4283250" cy="538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278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3C1F-4A70-55CC-6088-A559A5E0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EOC Feedback is highly valued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FEAF7-2401-19CF-4F09-BFD9236E3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detailed comments from the EOC are all considered</a:t>
            </a:r>
          </a:p>
          <a:p>
            <a:pPr lvl="1"/>
            <a:r>
              <a:rPr lang="en-US" dirty="0"/>
              <a:t>Many have been, or are being, addressed – see detailed examples in the following presentations</a:t>
            </a:r>
          </a:p>
          <a:p>
            <a:pPr lvl="2"/>
            <a:r>
              <a:rPr lang="en-US" dirty="0"/>
              <a:t>Example: </a:t>
            </a:r>
            <a:r>
              <a:rPr lang="en-US" i="1" dirty="0"/>
              <a:t>“The committee recommends starting the process of interacting with the potential user community to define the facility specifications as soon as reasonably possible.”</a:t>
            </a:r>
          </a:p>
          <a:p>
            <a:pPr lvl="1"/>
            <a:r>
              <a:rPr lang="en-US" dirty="0"/>
              <a:t>Some will be tracked and addressed at the appropriate time in the future</a:t>
            </a:r>
          </a:p>
          <a:p>
            <a:pPr lvl="2"/>
            <a:r>
              <a:rPr lang="en-US" dirty="0"/>
              <a:t>Example: </a:t>
            </a:r>
            <a:r>
              <a:rPr lang="en-US" i="1" dirty="0"/>
              <a:t>“Specification for the test samples design and interface should be developed considering input from the potential user community"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A5C81-C5E6-1A25-986F-306E002BA1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40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59A6C-1BE1-EE25-45C8-93F18ED5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look at schedule – details in later talks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FADF4D-DA9D-9CEB-425D-37AF50C29EE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AAE16-49F2-E6CA-7B2B-41979F2D2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" y="1395661"/>
            <a:ext cx="12145104" cy="2258373"/>
          </a:xfrm>
          <a:prstGeom prst="rect">
            <a:avLst/>
          </a:prstGeom>
        </p:spPr>
      </p:pic>
      <p:pic>
        <p:nvPicPr>
          <p:cNvPr id="5" name="Picture 4" descr="A graph of a project&#10;&#10;Description automatically generated">
            <a:extLst>
              <a:ext uri="{FF2B5EF4-FFF2-40B4-BE49-F238E27FC236}">
                <a16:creationId xmlns:a16="http://schemas.microsoft.com/office/drawing/2014/main" id="{77EDEEFD-1722-BF53-52AC-9EB4ED986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66" y="3933297"/>
            <a:ext cx="7985567" cy="19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111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C2FE-7631-20CD-B967-152AA4B2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meeting is organized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6EE11-63C4-937B-D370-E0E3867FB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detailed status update of the Test Facility Dipole</a:t>
            </a:r>
          </a:p>
          <a:p>
            <a:pPr lvl="1"/>
            <a:r>
              <a:rPr lang="en-US" dirty="0"/>
              <a:t>Magnet Design and Procurement – Giorgio Vallone</a:t>
            </a:r>
          </a:p>
          <a:p>
            <a:pPr lvl="2"/>
            <a:r>
              <a:rPr lang="en-US" i="1" dirty="0"/>
              <a:t>Giorgio is the primary analyst for the AUP Magnet Structures, and is taking on Lead Coordinator role for the Modeling Area in the MDP</a:t>
            </a:r>
          </a:p>
          <a:p>
            <a:pPr lvl="1"/>
            <a:r>
              <a:rPr lang="en-US" dirty="0"/>
              <a:t>Manufacturing and Infrastructure Status – Jose Luis </a:t>
            </a:r>
            <a:r>
              <a:rPr lang="en-US" dirty="0" err="1"/>
              <a:t>Rudeiros</a:t>
            </a:r>
            <a:endParaRPr lang="en-US" dirty="0"/>
          </a:p>
          <a:p>
            <a:pPr lvl="2"/>
            <a:r>
              <a:rPr lang="en-US" i="1" dirty="0"/>
              <a:t>Significant experience in magnet assembly, processes, tooling (CERN, LBNL)</a:t>
            </a:r>
          </a:p>
          <a:p>
            <a:pPr lvl="1"/>
            <a:r>
              <a:rPr lang="en-US" dirty="0"/>
              <a:t>Conductor and Cable – Ian Pong (presentation via pre-recorded video)</a:t>
            </a:r>
          </a:p>
          <a:p>
            <a:pPr lvl="2"/>
            <a:r>
              <a:rPr lang="en-US" i="1" dirty="0"/>
              <a:t>Significant experience from ITER, CERN, and at LBNL (AUP, MDP)</a:t>
            </a:r>
          </a:p>
          <a:p>
            <a:pPr marL="914400" lvl="2" indent="0">
              <a:buNone/>
            </a:pPr>
            <a:endParaRPr lang="en-US" i="1" dirty="0"/>
          </a:p>
          <a:p>
            <a:r>
              <a:rPr lang="en-US" dirty="0"/>
              <a:t>A detailed update of the FNAL Facility Preparations</a:t>
            </a:r>
          </a:p>
          <a:p>
            <a:pPr lvl="1"/>
            <a:r>
              <a:rPr lang="en-US" dirty="0"/>
              <a:t>Test Facility Preparations – George </a:t>
            </a:r>
            <a:r>
              <a:rPr lang="en-US" dirty="0" err="1"/>
              <a:t>Velev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E91A9-0455-6E1E-C68F-C41DAF8EE8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80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ATAP Blue Footer">
  <a:themeElements>
    <a:clrScheme name="4_ATAP Blue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ATAP Blue Footer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4_ATAP Blue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1092</Words>
  <Application>Microsoft Macintosh PowerPoint</Application>
  <PresentationFormat>Widescreen</PresentationFormat>
  <Paragraphs>96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Next Condensed Demi Bold</vt:lpstr>
      <vt:lpstr>Calibri</vt:lpstr>
      <vt:lpstr>Franklin Gothic Book</vt:lpstr>
      <vt:lpstr>HelveticaNeue Regular</vt:lpstr>
      <vt:lpstr>Times New Roman</vt:lpstr>
      <vt:lpstr>4_ATAP Blue Footer</vt:lpstr>
      <vt:lpstr>Review of EOC feedback and project actions</vt:lpstr>
      <vt:lpstr>EOC - Charge</vt:lpstr>
      <vt:lpstr>Our organizational structure is stable and proving to be effective</vt:lpstr>
      <vt:lpstr>Significant community outreach underway</vt:lpstr>
      <vt:lpstr>First Workshop on User Interfaces provided important guidance</vt:lpstr>
      <vt:lpstr>Examples of presentations and publications to the community</vt:lpstr>
      <vt:lpstr>EOC Feedback is highly valued</vt:lpstr>
      <vt:lpstr>First look at schedule – details in later talks</vt:lpstr>
      <vt:lpstr>How the meeting is organized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Temperature Superconductor Cable Test Facility </dc:title>
  <cp:lastModifiedBy>soprestemon</cp:lastModifiedBy>
  <cp:revision>31</cp:revision>
  <dcterms:modified xsi:type="dcterms:W3CDTF">2024-03-20T14:25:56Z</dcterms:modified>
</cp:coreProperties>
</file>