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3" r:id="rId2"/>
    <p:sldId id="264" r:id="rId3"/>
    <p:sldId id="442" r:id="rId4"/>
    <p:sldId id="526" r:id="rId5"/>
    <p:sldId id="542" r:id="rId6"/>
    <p:sldId id="486" r:id="rId7"/>
    <p:sldId id="534" r:id="rId8"/>
    <p:sldId id="485" r:id="rId9"/>
    <p:sldId id="541" r:id="rId10"/>
    <p:sldId id="417" r:id="rId11"/>
    <p:sldId id="543" r:id="rId12"/>
    <p:sldId id="529" r:id="rId13"/>
    <p:sldId id="533" r:id="rId14"/>
    <p:sldId id="537" r:id="rId15"/>
    <p:sldId id="536" r:id="rId16"/>
    <p:sldId id="539" r:id="rId17"/>
    <p:sldId id="540" r:id="rId18"/>
    <p:sldId id="530" r:id="rId19"/>
    <p:sldId id="544" r:id="rId20"/>
    <p:sldId id="482" r:id="rId21"/>
    <p:sldId id="462" r:id="rId22"/>
    <p:sldId id="532" r:id="rId23"/>
    <p:sldId id="54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/ Introduction" id="{3FD9DE45-6C8D-4C49-A3C5-C640173146D6}">
          <p14:sldIdLst>
            <p14:sldId id="263"/>
            <p14:sldId id="264"/>
            <p14:sldId id="442"/>
            <p14:sldId id="526"/>
            <p14:sldId id="542"/>
            <p14:sldId id="486"/>
            <p14:sldId id="534"/>
            <p14:sldId id="485"/>
            <p14:sldId id="541"/>
            <p14:sldId id="417"/>
            <p14:sldId id="543"/>
            <p14:sldId id="529"/>
            <p14:sldId id="533"/>
            <p14:sldId id="537"/>
            <p14:sldId id="536"/>
            <p14:sldId id="539"/>
            <p14:sldId id="540"/>
            <p14:sldId id="530"/>
            <p14:sldId id="544"/>
            <p14:sldId id="482"/>
            <p14:sldId id="462"/>
            <p14:sldId id="532"/>
            <p14:sldId id="54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24D"/>
    <a:srgbClr val="5383A0"/>
    <a:srgbClr val="A9D18E"/>
    <a:srgbClr val="92D050"/>
    <a:srgbClr val="003366"/>
    <a:srgbClr val="022B45"/>
    <a:srgbClr val="032B44"/>
    <a:srgbClr val="062A44"/>
    <a:srgbClr val="062E4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6190" autoAdjust="0"/>
  </p:normalViewPr>
  <p:slideViewPr>
    <p:cSldViewPr snapToGrid="0">
      <p:cViewPr varScale="1">
        <p:scale>
          <a:sx n="123" d="100"/>
          <a:sy n="123" d="100"/>
        </p:scale>
        <p:origin x="1600" y="184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84"/>
    </p:cViewPr>
  </p:sorterViewPr>
  <p:notesViewPr>
    <p:cSldViewPr snapToGrid="0">
      <p:cViewPr varScale="1">
        <p:scale>
          <a:sx n="116" d="100"/>
          <a:sy n="116" d="100"/>
        </p:scale>
        <p:origin x="33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116533-EDC9-44ED-BEDF-2C06CC3B26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0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6D688-15F4-4A2D-BEED-044EC1D4ED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C84AEAE7-09E5-49DB-B359-3165B231B51F}" type="datetime1">
              <a:rPr lang="en-US" altLang="en-US"/>
              <a:pPr/>
              <a:t>8/19/22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8DFD1-3754-4F36-A6ED-F47E29D162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8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83A3D-28F2-4B3F-9292-E53CFE6840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/>
            </a:lvl1pPr>
          </a:lstStyle>
          <a:p>
            <a:fld id="{370717EF-D0BA-456C-BCEC-7CD2BA3D9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324DA18-C57A-4785-90EC-6B35B97F07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5012657-D96C-4E20-AF41-244900A6E0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5CD2191-4222-495B-88B3-DA793FB3CD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D0BA3E4-C098-4276-8EAB-A4E8D5E4645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9A1B5FF-EC92-477E-8E01-3B0FC4B4EB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FCFEFA6C-28B9-42BB-8DFC-D96E64B175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21F9F75-A5A0-4A6F-BB62-D6587C2BC5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986A32B-E5FA-4F43-99B0-1CDEE6372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FC6D7E5-6927-4A29-9C48-B9C34C4FF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9D146FD-A55C-4A5F-AADC-80CF1B76D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D8EE99-1061-4388-957A-5DBFC4B0C27A}" type="slidenum">
              <a:rPr lang="en-US" altLang="en-US" sz="800"/>
              <a:pPr/>
              <a:t>1</a:t>
            </a:fld>
            <a:endParaRPr lang="en-US" altLang="en-US" sz="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F9F75-A5A0-4A6F-BB62-D6587C2BC5B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914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TFD_contour_seps_cd.png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F9F75-A5A0-4A6F-BB62-D6587C2BC5B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86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TFD_contour_seps_cd.png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F9F75-A5A0-4A6F-BB62-D6587C2BC5B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41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XBD200302-00063-02.jpg">
            <a:extLst>
              <a:ext uri="{FF2B5EF4-FFF2-40B4-BE49-F238E27FC236}">
                <a16:creationId xmlns:a16="http://schemas.microsoft.com/office/drawing/2014/main" id="{48F284C9-1923-4A13-AE5A-58725FD6B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9566E7-731D-40E4-A4E0-B54636C407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376092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09" charset="0"/>
              <a:ea typeface="ＭＳ Ｐゴシック" pitchFamily="-109" charset="-128"/>
            </a:endParaRPr>
          </a:p>
        </p:txBody>
      </p:sp>
      <p:sp>
        <p:nvSpPr>
          <p:cNvPr id="6" name="Rectangle 1031">
            <a:extLst>
              <a:ext uri="{FF2B5EF4-FFF2-40B4-BE49-F238E27FC236}">
                <a16:creationId xmlns:a16="http://schemas.microsoft.com/office/drawing/2014/main" id="{663D5922-372E-43F4-93F9-C84B61E4D0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-109" charset="0"/>
              <a:ea typeface="ＭＳ Ｐゴシック" pitchFamily="-109" charset="-128"/>
            </a:endParaRPr>
          </a:p>
        </p:txBody>
      </p:sp>
      <p:pic>
        <p:nvPicPr>
          <p:cNvPr id="7" name="Picture 7" descr="LBNL_Banner.psd">
            <a:extLst>
              <a:ext uri="{FF2B5EF4-FFF2-40B4-BE49-F238E27FC236}">
                <a16:creationId xmlns:a16="http://schemas.microsoft.com/office/drawing/2014/main" id="{D22987CD-6D31-4DC4-B944-B312E618E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928" y="2130425"/>
            <a:ext cx="707027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1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260764"/>
            <a:ext cx="8280000" cy="4681236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2400">
                <a:latin typeface="Century Gothic" panose="020B0502020202020204" pitchFamily="34" charset="0"/>
              </a:defRPr>
            </a:lvl1pPr>
            <a:lvl2pPr>
              <a:spcBef>
                <a:spcPts val="900"/>
              </a:spcBef>
              <a:buFont typeface="Arial"/>
              <a:buChar char="•"/>
              <a:defRPr sz="2400">
                <a:latin typeface="Century Gothic" panose="020B0502020202020204" pitchFamily="34" charset="0"/>
              </a:defRPr>
            </a:lvl2pPr>
            <a:lvl3pPr marL="458788" indent="-177800">
              <a:spcBef>
                <a:spcPts val="500"/>
              </a:spcBef>
              <a:defRPr sz="2400">
                <a:latin typeface="Century Gothic" panose="020B0502020202020204" pitchFamily="34" charset="0"/>
              </a:defRPr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 sz="2400"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84029C-0A20-4374-91C4-4B215C541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4009F5-D817-4B74-9F77-92391D939E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</a:lstStyle>
          <a:p>
            <a:fld id="{F17BF516-E5C7-4BA2-8500-F3D0A15898C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53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429000"/>
            <a:ext cx="8280000" cy="2513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1600">
                <a:latin typeface="Century Gothic" panose="020B0502020202020204" pitchFamily="34" charset="0"/>
              </a:defRPr>
            </a:lvl1pPr>
            <a:lvl2pPr>
              <a:spcBef>
                <a:spcPts val="900"/>
              </a:spcBef>
              <a:buFont typeface="Arial"/>
              <a:buChar char="•"/>
              <a:defRPr sz="1600">
                <a:latin typeface="Century Gothic" panose="020B0502020202020204" pitchFamily="34" charset="0"/>
              </a:defRPr>
            </a:lvl2pPr>
            <a:lvl3pPr marL="458788" indent="-177800">
              <a:spcBef>
                <a:spcPts val="500"/>
              </a:spcBef>
              <a:defRPr sz="1600">
                <a:latin typeface="Century Gothic" panose="020B0502020202020204" pitchFamily="34" charset="0"/>
              </a:defRPr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 sz="1600"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84029C-0A20-4374-91C4-4B215C541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4009F5-D817-4B74-9F77-92391D939E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</a:lstStyle>
          <a:p>
            <a:fld id="{F17BF516-E5C7-4BA2-8500-F3D0A15898C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CFE922-EFB8-944D-A8C5-2F59C91BC2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2001" y="1229206"/>
            <a:ext cx="3474982" cy="2048873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1600">
                <a:latin typeface="Century Gothic" panose="020B0502020202020204" pitchFamily="34" charset="0"/>
              </a:defRPr>
            </a:lvl1pPr>
            <a:lvl2pPr>
              <a:spcBef>
                <a:spcPts val="900"/>
              </a:spcBef>
              <a:buFont typeface="Arial"/>
              <a:buChar char="•"/>
              <a:defRPr sz="1600">
                <a:latin typeface="Century Gothic" panose="020B0502020202020204" pitchFamily="34" charset="0"/>
              </a:defRPr>
            </a:lvl2pPr>
            <a:lvl3pPr marL="458788" indent="-177800">
              <a:spcBef>
                <a:spcPts val="500"/>
              </a:spcBef>
              <a:defRPr sz="1600">
                <a:latin typeface="Century Gothic" panose="020B0502020202020204" pitchFamily="34" charset="0"/>
              </a:defRPr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 sz="1600"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6EA096-5786-4E41-AF33-B91CDF9207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37018" y="1229206"/>
            <a:ext cx="3474982" cy="2048873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1600">
                <a:latin typeface="Century Gothic" panose="020B0502020202020204" pitchFamily="34" charset="0"/>
              </a:defRPr>
            </a:lvl1pPr>
            <a:lvl2pPr>
              <a:spcBef>
                <a:spcPts val="900"/>
              </a:spcBef>
              <a:buFont typeface="Arial"/>
              <a:buChar char="•"/>
              <a:defRPr sz="1600">
                <a:latin typeface="Century Gothic" panose="020B0502020202020204" pitchFamily="34" charset="0"/>
              </a:defRPr>
            </a:lvl2pPr>
            <a:lvl3pPr marL="458788" indent="-177800">
              <a:spcBef>
                <a:spcPts val="500"/>
              </a:spcBef>
              <a:defRPr sz="1600">
                <a:latin typeface="Century Gothic" panose="020B0502020202020204" pitchFamily="34" charset="0"/>
              </a:defRPr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 sz="1600"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8961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6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C03FD6-F8B8-4B55-8351-69815ACF5D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037" y="180000"/>
            <a:ext cx="778192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2E04E-CF89-4113-99F1-91AE395FE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0503" y="630521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8707B-F3D6-497C-9C9B-259CF9B3F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199" y="630618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</a:lstStyle>
          <a:p>
            <a:fld id="{7B7B2A5E-4BFE-4478-8568-162AF3B78E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1A9537-B9F5-EB44-BA86-1E010B6AF6A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86072" y="6120000"/>
            <a:ext cx="964431" cy="7380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E72E7E-564F-6541-9142-8DFDA52AD950}"/>
              </a:ext>
            </a:extLst>
          </p:cNvPr>
          <p:cNvSpPr txBox="1">
            <a:spLocks/>
          </p:cNvSpPr>
          <p:nvPr userDrawn="1"/>
        </p:nvSpPr>
        <p:spPr>
          <a:xfrm>
            <a:off x="5695635" y="630521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3366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400" dirty="0"/>
              <a:t>06/11/20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691CA6-5205-2A41-9AF1-4C869084612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0503" y="6120000"/>
            <a:ext cx="864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B6C248-7239-AA48-A092-60E65FE9902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0503" y="1080362"/>
            <a:ext cx="864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9" r:id="rId2"/>
    <p:sldLayoutId id="2147483708" r:id="rId3"/>
    <p:sldLayoutId id="2147483707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925" indent="-227013" algn="l" rtl="0" eaLnBrk="1" fontAlgn="base" hangingPunct="1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573088" indent="-117475" algn="l" rtl="0" eaLnBrk="1" fontAlgn="base" hangingPunct="1">
        <a:spcBef>
          <a:spcPts val="400"/>
        </a:spcBef>
        <a:spcAft>
          <a:spcPct val="0"/>
        </a:spcAft>
        <a:buSzPct val="75000"/>
        <a:buFont typeface="Lucida Grande" pitchFamily="-109" charset="0"/>
        <a:buChar char="–"/>
        <a:defRPr sz="2400">
          <a:solidFill>
            <a:srgbClr val="003366"/>
          </a:solidFill>
          <a:latin typeface="+mn-lt"/>
          <a:ea typeface="+mn-ea"/>
        </a:defRPr>
      </a:lvl3pPr>
      <a:lvl4pPr marL="909638" indent="-227013" algn="l" rtl="0" eaLnBrk="1" fontAlgn="base" hangingPunct="1">
        <a:spcBef>
          <a:spcPct val="20000"/>
        </a:spcBef>
        <a:spcAft>
          <a:spcPct val="0"/>
        </a:spcAft>
        <a:buSzPct val="75000"/>
        <a:buFont typeface="Lucida Grande" pitchFamily="-109" charset="0"/>
        <a:buChar char="–"/>
        <a:defRPr sz="2400">
          <a:solidFill>
            <a:srgbClr val="003366"/>
          </a:solidFill>
          <a:latin typeface="+mn-lt"/>
          <a:ea typeface="+mn-ea"/>
        </a:defRPr>
      </a:lvl4pPr>
      <a:lvl5pPr marL="1146175" indent="-236538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erences.lbl.gov/event/359/" TargetMode="External"/><Relationship Id="rId2" Type="http://schemas.openxmlformats.org/officeDocument/2006/relationships/hyperlink" Target="https://ieeexplore.ieee.org/document/898203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nferences.lbl.gov/event/759/" TargetMode="External"/><Relationship Id="rId5" Type="http://schemas.openxmlformats.org/officeDocument/2006/relationships/hyperlink" Target="https://ieeexplore.ieee.org/abstract/document/9733270" TargetMode="External"/><Relationship Id="rId4" Type="http://schemas.openxmlformats.org/officeDocument/2006/relationships/hyperlink" Target="https://ieeexplore.ieee.org/abstract/document/937699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4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rocess 11">
            <a:extLst>
              <a:ext uri="{FF2B5EF4-FFF2-40B4-BE49-F238E27FC236}">
                <a16:creationId xmlns:a16="http://schemas.microsoft.com/office/drawing/2014/main" id="{F31F9AA1-303A-47B2-86B5-236EDDBDB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138" y="2024063"/>
            <a:ext cx="2219325" cy="1870075"/>
          </a:xfrm>
          <a:prstGeom prst="flowChartProcess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grpSp>
        <p:nvGrpSpPr>
          <p:cNvPr id="13315" name="Group 6">
            <a:extLst>
              <a:ext uri="{FF2B5EF4-FFF2-40B4-BE49-F238E27FC236}">
                <a16:creationId xmlns:a16="http://schemas.microsoft.com/office/drawing/2014/main" id="{272F7D54-A214-4EF7-821F-36A0A992387A}"/>
              </a:ext>
            </a:extLst>
          </p:cNvPr>
          <p:cNvGrpSpPr>
            <a:grpSpLocks/>
          </p:cNvGrpSpPr>
          <p:nvPr/>
        </p:nvGrpSpPr>
        <p:grpSpPr bwMode="auto">
          <a:xfrm>
            <a:off x="1471613" y="4475163"/>
            <a:ext cx="6483350" cy="704850"/>
            <a:chOff x="1471421" y="4474633"/>
            <a:chExt cx="6483360" cy="703987"/>
          </a:xfrm>
        </p:grpSpPr>
        <p:pic>
          <p:nvPicPr>
            <p:cNvPr id="13317" name="Picture 5" descr="New_DOE_Logo_White_060208.eps">
              <a:extLst>
                <a:ext uri="{FF2B5EF4-FFF2-40B4-BE49-F238E27FC236}">
                  <a16:creationId xmlns:a16="http://schemas.microsoft.com/office/drawing/2014/main" id="{D8AE1D42-6CFA-4940-9406-1F42E4CEA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421" y="4485746"/>
              <a:ext cx="2692400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8" name="Group 5">
              <a:extLst>
                <a:ext uri="{FF2B5EF4-FFF2-40B4-BE49-F238E27FC236}">
                  <a16:creationId xmlns:a16="http://schemas.microsoft.com/office/drawing/2014/main" id="{2B93EDF8-4973-43F2-8EF9-1EB3413F22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595" y="4474633"/>
              <a:ext cx="3305186" cy="703987"/>
              <a:chOff x="4971328" y="4203700"/>
              <a:chExt cx="3305186" cy="703987"/>
            </a:xfrm>
          </p:grpSpPr>
          <p:pic>
            <p:nvPicPr>
              <p:cNvPr id="13319" name="Picture 4" descr="UClogo_rev.eps">
                <a:extLst>
                  <a:ext uri="{FF2B5EF4-FFF2-40B4-BE49-F238E27FC236}">
                    <a16:creationId xmlns:a16="http://schemas.microsoft.com/office/drawing/2014/main" id="{73CD280B-B1A7-438C-8A6B-B8C134ACBE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1328" y="4207599"/>
                <a:ext cx="700090" cy="700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0" name="TextBox 4">
                <a:extLst>
                  <a:ext uri="{FF2B5EF4-FFF2-40B4-BE49-F238E27FC236}">
                    <a16:creationId xmlns:a16="http://schemas.microsoft.com/office/drawing/2014/main" id="{F48F7B3E-9A47-4615-8DCB-72272A3E8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4610" y="4203700"/>
                <a:ext cx="2501904" cy="70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4572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UNIVERSITY OF</a:t>
                </a:r>
              </a:p>
              <a:p>
                <a:pPr eaLnBrk="1" hangingPunct="1"/>
                <a:r>
                  <a:rPr lang="en-US" altLang="en-US" sz="20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CALIFORNIA</a:t>
                </a:r>
              </a:p>
            </p:txBody>
          </p:sp>
        </p:grpSp>
      </p:grpSp>
      <p:pic>
        <p:nvPicPr>
          <p:cNvPr id="13316" name="Picture 13" descr="LBNL_Logo_white.psd">
            <a:extLst>
              <a:ext uri="{FF2B5EF4-FFF2-40B4-BE49-F238E27FC236}">
                <a16:creationId xmlns:a16="http://schemas.microsoft.com/office/drawing/2014/main" id="{B5EDBB6D-1CCB-4965-A6E8-951AB2F710A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6788" y="1998663"/>
            <a:ext cx="22479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8730-1390-F447-A287-F6C2839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Line Margin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E171B-3ADE-7B48-9D7A-8F2A5608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3" y="3686629"/>
            <a:ext cx="5470214" cy="24284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compute the </a:t>
            </a:r>
            <a:r>
              <a:rPr lang="en-US" b="1" dirty="0"/>
              <a:t>short</a:t>
            </a:r>
            <a:r>
              <a:rPr lang="en-US" dirty="0"/>
              <a:t> </a:t>
            </a:r>
            <a:r>
              <a:rPr lang="en-US" b="1" dirty="0"/>
              <a:t>sample</a:t>
            </a:r>
            <a:r>
              <a:rPr lang="en-US" dirty="0"/>
              <a:t> </a:t>
            </a:r>
            <a:r>
              <a:rPr lang="en-US" b="1" dirty="0"/>
              <a:t>limit</a:t>
            </a:r>
            <a:r>
              <a:rPr lang="en-US" dirty="0"/>
              <a:t> for each strand, as a function of </a:t>
            </a:r>
            <a:r>
              <a:rPr lang="en-US" b="1" dirty="0"/>
              <a:t>field</a:t>
            </a:r>
            <a:r>
              <a:rPr lang="en-US" dirty="0"/>
              <a:t> and </a:t>
            </a:r>
            <a:r>
              <a:rPr lang="en-US" b="1" dirty="0"/>
              <a:t>strain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Detailed ‘strand’ model of the magnet (2D)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Critical surface parametrization from strand measurements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80% in the </a:t>
            </a:r>
            <a:r>
              <a:rPr lang="en-US" b="1" dirty="0"/>
              <a:t>high</a:t>
            </a:r>
            <a:r>
              <a:rPr lang="en-US" dirty="0"/>
              <a:t> </a:t>
            </a:r>
            <a:r>
              <a:rPr lang="en-US" b="1" dirty="0"/>
              <a:t>field</a:t>
            </a:r>
            <a:r>
              <a:rPr lang="en-US" dirty="0"/>
              <a:t> / low stress region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68% in the </a:t>
            </a:r>
            <a:r>
              <a:rPr lang="en-US" b="1" dirty="0"/>
              <a:t>low</a:t>
            </a:r>
            <a:r>
              <a:rPr lang="en-US" dirty="0"/>
              <a:t> </a:t>
            </a:r>
            <a:r>
              <a:rPr lang="en-US" b="1" dirty="0"/>
              <a:t>field</a:t>
            </a:r>
            <a:r>
              <a:rPr lang="en-US" dirty="0"/>
              <a:t> / high stress region.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This would be 56% with </a:t>
            </a:r>
            <a:r>
              <a:rPr lang="en-US" b="1" dirty="0"/>
              <a:t>no</a:t>
            </a:r>
            <a:r>
              <a:rPr lang="en-US" dirty="0"/>
              <a:t> </a:t>
            </a:r>
            <a:r>
              <a:rPr lang="en-US" b="1" dirty="0"/>
              <a:t>strain</a:t>
            </a:r>
            <a:r>
              <a:rPr lang="en-US" dirty="0"/>
              <a:t> effects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63BCC5-F86E-D12C-D822-08FEB1BA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64" y="1233949"/>
            <a:ext cx="3333417" cy="2520000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3FD98A2C-8E9A-6A2D-8B32-09BFAC81B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605" y="1233949"/>
            <a:ext cx="3179598" cy="2520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F67486-B4AD-04DA-EEF9-7DF089B669DC}"/>
              </a:ext>
            </a:extLst>
          </p:cNvPr>
          <p:cNvCxnSpPr>
            <a:cxnSpLocks/>
          </p:cNvCxnSpPr>
          <p:nvPr/>
        </p:nvCxnSpPr>
        <p:spPr bwMode="auto">
          <a:xfrm flipV="1">
            <a:off x="5847675" y="2293932"/>
            <a:ext cx="217357" cy="3380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DC66560-56E3-FAF8-240C-A966AF8E7A7F}"/>
              </a:ext>
            </a:extLst>
          </p:cNvPr>
          <p:cNvSpPr txBox="1"/>
          <p:nvPr/>
        </p:nvSpPr>
        <p:spPr>
          <a:xfrm>
            <a:off x="5060932" y="2626841"/>
            <a:ext cx="1114408" cy="461665"/>
          </a:xfrm>
          <a:prstGeom prst="rect">
            <a:avLst/>
          </a:prstGeom>
          <a:solidFill>
            <a:srgbClr val="5383A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High field</a:t>
            </a:r>
          </a:p>
          <a:p>
            <a:pPr algn="ctr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Low stress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BBD6F7-62C0-40B5-7E4B-F5D402EE254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7504" y="1695052"/>
            <a:ext cx="377067" cy="68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AB8FABC-8D36-65D2-0AA9-1497FA322CCF}"/>
              </a:ext>
            </a:extLst>
          </p:cNvPr>
          <p:cNvSpPr txBox="1"/>
          <p:nvPr/>
        </p:nvSpPr>
        <p:spPr>
          <a:xfrm>
            <a:off x="7255580" y="1532588"/>
            <a:ext cx="1207382" cy="461665"/>
          </a:xfrm>
          <a:prstGeom prst="rect">
            <a:avLst/>
          </a:prstGeom>
          <a:solidFill>
            <a:srgbClr val="5383A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Low field</a:t>
            </a:r>
          </a:p>
          <a:p>
            <a:pPr algn="ctr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High stress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9FC10F-D262-9118-F726-DE300BF7E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715" y="4997015"/>
            <a:ext cx="2880257" cy="755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5776C5-DD8B-142A-8A6B-33C0C91E8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4717" y="4122424"/>
            <a:ext cx="1412255" cy="60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7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5B0D-FBC5-BB49-AD2A-5568C2D0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BC01C-1C33-1E48-A8C4-EF180EF7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81793"/>
            <a:ext cx="8280000" cy="463525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Timeline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Design </a:t>
            </a:r>
            <a:r>
              <a:rPr lang="it-IT" dirty="0" err="1"/>
              <a:t>overview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Engineering developments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Next steps and 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7D804-02F5-F64D-B27B-DBD57690B8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570EC-8696-3548-81D5-6DCE7ABD7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6188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8730-1390-F447-A287-F6C2839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C8E171B-3ADE-7B48-9D7A-8F2A560866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283" y="3429000"/>
                <a:ext cx="8679917" cy="2662454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500" b="1" dirty="0"/>
                  <a:t>Shell</a:t>
                </a:r>
                <a:r>
                  <a:rPr lang="en-US" sz="1500" dirty="0"/>
                  <a:t> thickness, radius and length were </a:t>
                </a:r>
                <a:r>
                  <a:rPr lang="en-US" sz="1500" b="1" dirty="0"/>
                  <a:t>optimized</a:t>
                </a:r>
                <a:r>
                  <a:rPr lang="en-US" sz="1500" dirty="0"/>
                  <a:t>. Objectives: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Avoid LRS1 friction effect: shell/yoke sticking after cooldown, slipping after powering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Limit the shell stress (as suggested after the CDR)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500" b="1" dirty="0"/>
                  <a:t>Results</a:t>
                </a:r>
                <a:r>
                  <a:rPr lang="en-US" sz="1500" dirty="0"/>
                  <a:t>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With 0.2 friction we never reach saturation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dirty="0"/>
                  <a:t> almost half of the length of LRS1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Eventual </a:t>
                </a:r>
                <a:r>
                  <a:rPr lang="en-US" sz="1400" b="1" dirty="0"/>
                  <a:t>slippage</a:t>
                </a:r>
                <a:r>
                  <a:rPr lang="en-US" sz="1400" dirty="0"/>
                  <a:t> would be very </a:t>
                </a:r>
                <a:r>
                  <a:rPr lang="en-US" sz="1400" b="1" dirty="0"/>
                  <a:t>small</a:t>
                </a:r>
                <a:r>
                  <a:rPr lang="en-US" sz="1400" dirty="0"/>
                  <a:t> (&lt;200 µm/m)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b="1" dirty="0"/>
                  <a:t>3 shells </a:t>
                </a:r>
                <a:r>
                  <a:rPr lang="en-US" sz="1400" dirty="0"/>
                  <a:t>are not optimal to limit the contact tension between coil and pole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 parametric study showed that the 2 shells solution minimizes shell and coil stresses (not all test points shown)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sz="15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C8E171B-3ADE-7B48-9D7A-8F2A560866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83" y="3429000"/>
                <a:ext cx="8679917" cy="2662454"/>
              </a:xfrm>
              <a:blipFill>
                <a:blip r:embed="rId2"/>
                <a:stretch>
                  <a:fillRect l="-146"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page4image44718592">
            <a:extLst>
              <a:ext uri="{FF2B5EF4-FFF2-40B4-BE49-F238E27FC236}">
                <a16:creationId xmlns:a16="http://schemas.microsoft.com/office/drawing/2014/main" id="{96E8A9D7-8066-798F-B951-CF1618F37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" y="1281000"/>
            <a:ext cx="2710895" cy="201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A18323-AB04-8A85-651E-800BEDCEC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45" y="1137491"/>
            <a:ext cx="2710896" cy="2164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F57C1C-2F87-C61A-C51C-79106A01A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784" y="1200099"/>
            <a:ext cx="3189101" cy="201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8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8730-1390-F447-A287-F6C2839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Region Optimization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8E171B-3ADE-7B48-9D7A-8F2A5608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3" y="4683036"/>
            <a:ext cx="5052477" cy="140841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Several solutions for the </a:t>
            </a:r>
            <a:r>
              <a:rPr lang="en-US" sz="1500" b="1" dirty="0"/>
              <a:t>end-region</a:t>
            </a:r>
            <a:r>
              <a:rPr lang="en-US" sz="1500" dirty="0"/>
              <a:t> optimized to minimize coil stress, avoid coil/pole debonding, and maximize the straight section length…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…respecting fabrication/manufacturability constraints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5249A6-09AF-9224-FDFA-689EE3886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44" y="1141402"/>
            <a:ext cx="3608391" cy="1089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D08B8F-AD85-91EC-92DA-0A03A9E8B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83" y="1113757"/>
            <a:ext cx="3334850" cy="30079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A46738-5662-D4C4-AF29-72EF2F110BEA}"/>
              </a:ext>
            </a:extLst>
          </p:cNvPr>
          <p:cNvSpPr txBox="1"/>
          <p:nvPr/>
        </p:nvSpPr>
        <p:spPr>
          <a:xfrm>
            <a:off x="5623480" y="2157073"/>
            <a:ext cx="2709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Coil ramp length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EB8EC0-57BE-B8D3-76F7-666E82A42D1F}"/>
              </a:ext>
            </a:extLst>
          </p:cNvPr>
          <p:cNvSpPr txBox="1"/>
          <p:nvPr/>
        </p:nvSpPr>
        <p:spPr>
          <a:xfrm>
            <a:off x="5743572" y="3949475"/>
            <a:ext cx="2709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 spacer thickness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809A5C-742F-8A5E-403D-08A7995C2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229" y="2533736"/>
            <a:ext cx="2073837" cy="13395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35B75E-9488-FD61-B70D-D1929EA43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763" y="4350895"/>
            <a:ext cx="3772953" cy="12841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E6F7174-5040-BCE9-8C6B-F6C9BD0BD684}"/>
              </a:ext>
            </a:extLst>
          </p:cNvPr>
          <p:cNvSpPr txBox="1"/>
          <p:nvPr/>
        </p:nvSpPr>
        <p:spPr>
          <a:xfrm>
            <a:off x="5743572" y="5572600"/>
            <a:ext cx="2709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Wedge design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0FD747-981C-5E16-3AB8-8044E08E7FEB}"/>
              </a:ext>
            </a:extLst>
          </p:cNvPr>
          <p:cNvSpPr txBox="1"/>
          <p:nvPr/>
        </p:nvSpPr>
        <p:spPr>
          <a:xfrm>
            <a:off x="2819686" y="2450065"/>
            <a:ext cx="27093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Iron pads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9BFA5E-CD16-E5D2-D63E-0A4BFCB866E6}"/>
              </a:ext>
            </a:extLst>
          </p:cNvPr>
          <p:cNvSpPr txBox="1"/>
          <p:nvPr/>
        </p:nvSpPr>
        <p:spPr>
          <a:xfrm>
            <a:off x="-70077" y="4072240"/>
            <a:ext cx="27093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Longitudinal load system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05094E2-E507-2B59-85F0-9E25D677DB74}"/>
              </a:ext>
            </a:extLst>
          </p:cNvPr>
          <p:cNvCxnSpPr>
            <a:cxnSpLocks/>
          </p:cNvCxnSpPr>
          <p:nvPr/>
        </p:nvCxnSpPr>
        <p:spPr bwMode="auto">
          <a:xfrm>
            <a:off x="2455704" y="3011541"/>
            <a:ext cx="2116295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045E62C-4FFE-843E-248E-3E17DB1290F4}"/>
              </a:ext>
            </a:extLst>
          </p:cNvPr>
          <p:cNvCxnSpPr>
            <a:cxnSpLocks/>
            <a:endCxn id="26" idx="0"/>
          </p:cNvCxnSpPr>
          <p:nvPr/>
        </p:nvCxnSpPr>
        <p:spPr bwMode="auto">
          <a:xfrm>
            <a:off x="1126067" y="3865253"/>
            <a:ext cx="158523" cy="20698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B09BC08-9699-080C-7864-DDF5E91294A1}"/>
              </a:ext>
            </a:extLst>
          </p:cNvPr>
          <p:cNvSpPr/>
          <p:nvPr/>
        </p:nvSpPr>
        <p:spPr bwMode="auto">
          <a:xfrm>
            <a:off x="210503" y="2149069"/>
            <a:ext cx="1167335" cy="166667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0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8730-1390-F447-A287-F6C2839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Ends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C8E171B-3ADE-7B48-9D7A-8F2A560866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44800" y="1209722"/>
                <a:ext cx="6028267" cy="26258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What is the impact of the </a:t>
                </a:r>
                <a:r>
                  <a:rPr lang="en-US" b="1" dirty="0"/>
                  <a:t>coil</a:t>
                </a:r>
                <a:r>
                  <a:rPr lang="en-US" dirty="0"/>
                  <a:t> </a:t>
                </a:r>
                <a:r>
                  <a:rPr lang="en-US" b="1" dirty="0"/>
                  <a:t>ramp</a:t>
                </a:r>
                <a:r>
                  <a:rPr lang="en-US" dirty="0"/>
                  <a:t> </a:t>
                </a:r>
                <a:r>
                  <a:rPr lang="en-US" b="1" dirty="0"/>
                  <a:t>length</a:t>
                </a:r>
                <a:r>
                  <a:rPr lang="en-US" dirty="0"/>
                  <a:t> on the magnet performances?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/>
                  <a:t>Negligible impact on mechanics, but lower peak field in the ends with </a:t>
                </a:r>
                <a:r>
                  <a:rPr lang="en-US" b="1" dirty="0"/>
                  <a:t>outer</a:t>
                </a:r>
                <a:r>
                  <a:rPr lang="en-US" dirty="0"/>
                  <a:t> </a:t>
                </a:r>
                <a:r>
                  <a:rPr lang="en-US" b="1" dirty="0"/>
                  <a:t>coil</a:t>
                </a:r>
                <a:r>
                  <a:rPr lang="en-US" dirty="0"/>
                  <a:t> </a:t>
                </a:r>
                <a:r>
                  <a:rPr lang="en-US" b="1" dirty="0"/>
                  <a:t>longer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End-spacers</a:t>
                </a:r>
                <a:r>
                  <a:rPr lang="en-US" dirty="0"/>
                  <a:t> </a:t>
                </a:r>
                <a:r>
                  <a:rPr lang="en-US" b="1" dirty="0"/>
                  <a:t>thickness</a:t>
                </a:r>
                <a:r>
                  <a:rPr lang="en-US" dirty="0"/>
                  <a:t> (iron length) optimization: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Increasing the thickness decreases the contact pressure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The rods load is quickly ‘absorbed’ by the structure because of friction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thickness</a:t>
                </a:r>
                <a:r>
                  <a:rPr lang="en-US" dirty="0"/>
                  <a:t> </a:t>
                </a:r>
                <a:r>
                  <a:rPr lang="en-US" b="1" dirty="0"/>
                  <a:t>minimized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C8E171B-3ADE-7B48-9D7A-8F2A560866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4800" y="1209722"/>
                <a:ext cx="6028267" cy="2625800"/>
              </a:xfrm>
              <a:blipFill>
                <a:blip r:embed="rId2"/>
                <a:stretch>
                  <a:fillRect l="-632" t="-483" b="-6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96FF86D-C754-171A-A285-370DE838EC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5" y="1113757"/>
            <a:ext cx="2597438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95253A-0B25-19AB-73E8-65593CD4AE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5" y="3197539"/>
            <a:ext cx="2599909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ED6BDD-42D0-7664-BA15-F817EB7FC1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29" y="5277133"/>
            <a:ext cx="2736324" cy="826060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612553EC-4438-8589-A7ED-EFA040072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791" y="3948356"/>
            <a:ext cx="2702609" cy="21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20B28-C030-91B9-8E6D-D7BD8B517A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067" y="4060248"/>
            <a:ext cx="1917864" cy="193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92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8730-1390-F447-A287-F6C2839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Prestress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C8E171B-3ADE-7B48-9D7A-8F2A560866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283" y="3715455"/>
                <a:ext cx="8696850" cy="23760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Total </a:t>
                </a:r>
                <a:r>
                  <a:rPr lang="en-US" sz="1400" b="1" dirty="0" err="1"/>
                  <a:t>e.m.</a:t>
                </a:r>
                <a:r>
                  <a:rPr lang="en-US" sz="1400" dirty="0"/>
                  <a:t> </a:t>
                </a:r>
                <a:r>
                  <a:rPr lang="en-US" sz="1400" b="1" dirty="0"/>
                  <a:t>forces</a:t>
                </a:r>
                <a:r>
                  <a:rPr lang="en-US" sz="1400" dirty="0"/>
                  <a:t> in the z direction: 7.20 MN at 16 T (1.8 MN per rod)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However, to guarantee good coil</a:t>
                </a:r>
                <a:r>
                  <a:rPr lang="en-GB" sz="1400" dirty="0"/>
                  <a:t>/pole </a:t>
                </a:r>
                <a:r>
                  <a:rPr lang="en-US" sz="1400" dirty="0"/>
                  <a:t>contact in the end region (at 16 T), we target a </a:t>
                </a:r>
                <a:r>
                  <a:rPr lang="en-US" sz="1400" b="1" dirty="0"/>
                  <a:t>total</a:t>
                </a:r>
                <a:r>
                  <a:rPr lang="en-US" sz="1400" dirty="0"/>
                  <a:t> </a:t>
                </a:r>
                <a:r>
                  <a:rPr lang="en-US" sz="1400" b="1" dirty="0"/>
                  <a:t>force</a:t>
                </a:r>
                <a:r>
                  <a:rPr lang="en-US" sz="1400" dirty="0"/>
                  <a:t> of 10.92 MN ~</a:t>
                </a:r>
                <a:r>
                  <a:rPr lang="en-US" sz="1400" b="1" dirty="0"/>
                  <a:t>2.75 MN per rod</a:t>
                </a:r>
                <a:endParaRPr lang="en-U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500" dirty="0"/>
                  <a:t>Slots needed in the end plate for loading operations (bladder and key insertion) increase the stress </a:t>
                </a:r>
                <a:r>
                  <a:rPr lang="en-US" sz="1500" dirty="0" err="1"/>
                  <a:t>w.r.t.</a:t>
                </a:r>
                <a:r>
                  <a:rPr lang="en-US" sz="1500" dirty="0"/>
                  <a:t> conceptual design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500" dirty="0"/>
                  <a:t> thickness increased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500" dirty="0"/>
                  <a:t>Bullets were foreseen to transfer the long. load to the coils. However, even with high strength steel (e.g. class 12.9) this would require M36 bullets (!)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Bullets removed; custom made shims will guarantee good end-plate/coil contact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C8E171B-3ADE-7B48-9D7A-8F2A560866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83" y="3715455"/>
                <a:ext cx="8696850" cy="2376000"/>
              </a:xfrm>
              <a:blipFill>
                <a:blip r:embed="rId2"/>
                <a:stretch>
                  <a:fillRect l="-146" t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84626625-61A4-848C-98EF-2B1717AC4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61424"/>
              </p:ext>
            </p:extLst>
          </p:nvPr>
        </p:nvGraphicFramePr>
        <p:xfrm>
          <a:off x="210503" y="1214370"/>
          <a:ext cx="1540510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3905">
                  <a:extLst>
                    <a:ext uri="{9D8B030D-6E8A-4147-A177-3AD203B41FA5}">
                      <a16:colId xmlns:a16="http://schemas.microsoft.com/office/drawing/2014/main" val="1603877554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3448798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Step</a:t>
                      </a:r>
                      <a:endParaRPr lang="en-US" sz="1200" b="1" dirty="0"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Fz</a:t>
                      </a:r>
                      <a:r>
                        <a:rPr lang="en-US" sz="1200" b="1" dirty="0"/>
                        <a:t> [MN]</a:t>
                      </a:r>
                      <a:endParaRPr lang="en-US" sz="1200" b="1" dirty="0"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038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Loading</a:t>
                      </a:r>
                      <a:endParaRPr lang="en-US" sz="1200" dirty="0"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9.05</a:t>
                      </a:r>
                      <a:endParaRPr lang="en-US" sz="1200" dirty="0"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3655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Cold</a:t>
                      </a:r>
                      <a:endParaRPr lang="en-US" sz="1200" dirty="0"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10.62</a:t>
                      </a:r>
                      <a:endParaRPr lang="en-US" sz="1200" dirty="0"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130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15 T</a:t>
                      </a:r>
                      <a:endParaRPr lang="en-US" sz="1200" dirty="0"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10.89</a:t>
                      </a:r>
                      <a:endParaRPr lang="en-US" sz="1200" dirty="0"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090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16 T</a:t>
                      </a:r>
                      <a:endParaRPr lang="en-US" sz="1200" dirty="0"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10.92</a:t>
                      </a:r>
                      <a:endParaRPr lang="en-US" sz="1200" dirty="0"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7805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7B433CC-C76C-BE21-0C0B-35C6A73F2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347" y="1131757"/>
            <a:ext cx="1996042" cy="23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F2F145-ECA1-3B3A-1FF7-29229E960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594" y="1113757"/>
            <a:ext cx="2026750" cy="23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3FB4B5-CCFD-728F-DFED-47F73A8B9679}"/>
              </a:ext>
            </a:extLst>
          </p:cNvPr>
          <p:cNvSpPr txBox="1"/>
          <p:nvPr/>
        </p:nvSpPr>
        <p:spPr>
          <a:xfrm>
            <a:off x="1556702" y="3432786"/>
            <a:ext cx="2709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Lead End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893B17-DA37-BA3B-6EF5-D059914ABA44}"/>
              </a:ext>
            </a:extLst>
          </p:cNvPr>
          <p:cNvSpPr txBox="1"/>
          <p:nvPr/>
        </p:nvSpPr>
        <p:spPr>
          <a:xfrm>
            <a:off x="4007303" y="3432786"/>
            <a:ext cx="2709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End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265551A-FD23-3013-1C4B-BCF126F09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286800"/>
              </p:ext>
            </p:extLst>
          </p:nvPr>
        </p:nvGraphicFramePr>
        <p:xfrm>
          <a:off x="6716635" y="1341982"/>
          <a:ext cx="2037504" cy="19195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4001">
                  <a:extLst>
                    <a:ext uri="{9D8B030D-6E8A-4147-A177-3AD203B41FA5}">
                      <a16:colId xmlns:a16="http://schemas.microsoft.com/office/drawing/2014/main" val="145901872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671036149"/>
                    </a:ext>
                  </a:extLst>
                </a:gridCol>
                <a:gridCol w="910103">
                  <a:extLst>
                    <a:ext uri="{9D8B030D-6E8A-4147-A177-3AD203B41FA5}">
                      <a16:colId xmlns:a16="http://schemas.microsoft.com/office/drawing/2014/main" val="682097545"/>
                    </a:ext>
                  </a:extLst>
                </a:gridCol>
              </a:tblGrid>
              <a:tr h="1919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Radius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Stress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Safety Fact.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extLst>
                  <a:ext uri="{0D108BD9-81ED-4DB2-BD59-A6C34878D82A}">
                    <a16:rowId xmlns:a16="http://schemas.microsoft.com/office/drawing/2014/main" val="1915524006"/>
                  </a:ext>
                </a:extLst>
              </a:tr>
              <a:tr h="1919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entury Gothic" panose="020B0502020202020204" pitchFamily="34" charset="0"/>
                        </a:rPr>
                        <a:t>mm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entury Gothic" panose="020B0502020202020204" pitchFamily="34" charset="0"/>
                        </a:rPr>
                        <a:t>MPa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extLst>
                  <a:ext uri="{0D108BD9-81ED-4DB2-BD59-A6C34878D82A}">
                    <a16:rowId xmlns:a16="http://schemas.microsoft.com/office/drawing/2014/main" val="2524662508"/>
                  </a:ext>
                </a:extLst>
              </a:tr>
              <a:tr h="1919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entury Gothic" panose="020B0502020202020204" pitchFamily="34" charset="0"/>
                        </a:rPr>
                        <a:t>8135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entury Gothic" panose="020B0502020202020204" pitchFamily="34" charset="0"/>
                        </a:rPr>
                        <a:t>0.14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extLst>
                  <a:ext uri="{0D108BD9-81ED-4DB2-BD59-A6C34878D82A}">
                    <a16:rowId xmlns:a16="http://schemas.microsoft.com/office/drawing/2014/main" val="2067090700"/>
                  </a:ext>
                </a:extLst>
              </a:tr>
              <a:tr h="1919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entury Gothic" panose="020B0502020202020204" pitchFamily="34" charset="0"/>
                        </a:rPr>
                        <a:t>4576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entury Gothic" panose="020B0502020202020204" pitchFamily="34" charset="0"/>
                        </a:rPr>
                        <a:t>0.24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extLst>
                  <a:ext uri="{0D108BD9-81ED-4DB2-BD59-A6C34878D82A}">
                    <a16:rowId xmlns:a16="http://schemas.microsoft.com/office/drawing/2014/main" val="1215100642"/>
                  </a:ext>
                </a:extLst>
              </a:tr>
              <a:tr h="1919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entury Gothic" panose="020B0502020202020204" pitchFamily="34" charset="0"/>
                        </a:rPr>
                        <a:t>2928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entury Gothic" panose="020B0502020202020204" pitchFamily="34" charset="0"/>
                        </a:rPr>
                        <a:t>0.38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extLst>
                  <a:ext uri="{0D108BD9-81ED-4DB2-BD59-A6C34878D82A}">
                    <a16:rowId xmlns:a16="http://schemas.microsoft.com/office/drawing/2014/main" val="3003719737"/>
                  </a:ext>
                </a:extLst>
              </a:tr>
              <a:tr h="1919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entury Gothic" panose="020B0502020202020204" pitchFamily="34" charset="0"/>
                        </a:rPr>
                        <a:t>2034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entury Gothic" panose="020B0502020202020204" pitchFamily="34" charset="0"/>
                        </a:rPr>
                        <a:t>0.54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extLst>
                  <a:ext uri="{0D108BD9-81ED-4DB2-BD59-A6C34878D82A}">
                    <a16:rowId xmlns:a16="http://schemas.microsoft.com/office/drawing/2014/main" val="1628553452"/>
                  </a:ext>
                </a:extLst>
              </a:tr>
              <a:tr h="1919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entury Gothic" panose="020B0502020202020204" pitchFamily="34" charset="0"/>
                        </a:rPr>
                        <a:t>1494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entury Gothic" panose="020B0502020202020204" pitchFamily="34" charset="0"/>
                        </a:rPr>
                        <a:t>0.74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extLst>
                  <a:ext uri="{0D108BD9-81ED-4DB2-BD59-A6C34878D82A}">
                    <a16:rowId xmlns:a16="http://schemas.microsoft.com/office/drawing/2014/main" val="3610297455"/>
                  </a:ext>
                </a:extLst>
              </a:tr>
              <a:tr h="1919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entury Gothic" panose="020B0502020202020204" pitchFamily="34" charset="0"/>
                        </a:rPr>
                        <a:t>1144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entury Gothic" panose="020B0502020202020204" pitchFamily="34" charset="0"/>
                        </a:rPr>
                        <a:t>0.96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extLst>
                  <a:ext uri="{0D108BD9-81ED-4DB2-BD59-A6C34878D82A}">
                    <a16:rowId xmlns:a16="http://schemas.microsoft.com/office/drawing/2014/main" val="3669472315"/>
                  </a:ext>
                </a:extLst>
              </a:tr>
              <a:tr h="1919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904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1.22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extLst>
                  <a:ext uri="{0D108BD9-81ED-4DB2-BD59-A6C34878D82A}">
                    <a16:rowId xmlns:a16="http://schemas.microsoft.com/office/drawing/2014/main" val="2492482230"/>
                  </a:ext>
                </a:extLst>
              </a:tr>
              <a:tr h="1919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entury Gothic" panose="020B0502020202020204" pitchFamily="34" charset="0"/>
                        </a:rPr>
                        <a:t>732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entury Gothic" panose="020B0502020202020204" pitchFamily="34" charset="0"/>
                        </a:rPr>
                        <a:t>1.50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89" marR="5789" marT="5789" marB="0" anchor="ctr"/>
                </a:tc>
                <a:extLst>
                  <a:ext uri="{0D108BD9-81ED-4DB2-BD59-A6C34878D82A}">
                    <a16:rowId xmlns:a16="http://schemas.microsoft.com/office/drawing/2014/main" val="351822388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EA0D545-FDEF-16A4-120D-2185D4150333}"/>
              </a:ext>
            </a:extLst>
          </p:cNvPr>
          <p:cNvSpPr txBox="1"/>
          <p:nvPr/>
        </p:nvSpPr>
        <p:spPr>
          <a:xfrm>
            <a:off x="6359990" y="3350573"/>
            <a:ext cx="2709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Bullet Sizing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69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E3C1A70-7BBD-F0DE-A6D7-E3FE79D325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9509" y="881661"/>
            <a:ext cx="4870470" cy="2065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C8730-1390-F447-A287-F6C2839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Wedge Optimization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8E171B-3ADE-7B48-9D7A-8F2A5608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3" y="2986698"/>
            <a:ext cx="5995984" cy="31347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Options considered for </a:t>
            </a:r>
            <a:r>
              <a:rPr lang="en-US" sz="1400" b="1" dirty="0"/>
              <a:t>wedge</a:t>
            </a:r>
            <a:r>
              <a:rPr lang="en-US" sz="1400" dirty="0"/>
              <a:t> </a:t>
            </a:r>
            <a:r>
              <a:rPr lang="en-US" sz="1400" b="1" dirty="0"/>
              <a:t>design</a:t>
            </a:r>
            <a:r>
              <a:rPr lang="en-US" sz="1400" dirty="0"/>
              <a:t>:</a:t>
            </a:r>
          </a:p>
          <a:p>
            <a:pPr marL="681038" lvl="2" indent="-400050">
              <a:buFont typeface="+mj-lt"/>
              <a:buAutoNum type="romanUcPeriod"/>
            </a:pPr>
            <a:r>
              <a:rPr lang="en-US" sz="1400" dirty="0"/>
              <a:t>Triangle and wedge in one steel piece, non-bonded</a:t>
            </a:r>
          </a:p>
          <a:p>
            <a:pPr marL="681038" lvl="2" indent="-400050">
              <a:buFont typeface="+mj-lt"/>
              <a:buAutoNum type="romanUcPeriod"/>
            </a:pPr>
            <a:r>
              <a:rPr lang="en-US" sz="1400" dirty="0"/>
              <a:t>Triangle in GFRP, bonded</a:t>
            </a:r>
          </a:p>
          <a:p>
            <a:pPr marL="681038" lvl="2" indent="-400050">
              <a:buFont typeface="+mj-lt"/>
              <a:buAutoNum type="romanUcPeriod"/>
            </a:pPr>
            <a:r>
              <a:rPr lang="en-US" sz="1400" dirty="0"/>
              <a:t>Triangle in GFRP, as additional component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Option II discarded because computations show that the triangle would </a:t>
            </a:r>
            <a:r>
              <a:rPr lang="en-US" sz="1400" b="1" dirty="0" err="1"/>
              <a:t>debond</a:t>
            </a:r>
            <a:r>
              <a:rPr lang="en-US" sz="1400" dirty="0"/>
              <a:t> during loading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Option III discarded as a </a:t>
            </a:r>
            <a:r>
              <a:rPr lang="en-US" sz="1400" b="1" dirty="0"/>
              <a:t>gap</a:t>
            </a:r>
            <a:r>
              <a:rPr lang="en-US" sz="1400" dirty="0"/>
              <a:t> between the </a:t>
            </a:r>
            <a:r>
              <a:rPr lang="en-US" sz="1400" b="1" dirty="0"/>
              <a:t>wedge</a:t>
            </a:r>
            <a:r>
              <a:rPr lang="en-US" sz="1400" dirty="0"/>
              <a:t>/</a:t>
            </a:r>
            <a:r>
              <a:rPr lang="en-US" sz="1400" b="1" dirty="0"/>
              <a:t>triangle</a:t>
            </a:r>
            <a:r>
              <a:rPr lang="en-US" sz="1400" dirty="0"/>
              <a:t> would open during 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Non impregnated wedge is kept in place by ‘soft’ bullets: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b="1" dirty="0"/>
              <a:t>Bullet</a:t>
            </a:r>
            <a:r>
              <a:rPr lang="en-US" sz="1400" dirty="0"/>
              <a:t> size/material was </a:t>
            </a:r>
            <a:r>
              <a:rPr lang="en-US" sz="1400" b="1" dirty="0"/>
              <a:t>optimized</a:t>
            </a:r>
            <a:r>
              <a:rPr lang="en-US" sz="1400" dirty="0"/>
              <a:t> minimizing the wedge/pole gap, and limiting the </a:t>
            </a:r>
            <a:r>
              <a:rPr lang="en-US" sz="1400" b="1" dirty="0"/>
              <a:t>impact</a:t>
            </a:r>
            <a:r>
              <a:rPr lang="en-US" sz="1400" dirty="0"/>
              <a:t> on </a:t>
            </a:r>
            <a:r>
              <a:rPr lang="en-US" sz="1400" b="1" dirty="0"/>
              <a:t>coil</a:t>
            </a:r>
            <a:r>
              <a:rPr lang="en-US" sz="1400" dirty="0"/>
              <a:t> </a:t>
            </a:r>
            <a:r>
              <a:rPr lang="en-US" sz="1400" b="1" dirty="0"/>
              <a:t>prestress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5F3A3-54AF-C3E5-9DFD-12A2F7985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9" t="18342" r="542"/>
          <a:stretch/>
        </p:blipFill>
        <p:spPr>
          <a:xfrm>
            <a:off x="6043182" y="1150040"/>
            <a:ext cx="2688178" cy="150393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8CC778-4CAD-C3F0-453B-7BEBCB4A05DA}"/>
              </a:ext>
            </a:extLst>
          </p:cNvPr>
          <p:cNvCxnSpPr>
            <a:cxnSpLocks/>
          </p:cNvCxnSpPr>
          <p:nvPr/>
        </p:nvCxnSpPr>
        <p:spPr bwMode="auto">
          <a:xfrm flipV="1">
            <a:off x="7860608" y="2607444"/>
            <a:ext cx="355600" cy="17190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2E7CEE-CDE5-33D3-216A-02E06FD82938}"/>
              </a:ext>
            </a:extLst>
          </p:cNvPr>
          <p:cNvSpPr txBox="1"/>
          <p:nvPr/>
        </p:nvSpPr>
        <p:spPr>
          <a:xfrm>
            <a:off x="6719790" y="2705788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Wedge/Pole Gap</a:t>
            </a:r>
            <a:endParaRPr lang="en-US" sz="14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8058F0-9D22-D25A-1405-1ABD7D381D24}"/>
              </a:ext>
            </a:extLst>
          </p:cNvPr>
          <p:cNvCxnSpPr>
            <a:cxnSpLocks/>
          </p:cNvCxnSpPr>
          <p:nvPr/>
        </p:nvCxnSpPr>
        <p:spPr bwMode="auto">
          <a:xfrm flipH="1">
            <a:off x="3865268" y="2222661"/>
            <a:ext cx="295946" cy="272523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7275FE5-300B-ADD3-E295-0DC4FAAB1E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300"/>
          <a:stretch/>
        </p:blipFill>
        <p:spPr>
          <a:xfrm>
            <a:off x="6043182" y="3255458"/>
            <a:ext cx="2907525" cy="178803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EA6C91-36DE-C383-0663-D02F8299A11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75220" y="4729733"/>
            <a:ext cx="370775" cy="31376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319385-E097-EE88-F121-DDA0125A58BA}"/>
              </a:ext>
            </a:extLst>
          </p:cNvPr>
          <p:cNvSpPr txBox="1"/>
          <p:nvPr/>
        </p:nvSpPr>
        <p:spPr>
          <a:xfrm>
            <a:off x="7984568" y="4979773"/>
            <a:ext cx="87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Wedge</a:t>
            </a:r>
          </a:p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bullet</a:t>
            </a:r>
            <a:endParaRPr lang="en-US" sz="14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33132D-ED94-1DB5-15C3-1CA45A2655C0}"/>
              </a:ext>
            </a:extLst>
          </p:cNvPr>
          <p:cNvSpPr txBox="1"/>
          <p:nvPr/>
        </p:nvSpPr>
        <p:spPr>
          <a:xfrm>
            <a:off x="1832031" y="111679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Wedge</a:t>
            </a:r>
            <a:endParaRPr lang="en-US" sz="14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F903F87-2B59-8633-E896-D8EAE0D9D963}"/>
              </a:ext>
            </a:extLst>
          </p:cNvPr>
          <p:cNvCxnSpPr>
            <a:cxnSpLocks/>
          </p:cNvCxnSpPr>
          <p:nvPr/>
        </p:nvCxnSpPr>
        <p:spPr bwMode="auto">
          <a:xfrm flipH="1">
            <a:off x="1886964" y="1402743"/>
            <a:ext cx="215799" cy="253363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C4E1A4C-E401-91A9-751F-F79B7DF466F4}"/>
              </a:ext>
            </a:extLst>
          </p:cNvPr>
          <p:cNvSpPr txBox="1"/>
          <p:nvPr/>
        </p:nvSpPr>
        <p:spPr>
          <a:xfrm>
            <a:off x="1472925" y="2341296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Triangle</a:t>
            </a:r>
            <a:endParaRPr lang="en-US" sz="14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C67C393-FBCB-C07E-6826-3AD8D0402129}"/>
              </a:ext>
            </a:extLst>
          </p:cNvPr>
          <p:cNvCxnSpPr>
            <a:cxnSpLocks/>
            <a:stCxn id="37" idx="3"/>
          </p:cNvCxnSpPr>
          <p:nvPr/>
        </p:nvCxnSpPr>
        <p:spPr bwMode="auto">
          <a:xfrm flipV="1">
            <a:off x="2516801" y="2301630"/>
            <a:ext cx="694521" cy="193555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B666B8C-6A17-B416-C7E3-6C0374659B64}"/>
              </a:ext>
            </a:extLst>
          </p:cNvPr>
          <p:cNvSpPr txBox="1"/>
          <p:nvPr/>
        </p:nvSpPr>
        <p:spPr>
          <a:xfrm>
            <a:off x="2111229" y="2634348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Pole Interface</a:t>
            </a:r>
            <a:endParaRPr lang="en-US" sz="14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D56713-4FF1-8E9F-F44A-B1116814E1DA}"/>
              </a:ext>
            </a:extLst>
          </p:cNvPr>
          <p:cNvSpPr txBox="1"/>
          <p:nvPr/>
        </p:nvSpPr>
        <p:spPr>
          <a:xfrm>
            <a:off x="2333989" y="1264282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Wedge</a:t>
            </a:r>
          </a:p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endParaRPr lang="en-US" sz="14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480DAB-F772-E89A-8684-49721ACFD07A}"/>
              </a:ext>
            </a:extLst>
          </p:cNvPr>
          <p:cNvSpPr txBox="1"/>
          <p:nvPr/>
        </p:nvSpPr>
        <p:spPr>
          <a:xfrm>
            <a:off x="3421115" y="1699996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Mid-plane shim</a:t>
            </a:r>
          </a:p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endParaRPr lang="en-US" sz="14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40634AE-FCCF-7B8C-82E4-700453A1847A}"/>
              </a:ext>
            </a:extLst>
          </p:cNvPr>
          <p:cNvCxnSpPr>
            <a:cxnSpLocks/>
          </p:cNvCxnSpPr>
          <p:nvPr/>
        </p:nvCxnSpPr>
        <p:spPr bwMode="auto">
          <a:xfrm>
            <a:off x="2852163" y="1715166"/>
            <a:ext cx="164311" cy="47414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9C26818-7868-3875-84DF-8C5B8FF544CE}"/>
              </a:ext>
            </a:extLst>
          </p:cNvPr>
          <p:cNvCxnSpPr>
            <a:cxnSpLocks/>
          </p:cNvCxnSpPr>
          <p:nvPr/>
        </p:nvCxnSpPr>
        <p:spPr bwMode="auto">
          <a:xfrm flipV="1">
            <a:off x="2622020" y="2440472"/>
            <a:ext cx="484083" cy="25522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78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4FA8C86-F9AF-01D2-A301-0EB2B7AD0E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14" y="1038341"/>
            <a:ext cx="4841851" cy="2479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C8730-1390-F447-A287-F6C2839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- Vertical and Horizontal Pad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8E171B-3ADE-7B48-9D7A-8F2A5608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2" y="3445916"/>
            <a:ext cx="5460995" cy="264553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Parametric</a:t>
            </a:r>
            <a:r>
              <a:rPr lang="en-US" dirty="0"/>
              <a:t> study of the iron length of the pads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Maximize uniform field length (&gt; 0.75 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Minimize iron stress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Vertical pusher impact saturates at around 1.3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Max. principal stress on pads independent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Horizontal pad stress ‘knee’ at 1.4 m (not shown)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Vertical pad stress ‘knee’ at 1.3 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9057A6BF-BD8F-43E5-743B-FF3F86B2AF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799" y="1113757"/>
            <a:ext cx="3185738" cy="2556000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D6284862-5030-370A-B416-94A7EB93B7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7321" y="3593592"/>
            <a:ext cx="3148694" cy="25560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5203A1-5809-EE25-1961-D2C832BFF41D}"/>
              </a:ext>
            </a:extLst>
          </p:cNvPr>
          <p:cNvCxnSpPr>
            <a:cxnSpLocks/>
          </p:cNvCxnSpPr>
          <p:nvPr/>
        </p:nvCxnSpPr>
        <p:spPr bwMode="auto">
          <a:xfrm flipV="1">
            <a:off x="2488367" y="2569813"/>
            <a:ext cx="2148947" cy="604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8ABD12-5278-1F81-1AD0-87C7B755C7AB}"/>
              </a:ext>
            </a:extLst>
          </p:cNvPr>
          <p:cNvSpPr txBox="1"/>
          <p:nvPr/>
        </p:nvSpPr>
        <p:spPr>
          <a:xfrm>
            <a:off x="4366329" y="2346246"/>
            <a:ext cx="89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8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endParaRPr lang="en-US" sz="18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37EF8D-A3EF-64D8-9D51-F95E3EAEE109}"/>
              </a:ext>
            </a:extLst>
          </p:cNvPr>
          <p:cNvSpPr txBox="1"/>
          <p:nvPr/>
        </p:nvSpPr>
        <p:spPr>
          <a:xfrm>
            <a:off x="4002444" y="2877553"/>
            <a:ext cx="89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8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endParaRPr lang="en-US" sz="18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DE28B65-0AB7-E6DD-042D-6090E89D73EE}"/>
              </a:ext>
            </a:extLst>
          </p:cNvPr>
          <p:cNvCxnSpPr>
            <a:cxnSpLocks/>
          </p:cNvCxnSpPr>
          <p:nvPr/>
        </p:nvCxnSpPr>
        <p:spPr bwMode="auto">
          <a:xfrm flipV="1">
            <a:off x="2018620" y="3076585"/>
            <a:ext cx="2174965" cy="587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71597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8730-1390-F447-A287-F6C2839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Holder Load Cases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8E171B-3ADE-7B48-9D7A-8F2A5608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2" y="3947673"/>
            <a:ext cx="5494011" cy="21437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Design was created assuming no mechanical interaction between the magnet and the test well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At the moment, it is not clear if this will be the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We investigated potential </a:t>
            </a:r>
            <a:r>
              <a:rPr lang="en-US" sz="1400" b="1" dirty="0"/>
              <a:t>usage scenarios</a:t>
            </a:r>
            <a:r>
              <a:rPr lang="en-US" sz="1400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E.g. </a:t>
            </a:r>
            <a:r>
              <a:rPr lang="en-US" sz="1400" b="1" dirty="0"/>
              <a:t>non-centered</a:t>
            </a:r>
            <a:r>
              <a:rPr lang="en-US" sz="1400" dirty="0"/>
              <a:t> </a:t>
            </a:r>
            <a:r>
              <a:rPr lang="en-US" sz="1400" b="1" dirty="0"/>
              <a:t>fusion</a:t>
            </a:r>
            <a:r>
              <a:rPr lang="en-US" sz="1400" dirty="0"/>
              <a:t> cables: 200 </a:t>
            </a:r>
            <a:r>
              <a:rPr lang="en-US" sz="1400" dirty="0" err="1"/>
              <a:t>kN</a:t>
            </a:r>
            <a:r>
              <a:rPr lang="en-US" sz="1400" dirty="0"/>
              <a:t> symmetric load. Only quadrant model available but should be as conservative as possible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b="1" dirty="0"/>
              <a:t>Negligible</a:t>
            </a:r>
            <a:r>
              <a:rPr lang="en-US" sz="1400" dirty="0"/>
              <a:t> impact: displacements &lt; 4; stresses &lt; 1 MPa</a:t>
            </a:r>
            <a:endParaRPr lang="en-US" sz="1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55F6D5-44C7-DDE8-5AA7-55FB5AC5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02" y="1187603"/>
            <a:ext cx="3716629" cy="27418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E98F0E-AC23-5CCC-0455-F6EE5D189B05}"/>
              </a:ext>
            </a:extLst>
          </p:cNvPr>
          <p:cNvSpPr/>
          <p:nvPr/>
        </p:nvSpPr>
        <p:spPr bwMode="auto">
          <a:xfrm>
            <a:off x="1508288" y="2205018"/>
            <a:ext cx="471341" cy="707011"/>
          </a:xfrm>
          <a:prstGeom prst="rect">
            <a:avLst/>
          </a:prstGeom>
          <a:solidFill>
            <a:srgbClr val="E352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0D36AC-3DAE-1068-E5C0-C4B8CED1F4F5}"/>
              </a:ext>
            </a:extLst>
          </p:cNvPr>
          <p:cNvSpPr/>
          <p:nvPr/>
        </p:nvSpPr>
        <p:spPr bwMode="auto">
          <a:xfrm>
            <a:off x="2230259" y="2205018"/>
            <a:ext cx="471341" cy="707011"/>
          </a:xfrm>
          <a:prstGeom prst="rect">
            <a:avLst/>
          </a:prstGeom>
          <a:solidFill>
            <a:srgbClr val="E352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9618E9-C393-97EC-7F43-E3D24B2C9090}"/>
              </a:ext>
            </a:extLst>
          </p:cNvPr>
          <p:cNvCxnSpPr>
            <a:cxnSpLocks/>
          </p:cNvCxnSpPr>
          <p:nvPr/>
        </p:nvCxnSpPr>
        <p:spPr bwMode="auto">
          <a:xfrm>
            <a:off x="2103261" y="3115965"/>
            <a:ext cx="0" cy="3487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66FBA4-77C2-F6E3-FA2A-899A92DAA1E8}"/>
              </a:ext>
            </a:extLst>
          </p:cNvPr>
          <p:cNvCxnSpPr/>
          <p:nvPr/>
        </p:nvCxnSpPr>
        <p:spPr bwMode="auto">
          <a:xfrm flipV="1">
            <a:off x="2098006" y="1667623"/>
            <a:ext cx="0" cy="3487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64AD03F-DCB4-C9DD-0C0C-92D457244916}"/>
              </a:ext>
            </a:extLst>
          </p:cNvPr>
          <p:cNvSpPr txBox="1"/>
          <p:nvPr/>
        </p:nvSpPr>
        <p:spPr>
          <a:xfrm>
            <a:off x="1853078" y="1541846"/>
            <a:ext cx="89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FA439D-25F4-03D0-1A50-40F33CEB3E24}"/>
              </a:ext>
            </a:extLst>
          </p:cNvPr>
          <p:cNvSpPr txBox="1"/>
          <p:nvPr/>
        </p:nvSpPr>
        <p:spPr>
          <a:xfrm>
            <a:off x="1853078" y="3224371"/>
            <a:ext cx="89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B6F81D-DED0-C939-77CB-53E37DB5A190}"/>
              </a:ext>
            </a:extLst>
          </p:cNvPr>
          <p:cNvSpPr txBox="1"/>
          <p:nvPr/>
        </p:nvSpPr>
        <p:spPr>
          <a:xfrm>
            <a:off x="6555744" y="3329803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Displacements</a:t>
            </a:r>
            <a:endParaRPr lang="en-US" sz="14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D23117-CB98-6687-1B7C-D6B064EF9B2D}"/>
              </a:ext>
            </a:extLst>
          </p:cNvPr>
          <p:cNvSpPr txBox="1"/>
          <p:nvPr/>
        </p:nvSpPr>
        <p:spPr>
          <a:xfrm>
            <a:off x="6824247" y="5836517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Stresses</a:t>
            </a:r>
            <a:endParaRPr lang="en-US" sz="14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BC6C25F-33E4-E300-DBB6-4BE445418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101" y="1126429"/>
            <a:ext cx="2944169" cy="22679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5B1533-CEAA-AF78-31FD-3F1023FCA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801" y="3650254"/>
            <a:ext cx="2984769" cy="22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05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5B0D-FBC5-BB49-AD2A-5568C2D0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BC01C-1C33-1E48-A8C4-EF180EF7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81793"/>
            <a:ext cx="8280000" cy="463525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Timeline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Design </a:t>
            </a:r>
            <a:r>
              <a:rPr lang="it-IT" dirty="0" err="1"/>
              <a:t>overview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Engineering developments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Next steps and 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7D804-02F5-F64D-B27B-DBD57690B8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570EC-8696-3548-81D5-6DCE7ABD7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484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1B41E9D-7F75-4A96-93B2-31289DD00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562" y="2130425"/>
            <a:ext cx="7966875" cy="1470025"/>
          </a:xfrm>
        </p:spPr>
        <p:txBody>
          <a:bodyPr/>
          <a:lstStyle/>
          <a:p>
            <a:pPr algn="ctr"/>
            <a:r>
              <a:rPr lang="en-US" altLang="en-US" dirty="0"/>
              <a:t>Test Facility Dipole</a:t>
            </a:r>
            <a:br>
              <a:rPr lang="en-US" altLang="en-US" dirty="0"/>
            </a:br>
            <a:r>
              <a:rPr lang="en-US" altLang="en-US" dirty="0"/>
              <a:t>Analysis Updates</a:t>
            </a: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064E279F-D015-4AE2-8AEE-1FDF829A51D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359541" y="3803069"/>
            <a:ext cx="8424918" cy="29856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/>
              <a:t>G. Vallone, D. Arbelaez, N. </a:t>
            </a:r>
            <a:r>
              <a:rPr lang="en-US" altLang="en-US" dirty="0" err="1"/>
              <a:t>Cheggour</a:t>
            </a:r>
            <a:r>
              <a:rPr lang="en-US" altLang="en-US" dirty="0"/>
              <a:t>, P. </a:t>
            </a:r>
            <a:r>
              <a:rPr lang="en-US" altLang="en-US" dirty="0" err="1"/>
              <a:t>Ferracin</a:t>
            </a:r>
            <a:r>
              <a:rPr lang="en-US" altLang="en-US" dirty="0"/>
              <a:t>, A. </a:t>
            </a:r>
            <a:r>
              <a:rPr lang="en-US" altLang="en-US" dirty="0" err="1"/>
              <a:t>Hafalia</a:t>
            </a:r>
            <a:r>
              <a:rPr lang="en-US" altLang="en-US" dirty="0"/>
              <a:t>, P. Mallon, JL. </a:t>
            </a:r>
            <a:r>
              <a:rPr lang="en-US" altLang="en-US" dirty="0" err="1"/>
              <a:t>Rudeiros</a:t>
            </a:r>
            <a:r>
              <a:rPr lang="en-US" altLang="en-US" dirty="0"/>
              <a:t> Fernandez, GL. </a:t>
            </a:r>
            <a:r>
              <a:rPr lang="en-US" altLang="en-US" dirty="0" err="1"/>
              <a:t>Sabbi</a:t>
            </a:r>
            <a:r>
              <a:rPr lang="en-US" altLang="en-US" dirty="0"/>
              <a:t>, D. </a:t>
            </a:r>
            <a:r>
              <a:rPr lang="en-US" altLang="en-US" dirty="0" err="1"/>
              <a:t>Turrioni</a:t>
            </a:r>
            <a:endParaRPr lang="en-US" altLang="en-US" sz="2000" dirty="0"/>
          </a:p>
          <a:p>
            <a:pPr algn="ctr"/>
            <a:endParaRPr lang="en-US" altLang="en-US" sz="2000" dirty="0"/>
          </a:p>
          <a:p>
            <a:pPr algn="ctr"/>
            <a:endParaRPr lang="en-US" altLang="en-US" sz="2000" dirty="0"/>
          </a:p>
          <a:p>
            <a:pPr algn="ctr"/>
            <a:r>
              <a:rPr lang="en-US" altLang="en-US" sz="2000" dirty="0"/>
              <a:t>EOC Meeting</a:t>
            </a:r>
          </a:p>
          <a:p>
            <a:pPr algn="ctr"/>
            <a:r>
              <a:rPr lang="en-US" altLang="en-US" sz="2000" dirty="0"/>
              <a:t>19 August 2022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C3BD05-358C-6408-13A9-1F04EB3AF7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003121">
            <a:off x="5294425" y="1801311"/>
            <a:ext cx="4497440" cy="3767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C8730-1390-F447-A287-F6C2839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8E171B-3ADE-7B48-9D7A-8F2A5608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2" y="1278466"/>
            <a:ext cx="5943410" cy="48129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have shown </a:t>
            </a:r>
            <a:r>
              <a:rPr lang="en-US" b="1" dirty="0"/>
              <a:t>examples</a:t>
            </a:r>
            <a:r>
              <a:rPr lang="en-US" dirty="0"/>
              <a:t> of how we are moving from the </a:t>
            </a:r>
            <a:r>
              <a:rPr lang="en-US" b="1" dirty="0"/>
              <a:t>conceptual</a:t>
            </a:r>
            <a:r>
              <a:rPr lang="en-US" dirty="0"/>
              <a:t> design to an ‘</a:t>
            </a:r>
            <a:r>
              <a:rPr lang="en-US" b="1" dirty="0"/>
              <a:t>engineering</a:t>
            </a:r>
            <a:r>
              <a:rPr lang="en-US" dirty="0"/>
              <a:t>’ design: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Many details were defined evaluating their impact on magnetic and mechanical performances 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1" dirty="0"/>
              <a:t>Coil</a:t>
            </a:r>
            <a:r>
              <a:rPr lang="en-US" dirty="0"/>
              <a:t> design: ramp length, spacer thickness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1" dirty="0"/>
              <a:t>Longitudinal</a:t>
            </a:r>
            <a:r>
              <a:rPr lang="en-US" dirty="0"/>
              <a:t> </a:t>
            </a:r>
            <a:r>
              <a:rPr lang="en-US" b="1" dirty="0"/>
              <a:t>loading</a:t>
            </a:r>
            <a:r>
              <a:rPr lang="en-US" dirty="0"/>
              <a:t> system: end-plate sizing, load transfer to coil and wedge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1" dirty="0"/>
              <a:t>Wedge</a:t>
            </a:r>
            <a:r>
              <a:rPr lang="en-US" dirty="0"/>
              <a:t> design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1" dirty="0"/>
              <a:t>Iron</a:t>
            </a:r>
            <a:r>
              <a:rPr lang="en-US" dirty="0"/>
              <a:t> pad length</a:t>
            </a:r>
          </a:p>
          <a:p>
            <a:pPr marL="509588" lvl="3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Next steps: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We are investigating potential interactions with </a:t>
            </a:r>
            <a:r>
              <a:rPr lang="en-US" b="1" dirty="0"/>
              <a:t>sample</a:t>
            </a:r>
            <a:r>
              <a:rPr lang="en-US" dirty="0"/>
              <a:t> </a:t>
            </a:r>
            <a:r>
              <a:rPr lang="en-US" b="1" dirty="0"/>
              <a:t>holders</a:t>
            </a:r>
            <a:r>
              <a:rPr lang="en-US" dirty="0"/>
              <a:t> during operation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Detail the plan for measurements during loading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Important to control the prestress application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36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94149" y="3221605"/>
            <a:ext cx="2755700" cy="381000"/>
          </a:xfrm>
        </p:spPr>
        <p:txBody>
          <a:bodyPr/>
          <a:lstStyle/>
          <a:p>
            <a:pPr algn="ctr"/>
            <a:r>
              <a:rPr lang="en-US" sz="2400" b="1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3144467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8730-1390-F447-A287-F6C2839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Properties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D4B6A-980E-1767-1B2B-FCD172C4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13" y="1178847"/>
            <a:ext cx="8648142" cy="395456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129F7C-6A1B-B6A9-92ED-5876B6CC9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3" y="5165124"/>
            <a:ext cx="8642552" cy="96382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200" dirty="0"/>
              <a:t>Von Mises </a:t>
            </a:r>
            <a:r>
              <a:rPr lang="en-US" sz="1200" dirty="0" err="1"/>
              <a:t>eqv</a:t>
            </a:r>
            <a:r>
              <a:rPr lang="en-US" sz="1200" dirty="0"/>
              <a:t>. stress used for </a:t>
            </a:r>
            <a:r>
              <a:rPr lang="en-US" sz="1200" b="1" dirty="0"/>
              <a:t>non-fragile</a:t>
            </a:r>
            <a:r>
              <a:rPr lang="en-US" sz="1200" dirty="0"/>
              <a:t> material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Higher between Von Mises and S1 for the </a:t>
            </a:r>
            <a:r>
              <a:rPr lang="en-US" sz="1200" b="1" dirty="0"/>
              <a:t>fragile</a:t>
            </a:r>
            <a:r>
              <a:rPr lang="en-US" sz="1200" dirty="0"/>
              <a:t> materials (very conservative)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Coil limits at cold: Von Mises &lt; 150/180 MPa (low field/ high field regions)</a:t>
            </a:r>
          </a:p>
        </p:txBody>
      </p:sp>
    </p:spTree>
    <p:extLst>
      <p:ext uri="{BB962C8B-B14F-4D97-AF65-F5344CB8AC3E}">
        <p14:creationId xmlns:p14="http://schemas.microsoft.com/office/powerpoint/2010/main" val="687101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8730-1390-F447-A287-F6C2839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Irreversible Degradation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171B-3ADE-7B48-9D7A-8F2A560866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815" y="4046105"/>
                <a:ext cx="8720801" cy="206894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For </a:t>
                </a:r>
                <a:r>
                  <a:rPr lang="en-US" b="1" dirty="0"/>
                  <a:t>assembly</a:t>
                </a:r>
                <a:r>
                  <a:rPr lang="en-US" dirty="0"/>
                  <a:t> and </a:t>
                </a:r>
                <a:r>
                  <a:rPr lang="en-US" b="1" dirty="0"/>
                  <a:t>cool-down,</a:t>
                </a:r>
                <a:r>
                  <a:rPr lang="en-US" dirty="0"/>
                  <a:t> we check against </a:t>
                </a:r>
                <a:r>
                  <a:rPr lang="en-US" b="1" dirty="0"/>
                  <a:t>irreversible</a:t>
                </a:r>
                <a:r>
                  <a:rPr lang="en-US" dirty="0"/>
                  <a:t> degradation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𝑖𝑟𝑟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=0.85</m:t>
                    </m:r>
                  </m:oMath>
                </a14:m>
                <a:r>
                  <a:rPr lang="en-US" dirty="0"/>
                  <a:t> (irreversible degradation onset) is the strain function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𝑖𝑟𝑟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b="1" dirty="0"/>
                  <a:t>critical</a:t>
                </a:r>
                <a:r>
                  <a:rPr lang="en-US" dirty="0"/>
                  <a:t> area is the lower side of the upper coil,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r>
                  <a:rPr lang="en-US" dirty="0"/>
                  <a:t>= 0.83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Slightly over the limit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However, this is with </a:t>
                </a:r>
                <a:r>
                  <a:rPr lang="en-US" b="1" dirty="0"/>
                  <a:t>full prestress </a:t>
                </a:r>
                <a:r>
                  <a:rPr lang="en-US" dirty="0"/>
                  <a:t>for 16 T, and the plan is to </a:t>
                </a:r>
                <a:r>
                  <a:rPr lang="en-US" b="1" dirty="0"/>
                  <a:t>start</a:t>
                </a:r>
                <a:r>
                  <a:rPr lang="en-US" dirty="0"/>
                  <a:t> with a </a:t>
                </a:r>
                <a:r>
                  <a:rPr lang="en-US" b="1" dirty="0"/>
                  <a:t>lower</a:t>
                </a:r>
                <a:r>
                  <a:rPr lang="en-US" dirty="0"/>
                  <a:t> prestress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171B-3ADE-7B48-9D7A-8F2A560866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815" y="4046105"/>
                <a:ext cx="8720801" cy="2068945"/>
              </a:xfrm>
              <a:blipFill>
                <a:blip r:embed="rId3"/>
                <a:stretch>
                  <a:fillRect l="-291" t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11" name="Picture 10" descr="Chart, bar chart, box and whisker chart&#10;&#10;Description automatically generated">
            <a:extLst>
              <a:ext uri="{FF2B5EF4-FFF2-40B4-BE49-F238E27FC236}">
                <a16:creationId xmlns:a16="http://schemas.microsoft.com/office/drawing/2014/main" id="{BC28EC35-4BC9-F24F-94C3-ABB89982D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051" y="1166105"/>
            <a:ext cx="3633827" cy="28800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37031F-A079-EE4F-8311-40729F51F30D}"/>
              </a:ext>
            </a:extLst>
          </p:cNvPr>
          <p:cNvCxnSpPr/>
          <p:nvPr/>
        </p:nvCxnSpPr>
        <p:spPr bwMode="auto">
          <a:xfrm flipV="1">
            <a:off x="5750118" y="2574854"/>
            <a:ext cx="332631" cy="453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ED0E5-E487-834E-AA69-0DFE4593F578}"/>
              </a:ext>
            </a:extLst>
          </p:cNvPr>
          <p:cNvSpPr/>
          <p:nvPr/>
        </p:nvSpPr>
        <p:spPr bwMode="auto">
          <a:xfrm>
            <a:off x="5361993" y="3067571"/>
            <a:ext cx="668859" cy="4532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charset="-128"/>
                <a:cs typeface="ＭＳ Ｐゴシック" charset="-128"/>
              </a:rPr>
              <a:t>Critical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charset="-128"/>
                <a:cs typeface="ＭＳ Ｐゴシック" charset="-128"/>
              </a:rPr>
              <a:t>area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49D8FB-CF6C-8F4B-9A7C-EAF4DEAB6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74" y="1166105"/>
            <a:ext cx="33176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8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5B0D-FBC5-BB49-AD2A-5568C2D0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BC01C-1C33-1E48-A8C4-EF180EF7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81793"/>
            <a:ext cx="8280000" cy="463525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Timeline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Design </a:t>
            </a:r>
            <a:r>
              <a:rPr lang="it-IT" dirty="0" err="1"/>
              <a:t>overview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Engineering developments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Next steps and 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7D804-02F5-F64D-B27B-DBD57690B8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570EC-8696-3548-81D5-6DCE7ABD7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269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8730-1390-F447-A287-F6C2839D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180000"/>
            <a:ext cx="8642552" cy="72000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E171B-3ADE-7B48-9D7A-8F2A5608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3" y="1363133"/>
            <a:ext cx="8642552" cy="45550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Design </a:t>
            </a:r>
            <a:r>
              <a:rPr lang="en-US" b="1" dirty="0"/>
              <a:t>started</a:t>
            </a:r>
            <a:r>
              <a:rPr lang="en-US" dirty="0"/>
              <a:t> from work performed on </a:t>
            </a:r>
            <a:r>
              <a:rPr lang="en-US" dirty="0" err="1"/>
              <a:t>HEPDipo</a:t>
            </a:r>
            <a:r>
              <a:rPr lang="en-US" dirty="0"/>
              <a:t>, presented at MT26, 2019: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ieeexplore.ieee.org</a:t>
            </a:r>
            <a:r>
              <a:rPr lang="en-US" dirty="0">
                <a:hlinkClick r:id="rId2"/>
              </a:rPr>
              <a:t>/document/8982034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Conceptual</a:t>
            </a:r>
            <a:r>
              <a:rPr lang="en-US" dirty="0"/>
              <a:t> </a:t>
            </a:r>
            <a:r>
              <a:rPr lang="en-US" b="1" dirty="0"/>
              <a:t>design</a:t>
            </a:r>
            <a:r>
              <a:rPr lang="en-US" dirty="0"/>
              <a:t> presented at the CDR on 06/11/2020: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https://conferences.lbl.gov/event/359/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Magnetic</a:t>
            </a:r>
            <a:r>
              <a:rPr lang="en-US" dirty="0"/>
              <a:t> and </a:t>
            </a:r>
            <a:r>
              <a:rPr lang="en-US" b="1" dirty="0"/>
              <a:t>mechanical</a:t>
            </a:r>
            <a:r>
              <a:rPr lang="en-US" dirty="0"/>
              <a:t> </a:t>
            </a:r>
            <a:r>
              <a:rPr lang="en-US" b="1" dirty="0"/>
              <a:t>analysis</a:t>
            </a:r>
            <a:r>
              <a:rPr lang="en-US" dirty="0"/>
              <a:t> presented at ASC2020: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https://ieeexplore.ieee.org/abstract/document/9376992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Initial developments on </a:t>
            </a:r>
            <a:r>
              <a:rPr lang="en-US" b="1" dirty="0"/>
              <a:t>engineering</a:t>
            </a:r>
            <a:r>
              <a:rPr lang="en-US" dirty="0"/>
              <a:t> design presented at MT27, 2021: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ieeexplore.ieee.org</a:t>
            </a:r>
            <a:r>
              <a:rPr lang="en-US" dirty="0">
                <a:hlinkClick r:id="rId5"/>
              </a:rPr>
              <a:t>/abstract/document/9733270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Strain</a:t>
            </a:r>
            <a:r>
              <a:rPr lang="en-US" dirty="0"/>
              <a:t> effects on the magnet </a:t>
            </a:r>
            <a:r>
              <a:rPr lang="en-US" b="1" dirty="0"/>
              <a:t>critical</a:t>
            </a:r>
            <a:r>
              <a:rPr lang="en-US" dirty="0"/>
              <a:t> </a:t>
            </a:r>
            <a:r>
              <a:rPr lang="en-US" b="1" dirty="0"/>
              <a:t>surface</a:t>
            </a:r>
            <a:r>
              <a:rPr lang="en-US" dirty="0"/>
              <a:t> were evaluated including reversible and irreversible effects. Presented at the Wire Specification Review (10/28/2021):</a:t>
            </a:r>
            <a:endParaRPr lang="en-US" dirty="0">
              <a:hlinkClick r:id="rId6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https://conferences.lbl.gov/event/759/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Now we are trying to get from a conceptual design to a ‘</a:t>
            </a:r>
            <a:r>
              <a:rPr lang="en-US" b="1" dirty="0"/>
              <a:t>manufacturable</a:t>
            </a:r>
            <a:r>
              <a:rPr lang="en-US" dirty="0"/>
              <a:t>’ design, with engineering considerations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578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5B0D-FBC5-BB49-AD2A-5568C2D0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BC01C-1C33-1E48-A8C4-EF180EF7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81793"/>
            <a:ext cx="8280000" cy="463525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Timeline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Design </a:t>
            </a:r>
            <a:r>
              <a:rPr lang="it-IT" dirty="0" err="1"/>
              <a:t>overview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Engineering developments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Next steps and 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7D804-02F5-F64D-B27B-DBD57690B8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570EC-8696-3548-81D5-6DCE7ABD7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943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8730-1390-F447-A287-F6C2839D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180000"/>
            <a:ext cx="8642552" cy="720000"/>
          </a:xfrm>
        </p:spPr>
        <p:txBody>
          <a:bodyPr/>
          <a:lstStyle/>
          <a:p>
            <a:r>
              <a:rPr lang="en-US" dirty="0"/>
              <a:t>Our Design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E171B-3ADE-7B48-9D7A-8F2A5608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3" y="1287780"/>
            <a:ext cx="8642552" cy="4827271"/>
          </a:xfrm>
        </p:spPr>
        <p:txBody>
          <a:bodyPr/>
          <a:lstStyle/>
          <a:p>
            <a:pPr marL="61912" lvl="1" indent="0">
              <a:buNone/>
            </a:pPr>
            <a:r>
              <a:rPr lang="en-US" b="1" dirty="0"/>
              <a:t>Requirements</a:t>
            </a:r>
            <a:r>
              <a:rPr lang="en-US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/>
              <a:t>Material</a:t>
            </a:r>
            <a:r>
              <a:rPr lang="en-US" dirty="0"/>
              <a:t> limits: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Based on the MQXF design criteria</a:t>
            </a:r>
            <a:endParaRPr lang="en-US" b="1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Consider fragile fracture for materials with KI&lt;100 MPa m</a:t>
            </a:r>
            <a:r>
              <a:rPr lang="en-US" baseline="30000" dirty="0"/>
              <a:t>1/2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Material properties available in the back-up slides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err="1"/>
              <a:t>Prestress</a:t>
            </a:r>
            <a:r>
              <a:rPr lang="en-US" dirty="0"/>
              <a:t>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20 MPa </a:t>
            </a:r>
            <a:r>
              <a:rPr lang="en-US" b="1" dirty="0"/>
              <a:t>max</a:t>
            </a:r>
            <a:r>
              <a:rPr lang="en-US" dirty="0"/>
              <a:t>. </a:t>
            </a:r>
            <a:r>
              <a:rPr lang="en-US" b="1" dirty="0"/>
              <a:t>tension </a:t>
            </a:r>
            <a:r>
              <a:rPr lang="en-US" dirty="0"/>
              <a:t>(bonded model)</a:t>
            </a:r>
            <a:endParaRPr lang="en-US" b="1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Failure criteria for the epoxy bonding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Neglect the ‘corner spikes’ (~1 contact element, 1 mm)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  <a:p>
            <a:pPr marL="61912" lvl="1" indent="0">
              <a:buNone/>
            </a:pPr>
            <a:r>
              <a:rPr lang="en-US" dirty="0"/>
              <a:t>Design ‘</a:t>
            </a:r>
            <a:r>
              <a:rPr lang="en-US" b="1" dirty="0"/>
              <a:t>performance</a:t>
            </a:r>
            <a:r>
              <a:rPr lang="en-US" dirty="0"/>
              <a:t>’: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Load line margin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Coil stress (high/low field)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Field quality for consistent comparison of different solutions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917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8730-1390-F447-A287-F6C2839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TFD Design Overview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0600A0-6C40-5DD2-D735-20C3B02E3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9" y="1310061"/>
            <a:ext cx="2958391" cy="2478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D6E06-2EE6-D0E3-A307-FE9DDEEB6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621" y="3963722"/>
            <a:ext cx="2958392" cy="1698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85B02D-D6E7-0E85-E707-7AE7892102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334" y="1080779"/>
            <a:ext cx="5345287" cy="504985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EC59BF-26E2-3BAD-11AB-6F6879AB0C45}"/>
              </a:ext>
            </a:extLst>
          </p:cNvPr>
          <p:cNvCxnSpPr>
            <a:cxnSpLocks/>
          </p:cNvCxnSpPr>
          <p:nvPr/>
        </p:nvCxnSpPr>
        <p:spPr bwMode="auto">
          <a:xfrm>
            <a:off x="5799438" y="5924075"/>
            <a:ext cx="26635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FD8524E-78DB-5275-2C6A-F86BBC9B1589}"/>
              </a:ext>
            </a:extLst>
          </p:cNvPr>
          <p:cNvSpPr txBox="1"/>
          <p:nvPr/>
        </p:nvSpPr>
        <p:spPr>
          <a:xfrm>
            <a:off x="6104239" y="5565502"/>
            <a:ext cx="224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 = 2.49 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46225-6F6A-86DE-EE49-FC6E7D8EA350}"/>
              </a:ext>
            </a:extLst>
          </p:cNvPr>
          <p:cNvSpPr txBox="1"/>
          <p:nvPr/>
        </p:nvSpPr>
        <p:spPr>
          <a:xfrm>
            <a:off x="6104239" y="3691816"/>
            <a:ext cx="224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2.0 m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284E6C-503B-3F01-3661-714FC6DE41D4}"/>
              </a:ext>
            </a:extLst>
          </p:cNvPr>
          <p:cNvCxnSpPr>
            <a:cxnSpLocks/>
          </p:cNvCxnSpPr>
          <p:nvPr/>
        </p:nvCxnSpPr>
        <p:spPr bwMode="auto">
          <a:xfrm>
            <a:off x="6014628" y="4045996"/>
            <a:ext cx="21325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04FAE1C-737D-17D0-6FE4-4D24AF10376E}"/>
              </a:ext>
            </a:extLst>
          </p:cNvPr>
          <p:cNvSpPr txBox="1"/>
          <p:nvPr/>
        </p:nvSpPr>
        <p:spPr>
          <a:xfrm rot="3300000">
            <a:off x="2240080" y="4628153"/>
            <a:ext cx="329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Φ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1.3 m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C979AC3-B1F5-8055-91D2-EE9064A5A4BE}"/>
              </a:ext>
            </a:extLst>
          </p:cNvPr>
          <p:cNvCxnSpPr>
            <a:cxnSpLocks/>
          </p:cNvCxnSpPr>
          <p:nvPr/>
        </p:nvCxnSpPr>
        <p:spPr bwMode="auto">
          <a:xfrm>
            <a:off x="1371600" y="1611567"/>
            <a:ext cx="2837935" cy="3891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8846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8730-1390-F447-A287-F6C2839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TFD Design Overview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8E171B-3ADE-7B48-9D7A-8F2A5608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3" y="1194099"/>
            <a:ext cx="4795102" cy="48973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Highlights</a:t>
            </a:r>
            <a:r>
              <a:rPr lang="en-US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‘LD01’ coil configuration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/>
              <a:t>G10</a:t>
            </a:r>
            <a:r>
              <a:rPr lang="en-US" dirty="0"/>
              <a:t> </a:t>
            </a:r>
            <a:r>
              <a:rPr lang="en-US" b="1" dirty="0"/>
              <a:t>shim</a:t>
            </a:r>
            <a:r>
              <a:rPr lang="en-US" dirty="0"/>
              <a:t> in the boat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Reduces stress in the pole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Limits the pole bending, reducing the tension ‘spikes’ at the pole/coil interface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/>
              <a:t>Key</a:t>
            </a:r>
            <a:r>
              <a:rPr lang="en-US" dirty="0"/>
              <a:t> </a:t>
            </a:r>
            <a:r>
              <a:rPr lang="en-US" b="1" dirty="0"/>
              <a:t>position</a:t>
            </a:r>
            <a:r>
              <a:rPr lang="en-US" dirty="0"/>
              <a:t> defined to limit the max. tension at the pole/coil interface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/>
              <a:t>Aluminum bronze rail with Al shim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A ‘soft’ layer between the coil and the horizontal pad allows to remove local high stress zones in the coil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Different </a:t>
            </a:r>
            <a:r>
              <a:rPr lang="en-US" b="1" dirty="0"/>
              <a:t>shimming</a:t>
            </a:r>
            <a:r>
              <a:rPr lang="en-US" dirty="0"/>
              <a:t> for inner and outer coil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/>
              <a:t>Yoke</a:t>
            </a:r>
            <a:r>
              <a:rPr lang="en-US" dirty="0"/>
              <a:t> </a:t>
            </a:r>
            <a:r>
              <a:rPr lang="en-US" b="1" dirty="0"/>
              <a:t>bladder</a:t>
            </a:r>
            <a:r>
              <a:rPr lang="en-US" dirty="0"/>
              <a:t> loading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Limits the coil peak stress at room temperature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91ECA8-0C12-F6E4-1913-EE37A821E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782" y="1194099"/>
            <a:ext cx="4183935" cy="387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5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8730-1390-F447-A287-F6C2839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Design Results - Mechanics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C20F-D191-F542-B8AE-79A6EF92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A031-A848-3A4D-A73F-2A92663A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8E171B-3ADE-7B48-9D7A-8F2A5608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3" y="3766062"/>
            <a:ext cx="5601437" cy="23253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Current design satisfies the mechanical constraints on the coil limits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With full prestress for 16 T operation: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500" dirty="0"/>
              <a:t>Peak stress below 110 MPa at room temperature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500" dirty="0"/>
              <a:t>152 MPa on the high field region after cooldown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500" dirty="0"/>
              <a:t>162 MPa in the low region at 16 T</a:t>
            </a:r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C6BECB30-963D-78FE-3FF6-92A67534E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723" y="3830846"/>
            <a:ext cx="2872000" cy="2160000"/>
          </a:xfrm>
          <a:prstGeom prst="rect">
            <a:avLst/>
          </a:prstGeom>
        </p:spPr>
      </p:pic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69A9BD45-8CFE-29F2-B052-46A2F537D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83" y="1269000"/>
            <a:ext cx="2872000" cy="2160000"/>
          </a:xfrm>
          <a:prstGeom prst="rect">
            <a:avLst/>
          </a:prstGeom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8746BDFD-2BD7-B797-4D2E-7244F36EF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683" y="1253031"/>
            <a:ext cx="2872000" cy="2160000"/>
          </a:xfrm>
          <a:prstGeom prst="rect">
            <a:avLst/>
          </a:prstGeom>
        </p:spPr>
      </p:pic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B11E38EC-22EF-544F-4DC0-250F55FC4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723" y="1253031"/>
            <a:ext cx="2872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06494"/>
      </p:ext>
    </p:extLst>
  </p:cSld>
  <p:clrMapOvr>
    <a:masterClrMapping/>
  </p:clrMapOvr>
</p:sld>
</file>

<file path=ppt/theme/theme1.xml><?xml version="1.0" encoding="utf-8"?>
<a:theme xmlns:a="http://schemas.openxmlformats.org/drawingml/2006/main" name="LBNL_Template_0324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9172D639-6CA3-4E44-9C1B-E4BE1D628E63}" vid="{195C298B-F8E0-44C0-857F-FA4F3076944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 Template</Template>
  <TotalTime>32406</TotalTime>
  <Words>1525</Words>
  <Application>Microsoft Macintosh PowerPoint</Application>
  <PresentationFormat>On-screen Show (4:3)</PresentationFormat>
  <Paragraphs>287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Cambria Math</vt:lpstr>
      <vt:lpstr>Century Gothic</vt:lpstr>
      <vt:lpstr>Courier New</vt:lpstr>
      <vt:lpstr>Lucida Grande</vt:lpstr>
      <vt:lpstr>LBNL_Template_032411</vt:lpstr>
      <vt:lpstr>PowerPoint Presentation</vt:lpstr>
      <vt:lpstr>Test Facility Dipole Analysis Updates</vt:lpstr>
      <vt:lpstr>Outline</vt:lpstr>
      <vt:lpstr>Timeline</vt:lpstr>
      <vt:lpstr>Outline</vt:lpstr>
      <vt:lpstr>Our Design Criteria</vt:lpstr>
      <vt:lpstr>TFD Design Overview (1)</vt:lpstr>
      <vt:lpstr>TFD Design Overview (2)</vt:lpstr>
      <vt:lpstr>Current Design Results - Mechanics</vt:lpstr>
      <vt:lpstr>Load Line Margin</vt:lpstr>
      <vt:lpstr>Outline</vt:lpstr>
      <vt:lpstr>Shell Design</vt:lpstr>
      <vt:lpstr>End Region Optimization</vt:lpstr>
      <vt:lpstr>Coil Ends Design</vt:lpstr>
      <vt:lpstr>Longitudinal Prestress System</vt:lpstr>
      <vt:lpstr>Wedge Optimization</vt:lpstr>
      <vt:lpstr>Iron - Vertical and Horizontal Pad</vt:lpstr>
      <vt:lpstr>Sample Holder Load Cases</vt:lpstr>
      <vt:lpstr>Outline</vt:lpstr>
      <vt:lpstr>Conclusion and Next Steps</vt:lpstr>
      <vt:lpstr>PowerPoint Presentation</vt:lpstr>
      <vt:lpstr>Material Properties</vt:lpstr>
      <vt:lpstr>Irreversible Degradation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Anderssen</dc:creator>
  <cp:lastModifiedBy>soprestemon</cp:lastModifiedBy>
  <cp:revision>1449</cp:revision>
  <cp:lastPrinted>2018-11-28T09:31:16Z</cp:lastPrinted>
  <dcterms:created xsi:type="dcterms:W3CDTF">2018-01-11T04:00:47Z</dcterms:created>
  <dcterms:modified xsi:type="dcterms:W3CDTF">2022-08-19T15:53:38Z</dcterms:modified>
</cp:coreProperties>
</file>