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media/image12.jpg" ContentType="image/jpg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2" r:id="rId4"/>
  </p:sldMasterIdLst>
  <p:notesMasterIdLst>
    <p:notesMasterId r:id="rId40"/>
  </p:notesMasterIdLst>
  <p:handoutMasterIdLst>
    <p:handoutMasterId r:id="rId41"/>
  </p:handoutMasterIdLst>
  <p:sldIdLst>
    <p:sldId id="317" r:id="rId5"/>
    <p:sldId id="2072" r:id="rId6"/>
    <p:sldId id="2073" r:id="rId7"/>
    <p:sldId id="2097" r:id="rId8"/>
    <p:sldId id="2095" r:id="rId9"/>
    <p:sldId id="2074" r:id="rId10"/>
    <p:sldId id="2004" r:id="rId11"/>
    <p:sldId id="2075" r:id="rId12"/>
    <p:sldId id="2078" r:id="rId13"/>
    <p:sldId id="260" r:id="rId14"/>
    <p:sldId id="2098" r:id="rId15"/>
    <p:sldId id="2083" r:id="rId16"/>
    <p:sldId id="611" r:id="rId17"/>
    <p:sldId id="613" r:id="rId18"/>
    <p:sldId id="614" r:id="rId19"/>
    <p:sldId id="612" r:id="rId20"/>
    <p:sldId id="2085" r:id="rId21"/>
    <p:sldId id="2096" r:id="rId22"/>
    <p:sldId id="2087" r:id="rId23"/>
    <p:sldId id="2092" r:id="rId24"/>
    <p:sldId id="2099" r:id="rId25"/>
    <p:sldId id="2093" r:id="rId26"/>
    <p:sldId id="2088" r:id="rId27"/>
    <p:sldId id="2076" r:id="rId28"/>
    <p:sldId id="615" r:id="rId29"/>
    <p:sldId id="2100" r:id="rId30"/>
    <p:sldId id="2094" r:id="rId31"/>
    <p:sldId id="2086" r:id="rId32"/>
    <p:sldId id="2077" r:id="rId33"/>
    <p:sldId id="2079" r:id="rId34"/>
    <p:sldId id="2082" r:id="rId35"/>
    <p:sldId id="2080" r:id="rId36"/>
    <p:sldId id="2081" r:id="rId37"/>
    <p:sldId id="2014" r:id="rId38"/>
    <p:sldId id="459" r:id="rId39"/>
  </p:sldIdLst>
  <p:sldSz cx="9144000" cy="5143500" type="screen16x9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107">
          <p15:clr>
            <a:srgbClr val="A4A3A4"/>
          </p15:clr>
        </p15:guide>
        <p15:guide id="2" orient="horz" pos="1274">
          <p15:clr>
            <a:srgbClr val="A4A3A4"/>
          </p15:clr>
        </p15:guide>
        <p15:guide id="3" orient="horz" pos="114">
          <p15:clr>
            <a:srgbClr val="A4A3A4"/>
          </p15:clr>
        </p15:guide>
        <p15:guide id="4" orient="horz" pos="2093">
          <p15:clr>
            <a:srgbClr val="A4A3A4"/>
          </p15:clr>
        </p15:guide>
        <p15:guide id="5" orient="horz" pos="453">
          <p15:clr>
            <a:srgbClr val="A4A3A4"/>
          </p15:clr>
        </p15:guide>
        <p15:guide id="6" orient="horz" pos="3001">
          <p15:clr>
            <a:srgbClr val="A4A3A4"/>
          </p15:clr>
        </p15:guide>
        <p15:guide id="7" pos="5616">
          <p15:clr>
            <a:srgbClr val="A4A3A4"/>
          </p15:clr>
        </p15:guide>
        <p15:guide id="8" pos="136">
          <p15:clr>
            <a:srgbClr val="A4A3A4"/>
          </p15:clr>
        </p15:guide>
        <p15:guide id="9" pos="589">
          <p15:clr>
            <a:srgbClr val="A4A3A4"/>
          </p15:clr>
        </p15:guide>
        <p15:guide id="10" pos="4453">
          <p15:clr>
            <a:srgbClr val="A4A3A4"/>
          </p15:clr>
        </p15:guide>
        <p15:guide id="11" pos="5163">
          <p15:clr>
            <a:srgbClr val="A4A3A4"/>
          </p15:clr>
        </p15:guide>
        <p15:guide id="12" pos="46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andal J. Wielgos x 15321N" initials="RJWx1" lastIdx="1" clrIdx="0">
    <p:extLst>
      <p:ext uri="{19B8F6BF-5375-455C-9EA6-DF929625EA0E}">
        <p15:presenceInfo xmlns:p15="http://schemas.microsoft.com/office/powerpoint/2012/main" userId="S-1-5-21-1644491937-1202660629-839522115-35637" providerId="AD"/>
      </p:ext>
    </p:extLst>
  </p:cmAuthor>
  <p:cmAuthor id="2" name="Mark T. Jeffers" initials="MTJ" lastIdx="1" clrIdx="1">
    <p:extLst>
      <p:ext uri="{19B8F6BF-5375-455C-9EA6-DF929625EA0E}">
        <p15:presenceInfo xmlns:p15="http://schemas.microsoft.com/office/powerpoint/2012/main" userId="S::mjeffers@services.fnal.gov::1169c0cc-fdd9-414f-8ae7-bf764de348ad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E4E4E"/>
    <a:srgbClr val="003087"/>
    <a:srgbClr val="63666A"/>
    <a:srgbClr val="505050"/>
    <a:srgbClr val="A7A8AA"/>
    <a:srgbClr val="0F2D62"/>
    <a:srgbClr val="50504E"/>
    <a:srgbClr val="404040"/>
    <a:srgbClr val="004C97"/>
    <a:srgbClr val="99D6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9279"/>
    <p:restoredTop sz="76479" autoAdjust="0"/>
  </p:normalViewPr>
  <p:slideViewPr>
    <p:cSldViewPr snapToGrid="0">
      <p:cViewPr varScale="1">
        <p:scale>
          <a:sx n="124" d="100"/>
          <a:sy n="124" d="100"/>
        </p:scale>
        <p:origin x="312" y="168"/>
      </p:cViewPr>
      <p:guideLst>
        <p:guide orient="horz" pos="3107"/>
        <p:guide orient="horz" pos="1274"/>
        <p:guide orient="horz" pos="114"/>
        <p:guide orient="horz" pos="2093"/>
        <p:guide orient="horz" pos="453"/>
        <p:guide orient="horz" pos="3001"/>
        <p:guide pos="5616"/>
        <p:guide pos="136"/>
        <p:guide pos="589"/>
        <p:guide pos="4453"/>
        <p:guide pos="5163"/>
        <p:guide pos="4632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commentAuthors" Target="commentAuthor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notesMaster" Target="notesMasters/notesMaster1.xml"/><Relationship Id="rId45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handoutMaster" Target="handoutMasters/handout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A9FA316-EFB1-44E3-B1A6-42B1D257983C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68461B9-16F0-4A62-81E7-D8E712E30B9F}">
      <dgm:prSet/>
      <dgm:spPr/>
      <dgm:t>
        <a:bodyPr/>
        <a:lstStyle/>
        <a:p>
          <a:r>
            <a:rPr lang="en-US" dirty="0"/>
            <a:t>Model Inputs:</a:t>
          </a:r>
        </a:p>
      </dgm:t>
    </dgm:pt>
    <dgm:pt modelId="{EB6B1EA6-D522-4AC2-9143-DAD577094593}" type="parTrans" cxnId="{474B7D64-DDAE-400E-A7E9-1C9943E2B3A3}">
      <dgm:prSet/>
      <dgm:spPr/>
      <dgm:t>
        <a:bodyPr/>
        <a:lstStyle/>
        <a:p>
          <a:endParaRPr lang="en-US"/>
        </a:p>
      </dgm:t>
    </dgm:pt>
    <dgm:pt modelId="{0E796FF3-F731-4B6D-8C19-DDAC80715782}" type="sibTrans" cxnId="{474B7D64-DDAE-400E-A7E9-1C9943E2B3A3}">
      <dgm:prSet/>
      <dgm:spPr/>
      <dgm:t>
        <a:bodyPr/>
        <a:lstStyle/>
        <a:p>
          <a:endParaRPr lang="en-US"/>
        </a:p>
      </dgm:t>
    </dgm:pt>
    <dgm:pt modelId="{601602FD-5801-4A9B-80F1-869E89F6A7E4}">
      <dgm:prSet/>
      <dgm:spPr/>
      <dgm:t>
        <a:bodyPr/>
        <a:lstStyle/>
        <a:p>
          <a:r>
            <a:rPr lang="en-US" dirty="0"/>
            <a:t>Gravity along center axis</a:t>
          </a:r>
        </a:p>
      </dgm:t>
    </dgm:pt>
    <dgm:pt modelId="{4C7ED3FC-A8E9-4392-BE89-70838644F8BC}" type="parTrans" cxnId="{65BA17F7-C2D1-46FF-981E-EB09AE34C232}">
      <dgm:prSet/>
      <dgm:spPr/>
      <dgm:t>
        <a:bodyPr/>
        <a:lstStyle/>
        <a:p>
          <a:endParaRPr lang="en-US"/>
        </a:p>
      </dgm:t>
    </dgm:pt>
    <dgm:pt modelId="{66BB23F8-ECDF-4B85-9407-99DCD54CC0A0}" type="sibTrans" cxnId="{65BA17F7-C2D1-46FF-981E-EB09AE34C232}">
      <dgm:prSet/>
      <dgm:spPr/>
      <dgm:t>
        <a:bodyPr/>
        <a:lstStyle/>
        <a:p>
          <a:endParaRPr lang="en-US"/>
        </a:p>
      </dgm:t>
    </dgm:pt>
    <dgm:pt modelId="{5CAEE397-95AF-450A-97B8-295E1E92FCE8}">
      <dgm:prSet/>
      <dgm:spPr/>
      <dgm:t>
        <a:bodyPr/>
        <a:lstStyle/>
        <a:p>
          <a:r>
            <a:rPr lang="en-US" dirty="0"/>
            <a:t>Internal Pressure of 30 psid</a:t>
          </a:r>
        </a:p>
      </dgm:t>
    </dgm:pt>
    <dgm:pt modelId="{37482F54-D431-44C8-BCF4-9B0197FF7A7F}" type="parTrans" cxnId="{62985F34-CBF8-41E0-B151-F74E7F452F21}">
      <dgm:prSet/>
      <dgm:spPr/>
      <dgm:t>
        <a:bodyPr/>
        <a:lstStyle/>
        <a:p>
          <a:endParaRPr lang="en-US"/>
        </a:p>
      </dgm:t>
    </dgm:pt>
    <dgm:pt modelId="{35D40070-ECFF-4049-BC9B-C7F0D6A3B641}" type="sibTrans" cxnId="{62985F34-CBF8-41E0-B151-F74E7F452F21}">
      <dgm:prSet/>
      <dgm:spPr/>
      <dgm:t>
        <a:bodyPr/>
        <a:lstStyle/>
        <a:p>
          <a:endParaRPr lang="en-US"/>
        </a:p>
      </dgm:t>
    </dgm:pt>
    <dgm:pt modelId="{212FDC80-D9C0-4497-9072-7D20BD920023}">
      <dgm:prSet/>
      <dgm:spPr/>
      <dgm:t>
        <a:bodyPr/>
        <a:lstStyle/>
        <a:p>
          <a:r>
            <a:rPr lang="en-US" dirty="0"/>
            <a:t>15 </a:t>
          </a:r>
          <a:r>
            <a:rPr lang="en-US" dirty="0" err="1"/>
            <a:t>psig</a:t>
          </a:r>
          <a:r>
            <a:rPr lang="en-US" dirty="0"/>
            <a:t> placed on vacuum shell</a:t>
          </a:r>
        </a:p>
      </dgm:t>
    </dgm:pt>
    <dgm:pt modelId="{13A970BB-6671-4383-892C-ADE3E79FCE6C}" type="parTrans" cxnId="{B8DD2068-E59E-4B99-9BD5-DF598D4EC82B}">
      <dgm:prSet/>
      <dgm:spPr/>
    </dgm:pt>
    <dgm:pt modelId="{12B2C5F1-F860-498B-B6FA-C4FF1BDAB3FF}" type="sibTrans" cxnId="{B8DD2068-E59E-4B99-9BD5-DF598D4EC82B}">
      <dgm:prSet/>
      <dgm:spPr/>
    </dgm:pt>
    <dgm:pt modelId="{E4FC856F-1CA4-4FB6-BFD9-2DA410BE018F}">
      <dgm:prSet/>
      <dgm:spPr/>
      <dgm:t>
        <a:bodyPr/>
        <a:lstStyle/>
        <a:p>
          <a:r>
            <a:rPr lang="en-US" dirty="0"/>
            <a:t>No pressure load on shield</a:t>
          </a:r>
        </a:p>
      </dgm:t>
    </dgm:pt>
    <dgm:pt modelId="{D6BC473B-8FB0-4590-8845-6BB8B5D0C6F0}" type="parTrans" cxnId="{DEF7E288-DBC1-4B85-BEDF-0D9329068979}">
      <dgm:prSet/>
      <dgm:spPr/>
    </dgm:pt>
    <dgm:pt modelId="{3260341F-2D2F-482E-AEEB-18182DD6B3E4}" type="sibTrans" cxnId="{DEF7E288-DBC1-4B85-BEDF-0D9329068979}">
      <dgm:prSet/>
      <dgm:spPr/>
    </dgm:pt>
    <dgm:pt modelId="{33086BE6-0FA8-4EE3-8D88-AF7B93190F2B}">
      <dgm:prSet/>
      <dgm:spPr/>
      <dgm:t>
        <a:bodyPr/>
        <a:lstStyle/>
        <a:p>
          <a:r>
            <a:rPr lang="en-US" dirty="0"/>
            <a:t>Large Displacement on top plate</a:t>
          </a:r>
        </a:p>
      </dgm:t>
    </dgm:pt>
    <dgm:pt modelId="{0100A648-931B-4BFE-A2A6-CDCE40941E04}" type="parTrans" cxnId="{1766378C-B7DF-4FCA-B33A-511C433227B6}">
      <dgm:prSet/>
      <dgm:spPr/>
    </dgm:pt>
    <dgm:pt modelId="{4FA3298A-AB5D-4AC8-A334-B378835D9B5F}" type="sibTrans" cxnId="{1766378C-B7DF-4FCA-B33A-511C433227B6}">
      <dgm:prSet/>
      <dgm:spPr/>
    </dgm:pt>
    <dgm:pt modelId="{8CC403F4-A007-437F-A391-46D59D32BC4D}" type="pres">
      <dgm:prSet presAssocID="{3A9FA316-EFB1-44E3-B1A6-42B1D257983C}" presName="linear" presStyleCnt="0">
        <dgm:presLayoutVars>
          <dgm:animLvl val="lvl"/>
          <dgm:resizeHandles val="exact"/>
        </dgm:presLayoutVars>
      </dgm:prSet>
      <dgm:spPr/>
    </dgm:pt>
    <dgm:pt modelId="{AD8D546B-950C-4C97-9A8A-AD1BAF3DA95A}" type="pres">
      <dgm:prSet presAssocID="{C68461B9-16F0-4A62-81E7-D8E712E30B9F}" presName="parentText" presStyleLbl="node1" presStyleIdx="0" presStyleCnt="1">
        <dgm:presLayoutVars>
          <dgm:chMax val="0"/>
          <dgm:bulletEnabled val="1"/>
        </dgm:presLayoutVars>
      </dgm:prSet>
      <dgm:spPr/>
    </dgm:pt>
    <dgm:pt modelId="{85C10074-BCB2-4AFF-80C1-7C60ECCF31CD}" type="pres">
      <dgm:prSet presAssocID="{C68461B9-16F0-4A62-81E7-D8E712E30B9F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42C8770E-A750-4B0B-A01F-1C4B05A2260E}" type="presOf" srcId="{E4FC856F-1CA4-4FB6-BFD9-2DA410BE018F}" destId="{85C10074-BCB2-4AFF-80C1-7C60ECCF31CD}" srcOrd="0" destOrd="3" presId="urn:microsoft.com/office/officeart/2005/8/layout/vList2"/>
    <dgm:cxn modelId="{62985F34-CBF8-41E0-B151-F74E7F452F21}" srcId="{C68461B9-16F0-4A62-81E7-D8E712E30B9F}" destId="{5CAEE397-95AF-450A-97B8-295E1E92FCE8}" srcOrd="1" destOrd="0" parTransId="{37482F54-D431-44C8-BCF4-9B0197FF7A7F}" sibTransId="{35D40070-ECFF-4049-BC9B-C7F0D6A3B641}"/>
    <dgm:cxn modelId="{D0DFE65E-A39F-4928-A51B-8C4C4A9C3255}" type="presOf" srcId="{5CAEE397-95AF-450A-97B8-295E1E92FCE8}" destId="{85C10074-BCB2-4AFF-80C1-7C60ECCF31CD}" srcOrd="0" destOrd="1" presId="urn:microsoft.com/office/officeart/2005/8/layout/vList2"/>
    <dgm:cxn modelId="{5B47F963-46B8-49EB-8F81-D41804A94123}" type="presOf" srcId="{33086BE6-0FA8-4EE3-8D88-AF7B93190F2B}" destId="{85C10074-BCB2-4AFF-80C1-7C60ECCF31CD}" srcOrd="0" destOrd="4" presId="urn:microsoft.com/office/officeart/2005/8/layout/vList2"/>
    <dgm:cxn modelId="{474B7D64-DDAE-400E-A7E9-1C9943E2B3A3}" srcId="{3A9FA316-EFB1-44E3-B1A6-42B1D257983C}" destId="{C68461B9-16F0-4A62-81E7-D8E712E30B9F}" srcOrd="0" destOrd="0" parTransId="{EB6B1EA6-D522-4AC2-9143-DAD577094593}" sibTransId="{0E796FF3-F731-4B6D-8C19-DDAC80715782}"/>
    <dgm:cxn modelId="{B8DD2068-E59E-4B99-9BD5-DF598D4EC82B}" srcId="{C68461B9-16F0-4A62-81E7-D8E712E30B9F}" destId="{212FDC80-D9C0-4497-9072-7D20BD920023}" srcOrd="2" destOrd="0" parTransId="{13A970BB-6671-4383-892C-ADE3E79FCE6C}" sibTransId="{12B2C5F1-F860-498B-B6FA-C4FF1BDAB3FF}"/>
    <dgm:cxn modelId="{2076096A-370E-4C40-8DE3-53832B5B6055}" type="presOf" srcId="{212FDC80-D9C0-4497-9072-7D20BD920023}" destId="{85C10074-BCB2-4AFF-80C1-7C60ECCF31CD}" srcOrd="0" destOrd="2" presId="urn:microsoft.com/office/officeart/2005/8/layout/vList2"/>
    <dgm:cxn modelId="{B25D816A-2279-4973-A69A-30A66A95C1D6}" type="presOf" srcId="{3A9FA316-EFB1-44E3-B1A6-42B1D257983C}" destId="{8CC403F4-A007-437F-A391-46D59D32BC4D}" srcOrd="0" destOrd="0" presId="urn:microsoft.com/office/officeart/2005/8/layout/vList2"/>
    <dgm:cxn modelId="{630F757E-9648-41AD-A058-DC7ACDCDF3ED}" type="presOf" srcId="{601602FD-5801-4A9B-80F1-869E89F6A7E4}" destId="{85C10074-BCB2-4AFF-80C1-7C60ECCF31CD}" srcOrd="0" destOrd="0" presId="urn:microsoft.com/office/officeart/2005/8/layout/vList2"/>
    <dgm:cxn modelId="{DEF7E288-DBC1-4B85-BEDF-0D9329068979}" srcId="{C68461B9-16F0-4A62-81E7-D8E712E30B9F}" destId="{E4FC856F-1CA4-4FB6-BFD9-2DA410BE018F}" srcOrd="3" destOrd="0" parTransId="{D6BC473B-8FB0-4590-8845-6BB8B5D0C6F0}" sibTransId="{3260341F-2D2F-482E-AEEB-18182DD6B3E4}"/>
    <dgm:cxn modelId="{1766378C-B7DF-4FCA-B33A-511C433227B6}" srcId="{C68461B9-16F0-4A62-81E7-D8E712E30B9F}" destId="{33086BE6-0FA8-4EE3-8D88-AF7B93190F2B}" srcOrd="4" destOrd="0" parTransId="{0100A648-931B-4BFE-A2A6-CDCE40941E04}" sibTransId="{4FA3298A-AB5D-4AC8-A334-B378835D9B5F}"/>
    <dgm:cxn modelId="{82F407E1-E2F5-4976-AEB0-69934CE3EADD}" type="presOf" srcId="{C68461B9-16F0-4A62-81E7-D8E712E30B9F}" destId="{AD8D546B-950C-4C97-9A8A-AD1BAF3DA95A}" srcOrd="0" destOrd="0" presId="urn:microsoft.com/office/officeart/2005/8/layout/vList2"/>
    <dgm:cxn modelId="{65BA17F7-C2D1-46FF-981E-EB09AE34C232}" srcId="{C68461B9-16F0-4A62-81E7-D8E712E30B9F}" destId="{601602FD-5801-4A9B-80F1-869E89F6A7E4}" srcOrd="0" destOrd="0" parTransId="{4C7ED3FC-A8E9-4392-BE89-70838644F8BC}" sibTransId="{66BB23F8-ECDF-4B85-9407-99DCD54CC0A0}"/>
    <dgm:cxn modelId="{D494D19B-DE70-4982-B239-E3EC8CB439C1}" type="presParOf" srcId="{8CC403F4-A007-437F-A391-46D59D32BC4D}" destId="{AD8D546B-950C-4C97-9A8A-AD1BAF3DA95A}" srcOrd="0" destOrd="0" presId="urn:microsoft.com/office/officeart/2005/8/layout/vList2"/>
    <dgm:cxn modelId="{29FE7BF3-1287-4222-849A-55C7A1DBA4D2}" type="presParOf" srcId="{8CC403F4-A007-437F-A391-46D59D32BC4D}" destId="{85C10074-BCB2-4AFF-80C1-7C60ECCF31CD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8D546B-950C-4C97-9A8A-AD1BAF3DA95A}">
      <dsp:nvSpPr>
        <dsp:cNvPr id="0" name=""/>
        <dsp:cNvSpPr/>
      </dsp:nvSpPr>
      <dsp:spPr>
        <a:xfrm>
          <a:off x="0" y="166065"/>
          <a:ext cx="2885440" cy="514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Model Inputs:</a:t>
          </a:r>
        </a:p>
      </dsp:txBody>
      <dsp:txXfrm>
        <a:off x="25130" y="191195"/>
        <a:ext cx="2835180" cy="464540"/>
      </dsp:txXfrm>
    </dsp:sp>
    <dsp:sp modelId="{85C10074-BCB2-4AFF-80C1-7C60ECCF31CD}">
      <dsp:nvSpPr>
        <dsp:cNvPr id="0" name=""/>
        <dsp:cNvSpPr/>
      </dsp:nvSpPr>
      <dsp:spPr>
        <a:xfrm>
          <a:off x="0" y="680865"/>
          <a:ext cx="2885440" cy="2277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613" tIns="27940" rIns="156464" bIns="27940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700" kern="1200" dirty="0"/>
            <a:t>Gravity along center axis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700" kern="1200" dirty="0"/>
            <a:t>Internal Pressure of 30 psid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700" kern="1200" dirty="0"/>
            <a:t>15 </a:t>
          </a:r>
          <a:r>
            <a:rPr lang="en-US" sz="1700" kern="1200" dirty="0" err="1"/>
            <a:t>psig</a:t>
          </a:r>
          <a:r>
            <a:rPr lang="en-US" sz="1700" kern="1200" dirty="0"/>
            <a:t> placed on vacuum shell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700" kern="1200" dirty="0"/>
            <a:t>No pressure load on shield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700" kern="1200" dirty="0"/>
            <a:t>Large Displacement on top plate</a:t>
          </a:r>
        </a:p>
      </dsp:txBody>
      <dsp:txXfrm>
        <a:off x="0" y="680865"/>
        <a:ext cx="2885440" cy="2277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8/18/22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8/18/22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General Plant Project</a:t>
            </a:r>
          </a:p>
          <a:p>
            <a:r>
              <a:rPr lang="en-US" dirty="0"/>
              <a:t>Purple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5406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9657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649E3D0-3FEA-B642-9F67-967BE3D8E8DB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92440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3115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68463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649E3D0-3FEA-B642-9F67-967BE3D8E8DB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31591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649E3D0-3FEA-B642-9F67-967BE3D8E8DB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18310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649E3D0-3FEA-B642-9F67-967BE3D8E8DB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13833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649E3D0-3FEA-B642-9F67-967BE3D8E8DB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95134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9216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581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1575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5641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4414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3" y="728664"/>
            <a:ext cx="8672513" cy="3794522"/>
          </a:xfrm>
          <a:prstGeom prst="rect">
            <a:avLst/>
          </a:prstGeom>
        </p:spPr>
        <p:txBody>
          <a:bodyPr lIns="0" tIns="0" rIns="0" bIns="0"/>
          <a:lstStyle>
            <a:lvl1pPr marL="230188" indent="-230188">
              <a:defRPr sz="1800">
                <a:solidFill>
                  <a:srgbClr val="505050"/>
                </a:solidFill>
              </a:defRPr>
            </a:lvl1pPr>
            <a:lvl2pPr marL="512763" indent="-230188">
              <a:defRPr sz="1600">
                <a:solidFill>
                  <a:srgbClr val="505050"/>
                </a:solidFill>
              </a:defRPr>
            </a:lvl2pPr>
            <a:lvl3pPr marL="803275" indent="-230188">
              <a:defRPr sz="1500">
                <a:solidFill>
                  <a:srgbClr val="505050"/>
                </a:solidFill>
              </a:defRPr>
            </a:lvl3pPr>
            <a:lvl4pPr marL="1085850" indent="-228600">
              <a:defRPr sz="1400">
                <a:solidFill>
                  <a:srgbClr val="505050"/>
                </a:solidFill>
              </a:defRPr>
            </a:lvl4pPr>
            <a:lvl5pPr marL="1370013" indent="-230188"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9CD9AF3-1EDA-4048-ABFB-9C600FAF9222}" type="datetime1">
              <a:rPr lang="en-US" smtClean="0"/>
              <a:t>8/18/22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6211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IPT Meeting #5</a:t>
            </a:r>
            <a:endParaRPr lang="en-US" b="1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226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728663"/>
            <a:ext cx="4206240" cy="2725341"/>
          </a:xfrm>
          <a:prstGeom prst="rect">
            <a:avLst/>
          </a:prstGeom>
        </p:spPr>
        <p:txBody>
          <a:bodyPr lIns="0" tIns="0" rIns="0" bIns="0"/>
          <a:lstStyle>
            <a:lvl1pPr marL="230188" indent="-230188">
              <a:defRPr sz="1800">
                <a:solidFill>
                  <a:srgbClr val="505050"/>
                </a:solidFill>
              </a:defRPr>
            </a:lvl1pPr>
            <a:lvl2pPr marL="512763" indent="-230188">
              <a:defRPr sz="1600">
                <a:solidFill>
                  <a:srgbClr val="505050"/>
                </a:solidFill>
              </a:defRPr>
            </a:lvl2pPr>
            <a:lvl3pPr marL="803275" indent="-230188">
              <a:defRPr sz="1500">
                <a:solidFill>
                  <a:srgbClr val="505050"/>
                </a:solidFill>
              </a:defRPr>
            </a:lvl3pPr>
            <a:lvl4pPr marL="1085850" indent="-228600">
              <a:defRPr sz="1400">
                <a:solidFill>
                  <a:srgbClr val="505050"/>
                </a:solidFill>
              </a:defRPr>
            </a:lvl4pPr>
            <a:lvl5pPr marL="1370013" indent="-230188"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5" y="728663"/>
            <a:ext cx="4215383" cy="2725341"/>
          </a:xfrm>
          <a:prstGeom prst="rect">
            <a:avLst/>
          </a:prstGeom>
        </p:spPr>
        <p:txBody>
          <a:bodyPr lIns="0" tIns="0" rIns="0" bIns="0"/>
          <a:lstStyle>
            <a:lvl1pPr marL="230188" indent="-230188">
              <a:defRPr sz="1800">
                <a:solidFill>
                  <a:srgbClr val="505050"/>
                </a:solidFill>
              </a:defRPr>
            </a:lvl1pPr>
            <a:lvl2pPr marL="512763" indent="-230188">
              <a:defRPr sz="1600">
                <a:solidFill>
                  <a:srgbClr val="505050"/>
                </a:solidFill>
              </a:defRPr>
            </a:lvl2pPr>
            <a:lvl3pPr marL="806450" indent="-228600">
              <a:defRPr sz="1500">
                <a:solidFill>
                  <a:srgbClr val="505050"/>
                </a:solidFill>
              </a:defRPr>
            </a:lvl3pPr>
            <a:lvl4pPr marL="1087438" indent="-228600">
              <a:defRPr sz="1400">
                <a:solidFill>
                  <a:srgbClr val="505050"/>
                </a:solidFill>
              </a:defRPr>
            </a:lvl4pPr>
            <a:lvl5pPr marL="1370013" indent="-228600"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3573827"/>
            <a:ext cx="4205476" cy="9493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2" y="3573827"/>
            <a:ext cx="4206239" cy="9493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FEADAF3-ECD2-2F48-890F-EE463EA96532}" type="datetime1">
              <a:rPr lang="en-US" smtClean="0"/>
              <a:t>8/18/22</a:t>
            </a:fld>
            <a:endParaRPr lang="en-US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4878161"/>
            <a:ext cx="626211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IPT Meeting #5</a:t>
            </a:r>
            <a:endParaRPr lang="en-US" b="1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395800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719138"/>
            <a:ext cx="3027894" cy="376700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5" y="719139"/>
            <a:ext cx="5347605" cy="3767006"/>
          </a:xfrm>
          <a:prstGeom prst="rect">
            <a:avLst/>
          </a:prstGeom>
        </p:spPr>
        <p:txBody>
          <a:bodyPr lIns="0" tIns="0" rIns="0" bIns="0"/>
          <a:lstStyle>
            <a:lvl1pPr marL="230188" indent="-230188">
              <a:defRPr sz="1800">
                <a:solidFill>
                  <a:srgbClr val="505050"/>
                </a:solidFill>
              </a:defRPr>
            </a:lvl1pPr>
            <a:lvl2pPr marL="514350" indent="-230188">
              <a:defRPr sz="1600">
                <a:solidFill>
                  <a:srgbClr val="505050"/>
                </a:solidFill>
              </a:defRPr>
            </a:lvl2pPr>
            <a:lvl3pPr marL="806450" indent="-228600">
              <a:defRPr sz="1500">
                <a:solidFill>
                  <a:srgbClr val="505050"/>
                </a:solidFill>
              </a:defRPr>
            </a:lvl3pPr>
            <a:lvl4pPr marL="1087438" indent="-228600">
              <a:defRPr sz="1400">
                <a:solidFill>
                  <a:srgbClr val="505050"/>
                </a:solidFill>
              </a:defRPr>
            </a:lvl4pPr>
            <a:lvl5pPr marL="1370013" indent="-228600"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4878161"/>
            <a:ext cx="675368" cy="180975"/>
          </a:xfrm>
        </p:spPr>
        <p:txBody>
          <a:bodyPr/>
          <a:lstStyle>
            <a:lvl1pPr>
              <a:defRPr sz="900" smtClean="0"/>
            </a:lvl1pPr>
          </a:lstStyle>
          <a:p>
            <a:pPr>
              <a:defRPr/>
            </a:pPr>
            <a:fld id="{52AE9E17-D643-5546-9331-150F414415A2}" type="datetime1">
              <a:rPr lang="en-US" smtClean="0"/>
              <a:t>8/18/22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4" y="4878161"/>
            <a:ext cx="6262119" cy="187523"/>
          </a:xfrm>
        </p:spPr>
        <p:txBody>
          <a:bodyPr/>
          <a:lstStyle>
            <a:lvl1pPr>
              <a:defRPr sz="900" dirty="0" smtClean="0"/>
            </a:lvl1pPr>
          </a:lstStyle>
          <a:p>
            <a:pPr>
              <a:defRPr/>
            </a:pPr>
            <a:r>
              <a:rPr lang="en-US"/>
              <a:t>IPT Meeting #5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900" smtClean="0"/>
            </a:lvl1pPr>
          </a:lstStyle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190520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118363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728664"/>
            <a:ext cx="8686800" cy="2795038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3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3707254"/>
            <a:ext cx="8686800" cy="81844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90D1C6F9-E603-764A-9F8A-2D3BE65776D7}" type="datetime1">
              <a:rPr lang="en-US" smtClean="0"/>
              <a:t>8/18/22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5195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IPT Meeting #5</a:t>
            </a:r>
            <a:endParaRPr lang="en-US" b="1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11915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4878161"/>
            <a:ext cx="675368" cy="18097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fld id="{034B11FC-141E-7D41-A742-6AFFA7D820F3}" type="datetime1">
              <a:rPr lang="en-US" smtClean="0"/>
              <a:t>8/18/22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5" y="4878161"/>
            <a:ext cx="6260399" cy="18215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r>
              <a:rPr lang="en-US"/>
              <a:t>IPT Meeting #5</a:t>
            </a:r>
            <a:endParaRPr lang="en-US" b="1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190501"/>
            <a:ext cx="8675688" cy="4352192"/>
          </a:xfrm>
          <a:prstGeom prst="rect">
            <a:avLst/>
          </a:prstGeom>
        </p:spPr>
        <p:txBody>
          <a:bodyPr vert="horz"/>
          <a:lstStyle>
            <a:lvl1pPr marL="230188" indent="-230188"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882221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78A99A1-E7C1-3C48-9E70-A4AE0C1589FD}" type="datetime1">
              <a:rPr lang="en-US" smtClean="0"/>
              <a:t>8/18/22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4878161"/>
            <a:ext cx="6272278" cy="18215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IPT Meeting #5</a:t>
            </a:r>
            <a:endParaRPr lang="en-US" b="1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8301617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77749"/>
            <a:ext cx="8686800" cy="481304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154D8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1" y="782285"/>
            <a:ext cx="8672513" cy="3740900"/>
          </a:xfrm>
          <a:prstGeom prst="rect">
            <a:avLst/>
          </a:prstGeom>
        </p:spPr>
        <p:txBody>
          <a:bodyPr lIns="0" tIns="0" rIns="0" bIns="0"/>
          <a:lstStyle>
            <a:lvl1pPr>
              <a:defRPr sz="1800">
                <a:solidFill>
                  <a:srgbClr val="404040"/>
                </a:solidFill>
              </a:defRPr>
            </a:lvl1pPr>
            <a:lvl2pPr>
              <a:defRPr sz="1650">
                <a:solidFill>
                  <a:srgbClr val="404040"/>
                </a:solidFill>
              </a:defRPr>
            </a:lvl2pPr>
            <a:lvl3pPr>
              <a:defRPr sz="1500">
                <a:solidFill>
                  <a:srgbClr val="404040"/>
                </a:solidFill>
              </a:defRPr>
            </a:lvl3pPr>
            <a:lvl4pPr>
              <a:defRPr sz="1350">
                <a:solidFill>
                  <a:srgbClr val="404040"/>
                </a:solidFill>
              </a:defRPr>
            </a:lvl4pPr>
            <a:lvl5pPr marL="1543050" indent="-171450">
              <a:buFont typeface="Arial"/>
              <a:buChar char="•"/>
              <a:defRPr sz="135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4" y="4886325"/>
            <a:ext cx="1076325" cy="180975"/>
          </a:xfrm>
        </p:spPr>
        <p:txBody>
          <a:bodyPr/>
          <a:lstStyle>
            <a:lvl1pPr>
              <a:defRPr sz="675">
                <a:solidFill>
                  <a:srgbClr val="154D81"/>
                </a:solidFill>
              </a:defRPr>
            </a:lvl1pPr>
          </a:lstStyle>
          <a:p>
            <a:pPr>
              <a:defRPr/>
            </a:pPr>
            <a:r>
              <a:rPr lang="en-US"/>
              <a:t>7/25/17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675">
                <a:solidFill>
                  <a:srgbClr val="154D81"/>
                </a:solidFill>
              </a:defRPr>
            </a:lvl1pPr>
          </a:lstStyle>
          <a:p>
            <a:pPr>
              <a:defRPr/>
            </a:pPr>
            <a:r>
              <a:rPr lang="de-DE"/>
              <a:t>A. Pla-Dalmau | DOE Review                         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675">
                <a:solidFill>
                  <a:srgbClr val="154D81"/>
                </a:solidFill>
              </a:defRPr>
            </a:lvl1pPr>
          </a:lstStyle>
          <a:p>
            <a:pPr>
              <a:defRPr/>
            </a:pPr>
            <a:fld id="{2A0CCE80-3B22-F34E-81B2-E096627812D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77359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782770"/>
            <a:ext cx="3027894" cy="374570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500">
                <a:solidFill>
                  <a:srgbClr val="404040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469958" y="782771"/>
            <a:ext cx="5420360" cy="3745706"/>
          </a:xfrm>
          <a:prstGeom prst="rect">
            <a:avLst/>
          </a:prstGeom>
        </p:spPr>
        <p:txBody>
          <a:bodyPr lIns="0" tIns="0" rIns="0" bIns="0"/>
          <a:lstStyle>
            <a:lvl1pPr>
              <a:defRPr sz="1800">
                <a:solidFill>
                  <a:srgbClr val="404040"/>
                </a:solidFill>
              </a:defRPr>
            </a:lvl1pPr>
            <a:lvl2pPr>
              <a:defRPr sz="1650">
                <a:solidFill>
                  <a:srgbClr val="404040"/>
                </a:solidFill>
              </a:defRPr>
            </a:lvl2pPr>
            <a:lvl3pPr>
              <a:defRPr sz="1500">
                <a:solidFill>
                  <a:srgbClr val="404040"/>
                </a:solidFill>
              </a:defRPr>
            </a:lvl3pPr>
            <a:lvl4pPr>
              <a:defRPr sz="1350">
                <a:solidFill>
                  <a:srgbClr val="404040"/>
                </a:solidFill>
              </a:defRPr>
            </a:lvl4pPr>
            <a:lvl5pPr marL="1543050" indent="-171450">
              <a:buFont typeface="Arial"/>
              <a:buChar char="•"/>
              <a:defRPr sz="1350">
                <a:solidFill>
                  <a:srgbClr val="404040"/>
                </a:solidFill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28600" y="77749"/>
            <a:ext cx="8686800" cy="481304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1800">
                <a:solidFill>
                  <a:srgbClr val="154D8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6/8/14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G. Bock - Muon Campus</a:t>
            </a:r>
            <a:endParaRPr lang="en-US" b="1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78B61D-3477-4845-9DF6-695E34DA1F9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62777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7656A6C1-3312-F64C-A4BF-E38536F23C9F}" type="datetime1">
              <a:rPr lang="en-US" smtClean="0"/>
              <a:t>8/18/22</a:t>
            </a:fld>
            <a:endParaRPr lang="en-US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5" y="4878161"/>
            <a:ext cx="6260399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IPT Meeting #5</a:t>
            </a:r>
            <a:endParaRPr lang="en-US" b="1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6" y="3358114"/>
            <a:ext cx="1076325" cy="18097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/>
          </a:p>
        </p:txBody>
      </p:sp>
      <p:grpSp>
        <p:nvGrpSpPr>
          <p:cNvPr id="25" name="Group 24"/>
          <p:cNvGrpSpPr>
            <a:grpSpLocks noChangeAspect="1"/>
          </p:cNvGrpSpPr>
          <p:nvPr userDrawn="1"/>
        </p:nvGrpSpPr>
        <p:grpSpPr>
          <a:xfrm>
            <a:off x="215900" y="4670857"/>
            <a:ext cx="8699500" cy="202387"/>
            <a:chOff x="600217" y="6229673"/>
            <a:chExt cx="8297721" cy="257386"/>
          </a:xfrm>
        </p:grpSpPr>
        <p:cxnSp>
          <p:nvCxnSpPr>
            <p:cNvPr id="26" name="Straight Connector 25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27" name="Picture 6" descr="FermiLogo_RGB_NALBlue.png"/>
            <p:cNvPicPr>
              <a:picLocks/>
            </p:cNvPicPr>
            <p:nvPr userDrawn="1"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29673"/>
              <a:ext cx="1044157" cy="2573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04" r:id="rId2"/>
    <p:sldLayoutId id="2147484105" r:id="rId3"/>
    <p:sldLayoutId id="2147484120" r:id="rId4"/>
    <p:sldLayoutId id="2147484103" r:id="rId5"/>
    <p:sldLayoutId id="2147484122" r:id="rId6"/>
    <p:sldLayoutId id="2147484116" r:id="rId7"/>
    <p:sldLayoutId id="2147484123" r:id="rId8"/>
    <p:sldLayoutId id="2147484124" r:id="rId9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12.jp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9.jpg"/><Relationship Id="rId4" Type="http://schemas.openxmlformats.org/officeDocument/2006/relationships/image" Target="../media/image2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tif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mailto:T@1.9K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8.png"/><Relationship Id="rId5" Type="http://schemas.openxmlformats.org/officeDocument/2006/relationships/image" Target="../media/image7.JP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cid:image001.png@01D7E851.8B9DF960" TargetMode="Externa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r>
              <a:rPr lang="en-US" dirty="0"/>
              <a:t>HTS Cable Test Facility - Project Technical Updates </a:t>
            </a:r>
            <a:endParaRPr lang="en-US" sz="2400" dirty="0"/>
          </a:p>
          <a:p>
            <a:r>
              <a:rPr lang="en-US" dirty="0"/>
              <a:t>G. Velev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4264509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62457" y="578485"/>
            <a:ext cx="4466743" cy="6771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pc="-45" dirty="0"/>
              <a:t>FEA Model Vertical</a:t>
            </a:r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7569454" y="4796028"/>
            <a:ext cx="102870" cy="203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b="1" dirty="0">
                <a:solidFill>
                  <a:srgbClr val="888888"/>
                </a:solidFill>
                <a:latin typeface="Calibri"/>
                <a:cs typeface="Calibri"/>
              </a:rPr>
              <a:t>5</a:t>
            </a:r>
            <a:endParaRPr sz="1200">
              <a:latin typeface="Calibri"/>
              <a:cs typeface="Calibri"/>
            </a:endParaRPr>
          </a:p>
        </p:txBody>
      </p:sp>
      <p:graphicFrame>
        <p:nvGraphicFramePr>
          <p:cNvPr id="13" name="Diagram 12">
            <a:extLst>
              <a:ext uri="{FF2B5EF4-FFF2-40B4-BE49-F238E27FC236}">
                <a16:creationId xmlns:a16="http://schemas.microsoft.com/office/drawing/2014/main" id="{D0644EF8-6F12-427A-A935-B3C2E9116AE2}"/>
              </a:ext>
            </a:extLst>
          </p:cNvPr>
          <p:cNvGraphicFramePr/>
          <p:nvPr/>
        </p:nvGraphicFramePr>
        <p:xfrm>
          <a:off x="6126734" y="1200150"/>
          <a:ext cx="2885440" cy="31239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object 9"/>
          <p:cNvSpPr/>
          <p:nvPr/>
        </p:nvSpPr>
        <p:spPr>
          <a:xfrm>
            <a:off x="13716" y="15240"/>
            <a:ext cx="1434084" cy="57607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F0DB318-4AE0-C806-5F7D-593100CA61B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65603" y="1512009"/>
            <a:ext cx="2942093" cy="30530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365D179-7AD6-2432-E7D5-1FA3CAD1CFD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9014" y="1532118"/>
            <a:ext cx="2624517" cy="3032896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0C745B-EA44-1F27-D1E6-875DF6A22E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Lambda plate seal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55DE57-6B4C-B01B-4001-75F6504F16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2" y="782285"/>
            <a:ext cx="4557408" cy="3740900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r>
              <a:rPr lang="en-US" dirty="0"/>
              <a:t>We entertained 3 different options for  lambda plate sealing -  decided on the BNL seal following one of the EOC recommendations</a:t>
            </a:r>
          </a:p>
          <a:p>
            <a:r>
              <a:rPr lang="en-US" dirty="0"/>
              <a:t>After several meetings with BNL and evaluating our options, we decided to used BNL  Lambda plate seal </a:t>
            </a:r>
          </a:p>
          <a:p>
            <a:r>
              <a:rPr lang="en-US" dirty="0"/>
              <a:t>For the anti-cryostat seal we are still looking at two options BNL and Fermilab  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A4DDBE-F521-795D-F595-141B8FC10A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7/25/17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E48A27-C4F2-4103-CBDA-04E216909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A. Pla-Dalmau | DOE Review                         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163AA2-C89B-631E-C4D6-807D9591DC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FD951D5-4A91-8278-8947-61AE726B4E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2142" y="2427685"/>
            <a:ext cx="1557872" cy="20955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852BAEB-20EF-5BB5-9FB4-99D89CB0B0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6889" y="2427684"/>
            <a:ext cx="1557872" cy="208808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1FA27AD-B5A7-603C-4595-2B7E4E275A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2073" y="128580"/>
            <a:ext cx="2506393" cy="200497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62D4FAC-C0CB-1DCD-3D75-4448DC603A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80453" y="318401"/>
            <a:ext cx="2381250" cy="1905000"/>
          </a:xfrm>
          <a:prstGeom prst="rect">
            <a:avLst/>
          </a:prstGeom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id="{96DF43CE-B509-6DE7-C706-4947427F5144}"/>
              </a:ext>
            </a:extLst>
          </p:cNvPr>
          <p:cNvSpPr/>
          <p:nvPr/>
        </p:nvSpPr>
        <p:spPr>
          <a:xfrm>
            <a:off x="5752289" y="1122573"/>
            <a:ext cx="324256" cy="29118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43424747-BC30-B35E-6424-F957AD82D61F}"/>
              </a:ext>
            </a:extLst>
          </p:cNvPr>
          <p:cNvCxnSpPr/>
          <p:nvPr/>
        </p:nvCxnSpPr>
        <p:spPr>
          <a:xfrm flipV="1">
            <a:off x="6076545" y="1154999"/>
            <a:ext cx="1180289" cy="8430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27353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DFDC427-9A76-A948-B439-BDD8CE5FDD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2887" y="530773"/>
            <a:ext cx="8672513" cy="862625"/>
          </a:xfrm>
        </p:spPr>
        <p:txBody>
          <a:bodyPr/>
          <a:lstStyle/>
          <a:p>
            <a:r>
              <a:rPr lang="en-US" dirty="0"/>
              <a:t>Benefiting from the  projects, LHC-AUP and mostly Mu2e</a:t>
            </a:r>
          </a:p>
          <a:p>
            <a:r>
              <a:rPr lang="en-US" dirty="0"/>
              <a:t>Production/Operational grade QM/</a:t>
            </a:r>
            <a:r>
              <a:rPr lang="en-US" dirty="0" err="1"/>
              <a:t>Qm</a:t>
            </a:r>
            <a:r>
              <a:rPr lang="en-US" dirty="0"/>
              <a:t>  - design is  done, some modifications are in progress 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6B894CE-5BC4-3143-9B93-12BA84ABD4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Quench Protection and Quench Monitoring (QP/QM)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EF87A4-1219-5841-BC12-8E33022A2D4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273F2A5B-D63A-3E40-9467-02EAAF0DC351}" type="datetime1">
              <a:rPr lang="en-US" smtClean="0"/>
              <a:t>8/18/22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42E984-CE2C-6D46-9A5B-3B68189902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IPT Meeting #5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81F21A-D105-5B44-A9AF-A0E27AE9E8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C1E0AD0-AF81-3E4C-9B07-F31E9C948C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43808"/>
            <a:ext cx="4418863" cy="369969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A01A333-DCE6-D948-B6DA-B451BFBB85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8863" y="1674640"/>
            <a:ext cx="4691477" cy="315311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C0E94DC-623E-2341-8D7C-A0C755E5857A}"/>
              </a:ext>
            </a:extLst>
          </p:cNvPr>
          <p:cNvSpPr txBox="1"/>
          <p:nvPr/>
        </p:nvSpPr>
        <p:spPr>
          <a:xfrm>
            <a:off x="5633178" y="1212975"/>
            <a:ext cx="17593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AQD system </a:t>
            </a:r>
          </a:p>
        </p:txBody>
      </p:sp>
    </p:spTree>
    <p:extLst>
      <p:ext uri="{BB962C8B-B14F-4D97-AF65-F5344CB8AC3E}">
        <p14:creationId xmlns:p14="http://schemas.microsoft.com/office/powerpoint/2010/main" val="12341826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iagram, schematic&#10;&#10;Description automatically generated">
            <a:extLst>
              <a:ext uri="{FF2B5EF4-FFF2-40B4-BE49-F238E27FC236}">
                <a16:creationId xmlns:a16="http://schemas.microsoft.com/office/drawing/2014/main" id="{2BC3E4B1-5D60-40ED-BC99-4EA3909513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5239" y="632979"/>
            <a:ext cx="5251405" cy="406601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HFVMTF QPM Architecture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6"/>
          </p:nvPr>
        </p:nvSpPr>
        <p:spPr>
          <a:xfrm>
            <a:off x="5987653" y="4886325"/>
            <a:ext cx="938927" cy="180975"/>
          </a:xfrm>
        </p:spPr>
        <p:txBody>
          <a:bodyPr/>
          <a:lstStyle/>
          <a:p>
            <a:pPr algn="l">
              <a:defRPr/>
            </a:pPr>
            <a:r>
              <a:rPr lang="en-US" dirty="0"/>
              <a:t>March 30, 2022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7"/>
          </p:nvPr>
        </p:nvSpPr>
        <p:spPr>
          <a:xfrm>
            <a:off x="1747837" y="4886325"/>
            <a:ext cx="3093104" cy="180975"/>
          </a:xfrm>
        </p:spPr>
        <p:txBody>
          <a:bodyPr/>
          <a:lstStyle/>
          <a:p>
            <a:pPr>
              <a:defRPr/>
            </a:pPr>
            <a:r>
              <a:rPr lang="de-DE" dirty="0"/>
              <a:t>C.Arcola | </a:t>
            </a:r>
            <a:r>
              <a:rPr lang="en-US" dirty="0"/>
              <a:t>Overview of the upcoming HFVMTF Quench Protection System</a:t>
            </a:r>
            <a:endParaRPr lang="en-US" b="1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71E7FF3-16F2-4361-8351-7A6E6382ACC5}"/>
              </a:ext>
            </a:extLst>
          </p:cNvPr>
          <p:cNvSpPr/>
          <p:nvPr/>
        </p:nvSpPr>
        <p:spPr>
          <a:xfrm>
            <a:off x="1160349" y="4632027"/>
            <a:ext cx="685800" cy="2673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b="1" dirty="0">
                <a:ln w="0"/>
                <a:solidFill>
                  <a:schemeClr val="tx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HFVMTF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B4E6A55-A19E-4525-8CC0-923BD41B1B79}"/>
              </a:ext>
            </a:extLst>
          </p:cNvPr>
          <p:cNvCxnSpPr>
            <a:cxnSpLocks/>
          </p:cNvCxnSpPr>
          <p:nvPr/>
        </p:nvCxnSpPr>
        <p:spPr>
          <a:xfrm>
            <a:off x="2201356" y="632979"/>
            <a:ext cx="6797" cy="2346544"/>
          </a:xfrm>
          <a:prstGeom prst="line">
            <a:avLst/>
          </a:prstGeom>
          <a:ln w="76200"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269224A-AB5F-4791-B3B5-3D33F14FCFD9}"/>
              </a:ext>
            </a:extLst>
          </p:cNvPr>
          <p:cNvCxnSpPr>
            <a:cxnSpLocks/>
          </p:cNvCxnSpPr>
          <p:nvPr/>
        </p:nvCxnSpPr>
        <p:spPr>
          <a:xfrm>
            <a:off x="2201356" y="2952829"/>
            <a:ext cx="1124465" cy="0"/>
          </a:xfrm>
          <a:prstGeom prst="line">
            <a:avLst/>
          </a:prstGeom>
          <a:ln w="76200"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EC4B4A8-F380-4854-81F5-8CC63F9650F1}"/>
              </a:ext>
            </a:extLst>
          </p:cNvPr>
          <p:cNvCxnSpPr>
            <a:cxnSpLocks/>
          </p:cNvCxnSpPr>
          <p:nvPr/>
        </p:nvCxnSpPr>
        <p:spPr>
          <a:xfrm flipV="1">
            <a:off x="3331845" y="2148840"/>
            <a:ext cx="0" cy="830684"/>
          </a:xfrm>
          <a:prstGeom prst="line">
            <a:avLst/>
          </a:prstGeom>
          <a:ln w="76200"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E8CAAEB-B730-40BD-B61F-381DC07A7625}"/>
              </a:ext>
            </a:extLst>
          </p:cNvPr>
          <p:cNvCxnSpPr>
            <a:cxnSpLocks/>
          </p:cNvCxnSpPr>
          <p:nvPr/>
        </p:nvCxnSpPr>
        <p:spPr>
          <a:xfrm>
            <a:off x="3325822" y="2148840"/>
            <a:ext cx="1379303" cy="0"/>
          </a:xfrm>
          <a:prstGeom prst="line">
            <a:avLst/>
          </a:prstGeom>
          <a:ln w="76200"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B5C4DBF-7F8B-46C3-9A58-9B629127B765}"/>
              </a:ext>
            </a:extLst>
          </p:cNvPr>
          <p:cNvCxnSpPr>
            <a:cxnSpLocks/>
          </p:cNvCxnSpPr>
          <p:nvPr/>
        </p:nvCxnSpPr>
        <p:spPr>
          <a:xfrm>
            <a:off x="4698039" y="1546668"/>
            <a:ext cx="0" cy="625032"/>
          </a:xfrm>
          <a:prstGeom prst="line">
            <a:avLst/>
          </a:prstGeom>
          <a:ln w="76200"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8615BFE-8FE7-45BE-82A1-A5EA4A71A78A}"/>
              </a:ext>
            </a:extLst>
          </p:cNvPr>
          <p:cNvCxnSpPr>
            <a:cxnSpLocks/>
          </p:cNvCxnSpPr>
          <p:nvPr/>
        </p:nvCxnSpPr>
        <p:spPr>
          <a:xfrm>
            <a:off x="2201356" y="632357"/>
            <a:ext cx="1724849" cy="0"/>
          </a:xfrm>
          <a:prstGeom prst="line">
            <a:avLst/>
          </a:prstGeom>
          <a:ln w="76200"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A9205DB1-911E-4691-B9B1-C145A346E5FC}"/>
              </a:ext>
            </a:extLst>
          </p:cNvPr>
          <p:cNvCxnSpPr>
            <a:cxnSpLocks/>
          </p:cNvCxnSpPr>
          <p:nvPr/>
        </p:nvCxnSpPr>
        <p:spPr>
          <a:xfrm>
            <a:off x="3926205" y="1546668"/>
            <a:ext cx="771834" cy="0"/>
          </a:xfrm>
          <a:prstGeom prst="line">
            <a:avLst/>
          </a:prstGeom>
          <a:ln w="76200"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91EBA929-8C32-406A-B1C3-247490642DD6}"/>
              </a:ext>
            </a:extLst>
          </p:cNvPr>
          <p:cNvCxnSpPr>
            <a:cxnSpLocks/>
          </p:cNvCxnSpPr>
          <p:nvPr/>
        </p:nvCxnSpPr>
        <p:spPr>
          <a:xfrm flipV="1">
            <a:off x="3926205" y="632357"/>
            <a:ext cx="0" cy="939269"/>
          </a:xfrm>
          <a:prstGeom prst="line">
            <a:avLst/>
          </a:prstGeom>
          <a:ln w="76200"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0CE3D8F4-9276-48A3-8683-021199D183FD}"/>
              </a:ext>
            </a:extLst>
          </p:cNvPr>
          <p:cNvSpPr txBox="1"/>
          <p:nvPr/>
        </p:nvSpPr>
        <p:spPr>
          <a:xfrm>
            <a:off x="1097484" y="1257058"/>
            <a:ext cx="15152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</a:rPr>
              <a:t>Quench Detection &amp; Management </a:t>
            </a: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BD0C23B8-872C-4B5B-9E1F-550D2A30125F}"/>
              </a:ext>
            </a:extLst>
          </p:cNvPr>
          <p:cNvCxnSpPr>
            <a:cxnSpLocks/>
          </p:cNvCxnSpPr>
          <p:nvPr/>
        </p:nvCxnSpPr>
        <p:spPr>
          <a:xfrm flipV="1">
            <a:off x="1924050" y="1471356"/>
            <a:ext cx="452126" cy="10027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B11314BF-31D5-4D8A-84E3-1683E499372B}"/>
              </a:ext>
            </a:extLst>
          </p:cNvPr>
          <p:cNvCxnSpPr>
            <a:cxnSpLocks/>
          </p:cNvCxnSpPr>
          <p:nvPr/>
        </p:nvCxnSpPr>
        <p:spPr>
          <a:xfrm flipV="1">
            <a:off x="3044859" y="2979523"/>
            <a:ext cx="0" cy="807824"/>
          </a:xfrm>
          <a:prstGeom prst="line">
            <a:avLst/>
          </a:prstGeom>
          <a:ln w="76200"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03D7536C-75E7-4C48-BC59-6724531BA396}"/>
              </a:ext>
            </a:extLst>
          </p:cNvPr>
          <p:cNvCxnSpPr>
            <a:cxnSpLocks/>
          </p:cNvCxnSpPr>
          <p:nvPr/>
        </p:nvCxnSpPr>
        <p:spPr>
          <a:xfrm>
            <a:off x="2623133" y="3748296"/>
            <a:ext cx="425512" cy="1"/>
          </a:xfrm>
          <a:prstGeom prst="line">
            <a:avLst/>
          </a:prstGeom>
          <a:ln w="76200"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BD1733A6-F74F-49E6-9EAF-0B144C0FEA0C}"/>
              </a:ext>
            </a:extLst>
          </p:cNvPr>
          <p:cNvCxnSpPr>
            <a:cxnSpLocks/>
          </p:cNvCxnSpPr>
          <p:nvPr/>
        </p:nvCxnSpPr>
        <p:spPr>
          <a:xfrm flipV="1">
            <a:off x="3048644" y="3323687"/>
            <a:ext cx="0" cy="424609"/>
          </a:xfrm>
          <a:prstGeom prst="line">
            <a:avLst/>
          </a:prstGeom>
          <a:ln w="76200"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46F507D8-A331-461F-90CB-F0F43C06481A}"/>
              </a:ext>
            </a:extLst>
          </p:cNvPr>
          <p:cNvCxnSpPr>
            <a:cxnSpLocks/>
          </p:cNvCxnSpPr>
          <p:nvPr/>
        </p:nvCxnSpPr>
        <p:spPr>
          <a:xfrm>
            <a:off x="3048645" y="3323687"/>
            <a:ext cx="1728323" cy="0"/>
          </a:xfrm>
          <a:prstGeom prst="line">
            <a:avLst/>
          </a:prstGeom>
          <a:ln w="76200"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7E1ECB5C-4F64-42DB-9623-ACC4DA586EA3}"/>
              </a:ext>
            </a:extLst>
          </p:cNvPr>
          <p:cNvCxnSpPr>
            <a:cxnSpLocks/>
          </p:cNvCxnSpPr>
          <p:nvPr/>
        </p:nvCxnSpPr>
        <p:spPr>
          <a:xfrm flipV="1">
            <a:off x="4776968" y="2159873"/>
            <a:ext cx="0" cy="1163814"/>
          </a:xfrm>
          <a:prstGeom prst="line">
            <a:avLst/>
          </a:prstGeom>
          <a:ln w="76200"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B298EF2A-5D23-4951-98DB-47B458FF53EB}"/>
              </a:ext>
            </a:extLst>
          </p:cNvPr>
          <p:cNvSpPr txBox="1"/>
          <p:nvPr/>
        </p:nvSpPr>
        <p:spPr>
          <a:xfrm>
            <a:off x="1180251" y="2998109"/>
            <a:ext cx="14428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</a:rPr>
              <a:t>Quench Logic &amp;Protection</a:t>
            </a:r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14C89529-2F79-480C-8D3E-4F836F1F8A88}"/>
              </a:ext>
            </a:extLst>
          </p:cNvPr>
          <p:cNvCxnSpPr>
            <a:cxnSpLocks/>
          </p:cNvCxnSpPr>
          <p:nvPr/>
        </p:nvCxnSpPr>
        <p:spPr>
          <a:xfrm flipV="1">
            <a:off x="2413427" y="3095625"/>
            <a:ext cx="791736" cy="19946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DA5A47E4-4F4D-48AE-B1E4-85C1E47DC21D}"/>
              </a:ext>
            </a:extLst>
          </p:cNvPr>
          <p:cNvCxnSpPr>
            <a:cxnSpLocks/>
          </p:cNvCxnSpPr>
          <p:nvPr/>
        </p:nvCxnSpPr>
        <p:spPr>
          <a:xfrm flipH="1" flipV="1">
            <a:off x="2624395" y="3748297"/>
            <a:ext cx="4634" cy="883730"/>
          </a:xfrm>
          <a:prstGeom prst="line">
            <a:avLst/>
          </a:prstGeom>
          <a:ln w="76200"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D849FA79-4DD5-4B96-ABCA-60347B82131A}"/>
              </a:ext>
            </a:extLst>
          </p:cNvPr>
          <p:cNvCxnSpPr>
            <a:cxnSpLocks/>
          </p:cNvCxnSpPr>
          <p:nvPr/>
        </p:nvCxnSpPr>
        <p:spPr>
          <a:xfrm>
            <a:off x="2624396" y="4632026"/>
            <a:ext cx="1859563" cy="0"/>
          </a:xfrm>
          <a:prstGeom prst="line">
            <a:avLst/>
          </a:prstGeom>
          <a:ln w="76200"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B2376BFE-68E6-4347-AD48-BCAE5E42AE84}"/>
              </a:ext>
            </a:extLst>
          </p:cNvPr>
          <p:cNvCxnSpPr>
            <a:cxnSpLocks/>
          </p:cNvCxnSpPr>
          <p:nvPr/>
        </p:nvCxnSpPr>
        <p:spPr>
          <a:xfrm flipH="1" flipV="1">
            <a:off x="4485503" y="3295088"/>
            <a:ext cx="1" cy="1375332"/>
          </a:xfrm>
          <a:prstGeom prst="line">
            <a:avLst/>
          </a:prstGeom>
          <a:ln w="76200"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BE5B4067-1552-408F-BEAE-DA985377863D}"/>
              </a:ext>
            </a:extLst>
          </p:cNvPr>
          <p:cNvSpPr txBox="1"/>
          <p:nvPr/>
        </p:nvSpPr>
        <p:spPr>
          <a:xfrm>
            <a:off x="1143000" y="4039499"/>
            <a:ext cx="14428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</a:rPr>
              <a:t>PS </a:t>
            </a:r>
            <a:r>
              <a:rPr lang="en-US" sz="1800" dirty="0" err="1">
                <a:solidFill>
                  <a:srgbClr val="FF0000"/>
                </a:solidFill>
              </a:rPr>
              <a:t>Cntrl</a:t>
            </a:r>
            <a:r>
              <a:rPr lang="en-US" sz="1800" dirty="0">
                <a:solidFill>
                  <a:srgbClr val="FF0000"/>
                </a:solidFill>
              </a:rPr>
              <a:t> and Monitoring</a:t>
            </a:r>
          </a:p>
        </p:txBody>
      </p: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D96D1F59-16E7-4652-B717-E8D82202D582}"/>
              </a:ext>
            </a:extLst>
          </p:cNvPr>
          <p:cNvCxnSpPr>
            <a:cxnSpLocks/>
          </p:cNvCxnSpPr>
          <p:nvPr/>
        </p:nvCxnSpPr>
        <p:spPr>
          <a:xfrm flipV="1">
            <a:off x="2376175" y="4157663"/>
            <a:ext cx="300350" cy="17881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C8D54E65-6A64-4397-B89B-9CA301CC0A96}"/>
              </a:ext>
            </a:extLst>
          </p:cNvPr>
          <p:cNvCxnSpPr>
            <a:cxnSpLocks/>
          </p:cNvCxnSpPr>
          <p:nvPr/>
        </p:nvCxnSpPr>
        <p:spPr>
          <a:xfrm>
            <a:off x="4485503" y="2148840"/>
            <a:ext cx="318669" cy="0"/>
          </a:xfrm>
          <a:prstGeom prst="line">
            <a:avLst/>
          </a:prstGeom>
          <a:ln w="76200"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DAC679C2-084F-D735-4534-25D8C24DD3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075" y="1571645"/>
            <a:ext cx="942285" cy="63330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0D80E47-6901-6896-8177-9B7CD5FA78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V="1">
            <a:off x="14423" y="578591"/>
            <a:ext cx="1122215" cy="751042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332FDE8C-0D75-49BB-9B30-F26EC725C79A}"/>
              </a:ext>
            </a:extLst>
          </p:cNvPr>
          <p:cNvSpPr/>
          <p:nvPr/>
        </p:nvSpPr>
        <p:spPr>
          <a:xfrm>
            <a:off x="4698039" y="2355229"/>
            <a:ext cx="420807" cy="31075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25BAB85-BE3C-9596-9167-8C8632B9C463}"/>
              </a:ext>
            </a:extLst>
          </p:cNvPr>
          <p:cNvSpPr txBox="1"/>
          <p:nvPr/>
        </p:nvSpPr>
        <p:spPr>
          <a:xfrm>
            <a:off x="3475780" y="224632"/>
            <a:ext cx="14326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Branch 1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4628AB5-3C96-1B1E-DAA3-7AF53135935A}"/>
              </a:ext>
            </a:extLst>
          </p:cNvPr>
          <p:cNvSpPr txBox="1"/>
          <p:nvPr/>
        </p:nvSpPr>
        <p:spPr>
          <a:xfrm>
            <a:off x="5628895" y="207177"/>
            <a:ext cx="14326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Branch 2 </a:t>
            </a:r>
          </a:p>
        </p:txBody>
      </p:sp>
    </p:spTree>
    <p:extLst>
      <p:ext uri="{BB962C8B-B14F-4D97-AF65-F5344CB8AC3E}">
        <p14:creationId xmlns:p14="http://schemas.microsoft.com/office/powerpoint/2010/main" val="8067709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HFVMTF QPM Details – Quench Detectors &amp; Management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6"/>
          </p:nvPr>
        </p:nvSpPr>
        <p:spPr>
          <a:xfrm>
            <a:off x="5987653" y="4886325"/>
            <a:ext cx="938927" cy="180975"/>
          </a:xfrm>
        </p:spPr>
        <p:txBody>
          <a:bodyPr/>
          <a:lstStyle/>
          <a:p>
            <a:pPr algn="l">
              <a:defRPr/>
            </a:pPr>
            <a:r>
              <a:rPr lang="en-US" dirty="0"/>
              <a:t>March 30, 2022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7"/>
          </p:nvPr>
        </p:nvSpPr>
        <p:spPr>
          <a:xfrm>
            <a:off x="1747837" y="4886325"/>
            <a:ext cx="3093104" cy="180975"/>
          </a:xfrm>
        </p:spPr>
        <p:txBody>
          <a:bodyPr/>
          <a:lstStyle/>
          <a:p>
            <a:pPr>
              <a:defRPr/>
            </a:pPr>
            <a:r>
              <a:rPr lang="de-DE" dirty="0"/>
              <a:t>C.Arcola | </a:t>
            </a:r>
            <a:r>
              <a:rPr lang="en-US" dirty="0"/>
              <a:t>Overview of the upcoming HFVMTF Quench Protection System</a:t>
            </a:r>
            <a:endParaRPr lang="en-US" b="1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2F81D122-1236-448D-9FFD-9A7E4C5BCBBD}"/>
              </a:ext>
            </a:extLst>
          </p:cNvPr>
          <p:cNvSpPr txBox="1">
            <a:spLocks/>
          </p:cNvSpPr>
          <p:nvPr/>
        </p:nvSpPr>
        <p:spPr>
          <a:xfrm>
            <a:off x="5422105" y="677923"/>
            <a:ext cx="2801009" cy="3894128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rgbClr val="595959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595959"/>
                </a:solidFill>
                <a:latin typeface="Helvetica"/>
                <a:ea typeface="ＭＳ Ｐゴシック" charset="0"/>
                <a:cs typeface="+mn-cs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400" kern="1200">
                <a:solidFill>
                  <a:srgbClr val="595959"/>
                </a:solidFill>
                <a:latin typeface="Helvetica"/>
                <a:ea typeface="ＭＳ Ｐゴシック" charset="0"/>
                <a:cs typeface="+mn-cs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200" kern="1200">
                <a:solidFill>
                  <a:srgbClr val="595959"/>
                </a:solidFill>
                <a:latin typeface="Helvetica"/>
                <a:ea typeface="ＭＳ Ｐゴシック" charset="0"/>
                <a:cs typeface="+mn-cs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200" kern="1200">
                <a:solidFill>
                  <a:srgbClr val="595959"/>
                </a:solidFill>
                <a:latin typeface="Helvetica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350" b="1" dirty="0">
                <a:solidFill>
                  <a:schemeClr val="tx2"/>
                </a:solidFill>
              </a:rPr>
              <a:t>The HFVMTF QPM system is based on a QD system developed for the Mu2e experiment.</a:t>
            </a:r>
          </a:p>
          <a:p>
            <a:pPr>
              <a:buFontTx/>
              <a:buChar char="-"/>
            </a:pPr>
            <a:r>
              <a:rPr lang="en-US" sz="1350" b="1" dirty="0">
                <a:solidFill>
                  <a:schemeClr val="tx2"/>
                </a:solidFill>
              </a:rPr>
              <a:t>Primary Custom Digital Quench Detection System (DQD)</a:t>
            </a:r>
          </a:p>
          <a:p>
            <a:pPr>
              <a:buFontTx/>
              <a:buChar char="-"/>
            </a:pPr>
            <a:r>
              <a:rPr lang="en-US" sz="1350" b="1" dirty="0">
                <a:solidFill>
                  <a:schemeClr val="tx2"/>
                </a:solidFill>
              </a:rPr>
              <a:t>Redundant Custom Analog Quench Detection System (AQD)</a:t>
            </a:r>
          </a:p>
          <a:p>
            <a:pPr>
              <a:buFontTx/>
              <a:buChar char="-"/>
            </a:pPr>
            <a:r>
              <a:rPr lang="en-US" sz="1350" b="1" dirty="0">
                <a:solidFill>
                  <a:schemeClr val="tx2"/>
                </a:solidFill>
              </a:rPr>
              <a:t>Quench management system, based on National Instruments C-RIO (Tier III ). Provides quench configuration, control and monitoring, and quench data management.</a:t>
            </a:r>
          </a:p>
        </p:txBody>
      </p:sp>
      <p:pic>
        <p:nvPicPr>
          <p:cNvPr id="8" name="Picture 7" descr="Diagram, schematic&#10;&#10;Description automatically generated">
            <a:extLst>
              <a:ext uri="{FF2B5EF4-FFF2-40B4-BE49-F238E27FC236}">
                <a16:creationId xmlns:a16="http://schemas.microsoft.com/office/drawing/2014/main" id="{A6B5109C-B8BB-4DF0-9BD3-DB918D2D91B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0093"/>
          <a:stretch/>
        </p:blipFill>
        <p:spPr>
          <a:xfrm>
            <a:off x="1204963" y="677923"/>
            <a:ext cx="4288127" cy="389412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1D5238D-B9E8-4B90-8A39-AAC2807FEC14}"/>
              </a:ext>
            </a:extLst>
          </p:cNvPr>
          <p:cNvSpPr/>
          <p:nvPr/>
        </p:nvSpPr>
        <p:spPr>
          <a:xfrm>
            <a:off x="2214562" y="728662"/>
            <a:ext cx="1814513" cy="2357438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0B05684-754B-4428-AC00-3261DDA98B90}"/>
              </a:ext>
            </a:extLst>
          </p:cNvPr>
          <p:cNvSpPr/>
          <p:nvPr/>
        </p:nvSpPr>
        <p:spPr>
          <a:xfrm>
            <a:off x="1218401" y="3393333"/>
            <a:ext cx="1910561" cy="1178719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6EFC69FC-3A62-488E-9B15-4B67C992827D}"/>
              </a:ext>
            </a:extLst>
          </p:cNvPr>
          <p:cNvCxnSpPr>
            <a:cxnSpLocks/>
          </p:cNvCxnSpPr>
          <p:nvPr/>
        </p:nvCxnSpPr>
        <p:spPr>
          <a:xfrm flipH="1" flipV="1">
            <a:off x="4079081" y="1193007"/>
            <a:ext cx="1643063" cy="49291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06F30A51-81FF-4524-ACEB-D5C9A7E9B294}"/>
              </a:ext>
            </a:extLst>
          </p:cNvPr>
          <p:cNvCxnSpPr>
            <a:cxnSpLocks/>
          </p:cNvCxnSpPr>
          <p:nvPr/>
        </p:nvCxnSpPr>
        <p:spPr>
          <a:xfrm flipH="1">
            <a:off x="3128963" y="2321720"/>
            <a:ext cx="2593181" cy="107161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835367CF-DF58-47EC-A215-AAA9D644A42E}"/>
              </a:ext>
            </a:extLst>
          </p:cNvPr>
          <p:cNvSpPr/>
          <p:nvPr/>
        </p:nvSpPr>
        <p:spPr>
          <a:xfrm>
            <a:off x="4125124" y="2201008"/>
            <a:ext cx="1246976" cy="713642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11F3952A-D427-4078-9E46-E54C25047CBE}"/>
              </a:ext>
            </a:extLst>
          </p:cNvPr>
          <p:cNvCxnSpPr>
            <a:cxnSpLocks/>
          </p:cNvCxnSpPr>
          <p:nvPr/>
        </p:nvCxnSpPr>
        <p:spPr>
          <a:xfrm flipH="1" flipV="1">
            <a:off x="5372100" y="2914651"/>
            <a:ext cx="350044" cy="11887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03494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HFVMTF QPM Details – Quench Logic &amp; Protection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6"/>
          </p:nvPr>
        </p:nvSpPr>
        <p:spPr>
          <a:xfrm>
            <a:off x="5987653" y="4886325"/>
            <a:ext cx="938927" cy="180975"/>
          </a:xfrm>
        </p:spPr>
        <p:txBody>
          <a:bodyPr/>
          <a:lstStyle/>
          <a:p>
            <a:pPr algn="l">
              <a:defRPr/>
            </a:pPr>
            <a:r>
              <a:rPr lang="en-US" dirty="0"/>
              <a:t>March 30, 2022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7"/>
          </p:nvPr>
        </p:nvSpPr>
        <p:spPr>
          <a:xfrm>
            <a:off x="1747837" y="4886325"/>
            <a:ext cx="3093104" cy="180975"/>
          </a:xfrm>
        </p:spPr>
        <p:txBody>
          <a:bodyPr/>
          <a:lstStyle/>
          <a:p>
            <a:pPr>
              <a:defRPr/>
            </a:pPr>
            <a:r>
              <a:rPr lang="de-DE" dirty="0"/>
              <a:t>C.Arcola | </a:t>
            </a:r>
            <a:r>
              <a:rPr lang="en-US" dirty="0"/>
              <a:t>Overview of the upcoming HFVMTF Quench Protection System</a:t>
            </a:r>
            <a:endParaRPr lang="en-US" b="1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71E7FF3-16F2-4361-8351-7A6E6382ACC5}"/>
              </a:ext>
            </a:extLst>
          </p:cNvPr>
          <p:cNvSpPr/>
          <p:nvPr/>
        </p:nvSpPr>
        <p:spPr>
          <a:xfrm>
            <a:off x="1160349" y="4632027"/>
            <a:ext cx="685800" cy="2673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b="1" dirty="0">
                <a:ln w="0"/>
                <a:solidFill>
                  <a:schemeClr val="tx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HFVMTF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2F81D122-1236-448D-9FFD-9A7E4C5BCBBD}"/>
              </a:ext>
            </a:extLst>
          </p:cNvPr>
          <p:cNvSpPr txBox="1">
            <a:spLocks/>
          </p:cNvSpPr>
          <p:nvPr/>
        </p:nvSpPr>
        <p:spPr>
          <a:xfrm>
            <a:off x="5179026" y="1145936"/>
            <a:ext cx="2687594" cy="2560637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rgbClr val="595959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595959"/>
                </a:solidFill>
                <a:latin typeface="Helvetica"/>
                <a:ea typeface="ＭＳ Ｐゴシック" charset="0"/>
                <a:cs typeface="+mn-cs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400" kern="1200">
                <a:solidFill>
                  <a:srgbClr val="595959"/>
                </a:solidFill>
                <a:latin typeface="Helvetica"/>
                <a:ea typeface="ＭＳ Ｐゴシック" charset="0"/>
                <a:cs typeface="+mn-cs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200" kern="1200">
                <a:solidFill>
                  <a:srgbClr val="595959"/>
                </a:solidFill>
                <a:latin typeface="Helvetica"/>
                <a:ea typeface="ＭＳ Ｐゴシック" charset="0"/>
                <a:cs typeface="+mn-cs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200" kern="1200">
                <a:solidFill>
                  <a:srgbClr val="595959"/>
                </a:solidFill>
                <a:latin typeface="Helvetica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350" b="1" dirty="0">
                <a:solidFill>
                  <a:schemeClr val="tx2"/>
                </a:solidFill>
              </a:rPr>
              <a:t>A set of two custom Quench Logic Modules (QLMs) carry out the critical hardware-based quench logic, such as:</a:t>
            </a:r>
          </a:p>
          <a:p>
            <a:pPr marL="0" indent="0">
              <a:buNone/>
            </a:pPr>
            <a:r>
              <a:rPr lang="en-US" sz="1350" b="1" dirty="0">
                <a:solidFill>
                  <a:schemeClr val="tx2"/>
                </a:solidFill>
              </a:rPr>
              <a:t>- Heater control logic</a:t>
            </a:r>
          </a:p>
          <a:p>
            <a:pPr marL="0" indent="0">
              <a:buNone/>
            </a:pPr>
            <a:r>
              <a:rPr lang="en-US" sz="1350" b="1" dirty="0">
                <a:solidFill>
                  <a:schemeClr val="tx2"/>
                </a:solidFill>
              </a:rPr>
              <a:t>- CLIQ control logic</a:t>
            </a:r>
          </a:p>
          <a:p>
            <a:pPr marL="0" indent="0">
              <a:buNone/>
            </a:pPr>
            <a:r>
              <a:rPr lang="en-US" sz="1350" b="1" dirty="0">
                <a:solidFill>
                  <a:schemeClr val="tx2"/>
                </a:solidFill>
              </a:rPr>
              <a:t>- Energy extraction system enable and discharge control</a:t>
            </a:r>
          </a:p>
          <a:p>
            <a:pPr marL="0" indent="0">
              <a:buNone/>
            </a:pPr>
            <a:r>
              <a:rPr lang="en-US" sz="1350" b="1" dirty="0">
                <a:solidFill>
                  <a:schemeClr val="tx2"/>
                </a:solidFill>
              </a:rPr>
              <a:t>- Power system Enable, Phase Back, and Slow Ramp Down.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A0FA9AD-76AE-4C80-ABAF-2C169AC5432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314451" y="768982"/>
            <a:ext cx="3809651" cy="369513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C0D17F3-0D06-46EA-992E-5451EA5E5327}"/>
              </a:ext>
            </a:extLst>
          </p:cNvPr>
          <p:cNvSpPr/>
          <p:nvPr/>
        </p:nvSpPr>
        <p:spPr>
          <a:xfrm>
            <a:off x="1650206" y="728663"/>
            <a:ext cx="3473895" cy="1021556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53A7F1C-8F73-43F8-A674-0B3ED99A862E}"/>
              </a:ext>
            </a:extLst>
          </p:cNvPr>
          <p:cNvCxnSpPr>
            <a:cxnSpLocks/>
          </p:cNvCxnSpPr>
          <p:nvPr/>
        </p:nvCxnSpPr>
        <p:spPr>
          <a:xfrm flipH="1" flipV="1">
            <a:off x="5007769" y="1145937"/>
            <a:ext cx="250031" cy="12297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DB6CD3E0-F0D0-43EF-BFFF-5E43E766AA78}"/>
              </a:ext>
            </a:extLst>
          </p:cNvPr>
          <p:cNvSpPr/>
          <p:nvPr/>
        </p:nvSpPr>
        <p:spPr>
          <a:xfrm>
            <a:off x="2028825" y="2882504"/>
            <a:ext cx="2243138" cy="410765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359DE87C-4A6C-452F-AFC1-9896A1EE93C5}"/>
              </a:ext>
            </a:extLst>
          </p:cNvPr>
          <p:cNvCxnSpPr>
            <a:cxnSpLocks/>
          </p:cNvCxnSpPr>
          <p:nvPr/>
        </p:nvCxnSpPr>
        <p:spPr>
          <a:xfrm flipH="1">
            <a:off x="4271962" y="2167493"/>
            <a:ext cx="985838" cy="71501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56717532-7ECC-46CD-99E3-13B5080C27D3}"/>
              </a:ext>
            </a:extLst>
          </p:cNvPr>
          <p:cNvSpPr/>
          <p:nvPr/>
        </p:nvSpPr>
        <p:spPr>
          <a:xfrm>
            <a:off x="1593057" y="2882504"/>
            <a:ext cx="435769" cy="410765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910C9B8F-E89D-4181-90A0-8366B43FB1B2}"/>
              </a:ext>
            </a:extLst>
          </p:cNvPr>
          <p:cNvCxnSpPr>
            <a:cxnSpLocks/>
          </p:cNvCxnSpPr>
          <p:nvPr/>
        </p:nvCxnSpPr>
        <p:spPr>
          <a:xfrm flipH="1">
            <a:off x="1928812" y="2404771"/>
            <a:ext cx="3328988" cy="59203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FA684BB3-F06B-40F7-94C6-8BE82F122B1F}"/>
              </a:ext>
            </a:extLst>
          </p:cNvPr>
          <p:cNvSpPr/>
          <p:nvPr/>
        </p:nvSpPr>
        <p:spPr>
          <a:xfrm>
            <a:off x="1259527" y="4093669"/>
            <a:ext cx="1105055" cy="481304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BF613ACF-57A3-40DC-A487-4786FD501096}"/>
              </a:ext>
            </a:extLst>
          </p:cNvPr>
          <p:cNvCxnSpPr>
            <a:cxnSpLocks/>
          </p:cNvCxnSpPr>
          <p:nvPr/>
        </p:nvCxnSpPr>
        <p:spPr>
          <a:xfrm flipH="1">
            <a:off x="2364583" y="2648797"/>
            <a:ext cx="2893217" cy="143473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0027AF68-293C-4446-9239-52EADCC776B3}"/>
              </a:ext>
            </a:extLst>
          </p:cNvPr>
          <p:cNvCxnSpPr>
            <a:cxnSpLocks/>
          </p:cNvCxnSpPr>
          <p:nvPr/>
        </p:nvCxnSpPr>
        <p:spPr>
          <a:xfrm flipH="1">
            <a:off x="4572001" y="3119782"/>
            <a:ext cx="685799" cy="100900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53289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HFVMTF Trip Matrix – FES/HEP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6"/>
          </p:nvPr>
        </p:nvSpPr>
        <p:spPr>
          <a:xfrm>
            <a:off x="5987653" y="4886325"/>
            <a:ext cx="938927" cy="180975"/>
          </a:xfrm>
        </p:spPr>
        <p:txBody>
          <a:bodyPr/>
          <a:lstStyle/>
          <a:p>
            <a:pPr algn="l">
              <a:defRPr/>
            </a:pPr>
            <a:r>
              <a:rPr lang="en-US" dirty="0"/>
              <a:t>March 30, 2022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7"/>
          </p:nvPr>
        </p:nvSpPr>
        <p:spPr>
          <a:xfrm>
            <a:off x="1747837" y="4886325"/>
            <a:ext cx="3093104" cy="180975"/>
          </a:xfrm>
        </p:spPr>
        <p:txBody>
          <a:bodyPr/>
          <a:lstStyle/>
          <a:p>
            <a:pPr>
              <a:defRPr/>
            </a:pPr>
            <a:r>
              <a:rPr lang="de-DE" dirty="0"/>
              <a:t>C.Arcola | </a:t>
            </a:r>
            <a:r>
              <a:rPr lang="en-US" dirty="0"/>
              <a:t>Overview of the upcoming HFVMTF Quench Protection System</a:t>
            </a:r>
            <a:endParaRPr lang="en-US" b="1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pic>
        <p:nvPicPr>
          <p:cNvPr id="8" name="Picture 7" descr="Table&#10;&#10;Description automatically generated">
            <a:extLst>
              <a:ext uri="{FF2B5EF4-FFF2-40B4-BE49-F238E27FC236}">
                <a16:creationId xmlns:a16="http://schemas.microsoft.com/office/drawing/2014/main" id="{2080BFB9-6661-4F25-A2C9-95EE85EC21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7898" y="671057"/>
            <a:ext cx="5231653" cy="3212259"/>
          </a:xfrm>
          <a:prstGeom prst="rect">
            <a:avLst/>
          </a:prstGeom>
        </p:spPr>
      </p:pic>
      <p:pic>
        <p:nvPicPr>
          <p:cNvPr id="10" name="Picture 9" descr="Calendar&#10;&#10;Description automatically generated with medium confidence">
            <a:extLst>
              <a:ext uri="{FF2B5EF4-FFF2-40B4-BE49-F238E27FC236}">
                <a16:creationId xmlns:a16="http://schemas.microsoft.com/office/drawing/2014/main" id="{6BBC6881-AA29-4727-9016-A47BA29D82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8001" y="1311881"/>
            <a:ext cx="5231653" cy="3320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6662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C1E5348-E9CB-CD42-B76A-1F36BA9361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509722"/>
            <a:ext cx="4074039" cy="4781469"/>
          </a:xfrm>
        </p:spPr>
        <p:txBody>
          <a:bodyPr/>
          <a:lstStyle/>
          <a:p>
            <a:r>
              <a:rPr lang="en-US" sz="1400" dirty="0"/>
              <a:t>Power Supply cost is $/per Watt</a:t>
            </a:r>
          </a:p>
          <a:p>
            <a:r>
              <a:rPr lang="en-US" sz="1400" dirty="0"/>
              <a:t>Looking for possible optimization and cost cut, e.g. 20 V units, switch-mode power supply </a:t>
            </a:r>
          </a:p>
          <a:p>
            <a:r>
              <a:rPr lang="en-US" sz="1400" dirty="0"/>
              <a:t>Procurement process started – bids are in progress  </a:t>
            </a:r>
          </a:p>
          <a:p>
            <a:r>
              <a:rPr lang="en-US" sz="1400" dirty="0"/>
              <a:t>We are procuring two sets of PSs:</a:t>
            </a:r>
          </a:p>
          <a:p>
            <a:pPr lvl="1"/>
            <a:r>
              <a:rPr lang="en-US" sz="1400" dirty="0"/>
              <a:t>Min 20 V @24 kA  to power the main field magnet (LTS in case of hybrid test)</a:t>
            </a:r>
          </a:p>
          <a:p>
            <a:pPr lvl="1"/>
            <a:r>
              <a:rPr lang="en-US" sz="1400" dirty="0"/>
              <a:t>Min 20 V @16 kA to power  the sample (HTS in case of Hybrid test).</a:t>
            </a:r>
          </a:p>
          <a:p>
            <a:r>
              <a:rPr lang="en-US" sz="1400" dirty="0"/>
              <a:t>First RFP was sent in April. We had 3  bids -  none of them were satisfying the specs.  </a:t>
            </a:r>
          </a:p>
          <a:p>
            <a:r>
              <a:rPr lang="en-US" sz="1400" dirty="0"/>
              <a:t>Rebid process  was started at the end of June: on Aug 18 we received, 4 bids from 3 USA and 1 European companies. We are starting the evaluation. </a:t>
            </a:r>
          </a:p>
          <a:p>
            <a:endParaRPr lang="en-US" sz="1600" dirty="0"/>
          </a:p>
          <a:p>
            <a:endParaRPr lang="en-US" sz="1600" dirty="0"/>
          </a:p>
          <a:p>
            <a:pPr lvl="1"/>
            <a:endParaRPr lang="en-US" sz="1400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76AC885-F0FB-E040-8A01-E997DCA887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Power Supplies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F1190D-E0F5-954E-AE58-9BD6C7DBE9B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19CD9AF3-1EDA-4048-ABFB-9C600FAF9222}" type="datetime1">
              <a:rPr lang="en-US" smtClean="0"/>
              <a:t>8/18/22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407400-91CC-674A-85D3-74329D35A9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IPT Meeting #5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09CE44-B3ED-284D-950B-3D1F87EE1D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311333E-277E-FD24-C6EC-1E9F596DD0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0197" y="243478"/>
            <a:ext cx="3220701" cy="4149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5763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B3C63F89-DF3E-D425-A8F1-03ED8B78E2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71557" y="637643"/>
            <a:ext cx="4021138" cy="3706534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360A593-AB6F-5418-8144-E130A285D9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PS specifications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2B2404-7CA2-201B-8C3B-48333A3DED7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19CD9AF3-1EDA-4048-ABFB-9C600FAF9222}" type="datetime1">
              <a:rPr lang="en-US" smtClean="0"/>
              <a:t>8/18/22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36B5B6-D425-B33E-1060-4E86C6BEBF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IPT Meeting #5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542215-2D01-AE78-1029-AE18CED655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9B774BC0-F5BE-EDCD-151E-6A1BC631DA86}"/>
              </a:ext>
            </a:extLst>
          </p:cNvPr>
          <p:cNvSpPr txBox="1">
            <a:spLocks/>
          </p:cNvSpPr>
          <p:nvPr/>
        </p:nvSpPr>
        <p:spPr>
          <a:xfrm>
            <a:off x="587623" y="637642"/>
            <a:ext cx="4074039" cy="3954905"/>
          </a:xfrm>
          <a:prstGeom prst="rect">
            <a:avLst/>
          </a:prstGeom>
        </p:spPr>
        <p:txBody>
          <a:bodyPr lIns="0" tIns="0" rIns="0" bIns="0"/>
          <a:lstStyle>
            <a:lvl1pPr marL="230188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8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512763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803275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5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08585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1370013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4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Specifications are finalized </a:t>
            </a:r>
          </a:p>
          <a:p>
            <a:r>
              <a:rPr lang="en-US" dirty="0"/>
              <a:t>We are asking for modular system of switch-mode power supply </a:t>
            </a:r>
          </a:p>
          <a:p>
            <a:r>
              <a:rPr lang="en-US" dirty="0"/>
              <a:t>PSs should be on the same technology – interchangeable. </a:t>
            </a:r>
          </a:p>
          <a:p>
            <a:r>
              <a:rPr lang="en-US" dirty="0"/>
              <a:t>Evaluation expert groups  is formed, 5  people, 2 from the  Fermilab’s  Acc. Division PS </a:t>
            </a:r>
          </a:p>
          <a:p>
            <a:r>
              <a:rPr lang="en-US" dirty="0"/>
              <a:t>For the current controller we are utilizing the  Acc. Division development for mu2e project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75502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C0739B9-1431-C540-BE37-95A0B67B62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5743" y="796680"/>
            <a:ext cx="8672513" cy="1350619"/>
          </a:xfrm>
        </p:spPr>
        <p:txBody>
          <a:bodyPr/>
          <a:lstStyle/>
          <a:p>
            <a:r>
              <a:rPr lang="en-US" dirty="0"/>
              <a:t>Two major known-unknowns </a:t>
            </a:r>
          </a:p>
          <a:p>
            <a:pPr lvl="1"/>
            <a:r>
              <a:rPr lang="en-US" dirty="0"/>
              <a:t>PS delivery –  June 2023?</a:t>
            </a:r>
          </a:p>
          <a:p>
            <a:pPr lvl="1"/>
            <a:r>
              <a:rPr lang="en-US" dirty="0"/>
              <a:t>QP/QM system chip delivery – end of 2022 or later.  </a:t>
            </a:r>
          </a:p>
          <a:p>
            <a:r>
              <a:rPr lang="en-US" dirty="0"/>
              <a:t>Best estimation of the test facility completion  -  End 2023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DF4273B-411A-2841-8121-D1E85C8DFD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Schedule 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3A0328-D958-B141-9292-020AA01CB81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19CD9AF3-1EDA-4048-ABFB-9C600FAF9222}" type="datetime1">
              <a:rPr lang="en-US" smtClean="0"/>
              <a:t>8/18/22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3863E7-83F5-A647-9D6A-4A71A2B7CB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IPT Meeting #5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1F3E93-3466-454D-9B96-600F4B75B2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4ACF38A-B2A2-8D00-2D36-27B3C91BE4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34257"/>
            <a:ext cx="9144000" cy="2077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9466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C9EA939-ADC3-A642-ADE9-F1098179D0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Short Overview</a:t>
            </a:r>
          </a:p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STEP 1</a:t>
            </a:r>
            <a:r>
              <a:rPr lang="en-US" dirty="0"/>
              <a:t>: Test Pit construction and cryostat (GPP at Fermilab)</a:t>
            </a:r>
          </a:p>
          <a:p>
            <a:pPr lvl="1"/>
            <a:r>
              <a:rPr lang="en-US" dirty="0"/>
              <a:t>Current Status </a:t>
            </a:r>
          </a:p>
          <a:p>
            <a:pPr lvl="1"/>
            <a:r>
              <a:rPr lang="en-US" dirty="0"/>
              <a:t>Plans</a:t>
            </a:r>
          </a:p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STEP 2</a:t>
            </a:r>
            <a:r>
              <a:rPr lang="en-US" dirty="0">
                <a:solidFill>
                  <a:srgbClr val="7030A0"/>
                </a:solidFill>
              </a:rPr>
              <a:t>:</a:t>
            </a:r>
            <a:r>
              <a:rPr lang="en-US" dirty="0"/>
              <a:t> Quench Protection and Monitoring systems (QP/QM), Power Supplies, and test insert (cable holder) </a:t>
            </a:r>
          </a:p>
          <a:p>
            <a:pPr lvl="1"/>
            <a:r>
              <a:rPr lang="en-US" dirty="0"/>
              <a:t>Current Status </a:t>
            </a:r>
          </a:p>
          <a:p>
            <a:pPr lvl="1"/>
            <a:r>
              <a:rPr lang="en-US" dirty="0"/>
              <a:t>Plans</a:t>
            </a:r>
          </a:p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STEP 3</a:t>
            </a:r>
            <a:r>
              <a:rPr lang="en-US" dirty="0"/>
              <a:t>: Test Facility  integration</a:t>
            </a:r>
          </a:p>
          <a:p>
            <a:r>
              <a:rPr lang="en-US" dirty="0"/>
              <a:t>Schedule</a:t>
            </a:r>
          </a:p>
          <a:p>
            <a:r>
              <a:rPr lang="en-US" dirty="0"/>
              <a:t>Anti-cryostat design  </a:t>
            </a:r>
          </a:p>
          <a:p>
            <a:r>
              <a:rPr lang="en-US" dirty="0"/>
              <a:t>Summary </a:t>
            </a:r>
          </a:p>
          <a:p>
            <a:pPr marL="0" indent="0">
              <a:buNone/>
            </a:pPr>
            <a:r>
              <a:rPr lang="en-US" dirty="0"/>
              <a:t> 		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A23B6E4-44C5-2F42-9006-D5E330E860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7473A0-680A-104D-84A1-C350B8FA30F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6919C3FA-A6FE-E74E-AE2E-1F698353A34E}" type="datetime1">
              <a:rPr lang="en-US" smtClean="0"/>
              <a:t>8/18/22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89E632-9C08-1749-9F9B-C87E170A74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IPT Meeting #5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9064EC-1C2D-7D44-B28A-FA076D5056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6204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C0739B9-1431-C540-BE37-95A0B67B62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5743" y="796680"/>
            <a:ext cx="8672513" cy="1525179"/>
          </a:xfrm>
        </p:spPr>
        <p:txBody>
          <a:bodyPr/>
          <a:lstStyle/>
          <a:p>
            <a:r>
              <a:rPr lang="en-US" dirty="0"/>
              <a:t> The  QP/QM schedule is updated </a:t>
            </a:r>
          </a:p>
          <a:p>
            <a:pPr lvl="1"/>
            <a:r>
              <a:rPr lang="en-US" dirty="0"/>
              <a:t>It incorporates that the system is designed and article (version) 3 is tested</a:t>
            </a:r>
          </a:p>
          <a:p>
            <a:pPr lvl="1"/>
            <a:r>
              <a:rPr lang="en-US" dirty="0"/>
              <a:t>Indirectly it was affected from the  COVID projects delays.</a:t>
            </a:r>
          </a:p>
          <a:p>
            <a:pPr lvl="1"/>
            <a:r>
              <a:rPr lang="en-US" dirty="0"/>
              <a:t>It incorporates the COVID component delay (electronics)</a:t>
            </a:r>
          </a:p>
          <a:p>
            <a:r>
              <a:rPr lang="en-US" dirty="0"/>
              <a:t>Final integration schedule is 8  months  which is reasonable </a:t>
            </a:r>
          </a:p>
          <a:p>
            <a:r>
              <a:rPr lang="en-US" dirty="0"/>
              <a:t>The goal is in Jan-May 2024 to test the a MDP magnet in the pit as final integration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DF4273B-411A-2841-8121-D1E85C8DFD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Schedule Update –QP/PS/Integration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3A0328-D958-B141-9292-020AA01CB81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19CD9AF3-1EDA-4048-ABFB-9C600FAF9222}" type="datetime1">
              <a:rPr lang="en-US" smtClean="0"/>
              <a:t>8/18/22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3863E7-83F5-A647-9D6A-4A71A2B7CB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IPT Meeting #5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1F3E93-3466-454D-9B96-600F4B75B2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039DC1C-383B-2ADE-2391-685D0C5827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2919354"/>
            <a:ext cx="9144000" cy="95201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5C6AD6E-954E-07BF-7E5A-190DEB0B10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919354"/>
            <a:ext cx="9144000" cy="952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2144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68A526E-9B99-344D-6451-FDDE5FF02E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4" y="728664"/>
            <a:ext cx="6367268" cy="1631649"/>
          </a:xfrm>
        </p:spPr>
        <p:txBody>
          <a:bodyPr/>
          <a:lstStyle/>
          <a:p>
            <a:r>
              <a:rPr lang="en-US" dirty="0"/>
              <a:t>We  have a preliminary design of the  anti-cryostat</a:t>
            </a:r>
          </a:p>
          <a:p>
            <a:r>
              <a:rPr lang="en-US" dirty="0"/>
              <a:t>It follows the EDIPO sample holder</a:t>
            </a:r>
          </a:p>
          <a:p>
            <a:r>
              <a:rPr lang="en-US" dirty="0"/>
              <a:t>Field should be Perpendicular to the field</a:t>
            </a:r>
          </a:p>
          <a:p>
            <a:r>
              <a:rPr lang="en-US" dirty="0"/>
              <a:t>We prefer  the force to face in not out, some R&amp;D  and </a:t>
            </a:r>
            <a:r>
              <a:rPr lang="en-US" dirty="0" err="1"/>
              <a:t>desing</a:t>
            </a:r>
            <a:r>
              <a:rPr lang="en-US" dirty="0"/>
              <a:t> is needed.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168C8CA-BE58-D961-118E-07D359447D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Anti-cryostat and sample holder  - design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64298D-B6FB-8F60-F59F-84650BAC0F7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19CD9AF3-1EDA-4048-ABFB-9C600FAF9222}" type="datetime1">
              <a:rPr lang="en-US" smtClean="0"/>
              <a:t>8/18/22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0A5341-79F2-7061-6B66-23D66FA240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IPT Meeting #5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DEE53F-32F4-4F79-19EE-958119E832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pic>
        <p:nvPicPr>
          <p:cNvPr id="16" name="Picture 15" descr="Shape, arrow&#10;&#10;Description automatically generated">
            <a:extLst>
              <a:ext uri="{FF2B5EF4-FFF2-40B4-BE49-F238E27FC236}">
                <a16:creationId xmlns:a16="http://schemas.microsoft.com/office/drawing/2014/main" id="{86230AA1-92E6-AF57-4670-8A451A8AC3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9943" y="-87375"/>
            <a:ext cx="2174057" cy="5143500"/>
          </a:xfrm>
          <a:prstGeom prst="rect">
            <a:avLst/>
          </a:prstGeom>
        </p:spPr>
      </p:pic>
      <p:pic>
        <p:nvPicPr>
          <p:cNvPr id="18" name="Picture 17" descr="Diagram, schematic&#10;&#10;Description automatically generated">
            <a:extLst>
              <a:ext uri="{FF2B5EF4-FFF2-40B4-BE49-F238E27FC236}">
                <a16:creationId xmlns:a16="http://schemas.microsoft.com/office/drawing/2014/main" id="{F12A8691-2FF9-5DFE-CAF4-5CC8A86DB6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549" y="2557587"/>
            <a:ext cx="2467955" cy="2320574"/>
          </a:xfrm>
          <a:prstGeom prst="rect">
            <a:avLst/>
          </a:prstGeom>
        </p:spPr>
      </p:pic>
      <p:pic>
        <p:nvPicPr>
          <p:cNvPr id="20" name="Picture 19" descr="Icon&#10;&#10;Description automatically generated">
            <a:extLst>
              <a:ext uri="{FF2B5EF4-FFF2-40B4-BE49-F238E27FC236}">
                <a16:creationId xmlns:a16="http://schemas.microsoft.com/office/drawing/2014/main" id="{8B9EE93A-3453-6124-91AC-F31E961391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79630" y="3298806"/>
            <a:ext cx="1782840" cy="1116030"/>
          </a:xfrm>
          <a:prstGeom prst="rect">
            <a:avLst/>
          </a:prstGeom>
        </p:spPr>
      </p:pic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3B8B5EA1-63B2-5D98-6396-7B368D1D6B02}"/>
              </a:ext>
            </a:extLst>
          </p:cNvPr>
          <p:cNvCxnSpPr/>
          <p:nvPr/>
        </p:nvCxnSpPr>
        <p:spPr>
          <a:xfrm>
            <a:off x="4478536" y="2571750"/>
            <a:ext cx="0" cy="72625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9959EB27-DCF8-007D-46C8-07C75F068B5E}"/>
              </a:ext>
            </a:extLst>
          </p:cNvPr>
          <p:cNvCxnSpPr/>
          <p:nvPr/>
        </p:nvCxnSpPr>
        <p:spPr>
          <a:xfrm>
            <a:off x="4754129" y="2571750"/>
            <a:ext cx="0" cy="72625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D1AE3201-B24C-5D38-B7ED-730448F3C307}"/>
              </a:ext>
            </a:extLst>
          </p:cNvPr>
          <p:cNvCxnSpPr/>
          <p:nvPr/>
        </p:nvCxnSpPr>
        <p:spPr>
          <a:xfrm>
            <a:off x="5052177" y="2557587"/>
            <a:ext cx="0" cy="72625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A3068228-952E-E64C-FCA5-2120C60B46E0}"/>
              </a:ext>
            </a:extLst>
          </p:cNvPr>
          <p:cNvCxnSpPr>
            <a:cxnSpLocks/>
          </p:cNvCxnSpPr>
          <p:nvPr/>
        </p:nvCxnSpPr>
        <p:spPr>
          <a:xfrm flipH="1">
            <a:off x="5762470" y="3691587"/>
            <a:ext cx="833402" cy="0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4E480165-DE06-E49D-C4A1-255285D2A71C}"/>
              </a:ext>
            </a:extLst>
          </p:cNvPr>
          <p:cNvCxnSpPr>
            <a:cxnSpLocks/>
          </p:cNvCxnSpPr>
          <p:nvPr/>
        </p:nvCxnSpPr>
        <p:spPr>
          <a:xfrm flipH="1">
            <a:off x="3088210" y="3888861"/>
            <a:ext cx="833402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C8BD0E19-5F3B-D639-D9C5-BAB87B77AB0E}"/>
              </a:ext>
            </a:extLst>
          </p:cNvPr>
          <p:cNvCxnSpPr>
            <a:cxnSpLocks/>
          </p:cNvCxnSpPr>
          <p:nvPr/>
        </p:nvCxnSpPr>
        <p:spPr>
          <a:xfrm>
            <a:off x="3088210" y="3691587"/>
            <a:ext cx="891420" cy="0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C1CE6D16-7439-E764-37B7-359EAC79A4EB}"/>
              </a:ext>
            </a:extLst>
          </p:cNvPr>
          <p:cNvCxnSpPr>
            <a:cxnSpLocks/>
          </p:cNvCxnSpPr>
          <p:nvPr/>
        </p:nvCxnSpPr>
        <p:spPr>
          <a:xfrm>
            <a:off x="5762470" y="3888861"/>
            <a:ext cx="891420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CCE88DFB-3C0B-760E-4F49-BFE329207DD1}"/>
              </a:ext>
            </a:extLst>
          </p:cNvPr>
          <p:cNvSpPr txBox="1"/>
          <p:nvPr/>
        </p:nvSpPr>
        <p:spPr>
          <a:xfrm>
            <a:off x="5301716" y="2729518"/>
            <a:ext cx="10591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B=15 T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D619CD5-03C9-8B67-C4AC-0C32F0022D01}"/>
              </a:ext>
            </a:extLst>
          </p:cNvPr>
          <p:cNvSpPr txBox="1"/>
          <p:nvPr/>
        </p:nvSpPr>
        <p:spPr>
          <a:xfrm>
            <a:off x="5812627" y="3963261"/>
            <a:ext cx="14416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F=1.5MN/m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A8AA20B-6829-5C90-1E0C-9C5180D89C5B}"/>
              </a:ext>
            </a:extLst>
          </p:cNvPr>
          <p:cNvSpPr txBox="1"/>
          <p:nvPr/>
        </p:nvSpPr>
        <p:spPr>
          <a:xfrm>
            <a:off x="4109921" y="4380471"/>
            <a:ext cx="17828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I</a:t>
            </a:r>
            <a:r>
              <a:rPr lang="en-US" sz="2000" baseline="-25000" dirty="0"/>
              <a:t>max</a:t>
            </a:r>
            <a:r>
              <a:rPr lang="en-US" sz="2000" dirty="0"/>
              <a:t>=100 kA </a:t>
            </a:r>
          </a:p>
        </p:txBody>
      </p:sp>
    </p:spTree>
    <p:extLst>
      <p:ext uri="{BB962C8B-B14F-4D97-AF65-F5344CB8AC3E}">
        <p14:creationId xmlns:p14="http://schemas.microsoft.com/office/powerpoint/2010/main" val="1599885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8D53732-67A6-354F-9A93-9B79C39676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3" y="728664"/>
            <a:ext cx="6973581" cy="3575580"/>
          </a:xfrm>
        </p:spPr>
        <p:txBody>
          <a:bodyPr/>
          <a:lstStyle/>
          <a:p>
            <a:r>
              <a:rPr lang="en-US" dirty="0"/>
              <a:t>There are several questions  connected mostly with  SC  test sample anti-cryostat and test sample well for  FES</a:t>
            </a:r>
          </a:p>
          <a:p>
            <a:pPr lvl="1"/>
            <a:r>
              <a:rPr lang="en-US" dirty="0"/>
              <a:t>Assuming EDIPO type  sample cryostat, is this what we need?</a:t>
            </a:r>
          </a:p>
          <a:p>
            <a:pPr lvl="1"/>
            <a:r>
              <a:rPr lang="en-US" dirty="0"/>
              <a:t> What are sample dimensions? Constant?</a:t>
            </a:r>
          </a:p>
          <a:p>
            <a:pPr lvl="1"/>
            <a:r>
              <a:rPr lang="en-US" dirty="0"/>
              <a:t>Any limitations on temperature gradient within the sample during testing?</a:t>
            </a:r>
          </a:p>
          <a:p>
            <a:pPr lvl="1"/>
            <a:r>
              <a:rPr lang="en-US" dirty="0"/>
              <a:t>Sample orientation to the field? </a:t>
            </a:r>
          </a:p>
          <a:p>
            <a:pPr lvl="1"/>
            <a:r>
              <a:rPr lang="en-US" dirty="0"/>
              <a:t>Are there any requirements for warmup/cooldown? </a:t>
            </a:r>
          </a:p>
          <a:p>
            <a:pPr lvl="1"/>
            <a:r>
              <a:rPr lang="en-US" dirty="0"/>
              <a:t>SC transformer, what design we should use? Is 100kA what we need?</a:t>
            </a:r>
          </a:p>
          <a:p>
            <a:pPr lvl="1"/>
            <a:r>
              <a:rPr lang="en-US" dirty="0"/>
              <a:t>Can be CICC be direct cooled (LHe bath) or LHe flow in the cooling channels?  Does this matter for the test? </a:t>
            </a:r>
          </a:p>
          <a:p>
            <a:r>
              <a:rPr lang="en-US" dirty="0"/>
              <a:t>We need input from users community 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CD3CD49-2149-5A4B-B4E8-B131B1EFBE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Open questions 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31F66-2E16-5640-8B90-934F62085B6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19CD9AF3-1EDA-4048-ABFB-9C600FAF9222}" type="datetime1">
              <a:rPr lang="en-US" smtClean="0"/>
              <a:t>8/18/22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EEF619-65B1-BF43-87F7-D01F0E862C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IPT Meeting #5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884455-C290-734F-B71E-FCAAD30DF4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E812528-1660-EA4B-9766-5E410418C4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9496" y="509722"/>
            <a:ext cx="1495901" cy="3794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9654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8D53732-67A6-354F-9A93-9B79C39676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2250" y="533541"/>
            <a:ext cx="8915397" cy="4076418"/>
          </a:xfrm>
        </p:spPr>
        <p:txBody>
          <a:bodyPr/>
          <a:lstStyle/>
          <a:p>
            <a:r>
              <a:rPr lang="en-US" dirty="0"/>
              <a:t>The HFVMTF  test pit  construction is done </a:t>
            </a:r>
          </a:p>
          <a:p>
            <a:r>
              <a:rPr lang="en-US" dirty="0">
                <a:solidFill>
                  <a:srgbClr val="4E4E4E"/>
                </a:solidFill>
              </a:rPr>
              <a:t>Procurement is  finalized. </a:t>
            </a:r>
            <a:r>
              <a:rPr lang="en-US" dirty="0"/>
              <a:t>The final cryostat design is in progress with the company </a:t>
            </a:r>
            <a:r>
              <a:rPr lang="en-US" dirty="0">
                <a:solidFill>
                  <a:srgbClr val="4E4E4E"/>
                </a:solidFill>
              </a:rPr>
              <a:t>– cryostat is expected not early than May 2023</a:t>
            </a:r>
          </a:p>
          <a:p>
            <a:r>
              <a:rPr lang="en-US" dirty="0"/>
              <a:t>The QP/QM system is  a close copy of the mu2e/AUP production systems </a:t>
            </a:r>
          </a:p>
          <a:p>
            <a:pPr lvl="1"/>
            <a:r>
              <a:rPr lang="en-US" dirty="0"/>
              <a:t>Small modifications are needed </a:t>
            </a:r>
          </a:p>
          <a:p>
            <a:pPr lvl="1"/>
            <a:r>
              <a:rPr lang="en-US" dirty="0"/>
              <a:t>Main electronic parts are ordered in Nov 2022 –Jan 2023 (Covid delays)</a:t>
            </a:r>
          </a:p>
          <a:p>
            <a:r>
              <a:rPr lang="en-US" dirty="0"/>
              <a:t>Power supplies second  bids are received. Expecting to have a contact in December.</a:t>
            </a:r>
          </a:p>
          <a:p>
            <a:r>
              <a:rPr lang="en-US" dirty="0"/>
              <a:t>Integration of the stand needs additional </a:t>
            </a:r>
            <a:r>
              <a:rPr lang="en-US" dirty="0" err="1"/>
              <a:t>cryo</a:t>
            </a:r>
            <a:r>
              <a:rPr lang="en-US" dirty="0"/>
              <a:t> effort – expect to get resources after first AUP cryomodule test, October 2022.</a:t>
            </a:r>
          </a:p>
          <a:p>
            <a:r>
              <a:rPr lang="en-US"/>
              <a:t>Risks </a:t>
            </a:r>
            <a:r>
              <a:rPr lang="en-US" dirty="0"/>
              <a:t>are identified. </a:t>
            </a:r>
          </a:p>
          <a:p>
            <a:r>
              <a:rPr lang="en-US" dirty="0"/>
              <a:t>As  today, the current estimation of the stand completion is May 2024. </a:t>
            </a:r>
          </a:p>
          <a:p>
            <a:r>
              <a:rPr lang="en-US" dirty="0"/>
              <a:t>The </a:t>
            </a:r>
            <a:r>
              <a:rPr lang="en-US" dirty="0" err="1"/>
              <a:t>anticryostat</a:t>
            </a:r>
            <a:r>
              <a:rPr lang="en-US" dirty="0"/>
              <a:t> needs better specs from community.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CD3CD49-2149-5A4B-B4E8-B131B1EFBE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31F66-2E16-5640-8B90-934F62085B6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19CD9AF3-1EDA-4048-ABFB-9C600FAF9222}" type="datetime1">
              <a:rPr lang="en-US" smtClean="0"/>
              <a:t>8/18/22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EEF619-65B1-BF43-87F7-D01F0E862C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IPT Meeting #5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884455-C290-734F-B71E-FCAAD30DF4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6645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482BFA7-1EC0-684C-990A-DCBE16ADBB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9974" y="1944157"/>
            <a:ext cx="2604052" cy="320908"/>
          </a:xfrm>
        </p:spPr>
        <p:txBody>
          <a:bodyPr/>
          <a:lstStyle/>
          <a:p>
            <a:r>
              <a:rPr lang="en-US" dirty="0"/>
              <a:t>Backup Slides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98CFBC-97CF-A34C-981B-E978F5205D3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98B8D818-370C-2D4E-A500-AF1DFCD74CE8}" type="datetime1">
              <a:rPr lang="en-US" smtClean="0"/>
              <a:t>8/18/22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5B39A4-DC04-D54B-81EC-46FDDDA546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IPT Meeting #5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7714AB-C366-6448-A8FF-5907FBA980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8383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HFVMTF QPM Details – PS Control and Monitoring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6"/>
          </p:nvPr>
        </p:nvSpPr>
        <p:spPr>
          <a:xfrm>
            <a:off x="5987653" y="4886325"/>
            <a:ext cx="938927" cy="180975"/>
          </a:xfrm>
        </p:spPr>
        <p:txBody>
          <a:bodyPr/>
          <a:lstStyle/>
          <a:p>
            <a:pPr algn="l">
              <a:defRPr/>
            </a:pPr>
            <a:r>
              <a:rPr lang="en-US" dirty="0"/>
              <a:t>March 30, 2022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7"/>
          </p:nvPr>
        </p:nvSpPr>
        <p:spPr>
          <a:xfrm>
            <a:off x="1747837" y="4886325"/>
            <a:ext cx="3093104" cy="180975"/>
          </a:xfrm>
        </p:spPr>
        <p:txBody>
          <a:bodyPr/>
          <a:lstStyle/>
          <a:p>
            <a:pPr>
              <a:defRPr/>
            </a:pPr>
            <a:r>
              <a:rPr lang="de-DE" dirty="0"/>
              <a:t>C.Arcola | </a:t>
            </a:r>
            <a:r>
              <a:rPr lang="en-US" dirty="0"/>
              <a:t>Overview of the upcoming HFVMTF Quench Protection System</a:t>
            </a:r>
            <a:endParaRPr lang="en-US" b="1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2F81D122-1236-448D-9FFD-9A7E4C5BCBBD}"/>
              </a:ext>
            </a:extLst>
          </p:cNvPr>
          <p:cNvSpPr txBox="1">
            <a:spLocks/>
          </p:cNvSpPr>
          <p:nvPr/>
        </p:nvSpPr>
        <p:spPr>
          <a:xfrm>
            <a:off x="505839" y="3453859"/>
            <a:ext cx="8255540" cy="1178168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rgbClr val="595959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595959"/>
                </a:solidFill>
                <a:latin typeface="Helvetica"/>
                <a:ea typeface="ＭＳ Ｐゴシック" charset="0"/>
                <a:cs typeface="+mn-cs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400" kern="1200">
                <a:solidFill>
                  <a:srgbClr val="595959"/>
                </a:solidFill>
                <a:latin typeface="Helvetica"/>
                <a:ea typeface="ＭＳ Ｐゴシック" charset="0"/>
                <a:cs typeface="+mn-cs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200" kern="1200">
                <a:solidFill>
                  <a:srgbClr val="595959"/>
                </a:solidFill>
                <a:latin typeface="Helvetica"/>
                <a:ea typeface="ＭＳ Ｐゴシック" charset="0"/>
                <a:cs typeface="+mn-cs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200" kern="1200">
                <a:solidFill>
                  <a:srgbClr val="595959"/>
                </a:solidFill>
                <a:latin typeface="Helvetica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-"/>
            </a:pPr>
            <a:r>
              <a:rPr lang="en-US" sz="1050" b="1" dirty="0">
                <a:solidFill>
                  <a:schemeClr val="tx2"/>
                </a:solidFill>
              </a:rPr>
              <a:t>Subordinate PLC to monitor temp, water pressure, DCCTs and Dump Switches status</a:t>
            </a:r>
          </a:p>
          <a:p>
            <a:pPr>
              <a:buFontTx/>
              <a:buChar char="-"/>
            </a:pPr>
            <a:r>
              <a:rPr lang="en-US" sz="1050" b="1" dirty="0">
                <a:solidFill>
                  <a:schemeClr val="tx2"/>
                </a:solidFill>
              </a:rPr>
              <a:t>2x Active Ground Fault Detectors</a:t>
            </a:r>
          </a:p>
          <a:p>
            <a:pPr>
              <a:buFontTx/>
              <a:buChar char="-"/>
            </a:pPr>
            <a:r>
              <a:rPr lang="en-US" sz="1050" b="1" dirty="0">
                <a:solidFill>
                  <a:schemeClr val="tx2"/>
                </a:solidFill>
              </a:rPr>
              <a:t>PS consists of Switching Power Supply modules and I-regulator</a:t>
            </a:r>
          </a:p>
          <a:p>
            <a:pPr>
              <a:buFontTx/>
              <a:buChar char="-"/>
            </a:pPr>
            <a:r>
              <a:rPr lang="en-US" sz="1050" b="1" dirty="0">
                <a:solidFill>
                  <a:schemeClr val="tx2"/>
                </a:solidFill>
              </a:rPr>
              <a:t>NI c-RIO based I-control produces open loop Current set-point (Custom profile or periodic waves)</a:t>
            </a:r>
          </a:p>
          <a:p>
            <a:pPr>
              <a:buFontTx/>
              <a:buChar char="-"/>
            </a:pPr>
            <a:r>
              <a:rPr lang="en-US" sz="1050" b="1" dirty="0">
                <a:solidFill>
                  <a:schemeClr val="tx2"/>
                </a:solidFill>
              </a:rPr>
              <a:t>PS Ethernet monitoring for Fast Trip Module and Imbalanced Current protection</a:t>
            </a:r>
          </a:p>
          <a:p>
            <a:pPr>
              <a:buFontTx/>
              <a:buChar char="-"/>
            </a:pPr>
            <a:r>
              <a:rPr lang="en-US" sz="1050" b="1" dirty="0">
                <a:solidFill>
                  <a:schemeClr val="tx2"/>
                </a:solidFill>
              </a:rPr>
              <a:t>Current readout and optical fiber-based distribution for the Current dependent threshold on QDs</a:t>
            </a:r>
          </a:p>
          <a:p>
            <a:pPr>
              <a:buFontTx/>
              <a:buChar char="-"/>
            </a:pPr>
            <a:endParaRPr lang="en-US" sz="1050" b="1" dirty="0">
              <a:solidFill>
                <a:schemeClr val="tx2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2F0A60C-8FD9-4BAA-818E-CF0C628668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5573" y="618973"/>
            <a:ext cx="5292854" cy="2921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8064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D8E2F2C-9014-5794-5A94-B674F0A59E27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638D46-DC37-C8DE-6DF6-E057DFD3330A}"/>
              </a:ext>
            </a:extLst>
          </p:cNvPr>
          <p:cNvSpPr>
            <a:spLocks noGrp="1"/>
          </p:cNvSpPr>
          <p:nvPr>
            <p:ph sz="half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A164EC4-F249-FEB3-3F97-938AECAB15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 pictures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585C09-C533-8E14-7FCE-60449F2236E2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6/8/14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2952BD-0E12-EC6C-22DB-DBAF854CC682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G. Bock - Muon Campus</a:t>
            </a:r>
            <a:endParaRPr lang="en-US" b="1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1F6B93-3D8E-5294-306D-A44243E9363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fld id="{DE78B61D-3477-4845-9DF6-695E34DA1F91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  <p:pic>
        <p:nvPicPr>
          <p:cNvPr id="8" name="Picture 7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1B575B96-E18B-C9AA-DD63-80D8CFF939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827" y="2939792"/>
            <a:ext cx="4229100" cy="119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4206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64FE3CC-339C-D1DC-501A-1CEB587739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Test Facilities -  M. Bird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09B2FF-1A8F-FC1F-7ECF-99C1AB8390A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19CD9AF3-1EDA-4048-ABFB-9C600FAF9222}" type="datetime1">
              <a:rPr lang="en-US" smtClean="0"/>
              <a:t>8/18/22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EB6005-B0C6-A977-9740-9B8756C981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IPT Meeting #5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01BBA9-ED9F-0C4C-F194-1C21C89973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F763D40-1CF8-77C2-EB01-E7D18141A2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275" y="665668"/>
            <a:ext cx="7345160" cy="4289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58729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CEE23A8-1EEE-9246-BCA4-0BFE024830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5743" y="633144"/>
            <a:ext cx="8672513" cy="1326167"/>
          </a:xfrm>
        </p:spPr>
        <p:txBody>
          <a:bodyPr/>
          <a:lstStyle/>
          <a:p>
            <a:r>
              <a:rPr lang="en-US" sz="1600" dirty="0"/>
              <a:t>Documentation for the integration of the pit was started this summer – based on the AUP stand 4 experience </a:t>
            </a:r>
          </a:p>
          <a:p>
            <a:r>
              <a:rPr lang="en-US" sz="1600" dirty="0"/>
              <a:t> A </a:t>
            </a:r>
            <a:r>
              <a:rPr lang="en-US" sz="1600" dirty="0" err="1"/>
              <a:t>cryo</a:t>
            </a:r>
            <a:r>
              <a:rPr lang="en-US" sz="1600" dirty="0"/>
              <a:t> engineer left the division -  the process was delayed </a:t>
            </a:r>
          </a:p>
          <a:p>
            <a:r>
              <a:rPr lang="en-US" sz="1600" dirty="0"/>
              <a:t>A discussion with the </a:t>
            </a:r>
            <a:r>
              <a:rPr lang="en-US" sz="1600" dirty="0" err="1"/>
              <a:t>cryo</a:t>
            </a:r>
            <a:r>
              <a:rPr lang="en-US" sz="1600" dirty="0"/>
              <a:t> sector for optimization of  the project resources (mu2e, AUP, PIP II) is in progress.  Need funding in FY23 to  get  engineering support 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CBBA727-B08D-4D4B-9CD6-1C6837E7B8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Integration</a:t>
            </a:r>
            <a:r>
              <a:rPr lang="en-US" dirty="0"/>
              <a:t>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EAB9CF-F388-7849-93F0-A49838A52E9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19CD9AF3-1EDA-4048-ABFB-9C600FAF9222}" type="datetime1">
              <a:rPr lang="en-US" smtClean="0"/>
              <a:t>8/18/22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66257F-205B-BA47-916C-742BB1A060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IPT Meeting #5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942383-3E9F-3C49-8E60-6F07E10BE4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81B0839-96F6-F444-A1F7-B10B2C2DBC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198" y="2001253"/>
            <a:ext cx="8509915" cy="298651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9FFA46F-221A-164A-A355-97CCE264246F}"/>
              </a:ext>
            </a:extLst>
          </p:cNvPr>
          <p:cNvSpPr txBox="1"/>
          <p:nvPr/>
        </p:nvSpPr>
        <p:spPr>
          <a:xfrm>
            <a:off x="636588" y="2110085"/>
            <a:ext cx="13596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Aug 2021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A5FEBE4-A8CA-7E47-8DE6-52BF93B321D0}"/>
              </a:ext>
            </a:extLst>
          </p:cNvPr>
          <p:cNvSpPr txBox="1"/>
          <p:nvPr/>
        </p:nvSpPr>
        <p:spPr>
          <a:xfrm>
            <a:off x="429419" y="3073896"/>
            <a:ext cx="7924288" cy="143646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CF72CE5-AF86-9847-A391-495B6BB582CA}"/>
              </a:ext>
            </a:extLst>
          </p:cNvPr>
          <p:cNvSpPr txBox="1"/>
          <p:nvPr/>
        </p:nvSpPr>
        <p:spPr>
          <a:xfrm>
            <a:off x="8353707" y="3847940"/>
            <a:ext cx="827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</a:rPr>
              <a:t>3520 h</a:t>
            </a:r>
          </a:p>
        </p:txBody>
      </p:sp>
    </p:spTree>
    <p:extLst>
      <p:ext uri="{BB962C8B-B14F-4D97-AF65-F5344CB8AC3E}">
        <p14:creationId xmlns:p14="http://schemas.microsoft.com/office/powerpoint/2010/main" val="93527394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220B95B-31F9-1349-BBC9-EBBF038F86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3" y="728664"/>
            <a:ext cx="8672513" cy="1577214"/>
          </a:xfrm>
        </p:spPr>
        <p:txBody>
          <a:bodyPr/>
          <a:lstStyle/>
          <a:p>
            <a:r>
              <a:rPr lang="en-US" dirty="0"/>
              <a:t>This  project has very low  or no contingency (10% were used in GPP estimation and some other task)  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241E0AE-BFE5-084D-9031-41BCA5E062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250" y="213235"/>
            <a:ext cx="8686800" cy="320908"/>
          </a:xfrm>
        </p:spPr>
        <p:txBody>
          <a:bodyPr/>
          <a:lstStyle/>
          <a:p>
            <a:r>
              <a:rPr lang="en-US" dirty="0"/>
              <a:t>Funding Status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334362-8C8D-4042-A54D-F955ED963CD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64385DEE-50B8-CC41-AAF4-E64A29A5B365}" type="datetime1">
              <a:rPr lang="en-US" smtClean="0"/>
              <a:t>8/18/22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74CC0C-A5DB-7D4D-AA2D-83BB7D3D34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IPT Meeting #5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21C31F-1DD6-784E-BDF8-17FBC9494B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614C17FB-BAEC-D847-B4C1-935EDCE3E661}"/>
              </a:ext>
            </a:extLst>
          </p:cNvPr>
          <p:cNvGraphicFramePr>
            <a:graphicFrameLocks noGrp="1"/>
          </p:cNvGraphicFramePr>
          <p:nvPr/>
        </p:nvGraphicFramePr>
        <p:xfrm>
          <a:off x="511611" y="1366403"/>
          <a:ext cx="7886701" cy="2942439"/>
        </p:xfrm>
        <a:graphic>
          <a:graphicData uri="http://schemas.openxmlformats.org/drawingml/2006/table">
            <a:tbl>
              <a:tblPr/>
              <a:tblGrid>
                <a:gridCol w="1930206">
                  <a:extLst>
                    <a:ext uri="{9D8B030D-6E8A-4147-A177-3AD203B41FA5}">
                      <a16:colId xmlns:a16="http://schemas.microsoft.com/office/drawing/2014/main" val="2375707799"/>
                    </a:ext>
                  </a:extLst>
                </a:gridCol>
                <a:gridCol w="805258">
                  <a:extLst>
                    <a:ext uri="{9D8B030D-6E8A-4147-A177-3AD203B41FA5}">
                      <a16:colId xmlns:a16="http://schemas.microsoft.com/office/drawing/2014/main" val="3878065456"/>
                    </a:ext>
                  </a:extLst>
                </a:gridCol>
                <a:gridCol w="729023">
                  <a:extLst>
                    <a:ext uri="{9D8B030D-6E8A-4147-A177-3AD203B41FA5}">
                      <a16:colId xmlns:a16="http://schemas.microsoft.com/office/drawing/2014/main" val="1626376346"/>
                    </a:ext>
                  </a:extLst>
                </a:gridCol>
                <a:gridCol w="1125784">
                  <a:extLst>
                    <a:ext uri="{9D8B030D-6E8A-4147-A177-3AD203B41FA5}">
                      <a16:colId xmlns:a16="http://schemas.microsoft.com/office/drawing/2014/main" val="3990203917"/>
                    </a:ext>
                  </a:extLst>
                </a:gridCol>
                <a:gridCol w="787162">
                  <a:extLst>
                    <a:ext uri="{9D8B030D-6E8A-4147-A177-3AD203B41FA5}">
                      <a16:colId xmlns:a16="http://schemas.microsoft.com/office/drawing/2014/main" val="938321749"/>
                    </a:ext>
                  </a:extLst>
                </a:gridCol>
                <a:gridCol w="2509268">
                  <a:extLst>
                    <a:ext uri="{9D8B030D-6E8A-4147-A177-3AD203B41FA5}">
                      <a16:colId xmlns:a16="http://schemas.microsoft.com/office/drawing/2014/main" val="690557906"/>
                    </a:ext>
                  </a:extLst>
                </a:gridCol>
              </a:tblGrid>
              <a:tr h="265302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044" marR="9044" marT="904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l" fontAlgn="b"/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Funds Planned/Received/Pending</a:t>
                      </a:r>
                    </a:p>
                  </a:txBody>
                  <a:tcPr marL="9044" marR="9044" marT="904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044" marR="9044" marT="904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99447900"/>
                  </a:ext>
                </a:extLst>
              </a:tr>
              <a:tr h="241184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Cost Estimate  (k$)</a:t>
                      </a:r>
                    </a:p>
                  </a:txBody>
                  <a:tcPr marL="9044" marR="9044" marT="9044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Step 1</a:t>
                      </a:r>
                    </a:p>
                  </a:txBody>
                  <a:tcPr marL="9044" marR="9044" marT="9044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Step 2</a:t>
                      </a:r>
                    </a:p>
                  </a:txBody>
                  <a:tcPr marL="9044" marR="9044" marT="9044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Step 3</a:t>
                      </a:r>
                    </a:p>
                  </a:txBody>
                  <a:tcPr marL="9044" marR="9044" marT="9044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TPC</a:t>
                      </a:r>
                    </a:p>
                  </a:txBody>
                  <a:tcPr marL="9044" marR="9044" marT="9044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Comments </a:t>
                      </a:r>
                    </a:p>
                  </a:txBody>
                  <a:tcPr marL="9044" marR="9044" marT="9044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70736789"/>
                  </a:ext>
                </a:extLst>
              </a:tr>
              <a:tr h="20500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k$</a:t>
                      </a:r>
                    </a:p>
                  </a:txBody>
                  <a:tcPr marL="9044" marR="9044" marT="904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$1,549.0</a:t>
                      </a:r>
                    </a:p>
                  </a:txBody>
                  <a:tcPr marL="9044" marR="9044" marT="904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$1,612.5</a:t>
                      </a:r>
                    </a:p>
                  </a:txBody>
                  <a:tcPr marL="9044" marR="9044" marT="904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$563.5</a:t>
                      </a:r>
                    </a:p>
                  </a:txBody>
                  <a:tcPr marL="9044" marR="9044" marT="904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$3,725.0</a:t>
                      </a:r>
                    </a:p>
                  </a:txBody>
                  <a:tcPr marL="9044" marR="9044" marT="904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Cost </a:t>
                      </a:r>
                    </a:p>
                  </a:txBody>
                  <a:tcPr marL="9044" marR="9044" marT="904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20874362"/>
                  </a:ext>
                </a:extLst>
              </a:tr>
              <a:tr h="20500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044" marR="9044" marT="9044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044" marR="9044" marT="9044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044" marR="9044" marT="9044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044" marR="9044" marT="9044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044" marR="9044" marT="9044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044" marR="9044" marT="9044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25750686"/>
                  </a:ext>
                </a:extLst>
              </a:tr>
              <a:tr h="265302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Year received </a:t>
                      </a:r>
                    </a:p>
                  </a:txBody>
                  <a:tcPr marL="9044" marR="9044" marT="9044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FES</a:t>
                      </a:r>
                    </a:p>
                  </a:txBody>
                  <a:tcPr marL="9044" marR="9044" marT="9044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HEP</a:t>
                      </a:r>
                    </a:p>
                  </a:txBody>
                  <a:tcPr marL="9044" marR="9044" marT="9044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FY total</a:t>
                      </a:r>
                    </a:p>
                  </a:txBody>
                  <a:tcPr marL="9044" marR="9044" marT="9044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Steps</a:t>
                      </a:r>
                    </a:p>
                  </a:txBody>
                  <a:tcPr marL="9044" marR="9044" marT="9044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44" marR="9044" marT="9044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73100254"/>
                  </a:ext>
                </a:extLst>
              </a:tr>
              <a:tr h="434130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FY19 received (GPP-test pit)</a:t>
                      </a:r>
                    </a:p>
                  </a:txBody>
                  <a:tcPr marL="9044" marR="9044" marT="90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$1,299.0</a:t>
                      </a:r>
                    </a:p>
                  </a:txBody>
                  <a:tcPr marL="9044" marR="9044" marT="90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$250.0</a:t>
                      </a:r>
                    </a:p>
                  </a:txBody>
                  <a:tcPr marL="9044" marR="9044" marT="90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$1,549.0</a:t>
                      </a:r>
                    </a:p>
                  </a:txBody>
                  <a:tcPr marL="9044" marR="9044" marT="90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Step 1</a:t>
                      </a:r>
                    </a:p>
                  </a:txBody>
                  <a:tcPr marL="9044" marR="9044" marT="90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Received in August 2019, $500k is for the  civil construction and $1000k for cryostat</a:t>
                      </a:r>
                    </a:p>
                  </a:txBody>
                  <a:tcPr marL="9044" marR="9044" marT="90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94134553"/>
                  </a:ext>
                </a:extLst>
              </a:tr>
              <a:tr h="422071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FY20 Received (QP/QM)</a:t>
                      </a:r>
                    </a:p>
                  </a:txBody>
                  <a:tcPr marL="9044" marR="9044" marT="90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$0.0</a:t>
                      </a:r>
                    </a:p>
                  </a:txBody>
                  <a:tcPr marL="9044" marR="9044" marT="90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$650.0</a:t>
                      </a:r>
                    </a:p>
                  </a:txBody>
                  <a:tcPr marL="9044" marR="9044" marT="90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$650.0</a:t>
                      </a:r>
                    </a:p>
                  </a:txBody>
                  <a:tcPr marL="9044" marR="9044" marT="90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</a:rPr>
                        <a:t>Step 2</a:t>
                      </a:r>
                    </a:p>
                  </a:txBody>
                  <a:tcPr marL="9044" marR="9044" marT="90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Received in May 2020,  for QP/QM electronics </a:t>
                      </a:r>
                    </a:p>
                  </a:txBody>
                  <a:tcPr marL="9044" marR="9044" marT="90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96465832"/>
                  </a:ext>
                </a:extLst>
              </a:tr>
              <a:tr h="422071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FY21 Received (Power Supplies)</a:t>
                      </a:r>
                    </a:p>
                  </a:txBody>
                  <a:tcPr marL="9044" marR="9044" marT="90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$0.0</a:t>
                      </a:r>
                    </a:p>
                  </a:txBody>
                  <a:tcPr marL="9044" marR="9044" marT="90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$962.5</a:t>
                      </a:r>
                    </a:p>
                  </a:txBody>
                  <a:tcPr marL="9044" marR="9044" marT="90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$962.5</a:t>
                      </a:r>
                    </a:p>
                  </a:txBody>
                  <a:tcPr marL="9044" marR="9044" marT="90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</a:rPr>
                        <a:t>Step 2</a:t>
                      </a:r>
                    </a:p>
                  </a:txBody>
                  <a:tcPr marL="9044" marR="9044" marT="90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Received in April 2021,  for PSs and supporting electronics </a:t>
                      </a:r>
                    </a:p>
                  </a:txBody>
                  <a:tcPr marL="9044" marR="9044" marT="90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31476823"/>
                  </a:ext>
                </a:extLst>
              </a:tr>
              <a:tr h="229124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FY22  (Integration)</a:t>
                      </a:r>
                    </a:p>
                  </a:txBody>
                  <a:tcPr marL="9044" marR="9044" marT="90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$563.5</a:t>
                      </a:r>
                    </a:p>
                  </a:txBody>
                  <a:tcPr marL="9044" marR="9044" marT="90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$0.0</a:t>
                      </a:r>
                    </a:p>
                  </a:txBody>
                  <a:tcPr marL="9044" marR="9044" marT="90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</a:rPr>
                        <a:t>$563.5</a:t>
                      </a:r>
                    </a:p>
                  </a:txBody>
                  <a:tcPr marL="9044" marR="9044" marT="90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Step 3</a:t>
                      </a:r>
                    </a:p>
                  </a:txBody>
                  <a:tcPr marL="9044" marR="9044" marT="90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Needed for  Integration  (not received) </a:t>
                      </a:r>
                    </a:p>
                  </a:txBody>
                  <a:tcPr marL="9044" marR="9044" marT="90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8170221"/>
                  </a:ext>
                </a:extLst>
              </a:tr>
              <a:tr h="253243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00FFFF"/>
                          </a:highlight>
                          <a:latin typeface="Calibri" panose="020F0502020204030204" pitchFamily="34" charset="0"/>
                        </a:rPr>
                        <a:t>Total </a:t>
                      </a:r>
                    </a:p>
                  </a:txBody>
                  <a:tcPr marL="9044" marR="9044" marT="90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00FFFF"/>
                          </a:highlight>
                          <a:latin typeface="Calibri" panose="020F0502020204030204" pitchFamily="34" charset="0"/>
                        </a:rPr>
                        <a:t>$1,862.5</a:t>
                      </a:r>
                    </a:p>
                  </a:txBody>
                  <a:tcPr marL="9044" marR="9044" marT="90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00FFFF"/>
                          </a:highlight>
                          <a:latin typeface="Calibri" panose="020F0502020204030204" pitchFamily="34" charset="0"/>
                        </a:rPr>
                        <a:t>$1,862.5</a:t>
                      </a:r>
                    </a:p>
                  </a:txBody>
                  <a:tcPr marL="9044" marR="9044" marT="90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00FFFF"/>
                          </a:highlight>
                          <a:latin typeface="Calibri" panose="020F0502020204030204" pitchFamily="34" charset="0"/>
                        </a:rPr>
                        <a:t>$3,725.0</a:t>
                      </a:r>
                    </a:p>
                  </a:txBody>
                  <a:tcPr marL="9044" marR="9044" marT="90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A7A8AA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9044" marR="9044" marT="90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A7A8AA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9044" marR="9044" marT="90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2413909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812775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50FC762-4E70-8F4B-B2B2-15762A8D80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test facility is constructed in Industrial Building 1, APS-TD, Fermilab.  The proposed place was selected based on the proximity to the needed base infrastructure, including cryogenic, power, water and cranes. </a:t>
            </a:r>
          </a:p>
          <a:p>
            <a:r>
              <a:rPr lang="en-US" dirty="0"/>
              <a:t> Minimum operating temperature of the facility is 1.9K for the magnet providing the background field and with </a:t>
            </a:r>
            <a:r>
              <a:rPr lang="en-US" dirty="0">
                <a:solidFill>
                  <a:srgbClr val="63666A"/>
                </a:solidFill>
              </a:rPr>
              <a:t>min 4.2-4.5 K  for the test samples, variable  to  ~50 K. </a:t>
            </a:r>
          </a:p>
          <a:p>
            <a:r>
              <a:rPr lang="en-US" dirty="0"/>
              <a:t> The test pit cryostat should accommodate a dipole (cold mass) with maximum dimensions of 1.3 m and length of &lt; 3 m </a:t>
            </a:r>
          </a:p>
          <a:p>
            <a:r>
              <a:rPr lang="en-US" dirty="0"/>
              <a:t> The maximum energy in the test field dipole should be &lt; 20 MJ </a:t>
            </a:r>
          </a:p>
          <a:p>
            <a:r>
              <a:rPr lang="en-US" dirty="0"/>
              <a:t> The maximum weight of the dipole cold mass should not exceed 20 ton </a:t>
            </a:r>
          </a:p>
          <a:p>
            <a:r>
              <a:rPr lang="en-US" dirty="0"/>
              <a:t> The test facility should be efficient and safe, minimizing the time for experiment preparation and no helium losses. </a:t>
            </a:r>
          </a:p>
          <a:p>
            <a:r>
              <a:rPr lang="en-US" dirty="0"/>
              <a:t>Operational lifetime of the facility at  least 20 years.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BA340D5-7208-2F4E-9C43-596FFF00E5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 of the  Test Facility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2ED09B-15C5-9F4C-A397-568D8692C4C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71F37416-D123-514D-8256-D8D25C95F963}" type="datetime1">
              <a:rPr lang="en-US" smtClean="0"/>
              <a:t>8/18/22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4546D9-69E7-9145-8CCC-DD48E9ED46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IPT Meeting #5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29FB26-92E6-BF44-858F-A880690400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20227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F069ED06-D878-2948-99CB-8BD165038892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222250" y="509722"/>
          <a:ext cx="8305801" cy="457200"/>
        </p:xfrm>
        <a:graphic>
          <a:graphicData uri="http://schemas.openxmlformats.org/drawingml/2006/table">
            <a:tbl>
              <a:tblPr/>
              <a:tblGrid>
                <a:gridCol w="2031224">
                  <a:extLst>
                    <a:ext uri="{9D8B030D-6E8A-4147-A177-3AD203B41FA5}">
                      <a16:colId xmlns:a16="http://schemas.microsoft.com/office/drawing/2014/main" val="2416184785"/>
                    </a:ext>
                  </a:extLst>
                </a:gridCol>
                <a:gridCol w="850575">
                  <a:extLst>
                    <a:ext uri="{9D8B030D-6E8A-4147-A177-3AD203B41FA5}">
                      <a16:colId xmlns:a16="http://schemas.microsoft.com/office/drawing/2014/main" val="1057135069"/>
                    </a:ext>
                  </a:extLst>
                </a:gridCol>
                <a:gridCol w="952136">
                  <a:extLst>
                    <a:ext uri="{9D8B030D-6E8A-4147-A177-3AD203B41FA5}">
                      <a16:colId xmlns:a16="http://schemas.microsoft.com/office/drawing/2014/main" val="2349655365"/>
                    </a:ext>
                  </a:extLst>
                </a:gridCol>
                <a:gridCol w="1002917">
                  <a:extLst>
                    <a:ext uri="{9D8B030D-6E8A-4147-A177-3AD203B41FA5}">
                      <a16:colId xmlns:a16="http://schemas.microsoft.com/office/drawing/2014/main" val="3059256810"/>
                    </a:ext>
                  </a:extLst>
                </a:gridCol>
                <a:gridCol w="828358">
                  <a:extLst>
                    <a:ext uri="{9D8B030D-6E8A-4147-A177-3AD203B41FA5}">
                      <a16:colId xmlns:a16="http://schemas.microsoft.com/office/drawing/2014/main" val="3473372225"/>
                    </a:ext>
                  </a:extLst>
                </a:gridCol>
                <a:gridCol w="2640591">
                  <a:extLst>
                    <a:ext uri="{9D8B030D-6E8A-4147-A177-3AD203B41FA5}">
                      <a16:colId xmlns:a16="http://schemas.microsoft.com/office/drawing/2014/main" val="4098059493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FY19 received (GPP-test pit)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$1,299.0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$250.0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$1,549.0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Step 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Received in August 2019, $500k is for the  civil construction and $1000k for cryostat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87180197"/>
                  </a:ext>
                </a:extLst>
              </a:tr>
            </a:tbl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EA10D8A6-75BC-4746-96FC-2DA8C29949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B050"/>
                </a:solidFill>
              </a:rPr>
              <a:t>Funding: Step 1 -  details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C4E7EC-AEF9-6340-814E-D51F54E5079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13E91785-C593-544B-A89F-C50DB21B5EED}" type="datetime1">
              <a:rPr lang="en-US" smtClean="0"/>
              <a:t>8/18/22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934ED2-BECE-BF4B-8E7B-6DB87EEEDC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IPT Meeting #5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4EB0D7-0EA9-3946-AB65-30B10B2EA7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DB7A3B73-DEBC-8E43-BA33-72A6CF1B7122}"/>
              </a:ext>
            </a:extLst>
          </p:cNvPr>
          <p:cNvSpPr txBox="1">
            <a:spLocks/>
          </p:cNvSpPr>
          <p:nvPr/>
        </p:nvSpPr>
        <p:spPr>
          <a:xfrm>
            <a:off x="242887" y="1207362"/>
            <a:ext cx="8672513" cy="3337322"/>
          </a:xfrm>
          <a:prstGeom prst="rect">
            <a:avLst/>
          </a:prstGeom>
        </p:spPr>
        <p:txBody>
          <a:bodyPr lIns="0" tIns="0" rIns="0" bIns="0"/>
          <a:lstStyle>
            <a:lvl1pPr marL="230188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8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512763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803275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5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08585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1370013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4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The funding for the test pit was $500k </a:t>
            </a:r>
          </a:p>
          <a:p>
            <a:pPr lvl="1"/>
            <a:r>
              <a:rPr lang="en-US" dirty="0"/>
              <a:t>Test pit actual cost is $584k - overrun is due to</a:t>
            </a:r>
          </a:p>
          <a:p>
            <a:pPr lvl="2"/>
            <a:r>
              <a:rPr lang="en-US" dirty="0"/>
              <a:t> adding the  steel shielding</a:t>
            </a:r>
          </a:p>
          <a:p>
            <a:pPr lvl="2"/>
            <a:r>
              <a:rPr lang="en-US" dirty="0"/>
              <a:t> several change request during the construction </a:t>
            </a:r>
          </a:p>
          <a:p>
            <a:r>
              <a:rPr lang="en-US" dirty="0"/>
              <a:t>The funding for the  cryostat  and </a:t>
            </a:r>
            <a:r>
              <a:rPr lang="en-US" dirty="0" err="1"/>
              <a:t>Top&amp;Lambda</a:t>
            </a:r>
            <a:r>
              <a:rPr lang="en-US" dirty="0"/>
              <a:t> plates is $1,049k</a:t>
            </a:r>
          </a:p>
          <a:p>
            <a:pPr lvl="1"/>
            <a:r>
              <a:rPr lang="en-US" dirty="0"/>
              <a:t>the  cryostat design is $438k – we planned $473k </a:t>
            </a:r>
          </a:p>
          <a:p>
            <a:pPr lvl="1"/>
            <a:r>
              <a:rPr lang="en-US" dirty="0"/>
              <a:t>The cryostats manufacturing:</a:t>
            </a:r>
          </a:p>
          <a:p>
            <a:pPr lvl="2"/>
            <a:r>
              <a:rPr lang="en-US" dirty="0"/>
              <a:t>Planned  cost: $428k</a:t>
            </a:r>
          </a:p>
          <a:p>
            <a:pPr lvl="2"/>
            <a:r>
              <a:rPr lang="en-US" dirty="0"/>
              <a:t>Bids are vendor 1 - $749; Vendor 2 – $936.3k</a:t>
            </a:r>
          </a:p>
          <a:p>
            <a:r>
              <a:rPr lang="en-US" dirty="0"/>
              <a:t>The </a:t>
            </a:r>
            <a:r>
              <a:rPr lang="en-US" dirty="0" err="1"/>
              <a:t>top&amp;lambda</a:t>
            </a:r>
            <a:r>
              <a:rPr lang="en-US" dirty="0"/>
              <a:t> plates in design process: going RFQ in a 2 months   </a:t>
            </a:r>
          </a:p>
          <a:p>
            <a:pPr marL="573087" lvl="2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567469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A10D8A6-75BC-4746-96FC-2DA8C29949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B050"/>
                </a:solidFill>
              </a:rPr>
              <a:t>Funding: Step 1 – Summary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C4E7EC-AEF9-6340-814E-D51F54E5079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E155A2AB-12C7-0F47-A1A0-FBBB63D04520}" type="datetime1">
              <a:rPr lang="en-US" smtClean="0"/>
              <a:t>8/18/22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934ED2-BECE-BF4B-8E7B-6DB87EEEDC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IPT Meeting #5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4EB0D7-0EA9-3946-AB65-30B10B2EA7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  <p:graphicFrame>
        <p:nvGraphicFramePr>
          <p:cNvPr id="10" name="Content Placeholder 9">
            <a:extLst>
              <a:ext uri="{FF2B5EF4-FFF2-40B4-BE49-F238E27FC236}">
                <a16:creationId xmlns:a16="http://schemas.microsoft.com/office/drawing/2014/main" id="{C1B3614D-B27A-1347-A08A-071F7E426450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222250" y="1191802"/>
          <a:ext cx="8672512" cy="2194944"/>
        </p:xfrm>
        <a:graphic>
          <a:graphicData uri="http://schemas.openxmlformats.org/drawingml/2006/table">
            <a:tbl>
              <a:tblPr/>
              <a:tblGrid>
                <a:gridCol w="1955871">
                  <a:extLst>
                    <a:ext uri="{9D8B030D-6E8A-4147-A177-3AD203B41FA5}">
                      <a16:colId xmlns:a16="http://schemas.microsoft.com/office/drawing/2014/main" val="2567672406"/>
                    </a:ext>
                  </a:extLst>
                </a:gridCol>
                <a:gridCol w="778216">
                  <a:extLst>
                    <a:ext uri="{9D8B030D-6E8A-4147-A177-3AD203B41FA5}">
                      <a16:colId xmlns:a16="http://schemas.microsoft.com/office/drawing/2014/main" val="922934966"/>
                    </a:ext>
                  </a:extLst>
                </a:gridCol>
                <a:gridCol w="904329">
                  <a:extLst>
                    <a:ext uri="{9D8B030D-6E8A-4147-A177-3AD203B41FA5}">
                      <a16:colId xmlns:a16="http://schemas.microsoft.com/office/drawing/2014/main" val="2274507059"/>
                    </a:ext>
                  </a:extLst>
                </a:gridCol>
                <a:gridCol w="952559">
                  <a:extLst>
                    <a:ext uri="{9D8B030D-6E8A-4147-A177-3AD203B41FA5}">
                      <a16:colId xmlns:a16="http://schemas.microsoft.com/office/drawing/2014/main" val="2217154214"/>
                    </a:ext>
                  </a:extLst>
                </a:gridCol>
                <a:gridCol w="1043045">
                  <a:extLst>
                    <a:ext uri="{9D8B030D-6E8A-4147-A177-3AD203B41FA5}">
                      <a16:colId xmlns:a16="http://schemas.microsoft.com/office/drawing/2014/main" val="1108304247"/>
                    </a:ext>
                  </a:extLst>
                </a:gridCol>
                <a:gridCol w="760287">
                  <a:extLst>
                    <a:ext uri="{9D8B030D-6E8A-4147-A177-3AD203B41FA5}">
                      <a16:colId xmlns:a16="http://schemas.microsoft.com/office/drawing/2014/main" val="4241624789"/>
                    </a:ext>
                  </a:extLst>
                </a:gridCol>
                <a:gridCol w="2278205">
                  <a:extLst>
                    <a:ext uri="{9D8B030D-6E8A-4147-A177-3AD203B41FA5}">
                      <a16:colId xmlns:a16="http://schemas.microsoft.com/office/drawing/2014/main" val="2987714051"/>
                    </a:ext>
                  </a:extLst>
                </a:gridCol>
              </a:tblGrid>
              <a:tr h="487581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046" marR="9046" marT="904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l" fontAlgn="b"/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STEP  1 -  Test Pit, Cryostat, </a:t>
                      </a:r>
                      <a:r>
                        <a:rPr lang="en-US" sz="15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Top&amp;Lambda</a:t>
                      </a:r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Plates</a:t>
                      </a:r>
                    </a:p>
                  </a:txBody>
                  <a:tcPr marL="9046" marR="9046" marT="904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046" marR="9046" marT="904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046" marR="9046" marT="904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11642207"/>
                  </a:ext>
                </a:extLst>
              </a:tr>
              <a:tr h="554848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Cost Estimate  (k$)</a:t>
                      </a:r>
                    </a:p>
                  </a:txBody>
                  <a:tcPr marL="9046" marR="9046" marT="9046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Planned </a:t>
                      </a:r>
                    </a:p>
                  </a:txBody>
                  <a:tcPr marL="9046" marR="9046" marT="9046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Actual Cost</a:t>
                      </a:r>
                      <a:b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Vendor 1</a:t>
                      </a:r>
                    </a:p>
                  </a:txBody>
                  <a:tcPr marL="9046" marR="9046" marT="9046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Actual Cost</a:t>
                      </a:r>
                      <a:b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Vendor2</a:t>
                      </a:r>
                    </a:p>
                  </a:txBody>
                  <a:tcPr marL="9046" marR="9046" marT="9046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Diff.</a:t>
                      </a:r>
                      <a:b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Vendor 1</a:t>
                      </a:r>
                    </a:p>
                  </a:txBody>
                  <a:tcPr marL="9046" marR="9046" marT="9046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Diff.</a:t>
                      </a:r>
                      <a:b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Vendor 2</a:t>
                      </a:r>
                    </a:p>
                  </a:txBody>
                  <a:tcPr marL="9046" marR="9046" marT="9046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Comments </a:t>
                      </a:r>
                    </a:p>
                  </a:txBody>
                  <a:tcPr marL="9046" marR="9046" marT="9046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01807481"/>
                  </a:ext>
                </a:extLst>
              </a:tr>
              <a:tr h="211687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Test Pit construction </a:t>
                      </a:r>
                    </a:p>
                  </a:txBody>
                  <a:tcPr marL="9046" marR="9046" marT="90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$499</a:t>
                      </a:r>
                    </a:p>
                  </a:txBody>
                  <a:tcPr marL="9046" marR="9046" marT="90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$584</a:t>
                      </a:r>
                    </a:p>
                  </a:txBody>
                  <a:tcPr marL="9046" marR="9046" marT="90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-$85</a:t>
                      </a:r>
                    </a:p>
                  </a:txBody>
                  <a:tcPr marL="9046" marR="9046" marT="90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-$85</a:t>
                      </a:r>
                    </a:p>
                  </a:txBody>
                  <a:tcPr marL="9046" marR="9046" marT="90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Construction is done </a:t>
                      </a:r>
                    </a:p>
                  </a:txBody>
                  <a:tcPr marL="9046" marR="9046" marT="90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91102633"/>
                  </a:ext>
                </a:extLst>
              </a:tr>
              <a:tr h="229176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Cryostat Design </a:t>
                      </a:r>
                    </a:p>
                  </a:txBody>
                  <a:tcPr marL="9046" marR="9046" marT="90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$473</a:t>
                      </a:r>
                    </a:p>
                  </a:txBody>
                  <a:tcPr marL="9046" marR="9046" marT="90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$438</a:t>
                      </a:r>
                    </a:p>
                  </a:txBody>
                  <a:tcPr marL="9046" marR="9046" marT="90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$35</a:t>
                      </a:r>
                    </a:p>
                  </a:txBody>
                  <a:tcPr marL="9046" marR="9046" marT="90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$35</a:t>
                      </a:r>
                    </a:p>
                  </a:txBody>
                  <a:tcPr marL="9046" marR="9046" marT="90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It is finished </a:t>
                      </a:r>
                    </a:p>
                  </a:txBody>
                  <a:tcPr marL="9046" marR="9046" marT="90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82903794"/>
                  </a:ext>
                </a:extLst>
              </a:tr>
              <a:tr h="229176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Cryostat procurement </a:t>
                      </a:r>
                    </a:p>
                  </a:txBody>
                  <a:tcPr marL="9046" marR="9046" marT="90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$428</a:t>
                      </a:r>
                    </a:p>
                  </a:txBody>
                  <a:tcPr marL="9046" marR="9046" marT="90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$749</a:t>
                      </a:r>
                    </a:p>
                  </a:txBody>
                  <a:tcPr marL="9046" marR="9046" marT="90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$936</a:t>
                      </a:r>
                    </a:p>
                  </a:txBody>
                  <a:tcPr marL="9046" marR="9046" marT="90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-$321</a:t>
                      </a:r>
                    </a:p>
                  </a:txBody>
                  <a:tcPr marL="9046" marR="9046" marT="90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-$508</a:t>
                      </a:r>
                    </a:p>
                  </a:txBody>
                  <a:tcPr marL="9046" marR="9046" marT="90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Bids are in </a:t>
                      </a:r>
                    </a:p>
                  </a:txBody>
                  <a:tcPr marL="9046" marR="9046" marT="90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9322597"/>
                  </a:ext>
                </a:extLst>
              </a:tr>
              <a:tr h="229176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Top&amp;Lamba plates </a:t>
                      </a:r>
                    </a:p>
                  </a:txBody>
                  <a:tcPr marL="9046" marR="9046" marT="90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$149</a:t>
                      </a:r>
                    </a:p>
                  </a:txBody>
                  <a:tcPr marL="9046" marR="9046" marT="90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$149</a:t>
                      </a:r>
                    </a:p>
                  </a:txBody>
                  <a:tcPr marL="9046" marR="9046" marT="90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$0</a:t>
                      </a:r>
                    </a:p>
                  </a:txBody>
                  <a:tcPr marL="9046" marR="9046" marT="90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$0</a:t>
                      </a:r>
                    </a:p>
                  </a:txBody>
                  <a:tcPr marL="9046" marR="9046" marT="90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Not ordered yet</a:t>
                      </a:r>
                    </a:p>
                  </a:txBody>
                  <a:tcPr marL="9046" marR="9046" marT="90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28900065"/>
                  </a:ext>
                </a:extLst>
              </a:tr>
              <a:tr h="253300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Summary</a:t>
                      </a:r>
                    </a:p>
                  </a:txBody>
                  <a:tcPr marL="9046" marR="9046" marT="90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$1,549</a:t>
                      </a:r>
                    </a:p>
                  </a:txBody>
                  <a:tcPr marL="9046" marR="9046" marT="90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$1,920</a:t>
                      </a:r>
                    </a:p>
                  </a:txBody>
                  <a:tcPr marL="9046" marR="9046" marT="90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$2,107</a:t>
                      </a:r>
                    </a:p>
                  </a:txBody>
                  <a:tcPr marL="9046" marR="9046" marT="90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-$371</a:t>
                      </a:r>
                    </a:p>
                  </a:txBody>
                  <a:tcPr marL="9046" marR="9046" marT="90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505050"/>
                          </a:solidFill>
                          <a:effectLst/>
                          <a:latin typeface="Calibri" panose="020F0502020204030204" pitchFamily="34" charset="0"/>
                        </a:rPr>
                        <a:t>-$558</a:t>
                      </a:r>
                    </a:p>
                  </a:txBody>
                  <a:tcPr marL="9046" marR="9046" marT="90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46" marR="9046" marT="90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83356791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896DB8B2-DBE3-D144-91D9-42BEDD4F8F2C}"/>
              </a:ext>
            </a:extLst>
          </p:cNvPr>
          <p:cNvSpPr txBox="1"/>
          <p:nvPr/>
        </p:nvSpPr>
        <p:spPr>
          <a:xfrm>
            <a:off x="228598" y="3705508"/>
            <a:ext cx="68253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As yesterday, Vendor 1 is selected (Ability Technology Inc. in IL)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A85E5B8-68E8-0945-9C3C-AE06F20897A3}"/>
              </a:ext>
            </a:extLst>
          </p:cNvPr>
          <p:cNvCxnSpPr/>
          <p:nvPr/>
        </p:nvCxnSpPr>
        <p:spPr>
          <a:xfrm flipH="1">
            <a:off x="6022428" y="1820917"/>
            <a:ext cx="461940" cy="154502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7860913-3321-BE4E-B72D-D90CCC95F6CB}"/>
              </a:ext>
            </a:extLst>
          </p:cNvPr>
          <p:cNvCxnSpPr/>
          <p:nvPr/>
        </p:nvCxnSpPr>
        <p:spPr>
          <a:xfrm>
            <a:off x="5896303" y="1820917"/>
            <a:ext cx="725214" cy="154502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E4A7125-0344-CC4E-93E6-E177484BB133}"/>
              </a:ext>
            </a:extLst>
          </p:cNvPr>
          <p:cNvCxnSpPr>
            <a:cxnSpLocks/>
          </p:cNvCxnSpPr>
          <p:nvPr/>
        </p:nvCxnSpPr>
        <p:spPr>
          <a:xfrm>
            <a:off x="4203865" y="2803338"/>
            <a:ext cx="368135" cy="45050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5F25814-52DB-B140-BDAF-5B51470269CD}"/>
              </a:ext>
            </a:extLst>
          </p:cNvPr>
          <p:cNvCxnSpPr>
            <a:cxnSpLocks/>
          </p:cNvCxnSpPr>
          <p:nvPr/>
        </p:nvCxnSpPr>
        <p:spPr>
          <a:xfrm flipH="1">
            <a:off x="4156364" y="2652648"/>
            <a:ext cx="354641" cy="71469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358961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7736BEA-4C9C-7945-8F13-56ABE19749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For quench Protection and quench monitoring systems we received $650k. The work is in progress. We ordered the log-lead time components (chips) – delivery time 8 months</a:t>
            </a:r>
          </a:p>
          <a:p>
            <a:r>
              <a:rPr lang="en-US" dirty="0"/>
              <a:t>Power supplies  procurement process will start after New Year. For PSs  we have received $963k. 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3D5E557-6297-9D40-B6E0-DFEE7E2CDD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7030A0"/>
                </a:solidFill>
              </a:rPr>
              <a:t>Step 2 -  details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F39E63-6F34-0F45-BB0E-2752859A903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89944672-EFA1-AE4D-8DD9-4F1DF955DF18}" type="datetime1">
              <a:rPr lang="en-US" smtClean="0"/>
              <a:t>8/18/22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E05AD2-8F92-6C48-8A07-DC260700FF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IPT Meeting #5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F6AD41-75B8-7743-96F5-8AFE40D255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51F89AD1-B6D4-4A45-BE8E-DB2CFE6C76A9}"/>
              </a:ext>
            </a:extLst>
          </p:cNvPr>
          <p:cNvGraphicFramePr>
            <a:graphicFrameLocks noGrp="1"/>
          </p:cNvGraphicFramePr>
          <p:nvPr/>
        </p:nvGraphicFramePr>
        <p:xfrm>
          <a:off x="1087147" y="2250041"/>
          <a:ext cx="7149030" cy="1976755"/>
        </p:xfrm>
        <a:graphic>
          <a:graphicData uri="http://schemas.openxmlformats.org/drawingml/2006/table">
            <a:tbl>
              <a:tblPr/>
              <a:tblGrid>
                <a:gridCol w="2560220">
                  <a:extLst>
                    <a:ext uri="{9D8B030D-6E8A-4147-A177-3AD203B41FA5}">
                      <a16:colId xmlns:a16="http://schemas.microsoft.com/office/drawing/2014/main" val="3834643609"/>
                    </a:ext>
                  </a:extLst>
                </a:gridCol>
                <a:gridCol w="807920">
                  <a:extLst>
                    <a:ext uri="{9D8B030D-6E8A-4147-A177-3AD203B41FA5}">
                      <a16:colId xmlns:a16="http://schemas.microsoft.com/office/drawing/2014/main" val="3419124736"/>
                    </a:ext>
                  </a:extLst>
                </a:gridCol>
                <a:gridCol w="1175202">
                  <a:extLst>
                    <a:ext uri="{9D8B030D-6E8A-4147-A177-3AD203B41FA5}">
                      <a16:colId xmlns:a16="http://schemas.microsoft.com/office/drawing/2014/main" val="3061125089"/>
                    </a:ext>
                  </a:extLst>
                </a:gridCol>
                <a:gridCol w="1475530">
                  <a:extLst>
                    <a:ext uri="{9D8B030D-6E8A-4147-A177-3AD203B41FA5}">
                      <a16:colId xmlns:a16="http://schemas.microsoft.com/office/drawing/2014/main" val="3659189138"/>
                    </a:ext>
                  </a:extLst>
                </a:gridCol>
                <a:gridCol w="1130158">
                  <a:extLst>
                    <a:ext uri="{9D8B030D-6E8A-4147-A177-3AD203B41FA5}">
                      <a16:colId xmlns:a16="http://schemas.microsoft.com/office/drawing/2014/main" val="4257635039"/>
                    </a:ext>
                  </a:extLst>
                </a:gridCol>
              </a:tblGrid>
              <a:tr h="204479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STEP  2 -  QP/QM systems and PSs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7387562"/>
                  </a:ext>
                </a:extLst>
              </a:tr>
              <a:tr h="584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Cost Estimate  (k$)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Planned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Costed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Balance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Comments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84286548"/>
                  </a:ext>
                </a:extLst>
              </a:tr>
              <a:tr h="317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Quench Protection/Monitoring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$650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$136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$514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Work is in progress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69729493"/>
                  </a:ext>
                </a:extLst>
              </a:tr>
              <a:tr h="3937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Power Supplies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$963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$948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Specifications  are  in progress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72475729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Summary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$1,613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$151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$1,462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052280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306390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BA1DE8D-0EF1-6D45-ADE9-11D6284F1D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have planned 3520 h for integration +  appropriate M&amp;S</a:t>
            </a:r>
          </a:p>
          <a:p>
            <a:r>
              <a:rPr lang="en-US" dirty="0"/>
              <a:t>We need to receive  $563.5k to start the system integration. We need to have funds to secure resources from cryo-sector </a:t>
            </a:r>
          </a:p>
          <a:p>
            <a:r>
              <a:rPr lang="en-US" dirty="0"/>
              <a:t>This might be not enough, but I do not have better estimation – need to work on it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4C14074-2D17-C247-9E97-DC03525AFB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Step 3 – details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476212-34BE-7948-9886-63EB4A43983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85770503-65F7-224B-BCF4-DB9632F772CD}" type="datetime1">
              <a:rPr lang="en-US" smtClean="0"/>
              <a:t>8/18/22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EA4DEC-731C-5541-AAD3-33057DE899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IPT Meeting #5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A31476-8E7A-9645-AFA7-36E0A60DB9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18DAF784-668A-DD47-ABF2-9E2BDC536E01}"/>
              </a:ext>
            </a:extLst>
          </p:cNvPr>
          <p:cNvGraphicFramePr>
            <a:graphicFrameLocks noGrp="1"/>
          </p:cNvGraphicFramePr>
          <p:nvPr/>
        </p:nvGraphicFramePr>
        <p:xfrm>
          <a:off x="972821" y="2361919"/>
          <a:ext cx="6819900" cy="1452685"/>
        </p:xfrm>
        <a:graphic>
          <a:graphicData uri="http://schemas.openxmlformats.org/drawingml/2006/table">
            <a:tbl>
              <a:tblPr/>
              <a:tblGrid>
                <a:gridCol w="2324100">
                  <a:extLst>
                    <a:ext uri="{9D8B030D-6E8A-4147-A177-3AD203B41FA5}">
                      <a16:colId xmlns:a16="http://schemas.microsoft.com/office/drawing/2014/main" val="2764872360"/>
                    </a:ext>
                  </a:extLst>
                </a:gridCol>
                <a:gridCol w="847725">
                  <a:extLst>
                    <a:ext uri="{9D8B030D-6E8A-4147-A177-3AD203B41FA5}">
                      <a16:colId xmlns:a16="http://schemas.microsoft.com/office/drawing/2014/main" val="4286826286"/>
                    </a:ext>
                  </a:extLst>
                </a:gridCol>
                <a:gridCol w="952500">
                  <a:extLst>
                    <a:ext uri="{9D8B030D-6E8A-4147-A177-3AD203B41FA5}">
                      <a16:colId xmlns:a16="http://schemas.microsoft.com/office/drawing/2014/main" val="1470070248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161745391"/>
                    </a:ext>
                  </a:extLst>
                </a:gridCol>
                <a:gridCol w="1704975">
                  <a:extLst>
                    <a:ext uri="{9D8B030D-6E8A-4147-A177-3AD203B41FA5}">
                      <a16:colId xmlns:a16="http://schemas.microsoft.com/office/drawing/2014/main" val="2745595397"/>
                    </a:ext>
                  </a:extLst>
                </a:gridCol>
              </a:tblGrid>
              <a:tr h="373185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STEP  3 -  System integration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061037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Cost Estimate  (k$)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Planned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Costed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Balance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Comments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97604655"/>
                  </a:ext>
                </a:extLst>
              </a:tr>
              <a:tr h="5461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Integration 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$564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$0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$564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Design just started; manpower limited 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97856182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Summary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$564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$564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024479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6649274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1C70082-553D-B440-B7AD-480CC345C5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Civil Construction Design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A62ED8-C945-8743-A348-1739667C484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E1C54C1C-C3E5-954C-BFD0-7412360E80A9}" type="datetime1">
              <a:rPr lang="en-US" smtClean="0"/>
              <a:t>8/18/22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FCEBB3-C1F4-5343-9023-27BACBB306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IPT Meeting #5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A17A8C-FABE-DC46-81CD-89040B998B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34</a:t>
            </a:fld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E016EBE-99D4-6E4F-B683-8B745A2A0D9C}"/>
              </a:ext>
            </a:extLst>
          </p:cNvPr>
          <p:cNvGrpSpPr/>
          <p:nvPr/>
        </p:nvGrpSpPr>
        <p:grpSpPr>
          <a:xfrm>
            <a:off x="47783" y="509722"/>
            <a:ext cx="7135091" cy="4368439"/>
            <a:chOff x="242127" y="509722"/>
            <a:chExt cx="8679622" cy="4368439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05D79BF-B74D-9544-AF92-3C8C216FBA6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2127" y="509722"/>
              <a:ext cx="8679622" cy="4368439"/>
            </a:xfrm>
            <a:prstGeom prst="rect">
              <a:avLst/>
            </a:prstGeom>
          </p:spPr>
        </p:pic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08BE25EB-8F39-A547-A841-A767F0760DE9}"/>
                </a:ext>
              </a:extLst>
            </p:cNvPr>
            <p:cNvSpPr/>
            <p:nvPr/>
          </p:nvSpPr>
          <p:spPr>
            <a:xfrm>
              <a:off x="1923872" y="1628106"/>
              <a:ext cx="472157" cy="385078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EC4EFA8F-E18F-FA48-9479-C8D43B2D94A3}"/>
                </a:ext>
              </a:extLst>
            </p:cNvPr>
            <p:cNvCxnSpPr>
              <a:cxnSpLocks/>
              <a:stCxn id="10" idx="6"/>
            </p:cNvCxnSpPr>
            <p:nvPr/>
          </p:nvCxnSpPr>
          <p:spPr>
            <a:xfrm flipV="1">
              <a:off x="2396029" y="1614151"/>
              <a:ext cx="2064845" cy="206494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98B3430-07F4-6B40-BB6C-9CDE8786486F}"/>
                </a:ext>
              </a:extLst>
            </p:cNvPr>
            <p:cNvSpPr txBox="1"/>
            <p:nvPr/>
          </p:nvSpPr>
          <p:spPr>
            <a:xfrm>
              <a:off x="4460874" y="1340919"/>
              <a:ext cx="2172256" cy="400110"/>
            </a:xfrm>
            <a:custGeom>
              <a:avLst/>
              <a:gdLst>
                <a:gd name="connsiteX0" fmla="*/ 0 w 2172256"/>
                <a:gd name="connsiteY0" fmla="*/ 0 h 400110"/>
                <a:gd name="connsiteX1" fmla="*/ 521341 w 2172256"/>
                <a:gd name="connsiteY1" fmla="*/ 0 h 400110"/>
                <a:gd name="connsiteX2" fmla="*/ 999238 w 2172256"/>
                <a:gd name="connsiteY2" fmla="*/ 0 h 400110"/>
                <a:gd name="connsiteX3" fmla="*/ 1585747 w 2172256"/>
                <a:gd name="connsiteY3" fmla="*/ 0 h 400110"/>
                <a:gd name="connsiteX4" fmla="*/ 2172256 w 2172256"/>
                <a:gd name="connsiteY4" fmla="*/ 0 h 400110"/>
                <a:gd name="connsiteX5" fmla="*/ 2172256 w 2172256"/>
                <a:gd name="connsiteY5" fmla="*/ 400110 h 400110"/>
                <a:gd name="connsiteX6" fmla="*/ 1672637 w 2172256"/>
                <a:gd name="connsiteY6" fmla="*/ 400110 h 400110"/>
                <a:gd name="connsiteX7" fmla="*/ 1173018 w 2172256"/>
                <a:gd name="connsiteY7" fmla="*/ 400110 h 400110"/>
                <a:gd name="connsiteX8" fmla="*/ 586509 w 2172256"/>
                <a:gd name="connsiteY8" fmla="*/ 400110 h 400110"/>
                <a:gd name="connsiteX9" fmla="*/ 0 w 2172256"/>
                <a:gd name="connsiteY9" fmla="*/ 400110 h 400110"/>
                <a:gd name="connsiteX10" fmla="*/ 0 w 2172256"/>
                <a:gd name="connsiteY10" fmla="*/ 0 h 400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72256" h="400110" extrusionOk="0">
                  <a:moveTo>
                    <a:pt x="0" y="0"/>
                  </a:moveTo>
                  <a:cubicBezTo>
                    <a:pt x="223789" y="-8401"/>
                    <a:pt x="301737" y="26609"/>
                    <a:pt x="521341" y="0"/>
                  </a:cubicBezTo>
                  <a:cubicBezTo>
                    <a:pt x="740945" y="-26609"/>
                    <a:pt x="886350" y="30740"/>
                    <a:pt x="999238" y="0"/>
                  </a:cubicBezTo>
                  <a:cubicBezTo>
                    <a:pt x="1112126" y="-30740"/>
                    <a:pt x="1386656" y="58646"/>
                    <a:pt x="1585747" y="0"/>
                  </a:cubicBezTo>
                  <a:cubicBezTo>
                    <a:pt x="1784838" y="-58646"/>
                    <a:pt x="1955764" y="62270"/>
                    <a:pt x="2172256" y="0"/>
                  </a:cubicBezTo>
                  <a:cubicBezTo>
                    <a:pt x="2187877" y="88236"/>
                    <a:pt x="2130387" y="309932"/>
                    <a:pt x="2172256" y="400110"/>
                  </a:cubicBezTo>
                  <a:cubicBezTo>
                    <a:pt x="2003746" y="425803"/>
                    <a:pt x="1900471" y="344944"/>
                    <a:pt x="1672637" y="400110"/>
                  </a:cubicBezTo>
                  <a:cubicBezTo>
                    <a:pt x="1444803" y="455276"/>
                    <a:pt x="1316498" y="397319"/>
                    <a:pt x="1173018" y="400110"/>
                  </a:cubicBezTo>
                  <a:cubicBezTo>
                    <a:pt x="1029538" y="402901"/>
                    <a:pt x="848913" y="385419"/>
                    <a:pt x="586509" y="400110"/>
                  </a:cubicBezTo>
                  <a:cubicBezTo>
                    <a:pt x="324105" y="414801"/>
                    <a:pt x="210370" y="380088"/>
                    <a:pt x="0" y="400110"/>
                  </a:cubicBezTo>
                  <a:cubicBezTo>
                    <a:pt x="-31704" y="228309"/>
                    <a:pt x="5986" y="145186"/>
                    <a:pt x="0" y="0"/>
                  </a:cubicBezTo>
                  <a:close/>
                </a:path>
              </a:pathLst>
            </a:custGeom>
            <a:noFill/>
            <a:ln>
              <a:solidFill>
                <a:srgbClr val="FF0000"/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Current VMTF </a:t>
              </a: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998585E3-12E8-AE4C-860B-6AB1C76CF903}"/>
                </a:ext>
              </a:extLst>
            </p:cNvPr>
            <p:cNvSpPr/>
            <p:nvPr/>
          </p:nvSpPr>
          <p:spPr>
            <a:xfrm>
              <a:off x="2881839" y="2920969"/>
              <a:ext cx="859983" cy="664329"/>
            </a:xfrm>
            <a:prstGeom prst="ellipse">
              <a:avLst/>
            </a:prstGeom>
            <a:noFill/>
            <a:ln w="38100">
              <a:solidFill>
                <a:srgbClr val="203BE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928E30B1-D20C-1D47-A0E7-F49CFEA92F6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749085" y="2855527"/>
              <a:ext cx="1339310" cy="356730"/>
            </a:xfrm>
            <a:prstGeom prst="straightConnector1">
              <a:avLst/>
            </a:prstGeom>
            <a:ln>
              <a:solidFill>
                <a:srgbClr val="203BE2"/>
              </a:solidFill>
              <a:headEnd type="triangl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9D1F849-5A7B-0746-B7AE-C8D42C02394B}"/>
                </a:ext>
              </a:extLst>
            </p:cNvPr>
            <p:cNvSpPr txBox="1"/>
            <p:nvPr/>
          </p:nvSpPr>
          <p:spPr>
            <a:xfrm>
              <a:off x="5088395" y="2656906"/>
              <a:ext cx="1525572" cy="461665"/>
            </a:xfrm>
            <a:custGeom>
              <a:avLst/>
              <a:gdLst>
                <a:gd name="connsiteX0" fmla="*/ 0 w 1525572"/>
                <a:gd name="connsiteY0" fmla="*/ 0 h 461665"/>
                <a:gd name="connsiteX1" fmla="*/ 493268 w 1525572"/>
                <a:gd name="connsiteY1" fmla="*/ 0 h 461665"/>
                <a:gd name="connsiteX2" fmla="*/ 956025 w 1525572"/>
                <a:gd name="connsiteY2" fmla="*/ 0 h 461665"/>
                <a:gd name="connsiteX3" fmla="*/ 1525572 w 1525572"/>
                <a:gd name="connsiteY3" fmla="*/ 0 h 461665"/>
                <a:gd name="connsiteX4" fmla="*/ 1525572 w 1525572"/>
                <a:gd name="connsiteY4" fmla="*/ 461665 h 461665"/>
                <a:gd name="connsiteX5" fmla="*/ 1047559 w 1525572"/>
                <a:gd name="connsiteY5" fmla="*/ 461665 h 461665"/>
                <a:gd name="connsiteX6" fmla="*/ 508524 w 1525572"/>
                <a:gd name="connsiteY6" fmla="*/ 461665 h 461665"/>
                <a:gd name="connsiteX7" fmla="*/ 0 w 1525572"/>
                <a:gd name="connsiteY7" fmla="*/ 461665 h 461665"/>
                <a:gd name="connsiteX8" fmla="*/ 0 w 1525572"/>
                <a:gd name="connsiteY8" fmla="*/ 0 h 461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25572" h="461665" extrusionOk="0">
                  <a:moveTo>
                    <a:pt x="0" y="0"/>
                  </a:moveTo>
                  <a:cubicBezTo>
                    <a:pt x="216115" y="-46931"/>
                    <a:pt x="268056" y="29930"/>
                    <a:pt x="493268" y="0"/>
                  </a:cubicBezTo>
                  <a:cubicBezTo>
                    <a:pt x="718480" y="-29930"/>
                    <a:pt x="767516" y="25130"/>
                    <a:pt x="956025" y="0"/>
                  </a:cubicBezTo>
                  <a:cubicBezTo>
                    <a:pt x="1144534" y="-25130"/>
                    <a:pt x="1346633" y="27445"/>
                    <a:pt x="1525572" y="0"/>
                  </a:cubicBezTo>
                  <a:cubicBezTo>
                    <a:pt x="1527920" y="217652"/>
                    <a:pt x="1498765" y="330148"/>
                    <a:pt x="1525572" y="461665"/>
                  </a:cubicBezTo>
                  <a:cubicBezTo>
                    <a:pt x="1426773" y="473459"/>
                    <a:pt x="1199003" y="423151"/>
                    <a:pt x="1047559" y="461665"/>
                  </a:cubicBezTo>
                  <a:cubicBezTo>
                    <a:pt x="896115" y="500179"/>
                    <a:pt x="643297" y="442979"/>
                    <a:pt x="508524" y="461665"/>
                  </a:cubicBezTo>
                  <a:cubicBezTo>
                    <a:pt x="373751" y="480351"/>
                    <a:pt x="200232" y="423383"/>
                    <a:pt x="0" y="461665"/>
                  </a:cubicBezTo>
                  <a:cubicBezTo>
                    <a:pt x="-44876" y="298091"/>
                    <a:pt x="27200" y="144582"/>
                    <a:pt x="0" y="0"/>
                  </a:cubicBezTo>
                  <a:close/>
                </a:path>
              </a:pathLst>
            </a:custGeom>
            <a:noFill/>
            <a:ln>
              <a:solidFill>
                <a:srgbClr val="203BE2"/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HFVMTF</a:t>
              </a:r>
              <a:r>
                <a:rPr lang="en-US" dirty="0"/>
                <a:t> </a:t>
              </a:r>
            </a:p>
          </p:txBody>
        </p:sp>
      </p:grpSp>
      <p:pic>
        <p:nvPicPr>
          <p:cNvPr id="19" name="Picture 18" descr="Diagram, schematic&#10;&#10;Description automatically generated">
            <a:extLst>
              <a:ext uri="{FF2B5EF4-FFF2-40B4-BE49-F238E27FC236}">
                <a16:creationId xmlns:a16="http://schemas.microsoft.com/office/drawing/2014/main" id="{7B99B498-B9DD-C448-A80F-9B78A5B65BA2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6172677" y="1347470"/>
            <a:ext cx="2923540" cy="2448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50251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14450" y="92966"/>
            <a:ext cx="6515100" cy="770079"/>
          </a:xfrm>
        </p:spPr>
        <p:txBody>
          <a:bodyPr/>
          <a:lstStyle/>
          <a:p>
            <a:pPr algn="ctr"/>
            <a:r>
              <a:rPr lang="en-US" dirty="0"/>
              <a:t>Mu2e 1</a:t>
            </a:r>
            <a:r>
              <a:rPr lang="en-US" baseline="30000" dirty="0"/>
              <a:t>st</a:t>
            </a:r>
            <a:r>
              <a:rPr lang="en-US" dirty="0"/>
              <a:t> Article Quench Protection </a:t>
            </a:r>
            <a:br>
              <a:rPr lang="en-US" dirty="0"/>
            </a:br>
            <a:r>
              <a:rPr lang="en-US" dirty="0"/>
              <a:t>Hi-Lumi ZMT Cold Test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986861" y="4878160"/>
            <a:ext cx="421560" cy="189140"/>
          </a:xfrm>
        </p:spPr>
        <p:txBody>
          <a:bodyPr/>
          <a:lstStyle/>
          <a:p>
            <a:pPr>
              <a:defRPr/>
            </a:pPr>
            <a:r>
              <a:rPr lang="en-US" dirty="0"/>
              <a:t>11/20/20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35</a:t>
            </a:fld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56E23E34-0214-42A6-BD5F-D07D7F77ECC5}"/>
              </a:ext>
            </a:extLst>
          </p:cNvPr>
          <p:cNvSpPr txBox="1">
            <a:spLocks/>
          </p:cNvSpPr>
          <p:nvPr/>
        </p:nvSpPr>
        <p:spPr>
          <a:xfrm>
            <a:off x="1588648" y="4872571"/>
            <a:ext cx="62640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rgbClr val="154D81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sz="675" dirty="0"/>
              <a:t>Darryl Orris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3626049-98C0-469F-8800-1A7DA1FA805E}"/>
              </a:ext>
            </a:extLst>
          </p:cNvPr>
          <p:cNvSpPr txBox="1"/>
          <p:nvPr/>
        </p:nvSpPr>
        <p:spPr>
          <a:xfrm>
            <a:off x="1397636" y="859566"/>
            <a:ext cx="634872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ZOOM Power Test side note: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800" dirty="0"/>
              <a:t>The test was carried out in the control room, which has a limited capacity due to COVID-19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800" dirty="0"/>
              <a:t>Zoom meetings were set up so all the subject matter experts could participate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800" dirty="0"/>
              <a:t>The relevant test GUIs were shared with audio – worked great!</a:t>
            </a:r>
          </a:p>
          <a:p>
            <a:endParaRPr lang="en-US" sz="1800" dirty="0"/>
          </a:p>
        </p:txBody>
      </p:sp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B272C7CF-4D31-4C78-BC87-78DC955D9A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5801" y="2723538"/>
            <a:ext cx="3107777" cy="1748437"/>
          </a:xfrm>
          <a:prstGeom prst="rect">
            <a:avLst/>
          </a:prstGeom>
        </p:spPr>
      </p:pic>
      <p:pic>
        <p:nvPicPr>
          <p:cNvPr id="12" name="Picture 11" descr="Graphical user interface, application, table, Excel&#10;&#10;Description automatically generated">
            <a:extLst>
              <a:ext uri="{FF2B5EF4-FFF2-40B4-BE49-F238E27FC236}">
                <a16:creationId xmlns:a16="http://schemas.microsoft.com/office/drawing/2014/main" id="{362F1710-40B8-44A8-880B-C5C490DFD1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8587" y="2723539"/>
            <a:ext cx="3107777" cy="1748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5626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C978D84-2473-1C51-575F-44164E6BE1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5105" y="1714400"/>
            <a:ext cx="3960776" cy="2820846"/>
          </a:xfrm>
        </p:spPr>
        <p:txBody>
          <a:bodyPr/>
          <a:lstStyle/>
          <a:p>
            <a:r>
              <a:rPr lang="en-US" dirty="0"/>
              <a:t>Fusion mode (FES) -  cable  test </a:t>
            </a:r>
          </a:p>
          <a:p>
            <a:pPr lvl="1"/>
            <a:r>
              <a:rPr lang="en-US" dirty="0"/>
              <a:t>15 </a:t>
            </a:r>
            <a:r>
              <a:rPr lang="en-US" dirty="0">
                <a:hlinkClick r:id="rId2"/>
              </a:rPr>
              <a:t>T@1.9K</a:t>
            </a:r>
            <a:r>
              <a:rPr lang="en-US" dirty="0"/>
              <a:t> ( ~15 kA) main dipole  with  diameter 1.3 m </a:t>
            </a:r>
          </a:p>
          <a:p>
            <a:pPr lvl="1"/>
            <a:r>
              <a:rPr lang="en-US" dirty="0"/>
              <a:t>Anti-cryostat with sample holder for cable test</a:t>
            </a:r>
          </a:p>
          <a:p>
            <a:pPr lvl="1"/>
            <a:r>
              <a:rPr lang="en-US" dirty="0"/>
              <a:t>Variable temperature for the cable 4.2 –to  50 K</a:t>
            </a:r>
          </a:p>
          <a:p>
            <a:pPr lvl="1"/>
            <a:r>
              <a:rPr lang="en-US" dirty="0"/>
              <a:t>SC transformer to provide 100kA</a:t>
            </a:r>
          </a:p>
          <a:p>
            <a:pPr lvl="1"/>
            <a:r>
              <a:rPr lang="en-US" dirty="0"/>
              <a:t>Full diagnostic and protection </a:t>
            </a:r>
          </a:p>
          <a:p>
            <a:pPr lvl="1"/>
            <a:r>
              <a:rPr lang="en-US" dirty="0"/>
              <a:t>Dedicated </a:t>
            </a:r>
            <a:r>
              <a:rPr lang="en-US" dirty="0" err="1"/>
              <a:t>top&amp;lambda</a:t>
            </a:r>
            <a:r>
              <a:rPr lang="en-US" dirty="0"/>
              <a:t> plate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537709B-9EE3-9145-DC4E-228807D471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Operational  Modes 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EEFF86-991F-4637-69A3-A9B0139AB76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19CD9AF3-1EDA-4048-ABFB-9C600FAF9222}" type="datetime1">
              <a:rPr lang="en-US" smtClean="0"/>
              <a:t>8/18/22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DDE9FB-66B2-093E-92D6-E4C1981DA6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IPT Meeting #5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B39F52-AF99-3A1F-AB20-9BC94A7A0B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DB5510CC-6F6B-94E5-B6F3-B29D9D913793}"/>
              </a:ext>
            </a:extLst>
          </p:cNvPr>
          <p:cNvSpPr txBox="1">
            <a:spLocks/>
          </p:cNvSpPr>
          <p:nvPr/>
        </p:nvSpPr>
        <p:spPr>
          <a:xfrm>
            <a:off x="4189376" y="1716732"/>
            <a:ext cx="3960776" cy="2820846"/>
          </a:xfrm>
          <a:prstGeom prst="rect">
            <a:avLst/>
          </a:prstGeom>
        </p:spPr>
        <p:txBody>
          <a:bodyPr lIns="0" tIns="0" rIns="0" bIns="0"/>
          <a:lstStyle>
            <a:lvl1pPr marL="230188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8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512763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803275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5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08585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1370013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4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Magnet  R&amp;D mode (MDP)</a:t>
            </a:r>
          </a:p>
          <a:p>
            <a:pPr lvl="1"/>
            <a:r>
              <a:rPr lang="en-US" dirty="0"/>
              <a:t>Large aperture/large diameter magnets LTS at 1.9 K (current facility can test ~ 0.8 m magnets at 4.5K) powered  up to 24 kA</a:t>
            </a:r>
          </a:p>
          <a:p>
            <a:pPr lvl="1"/>
            <a:r>
              <a:rPr lang="en-US" dirty="0"/>
              <a:t>Hybrid  magnet tests (LTS + HTS) at 1.9 K powered with 24 kA and 16 kA PSs</a:t>
            </a:r>
          </a:p>
          <a:p>
            <a:pPr lvl="1"/>
            <a:r>
              <a:rPr lang="en-US" dirty="0"/>
              <a:t>Full diagnostic and protection </a:t>
            </a:r>
          </a:p>
          <a:p>
            <a:pPr lvl="1"/>
            <a:r>
              <a:rPr lang="en-US" dirty="0"/>
              <a:t>Dedicated  </a:t>
            </a:r>
            <a:r>
              <a:rPr lang="en-US" dirty="0" err="1"/>
              <a:t>top&amp;lambda</a:t>
            </a:r>
            <a:r>
              <a:rPr lang="en-US" dirty="0"/>
              <a:t> plate</a:t>
            </a:r>
          </a:p>
        </p:txBody>
      </p:sp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7A116EE7-ADE1-6C3E-7BD4-6B9AD252E3DB}"/>
              </a:ext>
            </a:extLst>
          </p:cNvPr>
          <p:cNvSpPr txBox="1">
            <a:spLocks/>
          </p:cNvSpPr>
          <p:nvPr/>
        </p:nvSpPr>
        <p:spPr>
          <a:xfrm>
            <a:off x="2842098" y="1039039"/>
            <a:ext cx="3240932" cy="413625"/>
          </a:xfrm>
          <a:prstGeom prst="rect">
            <a:avLst/>
          </a:prstGeom>
        </p:spPr>
        <p:txBody>
          <a:bodyPr lIns="0" tIns="0" rIns="0" bIns="0"/>
          <a:lstStyle>
            <a:lvl1pPr marL="230188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8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512763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803275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5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08585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1370013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4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TWO  OPERATIONAL MODES</a:t>
            </a:r>
          </a:p>
        </p:txBody>
      </p:sp>
    </p:spTree>
    <p:extLst>
      <p:ext uri="{BB962C8B-B14F-4D97-AF65-F5344CB8AC3E}">
        <p14:creationId xmlns:p14="http://schemas.microsoft.com/office/powerpoint/2010/main" val="18953306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7F485ED-DF6D-8502-D716-65246C1930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structure – Fermilab 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32AE43-444F-9B96-7DB2-4AB8FA9D187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19CD9AF3-1EDA-4048-ABFB-9C600FAF9222}" type="datetime1">
              <a:rPr lang="en-US" smtClean="0"/>
              <a:t>8/18/22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1D8C58-8BEF-067E-9165-DEC5160D26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IPT Meeting #5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4EEEDA-A48E-7AAB-454C-C47593338D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18DE2D6-3329-9430-5764-F3E7BD994D0E}"/>
              </a:ext>
            </a:extLst>
          </p:cNvPr>
          <p:cNvGrpSpPr/>
          <p:nvPr/>
        </p:nvGrpSpPr>
        <p:grpSpPr>
          <a:xfrm>
            <a:off x="228600" y="667265"/>
            <a:ext cx="8594124" cy="3553472"/>
            <a:chOff x="228600" y="667265"/>
            <a:chExt cx="8594124" cy="3553472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9584FBD-04A3-59E9-4E20-81A91DCEBD76}"/>
                </a:ext>
              </a:extLst>
            </p:cNvPr>
            <p:cNvSpPr txBox="1"/>
            <p:nvPr/>
          </p:nvSpPr>
          <p:spPr>
            <a:xfrm>
              <a:off x="2990335" y="667265"/>
              <a:ext cx="2644346" cy="52322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Project Director </a:t>
              </a:r>
            </a:p>
            <a:p>
              <a:pPr algn="ctr"/>
              <a:r>
                <a:rPr lang="en-US" sz="1400" dirty="0"/>
                <a:t>G. Velev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C7320D5-E923-409F-AD7E-981C200FF110}"/>
                </a:ext>
              </a:extLst>
            </p:cNvPr>
            <p:cNvSpPr txBox="1"/>
            <p:nvPr/>
          </p:nvSpPr>
          <p:spPr>
            <a:xfrm>
              <a:off x="2990335" y="1470464"/>
              <a:ext cx="2644346" cy="52322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Project Manager </a:t>
              </a:r>
            </a:p>
            <a:p>
              <a:pPr algn="ctr"/>
              <a:r>
                <a:rPr lang="en-US" sz="1400" dirty="0"/>
                <a:t>V. Nikolic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918AC11-D15E-D4FE-4AAE-318846D50991}"/>
                </a:ext>
              </a:extLst>
            </p:cNvPr>
            <p:cNvSpPr txBox="1"/>
            <p:nvPr/>
          </p:nvSpPr>
          <p:spPr>
            <a:xfrm>
              <a:off x="228600" y="2772713"/>
              <a:ext cx="1686697" cy="52322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Mechanical  </a:t>
              </a:r>
            </a:p>
            <a:p>
              <a:pPr algn="ctr"/>
              <a:r>
                <a:rPr lang="en-US" sz="1400" dirty="0"/>
                <a:t>V. Nikolic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7627123-F6C8-788C-0981-40F8DC8683AC}"/>
                </a:ext>
              </a:extLst>
            </p:cNvPr>
            <p:cNvSpPr txBox="1"/>
            <p:nvPr/>
          </p:nvSpPr>
          <p:spPr>
            <a:xfrm>
              <a:off x="2017316" y="2772713"/>
              <a:ext cx="1479646" cy="52322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Cryostat </a:t>
              </a:r>
            </a:p>
            <a:p>
              <a:pPr algn="ctr"/>
              <a:r>
                <a:rPr lang="en-US" sz="1400" dirty="0" err="1"/>
                <a:t>R.Bruce</a:t>
              </a:r>
              <a:r>
                <a:rPr lang="en-US" sz="1400" dirty="0"/>
                <a:t> 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F0CADEA-4A7E-6A3D-F598-C4404B7FBC10}"/>
                </a:ext>
              </a:extLst>
            </p:cNvPr>
            <p:cNvSpPr txBox="1"/>
            <p:nvPr/>
          </p:nvSpPr>
          <p:spPr>
            <a:xfrm>
              <a:off x="3598981" y="2774466"/>
              <a:ext cx="1479646" cy="52322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QP/QC system </a:t>
              </a:r>
            </a:p>
            <a:p>
              <a:pPr algn="ctr"/>
              <a:r>
                <a:rPr lang="en-US" sz="1400" dirty="0"/>
                <a:t>C. Arcola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CA12543-692B-CF64-30A8-69864267EC7C}"/>
                </a:ext>
              </a:extLst>
            </p:cNvPr>
            <p:cNvSpPr txBox="1"/>
            <p:nvPr/>
          </p:nvSpPr>
          <p:spPr>
            <a:xfrm>
              <a:off x="5180646" y="2777512"/>
              <a:ext cx="1686697" cy="52322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Power Supplies </a:t>
              </a:r>
            </a:p>
            <a:p>
              <a:pPr algn="ctr"/>
              <a:r>
                <a:rPr lang="en-US" sz="1400" dirty="0"/>
                <a:t>X. Yuan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0772E40-AB91-27B7-EA67-32D60B42C2B8}"/>
                </a:ext>
              </a:extLst>
            </p:cNvPr>
            <p:cNvSpPr txBox="1"/>
            <p:nvPr/>
          </p:nvSpPr>
          <p:spPr>
            <a:xfrm>
              <a:off x="6969362" y="2772713"/>
              <a:ext cx="1853362" cy="52322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Integration</a:t>
              </a:r>
            </a:p>
            <a:p>
              <a:pPr algn="ctr"/>
              <a:r>
                <a:rPr lang="en-US" sz="1400" dirty="0"/>
                <a:t> G. Velev (interim) 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48BE5D2-9941-B80A-8FE7-8570FF13408D}"/>
                </a:ext>
              </a:extLst>
            </p:cNvPr>
            <p:cNvSpPr txBox="1"/>
            <p:nvPr/>
          </p:nvSpPr>
          <p:spPr>
            <a:xfrm>
              <a:off x="1915297" y="3697517"/>
              <a:ext cx="5226908" cy="52322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Magnet and </a:t>
              </a:r>
              <a:r>
                <a:rPr lang="en-US" sz="1400" dirty="0" err="1"/>
                <a:t>Cryo</a:t>
              </a:r>
              <a:r>
                <a:rPr lang="en-US" sz="1400" dirty="0"/>
                <a:t> </a:t>
              </a:r>
            </a:p>
            <a:p>
              <a:pPr algn="ctr"/>
              <a:r>
                <a:rPr lang="en-US" sz="1400" dirty="0"/>
                <a:t>Sectors Personnel </a:t>
              </a:r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850C8E55-2733-BA46-AD66-EFBDE7628FD4}"/>
                </a:ext>
              </a:extLst>
            </p:cNvPr>
            <p:cNvCxnSpPr>
              <a:cxnSpLocks/>
            </p:cNvCxnSpPr>
            <p:nvPr/>
          </p:nvCxnSpPr>
          <p:spPr>
            <a:xfrm>
              <a:off x="4338804" y="1190485"/>
              <a:ext cx="0" cy="278837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0BC542C0-97FF-BC32-B159-6C7BB5915CC0}"/>
                </a:ext>
              </a:extLst>
            </p:cNvPr>
            <p:cNvCxnSpPr>
              <a:cxnSpLocks/>
            </p:cNvCxnSpPr>
            <p:nvPr/>
          </p:nvCxnSpPr>
          <p:spPr>
            <a:xfrm>
              <a:off x="4314216" y="1993684"/>
              <a:ext cx="0" cy="402404"/>
            </a:xfrm>
            <a:prstGeom prst="straightConnector1">
              <a:avLst/>
            </a:prstGeom>
            <a:ln>
              <a:solidFill>
                <a:srgbClr val="FF00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5FC214D2-B017-9315-4D3A-46AA7145EFFE}"/>
                </a:ext>
              </a:extLst>
            </p:cNvPr>
            <p:cNvCxnSpPr>
              <a:cxnSpLocks/>
            </p:cNvCxnSpPr>
            <p:nvPr/>
          </p:nvCxnSpPr>
          <p:spPr>
            <a:xfrm>
              <a:off x="1071948" y="2427494"/>
              <a:ext cx="6720773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834D5C02-6737-BD51-00FC-F71EDD9D8A55}"/>
                </a:ext>
              </a:extLst>
            </p:cNvPr>
            <p:cNvCxnSpPr>
              <a:cxnSpLocks/>
            </p:cNvCxnSpPr>
            <p:nvPr/>
          </p:nvCxnSpPr>
          <p:spPr>
            <a:xfrm>
              <a:off x="1081769" y="2427494"/>
              <a:ext cx="0" cy="345219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2512BEBC-75C1-D93A-3062-9440B986AC24}"/>
                </a:ext>
              </a:extLst>
            </p:cNvPr>
            <p:cNvCxnSpPr>
              <a:cxnSpLocks/>
            </p:cNvCxnSpPr>
            <p:nvPr/>
          </p:nvCxnSpPr>
          <p:spPr>
            <a:xfrm>
              <a:off x="2757139" y="2427494"/>
              <a:ext cx="0" cy="351414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D01A8E98-AFA3-5EEB-9785-E18A2733BD50}"/>
                </a:ext>
              </a:extLst>
            </p:cNvPr>
            <p:cNvCxnSpPr>
              <a:cxnSpLocks/>
            </p:cNvCxnSpPr>
            <p:nvPr/>
          </p:nvCxnSpPr>
          <p:spPr>
            <a:xfrm>
              <a:off x="4312508" y="2376504"/>
              <a:ext cx="0" cy="402404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1A0CFF42-C8E5-EDD4-5817-F463B80A5589}"/>
                </a:ext>
              </a:extLst>
            </p:cNvPr>
            <p:cNvCxnSpPr>
              <a:cxnSpLocks/>
            </p:cNvCxnSpPr>
            <p:nvPr/>
          </p:nvCxnSpPr>
          <p:spPr>
            <a:xfrm>
              <a:off x="6040470" y="2427494"/>
              <a:ext cx="0" cy="345219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F41C7988-71A0-DBF6-2DEA-C4D49A999622}"/>
                </a:ext>
              </a:extLst>
            </p:cNvPr>
            <p:cNvCxnSpPr>
              <a:cxnSpLocks/>
            </p:cNvCxnSpPr>
            <p:nvPr/>
          </p:nvCxnSpPr>
          <p:spPr>
            <a:xfrm>
              <a:off x="7792721" y="2427494"/>
              <a:ext cx="0" cy="345219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564D0E59-6366-3271-2F53-2A47B7990A0A}"/>
                </a:ext>
              </a:extLst>
            </p:cNvPr>
            <p:cNvCxnSpPr>
              <a:cxnSpLocks/>
            </p:cNvCxnSpPr>
            <p:nvPr/>
          </p:nvCxnSpPr>
          <p:spPr>
            <a:xfrm>
              <a:off x="1085888" y="3295933"/>
              <a:ext cx="3148985" cy="401584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782C9A1A-12B3-795F-C795-A7EBABBACC8B}"/>
                </a:ext>
              </a:extLst>
            </p:cNvPr>
            <p:cNvCxnSpPr>
              <a:cxnSpLocks/>
            </p:cNvCxnSpPr>
            <p:nvPr/>
          </p:nvCxnSpPr>
          <p:spPr>
            <a:xfrm>
              <a:off x="2757139" y="3295113"/>
              <a:ext cx="1548714" cy="402404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F4B46A87-3C73-AE38-DB05-3AFE2ED1CE6F}"/>
                </a:ext>
              </a:extLst>
            </p:cNvPr>
            <p:cNvCxnSpPr>
              <a:cxnSpLocks/>
            </p:cNvCxnSpPr>
            <p:nvPr/>
          </p:nvCxnSpPr>
          <p:spPr>
            <a:xfrm>
              <a:off x="4305853" y="3295933"/>
              <a:ext cx="0" cy="402404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71B48F52-C6B8-1A7F-160B-EDB895859E2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312508" y="3295113"/>
              <a:ext cx="1727962" cy="402404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7E9C67D3-D040-D68F-F455-8C4069A5E0C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396509" y="3295113"/>
              <a:ext cx="3499534" cy="402404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753013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04DEADB-8A19-094C-A091-FFA8529300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273" y="674488"/>
            <a:ext cx="4820475" cy="3897511"/>
          </a:xfrm>
        </p:spPr>
        <p:txBody>
          <a:bodyPr/>
          <a:lstStyle/>
          <a:p>
            <a:r>
              <a:rPr lang="en-US" dirty="0"/>
              <a:t>This part of  the project includes only the civil (pit) construction,  the magnet cryostat  and </a:t>
            </a:r>
            <a:r>
              <a:rPr lang="en-US" dirty="0" err="1"/>
              <a:t>top&amp;lambda</a:t>
            </a:r>
            <a:r>
              <a:rPr lang="en-US" dirty="0"/>
              <a:t> plates</a:t>
            </a:r>
          </a:p>
          <a:p>
            <a:r>
              <a:rPr lang="en-US" dirty="0"/>
              <a:t>It was classified as GPP by Fermilab DOE site office</a:t>
            </a:r>
          </a:p>
          <a:p>
            <a:pPr lvl="1"/>
            <a:r>
              <a:rPr lang="en-US" dirty="0"/>
              <a:t>Pit design was finalized  - Feb 2020</a:t>
            </a:r>
          </a:p>
          <a:p>
            <a:pPr lvl="1"/>
            <a:r>
              <a:rPr lang="en-US" dirty="0"/>
              <a:t>Bidding process  – May 2020</a:t>
            </a:r>
          </a:p>
          <a:p>
            <a:pPr lvl="1"/>
            <a:r>
              <a:rPr lang="en-US" dirty="0"/>
              <a:t>Construction Contract was awarded in Sep 2020</a:t>
            </a:r>
          </a:p>
          <a:p>
            <a:pPr lvl="1"/>
            <a:r>
              <a:rPr lang="en-US" dirty="0"/>
              <a:t>Pit construction -  started in October 2020 –finished April 2021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EABA22E-98F5-B646-A38A-32F090D36D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Test Pit and Cryostat – Status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17CFC1-A56F-F344-9E76-90220BF6B75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67B28577-4C1B-4047-9213-370D8C3D2EBB}" type="datetime1">
              <a:rPr lang="en-US" smtClean="0"/>
              <a:t>8/18/22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6ED9E1-C422-DE49-9FF3-92BD770459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IPT Meeting #5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A9EED6-A29B-D949-994A-0A1F4892D2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B405AB4-9446-3445-9CCF-A7D7D109DC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0804" y="197530"/>
            <a:ext cx="3504593" cy="475715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ACAC95A-F302-BA44-BE31-679045E90ED8}"/>
              </a:ext>
            </a:extLst>
          </p:cNvPr>
          <p:cNvSpPr txBox="1"/>
          <p:nvPr/>
        </p:nvSpPr>
        <p:spPr>
          <a:xfrm rot="19846438">
            <a:off x="5688743" y="1208916"/>
            <a:ext cx="29487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Project Execution plan </a:t>
            </a:r>
          </a:p>
        </p:txBody>
      </p:sp>
    </p:spTree>
    <p:extLst>
      <p:ext uri="{BB962C8B-B14F-4D97-AF65-F5344CB8AC3E}">
        <p14:creationId xmlns:p14="http://schemas.microsoft.com/office/powerpoint/2010/main" val="41960692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 descr="A close up of a map&#10;&#10;Description automatically generated">
            <a:extLst>
              <a:ext uri="{FF2B5EF4-FFF2-40B4-BE49-F238E27FC236}">
                <a16:creationId xmlns:a16="http://schemas.microsoft.com/office/drawing/2014/main" id="{8DF7A379-1A81-8A40-9D16-86840927ED2A}"/>
              </a:ext>
            </a:extLst>
          </p:cNvPr>
          <p:cNvPicPr>
            <a:picLocks noGrp="1" noChangeAspect="1"/>
          </p:cNvPicPr>
          <p:nvPr>
            <p:ph sz="half" idx="15"/>
          </p:nvPr>
        </p:nvPicPr>
        <p:blipFill>
          <a:blip r:embed="rId2"/>
          <a:stretch>
            <a:fillRect/>
          </a:stretch>
        </p:blipFill>
        <p:spPr>
          <a:xfrm>
            <a:off x="4661661" y="509722"/>
            <a:ext cx="4350073" cy="3794523"/>
          </a:xfrm>
        </p:spPr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CA6780DA-D3BE-9449-951C-FA12D387C76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948B1B75-E085-A448-BF82-F69F569053D5}" type="datetime1">
              <a:rPr lang="en-US" smtClean="0"/>
              <a:t>8/18/22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1D84BF3-3545-824B-B0E7-7A47A1864B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IPT Meeting #5</a:t>
            </a:r>
            <a:endParaRPr lang="en-US" b="1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DE88381-8065-F247-87E8-F29DB78AE0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3306A230-76A1-6D4F-91E3-7DCED944AD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What was changed in the  design and execution?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30BC257A-C905-C644-A573-C3784E563048}"/>
              </a:ext>
            </a:extLst>
          </p:cNvPr>
          <p:cNvSpPr/>
          <p:nvPr/>
        </p:nvSpPr>
        <p:spPr>
          <a:xfrm>
            <a:off x="6225762" y="1553171"/>
            <a:ext cx="334536" cy="2579648"/>
          </a:xfrm>
          <a:prstGeom prst="ellipse">
            <a:avLst/>
          </a:prstGeom>
          <a:noFill/>
          <a:ln w="254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1B358B11-57A8-5C45-A3CA-120C95443503}"/>
              </a:ext>
            </a:extLst>
          </p:cNvPr>
          <p:cNvSpPr/>
          <p:nvPr/>
        </p:nvSpPr>
        <p:spPr>
          <a:xfrm>
            <a:off x="7184453" y="1553171"/>
            <a:ext cx="334536" cy="2579648"/>
          </a:xfrm>
          <a:prstGeom prst="ellipse">
            <a:avLst/>
          </a:prstGeom>
          <a:noFill/>
          <a:ln w="254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F6274E-9E76-0847-B6AE-5400A1F9FA96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228601" y="728663"/>
            <a:ext cx="4206240" cy="3862540"/>
          </a:xfrm>
        </p:spPr>
        <p:txBody>
          <a:bodyPr/>
          <a:lstStyle/>
          <a:p>
            <a:r>
              <a:rPr lang="en-US" dirty="0"/>
              <a:t>We  added two cylindrical steel shields to contain the fringe magnetic field. </a:t>
            </a:r>
          </a:p>
          <a:p>
            <a:pPr lvl="1"/>
            <a:r>
              <a:rPr lang="en-US" dirty="0"/>
              <a:t>Thickness  of the shields is 2’’</a:t>
            </a:r>
          </a:p>
          <a:p>
            <a:pPr lvl="1"/>
            <a:r>
              <a:rPr lang="en-US" dirty="0"/>
              <a:t>Distance between inner and outer is 5’’</a:t>
            </a:r>
          </a:p>
          <a:p>
            <a:r>
              <a:rPr lang="en-US" dirty="0"/>
              <a:t>These  shields protect the nearby vertical SRF test stands which are very sensitive to any external fields </a:t>
            </a:r>
          </a:p>
          <a:p>
            <a:r>
              <a:rPr lang="en-US" dirty="0"/>
              <a:t>The shielding  was not included in the original bidding package for the construction, this  increased the original cost 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0778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83A5CC0-CF26-2046-8A99-CCBF7DD508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2200" y="1238161"/>
            <a:ext cx="4087700" cy="3251645"/>
          </a:xfrm>
        </p:spPr>
        <p:txBody>
          <a:bodyPr/>
          <a:lstStyle/>
          <a:p>
            <a:r>
              <a:rPr lang="en-US" dirty="0"/>
              <a:t>There were some scary moments </a:t>
            </a:r>
          </a:p>
          <a:p>
            <a:pPr lvl="1"/>
            <a:r>
              <a:rPr lang="en-US" dirty="0"/>
              <a:t>At ~ 5 m the well walls started to collapse</a:t>
            </a:r>
          </a:p>
          <a:p>
            <a:pPr lvl="1"/>
            <a:r>
              <a:rPr lang="en-US" dirty="0"/>
              <a:t>Concern that building column support was possibly compromised</a:t>
            </a:r>
          </a:p>
          <a:p>
            <a:pPr lvl="1"/>
            <a:r>
              <a:rPr lang="en-US" dirty="0"/>
              <a:t>Additional concrete was injected </a:t>
            </a:r>
          </a:p>
          <a:p>
            <a:pPr lvl="1"/>
            <a:r>
              <a:rPr lang="en-US" dirty="0"/>
              <a:t>Column survey before an after construction was  showing no significant change of the tilt or position of the column </a:t>
            </a:r>
          </a:p>
          <a:p>
            <a:pPr lvl="1"/>
            <a:r>
              <a:rPr lang="en-US" dirty="0"/>
              <a:t>Pit is done, it is dry even during strong Midwest rains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2C0F0C2-BBE0-7B4A-A910-3CFEA55A40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Current status  - pit is done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811A1F-A175-A74F-921E-7F0BBE19867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6D03A42B-689A-2749-A67F-310EBB91123C}" type="datetime1">
              <a:rPr lang="en-US" smtClean="0"/>
              <a:t>8/18/22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4135A5-A84B-D34B-9A57-D46B7E7778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IPT Meeting #5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1BBD7A-4A8B-E74A-BA14-66709205B0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pic>
        <p:nvPicPr>
          <p:cNvPr id="8" name="IMG_1605.MOV" descr="IMG_1605.MOV">
            <a:hlinkClick r:id="" action="ppaction://media"/>
            <a:extLst>
              <a:ext uri="{FF2B5EF4-FFF2-40B4-BE49-F238E27FC236}">
                <a16:creationId xmlns:a16="http://schemas.microsoft.com/office/drawing/2014/main" id="{193342CD-BA51-3B47-8438-8AA29849256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4794" y="1483441"/>
            <a:ext cx="1535626" cy="2725737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B26E1E95-EDC5-9EE9-6985-8B399D346C0A}"/>
              </a:ext>
            </a:extLst>
          </p:cNvPr>
          <p:cNvGrpSpPr/>
          <p:nvPr/>
        </p:nvGrpSpPr>
        <p:grpSpPr>
          <a:xfrm>
            <a:off x="6184970" y="83184"/>
            <a:ext cx="2712761" cy="2129946"/>
            <a:chOff x="6061680" y="1632127"/>
            <a:chExt cx="2712761" cy="2129946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3C6FB2D-39F5-D607-B606-FF21F9466DD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061680" y="1632127"/>
              <a:ext cx="2712761" cy="2034571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1292F7D2-8D14-EA4F-A746-38BECCBF13D8}"/>
                </a:ext>
              </a:extLst>
            </p:cNvPr>
            <p:cNvGrpSpPr/>
            <p:nvPr/>
          </p:nvGrpSpPr>
          <p:grpSpPr>
            <a:xfrm>
              <a:off x="6154084" y="1730200"/>
              <a:ext cx="1850407" cy="2031873"/>
              <a:chOff x="5816022" y="847658"/>
              <a:chExt cx="1850407" cy="1600739"/>
            </a:xfrm>
          </p:grpSpPr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82BD027-59A8-1643-899E-C870A4799DE4}"/>
                  </a:ext>
                </a:extLst>
              </p:cNvPr>
              <p:cNvSpPr txBox="1"/>
              <p:nvPr/>
            </p:nvSpPr>
            <p:spPr>
              <a:xfrm>
                <a:off x="5971444" y="847658"/>
                <a:ext cx="1694985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solidFill>
                      <a:srgbClr val="FF0000"/>
                    </a:solidFill>
                  </a:rPr>
                  <a:t>HFVMTF pit </a:t>
                </a: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C864E7D-5CE6-6E47-891C-D4B6CD1B111A}"/>
                  </a:ext>
                </a:extLst>
              </p:cNvPr>
              <p:cNvSpPr txBox="1"/>
              <p:nvPr/>
            </p:nvSpPr>
            <p:spPr>
              <a:xfrm>
                <a:off x="5816022" y="1802066"/>
                <a:ext cx="111112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>
                    <a:solidFill>
                      <a:srgbClr val="FF0000"/>
                    </a:solidFill>
                  </a:rPr>
                  <a:t>6 m deep pit for  the cryostat </a:t>
                </a:r>
              </a:p>
            </p:txBody>
          </p:sp>
        </p:grp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64923E1B-4365-0BFA-CDC7-0F451F9FF9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72719" y="2422926"/>
            <a:ext cx="2725012" cy="1962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203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 mute="1">
                <p:cTn id="1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9FF2334C-5DBE-369A-7FDA-2F80DAEBAB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4164354" y="671946"/>
            <a:ext cx="2053140" cy="3840018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86D3B31-1B77-334C-8980-3A3DB7C975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850469"/>
            <a:ext cx="3896001" cy="3661495"/>
          </a:xfrm>
        </p:spPr>
        <p:txBody>
          <a:bodyPr/>
          <a:lstStyle/>
          <a:p>
            <a:r>
              <a:rPr lang="en-US" dirty="0"/>
              <a:t>Preliminary cryostat design is finalized</a:t>
            </a:r>
          </a:p>
          <a:p>
            <a:r>
              <a:rPr lang="en-US" dirty="0"/>
              <a:t>Vendor is selected</a:t>
            </a:r>
          </a:p>
          <a:p>
            <a:pPr lvl="1"/>
            <a:r>
              <a:rPr lang="en-US" dirty="0"/>
              <a:t>Meeting with the vendor every week</a:t>
            </a:r>
          </a:p>
          <a:p>
            <a:pPr lvl="1"/>
            <a:r>
              <a:rPr lang="en-US" dirty="0"/>
              <a:t>Final design review is expected in October</a:t>
            </a:r>
          </a:p>
          <a:p>
            <a:pPr lvl="1"/>
            <a:r>
              <a:rPr lang="en-US" dirty="0"/>
              <a:t>Expected delivery June 2023</a:t>
            </a:r>
          </a:p>
          <a:p>
            <a:r>
              <a:rPr lang="en-US" dirty="0"/>
              <a:t>Top  and lambda plate design is in progress</a:t>
            </a:r>
          </a:p>
          <a:p>
            <a:r>
              <a:rPr lang="en-US" dirty="0"/>
              <a:t>The goal is to deliver  the top and lambda plate in the Jan/Feb  2023  to  start cold commissioning of the cryostat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8DDDD68-04B8-FA42-9AA2-F76F878E3A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96808"/>
            <a:ext cx="8686800" cy="320908"/>
          </a:xfrm>
        </p:spPr>
        <p:txBody>
          <a:bodyPr/>
          <a:lstStyle/>
          <a:p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Cryostat  and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</a:rPr>
              <a:t>top&amp;lambda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 plates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FF5ABB-9D49-F047-8EDF-B6D96C1A915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0CF0E7B6-F879-D14E-BB93-2ADDD517A53C}" type="datetime1">
              <a:rPr lang="en-US" smtClean="0"/>
              <a:t>8/18/22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73A75C-ADBA-1F43-AD68-B6765C8A3C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IPT Meeting #5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15C069-ED33-5040-9ED7-695F701C96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F4D013C-392A-C14C-AC94-BA8DD6FF8908}"/>
              </a:ext>
            </a:extLst>
          </p:cNvPr>
          <p:cNvGrpSpPr/>
          <p:nvPr/>
        </p:nvGrpSpPr>
        <p:grpSpPr>
          <a:xfrm>
            <a:off x="5882849" y="850469"/>
            <a:ext cx="1491691" cy="3134501"/>
            <a:chOff x="7557537" y="728664"/>
            <a:chExt cx="1491691" cy="313450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52F6446-5BA8-0142-ADA8-3CFABADD039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892184" y="728664"/>
              <a:ext cx="1157044" cy="3134501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80D1F23-0DFC-844C-8F4B-C52B139945A6}"/>
                </a:ext>
              </a:extLst>
            </p:cNvPr>
            <p:cNvSpPr txBox="1"/>
            <p:nvPr/>
          </p:nvSpPr>
          <p:spPr>
            <a:xfrm>
              <a:off x="7852431" y="1144790"/>
              <a:ext cx="115704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Top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6D86C5C-5151-5841-820A-42C015BF94F2}"/>
                </a:ext>
              </a:extLst>
            </p:cNvPr>
            <p:cNvSpPr txBox="1"/>
            <p:nvPr/>
          </p:nvSpPr>
          <p:spPr>
            <a:xfrm>
              <a:off x="7557537" y="1702286"/>
              <a:ext cx="115704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Lambda</a:t>
              </a: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10480223-4761-E148-89E4-A5907CD0A7B7}"/>
              </a:ext>
            </a:extLst>
          </p:cNvPr>
          <p:cNvPicPr>
            <a:picLocks noChangeAspect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5240" y="850468"/>
            <a:ext cx="1620160" cy="3134502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1B096E9-95D3-3B48-8FEA-B507BF4E71EF}"/>
              </a:ext>
            </a:extLst>
          </p:cNvPr>
          <p:cNvSpPr txBox="1"/>
          <p:nvPr/>
        </p:nvSpPr>
        <p:spPr>
          <a:xfrm>
            <a:off x="7758356" y="2740712"/>
            <a:ext cx="11570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Lambda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F5FE74E-59B9-4746-9589-919F3073EA7C}"/>
              </a:ext>
            </a:extLst>
          </p:cNvPr>
          <p:cNvSpPr txBox="1"/>
          <p:nvPr/>
        </p:nvSpPr>
        <p:spPr>
          <a:xfrm>
            <a:off x="7693257" y="1894958"/>
            <a:ext cx="11570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Top</a:t>
            </a:r>
          </a:p>
        </p:txBody>
      </p:sp>
    </p:spTree>
    <p:extLst>
      <p:ext uri="{BB962C8B-B14F-4D97-AF65-F5344CB8AC3E}">
        <p14:creationId xmlns:p14="http://schemas.microsoft.com/office/powerpoint/2010/main" val="3969684407"/>
      </p:ext>
    </p:extLst>
  </p:cSld>
  <p:clrMapOvr>
    <a:masterClrMapping/>
  </p:clrMapOvr>
</p:sld>
</file>

<file path=ppt/theme/theme1.xml><?xml version="1.0" encoding="utf-8"?>
<a:theme xmlns:a="http://schemas.openxmlformats.org/drawingml/2006/main" name="Fermilab_PPT_0909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B68D4C0FF0F1347BFFCF3AE92664021" ma:contentTypeVersion="2" ma:contentTypeDescription="Create a new document." ma:contentTypeScope="" ma:versionID="13ad5ea5b19d36125cbb0873a0ec758a">
  <xsd:schema xmlns:xsd="http://www.w3.org/2001/XMLSchema" xmlns:xs="http://www.w3.org/2001/XMLSchema" xmlns:p="http://schemas.microsoft.com/office/2006/metadata/properties" xmlns:ns2="3512e943-b333-4ff3-acc5-08a92f4f924e" targetNamespace="http://schemas.microsoft.com/office/2006/metadata/properties" ma:root="true" ma:fieldsID="b9666c3b907a4b97a126269a716bdde8" ns2:_="">
    <xsd:import namespace="3512e943-b333-4ff3-acc5-08a92f4f924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512e943-b333-4ff3-acc5-08a92f4f924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97BE1C9-645C-475E-BCFC-D1F02B5A17C8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445F0CA6-67F2-4C34-8252-FD98DE09CCE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512e943-b333-4ff3-acc5-08a92f4f924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70AD612-8D92-4D3D-998A-7649A605FCA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FNAL_PowerPoint_16x9_100716 (2)</Template>
  <TotalTime>31324</TotalTime>
  <Words>2688</Words>
  <Application>Microsoft Macintosh PowerPoint</Application>
  <PresentationFormat>On-screen Show (16:9)</PresentationFormat>
  <Paragraphs>490</Paragraphs>
  <Slides>35</Slides>
  <Notes>13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9" baseType="lpstr">
      <vt:lpstr>Arial</vt:lpstr>
      <vt:lpstr>Calibri</vt:lpstr>
      <vt:lpstr>Helvetica</vt:lpstr>
      <vt:lpstr>Fermilab_PPT_090915</vt:lpstr>
      <vt:lpstr>PowerPoint Presentation</vt:lpstr>
      <vt:lpstr>Outline</vt:lpstr>
      <vt:lpstr>Overview of the  Test Facility </vt:lpstr>
      <vt:lpstr>Operational  Modes  </vt:lpstr>
      <vt:lpstr>Project structure – Fermilab  </vt:lpstr>
      <vt:lpstr>Test Pit and Cryostat – Status </vt:lpstr>
      <vt:lpstr>What was changed in the  design and execution?</vt:lpstr>
      <vt:lpstr>Current status  - pit is done </vt:lpstr>
      <vt:lpstr>Cryostat  and top&amp;lambda plates </vt:lpstr>
      <vt:lpstr>FEA Model Vertical</vt:lpstr>
      <vt:lpstr>Lambda plate seal</vt:lpstr>
      <vt:lpstr>Quench Protection and Quench Monitoring (QP/QM)</vt:lpstr>
      <vt:lpstr>HFVMTF QPM Architecture</vt:lpstr>
      <vt:lpstr>HFVMTF QPM Details – Quench Detectors &amp; Management</vt:lpstr>
      <vt:lpstr>HFVMTF QPM Details – Quench Logic &amp; Protection</vt:lpstr>
      <vt:lpstr>HFVMTF Trip Matrix – FES/HEP</vt:lpstr>
      <vt:lpstr>Power Supplies </vt:lpstr>
      <vt:lpstr>PS specifications </vt:lpstr>
      <vt:lpstr>Schedule  </vt:lpstr>
      <vt:lpstr>Schedule Update –QP/PS/Integration </vt:lpstr>
      <vt:lpstr>Anti-cryostat and sample holder  - design</vt:lpstr>
      <vt:lpstr>Open questions  </vt:lpstr>
      <vt:lpstr>Summary </vt:lpstr>
      <vt:lpstr>Backup Slides </vt:lpstr>
      <vt:lpstr>HFVMTF QPM Details – PS Control and Monitoring</vt:lpstr>
      <vt:lpstr>Backup pictures</vt:lpstr>
      <vt:lpstr>Test Facilities -  M. Bird </vt:lpstr>
      <vt:lpstr>Integration </vt:lpstr>
      <vt:lpstr>Funding Status </vt:lpstr>
      <vt:lpstr>Funding: Step 1 -  details </vt:lpstr>
      <vt:lpstr>Funding: Step 1 – Summary </vt:lpstr>
      <vt:lpstr>Step 2 -  details </vt:lpstr>
      <vt:lpstr>Step 3 – details </vt:lpstr>
      <vt:lpstr>Civil Construction Design </vt:lpstr>
      <vt:lpstr>Mu2e 1st Article Quench Protection  Hi-Lumi ZMT Cold Test</vt:lpstr>
    </vt:vector>
  </TitlesOfParts>
  <Company>Sandbox Studio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Mark T. Jeffers x 36930N</dc:creator>
  <cp:lastModifiedBy>Gueorgui Velev</cp:lastModifiedBy>
  <cp:revision>175</cp:revision>
  <cp:lastPrinted>2022-08-18T22:36:42Z</cp:lastPrinted>
  <dcterms:created xsi:type="dcterms:W3CDTF">2019-08-29T20:16:23Z</dcterms:created>
  <dcterms:modified xsi:type="dcterms:W3CDTF">2022-08-19T02:25:27Z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0x0101000B68D4C0FF0F1347BFFCF3AE92664021</vt:lpwstr>
  </property>
</Properties>
</file>