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1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38"/>
  </p:notesMasterIdLst>
  <p:handoutMasterIdLst>
    <p:handoutMasterId r:id="rId39"/>
  </p:handoutMasterIdLst>
  <p:sldIdLst>
    <p:sldId id="317" r:id="rId5"/>
    <p:sldId id="2072" r:id="rId6"/>
    <p:sldId id="2073" r:id="rId7"/>
    <p:sldId id="2074" r:id="rId8"/>
    <p:sldId id="2075" r:id="rId9"/>
    <p:sldId id="2078" r:id="rId10"/>
    <p:sldId id="260" r:id="rId11"/>
    <p:sldId id="2083" r:id="rId12"/>
    <p:sldId id="612" r:id="rId13"/>
    <p:sldId id="2085" r:id="rId14"/>
    <p:sldId id="2104" r:id="rId15"/>
    <p:sldId id="2087" r:id="rId16"/>
    <p:sldId id="2092" r:id="rId17"/>
    <p:sldId id="2102" r:id="rId18"/>
    <p:sldId id="2103" r:id="rId19"/>
    <p:sldId id="2101" r:id="rId20"/>
    <p:sldId id="2099" r:id="rId21"/>
    <p:sldId id="2093" r:id="rId22"/>
    <p:sldId id="2088" r:id="rId23"/>
    <p:sldId id="2076" r:id="rId24"/>
    <p:sldId id="2004" r:id="rId25"/>
    <p:sldId id="2098" r:id="rId26"/>
    <p:sldId id="2096" r:id="rId27"/>
    <p:sldId id="611" r:id="rId28"/>
    <p:sldId id="613" r:id="rId29"/>
    <p:sldId id="614" r:id="rId30"/>
    <p:sldId id="2097" r:id="rId31"/>
    <p:sldId id="2095" r:id="rId32"/>
    <p:sldId id="2086" r:id="rId33"/>
    <p:sldId id="2077" r:id="rId34"/>
    <p:sldId id="2079" r:id="rId35"/>
    <p:sldId id="2080" r:id="rId36"/>
    <p:sldId id="2081" r:id="rId3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al J. Wielgos x 15321N" initials="RJWx1" lastIdx="1" clrIdx="0">
    <p:extLst>
      <p:ext uri="{19B8F6BF-5375-455C-9EA6-DF929625EA0E}">
        <p15:presenceInfo xmlns:p15="http://schemas.microsoft.com/office/powerpoint/2012/main" userId="S-1-5-21-1644491937-1202660629-839522115-35637" providerId="AD"/>
      </p:ext>
    </p:extLst>
  </p:cmAuthor>
  <p:cmAuthor id="2" name="Mark T. Jeffers" initials="MTJ" lastIdx="1" clrIdx="1">
    <p:extLst>
      <p:ext uri="{19B8F6BF-5375-455C-9EA6-DF929625EA0E}">
        <p15:presenceInfo xmlns:p15="http://schemas.microsoft.com/office/powerpoint/2012/main" userId="S::mjeffers@services.fnal.gov::1169c0cc-fdd9-414f-8ae7-bf764de348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003087"/>
    <a:srgbClr val="63666A"/>
    <a:srgbClr val="505050"/>
    <a:srgbClr val="A7A8AA"/>
    <a:srgbClr val="0F2D62"/>
    <a:srgbClr val="50504E"/>
    <a:srgbClr val="404040"/>
    <a:srgbClr val="004C97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182"/>
    <p:restoredTop sz="76463" autoAdjust="0"/>
  </p:normalViewPr>
  <p:slideViewPr>
    <p:cSldViewPr snapToGrid="0">
      <p:cViewPr varScale="1">
        <p:scale>
          <a:sx n="109" d="100"/>
          <a:sy n="109" d="100"/>
        </p:scale>
        <p:origin x="184" y="49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9FA316-EFB1-44E3-B1A6-42B1D25798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8461B9-16F0-4A62-81E7-D8E712E30B9F}">
      <dgm:prSet/>
      <dgm:spPr/>
      <dgm:t>
        <a:bodyPr/>
        <a:lstStyle/>
        <a:p>
          <a:r>
            <a:rPr lang="en-US" dirty="0"/>
            <a:t>Model Inputs:</a:t>
          </a:r>
        </a:p>
      </dgm:t>
    </dgm:pt>
    <dgm:pt modelId="{EB6B1EA6-D522-4AC2-9143-DAD577094593}" type="parTrans" cxnId="{474B7D64-DDAE-400E-A7E9-1C9943E2B3A3}">
      <dgm:prSet/>
      <dgm:spPr/>
      <dgm:t>
        <a:bodyPr/>
        <a:lstStyle/>
        <a:p>
          <a:endParaRPr lang="en-US"/>
        </a:p>
      </dgm:t>
    </dgm:pt>
    <dgm:pt modelId="{0E796FF3-F731-4B6D-8C19-DDAC80715782}" type="sibTrans" cxnId="{474B7D64-DDAE-400E-A7E9-1C9943E2B3A3}">
      <dgm:prSet/>
      <dgm:spPr/>
      <dgm:t>
        <a:bodyPr/>
        <a:lstStyle/>
        <a:p>
          <a:endParaRPr lang="en-US"/>
        </a:p>
      </dgm:t>
    </dgm:pt>
    <dgm:pt modelId="{601602FD-5801-4A9B-80F1-869E89F6A7E4}">
      <dgm:prSet/>
      <dgm:spPr/>
      <dgm:t>
        <a:bodyPr/>
        <a:lstStyle/>
        <a:p>
          <a:r>
            <a:rPr lang="en-US" dirty="0"/>
            <a:t>Gravity along center axis</a:t>
          </a:r>
        </a:p>
      </dgm:t>
    </dgm:pt>
    <dgm:pt modelId="{4C7ED3FC-A8E9-4392-BE89-70838644F8BC}" type="parTrans" cxnId="{65BA17F7-C2D1-46FF-981E-EB09AE34C232}">
      <dgm:prSet/>
      <dgm:spPr/>
      <dgm:t>
        <a:bodyPr/>
        <a:lstStyle/>
        <a:p>
          <a:endParaRPr lang="en-US"/>
        </a:p>
      </dgm:t>
    </dgm:pt>
    <dgm:pt modelId="{66BB23F8-ECDF-4B85-9407-99DCD54CC0A0}" type="sibTrans" cxnId="{65BA17F7-C2D1-46FF-981E-EB09AE34C232}">
      <dgm:prSet/>
      <dgm:spPr/>
      <dgm:t>
        <a:bodyPr/>
        <a:lstStyle/>
        <a:p>
          <a:endParaRPr lang="en-US"/>
        </a:p>
      </dgm:t>
    </dgm:pt>
    <dgm:pt modelId="{5CAEE397-95AF-450A-97B8-295E1E92FCE8}">
      <dgm:prSet/>
      <dgm:spPr/>
      <dgm:t>
        <a:bodyPr/>
        <a:lstStyle/>
        <a:p>
          <a:r>
            <a:rPr lang="en-US" dirty="0"/>
            <a:t>Internal Pressure of 30 psid</a:t>
          </a:r>
        </a:p>
      </dgm:t>
    </dgm:pt>
    <dgm:pt modelId="{37482F54-D431-44C8-BCF4-9B0197FF7A7F}" type="parTrans" cxnId="{62985F34-CBF8-41E0-B151-F74E7F452F21}">
      <dgm:prSet/>
      <dgm:spPr/>
      <dgm:t>
        <a:bodyPr/>
        <a:lstStyle/>
        <a:p>
          <a:endParaRPr lang="en-US"/>
        </a:p>
      </dgm:t>
    </dgm:pt>
    <dgm:pt modelId="{35D40070-ECFF-4049-BC9B-C7F0D6A3B641}" type="sibTrans" cxnId="{62985F34-CBF8-41E0-B151-F74E7F452F21}">
      <dgm:prSet/>
      <dgm:spPr/>
      <dgm:t>
        <a:bodyPr/>
        <a:lstStyle/>
        <a:p>
          <a:endParaRPr lang="en-US"/>
        </a:p>
      </dgm:t>
    </dgm:pt>
    <dgm:pt modelId="{212FDC80-D9C0-4497-9072-7D20BD920023}">
      <dgm:prSet/>
      <dgm:spPr/>
      <dgm:t>
        <a:bodyPr/>
        <a:lstStyle/>
        <a:p>
          <a:r>
            <a:rPr lang="en-US" dirty="0"/>
            <a:t>15 </a:t>
          </a:r>
          <a:r>
            <a:rPr lang="en-US" dirty="0" err="1"/>
            <a:t>psig</a:t>
          </a:r>
          <a:r>
            <a:rPr lang="en-US" dirty="0"/>
            <a:t> placed on vacuum shell</a:t>
          </a:r>
        </a:p>
      </dgm:t>
    </dgm:pt>
    <dgm:pt modelId="{13A970BB-6671-4383-892C-ADE3E79FCE6C}" type="parTrans" cxnId="{B8DD2068-E59E-4B99-9BD5-DF598D4EC82B}">
      <dgm:prSet/>
      <dgm:spPr/>
    </dgm:pt>
    <dgm:pt modelId="{12B2C5F1-F860-498B-B6FA-C4FF1BDAB3FF}" type="sibTrans" cxnId="{B8DD2068-E59E-4B99-9BD5-DF598D4EC82B}">
      <dgm:prSet/>
      <dgm:spPr/>
    </dgm:pt>
    <dgm:pt modelId="{E4FC856F-1CA4-4FB6-BFD9-2DA410BE018F}">
      <dgm:prSet/>
      <dgm:spPr/>
      <dgm:t>
        <a:bodyPr/>
        <a:lstStyle/>
        <a:p>
          <a:r>
            <a:rPr lang="en-US" dirty="0"/>
            <a:t>No pressure load on shield</a:t>
          </a:r>
        </a:p>
      </dgm:t>
    </dgm:pt>
    <dgm:pt modelId="{D6BC473B-8FB0-4590-8845-6BB8B5D0C6F0}" type="parTrans" cxnId="{DEF7E288-DBC1-4B85-BEDF-0D9329068979}">
      <dgm:prSet/>
      <dgm:spPr/>
    </dgm:pt>
    <dgm:pt modelId="{3260341F-2D2F-482E-AEEB-18182DD6B3E4}" type="sibTrans" cxnId="{DEF7E288-DBC1-4B85-BEDF-0D9329068979}">
      <dgm:prSet/>
      <dgm:spPr/>
    </dgm:pt>
    <dgm:pt modelId="{33086BE6-0FA8-4EE3-8D88-AF7B93190F2B}">
      <dgm:prSet/>
      <dgm:spPr/>
      <dgm:t>
        <a:bodyPr/>
        <a:lstStyle/>
        <a:p>
          <a:r>
            <a:rPr lang="en-US" dirty="0"/>
            <a:t>Large Displacement on top plate</a:t>
          </a:r>
        </a:p>
      </dgm:t>
    </dgm:pt>
    <dgm:pt modelId="{0100A648-931B-4BFE-A2A6-CDCE40941E04}" type="parTrans" cxnId="{1766378C-B7DF-4FCA-B33A-511C433227B6}">
      <dgm:prSet/>
      <dgm:spPr/>
    </dgm:pt>
    <dgm:pt modelId="{4FA3298A-AB5D-4AC8-A334-B378835D9B5F}" type="sibTrans" cxnId="{1766378C-B7DF-4FCA-B33A-511C433227B6}">
      <dgm:prSet/>
      <dgm:spPr/>
    </dgm:pt>
    <dgm:pt modelId="{8CC403F4-A007-437F-A391-46D59D32BC4D}" type="pres">
      <dgm:prSet presAssocID="{3A9FA316-EFB1-44E3-B1A6-42B1D257983C}" presName="linear" presStyleCnt="0">
        <dgm:presLayoutVars>
          <dgm:animLvl val="lvl"/>
          <dgm:resizeHandles val="exact"/>
        </dgm:presLayoutVars>
      </dgm:prSet>
      <dgm:spPr/>
    </dgm:pt>
    <dgm:pt modelId="{AD8D546B-950C-4C97-9A8A-AD1BAF3DA95A}" type="pres">
      <dgm:prSet presAssocID="{C68461B9-16F0-4A62-81E7-D8E712E30B9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5C10074-BCB2-4AFF-80C1-7C60ECCF31CD}" type="pres">
      <dgm:prSet presAssocID="{C68461B9-16F0-4A62-81E7-D8E712E30B9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2C8770E-A750-4B0B-A01F-1C4B05A2260E}" type="presOf" srcId="{E4FC856F-1CA4-4FB6-BFD9-2DA410BE018F}" destId="{85C10074-BCB2-4AFF-80C1-7C60ECCF31CD}" srcOrd="0" destOrd="3" presId="urn:microsoft.com/office/officeart/2005/8/layout/vList2"/>
    <dgm:cxn modelId="{62985F34-CBF8-41E0-B151-F74E7F452F21}" srcId="{C68461B9-16F0-4A62-81E7-D8E712E30B9F}" destId="{5CAEE397-95AF-450A-97B8-295E1E92FCE8}" srcOrd="1" destOrd="0" parTransId="{37482F54-D431-44C8-BCF4-9B0197FF7A7F}" sibTransId="{35D40070-ECFF-4049-BC9B-C7F0D6A3B641}"/>
    <dgm:cxn modelId="{D0DFE65E-A39F-4928-A51B-8C4C4A9C3255}" type="presOf" srcId="{5CAEE397-95AF-450A-97B8-295E1E92FCE8}" destId="{85C10074-BCB2-4AFF-80C1-7C60ECCF31CD}" srcOrd="0" destOrd="1" presId="urn:microsoft.com/office/officeart/2005/8/layout/vList2"/>
    <dgm:cxn modelId="{5B47F963-46B8-49EB-8F81-D41804A94123}" type="presOf" srcId="{33086BE6-0FA8-4EE3-8D88-AF7B93190F2B}" destId="{85C10074-BCB2-4AFF-80C1-7C60ECCF31CD}" srcOrd="0" destOrd="4" presId="urn:microsoft.com/office/officeart/2005/8/layout/vList2"/>
    <dgm:cxn modelId="{474B7D64-DDAE-400E-A7E9-1C9943E2B3A3}" srcId="{3A9FA316-EFB1-44E3-B1A6-42B1D257983C}" destId="{C68461B9-16F0-4A62-81E7-D8E712E30B9F}" srcOrd="0" destOrd="0" parTransId="{EB6B1EA6-D522-4AC2-9143-DAD577094593}" sibTransId="{0E796FF3-F731-4B6D-8C19-DDAC80715782}"/>
    <dgm:cxn modelId="{B8DD2068-E59E-4B99-9BD5-DF598D4EC82B}" srcId="{C68461B9-16F0-4A62-81E7-D8E712E30B9F}" destId="{212FDC80-D9C0-4497-9072-7D20BD920023}" srcOrd="2" destOrd="0" parTransId="{13A970BB-6671-4383-892C-ADE3E79FCE6C}" sibTransId="{12B2C5F1-F860-498B-B6FA-C4FF1BDAB3FF}"/>
    <dgm:cxn modelId="{2076096A-370E-4C40-8DE3-53832B5B6055}" type="presOf" srcId="{212FDC80-D9C0-4497-9072-7D20BD920023}" destId="{85C10074-BCB2-4AFF-80C1-7C60ECCF31CD}" srcOrd="0" destOrd="2" presId="urn:microsoft.com/office/officeart/2005/8/layout/vList2"/>
    <dgm:cxn modelId="{B25D816A-2279-4973-A69A-30A66A95C1D6}" type="presOf" srcId="{3A9FA316-EFB1-44E3-B1A6-42B1D257983C}" destId="{8CC403F4-A007-437F-A391-46D59D32BC4D}" srcOrd="0" destOrd="0" presId="urn:microsoft.com/office/officeart/2005/8/layout/vList2"/>
    <dgm:cxn modelId="{630F757E-9648-41AD-A058-DC7ACDCDF3ED}" type="presOf" srcId="{601602FD-5801-4A9B-80F1-869E89F6A7E4}" destId="{85C10074-BCB2-4AFF-80C1-7C60ECCF31CD}" srcOrd="0" destOrd="0" presId="urn:microsoft.com/office/officeart/2005/8/layout/vList2"/>
    <dgm:cxn modelId="{DEF7E288-DBC1-4B85-BEDF-0D9329068979}" srcId="{C68461B9-16F0-4A62-81E7-D8E712E30B9F}" destId="{E4FC856F-1CA4-4FB6-BFD9-2DA410BE018F}" srcOrd="3" destOrd="0" parTransId="{D6BC473B-8FB0-4590-8845-6BB8B5D0C6F0}" sibTransId="{3260341F-2D2F-482E-AEEB-18182DD6B3E4}"/>
    <dgm:cxn modelId="{1766378C-B7DF-4FCA-B33A-511C433227B6}" srcId="{C68461B9-16F0-4A62-81E7-D8E712E30B9F}" destId="{33086BE6-0FA8-4EE3-8D88-AF7B93190F2B}" srcOrd="4" destOrd="0" parTransId="{0100A648-931B-4BFE-A2A6-CDCE40941E04}" sibTransId="{4FA3298A-AB5D-4AC8-A334-B378835D9B5F}"/>
    <dgm:cxn modelId="{82F407E1-E2F5-4976-AEB0-69934CE3EADD}" type="presOf" srcId="{C68461B9-16F0-4A62-81E7-D8E712E30B9F}" destId="{AD8D546B-950C-4C97-9A8A-AD1BAF3DA95A}" srcOrd="0" destOrd="0" presId="urn:microsoft.com/office/officeart/2005/8/layout/vList2"/>
    <dgm:cxn modelId="{65BA17F7-C2D1-46FF-981E-EB09AE34C232}" srcId="{C68461B9-16F0-4A62-81E7-D8E712E30B9F}" destId="{601602FD-5801-4A9B-80F1-869E89F6A7E4}" srcOrd="0" destOrd="0" parTransId="{4C7ED3FC-A8E9-4392-BE89-70838644F8BC}" sibTransId="{66BB23F8-ECDF-4B85-9407-99DCD54CC0A0}"/>
    <dgm:cxn modelId="{D494D19B-DE70-4982-B239-E3EC8CB439C1}" type="presParOf" srcId="{8CC403F4-A007-437F-A391-46D59D32BC4D}" destId="{AD8D546B-950C-4C97-9A8A-AD1BAF3DA95A}" srcOrd="0" destOrd="0" presId="urn:microsoft.com/office/officeart/2005/8/layout/vList2"/>
    <dgm:cxn modelId="{29FE7BF3-1287-4222-849A-55C7A1DBA4D2}" type="presParOf" srcId="{8CC403F4-A007-437F-A391-46D59D32BC4D}" destId="{85C10074-BCB2-4AFF-80C1-7C60ECCF31C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D546B-950C-4C97-9A8A-AD1BAF3DA95A}">
      <dsp:nvSpPr>
        <dsp:cNvPr id="0" name=""/>
        <dsp:cNvSpPr/>
      </dsp:nvSpPr>
      <dsp:spPr>
        <a:xfrm>
          <a:off x="0" y="166065"/>
          <a:ext cx="288544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Model Inputs:</a:t>
          </a:r>
        </a:p>
      </dsp:txBody>
      <dsp:txXfrm>
        <a:off x="25130" y="191195"/>
        <a:ext cx="2835180" cy="464540"/>
      </dsp:txXfrm>
    </dsp:sp>
    <dsp:sp modelId="{85C10074-BCB2-4AFF-80C1-7C60ECCF31CD}">
      <dsp:nvSpPr>
        <dsp:cNvPr id="0" name=""/>
        <dsp:cNvSpPr/>
      </dsp:nvSpPr>
      <dsp:spPr>
        <a:xfrm>
          <a:off x="0" y="680865"/>
          <a:ext cx="2885440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61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Gravity along center axis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Internal Pressure of 30 psid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15 </a:t>
          </a:r>
          <a:r>
            <a:rPr lang="en-US" sz="1700" kern="1200" dirty="0" err="1"/>
            <a:t>psig</a:t>
          </a:r>
          <a:r>
            <a:rPr lang="en-US" sz="1700" kern="1200" dirty="0"/>
            <a:t> placed on vacuum shell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No pressure load on shield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Large Displacement on top plate</a:t>
          </a:r>
        </a:p>
      </dsp:txBody>
      <dsp:txXfrm>
        <a:off x="0" y="680865"/>
        <a:ext cx="2885440" cy="2277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Plant Project</a:t>
            </a:r>
          </a:p>
          <a:p>
            <a:r>
              <a:rPr lang="en-US" dirty="0"/>
              <a:t>Purple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40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017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1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1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2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8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5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29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65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90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56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5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4886325"/>
            <a:ext cx="1076325" cy="180975"/>
          </a:xfrm>
        </p:spPr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8/25/22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de-DE"/>
              <a:t>IPM Meeting #6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3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0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40404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782771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8/25/22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IPM Meeting #6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7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T@1.9K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7E851.8B9DF960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HTS Cable Test Facility - Project Status </a:t>
            </a:r>
            <a:endParaRPr lang="en-US" sz="2400" dirty="0"/>
          </a:p>
          <a:p>
            <a:r>
              <a:rPr lang="en-US" dirty="0"/>
              <a:t>G. Velev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6450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1E5348-E9CB-CD42-B76A-1F36BA936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9722"/>
            <a:ext cx="4074039" cy="4781469"/>
          </a:xfrm>
        </p:spPr>
        <p:txBody>
          <a:bodyPr/>
          <a:lstStyle/>
          <a:p>
            <a:r>
              <a:rPr lang="en-US" sz="1400" dirty="0"/>
              <a:t>Power Supply cost is $/per Watt</a:t>
            </a:r>
          </a:p>
          <a:p>
            <a:r>
              <a:rPr lang="en-US" sz="1400" dirty="0"/>
              <a:t>Looking for possible optimization and cost cut, e.g. 20 V units, switch-mode power supply </a:t>
            </a:r>
          </a:p>
          <a:p>
            <a:r>
              <a:rPr lang="en-US" sz="1400" dirty="0"/>
              <a:t>Procurement process started – bids are in progress  </a:t>
            </a:r>
          </a:p>
          <a:p>
            <a:r>
              <a:rPr lang="en-US" sz="1400" dirty="0"/>
              <a:t>We are procuring two sets of PSs:</a:t>
            </a:r>
          </a:p>
          <a:p>
            <a:pPr lvl="1"/>
            <a:r>
              <a:rPr lang="en-US" sz="1400" dirty="0"/>
              <a:t>Min 20 V @24 kA  to power the main field magnet (LTS in case of hybrid test)</a:t>
            </a:r>
          </a:p>
          <a:p>
            <a:pPr lvl="1"/>
            <a:r>
              <a:rPr lang="en-US" sz="1400" dirty="0"/>
              <a:t>Min 20 V @16 kA to power  the sample (HTS in case of Hybrid test).</a:t>
            </a:r>
          </a:p>
          <a:p>
            <a:r>
              <a:rPr lang="en-US" sz="1400" dirty="0"/>
              <a:t>First RFP was sent in April. We had 3  bids -  none of them were satisfying the specs.  </a:t>
            </a:r>
          </a:p>
          <a:p>
            <a:r>
              <a:rPr lang="en-US" sz="1400" dirty="0"/>
              <a:t>Rebid process  was started at the end of June: on Aug 18 we received, 4 bids from 3 USA and 1 European companies. We are starting the evaluation. </a:t>
            </a:r>
          </a:p>
          <a:p>
            <a:endParaRPr lang="en-US" sz="1600" dirty="0"/>
          </a:p>
          <a:p>
            <a:endParaRPr lang="en-US" sz="1600" dirty="0"/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AC885-F0FB-E040-8A01-E997DCA8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Power Supplies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1190D-E0F5-954E-AE58-9BD6C7DBE9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07400-91CC-674A-85D3-74329D35A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9CE44-B3ED-284D-950B-3D1F87EE1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11333E-277E-FD24-C6EC-1E9F596DD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97" y="243478"/>
            <a:ext cx="3220701" cy="41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76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C63F89-DF3E-D425-A8F1-03ED8B78E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1557" y="637643"/>
            <a:ext cx="4021138" cy="370653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60A593-AB6F-5418-8144-E130A285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specifications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2404-7CA2-201B-8C3B-48333A3DED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B5B6-D425-B33E-1060-4E86C6BEB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42215-2D01-AE78-1029-AE18CED65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B774BC0-F5BE-EDCD-151E-6A1BC631DA86}"/>
              </a:ext>
            </a:extLst>
          </p:cNvPr>
          <p:cNvSpPr txBox="1">
            <a:spLocks/>
          </p:cNvSpPr>
          <p:nvPr/>
        </p:nvSpPr>
        <p:spPr>
          <a:xfrm>
            <a:off x="587623" y="637642"/>
            <a:ext cx="4074039" cy="395490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Specifications are finalized </a:t>
            </a:r>
          </a:p>
          <a:p>
            <a:r>
              <a:rPr lang="en-US" dirty="0"/>
              <a:t>We are asking for modular system of switch-mode power supply </a:t>
            </a:r>
          </a:p>
          <a:p>
            <a:r>
              <a:rPr lang="en-US" dirty="0"/>
              <a:t>PSs should be on the same technology – interchangeable. </a:t>
            </a:r>
          </a:p>
          <a:p>
            <a:r>
              <a:rPr lang="en-US" dirty="0"/>
              <a:t>Evaluation expert groups  is formed, 5  people, 2 from the  Fermilab’s  Acc. Division PS </a:t>
            </a:r>
          </a:p>
          <a:p>
            <a:r>
              <a:rPr lang="en-US" dirty="0"/>
              <a:t>For the current controller we are utilizing the  Acc. Division development for mu2e project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5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739B9-1431-C540-BE37-95A0B67B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796680"/>
            <a:ext cx="8672513" cy="1350619"/>
          </a:xfrm>
        </p:spPr>
        <p:txBody>
          <a:bodyPr/>
          <a:lstStyle/>
          <a:p>
            <a:r>
              <a:rPr lang="en-US" dirty="0"/>
              <a:t>Two major known-unknowns </a:t>
            </a:r>
          </a:p>
          <a:p>
            <a:pPr lvl="1"/>
            <a:r>
              <a:rPr lang="en-US" dirty="0"/>
              <a:t>PS delivery –  June 2023?</a:t>
            </a:r>
          </a:p>
          <a:p>
            <a:pPr lvl="1"/>
            <a:r>
              <a:rPr lang="en-US" dirty="0"/>
              <a:t>QP/QM system chip delivery – end of 2022 or later.  </a:t>
            </a:r>
          </a:p>
          <a:p>
            <a:r>
              <a:rPr lang="en-US" dirty="0"/>
              <a:t>Best estimation of the test facility completion  -  End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4273B-411A-2841-8121-D1E85C8D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0328-D958-B141-9292-020AA01CB8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63E7-83F5-A647-9D6A-4A71A2B7C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3E93-3466-454D-9B96-600F4B75B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CF38A-B2A2-8D00-2D36-27B3C91B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4257"/>
            <a:ext cx="9144000" cy="207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6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739B9-1431-C540-BE37-95A0B67B6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796680"/>
            <a:ext cx="8672513" cy="1525179"/>
          </a:xfrm>
        </p:spPr>
        <p:txBody>
          <a:bodyPr/>
          <a:lstStyle/>
          <a:p>
            <a:r>
              <a:rPr lang="en-US" dirty="0"/>
              <a:t> The  QP/QM schedule is updated </a:t>
            </a:r>
          </a:p>
          <a:p>
            <a:pPr lvl="1"/>
            <a:r>
              <a:rPr lang="en-US" dirty="0"/>
              <a:t>It incorporates that the system is designed and article (version) 3 is tested</a:t>
            </a:r>
          </a:p>
          <a:p>
            <a:pPr lvl="1"/>
            <a:r>
              <a:rPr lang="en-US" dirty="0"/>
              <a:t>Indirectly it was affected from the  COVID projects delays.</a:t>
            </a:r>
          </a:p>
          <a:p>
            <a:pPr lvl="1"/>
            <a:r>
              <a:rPr lang="en-US" dirty="0"/>
              <a:t>It incorporates the COVID component delay (electronics)</a:t>
            </a:r>
          </a:p>
          <a:p>
            <a:r>
              <a:rPr lang="en-US" dirty="0"/>
              <a:t>Final integration schedule is 8  months  which is reasonable </a:t>
            </a:r>
          </a:p>
          <a:p>
            <a:r>
              <a:rPr lang="en-US" dirty="0"/>
              <a:t>The goal is in Jan-May 2024 to test the a MDP magnet in the pit as final integration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4273B-411A-2841-8121-D1E85C8D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Update –QP/PS/Integration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0328-D958-B141-9292-020AA01CB8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63E7-83F5-A647-9D6A-4A71A2B7C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3E93-3466-454D-9B96-600F4B75B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39DC1C-383B-2ADE-2391-685D0C58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19354"/>
            <a:ext cx="9144000" cy="952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6AD6E-954E-07BF-7E5A-190DEB0B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9354"/>
            <a:ext cx="9144000" cy="9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4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C64220-1A43-6D8B-A480-0EFD271B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Funds received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DAC83-7421-5A93-9247-7B6BB62834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40215-E290-F378-E629-F356E3817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7D54-7D29-39A5-A020-FA7F5E229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46C7A6-84A1-C4BA-36AF-34B15728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253"/>
            <a:ext cx="9144000" cy="24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57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91F316-8564-4B5B-88CD-879BAFFD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0FDA5-2F0F-E38B-DC2B-F7C96EEF84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ED8BD-5031-1BBF-D88E-52C96BDE7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7C866-AC23-B4A6-2724-CAA3F9E9A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89E52-6761-BA81-F75F-B8A30ACC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722"/>
            <a:ext cx="9144000" cy="3334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596ED4-FC74-03E6-6ACC-C2F82EC6A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9883"/>
            <a:ext cx="9144000" cy="11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91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8A1E40-6D17-1E68-C351-CF31856E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43C4B-E300-4780-8940-3ED6BB5B90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C4CED-04DF-D971-C586-5F840D9BC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2BBA5-48BA-48BD-F83B-F4513747D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30608C-9B45-A5AA-C504-9A9132226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473"/>
            <a:ext cx="9144000" cy="36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0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A526E-9B99-344D-6451-FDDE5FF0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6367268" cy="1631649"/>
          </a:xfrm>
        </p:spPr>
        <p:txBody>
          <a:bodyPr/>
          <a:lstStyle/>
          <a:p>
            <a:r>
              <a:rPr lang="en-US" dirty="0"/>
              <a:t>We  have a preliminary design of the  anti-cryostat</a:t>
            </a:r>
          </a:p>
          <a:p>
            <a:r>
              <a:rPr lang="en-US" dirty="0"/>
              <a:t>It follows the EDIPO sample holder</a:t>
            </a:r>
          </a:p>
          <a:p>
            <a:r>
              <a:rPr lang="en-US" dirty="0"/>
              <a:t>Field should be Perpendicular to the field</a:t>
            </a:r>
          </a:p>
          <a:p>
            <a:r>
              <a:rPr lang="en-US" dirty="0"/>
              <a:t>We prefer  the force to face in not out, some R&amp;D  and design is needed.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8C8CA-BE58-D961-118E-07D35944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Anti-cryostat and sample holder  -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4298D-B6FB-8F60-F59F-84650BAC0F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5341-79F2-7061-6B66-23D66FA24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EE53F-32F4-4F79-19EE-958119E83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86230AA1-92E6-AF57-4670-8A451A8AC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943" y="-87375"/>
            <a:ext cx="2174057" cy="5143500"/>
          </a:xfrm>
          <a:prstGeom prst="rect">
            <a:avLst/>
          </a:prstGeom>
        </p:spPr>
      </p:pic>
      <p:pic>
        <p:nvPicPr>
          <p:cNvPr id="18" name="Picture 17" descr="Diagram, schematic&#10;&#10;Description automatically generated">
            <a:extLst>
              <a:ext uri="{FF2B5EF4-FFF2-40B4-BE49-F238E27FC236}">
                <a16:creationId xmlns:a16="http://schemas.microsoft.com/office/drawing/2014/main" id="{F12A8691-2FF9-5DFE-CAF4-5CC8A86D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49" y="2557587"/>
            <a:ext cx="2467955" cy="232057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B9EE93A-3453-6124-91AC-F31E96139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630" y="3298806"/>
            <a:ext cx="1782840" cy="111603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8B5EA1-63B2-5D98-6396-7B368D1D6B02}"/>
              </a:ext>
            </a:extLst>
          </p:cNvPr>
          <p:cNvCxnSpPr/>
          <p:nvPr/>
        </p:nvCxnSpPr>
        <p:spPr>
          <a:xfrm>
            <a:off x="4478536" y="2571750"/>
            <a:ext cx="0" cy="72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59EB27-DCF8-007D-46C8-07C75F068B5E}"/>
              </a:ext>
            </a:extLst>
          </p:cNvPr>
          <p:cNvCxnSpPr/>
          <p:nvPr/>
        </p:nvCxnSpPr>
        <p:spPr>
          <a:xfrm>
            <a:off x="4754129" y="2571750"/>
            <a:ext cx="0" cy="72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AE3201-B24C-5D38-B7ED-730448F3C307}"/>
              </a:ext>
            </a:extLst>
          </p:cNvPr>
          <p:cNvCxnSpPr/>
          <p:nvPr/>
        </p:nvCxnSpPr>
        <p:spPr>
          <a:xfrm>
            <a:off x="5052177" y="2557587"/>
            <a:ext cx="0" cy="72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068228-952E-E64C-FCA5-2120C60B46E0}"/>
              </a:ext>
            </a:extLst>
          </p:cNvPr>
          <p:cNvCxnSpPr>
            <a:cxnSpLocks/>
          </p:cNvCxnSpPr>
          <p:nvPr/>
        </p:nvCxnSpPr>
        <p:spPr>
          <a:xfrm flipH="1">
            <a:off x="5762470" y="3691587"/>
            <a:ext cx="83340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480165-DE06-E49D-C4A1-255285D2A71C}"/>
              </a:ext>
            </a:extLst>
          </p:cNvPr>
          <p:cNvCxnSpPr>
            <a:cxnSpLocks/>
          </p:cNvCxnSpPr>
          <p:nvPr/>
        </p:nvCxnSpPr>
        <p:spPr>
          <a:xfrm flipH="1">
            <a:off x="3088210" y="3888861"/>
            <a:ext cx="83340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BD0E19-5F3B-D639-D9C5-BAB87B77AB0E}"/>
              </a:ext>
            </a:extLst>
          </p:cNvPr>
          <p:cNvCxnSpPr>
            <a:cxnSpLocks/>
          </p:cNvCxnSpPr>
          <p:nvPr/>
        </p:nvCxnSpPr>
        <p:spPr>
          <a:xfrm>
            <a:off x="3088210" y="3691587"/>
            <a:ext cx="89142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CE6D16-7439-E764-37B7-359EAC79A4EB}"/>
              </a:ext>
            </a:extLst>
          </p:cNvPr>
          <p:cNvCxnSpPr>
            <a:cxnSpLocks/>
          </p:cNvCxnSpPr>
          <p:nvPr/>
        </p:nvCxnSpPr>
        <p:spPr>
          <a:xfrm>
            <a:off x="5762470" y="3888861"/>
            <a:ext cx="8914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E88DFB-3C0B-760E-4F49-BFE329207DD1}"/>
              </a:ext>
            </a:extLst>
          </p:cNvPr>
          <p:cNvSpPr txBox="1"/>
          <p:nvPr/>
        </p:nvSpPr>
        <p:spPr>
          <a:xfrm>
            <a:off x="5301716" y="2729518"/>
            <a:ext cx="1059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B=15 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619CD5-03C9-8B67-C4AC-0C32F0022D01}"/>
              </a:ext>
            </a:extLst>
          </p:cNvPr>
          <p:cNvSpPr txBox="1"/>
          <p:nvPr/>
        </p:nvSpPr>
        <p:spPr>
          <a:xfrm>
            <a:off x="5812627" y="3963261"/>
            <a:ext cx="1441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F=1.5MN/m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8AA20B-6829-5C90-1E0C-9C5180D89C5B}"/>
              </a:ext>
            </a:extLst>
          </p:cNvPr>
          <p:cNvSpPr txBox="1"/>
          <p:nvPr/>
        </p:nvSpPr>
        <p:spPr>
          <a:xfrm>
            <a:off x="4109921" y="4380471"/>
            <a:ext cx="178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baseline="-25000" dirty="0"/>
              <a:t>max</a:t>
            </a:r>
            <a:r>
              <a:rPr lang="en-US" sz="2000" dirty="0"/>
              <a:t>=100 kA </a:t>
            </a:r>
          </a:p>
        </p:txBody>
      </p:sp>
    </p:spTree>
    <p:extLst>
      <p:ext uri="{BB962C8B-B14F-4D97-AF65-F5344CB8AC3E}">
        <p14:creationId xmlns:p14="http://schemas.microsoft.com/office/powerpoint/2010/main" val="1132241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6973581" cy="3575580"/>
          </a:xfrm>
        </p:spPr>
        <p:txBody>
          <a:bodyPr/>
          <a:lstStyle/>
          <a:p>
            <a:r>
              <a:rPr lang="en-US" dirty="0"/>
              <a:t>There are several questions  connected mostly with  SC  test sample anti-cryostat and test sample well for  FES</a:t>
            </a:r>
          </a:p>
          <a:p>
            <a:pPr lvl="1"/>
            <a:r>
              <a:rPr lang="en-US" dirty="0"/>
              <a:t>Assuming EDIPO type  sample cryostat, is this what we need?</a:t>
            </a:r>
          </a:p>
          <a:p>
            <a:pPr lvl="1"/>
            <a:r>
              <a:rPr lang="en-US" dirty="0"/>
              <a:t> What are sample dimensions? Constant?</a:t>
            </a:r>
          </a:p>
          <a:p>
            <a:pPr lvl="1"/>
            <a:r>
              <a:rPr lang="en-US" dirty="0"/>
              <a:t>Any limitations on temperature gradient within the sample during testing?</a:t>
            </a:r>
          </a:p>
          <a:p>
            <a:pPr lvl="1"/>
            <a:r>
              <a:rPr lang="en-US" dirty="0"/>
              <a:t>Sample orientation to the field? </a:t>
            </a:r>
          </a:p>
          <a:p>
            <a:pPr lvl="1"/>
            <a:r>
              <a:rPr lang="en-US" dirty="0"/>
              <a:t>Are there any requirements for warmup/cooldown? </a:t>
            </a:r>
          </a:p>
          <a:p>
            <a:pPr lvl="1"/>
            <a:r>
              <a:rPr lang="en-US" dirty="0"/>
              <a:t>SC transformer, what design we should use? Is 100kA what we need?</a:t>
            </a:r>
          </a:p>
          <a:p>
            <a:pPr lvl="1"/>
            <a:r>
              <a:rPr lang="en-US" dirty="0"/>
              <a:t>Can be CICC be direct cooled (LHe bath) or LHe flow in the cooling channels?  Does this matter for the test? </a:t>
            </a:r>
          </a:p>
          <a:p>
            <a:r>
              <a:rPr lang="en-US" dirty="0"/>
              <a:t>We need input from users' community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12528-1660-EA4B-9766-5E410418C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496" y="509722"/>
            <a:ext cx="1495901" cy="37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5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33541"/>
            <a:ext cx="8915397" cy="4076418"/>
          </a:xfrm>
        </p:spPr>
        <p:txBody>
          <a:bodyPr/>
          <a:lstStyle/>
          <a:p>
            <a:r>
              <a:rPr lang="en-US" dirty="0"/>
              <a:t>The HFVMTF  test pit  construction is done </a:t>
            </a:r>
          </a:p>
          <a:p>
            <a:r>
              <a:rPr lang="en-US" dirty="0">
                <a:solidFill>
                  <a:srgbClr val="4E4E4E"/>
                </a:solidFill>
              </a:rPr>
              <a:t>Procurement is  finalized. </a:t>
            </a:r>
            <a:r>
              <a:rPr lang="en-US" dirty="0"/>
              <a:t>The final cryostat design is in progress with the company </a:t>
            </a:r>
            <a:r>
              <a:rPr lang="en-US" dirty="0">
                <a:solidFill>
                  <a:srgbClr val="4E4E4E"/>
                </a:solidFill>
              </a:rPr>
              <a:t>– cryostat is expected not early than May 2023</a:t>
            </a:r>
          </a:p>
          <a:p>
            <a:r>
              <a:rPr lang="en-US" dirty="0"/>
              <a:t>The QP/QM system is  a close copy of the mu2e/AUP production systems </a:t>
            </a:r>
          </a:p>
          <a:p>
            <a:pPr lvl="1"/>
            <a:r>
              <a:rPr lang="en-US" dirty="0"/>
              <a:t>Small modifications are needed </a:t>
            </a:r>
          </a:p>
          <a:p>
            <a:pPr lvl="1"/>
            <a:r>
              <a:rPr lang="en-US" dirty="0"/>
              <a:t>Main electronic parts are ordered in Nov 2022 –Jan 2023 (Covid delays)</a:t>
            </a:r>
          </a:p>
          <a:p>
            <a:r>
              <a:rPr lang="en-US" dirty="0"/>
              <a:t>Power supplies second  bids are received. Expecting to have a contact in December.</a:t>
            </a:r>
          </a:p>
          <a:p>
            <a:r>
              <a:rPr lang="en-US" dirty="0"/>
              <a:t>Integration of the stand needs additional </a:t>
            </a:r>
            <a:r>
              <a:rPr lang="en-US" dirty="0" err="1"/>
              <a:t>cryo</a:t>
            </a:r>
            <a:r>
              <a:rPr lang="en-US" dirty="0"/>
              <a:t> effort – expect to get resources after first AUP cryomodule test, October 2022.</a:t>
            </a:r>
          </a:p>
          <a:p>
            <a:r>
              <a:rPr lang="en-US" dirty="0"/>
              <a:t>Risks are identified. </a:t>
            </a:r>
          </a:p>
          <a:p>
            <a:r>
              <a:rPr lang="en-US" dirty="0"/>
              <a:t>As  today, the current estimation of the stand completion is May 2024. </a:t>
            </a:r>
          </a:p>
          <a:p>
            <a:r>
              <a:rPr lang="en-US" dirty="0"/>
              <a:t>The </a:t>
            </a:r>
            <a:r>
              <a:rPr lang="en-US" dirty="0" err="1"/>
              <a:t>anticryostat</a:t>
            </a:r>
            <a:r>
              <a:rPr lang="en-US" dirty="0"/>
              <a:t> needs better specs from community – workshop in November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6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EA939-ADC3-A642-ADE9-F1098179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Overview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STEP 1</a:t>
            </a:r>
            <a:r>
              <a:rPr lang="en-US" dirty="0"/>
              <a:t>: Test Pit construction and cryostat (GPP at Fermilab)</a:t>
            </a:r>
          </a:p>
          <a:p>
            <a:pPr lvl="1"/>
            <a:r>
              <a:rPr lang="en-US" dirty="0"/>
              <a:t>Current Status </a:t>
            </a:r>
          </a:p>
          <a:p>
            <a:pPr lvl="1"/>
            <a:r>
              <a:rPr lang="en-US" dirty="0"/>
              <a:t>Plans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STEP 2</a:t>
            </a:r>
            <a:r>
              <a:rPr lang="en-US" dirty="0">
                <a:solidFill>
                  <a:srgbClr val="7030A0"/>
                </a:solidFill>
              </a:rPr>
              <a:t>:</a:t>
            </a:r>
            <a:r>
              <a:rPr lang="en-US" dirty="0"/>
              <a:t> Quench Protection and Monitoring systems (QP/QM), Power Supplies, and test insert (cable holder) </a:t>
            </a:r>
          </a:p>
          <a:p>
            <a:pPr lvl="1"/>
            <a:r>
              <a:rPr lang="en-US" dirty="0"/>
              <a:t>Current Status </a:t>
            </a:r>
          </a:p>
          <a:p>
            <a:pPr lvl="1"/>
            <a:r>
              <a:rPr lang="en-US" dirty="0"/>
              <a:t>Plans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STEP 3</a:t>
            </a:r>
            <a:r>
              <a:rPr lang="en-US" dirty="0"/>
              <a:t>: Test Facility  integration</a:t>
            </a:r>
          </a:p>
          <a:p>
            <a:r>
              <a:rPr lang="en-US" dirty="0"/>
              <a:t>Schedule and Risks</a:t>
            </a:r>
          </a:p>
          <a:p>
            <a:r>
              <a:rPr lang="en-US" dirty="0"/>
              <a:t>Anti-cryostat design  </a:t>
            </a:r>
          </a:p>
          <a:p>
            <a:r>
              <a:rPr lang="en-US" dirty="0"/>
              <a:t>Summary </a:t>
            </a:r>
          </a:p>
          <a:p>
            <a:pPr marL="0" indent="0">
              <a:buNone/>
            </a:pPr>
            <a:r>
              <a:rPr lang="en-US" dirty="0"/>
              <a:t> 	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23B6E4-44C5-2F42-9006-D5E330E8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73A0-680A-104D-84A1-C350B8FA3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9E632-9C08-1749-9F9B-C87E170A7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064EC-1C2D-7D44-B28A-FA076D505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2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2BFA7-1EC0-684C-990A-DCBE16AD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974" y="1944157"/>
            <a:ext cx="2604052" cy="320908"/>
          </a:xfrm>
        </p:spPr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8CFBC-97CF-A34C-981B-E978F5205D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39A4-DC04-D54B-81EC-46FDDDA54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714AB-C366-6448-A8FF-5907FBA98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38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 up of a map&#10;&#10;Description automatically generated">
            <a:extLst>
              <a:ext uri="{FF2B5EF4-FFF2-40B4-BE49-F238E27FC236}">
                <a16:creationId xmlns:a16="http://schemas.microsoft.com/office/drawing/2014/main" id="{8DF7A379-1A81-8A40-9D16-86840927ED2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661661" y="509722"/>
            <a:ext cx="4350073" cy="3794523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6780DA-D3BE-9449-951C-FA12D387C7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D84BF3-3545-824B-B0E7-7A47A1864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E88381-8065-F247-87E8-F29DB78AE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306A230-76A1-6D4F-91E3-7DCED944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was changed in the  design and execution?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BC257A-C905-C644-A573-C3784E563048}"/>
              </a:ext>
            </a:extLst>
          </p:cNvPr>
          <p:cNvSpPr/>
          <p:nvPr/>
        </p:nvSpPr>
        <p:spPr>
          <a:xfrm>
            <a:off x="6225762" y="1553171"/>
            <a:ext cx="334536" cy="257964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358B11-57A8-5C45-A3CA-120C95443503}"/>
              </a:ext>
            </a:extLst>
          </p:cNvPr>
          <p:cNvSpPr/>
          <p:nvPr/>
        </p:nvSpPr>
        <p:spPr>
          <a:xfrm>
            <a:off x="7184453" y="1553171"/>
            <a:ext cx="334536" cy="2579648"/>
          </a:xfrm>
          <a:prstGeom prst="ellipse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6274E-9E76-0847-B6AE-5400A1F9FA9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862540"/>
          </a:xfrm>
        </p:spPr>
        <p:txBody>
          <a:bodyPr/>
          <a:lstStyle/>
          <a:p>
            <a:r>
              <a:rPr lang="en-US" dirty="0"/>
              <a:t>We  added two cylindrical steel shields to contain the fringe magnetic field. </a:t>
            </a:r>
          </a:p>
          <a:p>
            <a:pPr lvl="1"/>
            <a:r>
              <a:rPr lang="en-US" dirty="0"/>
              <a:t>Thickness  of the shields is 2’’</a:t>
            </a:r>
          </a:p>
          <a:p>
            <a:pPr lvl="1"/>
            <a:r>
              <a:rPr lang="en-US" dirty="0"/>
              <a:t>Distance between inner and outer is 5’’</a:t>
            </a:r>
          </a:p>
          <a:p>
            <a:r>
              <a:rPr lang="en-US" dirty="0"/>
              <a:t>These  shields protect the nearby vertical SRF test stands which are very sensitive to any external fields </a:t>
            </a:r>
          </a:p>
          <a:p>
            <a:r>
              <a:rPr lang="en-US" dirty="0"/>
              <a:t>The shielding  was not included in the original bidding package for the construction, this  increased the original cost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8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745B-EA44-1F27-D1E6-875DF6A2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 plate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5DE57-6B4C-B01B-4001-75F6504F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82285"/>
            <a:ext cx="4557408" cy="37409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We entertained 3 different options for  lambda plate sealing -  decided on the BNL seal following one of the EOC recommendations</a:t>
            </a:r>
          </a:p>
          <a:p>
            <a:r>
              <a:rPr lang="en-US" dirty="0"/>
              <a:t>After several meetings with BNL and evaluating our options, we decided to used BNL  Lambda plate seal </a:t>
            </a:r>
          </a:p>
          <a:p>
            <a:r>
              <a:rPr lang="en-US" dirty="0"/>
              <a:t>For the anti-cryostat seal, we are still looking at two options BNL and Fermilab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4DDBE-F521-795D-F595-141B8FC1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48A27-C4F2-4103-CBDA-04E21690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IPM Meeting #6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63AA2-C89B-631E-C4D6-807D9591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951D5-4A91-8278-8947-61AE726B4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142" y="2427685"/>
            <a:ext cx="1557872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2BAEB-20EF-5BB5-9FB4-99D89CB0B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89" y="2427684"/>
            <a:ext cx="1557872" cy="2088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FA27AD-B5A7-603C-4595-2B7E4E275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73" y="128580"/>
            <a:ext cx="2506393" cy="2004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2D4FAC-C0CB-1DCD-3D75-4448DC603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53" y="318401"/>
            <a:ext cx="2381250" cy="1905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DF43CE-B509-6DE7-C706-4947427F5144}"/>
              </a:ext>
            </a:extLst>
          </p:cNvPr>
          <p:cNvSpPr/>
          <p:nvPr/>
        </p:nvSpPr>
        <p:spPr>
          <a:xfrm>
            <a:off x="5752289" y="1122573"/>
            <a:ext cx="324256" cy="2911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424747-BC30-B35E-6424-F957AD82D61F}"/>
              </a:ext>
            </a:extLst>
          </p:cNvPr>
          <p:cNvCxnSpPr/>
          <p:nvPr/>
        </p:nvCxnSpPr>
        <p:spPr>
          <a:xfrm flipV="1">
            <a:off x="6076545" y="1154999"/>
            <a:ext cx="1180289" cy="843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27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C63F89-DF3E-D425-A8F1-03ED8B78E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1557" y="637643"/>
            <a:ext cx="4021138" cy="370653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60A593-AB6F-5418-8144-E130A285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specifications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2404-7CA2-201B-8C3B-48333A3DED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B5B6-D425-B33E-1060-4E86C6BEB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42215-2D01-AE78-1029-AE18CED65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B774BC0-F5BE-EDCD-151E-6A1BC631DA86}"/>
              </a:ext>
            </a:extLst>
          </p:cNvPr>
          <p:cNvSpPr txBox="1">
            <a:spLocks/>
          </p:cNvSpPr>
          <p:nvPr/>
        </p:nvSpPr>
        <p:spPr>
          <a:xfrm>
            <a:off x="587623" y="637642"/>
            <a:ext cx="4074039" cy="395490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Specifications are finalized </a:t>
            </a:r>
          </a:p>
          <a:p>
            <a:r>
              <a:rPr lang="en-US" dirty="0"/>
              <a:t>We are asking for modular system of switch-mode power supply </a:t>
            </a:r>
          </a:p>
          <a:p>
            <a:r>
              <a:rPr lang="en-US" dirty="0"/>
              <a:t>PSs should be on the same technology – interchangeable. </a:t>
            </a:r>
          </a:p>
          <a:p>
            <a:r>
              <a:rPr lang="en-US" dirty="0"/>
              <a:t>Evaluation expert groups  is formed, 5  people, 2 from the  Fermilab’s  Acc. Division PS </a:t>
            </a:r>
          </a:p>
          <a:p>
            <a:r>
              <a:rPr lang="en-US" dirty="0"/>
              <a:t>For the current controller we are utilizing the  Acc. Division development for mu2e project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63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BC3E4B1-5D60-40ED-BC99-4EA390951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239" y="632979"/>
            <a:ext cx="5251405" cy="4066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Architecture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/>
              <a:t>8/25/22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/>
              <a:t>IPM Meeting #6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E7FF3-16F2-4361-8351-7A6E6382ACC5}"/>
              </a:ext>
            </a:extLst>
          </p:cNvPr>
          <p:cNvSpPr/>
          <p:nvPr/>
        </p:nvSpPr>
        <p:spPr>
          <a:xfrm>
            <a:off x="1160349" y="4632027"/>
            <a:ext cx="685800" cy="267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n w="0"/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HFVMTF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4E6A55-A19E-4525-8CC0-923BD41B1B79}"/>
              </a:ext>
            </a:extLst>
          </p:cNvPr>
          <p:cNvCxnSpPr>
            <a:cxnSpLocks/>
          </p:cNvCxnSpPr>
          <p:nvPr/>
        </p:nvCxnSpPr>
        <p:spPr>
          <a:xfrm>
            <a:off x="2201356" y="632979"/>
            <a:ext cx="6797" cy="234654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9224A-AB5F-4791-B3B5-3D33F14FCFD9}"/>
              </a:ext>
            </a:extLst>
          </p:cNvPr>
          <p:cNvCxnSpPr>
            <a:cxnSpLocks/>
          </p:cNvCxnSpPr>
          <p:nvPr/>
        </p:nvCxnSpPr>
        <p:spPr>
          <a:xfrm>
            <a:off x="2201356" y="2952829"/>
            <a:ext cx="1124465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C4B4A8-F380-4854-81F5-8CC63F9650F1}"/>
              </a:ext>
            </a:extLst>
          </p:cNvPr>
          <p:cNvCxnSpPr>
            <a:cxnSpLocks/>
          </p:cNvCxnSpPr>
          <p:nvPr/>
        </p:nvCxnSpPr>
        <p:spPr>
          <a:xfrm flipV="1">
            <a:off x="3331845" y="2148840"/>
            <a:ext cx="0" cy="83068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8CAAEB-B730-40BD-B61F-381DC07A7625}"/>
              </a:ext>
            </a:extLst>
          </p:cNvPr>
          <p:cNvCxnSpPr>
            <a:cxnSpLocks/>
          </p:cNvCxnSpPr>
          <p:nvPr/>
        </p:nvCxnSpPr>
        <p:spPr>
          <a:xfrm>
            <a:off x="3325822" y="2148840"/>
            <a:ext cx="1379303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5C4DBF-7F8B-46C3-9A58-9B629127B765}"/>
              </a:ext>
            </a:extLst>
          </p:cNvPr>
          <p:cNvCxnSpPr>
            <a:cxnSpLocks/>
          </p:cNvCxnSpPr>
          <p:nvPr/>
        </p:nvCxnSpPr>
        <p:spPr>
          <a:xfrm>
            <a:off x="4698039" y="1546668"/>
            <a:ext cx="0" cy="62503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615BFE-8FE7-45BE-82A1-A5EA4A71A78A}"/>
              </a:ext>
            </a:extLst>
          </p:cNvPr>
          <p:cNvCxnSpPr>
            <a:cxnSpLocks/>
          </p:cNvCxnSpPr>
          <p:nvPr/>
        </p:nvCxnSpPr>
        <p:spPr>
          <a:xfrm>
            <a:off x="2201356" y="632357"/>
            <a:ext cx="1724849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205DB1-911E-4691-B9B1-C145A346E5FC}"/>
              </a:ext>
            </a:extLst>
          </p:cNvPr>
          <p:cNvCxnSpPr>
            <a:cxnSpLocks/>
          </p:cNvCxnSpPr>
          <p:nvPr/>
        </p:nvCxnSpPr>
        <p:spPr>
          <a:xfrm>
            <a:off x="3926205" y="1546668"/>
            <a:ext cx="771834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EBA929-8C32-406A-B1C3-247490642DD6}"/>
              </a:ext>
            </a:extLst>
          </p:cNvPr>
          <p:cNvCxnSpPr>
            <a:cxnSpLocks/>
          </p:cNvCxnSpPr>
          <p:nvPr/>
        </p:nvCxnSpPr>
        <p:spPr>
          <a:xfrm flipV="1">
            <a:off x="3926205" y="632357"/>
            <a:ext cx="0" cy="939269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CE3D8F4-9276-48A3-8683-021199D183FD}"/>
              </a:ext>
            </a:extLst>
          </p:cNvPr>
          <p:cNvSpPr txBox="1"/>
          <p:nvPr/>
        </p:nvSpPr>
        <p:spPr>
          <a:xfrm>
            <a:off x="1097484" y="1257058"/>
            <a:ext cx="151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Quench Detection &amp; Management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D0C23B8-872C-4B5B-9E1F-550D2A30125F}"/>
              </a:ext>
            </a:extLst>
          </p:cNvPr>
          <p:cNvCxnSpPr>
            <a:cxnSpLocks/>
          </p:cNvCxnSpPr>
          <p:nvPr/>
        </p:nvCxnSpPr>
        <p:spPr>
          <a:xfrm flipV="1">
            <a:off x="1924050" y="1471356"/>
            <a:ext cx="452126" cy="100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11314BF-31D5-4D8A-84E3-1683E499372B}"/>
              </a:ext>
            </a:extLst>
          </p:cNvPr>
          <p:cNvCxnSpPr>
            <a:cxnSpLocks/>
          </p:cNvCxnSpPr>
          <p:nvPr/>
        </p:nvCxnSpPr>
        <p:spPr>
          <a:xfrm flipV="1">
            <a:off x="3044859" y="2979523"/>
            <a:ext cx="0" cy="80782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D7536C-75E7-4C48-BC59-6724531BA396}"/>
              </a:ext>
            </a:extLst>
          </p:cNvPr>
          <p:cNvCxnSpPr>
            <a:cxnSpLocks/>
          </p:cNvCxnSpPr>
          <p:nvPr/>
        </p:nvCxnSpPr>
        <p:spPr>
          <a:xfrm>
            <a:off x="2623133" y="3748296"/>
            <a:ext cx="425512" cy="1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1733A6-F74F-49E6-9EAF-0B144C0FEA0C}"/>
              </a:ext>
            </a:extLst>
          </p:cNvPr>
          <p:cNvCxnSpPr>
            <a:cxnSpLocks/>
          </p:cNvCxnSpPr>
          <p:nvPr/>
        </p:nvCxnSpPr>
        <p:spPr>
          <a:xfrm flipV="1">
            <a:off x="3048644" y="3323687"/>
            <a:ext cx="0" cy="424609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6F507D8-A331-461F-90CB-F0F43C06481A}"/>
              </a:ext>
            </a:extLst>
          </p:cNvPr>
          <p:cNvCxnSpPr>
            <a:cxnSpLocks/>
          </p:cNvCxnSpPr>
          <p:nvPr/>
        </p:nvCxnSpPr>
        <p:spPr>
          <a:xfrm>
            <a:off x="3048645" y="3323687"/>
            <a:ext cx="1728323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E1ECB5C-4F64-42DB-9623-ACC4DA586EA3}"/>
              </a:ext>
            </a:extLst>
          </p:cNvPr>
          <p:cNvCxnSpPr>
            <a:cxnSpLocks/>
          </p:cNvCxnSpPr>
          <p:nvPr/>
        </p:nvCxnSpPr>
        <p:spPr>
          <a:xfrm flipV="1">
            <a:off x="4776968" y="2159873"/>
            <a:ext cx="0" cy="116381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298EF2A-5D23-4951-98DB-47B458FF53EB}"/>
              </a:ext>
            </a:extLst>
          </p:cNvPr>
          <p:cNvSpPr txBox="1"/>
          <p:nvPr/>
        </p:nvSpPr>
        <p:spPr>
          <a:xfrm>
            <a:off x="1180251" y="2998109"/>
            <a:ext cx="144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Quench Logic &amp;Protection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4C89529-2F79-480C-8D3E-4F836F1F8A88}"/>
              </a:ext>
            </a:extLst>
          </p:cNvPr>
          <p:cNvCxnSpPr>
            <a:cxnSpLocks/>
          </p:cNvCxnSpPr>
          <p:nvPr/>
        </p:nvCxnSpPr>
        <p:spPr>
          <a:xfrm flipV="1">
            <a:off x="2413427" y="3095625"/>
            <a:ext cx="791736" cy="199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A5A47E4-4F4D-48AE-B1E4-85C1E47DC21D}"/>
              </a:ext>
            </a:extLst>
          </p:cNvPr>
          <p:cNvCxnSpPr>
            <a:cxnSpLocks/>
          </p:cNvCxnSpPr>
          <p:nvPr/>
        </p:nvCxnSpPr>
        <p:spPr>
          <a:xfrm flipH="1" flipV="1">
            <a:off x="2624395" y="3748297"/>
            <a:ext cx="4634" cy="88373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849FA79-4DD5-4B96-ABCA-60347B82131A}"/>
              </a:ext>
            </a:extLst>
          </p:cNvPr>
          <p:cNvCxnSpPr>
            <a:cxnSpLocks/>
          </p:cNvCxnSpPr>
          <p:nvPr/>
        </p:nvCxnSpPr>
        <p:spPr>
          <a:xfrm>
            <a:off x="2624396" y="4632026"/>
            <a:ext cx="1859563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2376BFE-68E6-4347-AD48-BCAE5E42AE84}"/>
              </a:ext>
            </a:extLst>
          </p:cNvPr>
          <p:cNvCxnSpPr>
            <a:cxnSpLocks/>
          </p:cNvCxnSpPr>
          <p:nvPr/>
        </p:nvCxnSpPr>
        <p:spPr>
          <a:xfrm flipH="1" flipV="1">
            <a:off x="4485503" y="3295088"/>
            <a:ext cx="1" cy="1375332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E5B4067-1552-408F-BEAE-DA985377863D}"/>
              </a:ext>
            </a:extLst>
          </p:cNvPr>
          <p:cNvSpPr txBox="1"/>
          <p:nvPr/>
        </p:nvSpPr>
        <p:spPr>
          <a:xfrm>
            <a:off x="1143000" y="4039499"/>
            <a:ext cx="144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PS </a:t>
            </a:r>
            <a:r>
              <a:rPr lang="en-US" sz="1800" dirty="0" err="1">
                <a:solidFill>
                  <a:srgbClr val="FF0000"/>
                </a:solidFill>
              </a:rPr>
              <a:t>Cntrl</a:t>
            </a:r>
            <a:r>
              <a:rPr lang="en-US" sz="1800" dirty="0">
                <a:solidFill>
                  <a:srgbClr val="FF0000"/>
                </a:solidFill>
              </a:rPr>
              <a:t> and Monitoring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96D1F59-16E7-4652-B717-E8D82202D582}"/>
              </a:ext>
            </a:extLst>
          </p:cNvPr>
          <p:cNvCxnSpPr>
            <a:cxnSpLocks/>
          </p:cNvCxnSpPr>
          <p:nvPr/>
        </p:nvCxnSpPr>
        <p:spPr>
          <a:xfrm flipV="1">
            <a:off x="2376175" y="4157663"/>
            <a:ext cx="300350" cy="178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8D54E65-6A64-4397-B89B-9CA301CC0A96}"/>
              </a:ext>
            </a:extLst>
          </p:cNvPr>
          <p:cNvCxnSpPr>
            <a:cxnSpLocks/>
          </p:cNvCxnSpPr>
          <p:nvPr/>
        </p:nvCxnSpPr>
        <p:spPr>
          <a:xfrm>
            <a:off x="4485503" y="2148840"/>
            <a:ext cx="318669" cy="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AC679C2-084F-D735-4534-25D8C24DD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5" y="1571645"/>
            <a:ext cx="942285" cy="633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80E47-6901-6896-8177-9B7CD5FA7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4423" y="578591"/>
            <a:ext cx="1122215" cy="7510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32FDE8C-0D75-49BB-9B30-F26EC725C79A}"/>
              </a:ext>
            </a:extLst>
          </p:cNvPr>
          <p:cNvSpPr/>
          <p:nvPr/>
        </p:nvSpPr>
        <p:spPr>
          <a:xfrm>
            <a:off x="4698039" y="2355229"/>
            <a:ext cx="420807" cy="3107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5BAB85-BE3C-9596-9167-8C8632B9C463}"/>
              </a:ext>
            </a:extLst>
          </p:cNvPr>
          <p:cNvSpPr txBox="1"/>
          <p:nvPr/>
        </p:nvSpPr>
        <p:spPr>
          <a:xfrm>
            <a:off x="3475780" y="224632"/>
            <a:ext cx="14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Branch 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628AB5-3C96-1B1E-DAA3-7AF53135935A}"/>
              </a:ext>
            </a:extLst>
          </p:cNvPr>
          <p:cNvSpPr txBox="1"/>
          <p:nvPr/>
        </p:nvSpPr>
        <p:spPr>
          <a:xfrm>
            <a:off x="5628895" y="207177"/>
            <a:ext cx="143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Branch 2 </a:t>
            </a:r>
          </a:p>
        </p:txBody>
      </p:sp>
    </p:spTree>
    <p:extLst>
      <p:ext uri="{BB962C8B-B14F-4D97-AF65-F5344CB8AC3E}">
        <p14:creationId xmlns:p14="http://schemas.microsoft.com/office/powerpoint/2010/main" val="3122336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Details – Quench Detectors &amp; Management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/>
              <a:t>8/25/22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/>
              <a:t>IPM Meeting #6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1D122-1236-448D-9FFD-9A7E4C5BCBBD}"/>
              </a:ext>
            </a:extLst>
          </p:cNvPr>
          <p:cNvSpPr txBox="1">
            <a:spLocks/>
          </p:cNvSpPr>
          <p:nvPr/>
        </p:nvSpPr>
        <p:spPr>
          <a:xfrm>
            <a:off x="5422105" y="677923"/>
            <a:ext cx="2801009" cy="38941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The HFVMTF QPM system is based on a QD system developed for the Mu2e experiment.</a:t>
            </a:r>
          </a:p>
          <a:p>
            <a:pPr>
              <a:buFontTx/>
              <a:buChar char="-"/>
            </a:pPr>
            <a:r>
              <a:rPr lang="en-US" sz="1350" b="1" dirty="0">
                <a:solidFill>
                  <a:schemeClr val="tx2"/>
                </a:solidFill>
              </a:rPr>
              <a:t>Primary Custom Digital Quench Detection System (DQD)</a:t>
            </a:r>
          </a:p>
          <a:p>
            <a:pPr>
              <a:buFontTx/>
              <a:buChar char="-"/>
            </a:pPr>
            <a:r>
              <a:rPr lang="en-US" sz="1350" b="1" dirty="0">
                <a:solidFill>
                  <a:schemeClr val="tx2"/>
                </a:solidFill>
              </a:rPr>
              <a:t>Redundant Custom Analog Quench Detection System (AQD)</a:t>
            </a:r>
          </a:p>
          <a:p>
            <a:pPr>
              <a:buFontTx/>
              <a:buChar char="-"/>
            </a:pPr>
            <a:r>
              <a:rPr lang="en-US" sz="1350" b="1" dirty="0">
                <a:solidFill>
                  <a:schemeClr val="tx2"/>
                </a:solidFill>
              </a:rPr>
              <a:t>Quench management system, based on National Instruments C-RIO (Tier III ). Provides quench configuration, control and monitoring, and quench data management.</a:t>
            </a:r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A6B5109C-B8BB-4DF0-9BD3-DB918D2D9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93"/>
          <a:stretch/>
        </p:blipFill>
        <p:spPr>
          <a:xfrm>
            <a:off x="1204963" y="677923"/>
            <a:ext cx="4288127" cy="38941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D5238D-B9E8-4B90-8A39-AAC2807FEC14}"/>
              </a:ext>
            </a:extLst>
          </p:cNvPr>
          <p:cNvSpPr/>
          <p:nvPr/>
        </p:nvSpPr>
        <p:spPr>
          <a:xfrm>
            <a:off x="2214562" y="728662"/>
            <a:ext cx="1814513" cy="235743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B05684-754B-4428-AC00-3261DDA98B90}"/>
              </a:ext>
            </a:extLst>
          </p:cNvPr>
          <p:cNvSpPr/>
          <p:nvPr/>
        </p:nvSpPr>
        <p:spPr>
          <a:xfrm>
            <a:off x="1218401" y="3393333"/>
            <a:ext cx="1910561" cy="117871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FC69FC-3A62-488E-9B15-4B67C992827D}"/>
              </a:ext>
            </a:extLst>
          </p:cNvPr>
          <p:cNvCxnSpPr>
            <a:cxnSpLocks/>
          </p:cNvCxnSpPr>
          <p:nvPr/>
        </p:nvCxnSpPr>
        <p:spPr>
          <a:xfrm flipH="1" flipV="1">
            <a:off x="4079081" y="1193007"/>
            <a:ext cx="1643063" cy="492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F30A51-81FF-4524-ACEB-D5C9A7E9B294}"/>
              </a:ext>
            </a:extLst>
          </p:cNvPr>
          <p:cNvCxnSpPr>
            <a:cxnSpLocks/>
          </p:cNvCxnSpPr>
          <p:nvPr/>
        </p:nvCxnSpPr>
        <p:spPr>
          <a:xfrm flipH="1">
            <a:off x="3128963" y="2321720"/>
            <a:ext cx="2593181" cy="1071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35367CF-DF58-47EC-A215-AAA9D644A42E}"/>
              </a:ext>
            </a:extLst>
          </p:cNvPr>
          <p:cNvSpPr/>
          <p:nvPr/>
        </p:nvSpPr>
        <p:spPr>
          <a:xfrm>
            <a:off x="4125124" y="2201008"/>
            <a:ext cx="1246976" cy="71364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F3952A-D427-4078-9E46-E54C25047CBE}"/>
              </a:ext>
            </a:extLst>
          </p:cNvPr>
          <p:cNvCxnSpPr>
            <a:cxnSpLocks/>
          </p:cNvCxnSpPr>
          <p:nvPr/>
        </p:nvCxnSpPr>
        <p:spPr>
          <a:xfrm flipH="1" flipV="1">
            <a:off x="5372100" y="2914651"/>
            <a:ext cx="350044" cy="1188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129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QPM Details – Quench Logic &amp; Protection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/>
              <a:t>8/25/22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/>
              <a:t>IPM Meeting #6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E7FF3-16F2-4361-8351-7A6E6382ACC5}"/>
              </a:ext>
            </a:extLst>
          </p:cNvPr>
          <p:cNvSpPr/>
          <p:nvPr/>
        </p:nvSpPr>
        <p:spPr>
          <a:xfrm>
            <a:off x="1160349" y="4632027"/>
            <a:ext cx="685800" cy="267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n w="0"/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HFVMTF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1D122-1236-448D-9FFD-9A7E4C5BCBBD}"/>
              </a:ext>
            </a:extLst>
          </p:cNvPr>
          <p:cNvSpPr txBox="1">
            <a:spLocks/>
          </p:cNvSpPr>
          <p:nvPr/>
        </p:nvSpPr>
        <p:spPr>
          <a:xfrm>
            <a:off x="5179026" y="1145936"/>
            <a:ext cx="2687594" cy="25606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A set of two custom Quench Logic Modules (QLMs) carry out the critical hardware-based quench logic, such as:</a:t>
            </a:r>
          </a:p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- Heater control logic</a:t>
            </a:r>
          </a:p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- CLIQ control logic</a:t>
            </a:r>
          </a:p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- Energy extraction system enable and discharge control</a:t>
            </a:r>
          </a:p>
          <a:p>
            <a:pPr marL="0" indent="0">
              <a:buNone/>
            </a:pPr>
            <a:r>
              <a:rPr lang="en-US" sz="1350" b="1" dirty="0">
                <a:solidFill>
                  <a:schemeClr val="tx2"/>
                </a:solidFill>
              </a:rPr>
              <a:t>- Power system Enable, Phase Back, and Slow Ramp Down.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0FA9AD-76AE-4C80-ABAF-2C169AC543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4451" y="768982"/>
            <a:ext cx="3809651" cy="36951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0D17F3-0D06-46EA-992E-5451EA5E5327}"/>
              </a:ext>
            </a:extLst>
          </p:cNvPr>
          <p:cNvSpPr/>
          <p:nvPr/>
        </p:nvSpPr>
        <p:spPr>
          <a:xfrm>
            <a:off x="1650206" y="728663"/>
            <a:ext cx="3473895" cy="102155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3A7F1C-8F73-43F8-A674-0B3ED99A862E}"/>
              </a:ext>
            </a:extLst>
          </p:cNvPr>
          <p:cNvCxnSpPr>
            <a:cxnSpLocks/>
          </p:cNvCxnSpPr>
          <p:nvPr/>
        </p:nvCxnSpPr>
        <p:spPr>
          <a:xfrm flipH="1" flipV="1">
            <a:off x="5007769" y="1145937"/>
            <a:ext cx="250031" cy="1229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B6CD3E0-F0D0-43EF-BFFF-5E43E766AA78}"/>
              </a:ext>
            </a:extLst>
          </p:cNvPr>
          <p:cNvSpPr/>
          <p:nvPr/>
        </p:nvSpPr>
        <p:spPr>
          <a:xfrm>
            <a:off x="2028825" y="2882504"/>
            <a:ext cx="2243138" cy="41076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9DE87C-4A6C-452F-AFC1-9896A1EE93C5}"/>
              </a:ext>
            </a:extLst>
          </p:cNvPr>
          <p:cNvCxnSpPr>
            <a:cxnSpLocks/>
          </p:cNvCxnSpPr>
          <p:nvPr/>
        </p:nvCxnSpPr>
        <p:spPr>
          <a:xfrm flipH="1">
            <a:off x="4271962" y="2167493"/>
            <a:ext cx="985838" cy="7150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6717532-7ECC-46CD-99E3-13B5080C27D3}"/>
              </a:ext>
            </a:extLst>
          </p:cNvPr>
          <p:cNvSpPr/>
          <p:nvPr/>
        </p:nvSpPr>
        <p:spPr>
          <a:xfrm>
            <a:off x="1593057" y="2882504"/>
            <a:ext cx="435769" cy="41076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0C9B8F-E89D-4181-90A0-8366B43FB1B2}"/>
              </a:ext>
            </a:extLst>
          </p:cNvPr>
          <p:cNvCxnSpPr>
            <a:cxnSpLocks/>
          </p:cNvCxnSpPr>
          <p:nvPr/>
        </p:nvCxnSpPr>
        <p:spPr>
          <a:xfrm flipH="1">
            <a:off x="1928812" y="2404771"/>
            <a:ext cx="3328988" cy="592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A684BB3-F06B-40F7-94C6-8BE82F122B1F}"/>
              </a:ext>
            </a:extLst>
          </p:cNvPr>
          <p:cNvSpPr/>
          <p:nvPr/>
        </p:nvSpPr>
        <p:spPr>
          <a:xfrm>
            <a:off x="1259527" y="4093669"/>
            <a:ext cx="1105055" cy="48130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613ACF-57A3-40DC-A487-4786FD501096}"/>
              </a:ext>
            </a:extLst>
          </p:cNvPr>
          <p:cNvCxnSpPr>
            <a:cxnSpLocks/>
          </p:cNvCxnSpPr>
          <p:nvPr/>
        </p:nvCxnSpPr>
        <p:spPr>
          <a:xfrm flipH="1">
            <a:off x="2364583" y="2648797"/>
            <a:ext cx="2893217" cy="1434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27AF68-293C-4446-9239-52EADCC776B3}"/>
              </a:ext>
            </a:extLst>
          </p:cNvPr>
          <p:cNvCxnSpPr>
            <a:cxnSpLocks/>
          </p:cNvCxnSpPr>
          <p:nvPr/>
        </p:nvCxnSpPr>
        <p:spPr>
          <a:xfrm flipH="1">
            <a:off x="4572001" y="3119782"/>
            <a:ext cx="685799" cy="1009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101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978D84-2473-1C51-575F-44164E6B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05" y="1714400"/>
            <a:ext cx="3960776" cy="2820846"/>
          </a:xfrm>
        </p:spPr>
        <p:txBody>
          <a:bodyPr/>
          <a:lstStyle/>
          <a:p>
            <a:r>
              <a:rPr lang="en-US" dirty="0"/>
              <a:t>Fusion mode (FES) -  cable  test </a:t>
            </a:r>
          </a:p>
          <a:p>
            <a:pPr lvl="1"/>
            <a:r>
              <a:rPr lang="en-US" dirty="0"/>
              <a:t>15 </a:t>
            </a:r>
            <a:r>
              <a:rPr lang="en-US" dirty="0">
                <a:hlinkClick r:id="rId2"/>
              </a:rPr>
              <a:t>T@1.9K</a:t>
            </a:r>
            <a:r>
              <a:rPr lang="en-US" dirty="0"/>
              <a:t> ( ~15 kA) main dipole  with  diameter 1.3 m </a:t>
            </a:r>
          </a:p>
          <a:p>
            <a:pPr lvl="1"/>
            <a:r>
              <a:rPr lang="en-US" dirty="0"/>
              <a:t>Anti-cryostat with sample holder for cable test</a:t>
            </a:r>
          </a:p>
          <a:p>
            <a:pPr lvl="1"/>
            <a:r>
              <a:rPr lang="en-US" dirty="0"/>
              <a:t>Variable temperature for the cable 4.2 –to  50 K</a:t>
            </a:r>
          </a:p>
          <a:p>
            <a:pPr lvl="1"/>
            <a:r>
              <a:rPr lang="en-US" dirty="0"/>
              <a:t>SC transformer to provide 100kA</a:t>
            </a:r>
          </a:p>
          <a:p>
            <a:pPr lvl="1"/>
            <a:r>
              <a:rPr lang="en-US" dirty="0"/>
              <a:t>Full diagnostic and protection </a:t>
            </a:r>
          </a:p>
          <a:p>
            <a:pPr lvl="1"/>
            <a:r>
              <a:rPr lang="en-US" dirty="0"/>
              <a:t>Dedicated </a:t>
            </a:r>
            <a:r>
              <a:rPr lang="en-US" dirty="0" err="1"/>
              <a:t>top&amp;lambda</a:t>
            </a:r>
            <a:r>
              <a:rPr lang="en-US" dirty="0"/>
              <a:t> plate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7709B-9EE3-9145-DC4E-228807D4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 Modes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EFF86-991F-4637-69A3-A9B0139AB7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DE9FB-66B2-093E-92D6-E4C1981DA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39F52-AF99-3A1F-AB20-9BC94A7A0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B5510CC-6F6B-94E5-B6F3-B29D9D913793}"/>
              </a:ext>
            </a:extLst>
          </p:cNvPr>
          <p:cNvSpPr txBox="1">
            <a:spLocks/>
          </p:cNvSpPr>
          <p:nvPr/>
        </p:nvSpPr>
        <p:spPr>
          <a:xfrm>
            <a:off x="4189376" y="1716732"/>
            <a:ext cx="3960776" cy="2820846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Magnet  R&amp;D mode (MDP)</a:t>
            </a:r>
          </a:p>
          <a:p>
            <a:pPr lvl="1"/>
            <a:r>
              <a:rPr lang="en-US" dirty="0"/>
              <a:t>Large aperture/large diameter magnets LTS@1.9 K (current facility can test ~ 0.8 m magnets at 4.5K) powered  up to 24 kA</a:t>
            </a:r>
          </a:p>
          <a:p>
            <a:pPr lvl="1"/>
            <a:r>
              <a:rPr lang="en-US" dirty="0"/>
              <a:t>Hybrid  magnet tests (LTS + HTS) at 1.9 K powered with 24 kA and 16 kA PSs</a:t>
            </a:r>
          </a:p>
          <a:p>
            <a:pPr lvl="1"/>
            <a:r>
              <a:rPr lang="en-US" dirty="0"/>
              <a:t>Full diagnostic and protection </a:t>
            </a:r>
          </a:p>
          <a:p>
            <a:pPr lvl="1"/>
            <a:r>
              <a:rPr lang="en-US" dirty="0"/>
              <a:t>Dedicated  </a:t>
            </a:r>
            <a:r>
              <a:rPr lang="en-US" dirty="0" err="1"/>
              <a:t>top&amp;lambda</a:t>
            </a:r>
            <a:r>
              <a:rPr lang="en-US" dirty="0"/>
              <a:t> plate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116EE7-ADE1-6C3E-7BD4-6B9AD252E3DB}"/>
              </a:ext>
            </a:extLst>
          </p:cNvPr>
          <p:cNvSpPr txBox="1">
            <a:spLocks/>
          </p:cNvSpPr>
          <p:nvPr/>
        </p:nvSpPr>
        <p:spPr>
          <a:xfrm>
            <a:off x="2842098" y="1039039"/>
            <a:ext cx="3240932" cy="41362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TWO  OPERATIONAL MODES</a:t>
            </a:r>
          </a:p>
        </p:txBody>
      </p:sp>
    </p:spTree>
    <p:extLst>
      <p:ext uri="{BB962C8B-B14F-4D97-AF65-F5344CB8AC3E}">
        <p14:creationId xmlns:p14="http://schemas.microsoft.com/office/powerpoint/2010/main" val="2716146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F485ED-DF6D-8502-D716-65246C19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structure – Fermilab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2AE43-444F-9B96-7DB2-4AB8FA9D18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C58-8BEF-067E-9165-DEC5160D2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EEEDA-A48E-7AAB-454C-C47593338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8DE2D6-3329-9430-5764-F3E7BD994D0E}"/>
              </a:ext>
            </a:extLst>
          </p:cNvPr>
          <p:cNvGrpSpPr/>
          <p:nvPr/>
        </p:nvGrpSpPr>
        <p:grpSpPr>
          <a:xfrm>
            <a:off x="228600" y="667265"/>
            <a:ext cx="8594124" cy="3553472"/>
            <a:chOff x="228600" y="667265"/>
            <a:chExt cx="8594124" cy="35534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584FBD-04A3-59E9-4E20-81A91DCEBD76}"/>
                </a:ext>
              </a:extLst>
            </p:cNvPr>
            <p:cNvSpPr txBox="1"/>
            <p:nvPr/>
          </p:nvSpPr>
          <p:spPr>
            <a:xfrm>
              <a:off x="2990335" y="667265"/>
              <a:ext cx="2644346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Project Director </a:t>
              </a:r>
            </a:p>
            <a:p>
              <a:pPr algn="ctr"/>
              <a:r>
                <a:rPr lang="en-US" sz="1400" dirty="0"/>
                <a:t>G. Velev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7320D5-E923-409F-AD7E-981C200FF110}"/>
                </a:ext>
              </a:extLst>
            </p:cNvPr>
            <p:cNvSpPr txBox="1"/>
            <p:nvPr/>
          </p:nvSpPr>
          <p:spPr>
            <a:xfrm>
              <a:off x="2990335" y="1470464"/>
              <a:ext cx="2644346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Project Manager </a:t>
              </a:r>
            </a:p>
            <a:p>
              <a:pPr algn="ctr"/>
              <a:r>
                <a:rPr lang="en-US" sz="1400" dirty="0"/>
                <a:t>V. Nikolic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18AC11-D15E-D4FE-4AAE-318846D50991}"/>
                </a:ext>
              </a:extLst>
            </p:cNvPr>
            <p:cNvSpPr txBox="1"/>
            <p:nvPr/>
          </p:nvSpPr>
          <p:spPr>
            <a:xfrm>
              <a:off x="228600" y="2772713"/>
              <a:ext cx="1686697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Mechanical  </a:t>
              </a:r>
            </a:p>
            <a:p>
              <a:pPr algn="ctr"/>
              <a:r>
                <a:rPr lang="en-US" sz="1400" dirty="0"/>
                <a:t>V. Nikolic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27123-F6C8-788C-0981-40F8DC8683AC}"/>
                </a:ext>
              </a:extLst>
            </p:cNvPr>
            <p:cNvSpPr txBox="1"/>
            <p:nvPr/>
          </p:nvSpPr>
          <p:spPr>
            <a:xfrm>
              <a:off x="2017316" y="2772713"/>
              <a:ext cx="1479646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Cryostat </a:t>
              </a:r>
            </a:p>
            <a:p>
              <a:pPr algn="ctr"/>
              <a:r>
                <a:rPr lang="en-US" sz="1400" dirty="0" err="1"/>
                <a:t>R.Bruce</a:t>
              </a:r>
              <a:r>
                <a:rPr lang="en-US" sz="1400" dirty="0"/>
                <a:t>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0CADEA-4A7E-6A3D-F598-C4404B7FBC10}"/>
                </a:ext>
              </a:extLst>
            </p:cNvPr>
            <p:cNvSpPr txBox="1"/>
            <p:nvPr/>
          </p:nvSpPr>
          <p:spPr>
            <a:xfrm>
              <a:off x="3598981" y="2774466"/>
              <a:ext cx="1479646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QP/QM system </a:t>
              </a:r>
            </a:p>
            <a:p>
              <a:pPr algn="ctr"/>
              <a:r>
                <a:rPr lang="en-US" sz="1400" dirty="0"/>
                <a:t>C. Arcola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A12543-692B-CF64-30A8-69864267EC7C}"/>
                </a:ext>
              </a:extLst>
            </p:cNvPr>
            <p:cNvSpPr txBox="1"/>
            <p:nvPr/>
          </p:nvSpPr>
          <p:spPr>
            <a:xfrm>
              <a:off x="5180646" y="2777512"/>
              <a:ext cx="1686697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Power Supplies </a:t>
              </a:r>
            </a:p>
            <a:p>
              <a:pPr algn="ctr"/>
              <a:r>
                <a:rPr lang="en-US" sz="1400" dirty="0"/>
                <a:t>X. Yuan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772E40-AB91-27B7-EA67-32D60B42C2B8}"/>
                </a:ext>
              </a:extLst>
            </p:cNvPr>
            <p:cNvSpPr txBox="1"/>
            <p:nvPr/>
          </p:nvSpPr>
          <p:spPr>
            <a:xfrm>
              <a:off x="6969362" y="2772713"/>
              <a:ext cx="1853362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Integration</a:t>
              </a:r>
            </a:p>
            <a:p>
              <a:pPr algn="ctr"/>
              <a:r>
                <a:rPr lang="en-US" sz="1400" dirty="0"/>
                <a:t> G. Velev (interim)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8BE5D2-9941-B80A-8FE7-8570FF13408D}"/>
                </a:ext>
              </a:extLst>
            </p:cNvPr>
            <p:cNvSpPr txBox="1"/>
            <p:nvPr/>
          </p:nvSpPr>
          <p:spPr>
            <a:xfrm>
              <a:off x="1915297" y="3697517"/>
              <a:ext cx="5226908" cy="5232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Magnet and </a:t>
              </a:r>
              <a:r>
                <a:rPr lang="en-US" sz="1400" dirty="0" err="1"/>
                <a:t>Cryo</a:t>
              </a:r>
              <a:r>
                <a:rPr lang="en-US" sz="1400" dirty="0"/>
                <a:t> </a:t>
              </a:r>
            </a:p>
            <a:p>
              <a:pPr algn="ctr"/>
              <a:r>
                <a:rPr lang="en-US" sz="1400" dirty="0"/>
                <a:t>Sectors Personnel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50C8E55-2733-BA46-AD66-EFBDE7628FD4}"/>
                </a:ext>
              </a:extLst>
            </p:cNvPr>
            <p:cNvCxnSpPr>
              <a:cxnSpLocks/>
            </p:cNvCxnSpPr>
            <p:nvPr/>
          </p:nvCxnSpPr>
          <p:spPr>
            <a:xfrm>
              <a:off x="4338804" y="1190485"/>
              <a:ext cx="0" cy="278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BC542C0-97FF-BC32-B159-6C7BB5915CC0}"/>
                </a:ext>
              </a:extLst>
            </p:cNvPr>
            <p:cNvCxnSpPr>
              <a:cxnSpLocks/>
            </p:cNvCxnSpPr>
            <p:nvPr/>
          </p:nvCxnSpPr>
          <p:spPr>
            <a:xfrm>
              <a:off x="4314216" y="1993684"/>
              <a:ext cx="0" cy="40240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FC214D2-B017-9315-4D3A-46AA7145EFF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948" y="2427494"/>
              <a:ext cx="67207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34D5C02-6737-BD51-00FC-F71EDD9D8A55}"/>
                </a:ext>
              </a:extLst>
            </p:cNvPr>
            <p:cNvCxnSpPr>
              <a:cxnSpLocks/>
            </p:cNvCxnSpPr>
            <p:nvPr/>
          </p:nvCxnSpPr>
          <p:spPr>
            <a:xfrm>
              <a:off x="1081769" y="2427494"/>
              <a:ext cx="0" cy="3452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512BEBC-75C1-D93A-3062-9440B986AC24}"/>
                </a:ext>
              </a:extLst>
            </p:cNvPr>
            <p:cNvCxnSpPr>
              <a:cxnSpLocks/>
            </p:cNvCxnSpPr>
            <p:nvPr/>
          </p:nvCxnSpPr>
          <p:spPr>
            <a:xfrm>
              <a:off x="2757139" y="2427494"/>
              <a:ext cx="0" cy="3514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1A8E98-AFA3-5EEB-9785-E18A2733BD50}"/>
                </a:ext>
              </a:extLst>
            </p:cNvPr>
            <p:cNvCxnSpPr>
              <a:cxnSpLocks/>
            </p:cNvCxnSpPr>
            <p:nvPr/>
          </p:nvCxnSpPr>
          <p:spPr>
            <a:xfrm>
              <a:off x="4312508" y="2376504"/>
              <a:ext cx="0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A0CFF42-C8E5-EDD4-5817-F463B80A5589}"/>
                </a:ext>
              </a:extLst>
            </p:cNvPr>
            <p:cNvCxnSpPr>
              <a:cxnSpLocks/>
            </p:cNvCxnSpPr>
            <p:nvPr/>
          </p:nvCxnSpPr>
          <p:spPr>
            <a:xfrm>
              <a:off x="6040470" y="2427494"/>
              <a:ext cx="0" cy="3452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41C7988-71A0-DBF6-2DEA-C4D49A999622}"/>
                </a:ext>
              </a:extLst>
            </p:cNvPr>
            <p:cNvCxnSpPr>
              <a:cxnSpLocks/>
            </p:cNvCxnSpPr>
            <p:nvPr/>
          </p:nvCxnSpPr>
          <p:spPr>
            <a:xfrm>
              <a:off x="7792721" y="2427494"/>
              <a:ext cx="0" cy="3452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64D0E59-6366-3271-2F53-2A47B7990A0A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88" y="3295933"/>
              <a:ext cx="3148985" cy="4015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82C9A1A-12B3-795F-C795-A7EBABBACC8B}"/>
                </a:ext>
              </a:extLst>
            </p:cNvPr>
            <p:cNvCxnSpPr>
              <a:cxnSpLocks/>
            </p:cNvCxnSpPr>
            <p:nvPr/>
          </p:nvCxnSpPr>
          <p:spPr>
            <a:xfrm>
              <a:off x="2757139" y="3295113"/>
              <a:ext cx="1548714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4B46A87-3C73-AE38-DB05-3AFE2ED1CE6F}"/>
                </a:ext>
              </a:extLst>
            </p:cNvPr>
            <p:cNvCxnSpPr>
              <a:cxnSpLocks/>
            </p:cNvCxnSpPr>
            <p:nvPr/>
          </p:nvCxnSpPr>
          <p:spPr>
            <a:xfrm>
              <a:off x="4305853" y="3295933"/>
              <a:ext cx="0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1B48F52-C6B8-1A7F-160B-EDB895859E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2508" y="3295113"/>
              <a:ext cx="1727962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E9C67D3-D040-D68F-F455-8C4069A5E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96509" y="3295113"/>
              <a:ext cx="3499534" cy="402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1642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EE23A8-1EEE-9246-BCA4-0BFE0248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633144"/>
            <a:ext cx="8672513" cy="1326167"/>
          </a:xfrm>
        </p:spPr>
        <p:txBody>
          <a:bodyPr/>
          <a:lstStyle/>
          <a:p>
            <a:r>
              <a:rPr lang="en-US" sz="1600" dirty="0"/>
              <a:t>Documentation for the integration of the pit was started this summer – based on the AUP stand 4 experience </a:t>
            </a:r>
          </a:p>
          <a:p>
            <a:r>
              <a:rPr lang="en-US" sz="1600" dirty="0"/>
              <a:t> A </a:t>
            </a:r>
            <a:r>
              <a:rPr lang="en-US" sz="1600" dirty="0" err="1"/>
              <a:t>cryo</a:t>
            </a:r>
            <a:r>
              <a:rPr lang="en-US" sz="1600" dirty="0"/>
              <a:t> engineer left the division -  the process was delayed </a:t>
            </a:r>
          </a:p>
          <a:p>
            <a:r>
              <a:rPr lang="en-US" sz="1600" dirty="0"/>
              <a:t>A discussion with the </a:t>
            </a:r>
            <a:r>
              <a:rPr lang="en-US" sz="1600" dirty="0" err="1"/>
              <a:t>cryo</a:t>
            </a:r>
            <a:r>
              <a:rPr lang="en-US" sz="1600" dirty="0"/>
              <a:t> sector for optimization of  the project resources (mu2e, AUP, PIP II) is in progress.  Need funding in FY23 to  get  engineering support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BA727-B08D-4D4B-9CD6-1C6837E7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Integration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AB9CF-F388-7849-93F0-A49838A52E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257F-205B-BA47-916C-742BB1A06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42383-3E9F-3C49-8E60-6F07E10BE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1B0839-96F6-F444-A1F7-B10B2C2DB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98" y="2001253"/>
            <a:ext cx="8509915" cy="2986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FFA46F-221A-164A-A355-97CCE264246F}"/>
              </a:ext>
            </a:extLst>
          </p:cNvPr>
          <p:cNvSpPr txBox="1"/>
          <p:nvPr/>
        </p:nvSpPr>
        <p:spPr>
          <a:xfrm>
            <a:off x="636588" y="2110085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FEBE4-A8CA-7E47-8DE6-52BF93B321D0}"/>
              </a:ext>
            </a:extLst>
          </p:cNvPr>
          <p:cNvSpPr txBox="1"/>
          <p:nvPr/>
        </p:nvSpPr>
        <p:spPr>
          <a:xfrm>
            <a:off x="429419" y="3073896"/>
            <a:ext cx="7924288" cy="14364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72CE5-AF86-9847-A391-495B6BB582CA}"/>
              </a:ext>
            </a:extLst>
          </p:cNvPr>
          <p:cNvSpPr txBox="1"/>
          <p:nvPr/>
        </p:nvSpPr>
        <p:spPr>
          <a:xfrm>
            <a:off x="8353707" y="384794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3520 h</a:t>
            </a:r>
          </a:p>
        </p:txBody>
      </p:sp>
    </p:spTree>
    <p:extLst>
      <p:ext uri="{BB962C8B-B14F-4D97-AF65-F5344CB8AC3E}">
        <p14:creationId xmlns:p14="http://schemas.microsoft.com/office/powerpoint/2010/main" val="93527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0FC762-4E70-8F4B-B2B2-15762A8D8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facility is constructed in Industrial Building 1, APS-TD, Fermilab.  The proposed place was selected based on the proximity to the needed base infrastructure, including cryogenic, power, water and cranes. </a:t>
            </a:r>
          </a:p>
          <a:p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Minimum operating temperature of the facility is 1.9K for the magnet providing the background field and with </a:t>
            </a:r>
            <a:r>
              <a:rPr lang="en-US" dirty="0">
                <a:solidFill>
                  <a:srgbClr val="63666A"/>
                </a:solidFill>
                <a:highlight>
                  <a:srgbClr val="FFFF00"/>
                </a:highlight>
              </a:rPr>
              <a:t>min 4.2-4.5 K  for the test samples, variable  to  ~50 K. </a:t>
            </a:r>
          </a:p>
          <a:p>
            <a:r>
              <a:rPr lang="en-US" dirty="0"/>
              <a:t> The test pit cryostat should accommodate a dipole (cold mass) with maximum dimensions of 1.3 m and length of &lt; 3 m </a:t>
            </a:r>
          </a:p>
          <a:p>
            <a:r>
              <a:rPr lang="en-US" dirty="0"/>
              <a:t> The maximum energy in the test field dipole should be &lt; 20 MJ </a:t>
            </a:r>
          </a:p>
          <a:p>
            <a:r>
              <a:rPr lang="en-US" dirty="0"/>
              <a:t> The maximum weight of the dipole cold mass should not exceed 20 ton </a:t>
            </a:r>
          </a:p>
          <a:p>
            <a:r>
              <a:rPr lang="en-US" dirty="0"/>
              <a:t> The test facility should be efficient and safe, minimizing the time for experiment preparation and no helium losses. </a:t>
            </a:r>
          </a:p>
          <a:p>
            <a:r>
              <a:rPr lang="en-US" dirty="0"/>
              <a:t>Operational lifetime of the facility at  least 20 years.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340D5-7208-2F4E-9C43-596FFF00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 Test Facility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D09B-15C5-9F4C-A397-568D8692C4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46D9-69E7-9145-8CCC-DD48E9ED4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9FB26-92E6-BF44-858F-A88069040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02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0B95B-31F9-1349-BBC9-EBBF038F8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1577214"/>
          </a:xfrm>
        </p:spPr>
        <p:txBody>
          <a:bodyPr/>
          <a:lstStyle/>
          <a:p>
            <a:r>
              <a:rPr lang="en-US" dirty="0"/>
              <a:t>This  project has very low  or no contingency (10% were used in GPP estimation and some other task)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1E0AE-BFE5-084D-9031-41BCA5E0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13235"/>
            <a:ext cx="8686800" cy="320908"/>
          </a:xfrm>
        </p:spPr>
        <p:txBody>
          <a:bodyPr/>
          <a:lstStyle/>
          <a:p>
            <a:r>
              <a:rPr lang="en-US" dirty="0"/>
              <a:t>Funding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34362-8C8D-4042-A54D-F955ED963C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4CC0C-A5DB-7D4D-AA2D-83BB7D3D3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1C31F-1DD6-784E-BDF8-17FBC9494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4C17FB-BAEC-D847-B4C1-935EDCE3E661}"/>
              </a:ext>
            </a:extLst>
          </p:cNvPr>
          <p:cNvGraphicFramePr>
            <a:graphicFrameLocks noGrp="1"/>
          </p:cNvGraphicFramePr>
          <p:nvPr/>
        </p:nvGraphicFramePr>
        <p:xfrm>
          <a:off x="511611" y="1366403"/>
          <a:ext cx="7886701" cy="2942439"/>
        </p:xfrm>
        <a:graphic>
          <a:graphicData uri="http://schemas.openxmlformats.org/drawingml/2006/table">
            <a:tbl>
              <a:tblPr/>
              <a:tblGrid>
                <a:gridCol w="1930206">
                  <a:extLst>
                    <a:ext uri="{9D8B030D-6E8A-4147-A177-3AD203B41FA5}">
                      <a16:colId xmlns:a16="http://schemas.microsoft.com/office/drawing/2014/main" val="2375707799"/>
                    </a:ext>
                  </a:extLst>
                </a:gridCol>
                <a:gridCol w="805258">
                  <a:extLst>
                    <a:ext uri="{9D8B030D-6E8A-4147-A177-3AD203B41FA5}">
                      <a16:colId xmlns:a16="http://schemas.microsoft.com/office/drawing/2014/main" val="3878065456"/>
                    </a:ext>
                  </a:extLst>
                </a:gridCol>
                <a:gridCol w="729023">
                  <a:extLst>
                    <a:ext uri="{9D8B030D-6E8A-4147-A177-3AD203B41FA5}">
                      <a16:colId xmlns:a16="http://schemas.microsoft.com/office/drawing/2014/main" val="1626376346"/>
                    </a:ext>
                  </a:extLst>
                </a:gridCol>
                <a:gridCol w="1125784">
                  <a:extLst>
                    <a:ext uri="{9D8B030D-6E8A-4147-A177-3AD203B41FA5}">
                      <a16:colId xmlns:a16="http://schemas.microsoft.com/office/drawing/2014/main" val="3990203917"/>
                    </a:ext>
                  </a:extLst>
                </a:gridCol>
                <a:gridCol w="787162">
                  <a:extLst>
                    <a:ext uri="{9D8B030D-6E8A-4147-A177-3AD203B41FA5}">
                      <a16:colId xmlns:a16="http://schemas.microsoft.com/office/drawing/2014/main" val="938321749"/>
                    </a:ext>
                  </a:extLst>
                </a:gridCol>
                <a:gridCol w="2509268">
                  <a:extLst>
                    <a:ext uri="{9D8B030D-6E8A-4147-A177-3AD203B41FA5}">
                      <a16:colId xmlns:a16="http://schemas.microsoft.com/office/drawing/2014/main" val="690557906"/>
                    </a:ext>
                  </a:extLst>
                </a:gridCol>
              </a:tblGrid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Funds Planned/Received/Pending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47900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TPC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736789"/>
                  </a:ext>
                </a:extLst>
              </a:tr>
              <a:tr h="205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k$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$3,725.0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74362"/>
                  </a:ext>
                </a:extLst>
              </a:tr>
              <a:tr h="205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750686"/>
                  </a:ext>
                </a:extLst>
              </a:tr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Year received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HEP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total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Steps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100254"/>
                  </a:ext>
                </a:extLst>
              </a:tr>
              <a:tr h="434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FY19 received (GPP-test pit)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August 2019, $500k is for the  civil construction and $1000k for cryostat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134553"/>
                  </a:ext>
                </a:extLst>
              </a:tr>
              <a:tr h="42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 Received (QP/QM)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May 2020,  for QP/QM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65832"/>
                  </a:ext>
                </a:extLst>
              </a:tr>
              <a:tr h="42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FY21 Received (Power Supplies)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April 2021,  for PSs and supporting electronics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476823"/>
                  </a:ext>
                </a:extLst>
              </a:tr>
              <a:tr h="229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FY22  (Integration)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$563.5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Step 3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Needed for  Integration  (not received)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70221"/>
                  </a:ext>
                </a:extLst>
              </a:tr>
              <a:tr h="25324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$1,862.5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$1,862.5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Calibri" panose="020F0502020204030204" pitchFamily="34" charset="0"/>
                        </a:rPr>
                        <a:t>$3,725.0</a:t>
                      </a: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A7A8A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139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277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069ED06-D878-2948-99CB-8BD1650388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2250" y="509722"/>
          <a:ext cx="8305801" cy="457200"/>
        </p:xfrm>
        <a:graphic>
          <a:graphicData uri="http://schemas.openxmlformats.org/drawingml/2006/table">
            <a:tbl>
              <a:tblPr/>
              <a:tblGrid>
                <a:gridCol w="2031224">
                  <a:extLst>
                    <a:ext uri="{9D8B030D-6E8A-4147-A177-3AD203B41FA5}">
                      <a16:colId xmlns:a16="http://schemas.microsoft.com/office/drawing/2014/main" val="2416184785"/>
                    </a:ext>
                  </a:extLst>
                </a:gridCol>
                <a:gridCol w="850575">
                  <a:extLst>
                    <a:ext uri="{9D8B030D-6E8A-4147-A177-3AD203B41FA5}">
                      <a16:colId xmlns:a16="http://schemas.microsoft.com/office/drawing/2014/main" val="1057135069"/>
                    </a:ext>
                  </a:extLst>
                </a:gridCol>
                <a:gridCol w="952136">
                  <a:extLst>
                    <a:ext uri="{9D8B030D-6E8A-4147-A177-3AD203B41FA5}">
                      <a16:colId xmlns:a16="http://schemas.microsoft.com/office/drawing/2014/main" val="2349655365"/>
                    </a:ext>
                  </a:extLst>
                </a:gridCol>
                <a:gridCol w="1002917">
                  <a:extLst>
                    <a:ext uri="{9D8B030D-6E8A-4147-A177-3AD203B41FA5}">
                      <a16:colId xmlns:a16="http://schemas.microsoft.com/office/drawing/2014/main" val="3059256810"/>
                    </a:ext>
                  </a:extLst>
                </a:gridCol>
                <a:gridCol w="828358">
                  <a:extLst>
                    <a:ext uri="{9D8B030D-6E8A-4147-A177-3AD203B41FA5}">
                      <a16:colId xmlns:a16="http://schemas.microsoft.com/office/drawing/2014/main" val="3473372225"/>
                    </a:ext>
                  </a:extLst>
                </a:gridCol>
                <a:gridCol w="2640591">
                  <a:extLst>
                    <a:ext uri="{9D8B030D-6E8A-4147-A177-3AD203B41FA5}">
                      <a16:colId xmlns:a16="http://schemas.microsoft.com/office/drawing/2014/main" val="409805949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FY19 received (GPP-test pit)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$1,299.0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$1,549.0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Received in August 2019, $500k is for the  civil construction and $1000k for cryostat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18019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A10D8A6-75BC-4746-96FC-2DA8C299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Funding: Step 1 -  details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E7EC-AEF9-6340-814E-D51F54E507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34ED2-BECE-BF4B-8E7B-6DB87EEED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EB0D7-0EA9-3946-AB65-30B10B2EA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B7A3B73-DEBC-8E43-BA33-72A6CF1B7122}"/>
              </a:ext>
            </a:extLst>
          </p:cNvPr>
          <p:cNvSpPr txBox="1">
            <a:spLocks/>
          </p:cNvSpPr>
          <p:nvPr/>
        </p:nvSpPr>
        <p:spPr>
          <a:xfrm>
            <a:off x="242887" y="1207362"/>
            <a:ext cx="8672513" cy="33373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funding for the test pit was $500k </a:t>
            </a:r>
          </a:p>
          <a:p>
            <a:pPr lvl="1"/>
            <a:r>
              <a:rPr lang="en-US" dirty="0"/>
              <a:t>Test pit actual cost is $584k - overrun is due to</a:t>
            </a:r>
          </a:p>
          <a:p>
            <a:pPr lvl="2"/>
            <a:r>
              <a:rPr lang="en-US" dirty="0"/>
              <a:t> adding the  steel shielding</a:t>
            </a:r>
          </a:p>
          <a:p>
            <a:pPr lvl="2"/>
            <a:r>
              <a:rPr lang="en-US" dirty="0"/>
              <a:t> several change request during the construction </a:t>
            </a:r>
          </a:p>
          <a:p>
            <a:r>
              <a:rPr lang="en-US" dirty="0"/>
              <a:t>The funding for the  cryostat  and </a:t>
            </a:r>
            <a:r>
              <a:rPr lang="en-US" dirty="0" err="1"/>
              <a:t>Top&amp;Lambda</a:t>
            </a:r>
            <a:r>
              <a:rPr lang="en-US" dirty="0"/>
              <a:t> plates is $1,049k</a:t>
            </a:r>
          </a:p>
          <a:p>
            <a:pPr lvl="1"/>
            <a:r>
              <a:rPr lang="en-US" dirty="0"/>
              <a:t>the  cryostat design is $438k – we planned $473k </a:t>
            </a:r>
          </a:p>
          <a:p>
            <a:pPr lvl="1"/>
            <a:r>
              <a:rPr lang="en-US" dirty="0"/>
              <a:t>The cryostats manufacturing:</a:t>
            </a:r>
          </a:p>
          <a:p>
            <a:pPr lvl="2"/>
            <a:r>
              <a:rPr lang="en-US" dirty="0"/>
              <a:t>Planned  cost: $428k</a:t>
            </a:r>
          </a:p>
          <a:p>
            <a:pPr lvl="2"/>
            <a:r>
              <a:rPr lang="en-US" dirty="0"/>
              <a:t>Bids are vendor 1 - $749; Vendor 2 – $936.3k</a:t>
            </a:r>
          </a:p>
          <a:p>
            <a:r>
              <a:rPr lang="en-US" dirty="0"/>
              <a:t>The </a:t>
            </a:r>
            <a:r>
              <a:rPr lang="en-US" dirty="0" err="1"/>
              <a:t>top&amp;lambda</a:t>
            </a:r>
            <a:r>
              <a:rPr lang="en-US" dirty="0"/>
              <a:t> plates in design process: going RFQ in a 2 months   </a:t>
            </a:r>
          </a:p>
          <a:p>
            <a:pPr marL="573087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74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736BEA-4C9C-7945-8F13-56ABE1974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quench Protection and quench monitoring systems we received $650k. The work is in progress. We ordered the log-lead time components (chips) – delivery time 8 months</a:t>
            </a:r>
          </a:p>
          <a:p>
            <a:r>
              <a:rPr lang="en-US" dirty="0"/>
              <a:t>Power supplies  procurement process will start after New Year. For PSs  we have received $963k.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D5E557-6297-9D40-B6E0-DFEE7E2C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Step 2 -  details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39E63-6F34-0F45-BB0E-2752859A90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05AD2-8F92-6C48-8A07-DC260700F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6AD41-75B8-7743-96F5-8AFE40D25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F89AD1-B6D4-4A45-BE8E-DB2CFE6C76A9}"/>
              </a:ext>
            </a:extLst>
          </p:cNvPr>
          <p:cNvGraphicFramePr>
            <a:graphicFrameLocks noGrp="1"/>
          </p:cNvGraphicFramePr>
          <p:nvPr/>
        </p:nvGraphicFramePr>
        <p:xfrm>
          <a:off x="1087147" y="2250041"/>
          <a:ext cx="7149030" cy="1976755"/>
        </p:xfrm>
        <a:graphic>
          <a:graphicData uri="http://schemas.openxmlformats.org/drawingml/2006/table">
            <a:tbl>
              <a:tblPr/>
              <a:tblGrid>
                <a:gridCol w="2560220">
                  <a:extLst>
                    <a:ext uri="{9D8B030D-6E8A-4147-A177-3AD203B41FA5}">
                      <a16:colId xmlns:a16="http://schemas.microsoft.com/office/drawing/2014/main" val="3834643609"/>
                    </a:ext>
                  </a:extLst>
                </a:gridCol>
                <a:gridCol w="807920">
                  <a:extLst>
                    <a:ext uri="{9D8B030D-6E8A-4147-A177-3AD203B41FA5}">
                      <a16:colId xmlns:a16="http://schemas.microsoft.com/office/drawing/2014/main" val="3419124736"/>
                    </a:ext>
                  </a:extLst>
                </a:gridCol>
                <a:gridCol w="1175202">
                  <a:extLst>
                    <a:ext uri="{9D8B030D-6E8A-4147-A177-3AD203B41FA5}">
                      <a16:colId xmlns:a16="http://schemas.microsoft.com/office/drawing/2014/main" val="3061125089"/>
                    </a:ext>
                  </a:extLst>
                </a:gridCol>
                <a:gridCol w="1475530">
                  <a:extLst>
                    <a:ext uri="{9D8B030D-6E8A-4147-A177-3AD203B41FA5}">
                      <a16:colId xmlns:a16="http://schemas.microsoft.com/office/drawing/2014/main" val="3659189138"/>
                    </a:ext>
                  </a:extLst>
                </a:gridCol>
                <a:gridCol w="1130158">
                  <a:extLst>
                    <a:ext uri="{9D8B030D-6E8A-4147-A177-3AD203B41FA5}">
                      <a16:colId xmlns:a16="http://schemas.microsoft.com/office/drawing/2014/main" val="4257635039"/>
                    </a:ext>
                  </a:extLst>
                </a:gridCol>
              </a:tblGrid>
              <a:tr h="2044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 2 -  QP/QM systems and PSs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38756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28654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Quench Protection/Monitoring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is in progress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72949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Supplies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Specifications  are  in progress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47572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$1,613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$1,462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228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63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A1DE8D-0EF1-6D45-ADE9-11D6284F1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planned 3520 h for integration +  appropriate M&amp;S</a:t>
            </a:r>
          </a:p>
          <a:p>
            <a:r>
              <a:rPr lang="en-US" dirty="0"/>
              <a:t>We need to receive  $563.5k to start the system integration. We need to have funds to secure resources from cryo-sector </a:t>
            </a:r>
          </a:p>
          <a:p>
            <a:r>
              <a:rPr lang="en-US" dirty="0"/>
              <a:t>This might be not enough, but I do not have better estimation – need to work on 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C14074-2D17-C247-9E97-DC03525A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3 – details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76212-34BE-7948-9886-63EB4A4398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A4DEC-731C-5541-AAD3-33057DE89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31476-8E7A-9645-AFA7-36E0A60DB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8DAF784-668A-DD47-ABF2-9E2BDC536E01}"/>
              </a:ext>
            </a:extLst>
          </p:cNvPr>
          <p:cNvGraphicFramePr>
            <a:graphicFrameLocks noGrp="1"/>
          </p:cNvGraphicFramePr>
          <p:nvPr/>
        </p:nvGraphicFramePr>
        <p:xfrm>
          <a:off x="972821" y="2361919"/>
          <a:ext cx="6819900" cy="1452685"/>
        </p:xfrm>
        <a:graphic>
          <a:graphicData uri="http://schemas.openxmlformats.org/drawingml/2006/table">
            <a:tbl>
              <a:tblPr/>
              <a:tblGrid>
                <a:gridCol w="2324100">
                  <a:extLst>
                    <a:ext uri="{9D8B030D-6E8A-4147-A177-3AD203B41FA5}">
                      <a16:colId xmlns:a16="http://schemas.microsoft.com/office/drawing/2014/main" val="2764872360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428682628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47007024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1745391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2745595397"/>
                    </a:ext>
                  </a:extLst>
                </a:gridCol>
              </a:tblGrid>
              <a:tr h="373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 3 -  System integration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6103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Estimate  (k$)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604655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just started; manpower limited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85618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447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49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DEADB-8A19-094C-A091-FFA85293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3" y="674488"/>
            <a:ext cx="4820475" cy="3897511"/>
          </a:xfrm>
        </p:spPr>
        <p:txBody>
          <a:bodyPr/>
          <a:lstStyle/>
          <a:p>
            <a:r>
              <a:rPr lang="en-US" dirty="0"/>
              <a:t>This part of  the project includes only the civil (pit) construction,  the magnet cryostat  and </a:t>
            </a:r>
            <a:r>
              <a:rPr lang="en-US" dirty="0" err="1"/>
              <a:t>top&amp;lambda</a:t>
            </a:r>
            <a:r>
              <a:rPr lang="en-US" dirty="0"/>
              <a:t> plates</a:t>
            </a:r>
          </a:p>
          <a:p>
            <a:r>
              <a:rPr lang="en-US" dirty="0"/>
              <a:t>It was classified as GPP by Fermilab DOE site office</a:t>
            </a:r>
          </a:p>
          <a:p>
            <a:pPr lvl="1"/>
            <a:r>
              <a:rPr lang="en-US" dirty="0"/>
              <a:t>Pit design was finalized  - Feb 2020</a:t>
            </a:r>
          </a:p>
          <a:p>
            <a:pPr lvl="1"/>
            <a:r>
              <a:rPr lang="en-US" dirty="0"/>
              <a:t>Bidding process  – May 2020</a:t>
            </a:r>
          </a:p>
          <a:p>
            <a:pPr lvl="1"/>
            <a:r>
              <a:rPr lang="en-US" dirty="0"/>
              <a:t>Construction Contract was awarded in Sep 2020</a:t>
            </a:r>
          </a:p>
          <a:p>
            <a:pPr lvl="1"/>
            <a:r>
              <a:rPr lang="en-US" dirty="0"/>
              <a:t>Pit construction -  started in October 2020 –finished April 2021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BA22E-98F5-B646-A38A-32F090D3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Test Pit and Cryostat – Status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CFC1-A56F-F344-9E76-90220BF6B7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ED9E1-C422-DE49-9FF3-92BD77045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9EED6-A29B-D949-994A-0A1F4892D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05AB4-9446-3445-9CCF-A7D7D109D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804" y="197530"/>
            <a:ext cx="3504593" cy="4757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AC95A-F302-BA44-BE31-679045E90ED8}"/>
              </a:ext>
            </a:extLst>
          </p:cNvPr>
          <p:cNvSpPr txBox="1"/>
          <p:nvPr/>
        </p:nvSpPr>
        <p:spPr>
          <a:xfrm rot="19846438">
            <a:off x="5688743" y="1208916"/>
            <a:ext cx="294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Execution plan </a:t>
            </a:r>
          </a:p>
        </p:txBody>
      </p:sp>
    </p:spTree>
    <p:extLst>
      <p:ext uri="{BB962C8B-B14F-4D97-AF65-F5344CB8AC3E}">
        <p14:creationId xmlns:p14="http://schemas.microsoft.com/office/powerpoint/2010/main" val="419606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3A5CC0-CF26-2046-8A99-CCBF7DD5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200" y="1238161"/>
            <a:ext cx="4087700" cy="3251645"/>
          </a:xfrm>
        </p:spPr>
        <p:txBody>
          <a:bodyPr/>
          <a:lstStyle/>
          <a:p>
            <a:r>
              <a:rPr lang="en-US" dirty="0"/>
              <a:t>There were some scary moments </a:t>
            </a:r>
          </a:p>
          <a:p>
            <a:pPr lvl="1"/>
            <a:r>
              <a:rPr lang="en-US" dirty="0"/>
              <a:t>At ~ 5 m the well walls started to collapse</a:t>
            </a:r>
          </a:p>
          <a:p>
            <a:pPr lvl="1"/>
            <a:r>
              <a:rPr lang="en-US" dirty="0"/>
              <a:t>Concern that building column support was possibly compromised</a:t>
            </a:r>
          </a:p>
          <a:p>
            <a:pPr lvl="1"/>
            <a:r>
              <a:rPr lang="en-US" dirty="0"/>
              <a:t>Additional concrete was injected </a:t>
            </a:r>
          </a:p>
          <a:p>
            <a:pPr lvl="1"/>
            <a:r>
              <a:rPr lang="en-US" dirty="0"/>
              <a:t>Column survey before an after construction was  showing no significant change of the tilt or position of the column </a:t>
            </a:r>
          </a:p>
          <a:p>
            <a:pPr lvl="1"/>
            <a:r>
              <a:rPr lang="en-US" dirty="0"/>
              <a:t>Pit is done, it is dry even during strong Midwest rains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0F0C2-BBE0-7B4A-A910-3CFEA55A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Current status  - pit is done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11A1F-A175-A74F-921E-7F0BBE198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135A5-A84B-D34B-9A57-D46B7E777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BBD7A-4A8B-E74A-BA14-66709205B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IMG_1605.MOV" descr="IMG_1605.MOV">
            <a:hlinkClick r:id="" action="ppaction://media"/>
            <a:extLst>
              <a:ext uri="{FF2B5EF4-FFF2-40B4-BE49-F238E27FC236}">
                <a16:creationId xmlns:a16="http://schemas.microsoft.com/office/drawing/2014/main" id="{193342CD-BA51-3B47-8438-8AA298492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94" y="1483441"/>
            <a:ext cx="1535626" cy="27257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26E1E95-EDC5-9EE9-6985-8B399D346C0A}"/>
              </a:ext>
            </a:extLst>
          </p:cNvPr>
          <p:cNvGrpSpPr/>
          <p:nvPr/>
        </p:nvGrpSpPr>
        <p:grpSpPr>
          <a:xfrm>
            <a:off x="6184970" y="83184"/>
            <a:ext cx="2712761" cy="2129946"/>
            <a:chOff x="6061680" y="1632127"/>
            <a:chExt cx="2712761" cy="21299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C6FB2D-39F5-D607-B606-FF21F946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1680" y="1632127"/>
              <a:ext cx="2712761" cy="203457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92F7D2-8D14-EA4F-A746-38BECCBF13D8}"/>
                </a:ext>
              </a:extLst>
            </p:cNvPr>
            <p:cNvGrpSpPr/>
            <p:nvPr/>
          </p:nvGrpSpPr>
          <p:grpSpPr>
            <a:xfrm>
              <a:off x="6154084" y="1730200"/>
              <a:ext cx="1850407" cy="2031873"/>
              <a:chOff x="5816022" y="847658"/>
              <a:chExt cx="1850407" cy="160073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2BD027-59A8-1643-899E-C870A4799DE4}"/>
                  </a:ext>
                </a:extLst>
              </p:cNvPr>
              <p:cNvSpPr txBox="1"/>
              <p:nvPr/>
            </p:nvSpPr>
            <p:spPr>
              <a:xfrm>
                <a:off x="5971444" y="847658"/>
                <a:ext cx="16949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HFVMTF pit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864E7D-5CE6-6E47-891C-D4B6CD1B111A}"/>
                  </a:ext>
                </a:extLst>
              </p:cNvPr>
              <p:cNvSpPr txBox="1"/>
              <p:nvPr/>
            </p:nvSpPr>
            <p:spPr>
              <a:xfrm>
                <a:off x="5816022" y="1802066"/>
                <a:ext cx="11111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6 m deep pit for  the cryostat 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4923E1B-4365-0BFA-CDC7-0F451F9FF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719" y="2422926"/>
            <a:ext cx="2725012" cy="19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F2334C-5DBE-369A-7FDA-2F80DAEB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64354" y="671946"/>
            <a:ext cx="2053140" cy="384001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6D3B31-1B77-334C-8980-3A3DB7C9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0469"/>
            <a:ext cx="3896001" cy="3661495"/>
          </a:xfrm>
        </p:spPr>
        <p:txBody>
          <a:bodyPr/>
          <a:lstStyle/>
          <a:p>
            <a:r>
              <a:rPr lang="en-US" dirty="0"/>
              <a:t>Preliminary cryostat design is finalized</a:t>
            </a:r>
          </a:p>
          <a:p>
            <a:r>
              <a:rPr lang="en-US" dirty="0"/>
              <a:t>Vendor is selected</a:t>
            </a:r>
          </a:p>
          <a:p>
            <a:pPr lvl="1"/>
            <a:r>
              <a:rPr lang="en-US" dirty="0"/>
              <a:t>Meeting with the vendor every week</a:t>
            </a:r>
          </a:p>
          <a:p>
            <a:pPr lvl="1"/>
            <a:r>
              <a:rPr lang="en-US" dirty="0"/>
              <a:t>Final design review is expected in October</a:t>
            </a:r>
          </a:p>
          <a:p>
            <a:pPr lvl="1"/>
            <a:r>
              <a:rPr lang="en-US" dirty="0"/>
              <a:t>Expected delivery June 2023</a:t>
            </a:r>
          </a:p>
          <a:p>
            <a:r>
              <a:rPr lang="en-US" dirty="0"/>
              <a:t>Top  and lambda plate design is in progress</a:t>
            </a:r>
          </a:p>
          <a:p>
            <a:r>
              <a:rPr lang="en-US" dirty="0"/>
              <a:t>The goal is to deliver  the top and lambda plate in the Jan/Feb  2023  to  start cold commissioning of the cryostat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DDDD68-04B8-FA42-9AA2-F76F878E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6808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Cryostat  and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top&amp;lambda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plates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ABB-9D49-F047-8EDF-B6D96C1A9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A75C-ADBA-1F43-AD68-B6765C8A3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C069-ED33-5040-9ED7-695F701C9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D013C-392A-C14C-AC94-BA8DD6FF8908}"/>
              </a:ext>
            </a:extLst>
          </p:cNvPr>
          <p:cNvGrpSpPr/>
          <p:nvPr/>
        </p:nvGrpSpPr>
        <p:grpSpPr>
          <a:xfrm>
            <a:off x="5882849" y="850469"/>
            <a:ext cx="1491691" cy="3134501"/>
            <a:chOff x="7557537" y="728664"/>
            <a:chExt cx="1491691" cy="31345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2F6446-5BA8-0142-ADA8-3CFABADD0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2184" y="728664"/>
              <a:ext cx="1157044" cy="31345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0D1F23-0DFC-844C-8F4B-C52B139945A6}"/>
                </a:ext>
              </a:extLst>
            </p:cNvPr>
            <p:cNvSpPr txBox="1"/>
            <p:nvPr/>
          </p:nvSpPr>
          <p:spPr>
            <a:xfrm>
              <a:off x="7852431" y="1144790"/>
              <a:ext cx="1157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Top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D86C5C-5151-5841-820A-42C015BF94F2}"/>
                </a:ext>
              </a:extLst>
            </p:cNvPr>
            <p:cNvSpPr txBox="1"/>
            <p:nvPr/>
          </p:nvSpPr>
          <p:spPr>
            <a:xfrm>
              <a:off x="7557537" y="1702286"/>
              <a:ext cx="1157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Lambda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80223-4761-E148-89E4-A5907CD0A7B7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240" y="850468"/>
            <a:ext cx="1620160" cy="3134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B096E9-95D3-3B48-8FEA-B507BF4E71EF}"/>
              </a:ext>
            </a:extLst>
          </p:cNvPr>
          <p:cNvSpPr txBox="1"/>
          <p:nvPr/>
        </p:nvSpPr>
        <p:spPr>
          <a:xfrm>
            <a:off x="7758356" y="2740712"/>
            <a:ext cx="115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Lambda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5FE74E-59B9-4746-9589-919F3073EA7C}"/>
              </a:ext>
            </a:extLst>
          </p:cNvPr>
          <p:cNvSpPr txBox="1"/>
          <p:nvPr/>
        </p:nvSpPr>
        <p:spPr>
          <a:xfrm>
            <a:off x="7693257" y="1894958"/>
            <a:ext cx="115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3969684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457" y="578485"/>
            <a:ext cx="4466743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45" dirty="0"/>
              <a:t>FEA Model Vertical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569454" y="4796028"/>
            <a:ext cx="1028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0644EF8-6F12-427A-A935-B3C2E9116AE2}"/>
              </a:ext>
            </a:extLst>
          </p:cNvPr>
          <p:cNvGraphicFramePr/>
          <p:nvPr/>
        </p:nvGraphicFramePr>
        <p:xfrm>
          <a:off x="6126734" y="1200150"/>
          <a:ext cx="2885440" cy="3123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bject 9"/>
          <p:cNvSpPr/>
          <p:nvPr/>
        </p:nvSpPr>
        <p:spPr>
          <a:xfrm>
            <a:off x="13716" y="15240"/>
            <a:ext cx="1434084" cy="576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0DB318-4AE0-C806-5F7D-593100CA6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5603" y="1512009"/>
            <a:ext cx="2942093" cy="3053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5D179-7AD6-2432-E7D5-1FA3CAD1C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14" y="1532118"/>
            <a:ext cx="2624517" cy="30328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A0806-B235-9822-21B2-D585DD59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72F6D-0D28-1766-E5AC-9D906311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IPM Meeting #6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A89A0-A754-3F3A-3BFE-A0EC791E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FDC427-9A76-A948-B439-BDD8CE5F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530773"/>
            <a:ext cx="8672513" cy="862625"/>
          </a:xfrm>
        </p:spPr>
        <p:txBody>
          <a:bodyPr/>
          <a:lstStyle/>
          <a:p>
            <a:r>
              <a:rPr lang="en-US" dirty="0"/>
              <a:t>Benefiting from the  projects, LHC-AUP and mostly Mu2e</a:t>
            </a:r>
          </a:p>
          <a:p>
            <a:r>
              <a:rPr lang="en-US" dirty="0"/>
              <a:t>Production/Operational grade QM/</a:t>
            </a:r>
            <a:r>
              <a:rPr lang="en-US" dirty="0" err="1"/>
              <a:t>Qm</a:t>
            </a:r>
            <a:r>
              <a:rPr lang="en-US" dirty="0"/>
              <a:t>  - design is  done, some modifications are in progress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B894CE-5BC4-3143-9B93-12BA84AB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Quench Protection and Quench Monitoring (QP/QM)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F87A4-1219-5841-BC12-8E33022A2D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8/25/22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2E984-CE2C-6D46-9A5B-3B6818990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IPM Meeting #6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1F21A-D105-5B44-A9AF-A0E27AE9E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1E0AD0-AF81-3E4C-9B07-F31E9C94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808"/>
            <a:ext cx="4418863" cy="369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01A333-DCE6-D948-B6DA-B451BFBB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63" y="1674640"/>
            <a:ext cx="4691477" cy="31531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0E94DC-623E-2341-8D7C-A0C755E5857A}"/>
              </a:ext>
            </a:extLst>
          </p:cNvPr>
          <p:cNvSpPr txBox="1"/>
          <p:nvPr/>
        </p:nvSpPr>
        <p:spPr>
          <a:xfrm>
            <a:off x="5633178" y="1212975"/>
            <a:ext cx="17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AQD system </a:t>
            </a:r>
          </a:p>
        </p:txBody>
      </p:sp>
    </p:spTree>
    <p:extLst>
      <p:ext uri="{BB962C8B-B14F-4D97-AF65-F5344CB8AC3E}">
        <p14:creationId xmlns:p14="http://schemas.microsoft.com/office/powerpoint/2010/main" val="1234182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HFVMTF Trip Matrix – FES/HEP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5987653" y="4886325"/>
            <a:ext cx="938927" cy="180975"/>
          </a:xfrm>
        </p:spPr>
        <p:txBody>
          <a:bodyPr/>
          <a:lstStyle/>
          <a:p>
            <a:pPr algn="l">
              <a:defRPr/>
            </a:pPr>
            <a:r>
              <a:rPr lang="en-US"/>
              <a:t>8/25/22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1747837" y="4886325"/>
            <a:ext cx="3093104" cy="180975"/>
          </a:xfrm>
        </p:spPr>
        <p:txBody>
          <a:bodyPr/>
          <a:lstStyle/>
          <a:p>
            <a:pPr>
              <a:defRPr/>
            </a:pPr>
            <a:r>
              <a:rPr lang="de-DE"/>
              <a:t>IPM Meeting #6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2080BFB9-6661-4F25-A2C9-95EE85EC2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898" y="671057"/>
            <a:ext cx="5231653" cy="3212259"/>
          </a:xfrm>
          <a:prstGeom prst="rect">
            <a:avLst/>
          </a:prstGeom>
        </p:spPr>
      </p:pic>
      <p:pic>
        <p:nvPicPr>
          <p:cNvPr id="10" name="Picture 9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BBC6881-AA29-4727-9016-A47BA29D8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001" y="1311881"/>
            <a:ext cx="5231653" cy="3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629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8D4C0FF0F1347BFFCF3AE92664021" ma:contentTypeVersion="2" ma:contentTypeDescription="Create a new document." ma:contentTypeScope="" ma:versionID="13ad5ea5b19d36125cbb0873a0ec758a">
  <xsd:schema xmlns:xsd="http://www.w3.org/2001/XMLSchema" xmlns:xs="http://www.w3.org/2001/XMLSchema" xmlns:p="http://schemas.microsoft.com/office/2006/metadata/properties" xmlns:ns2="3512e943-b333-4ff3-acc5-08a92f4f924e" targetNamespace="http://schemas.microsoft.com/office/2006/metadata/properties" ma:root="true" ma:fieldsID="b9666c3b907a4b97a126269a716bdde8" ns2:_="">
    <xsd:import namespace="3512e943-b333-4ff3-acc5-08a92f4f92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2e943-b333-4ff3-acc5-08a92f4f9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0AD612-8D92-4D3D-998A-7649A605FC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5F0CA6-67F2-4C34-8252-FD98DE09C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12e943-b333-4ff3-acc5-08a92f4f92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7BE1C9-645C-475E-BCFC-D1F02B5A17C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 (2)</Template>
  <TotalTime>33160</TotalTime>
  <Words>2412</Words>
  <Application>Microsoft Macintosh PowerPoint</Application>
  <PresentationFormat>On-screen Show (16:9)</PresentationFormat>
  <Paragraphs>434</Paragraphs>
  <Slides>33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Helvetica</vt:lpstr>
      <vt:lpstr>Fermilab_PPT_090915</vt:lpstr>
      <vt:lpstr>PowerPoint Presentation</vt:lpstr>
      <vt:lpstr>Outline</vt:lpstr>
      <vt:lpstr>Overview of the  Test Facility </vt:lpstr>
      <vt:lpstr>Test Pit and Cryostat – Status </vt:lpstr>
      <vt:lpstr>Current status  - pit is done </vt:lpstr>
      <vt:lpstr>Cryostat  and top&amp;lambda plates </vt:lpstr>
      <vt:lpstr>FEA Model Vertical</vt:lpstr>
      <vt:lpstr>Quench Protection and Quench Monitoring (QP/QM)</vt:lpstr>
      <vt:lpstr>HFVMTF Trip Matrix – FES/HEP</vt:lpstr>
      <vt:lpstr>Power Supplies </vt:lpstr>
      <vt:lpstr>PS specifications </vt:lpstr>
      <vt:lpstr>Schedule  </vt:lpstr>
      <vt:lpstr>Schedule Update –QP/PS/Integration </vt:lpstr>
      <vt:lpstr>Funds received </vt:lpstr>
      <vt:lpstr>Project Cost</vt:lpstr>
      <vt:lpstr>Risks</vt:lpstr>
      <vt:lpstr>Anti-cryostat and sample holder  - design</vt:lpstr>
      <vt:lpstr>Open questions  </vt:lpstr>
      <vt:lpstr>Summary </vt:lpstr>
      <vt:lpstr>Backup Slides </vt:lpstr>
      <vt:lpstr>What was changed in the  design and execution?</vt:lpstr>
      <vt:lpstr>Lambda plate seal</vt:lpstr>
      <vt:lpstr>PS specifications </vt:lpstr>
      <vt:lpstr>HFVMTF QPM Architecture</vt:lpstr>
      <vt:lpstr>HFVMTF QPM Details – Quench Detectors &amp; Management</vt:lpstr>
      <vt:lpstr>HFVMTF QPM Details – Quench Logic &amp; Protection</vt:lpstr>
      <vt:lpstr>Operational  Modes  </vt:lpstr>
      <vt:lpstr>Project structure – Fermilab  </vt:lpstr>
      <vt:lpstr>Integration </vt:lpstr>
      <vt:lpstr>Funding Status </vt:lpstr>
      <vt:lpstr>Funding: Step 1 -  details </vt:lpstr>
      <vt:lpstr>Step 2 -  details </vt:lpstr>
      <vt:lpstr>Step 3 – details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 x 36930N</dc:creator>
  <cp:lastModifiedBy>Gueorgui Velev</cp:lastModifiedBy>
  <cp:revision>186</cp:revision>
  <cp:lastPrinted>2022-08-18T22:36:42Z</cp:lastPrinted>
  <dcterms:created xsi:type="dcterms:W3CDTF">2019-08-29T20:16:23Z</dcterms:created>
  <dcterms:modified xsi:type="dcterms:W3CDTF">2022-08-25T17:30:53Z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0x0101000B68D4C0FF0F1347BFFCF3AE92664021</vt:lpwstr>
  </property>
</Properties>
</file>