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43"/>
  </p:notesMasterIdLst>
  <p:handoutMasterIdLst>
    <p:handoutMasterId r:id="rId44"/>
  </p:handoutMasterIdLst>
  <p:sldIdLst>
    <p:sldId id="263" r:id="rId5"/>
    <p:sldId id="553" r:id="rId6"/>
    <p:sldId id="521" r:id="rId7"/>
    <p:sldId id="552" r:id="rId8"/>
    <p:sldId id="509" r:id="rId9"/>
    <p:sldId id="514" r:id="rId10"/>
    <p:sldId id="554" r:id="rId11"/>
    <p:sldId id="510" r:id="rId12"/>
    <p:sldId id="545" r:id="rId13"/>
    <p:sldId id="512" r:id="rId14"/>
    <p:sldId id="524" r:id="rId15"/>
    <p:sldId id="525" r:id="rId16"/>
    <p:sldId id="523" r:id="rId17"/>
    <p:sldId id="526" r:id="rId18"/>
    <p:sldId id="555" r:id="rId19"/>
    <p:sldId id="515" r:id="rId20"/>
    <p:sldId id="519" r:id="rId21"/>
    <p:sldId id="556" r:id="rId22"/>
    <p:sldId id="534" r:id="rId23"/>
    <p:sldId id="537" r:id="rId24"/>
    <p:sldId id="535" r:id="rId25"/>
    <p:sldId id="542" r:id="rId26"/>
    <p:sldId id="543" r:id="rId27"/>
    <p:sldId id="546" r:id="rId28"/>
    <p:sldId id="544" r:id="rId29"/>
    <p:sldId id="558" r:id="rId30"/>
    <p:sldId id="559" r:id="rId31"/>
    <p:sldId id="557" r:id="rId32"/>
    <p:sldId id="522" r:id="rId33"/>
    <p:sldId id="560" r:id="rId34"/>
    <p:sldId id="511" r:id="rId35"/>
    <p:sldId id="551" r:id="rId36"/>
    <p:sldId id="513" r:id="rId37"/>
    <p:sldId id="550" r:id="rId38"/>
    <p:sldId id="549" r:id="rId39"/>
    <p:sldId id="518" r:id="rId40"/>
    <p:sldId id="547" r:id="rId41"/>
    <p:sldId id="548" r:id="rId42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5F5F"/>
    <a:srgbClr val="800000"/>
    <a:srgbClr val="009900"/>
    <a:srgbClr val="FFE699"/>
    <a:srgbClr val="FFCC00"/>
    <a:srgbClr val="B4C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8" autoAdjust="0"/>
    <p:restoredTop sz="88215" autoAdjust="0"/>
  </p:normalViewPr>
  <p:slideViewPr>
    <p:cSldViewPr snapToGrid="0" showGuides="1">
      <p:cViewPr varScale="1">
        <p:scale>
          <a:sx n="159" d="100"/>
          <a:sy n="159" d="100"/>
        </p:scale>
        <p:origin x="4314" y="144"/>
      </p:cViewPr>
      <p:guideLst>
        <p:guide orient="horz" pos="4080"/>
        <p:guide pos="2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02/09/2022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0430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02/09/2022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3587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449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499992" y="6388100"/>
            <a:ext cx="3167912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MDP General Meeting - August 03, 2022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MDP General Meeting - August 03, 2022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MDP General Meeting - August 03, 2022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MDP General Meeting - August 03, 2022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MDP General Meeting - August 03, 2022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MDP General Meeting - August 03, 2022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MDP General Meeting - August 03, 2022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12168" y="2788089"/>
            <a:ext cx="7200000" cy="1432999"/>
          </a:xfrm>
        </p:spPr>
        <p:txBody>
          <a:bodyPr/>
          <a:lstStyle/>
          <a:p>
            <a:r>
              <a:rPr lang="en-GB" altLang="en-US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20 T – Cos(𝛳) Designs</a:t>
            </a:r>
            <a:endParaRPr lang="en-GB" sz="32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88956" y="4221087"/>
            <a:ext cx="6480000" cy="1224897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G. Vallone</a:t>
            </a:r>
            <a:r>
              <a:rPr lang="en-US" i="1" baseline="30000" dirty="0"/>
              <a:t>1</a:t>
            </a:r>
            <a:r>
              <a:rPr lang="en-GB" dirty="0"/>
              <a:t>, P. </a:t>
            </a:r>
            <a:r>
              <a:rPr lang="en-GB" dirty="0" err="1"/>
              <a:t>Ferracin</a:t>
            </a:r>
            <a:r>
              <a:rPr lang="en-US" i="1" baseline="30000" dirty="0"/>
              <a:t>1</a:t>
            </a:r>
            <a:r>
              <a:rPr lang="en-GB" dirty="0"/>
              <a:t>, V. </a:t>
            </a:r>
            <a:r>
              <a:rPr lang="en-GB" dirty="0" err="1"/>
              <a:t>Marinozzi</a:t>
            </a:r>
            <a:r>
              <a:rPr lang="en-US" i="1" baseline="30000" dirty="0"/>
              <a:t>2</a:t>
            </a:r>
            <a:r>
              <a:rPr lang="en-GB" dirty="0"/>
              <a:t>, Y. </a:t>
            </a:r>
            <a:r>
              <a:rPr lang="en-GB" dirty="0" err="1"/>
              <a:t>Pansari</a:t>
            </a:r>
            <a:r>
              <a:rPr lang="en-US" i="1" baseline="30000" dirty="0"/>
              <a:t>1</a:t>
            </a:r>
            <a:endParaRPr lang="en-GB" dirty="0"/>
          </a:p>
          <a:p>
            <a:r>
              <a:rPr lang="en-US" i="1" dirty="0"/>
              <a:t>03-August-2022</a:t>
            </a:r>
          </a:p>
          <a:p>
            <a:r>
              <a:rPr lang="en-US" i="1" baseline="30000" dirty="0"/>
              <a:t>1</a:t>
            </a:r>
            <a:r>
              <a:rPr lang="en-US" i="1" dirty="0"/>
              <a:t>LBNL, </a:t>
            </a:r>
            <a:r>
              <a:rPr lang="en-US" i="1" baseline="30000" dirty="0"/>
              <a:t>2</a:t>
            </a:r>
            <a:r>
              <a:rPr lang="en-US" i="1" dirty="0"/>
              <a:t>FNAL</a:t>
            </a:r>
          </a:p>
          <a:p>
            <a:r>
              <a:rPr lang="en-US" i="1" dirty="0"/>
              <a:t>General MDP Meeting</a:t>
            </a:r>
            <a:endParaRPr lang="en-GB" i="1" dirty="0"/>
          </a:p>
        </p:txBody>
      </p:sp>
      <p:sp>
        <p:nvSpPr>
          <p:cNvPr id="8" name="Freeform 7"/>
          <p:cNvSpPr/>
          <p:nvPr/>
        </p:nvSpPr>
        <p:spPr>
          <a:xfrm>
            <a:off x="871672" y="908720"/>
            <a:ext cx="604431" cy="1286727"/>
          </a:xfrm>
          <a:custGeom>
            <a:avLst/>
            <a:gdLst>
              <a:gd name="connsiteX0" fmla="*/ 460739 w 604431"/>
              <a:gd name="connsiteY0" fmla="*/ 0 h 1286727"/>
              <a:gd name="connsiteX1" fmla="*/ 460739 w 604431"/>
              <a:gd name="connsiteY1" fmla="*/ 0 h 1286727"/>
              <a:gd name="connsiteX2" fmla="*/ 447677 w 604431"/>
              <a:gd name="connsiteY2" fmla="*/ 117566 h 1286727"/>
              <a:gd name="connsiteX3" fmla="*/ 421551 w 604431"/>
              <a:gd name="connsiteY3" fmla="*/ 156754 h 1286727"/>
              <a:gd name="connsiteX4" fmla="*/ 356237 w 604431"/>
              <a:gd name="connsiteY4" fmla="*/ 274320 h 1286727"/>
              <a:gd name="connsiteX5" fmla="*/ 330111 w 604431"/>
              <a:gd name="connsiteY5" fmla="*/ 313509 h 1286727"/>
              <a:gd name="connsiteX6" fmla="*/ 251734 w 604431"/>
              <a:gd name="connsiteY6" fmla="*/ 378823 h 1286727"/>
              <a:gd name="connsiteX7" fmla="*/ 225608 w 604431"/>
              <a:gd name="connsiteY7" fmla="*/ 418011 h 1286727"/>
              <a:gd name="connsiteX8" fmla="*/ 186419 w 604431"/>
              <a:gd name="connsiteY8" fmla="*/ 444137 h 1286727"/>
              <a:gd name="connsiteX9" fmla="*/ 134168 w 604431"/>
              <a:gd name="connsiteY9" fmla="*/ 522514 h 1286727"/>
              <a:gd name="connsiteX10" fmla="*/ 108042 w 604431"/>
              <a:gd name="connsiteY10" fmla="*/ 561703 h 1286727"/>
              <a:gd name="connsiteX11" fmla="*/ 68854 w 604431"/>
              <a:gd name="connsiteY11" fmla="*/ 679269 h 1286727"/>
              <a:gd name="connsiteX12" fmla="*/ 55791 w 604431"/>
              <a:gd name="connsiteY12" fmla="*/ 718457 h 1286727"/>
              <a:gd name="connsiteX13" fmla="*/ 42728 w 604431"/>
              <a:gd name="connsiteY13" fmla="*/ 757646 h 1286727"/>
              <a:gd name="connsiteX14" fmla="*/ 16602 w 604431"/>
              <a:gd name="connsiteY14" fmla="*/ 809897 h 1286727"/>
              <a:gd name="connsiteX15" fmla="*/ 16602 w 604431"/>
              <a:gd name="connsiteY15" fmla="*/ 1045029 h 1286727"/>
              <a:gd name="connsiteX16" fmla="*/ 55791 w 604431"/>
              <a:gd name="connsiteY16" fmla="*/ 1084217 h 1286727"/>
              <a:gd name="connsiteX17" fmla="*/ 121105 w 604431"/>
              <a:gd name="connsiteY17" fmla="*/ 1162594 h 1286727"/>
              <a:gd name="connsiteX18" fmla="*/ 173357 w 604431"/>
              <a:gd name="connsiteY18" fmla="*/ 1175657 h 1286727"/>
              <a:gd name="connsiteX19" fmla="*/ 199482 w 604431"/>
              <a:gd name="connsiteY19" fmla="*/ 1214846 h 1286727"/>
              <a:gd name="connsiteX20" fmla="*/ 238671 w 604431"/>
              <a:gd name="connsiteY20" fmla="*/ 1227909 h 1286727"/>
              <a:gd name="connsiteX21" fmla="*/ 277859 w 604431"/>
              <a:gd name="connsiteY21" fmla="*/ 1254034 h 1286727"/>
              <a:gd name="connsiteX22" fmla="*/ 369299 w 604431"/>
              <a:gd name="connsiteY22" fmla="*/ 1280160 h 1286727"/>
              <a:gd name="connsiteX23" fmla="*/ 591368 w 604431"/>
              <a:gd name="connsiteY23" fmla="*/ 1227909 h 1286727"/>
              <a:gd name="connsiteX24" fmla="*/ 604431 w 604431"/>
              <a:gd name="connsiteY24" fmla="*/ 1136469 h 1286727"/>
              <a:gd name="connsiteX25" fmla="*/ 578305 w 604431"/>
              <a:gd name="connsiteY25" fmla="*/ 757646 h 1286727"/>
              <a:gd name="connsiteX26" fmla="*/ 565242 w 604431"/>
              <a:gd name="connsiteY26" fmla="*/ 718457 h 1286727"/>
              <a:gd name="connsiteX27" fmla="*/ 578305 w 604431"/>
              <a:gd name="connsiteY27" fmla="*/ 235131 h 1286727"/>
              <a:gd name="connsiteX28" fmla="*/ 486865 w 604431"/>
              <a:gd name="connsiteY28" fmla="*/ 0 h 1286727"/>
              <a:gd name="connsiteX29" fmla="*/ 460739 w 604431"/>
              <a:gd name="connsiteY29" fmla="*/ 0 h 128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4431" h="1286727">
                <a:moveTo>
                  <a:pt x="460739" y="0"/>
                </a:moveTo>
                <a:lnTo>
                  <a:pt x="460739" y="0"/>
                </a:lnTo>
                <a:cubicBezTo>
                  <a:pt x="456385" y="39189"/>
                  <a:pt x="457240" y="79313"/>
                  <a:pt x="447677" y="117566"/>
                </a:cubicBezTo>
                <a:cubicBezTo>
                  <a:pt x="443869" y="132797"/>
                  <a:pt x="429340" y="143123"/>
                  <a:pt x="421551" y="156754"/>
                </a:cubicBezTo>
                <a:cubicBezTo>
                  <a:pt x="338365" y="302328"/>
                  <a:pt x="465035" y="100242"/>
                  <a:pt x="356237" y="274320"/>
                </a:cubicBezTo>
                <a:cubicBezTo>
                  <a:pt x="347916" y="287633"/>
                  <a:pt x="340162" y="301448"/>
                  <a:pt x="330111" y="313509"/>
                </a:cubicBezTo>
                <a:cubicBezTo>
                  <a:pt x="298682" y="351224"/>
                  <a:pt x="290264" y="353136"/>
                  <a:pt x="251734" y="378823"/>
                </a:cubicBezTo>
                <a:cubicBezTo>
                  <a:pt x="243025" y="391886"/>
                  <a:pt x="236709" y="406910"/>
                  <a:pt x="225608" y="418011"/>
                </a:cubicBezTo>
                <a:cubicBezTo>
                  <a:pt x="214506" y="429112"/>
                  <a:pt x="196757" y="432322"/>
                  <a:pt x="186419" y="444137"/>
                </a:cubicBezTo>
                <a:cubicBezTo>
                  <a:pt x="165743" y="467767"/>
                  <a:pt x="151585" y="496388"/>
                  <a:pt x="134168" y="522514"/>
                </a:cubicBezTo>
                <a:cubicBezTo>
                  <a:pt x="125459" y="535577"/>
                  <a:pt x="113007" y="546809"/>
                  <a:pt x="108042" y="561703"/>
                </a:cubicBezTo>
                <a:lnTo>
                  <a:pt x="68854" y="679269"/>
                </a:lnTo>
                <a:lnTo>
                  <a:pt x="55791" y="718457"/>
                </a:lnTo>
                <a:cubicBezTo>
                  <a:pt x="51437" y="731520"/>
                  <a:pt x="48886" y="745330"/>
                  <a:pt x="42728" y="757646"/>
                </a:cubicBezTo>
                <a:lnTo>
                  <a:pt x="16602" y="809897"/>
                </a:lnTo>
                <a:cubicBezTo>
                  <a:pt x="1443" y="900852"/>
                  <a:pt x="-11575" y="939366"/>
                  <a:pt x="16602" y="1045029"/>
                </a:cubicBezTo>
                <a:cubicBezTo>
                  <a:pt x="21362" y="1062879"/>
                  <a:pt x="43964" y="1070025"/>
                  <a:pt x="55791" y="1084217"/>
                </a:cubicBezTo>
                <a:cubicBezTo>
                  <a:pt x="80384" y="1113729"/>
                  <a:pt x="84677" y="1141778"/>
                  <a:pt x="121105" y="1162594"/>
                </a:cubicBezTo>
                <a:cubicBezTo>
                  <a:pt x="136693" y="1171501"/>
                  <a:pt x="155940" y="1171303"/>
                  <a:pt x="173357" y="1175657"/>
                </a:cubicBezTo>
                <a:cubicBezTo>
                  <a:pt x="182065" y="1188720"/>
                  <a:pt x="187223" y="1205038"/>
                  <a:pt x="199482" y="1214846"/>
                </a:cubicBezTo>
                <a:cubicBezTo>
                  <a:pt x="210234" y="1223448"/>
                  <a:pt x="226355" y="1221751"/>
                  <a:pt x="238671" y="1227909"/>
                </a:cubicBezTo>
                <a:cubicBezTo>
                  <a:pt x="252713" y="1234930"/>
                  <a:pt x="263817" y="1247013"/>
                  <a:pt x="277859" y="1254034"/>
                </a:cubicBezTo>
                <a:cubicBezTo>
                  <a:pt x="296599" y="1263404"/>
                  <a:pt x="352558" y="1275975"/>
                  <a:pt x="369299" y="1280160"/>
                </a:cubicBezTo>
                <a:cubicBezTo>
                  <a:pt x="434801" y="1275793"/>
                  <a:pt x="563973" y="1319226"/>
                  <a:pt x="591368" y="1227909"/>
                </a:cubicBezTo>
                <a:cubicBezTo>
                  <a:pt x="600215" y="1198418"/>
                  <a:pt x="600077" y="1166949"/>
                  <a:pt x="604431" y="1136469"/>
                </a:cubicBezTo>
                <a:cubicBezTo>
                  <a:pt x="598352" y="990576"/>
                  <a:pt x="610202" y="885233"/>
                  <a:pt x="578305" y="757646"/>
                </a:cubicBezTo>
                <a:cubicBezTo>
                  <a:pt x="574965" y="744288"/>
                  <a:pt x="569596" y="731520"/>
                  <a:pt x="565242" y="718457"/>
                </a:cubicBezTo>
                <a:cubicBezTo>
                  <a:pt x="569596" y="557348"/>
                  <a:pt x="578305" y="396298"/>
                  <a:pt x="578305" y="235131"/>
                </a:cubicBezTo>
                <a:cubicBezTo>
                  <a:pt x="578305" y="188617"/>
                  <a:pt x="608232" y="0"/>
                  <a:pt x="486865" y="0"/>
                </a:cubicBezTo>
                <a:lnTo>
                  <a:pt x="46073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Image 11" descr="HLU-logoN-tit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050" y="585575"/>
            <a:ext cx="3540430" cy="1534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7690" y="585575"/>
            <a:ext cx="4057610" cy="16912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Rigid Structure, Intercepting (Fixed </a:t>
            </a:r>
            <a:r>
              <a:rPr lang="en-US" dirty="0" err="1"/>
              <a:t>intercoil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229120"/>
            <a:ext cx="7988902" cy="1897044"/>
          </a:xfrm>
        </p:spPr>
        <p:txBody>
          <a:bodyPr>
            <a:normAutofit fontScale="77500" lnSpcReduction="20000"/>
          </a:bodyPr>
          <a:lstStyle/>
          <a:p>
            <a:r>
              <a:rPr lang="en-GB" b="1" dirty="0"/>
              <a:t>Intercepting</a:t>
            </a:r>
            <a:r>
              <a:rPr lang="en-GB" dirty="0"/>
              <a:t> structure - </a:t>
            </a:r>
            <a:r>
              <a:rPr lang="en-GB" b="1" dirty="0" err="1"/>
              <a:t>intercoil</a:t>
            </a:r>
            <a:r>
              <a:rPr lang="en-GB" dirty="0"/>
              <a:t> fixed (u=0)</a:t>
            </a:r>
          </a:p>
          <a:p>
            <a:pPr lvl="1"/>
            <a:r>
              <a:rPr lang="en-GB" dirty="0"/>
              <a:t>Removes bending and accumulation of radial forces</a:t>
            </a:r>
          </a:p>
          <a:p>
            <a:r>
              <a:rPr lang="en-GB" dirty="0"/>
              <a:t>140 MPa radial, 155 MPa azimuthal</a:t>
            </a:r>
          </a:p>
          <a:p>
            <a:r>
              <a:rPr lang="en-GB" dirty="0"/>
              <a:t>With perfect interception between coils, layer 2 has to be stress managed</a:t>
            </a:r>
          </a:p>
          <a:p>
            <a:pPr lvl="1"/>
            <a:r>
              <a:rPr lang="en-GB" dirty="0" err="1"/>
              <a:t>Radial+azimuthal</a:t>
            </a:r>
            <a:r>
              <a:rPr lang="en-GB" dirty="0"/>
              <a:t> stresses exceed limits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B57824-20FE-7849-8EF7-35DCE8A89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585" y="1130186"/>
            <a:ext cx="3960415" cy="30158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269838-3B98-3446-8F44-066985114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19" y="1130186"/>
            <a:ext cx="3978581" cy="30158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769266" y="1213312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Radial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BFF8E8-77B0-E6AA-B60D-E7A354DAC877}"/>
              </a:ext>
            </a:extLst>
          </p:cNvPr>
          <p:cNvSpPr/>
          <p:nvPr/>
        </p:nvSpPr>
        <p:spPr>
          <a:xfrm>
            <a:off x="5256600" y="1213312"/>
            <a:ext cx="1197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Azimuthal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143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6F25B95-32AF-25AE-68ED-C30674316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59" y="1046934"/>
            <a:ext cx="3842286" cy="295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FA5F53-9924-8734-C626-6E34C5FDD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165" y="1046934"/>
            <a:ext cx="3921635" cy="295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Rigid Structure, Intercepting (Fixed </a:t>
            </a:r>
            <a:r>
              <a:rPr lang="en-US" dirty="0" err="1"/>
              <a:t>intercoil+interlayer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229120"/>
            <a:ext cx="7766687" cy="1897044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Intercepting structure – </a:t>
            </a:r>
            <a:r>
              <a:rPr lang="en-GB" b="1" dirty="0" err="1"/>
              <a:t>intercoil</a:t>
            </a:r>
            <a:r>
              <a:rPr lang="en-GB" dirty="0"/>
              <a:t> and </a:t>
            </a:r>
            <a:r>
              <a:rPr lang="en-GB" b="1" dirty="0"/>
              <a:t>interlayers</a:t>
            </a:r>
            <a:r>
              <a:rPr lang="en-GB" dirty="0"/>
              <a:t> fixed (u=0)</a:t>
            </a:r>
          </a:p>
          <a:p>
            <a:r>
              <a:rPr lang="en-GB" dirty="0"/>
              <a:t>Even with perfect interception between layers, </a:t>
            </a:r>
            <a:r>
              <a:rPr lang="en-GB" b="1" dirty="0"/>
              <a:t>layer 2</a:t>
            </a:r>
            <a:r>
              <a:rPr lang="en-GB" dirty="0"/>
              <a:t> has to be </a:t>
            </a:r>
            <a:r>
              <a:rPr lang="en-GB" b="1" dirty="0"/>
              <a:t>stress</a:t>
            </a:r>
            <a:r>
              <a:rPr lang="en-GB" dirty="0"/>
              <a:t> </a:t>
            </a:r>
            <a:r>
              <a:rPr lang="en-GB" b="1" dirty="0"/>
              <a:t>managed</a:t>
            </a:r>
          </a:p>
          <a:p>
            <a:r>
              <a:rPr lang="en-GB" dirty="0"/>
              <a:t>101 MPa radial, 147 MPa azimuthal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612000" y="1140863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Radial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BFF8E8-77B0-E6AA-B60D-E7A354DAC877}"/>
              </a:ext>
            </a:extLst>
          </p:cNvPr>
          <p:cNvSpPr/>
          <p:nvPr/>
        </p:nvSpPr>
        <p:spPr>
          <a:xfrm>
            <a:off x="5256600" y="1140863"/>
            <a:ext cx="1197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Azimuthal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681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Result Summary - Intercepting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3509434"/>
            <a:ext cx="7988902" cy="2188634"/>
          </a:xfrm>
        </p:spPr>
        <p:txBody>
          <a:bodyPr>
            <a:normAutofit/>
          </a:bodyPr>
          <a:lstStyle/>
          <a:p>
            <a:r>
              <a:rPr lang="en-GB" dirty="0"/>
              <a:t>In red stresses that are over conductor limits</a:t>
            </a:r>
          </a:p>
          <a:p>
            <a:r>
              <a:rPr lang="en-GB" dirty="0"/>
              <a:t>Rigid </a:t>
            </a:r>
            <a:r>
              <a:rPr lang="en-GB" dirty="0" err="1"/>
              <a:t>intercoil</a:t>
            </a:r>
            <a:r>
              <a:rPr lang="en-GB" dirty="0"/>
              <a:t> + interlayer close to Lorentz stress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3FC7E8D-5E77-3184-F567-17B6CD4D81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580801"/>
              </p:ext>
            </p:extLst>
          </p:nvPr>
        </p:nvGraphicFramePr>
        <p:xfrm>
          <a:off x="420688" y="900113"/>
          <a:ext cx="8362950" cy="219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" name="Worksheet" r:id="rId3" imgW="8362809" imgH="2190940" progId="Excel.Sheet.12">
                  <p:embed/>
                </p:oleObj>
              </mc:Choice>
              <mc:Fallback>
                <p:oleObj name="Worksheet" r:id="rId3" imgW="8362809" imgH="219094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0688" y="900113"/>
                        <a:ext cx="8362950" cy="219075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2473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842B3EB-E0D9-3518-3F9B-70CBA9435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015" y="899999"/>
            <a:ext cx="3732485" cy="28491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73A4B7-620E-1AE8-3FBE-DDDAB4AA5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53" y="899999"/>
            <a:ext cx="3756232" cy="2849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Rigid Structure, Layer 2 Stress Managed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3830323"/>
            <a:ext cx="7988902" cy="2295841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If we stress manage L2, do we need to do the same on L1?</a:t>
            </a:r>
          </a:p>
          <a:p>
            <a:pPr lvl="1"/>
            <a:r>
              <a:rPr lang="en-GB" dirty="0"/>
              <a:t>Is the additional stiffness from stress management enough to remove the stress peaks in L1?</a:t>
            </a:r>
          </a:p>
          <a:p>
            <a:pPr lvl="1"/>
            <a:r>
              <a:rPr lang="en-GB" dirty="0"/>
              <a:t>Model with L2 in stainless steel (coil and spacers)</a:t>
            </a:r>
          </a:p>
          <a:p>
            <a:r>
              <a:rPr lang="en-GB" dirty="0"/>
              <a:t>179 MPa radial, 302 MPa azimuthal</a:t>
            </a:r>
          </a:p>
          <a:p>
            <a:r>
              <a:rPr lang="en-GB" dirty="0"/>
              <a:t>Layer 1 has to be stress managed</a:t>
            </a:r>
          </a:p>
          <a:p>
            <a:pPr lvl="1"/>
            <a:r>
              <a:rPr lang="en-GB" dirty="0"/>
              <a:t>Azimuthal stresses exceed limits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612000" y="981195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Radial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BFF8E8-77B0-E6AA-B60D-E7A354DAC877}"/>
              </a:ext>
            </a:extLst>
          </p:cNvPr>
          <p:cNvSpPr/>
          <p:nvPr/>
        </p:nvSpPr>
        <p:spPr>
          <a:xfrm>
            <a:off x="5099334" y="981195"/>
            <a:ext cx="1197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Azimuthal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636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Result Summary – Stress Management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3422625"/>
            <a:ext cx="7920000" cy="2732642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We can repeat the exercise ‘stress-managing’ only some layers (x means stress managed)</a:t>
            </a:r>
          </a:p>
          <a:p>
            <a:endParaRPr lang="en-GB" dirty="0"/>
          </a:p>
          <a:p>
            <a:r>
              <a:rPr lang="en-GB" dirty="0"/>
              <a:t>Stress managed solutions show that in reality we might be able to stress manage only layer 1, 2, but layer 3 is very close to the limit</a:t>
            </a:r>
          </a:p>
          <a:p>
            <a:pPr lvl="1"/>
            <a:r>
              <a:rPr lang="en-GB" dirty="0"/>
              <a:t>Field is low, but stress might become higher when outer structure and stress management are not ‘ideal’</a:t>
            </a:r>
          </a:p>
          <a:p>
            <a:pPr lvl="1"/>
            <a:r>
              <a:rPr lang="en-GB" dirty="0"/>
              <a:t>On the other hand, coil 3 can work with no stress management</a:t>
            </a:r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214" r="5482" b="5758"/>
          <a:stretch/>
        </p:blipFill>
        <p:spPr>
          <a:xfrm>
            <a:off x="510400" y="861485"/>
            <a:ext cx="8278000" cy="256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17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59933"/>
            <a:ext cx="7988902" cy="4966231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/>
              <a:t>Magnetic model results</a:t>
            </a:r>
          </a:p>
          <a:p>
            <a:endParaRPr lang="en-US" dirty="0"/>
          </a:p>
          <a:p>
            <a:r>
              <a:rPr lang="en-US" dirty="0"/>
              <a:t>Mechanical model results</a:t>
            </a:r>
          </a:p>
          <a:p>
            <a:pPr lvl="1"/>
            <a:r>
              <a:rPr lang="en-US" dirty="0"/>
              <a:t>Rigid structures and stress management</a:t>
            </a:r>
          </a:p>
          <a:p>
            <a:pPr lvl="1"/>
            <a:r>
              <a:rPr lang="en-US" dirty="0"/>
              <a:t>Thick </a:t>
            </a:r>
            <a:r>
              <a:rPr lang="en-US" dirty="0" err="1"/>
              <a:t>intercoil</a:t>
            </a:r>
            <a:r>
              <a:rPr lang="en-US" dirty="0"/>
              <a:t> study</a:t>
            </a:r>
          </a:p>
          <a:p>
            <a:pPr lvl="1"/>
            <a:r>
              <a:rPr lang="en-US" dirty="0"/>
              <a:t>SMCT Study</a:t>
            </a:r>
          </a:p>
          <a:p>
            <a:endParaRPr lang="en-US" dirty="0"/>
          </a:p>
          <a:p>
            <a:r>
              <a:rPr lang="en-US" dirty="0"/>
              <a:t>Conclusion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0376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Steel </a:t>
            </a:r>
            <a:r>
              <a:rPr lang="en-US" dirty="0" err="1"/>
              <a:t>Intercoil</a:t>
            </a:r>
            <a:r>
              <a:rPr lang="en-US" dirty="0"/>
              <a:t> – Magnetic Field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009547"/>
            <a:ext cx="8174191" cy="2039562"/>
          </a:xfrm>
        </p:spPr>
        <p:txBody>
          <a:bodyPr>
            <a:normAutofit/>
          </a:bodyPr>
          <a:lstStyle/>
          <a:p>
            <a:r>
              <a:rPr lang="en-GB" dirty="0"/>
              <a:t>5 mm thick stainless steel </a:t>
            </a:r>
            <a:r>
              <a:rPr lang="en-GB" dirty="0" err="1"/>
              <a:t>intercoil</a:t>
            </a:r>
            <a:r>
              <a:rPr lang="en-GB" dirty="0"/>
              <a:t> shim/structure</a:t>
            </a:r>
          </a:p>
          <a:p>
            <a:r>
              <a:rPr lang="en-GB" dirty="0"/>
              <a:t>Current ramped up to get back to 20 T</a:t>
            </a:r>
          </a:p>
          <a:p>
            <a:pPr lvl="1"/>
            <a:r>
              <a:rPr lang="en-GB" dirty="0"/>
              <a:t>From 13 kA to 13.45 kA</a:t>
            </a:r>
          </a:p>
          <a:p>
            <a:pPr lvl="1"/>
            <a:r>
              <a:rPr lang="en-GB" dirty="0"/>
              <a:t>Lower margin but this is a ‘mechanical’ test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A8C73E-7EFC-7548-B4DB-3E710C7D2668}"/>
              </a:ext>
            </a:extLst>
          </p:cNvPr>
          <p:cNvSpPr/>
          <p:nvPr/>
        </p:nvSpPr>
        <p:spPr>
          <a:xfrm>
            <a:off x="1923292" y="3487039"/>
            <a:ext cx="598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Old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6CBF44-7CC6-304D-8E4C-A2D708F258E1}"/>
              </a:ext>
            </a:extLst>
          </p:cNvPr>
          <p:cNvSpPr/>
          <p:nvPr/>
        </p:nvSpPr>
        <p:spPr>
          <a:xfrm>
            <a:off x="6441329" y="3491454"/>
            <a:ext cx="598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New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1907727"/>
              </p:ext>
            </p:extLst>
          </p:nvPr>
        </p:nvGraphicFramePr>
        <p:xfrm>
          <a:off x="4987850" y="900000"/>
          <a:ext cx="3505200" cy="2546350"/>
        </p:xfrm>
        <a:graphic>
          <a:graphicData uri="http://schemas.openxmlformats.org/drawingml/2006/table">
            <a:tbl>
              <a:tblPr/>
              <a:tblGrid>
                <a:gridCol w="747010">
                  <a:extLst>
                    <a:ext uri="{9D8B030D-6E8A-4147-A177-3AD203B41FA5}">
                      <a16:colId xmlns:a16="http://schemas.microsoft.com/office/drawing/2014/main" val="3181159378"/>
                    </a:ext>
                  </a:extLst>
                </a:gridCol>
                <a:gridCol w="747010">
                  <a:extLst>
                    <a:ext uri="{9D8B030D-6E8A-4147-A177-3AD203B41FA5}">
                      <a16:colId xmlns:a16="http://schemas.microsoft.com/office/drawing/2014/main" val="2376160543"/>
                    </a:ext>
                  </a:extLst>
                </a:gridCol>
                <a:gridCol w="747010">
                  <a:extLst>
                    <a:ext uri="{9D8B030D-6E8A-4147-A177-3AD203B41FA5}">
                      <a16:colId xmlns:a16="http://schemas.microsoft.com/office/drawing/2014/main" val="1486030060"/>
                    </a:ext>
                  </a:extLst>
                </a:gridCol>
                <a:gridCol w="1264170">
                  <a:extLst>
                    <a:ext uri="{9D8B030D-6E8A-4147-A177-3AD203B41FA5}">
                      <a16:colId xmlns:a16="http://schemas.microsoft.com/office/drawing/2014/main" val="266430016"/>
                    </a:ext>
                  </a:extLst>
                </a:gridCol>
              </a:tblGrid>
              <a:tr h="3937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nn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 2, I = 13.5 kA, B = 20 T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2023464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Layer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Bpeak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Lorentz Stress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410366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A/mm2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MPa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862638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281216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033914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4178278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4716907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954878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731877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7087087"/>
              </p:ext>
            </p:extLst>
          </p:nvPr>
        </p:nvGraphicFramePr>
        <p:xfrm>
          <a:off x="469813" y="900000"/>
          <a:ext cx="3505200" cy="2546350"/>
        </p:xfrm>
        <a:graphic>
          <a:graphicData uri="http://schemas.openxmlformats.org/drawingml/2006/table">
            <a:tbl>
              <a:tblPr/>
              <a:tblGrid>
                <a:gridCol w="747010">
                  <a:extLst>
                    <a:ext uri="{9D8B030D-6E8A-4147-A177-3AD203B41FA5}">
                      <a16:colId xmlns:a16="http://schemas.microsoft.com/office/drawing/2014/main" val="3439685351"/>
                    </a:ext>
                  </a:extLst>
                </a:gridCol>
                <a:gridCol w="747010">
                  <a:extLst>
                    <a:ext uri="{9D8B030D-6E8A-4147-A177-3AD203B41FA5}">
                      <a16:colId xmlns:a16="http://schemas.microsoft.com/office/drawing/2014/main" val="1482789667"/>
                    </a:ext>
                  </a:extLst>
                </a:gridCol>
                <a:gridCol w="747010">
                  <a:extLst>
                    <a:ext uri="{9D8B030D-6E8A-4147-A177-3AD203B41FA5}">
                      <a16:colId xmlns:a16="http://schemas.microsoft.com/office/drawing/2014/main" val="1984916594"/>
                    </a:ext>
                  </a:extLst>
                </a:gridCol>
                <a:gridCol w="1264170">
                  <a:extLst>
                    <a:ext uri="{9D8B030D-6E8A-4147-A177-3AD203B41FA5}">
                      <a16:colId xmlns:a16="http://schemas.microsoft.com/office/drawing/2014/main" val="2654639710"/>
                    </a:ext>
                  </a:extLst>
                </a:gridCol>
              </a:tblGrid>
              <a:tr h="3937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nn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Design 1, I = 13.0 kA, B = 20 T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5108560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Layer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Bpeak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Lorentz Stress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409903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A/mm2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MPa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085253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3218438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784526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393742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512274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6733516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1331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5116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Case A – Steel ‘Open Rings’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530628"/>
            <a:ext cx="8174191" cy="1351426"/>
          </a:xfrm>
        </p:spPr>
        <p:txBody>
          <a:bodyPr>
            <a:normAutofit fontScale="85000" lnSpcReduction="20000"/>
          </a:bodyPr>
          <a:lstStyle/>
          <a:p>
            <a:r>
              <a:rPr lang="en-GB" dirty="0" err="1"/>
              <a:t>Intercoil</a:t>
            </a:r>
            <a:r>
              <a:rPr lang="en-GB" dirty="0"/>
              <a:t> shims open at 90°</a:t>
            </a:r>
          </a:p>
          <a:p>
            <a:r>
              <a:rPr lang="en-GB" dirty="0"/>
              <a:t>Azimuthal: 331 MPa, Radial: 173 MPa</a:t>
            </a:r>
          </a:p>
          <a:p>
            <a:pPr lvl="1"/>
            <a:r>
              <a:rPr lang="en-GB" dirty="0"/>
              <a:t>Does not solve the bending problem on the first layer</a:t>
            </a:r>
          </a:p>
          <a:p>
            <a:pPr lvl="1"/>
            <a:r>
              <a:rPr lang="en-GB" dirty="0"/>
              <a:t>Similar results with closed rings (shells)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A4F55B-798A-9D44-9B55-6E6392CF0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152" y="1130186"/>
            <a:ext cx="4202431" cy="31702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5AA8AC-AF6B-2E4D-9CA3-B61EB045C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35" y="1130187"/>
            <a:ext cx="4200933" cy="317025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452814" y="1269951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Radial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BFF8E8-77B0-E6AA-B60D-E7A354DAC877}"/>
              </a:ext>
            </a:extLst>
          </p:cNvPr>
          <p:cNvSpPr/>
          <p:nvPr/>
        </p:nvSpPr>
        <p:spPr>
          <a:xfrm>
            <a:off x="4940148" y="1269951"/>
            <a:ext cx="1197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Azimuthal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286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59933"/>
            <a:ext cx="7988902" cy="4966231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/>
              <a:t>Magnetic model results</a:t>
            </a:r>
          </a:p>
          <a:p>
            <a:endParaRPr lang="en-US" dirty="0"/>
          </a:p>
          <a:p>
            <a:r>
              <a:rPr lang="en-US" dirty="0"/>
              <a:t>Mechanical model results</a:t>
            </a:r>
          </a:p>
          <a:p>
            <a:pPr lvl="1"/>
            <a:r>
              <a:rPr lang="en-US" dirty="0"/>
              <a:t>Rigid structures and stress management</a:t>
            </a:r>
          </a:p>
          <a:p>
            <a:pPr lvl="1"/>
            <a:r>
              <a:rPr lang="en-US" dirty="0"/>
              <a:t>Thick </a:t>
            </a:r>
            <a:r>
              <a:rPr lang="en-US" dirty="0" err="1"/>
              <a:t>intercoil</a:t>
            </a:r>
            <a:r>
              <a:rPr lang="en-US" dirty="0"/>
              <a:t> study</a:t>
            </a:r>
          </a:p>
          <a:p>
            <a:pPr lvl="1"/>
            <a:r>
              <a:rPr lang="en-US" dirty="0"/>
              <a:t>SMCT Study</a:t>
            </a:r>
          </a:p>
          <a:p>
            <a:endParaRPr lang="en-US" dirty="0"/>
          </a:p>
          <a:p>
            <a:r>
              <a:rPr lang="en-US" dirty="0"/>
              <a:t>Conclusion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7024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A test with an SMCT ‘Design’ - Assumptions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461075"/>
            <a:ext cx="8174191" cy="1797903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A ‘test’ design obtained adding 5 mm thick stainless steel spars to the CT design</a:t>
            </a:r>
          </a:p>
          <a:p>
            <a:pPr lvl="1"/>
            <a:r>
              <a:rPr lang="en-GB" dirty="0"/>
              <a:t>Mandrel = spar + wedges (ribs)</a:t>
            </a:r>
          </a:p>
          <a:p>
            <a:pPr lvl="1"/>
            <a:r>
              <a:rPr lang="en-GB" dirty="0"/>
              <a:t>Frictionless contacts between coil and mandrels </a:t>
            </a:r>
          </a:p>
          <a:p>
            <a:pPr lvl="1"/>
            <a:r>
              <a:rPr lang="en-GB" dirty="0"/>
              <a:t>Frictionless contact between mandrels</a:t>
            </a:r>
          </a:p>
          <a:p>
            <a:pPr lvl="1"/>
            <a:r>
              <a:rPr lang="en-GB" dirty="0"/>
              <a:t>Layer 5 and 6 impregnated, with no stress management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075" y="1125794"/>
            <a:ext cx="3312765" cy="33091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5310110" y="900030"/>
            <a:ext cx="11208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Rigid</a:t>
            </a:r>
          </a:p>
          <a:p>
            <a:pPr algn="ctr"/>
            <a:r>
              <a:rPr lang="en-GB" dirty="0"/>
              <a:t>Structure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422140" y="1322845"/>
            <a:ext cx="908050" cy="5207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5641161" y="2464963"/>
            <a:ext cx="15795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Interlayer</a:t>
            </a:r>
          </a:p>
          <a:p>
            <a:pPr algn="ctr"/>
            <a:r>
              <a:rPr lang="en-GB" dirty="0"/>
              <a:t>Bonded Contact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4912648" y="2916328"/>
            <a:ext cx="954332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1268030" y="2839333"/>
            <a:ext cx="15795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Frictionless</a:t>
            </a:r>
          </a:p>
          <a:p>
            <a:pPr algn="ctr"/>
            <a:r>
              <a:rPr lang="en-GB" dirty="0"/>
              <a:t>Contact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565400" y="3388293"/>
            <a:ext cx="525142" cy="4013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706485" y="3172658"/>
            <a:ext cx="591732" cy="937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00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59933"/>
            <a:ext cx="7988902" cy="4966231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/>
              <a:t>Magnetic model results</a:t>
            </a:r>
          </a:p>
          <a:p>
            <a:endParaRPr lang="en-US" dirty="0"/>
          </a:p>
          <a:p>
            <a:r>
              <a:rPr lang="en-US" dirty="0"/>
              <a:t>Mechanical model results</a:t>
            </a:r>
          </a:p>
          <a:p>
            <a:pPr lvl="1"/>
            <a:r>
              <a:rPr lang="en-US" dirty="0"/>
              <a:t>Rigid structures and stress management</a:t>
            </a:r>
          </a:p>
          <a:p>
            <a:pPr lvl="1"/>
            <a:r>
              <a:rPr lang="en-US" dirty="0"/>
              <a:t>Thick </a:t>
            </a:r>
            <a:r>
              <a:rPr lang="en-US" dirty="0" err="1"/>
              <a:t>intercoil</a:t>
            </a:r>
            <a:r>
              <a:rPr lang="en-US" dirty="0"/>
              <a:t> study</a:t>
            </a:r>
          </a:p>
          <a:p>
            <a:pPr lvl="1"/>
            <a:r>
              <a:rPr lang="en-US" dirty="0"/>
              <a:t>SMCT Study</a:t>
            </a:r>
          </a:p>
          <a:p>
            <a:endParaRPr lang="en-US" dirty="0"/>
          </a:p>
          <a:p>
            <a:r>
              <a:rPr lang="en-US" dirty="0"/>
              <a:t>Conclusion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420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A test with an SMCT ‘Design’ -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560" y="4200212"/>
            <a:ext cx="4226559" cy="2007548"/>
          </a:xfrm>
        </p:spPr>
        <p:txBody>
          <a:bodyPr>
            <a:normAutofit/>
          </a:bodyPr>
          <a:lstStyle/>
          <a:p>
            <a:r>
              <a:rPr lang="en-GB" dirty="0"/>
              <a:t>Limit stresses exceeded on the inner coil upper right edges</a:t>
            </a:r>
          </a:p>
          <a:p>
            <a:r>
              <a:rPr lang="en-GB" dirty="0"/>
              <a:t>Coil 2 and 3 are ok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43917E-143D-0269-6FAD-993BD9AE9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38" y="1021093"/>
            <a:ext cx="3959341" cy="3056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975" y="900000"/>
            <a:ext cx="3746825" cy="2834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9975" y="3760269"/>
            <a:ext cx="3584702" cy="2743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6883230" y="900000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/>
              <a:t>Eqv</a:t>
            </a:r>
            <a:r>
              <a:rPr lang="en-GB" dirty="0"/>
              <a:t>.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6883229" y="3745746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/>
              <a:t>Eqv</a:t>
            </a:r>
            <a:r>
              <a:rPr lang="en-GB" dirty="0"/>
              <a:t>.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66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EB3306-2C87-6411-05C1-413755426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00000"/>
            <a:ext cx="4338924" cy="33019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A test with an SMCT ‘Design’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346230"/>
            <a:ext cx="8174191" cy="173057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The high stresses are due to radial forces and contact with the second layer spar</a:t>
            </a:r>
          </a:p>
          <a:p>
            <a:r>
              <a:rPr lang="en-GB" dirty="0"/>
              <a:t>This result suggests that we need more radial support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7B546A-2B33-9D82-CCDD-413B3E96FC17}"/>
              </a:ext>
            </a:extLst>
          </p:cNvPr>
          <p:cNvSpPr/>
          <p:nvPr/>
        </p:nvSpPr>
        <p:spPr>
          <a:xfrm>
            <a:off x="3153539" y="3115159"/>
            <a:ext cx="783030" cy="637628"/>
          </a:xfrm>
          <a:prstGeom prst="rect">
            <a:avLst/>
          </a:prstGeom>
          <a:noFill/>
          <a:ln w="38100">
            <a:solidFill>
              <a:srgbClr val="5F5F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F5F5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600" y="1179392"/>
            <a:ext cx="3584702" cy="2743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7149776" y="1179392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/>
              <a:t>Eqv</a:t>
            </a:r>
            <a:r>
              <a:rPr lang="en-GB" dirty="0"/>
              <a:t>.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586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SMCT Designs – Mid-plane rib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481" y="4124960"/>
            <a:ext cx="4714240" cy="1951840"/>
          </a:xfrm>
        </p:spPr>
        <p:txBody>
          <a:bodyPr>
            <a:normAutofit fontScale="92500"/>
          </a:bodyPr>
          <a:lstStyle/>
          <a:p>
            <a:r>
              <a:rPr lang="en-GB" dirty="0"/>
              <a:t>Adding a mid-plane ‘shim/rib’</a:t>
            </a:r>
          </a:p>
          <a:p>
            <a:r>
              <a:rPr lang="en-GB" dirty="0"/>
              <a:t>High stresses in layer 1 and 2</a:t>
            </a:r>
          </a:p>
          <a:p>
            <a:pPr lvl="1"/>
            <a:r>
              <a:rPr lang="en-GB" dirty="0"/>
              <a:t>The rib does not solve the issue</a:t>
            </a:r>
          </a:p>
          <a:p>
            <a:r>
              <a:rPr lang="en-GB" dirty="0"/>
              <a:t>Layer 3 to 6 are fine</a:t>
            </a:r>
          </a:p>
          <a:p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D3D2D0-455A-CF82-A5A3-FFE8F7BC3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177" y="821036"/>
            <a:ext cx="3134990" cy="31398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72280" y="3667330"/>
            <a:ext cx="3690937" cy="28346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6885" y="766955"/>
            <a:ext cx="3641725" cy="28346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7083140" y="796344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/>
              <a:t>Eqv</a:t>
            </a:r>
            <a:r>
              <a:rPr lang="en-GB" dirty="0"/>
              <a:t>.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7083139" y="3745746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/>
              <a:t>Eqv</a:t>
            </a:r>
            <a:r>
              <a:rPr lang="en-GB" dirty="0"/>
              <a:t>.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700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SMCT Designs – Aligned Wedges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346230"/>
            <a:ext cx="4381641" cy="1730570"/>
          </a:xfrm>
        </p:spPr>
        <p:txBody>
          <a:bodyPr>
            <a:normAutofit/>
          </a:bodyPr>
          <a:lstStyle/>
          <a:p>
            <a:r>
              <a:rPr lang="en-GB" dirty="0"/>
              <a:t>Aligned wedges near the mid-plane</a:t>
            </a:r>
          </a:p>
          <a:p>
            <a:r>
              <a:rPr lang="en-GB" dirty="0"/>
              <a:t>Inner coil still not working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F18519-12A8-0727-8B98-5729A25C1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757" y="900000"/>
            <a:ext cx="3367132" cy="33722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48440" y="3650960"/>
            <a:ext cx="3703798" cy="28346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629" y="770750"/>
            <a:ext cx="3635414" cy="28346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7157180" y="805214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/>
              <a:t>Eqv</a:t>
            </a:r>
            <a:r>
              <a:rPr lang="en-GB" dirty="0"/>
              <a:t>.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7157179" y="3650960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/>
              <a:t>Eqv</a:t>
            </a:r>
            <a:r>
              <a:rPr lang="en-GB" dirty="0"/>
              <a:t>.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1650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SMCT Designs – Shared Mandrel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960" y="3818195"/>
            <a:ext cx="4658360" cy="2258605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New design with a shared mandrel for layer 1 and 2 (an idea by Sasha) </a:t>
            </a:r>
          </a:p>
          <a:p>
            <a:r>
              <a:rPr lang="en-GB" dirty="0"/>
              <a:t>Stresses are worse in this configuration, but probably </a:t>
            </a:r>
            <a:r>
              <a:rPr lang="en-US" dirty="0"/>
              <a:t>this is due to this particular coil design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34" y="836086"/>
            <a:ext cx="2930606" cy="29337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5849" y="3670726"/>
            <a:ext cx="3583551" cy="28346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2028" y="750984"/>
            <a:ext cx="3631191" cy="283464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7012800" y="777833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/>
              <a:t>Eqv</a:t>
            </a:r>
            <a:r>
              <a:rPr lang="en-GB" dirty="0"/>
              <a:t>.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7012799" y="3696857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/>
              <a:t>Eqv</a:t>
            </a:r>
            <a:r>
              <a:rPr lang="en-GB" dirty="0"/>
              <a:t>.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440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Comparison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33" y="3762434"/>
            <a:ext cx="5331453" cy="2485965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None of the proposed designs solves the stress issues in the inner coil</a:t>
            </a:r>
          </a:p>
          <a:p>
            <a:pPr lvl="1"/>
            <a:r>
              <a:rPr lang="en-GB" dirty="0"/>
              <a:t>Probably we need more ribs in the first 2 layers</a:t>
            </a:r>
          </a:p>
          <a:p>
            <a:pPr lvl="1"/>
            <a:r>
              <a:rPr lang="en-GB" dirty="0"/>
              <a:t>A magneto/mechanical optimization might help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1519014" y="3259944"/>
            <a:ext cx="607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Test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3709773" y="3229732"/>
            <a:ext cx="1620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Mid Plane Rib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77D538-D41C-B6B1-CD68-8D0582DAB584}"/>
              </a:ext>
            </a:extLst>
          </p:cNvPr>
          <p:cNvSpPr/>
          <p:nvPr/>
        </p:nvSpPr>
        <p:spPr>
          <a:xfrm>
            <a:off x="6185832" y="3229732"/>
            <a:ext cx="1479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Aligned Ribs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94" t="2101" r="25913" b="6800"/>
          <a:stretch/>
        </p:blipFill>
        <p:spPr>
          <a:xfrm>
            <a:off x="5284888" y="572422"/>
            <a:ext cx="2662766" cy="25823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83" t="4092" r="24659" b="6608"/>
          <a:stretch/>
        </p:blipFill>
        <p:spPr>
          <a:xfrm>
            <a:off x="2863421" y="654438"/>
            <a:ext cx="2667000" cy="25313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40" t="4184" r="26021" b="5693"/>
          <a:stretch/>
        </p:blipFill>
        <p:spPr>
          <a:xfrm>
            <a:off x="235384" y="787678"/>
            <a:ext cx="2535767" cy="247226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77127" t="46214" r="1615" b="15669"/>
          <a:stretch/>
        </p:blipFill>
        <p:spPr>
          <a:xfrm>
            <a:off x="7810667" y="625895"/>
            <a:ext cx="1236133" cy="16962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2575" t="6855" r="24302" b="6826"/>
          <a:stretch/>
        </p:blipFill>
        <p:spPr>
          <a:xfrm>
            <a:off x="5836905" y="3547178"/>
            <a:ext cx="2620434" cy="244686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777D538-D41C-B6B1-CD68-8D0582DAB584}"/>
              </a:ext>
            </a:extLst>
          </p:cNvPr>
          <p:cNvSpPr/>
          <p:nvPr/>
        </p:nvSpPr>
        <p:spPr>
          <a:xfrm>
            <a:off x="6566829" y="5917330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Shared Mandrel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77D538-D41C-B6B1-CD68-8D0582DAB584}"/>
              </a:ext>
            </a:extLst>
          </p:cNvPr>
          <p:cNvSpPr/>
          <p:nvPr/>
        </p:nvSpPr>
        <p:spPr>
          <a:xfrm>
            <a:off x="7918021" y="2230618"/>
            <a:ext cx="12911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seqv</a:t>
            </a:r>
            <a:r>
              <a:rPr lang="en-GB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.,Pa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3547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400" y="916371"/>
            <a:ext cx="3647438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53" y="916371"/>
            <a:ext cx="3647438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19b – Equivalent Stress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33" y="3982483"/>
            <a:ext cx="8299167" cy="2098278"/>
          </a:xfrm>
        </p:spPr>
        <p:txBody>
          <a:bodyPr>
            <a:normAutofit/>
          </a:bodyPr>
          <a:lstStyle/>
          <a:p>
            <a:r>
              <a:rPr lang="en-GB" dirty="0"/>
              <a:t>Much better</a:t>
            </a:r>
          </a:p>
          <a:p>
            <a:pPr lvl="1"/>
            <a:r>
              <a:rPr lang="en-GB" dirty="0"/>
              <a:t>Spikes in LTS coils might be solvable</a:t>
            </a:r>
          </a:p>
          <a:p>
            <a:pPr lvl="1"/>
            <a:r>
              <a:rPr lang="en-GB" dirty="0"/>
              <a:t>LTS coil is not within the desired limits</a:t>
            </a:r>
          </a:p>
          <a:p>
            <a:pPr lvl="2"/>
            <a:r>
              <a:rPr lang="en-GB" dirty="0"/>
              <a:t>Not clear why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598006" y="93274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6736437" y="932742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9637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400" y="916371"/>
            <a:ext cx="3647440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82" y="916371"/>
            <a:ext cx="364744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Design 19b – Total Displacement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33" y="3982483"/>
            <a:ext cx="8299167" cy="2098278"/>
          </a:xfrm>
        </p:spPr>
        <p:txBody>
          <a:bodyPr>
            <a:normAutofit/>
          </a:bodyPr>
          <a:lstStyle/>
          <a:p>
            <a:r>
              <a:rPr lang="en-GB" dirty="0"/>
              <a:t>Still not clear, to be investigated</a:t>
            </a:r>
          </a:p>
          <a:p>
            <a:r>
              <a:rPr lang="en-GB" dirty="0"/>
              <a:t>Seems that the stress peaks are due to the larger wedges near the </a:t>
            </a:r>
            <a:r>
              <a:rPr lang="en-GB"/>
              <a:t>pole region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598006" y="93274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6736437" y="932742"/>
            <a:ext cx="59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5245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59933"/>
            <a:ext cx="7988902" cy="4966231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/>
              <a:t>Magnetic model results</a:t>
            </a:r>
          </a:p>
          <a:p>
            <a:endParaRPr lang="en-US" dirty="0"/>
          </a:p>
          <a:p>
            <a:r>
              <a:rPr lang="en-US" dirty="0"/>
              <a:t>Mechanical model results</a:t>
            </a:r>
          </a:p>
          <a:p>
            <a:pPr lvl="1"/>
            <a:r>
              <a:rPr lang="en-US" dirty="0"/>
              <a:t>Rigid structures and stress management</a:t>
            </a:r>
          </a:p>
          <a:p>
            <a:pPr lvl="1"/>
            <a:r>
              <a:rPr lang="en-US" dirty="0"/>
              <a:t>Thick </a:t>
            </a:r>
            <a:r>
              <a:rPr lang="en-US" dirty="0" err="1"/>
              <a:t>intercoil</a:t>
            </a:r>
            <a:r>
              <a:rPr lang="en-US" dirty="0"/>
              <a:t> study</a:t>
            </a:r>
          </a:p>
          <a:p>
            <a:pPr lvl="1"/>
            <a:r>
              <a:rPr lang="en-US" dirty="0"/>
              <a:t>SMCT Study</a:t>
            </a:r>
          </a:p>
          <a:p>
            <a:endParaRPr lang="en-US" dirty="0"/>
          </a:p>
          <a:p>
            <a:r>
              <a:rPr lang="en-US" dirty="0"/>
              <a:t>Conclusion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56837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900001"/>
            <a:ext cx="8174191" cy="5319400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Solution with </a:t>
            </a:r>
            <a:r>
              <a:rPr lang="en-GB" b="1" dirty="0"/>
              <a:t>rigid</a:t>
            </a:r>
            <a:r>
              <a:rPr lang="en-GB" dirty="0"/>
              <a:t> </a:t>
            </a:r>
            <a:r>
              <a:rPr lang="en-GB" b="1" dirty="0" err="1"/>
              <a:t>intercoil</a:t>
            </a:r>
            <a:r>
              <a:rPr lang="en-GB" dirty="0"/>
              <a:t> </a:t>
            </a:r>
            <a:r>
              <a:rPr lang="en-GB" b="1" dirty="0"/>
              <a:t>shims</a:t>
            </a:r>
            <a:r>
              <a:rPr lang="en-GB" dirty="0"/>
              <a:t> shows that </a:t>
            </a:r>
            <a:r>
              <a:rPr lang="en-GB" b="1" dirty="0"/>
              <a:t>layer 2</a:t>
            </a:r>
            <a:r>
              <a:rPr lang="en-GB" dirty="0"/>
              <a:t> requires stress management (both radial and azimuthal)</a:t>
            </a:r>
          </a:p>
          <a:p>
            <a:endParaRPr lang="en-GB" dirty="0"/>
          </a:p>
          <a:p>
            <a:r>
              <a:rPr lang="en-GB" dirty="0"/>
              <a:t>Solution with ‘stress-managed’ layer 2 shows that also layer 1 needs stress management</a:t>
            </a:r>
          </a:p>
          <a:p>
            <a:pPr lvl="1"/>
            <a:r>
              <a:rPr lang="en-GB" b="1" dirty="0"/>
              <a:t>Layer 1 </a:t>
            </a:r>
            <a:r>
              <a:rPr lang="en-GB" dirty="0"/>
              <a:t>sees high azimuthal stresses even when introducing thick </a:t>
            </a:r>
            <a:r>
              <a:rPr lang="en-GB" dirty="0" err="1"/>
              <a:t>intercoil</a:t>
            </a:r>
            <a:r>
              <a:rPr lang="en-GB" dirty="0"/>
              <a:t> shims</a:t>
            </a:r>
          </a:p>
          <a:p>
            <a:pPr lvl="1"/>
            <a:r>
              <a:rPr lang="en-GB" dirty="0"/>
              <a:t>Layer 3 is very close to the stress limits, might also need stress management</a:t>
            </a:r>
          </a:p>
          <a:p>
            <a:pPr lvl="1"/>
            <a:r>
              <a:rPr lang="en-GB" b="1" dirty="0"/>
              <a:t>Layers 4, 5 and 6</a:t>
            </a:r>
            <a:r>
              <a:rPr lang="en-GB" dirty="0"/>
              <a:t> seem feasible also with no stress management (with a rigid structure around)</a:t>
            </a:r>
          </a:p>
          <a:p>
            <a:pPr lvl="1"/>
            <a:endParaRPr lang="en-GB" dirty="0"/>
          </a:p>
          <a:p>
            <a:r>
              <a:rPr lang="en-GB" b="1" dirty="0"/>
              <a:t>Thick</a:t>
            </a:r>
            <a:r>
              <a:rPr lang="en-GB" dirty="0"/>
              <a:t> steel </a:t>
            </a:r>
            <a:r>
              <a:rPr lang="en-GB" b="1" dirty="0" err="1"/>
              <a:t>intercoils</a:t>
            </a:r>
            <a:r>
              <a:rPr lang="en-GB" dirty="0"/>
              <a:t> do not provide enough stiffness to reduce the stresses in a CT design</a:t>
            </a:r>
          </a:p>
          <a:p>
            <a:endParaRPr lang="en-GB" dirty="0"/>
          </a:p>
          <a:p>
            <a:r>
              <a:rPr lang="en-GB" b="1" dirty="0"/>
              <a:t>Mixed</a:t>
            </a:r>
            <a:r>
              <a:rPr lang="en-GB" dirty="0"/>
              <a:t> SMCT and CT </a:t>
            </a:r>
            <a:r>
              <a:rPr lang="en-GB" b="1" dirty="0"/>
              <a:t>designs</a:t>
            </a:r>
            <a:r>
              <a:rPr lang="en-GB" dirty="0"/>
              <a:t> are being </a:t>
            </a:r>
            <a:r>
              <a:rPr lang="en-GB" b="1" dirty="0"/>
              <a:t>considered</a:t>
            </a:r>
          </a:p>
          <a:p>
            <a:pPr lvl="1"/>
            <a:r>
              <a:rPr lang="en-GB" dirty="0"/>
              <a:t>No viable solution for the moment, optimization in progress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1967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3913040"/>
            <a:ext cx="7988902" cy="2213124"/>
          </a:xfrm>
        </p:spPr>
        <p:txBody>
          <a:bodyPr>
            <a:normAutofit lnSpcReduction="10000"/>
          </a:bodyPr>
          <a:lstStyle/>
          <a:p>
            <a:r>
              <a:rPr lang="en-GB"/>
              <a:t>We want to compute </a:t>
            </a:r>
            <a:r>
              <a:rPr lang="en-GB" dirty="0"/>
              <a:t>the mechanical stresses for 20T cos(</a:t>
            </a:r>
            <a:r>
              <a:rPr lang="el-GR" dirty="0"/>
              <a:t>ϑ</a:t>
            </a:r>
            <a:r>
              <a:rPr lang="en-US" dirty="0"/>
              <a:t>) design</a:t>
            </a:r>
            <a:endParaRPr lang="en-GB" dirty="0"/>
          </a:p>
          <a:p>
            <a:pPr lvl="1"/>
            <a:r>
              <a:rPr lang="en-GB" dirty="0"/>
              <a:t>CT I: 4 Bi2212 layers</a:t>
            </a:r>
          </a:p>
          <a:p>
            <a:pPr lvl="1"/>
            <a:r>
              <a:rPr lang="en-GB" dirty="0"/>
              <a:t>CT II: 2 Bi2212 layers</a:t>
            </a:r>
          </a:p>
          <a:p>
            <a:r>
              <a:rPr lang="en-GB" dirty="0"/>
              <a:t>We select CT II as best ($) design</a:t>
            </a:r>
          </a:p>
        </p:txBody>
      </p:sp>
      <p:pic>
        <p:nvPicPr>
          <p:cNvPr id="1027" name="Picture 3" descr="page1image22142272">
            <a:extLst>
              <a:ext uri="{FF2B5EF4-FFF2-40B4-BE49-F238E27FC236}">
                <a16:creationId xmlns:a16="http://schemas.microsoft.com/office/drawing/2014/main" id="{FFA47F2C-5E77-6ADF-C5E4-86EEBBB25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33" y="1117582"/>
            <a:ext cx="3233833" cy="203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age1image22146016">
            <a:extLst>
              <a:ext uri="{FF2B5EF4-FFF2-40B4-BE49-F238E27FC236}">
                <a16:creationId xmlns:a16="http://schemas.microsoft.com/office/drawing/2014/main" id="{9DBD8FC3-63DC-E797-3EA0-4D1936C1E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550" y="887423"/>
            <a:ext cx="4116558" cy="240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66D2393-D87F-D87C-9D37-6D74574B7073}"/>
              </a:ext>
            </a:extLst>
          </p:cNvPr>
          <p:cNvSpPr/>
          <p:nvPr/>
        </p:nvSpPr>
        <p:spPr>
          <a:xfrm>
            <a:off x="1581090" y="3257850"/>
            <a:ext cx="8002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CT 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FB7ECE-A8D5-BA0D-638B-62BDF12D2FBD}"/>
              </a:ext>
            </a:extLst>
          </p:cNvPr>
          <p:cNvSpPr/>
          <p:nvPr/>
        </p:nvSpPr>
        <p:spPr>
          <a:xfrm>
            <a:off x="5799775" y="325785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CT II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4356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27F8C-5C0C-4370-812A-34EAD351A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24838-B23C-49FC-88CD-51B5F10951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L3 rigid: to see if improves L1</a:t>
            </a:r>
          </a:p>
          <a:p>
            <a:endParaRPr lang="en-US" dirty="0"/>
          </a:p>
          <a:p>
            <a:r>
              <a:rPr lang="en-US" dirty="0"/>
              <a:t>L1: 3 + 3 + 2 + 8*1</a:t>
            </a:r>
          </a:p>
          <a:p>
            <a:r>
              <a:rPr lang="en-US" dirty="0"/>
              <a:t>L3: top block with wedge</a:t>
            </a:r>
          </a:p>
          <a:p>
            <a:endParaRPr lang="en-US" dirty="0"/>
          </a:p>
          <a:p>
            <a:r>
              <a:rPr lang="en-US"/>
              <a:t>Quench protection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71B26F-95EA-416E-9FEF-679410FEC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8783A-69CC-4826-9BEA-C8894A462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MDP General Meeting - August 03,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81565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3069000"/>
            <a:ext cx="8074800" cy="720000"/>
          </a:xfrm>
        </p:spPr>
        <p:txBody>
          <a:bodyPr/>
          <a:lstStyle/>
          <a:p>
            <a:r>
              <a:rPr lang="en-US" dirty="0"/>
              <a:t>Extra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</p:spTree>
    <p:extLst>
      <p:ext uri="{BB962C8B-B14F-4D97-AF65-F5344CB8AC3E}">
        <p14:creationId xmlns:p14="http://schemas.microsoft.com/office/powerpoint/2010/main" val="10159670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Rigid Structure and Coil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147877"/>
            <a:ext cx="7988902" cy="1978288"/>
          </a:xfrm>
        </p:spPr>
        <p:txBody>
          <a:bodyPr>
            <a:normAutofit/>
          </a:bodyPr>
          <a:lstStyle/>
          <a:p>
            <a:r>
              <a:rPr lang="en-GB" dirty="0"/>
              <a:t>Coil modelled as linear elastic, E = 1e4 GPa</a:t>
            </a:r>
          </a:p>
          <a:p>
            <a:pPr lvl="1"/>
            <a:r>
              <a:rPr lang="en-GB" dirty="0"/>
              <a:t>~226 MPa radial, 195 MPa azimuthal</a:t>
            </a:r>
          </a:p>
          <a:p>
            <a:pPr lvl="1"/>
            <a:r>
              <a:rPr lang="en-GB" dirty="0"/>
              <a:t>REMOVE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BFC55C-F733-584A-9886-4792A116C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5546" y="1027609"/>
            <a:ext cx="3961254" cy="30100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84AF51-A8BC-AE4F-A7FE-A1B45E117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1027609"/>
            <a:ext cx="3961254" cy="299265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DB15A50-136B-1A02-8B8A-A25E2049126E}"/>
              </a:ext>
            </a:extLst>
          </p:cNvPr>
          <p:cNvSpPr/>
          <p:nvPr/>
        </p:nvSpPr>
        <p:spPr>
          <a:xfrm>
            <a:off x="769266" y="1213312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Radial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4EFE00-011E-0297-99E9-A758B284618F}"/>
              </a:ext>
            </a:extLst>
          </p:cNvPr>
          <p:cNvSpPr/>
          <p:nvPr/>
        </p:nvSpPr>
        <p:spPr>
          <a:xfrm>
            <a:off x="5256600" y="1213312"/>
            <a:ext cx="1197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Azimuthal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1126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Rigid Structure, Intercepting (Rigid </a:t>
            </a:r>
            <a:r>
              <a:rPr lang="en-US" dirty="0" err="1"/>
              <a:t>intercoil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089679"/>
            <a:ext cx="8174191" cy="2036485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Coil modelled as linear elastic, E = 20 GPa</a:t>
            </a:r>
          </a:p>
          <a:p>
            <a:r>
              <a:rPr lang="en-GB" dirty="0"/>
              <a:t>Intercepting structure, rigid </a:t>
            </a:r>
            <a:r>
              <a:rPr lang="en-GB" dirty="0" err="1"/>
              <a:t>intercoil</a:t>
            </a:r>
            <a:r>
              <a:rPr lang="en-GB" dirty="0"/>
              <a:t> (E=1e7 GPa)</a:t>
            </a:r>
          </a:p>
          <a:p>
            <a:r>
              <a:rPr lang="en-GB" dirty="0"/>
              <a:t>~127 MPa radial, 248 MPa azimuthal</a:t>
            </a:r>
          </a:p>
          <a:p>
            <a:r>
              <a:rPr lang="en-GB" dirty="0"/>
              <a:t>Should try with thicker </a:t>
            </a:r>
            <a:r>
              <a:rPr lang="en-GB" dirty="0" err="1"/>
              <a:t>intercoil</a:t>
            </a:r>
            <a:endParaRPr lang="en-GB" dirty="0"/>
          </a:p>
          <a:p>
            <a:r>
              <a:rPr lang="en-GB" dirty="0"/>
              <a:t>IN EXTRA / Non </a:t>
            </a:r>
            <a:r>
              <a:rPr lang="en-GB" dirty="0" err="1"/>
              <a:t>funziona</a:t>
            </a:r>
            <a:r>
              <a:rPr lang="en-GB" dirty="0"/>
              <a:t> il </a:t>
            </a:r>
            <a:r>
              <a:rPr lang="en-GB" dirty="0" err="1"/>
              <a:t>modello</a:t>
            </a:r>
            <a:r>
              <a:rPr lang="en-GB" dirty="0"/>
              <a:t> (</a:t>
            </a:r>
            <a:r>
              <a:rPr lang="en-GB" dirty="0" err="1"/>
              <a:t>contatti</a:t>
            </a:r>
            <a:r>
              <a:rPr lang="en-GB" dirty="0"/>
              <a:t>?)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3BF9E2-3225-4846-8B59-13FE28CC4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321" y="953461"/>
            <a:ext cx="3958479" cy="30089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B50EF4-9392-D14C-891A-5B2223FA6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39" y="953461"/>
            <a:ext cx="3958479" cy="301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187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Case 0 – Rigid </a:t>
            </a:r>
            <a:r>
              <a:rPr lang="en-US" dirty="0" err="1"/>
              <a:t>Intercoil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330280"/>
            <a:ext cx="8174191" cy="1677255"/>
          </a:xfrm>
        </p:spPr>
        <p:txBody>
          <a:bodyPr>
            <a:normAutofit/>
          </a:bodyPr>
          <a:lstStyle/>
          <a:p>
            <a:r>
              <a:rPr lang="en-GB" dirty="0"/>
              <a:t>Rigid 5 mm thick </a:t>
            </a:r>
            <a:r>
              <a:rPr lang="en-GB" dirty="0" err="1"/>
              <a:t>intercoil</a:t>
            </a:r>
            <a:r>
              <a:rPr lang="en-GB" dirty="0"/>
              <a:t> shells (locked on x=0)</a:t>
            </a:r>
          </a:p>
          <a:p>
            <a:r>
              <a:rPr lang="en-GB" dirty="0"/>
              <a:t>Azimuthal: 163 MPa, Radial: 154 MPa</a:t>
            </a:r>
          </a:p>
          <a:p>
            <a:r>
              <a:rPr lang="en-GB" dirty="0"/>
              <a:t>Not super promising – reality will be worse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9E9E4B-E39B-004E-8681-6C28AFFE3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619" y="1014756"/>
            <a:ext cx="4193605" cy="31623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B01DB8-9926-4245-B37D-9DB5E2DBA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13" y="1014756"/>
            <a:ext cx="4124859" cy="316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620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Case B – Steel Shells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200212"/>
            <a:ext cx="8174191" cy="1928026"/>
          </a:xfrm>
        </p:spPr>
        <p:txBody>
          <a:bodyPr>
            <a:normAutofit/>
          </a:bodyPr>
          <a:lstStyle/>
          <a:p>
            <a:r>
              <a:rPr lang="en-GB" dirty="0" err="1"/>
              <a:t>Intercoil</a:t>
            </a:r>
            <a:r>
              <a:rPr lang="en-GB" dirty="0"/>
              <a:t> shims closed at 90° (shell design)</a:t>
            </a:r>
          </a:p>
          <a:p>
            <a:r>
              <a:rPr lang="en-GB" dirty="0"/>
              <a:t>Azimuthal: 325 MPa, Radial: 167 MPa</a:t>
            </a:r>
          </a:p>
          <a:p>
            <a:pPr lvl="1"/>
            <a:r>
              <a:rPr lang="en-GB" dirty="0"/>
              <a:t>Similar to open rings and more complicated to assembly / not worth considering</a:t>
            </a:r>
          </a:p>
          <a:p>
            <a:pPr lvl="1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06430D-5C5D-1F4F-B815-CE3A1DF17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615" y="899999"/>
            <a:ext cx="3915575" cy="29602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E2E58F-1D9B-8E48-9329-03952358F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00000"/>
            <a:ext cx="3915576" cy="294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516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Case C – Steel Collars – Coil Impregnated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36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200212"/>
            <a:ext cx="8174191" cy="1356526"/>
          </a:xfrm>
        </p:spPr>
        <p:txBody>
          <a:bodyPr>
            <a:normAutofit lnSpcReduction="10000"/>
          </a:bodyPr>
          <a:lstStyle/>
          <a:p>
            <a:r>
              <a:rPr lang="en-GB" dirty="0" err="1"/>
              <a:t>Intercoil</a:t>
            </a:r>
            <a:r>
              <a:rPr lang="en-GB" dirty="0"/>
              <a:t> shims closed at 90° (shell design)</a:t>
            </a:r>
          </a:p>
          <a:p>
            <a:r>
              <a:rPr lang="en-GB" dirty="0"/>
              <a:t>Coils impregnated together</a:t>
            </a:r>
          </a:p>
          <a:p>
            <a:r>
              <a:rPr lang="en-GB" dirty="0"/>
              <a:t>Still does not work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33E065-3E86-944E-A7C6-FC268FD83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3356" y="900000"/>
            <a:ext cx="3960000" cy="29906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A5B906-8833-394B-9B47-0F5610500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44" y="900000"/>
            <a:ext cx="4013764" cy="299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649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879F8C-E5BA-44C0-A559-7B1D15896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SMCT-CT </a:t>
            </a:r>
            <a:r>
              <a:rPr lang="it-IT" dirty="0" err="1"/>
              <a:t>hybrid</a:t>
            </a:r>
            <a:r>
              <a:rPr lang="it-IT" dirty="0"/>
              <a:t>: v17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FF7F29-108F-4BA9-81E6-7FB3DC083A07}"/>
              </a:ext>
            </a:extLst>
          </p:cNvPr>
          <p:cNvSpPr txBox="1">
            <a:spLocks/>
          </p:cNvSpPr>
          <p:nvPr/>
        </p:nvSpPr>
        <p:spPr>
          <a:xfrm>
            <a:off x="4286774" y="2128424"/>
            <a:ext cx="4852561" cy="3263504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2 </a:t>
            </a:r>
            <a:r>
              <a:rPr lang="it-IT" sz="2100" dirty="0" err="1"/>
              <a:t>layer</a:t>
            </a:r>
            <a:r>
              <a:rPr lang="it-IT" sz="2100" dirty="0"/>
              <a:t> HTS, 4 </a:t>
            </a:r>
            <a:r>
              <a:rPr lang="it-IT" sz="2100" dirty="0" err="1"/>
              <a:t>layer</a:t>
            </a:r>
            <a:r>
              <a:rPr lang="it-IT" sz="2100" dirty="0"/>
              <a:t> LTS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 err="1"/>
              <a:t>Strands</a:t>
            </a:r>
            <a:r>
              <a:rPr lang="it-IT" sz="2100" dirty="0"/>
              <a:t>: 0.9 – 1.1 – 0.8 mm, 40 – 44 – 35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Cable </a:t>
            </a:r>
            <a:r>
              <a:rPr lang="it-IT" sz="2100" dirty="0" err="1"/>
              <a:t>width</a:t>
            </a:r>
            <a:r>
              <a:rPr lang="it-IT" sz="2100" dirty="0"/>
              <a:t>: 20.65 – 26.82– 15.51 mm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 err="1"/>
              <a:t>Stabilizer</a:t>
            </a:r>
            <a:r>
              <a:rPr lang="it-IT" sz="2100" dirty="0"/>
              <a:t>/</a:t>
            </a:r>
            <a:r>
              <a:rPr lang="it-IT" sz="2100" dirty="0" err="1"/>
              <a:t>Superconductor</a:t>
            </a:r>
            <a:r>
              <a:rPr lang="it-IT" sz="2100" dirty="0"/>
              <a:t>: 3 – 1 – 1.2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Coil </a:t>
            </a:r>
            <a:r>
              <a:rPr lang="it-IT" sz="2100" dirty="0" err="1"/>
              <a:t>width</a:t>
            </a:r>
            <a:r>
              <a:rPr lang="it-IT" sz="2100" dirty="0"/>
              <a:t>: 158 mm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Current: 14200 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Peak field: 20.8 – 16.26 – 13.36 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 err="1"/>
              <a:t>Margin</a:t>
            </a:r>
            <a:r>
              <a:rPr lang="it-IT" sz="2100" dirty="0"/>
              <a:t>: 84.4 – 85.3 – 85.6 %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 err="1"/>
              <a:t>J</a:t>
            </a:r>
            <a:r>
              <a:rPr lang="it-IT" sz="2100" baseline="-25000" dirty="0" err="1"/>
              <a:t>cu</a:t>
            </a:r>
            <a:r>
              <a:rPr lang="it-IT" sz="2100" dirty="0"/>
              <a:t> on LTS: 1479 A/mm</a:t>
            </a:r>
            <a:r>
              <a:rPr lang="it-IT" sz="2100" baseline="30000" dirty="0"/>
              <a:t>2</a:t>
            </a:r>
            <a:endParaRPr lang="it-IT" sz="2100" baseline="-250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7EBB6C1-B14B-4472-94CC-491158B25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6984"/>
            <a:ext cx="4513042" cy="360403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37</a:t>
            </a:fld>
            <a:endParaRPr lang="fr-FR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</p:spTree>
    <p:extLst>
      <p:ext uri="{BB962C8B-B14F-4D97-AF65-F5344CB8AC3E}">
        <p14:creationId xmlns:p14="http://schemas.microsoft.com/office/powerpoint/2010/main" val="9837127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879F8C-E5BA-44C0-A559-7B1D15896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SMCT-CT </a:t>
            </a:r>
            <a:r>
              <a:rPr lang="it-IT" dirty="0" err="1"/>
              <a:t>hybrid</a:t>
            </a:r>
            <a:r>
              <a:rPr lang="it-IT" dirty="0"/>
              <a:t>: v18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FF7F29-108F-4BA9-81E6-7FB3DC083A07}"/>
              </a:ext>
            </a:extLst>
          </p:cNvPr>
          <p:cNvSpPr txBox="1">
            <a:spLocks/>
          </p:cNvSpPr>
          <p:nvPr/>
        </p:nvSpPr>
        <p:spPr>
          <a:xfrm>
            <a:off x="4429388" y="2128424"/>
            <a:ext cx="4709948" cy="3263504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2 </a:t>
            </a:r>
            <a:r>
              <a:rPr lang="it-IT" sz="2100" dirty="0" err="1"/>
              <a:t>layer</a:t>
            </a:r>
            <a:r>
              <a:rPr lang="it-IT" sz="2100" dirty="0"/>
              <a:t> HTS, 4 </a:t>
            </a:r>
            <a:r>
              <a:rPr lang="it-IT" sz="2100" dirty="0" err="1"/>
              <a:t>layer</a:t>
            </a:r>
            <a:r>
              <a:rPr lang="it-IT" sz="2100" dirty="0"/>
              <a:t> LTS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 err="1"/>
              <a:t>Strands</a:t>
            </a:r>
            <a:r>
              <a:rPr lang="it-IT" sz="2100" dirty="0"/>
              <a:t>: 0.9 – 1.1 – 0.8 mm, 40 – 44 – 35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Cable </a:t>
            </a:r>
            <a:r>
              <a:rPr lang="it-IT" sz="2100" dirty="0" err="1"/>
              <a:t>width</a:t>
            </a:r>
            <a:r>
              <a:rPr lang="it-IT" sz="2100" dirty="0"/>
              <a:t>: 20.65 – 26.82– 15.51 mm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 err="1"/>
              <a:t>Stabilizer</a:t>
            </a:r>
            <a:r>
              <a:rPr lang="it-IT" sz="2100" dirty="0"/>
              <a:t>/</a:t>
            </a:r>
            <a:r>
              <a:rPr lang="it-IT" sz="2100" dirty="0" err="1"/>
              <a:t>Superconductor</a:t>
            </a:r>
            <a:r>
              <a:rPr lang="it-IT" sz="2100" dirty="0"/>
              <a:t>: 3 – 1 – 1.2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Coil </a:t>
            </a:r>
            <a:r>
              <a:rPr lang="it-IT" sz="2100" dirty="0" err="1"/>
              <a:t>width</a:t>
            </a:r>
            <a:r>
              <a:rPr lang="it-IT" sz="2100" dirty="0"/>
              <a:t>: 158 mm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Current: 14200 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Peak field: 21.2 – 16.23 – 13.09 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 err="1"/>
              <a:t>Margin</a:t>
            </a:r>
            <a:r>
              <a:rPr lang="it-IT" sz="2100" dirty="0"/>
              <a:t>: 84.9 – 85.2 – 84.3 %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 err="1"/>
              <a:t>J</a:t>
            </a:r>
            <a:r>
              <a:rPr lang="it-IT" sz="2100" baseline="-25000" dirty="0" err="1"/>
              <a:t>cu</a:t>
            </a:r>
            <a:r>
              <a:rPr lang="it-IT" sz="2100" dirty="0"/>
              <a:t> on LTS: 1479 A/mm</a:t>
            </a:r>
            <a:r>
              <a:rPr lang="it-IT" sz="2100" baseline="30000" dirty="0"/>
              <a:t>2</a:t>
            </a:r>
            <a:endParaRPr lang="it-IT" sz="2100" baseline="-250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C0639D4-55D9-4910-AE61-4A9AAF780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11" y="2111951"/>
            <a:ext cx="4480073" cy="3614955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38</a:t>
            </a:fld>
            <a:endParaRPr lang="fr-FR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</p:spTree>
    <p:extLst>
      <p:ext uri="{BB962C8B-B14F-4D97-AF65-F5344CB8AC3E}">
        <p14:creationId xmlns:p14="http://schemas.microsoft.com/office/powerpoint/2010/main" val="3622773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59933"/>
            <a:ext cx="7988902" cy="4966231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/>
              <a:t>Magnetic model results</a:t>
            </a:r>
          </a:p>
          <a:p>
            <a:endParaRPr lang="en-US" dirty="0"/>
          </a:p>
          <a:p>
            <a:r>
              <a:rPr lang="en-US" dirty="0"/>
              <a:t>Mechanical model results</a:t>
            </a:r>
          </a:p>
          <a:p>
            <a:pPr lvl="1"/>
            <a:r>
              <a:rPr lang="en-US" dirty="0"/>
              <a:t>Rigid structures and stress management</a:t>
            </a:r>
          </a:p>
          <a:p>
            <a:pPr lvl="1"/>
            <a:r>
              <a:rPr lang="en-US" dirty="0"/>
              <a:t>Thick </a:t>
            </a:r>
            <a:r>
              <a:rPr lang="en-US" dirty="0" err="1"/>
              <a:t>intercoil</a:t>
            </a:r>
            <a:r>
              <a:rPr lang="en-US" dirty="0"/>
              <a:t> study</a:t>
            </a:r>
          </a:p>
          <a:p>
            <a:pPr lvl="1"/>
            <a:r>
              <a:rPr lang="en-US" dirty="0"/>
              <a:t>SMCT Study</a:t>
            </a:r>
          </a:p>
          <a:p>
            <a:endParaRPr lang="en-US" dirty="0"/>
          </a:p>
          <a:p>
            <a:r>
              <a:rPr lang="en-US" dirty="0"/>
              <a:t>Conclusion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901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9038" y="1004254"/>
            <a:ext cx="3992962" cy="30540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768" y="1010987"/>
            <a:ext cx="3762884" cy="30540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Field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288536"/>
            <a:ext cx="7988902" cy="1837628"/>
          </a:xfrm>
        </p:spPr>
        <p:txBody>
          <a:bodyPr>
            <a:normAutofit/>
          </a:bodyPr>
          <a:lstStyle/>
          <a:p>
            <a:r>
              <a:rPr lang="en-GB" dirty="0"/>
              <a:t>ANSYS magnetic model</a:t>
            </a:r>
          </a:p>
          <a:p>
            <a:pPr lvl="1"/>
            <a:r>
              <a:rPr lang="en-GB" dirty="0"/>
              <a:t>20 T central field at I = 13 kA, with the iron yoke</a:t>
            </a:r>
          </a:p>
          <a:p>
            <a:pPr lvl="1"/>
            <a:r>
              <a:rPr lang="en-GB" dirty="0"/>
              <a:t>Results consistent with Roxie model</a:t>
            </a:r>
          </a:p>
          <a:p>
            <a:pPr lvl="1"/>
            <a:r>
              <a:rPr lang="en-GB" dirty="0"/>
              <a:t>Used to extract </a:t>
            </a:r>
            <a:r>
              <a:rPr lang="en-GB" dirty="0" err="1"/>
              <a:t>e.m</a:t>
            </a:r>
            <a:r>
              <a:rPr lang="en-GB" dirty="0"/>
              <a:t>. forces for mechanical study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B70518-C19E-6B90-5F8C-4781B0CEF299}"/>
              </a:ext>
            </a:extLst>
          </p:cNvPr>
          <p:cNvSpPr/>
          <p:nvPr/>
        </p:nvSpPr>
        <p:spPr>
          <a:xfrm>
            <a:off x="560704" y="1122175"/>
            <a:ext cx="9412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B, T</a:t>
            </a:r>
          </a:p>
          <a:p>
            <a:pPr algn="ctr"/>
            <a:r>
              <a:rPr lang="en-GB" dirty="0"/>
              <a:t>No Iron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B70518-C19E-6B90-5F8C-4781B0CEF299}"/>
              </a:ext>
            </a:extLst>
          </p:cNvPr>
          <p:cNvSpPr/>
          <p:nvPr/>
        </p:nvSpPr>
        <p:spPr>
          <a:xfrm>
            <a:off x="4606451" y="1122174"/>
            <a:ext cx="11079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B, T</a:t>
            </a:r>
          </a:p>
          <a:p>
            <a:pPr algn="ctr"/>
            <a:r>
              <a:rPr lang="en-GB" dirty="0"/>
              <a:t>With Iron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308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Model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FD7596-9CE6-9FFF-35EB-B8E5416CC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314351"/>
            <a:ext cx="7988902" cy="181181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Reasonable Lorentz stress in all layers</a:t>
            </a:r>
          </a:p>
          <a:p>
            <a:r>
              <a:rPr lang="en-GB" dirty="0"/>
              <a:t>Assumed mechanical limits:</a:t>
            </a:r>
          </a:p>
          <a:p>
            <a:pPr lvl="1"/>
            <a:r>
              <a:rPr lang="en-GB" dirty="0"/>
              <a:t>Bi2212 (layer 1, 2): 125 MPa</a:t>
            </a:r>
          </a:p>
          <a:p>
            <a:pPr lvl="1"/>
            <a:r>
              <a:rPr lang="en-GB" dirty="0"/>
              <a:t>Nb</a:t>
            </a:r>
            <a:r>
              <a:rPr lang="en-GB" baseline="-25000" dirty="0"/>
              <a:t>3</a:t>
            </a:r>
            <a:r>
              <a:rPr lang="en-GB" dirty="0"/>
              <a:t>Sn (layer 3 to 6): 175 MPa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961618"/>
              </p:ext>
            </p:extLst>
          </p:nvPr>
        </p:nvGraphicFramePr>
        <p:xfrm>
          <a:off x="2445556" y="1399469"/>
          <a:ext cx="3505200" cy="2152650"/>
        </p:xfrm>
        <a:graphic>
          <a:graphicData uri="http://schemas.openxmlformats.org/drawingml/2006/table">
            <a:tbl>
              <a:tblPr/>
              <a:tblGrid>
                <a:gridCol w="749300">
                  <a:extLst>
                    <a:ext uri="{9D8B030D-6E8A-4147-A177-3AD203B41FA5}">
                      <a16:colId xmlns:a16="http://schemas.microsoft.com/office/drawing/2014/main" val="802393889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35587881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4169184144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1581430307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Layer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Bpeak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Lorentz Stress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2460298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A/mm2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MPa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024487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8146638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793592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778262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-133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7744295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11.7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0856346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11.0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88969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7620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59933"/>
            <a:ext cx="7988902" cy="4966231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/>
              <a:t>Magnetic model results</a:t>
            </a:r>
          </a:p>
          <a:p>
            <a:endParaRPr lang="en-US" dirty="0"/>
          </a:p>
          <a:p>
            <a:r>
              <a:rPr lang="en-US" dirty="0"/>
              <a:t>Mechanical model results</a:t>
            </a:r>
          </a:p>
          <a:p>
            <a:pPr lvl="1"/>
            <a:r>
              <a:rPr lang="en-US" dirty="0"/>
              <a:t>Rigid structures and stress management</a:t>
            </a:r>
          </a:p>
          <a:p>
            <a:pPr lvl="1"/>
            <a:r>
              <a:rPr lang="en-US" dirty="0"/>
              <a:t>Thick </a:t>
            </a:r>
            <a:r>
              <a:rPr lang="en-US" dirty="0" err="1"/>
              <a:t>intercoil</a:t>
            </a:r>
            <a:r>
              <a:rPr lang="en-US" dirty="0"/>
              <a:t> study</a:t>
            </a:r>
          </a:p>
          <a:p>
            <a:pPr lvl="1"/>
            <a:r>
              <a:rPr lang="en-US" dirty="0"/>
              <a:t>SMCT Study</a:t>
            </a:r>
          </a:p>
          <a:p>
            <a:endParaRPr lang="en-US" dirty="0"/>
          </a:p>
          <a:p>
            <a:r>
              <a:rPr lang="en-US" dirty="0"/>
              <a:t>Conclusion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0066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assumptions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534672"/>
            <a:ext cx="7988902" cy="1690366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Coil modelled as </a:t>
            </a:r>
            <a:r>
              <a:rPr lang="en-GB" b="1" dirty="0"/>
              <a:t>linear elastic</a:t>
            </a:r>
          </a:p>
          <a:p>
            <a:r>
              <a:rPr lang="en-GB" b="1" dirty="0"/>
              <a:t>Rigid</a:t>
            </a:r>
            <a:r>
              <a:rPr lang="en-GB" dirty="0"/>
              <a:t> structure around the outer coil</a:t>
            </a:r>
          </a:p>
          <a:p>
            <a:r>
              <a:rPr lang="en-GB" b="1" dirty="0"/>
              <a:t>Rigid</a:t>
            </a:r>
            <a:r>
              <a:rPr lang="en-GB" dirty="0"/>
              <a:t> winding poles, no </a:t>
            </a:r>
            <a:r>
              <a:rPr lang="en-GB" b="1" dirty="0" err="1"/>
              <a:t>prestress</a:t>
            </a:r>
            <a:endParaRPr lang="en-GB" dirty="0"/>
          </a:p>
          <a:p>
            <a:r>
              <a:rPr lang="en-GB" b="1" dirty="0"/>
              <a:t>Frictionless</a:t>
            </a:r>
            <a:r>
              <a:rPr lang="en-GB" dirty="0"/>
              <a:t> contact on the </a:t>
            </a:r>
            <a:r>
              <a:rPr lang="en-GB" b="1" dirty="0" err="1"/>
              <a:t>intercoil</a:t>
            </a:r>
            <a:r>
              <a:rPr lang="en-GB" dirty="0"/>
              <a:t> </a:t>
            </a:r>
            <a:r>
              <a:rPr lang="en-GB" b="1" dirty="0"/>
              <a:t>insulation</a:t>
            </a:r>
          </a:p>
          <a:p>
            <a:r>
              <a:rPr lang="en-GB" b="1" dirty="0"/>
              <a:t>Glued</a:t>
            </a:r>
            <a:r>
              <a:rPr lang="en-GB" dirty="0"/>
              <a:t> contact on the </a:t>
            </a:r>
            <a:r>
              <a:rPr lang="en-GB" b="1" dirty="0"/>
              <a:t>interlayers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132" y="900000"/>
            <a:ext cx="3633033" cy="359783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5675870" y="1386935"/>
            <a:ext cx="11208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Rigid</a:t>
            </a:r>
          </a:p>
          <a:p>
            <a:pPr algn="ctr"/>
            <a:r>
              <a:rPr lang="en-GB" dirty="0"/>
              <a:t>Structure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787900" y="1809750"/>
            <a:ext cx="908050" cy="5207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6032500" y="2070100"/>
            <a:ext cx="407563" cy="6946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1969068" y="2005235"/>
            <a:ext cx="13003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Separation</a:t>
            </a:r>
          </a:p>
          <a:p>
            <a:pPr algn="ctr"/>
            <a:r>
              <a:rPr lang="en-GB" dirty="0"/>
              <a:t>Allowed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178133" y="2570887"/>
            <a:ext cx="758867" cy="4453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1587578" y="2894831"/>
            <a:ext cx="135165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/>
              <a:t>Intercoil</a:t>
            </a:r>
            <a:endParaRPr lang="en-GB" dirty="0"/>
          </a:p>
          <a:p>
            <a:pPr algn="ctr"/>
            <a:r>
              <a:rPr lang="en-GB" dirty="0"/>
              <a:t>Frictionless</a:t>
            </a:r>
          </a:p>
          <a:p>
            <a:pPr algn="ctr"/>
            <a:r>
              <a:rPr lang="en-GB" dirty="0"/>
              <a:t>Contact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849499" y="3191463"/>
            <a:ext cx="839851" cy="417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6640363" y="3414148"/>
            <a:ext cx="15795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Interlayer</a:t>
            </a:r>
          </a:p>
          <a:p>
            <a:pPr algn="ctr"/>
            <a:r>
              <a:rPr lang="en-GB" dirty="0"/>
              <a:t>Bonded Contact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5911850" y="3865513"/>
            <a:ext cx="954332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73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249D0C4-BF97-24F0-9D9E-586F8C30D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1457" y="788795"/>
            <a:ext cx="3594629" cy="27109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D8BD80-9A9F-9E54-F5DA-862FB7AD1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0" y="788795"/>
            <a:ext cx="3594629" cy="27252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Rigid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MDP General Meeting - August 03, 2022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3514054"/>
            <a:ext cx="7988902" cy="2710984"/>
          </a:xfrm>
        </p:spPr>
        <p:txBody>
          <a:bodyPr>
            <a:normAutofit/>
          </a:bodyPr>
          <a:lstStyle/>
          <a:p>
            <a:r>
              <a:rPr lang="en-GB" dirty="0"/>
              <a:t>Max stress, mid plane: </a:t>
            </a:r>
          </a:p>
          <a:p>
            <a:pPr lvl="1"/>
            <a:r>
              <a:rPr lang="en-GB" dirty="0"/>
              <a:t>Radial: 183 MPa, Azimuthal: 353 MPa</a:t>
            </a:r>
          </a:p>
          <a:p>
            <a:pPr lvl="1"/>
            <a:r>
              <a:rPr lang="en-GB" dirty="0"/>
              <a:t>Inner radius stress due to coil deformability</a:t>
            </a:r>
          </a:p>
          <a:p>
            <a:r>
              <a:rPr lang="en-GB" dirty="0"/>
              <a:t>Lorentz stress on layer 1 was only 80 MPa, but </a:t>
            </a:r>
            <a:r>
              <a:rPr lang="en-GB" b="1" dirty="0"/>
              <a:t>bending</a:t>
            </a:r>
            <a:r>
              <a:rPr lang="en-GB" dirty="0"/>
              <a:t>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B70518-C19E-6B90-5F8C-4781B0CEF299}"/>
              </a:ext>
            </a:extLst>
          </p:cNvPr>
          <p:cNvSpPr/>
          <p:nvPr/>
        </p:nvSpPr>
        <p:spPr>
          <a:xfrm>
            <a:off x="686924" y="862464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Radial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1028E8-1767-5612-C885-0CD9E88834EA}"/>
              </a:ext>
            </a:extLst>
          </p:cNvPr>
          <p:cNvSpPr/>
          <p:nvPr/>
        </p:nvSpPr>
        <p:spPr>
          <a:xfrm>
            <a:off x="5001457" y="862463"/>
            <a:ext cx="1197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Azimuthal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98148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LARP logo, 4:3 format</Description0>
    <Note xmlns="8946e33d-fd2f-4ae4-8ee9-d90c129cdf9e">For presentations to be given at Joint HL-LHC/LARP annual meetings (US or European locations).
https://edms.cern.ch/document/1607180/</Note>
  </documentManagement>
</p:properties>
</file>

<file path=customXml/itemProps1.xml><?xml version="1.0" encoding="utf-8"?>
<ds:datastoreItem xmlns:ds="http://schemas.openxmlformats.org/officeDocument/2006/customXml" ds:itemID="{1A7292EC-A4CC-4379-ABA5-C61E3A4C43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CC4280F-E911-4FF7-B1B5-10F770B636C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8EF391-2BAD-45F4-B22E-736040720C99}">
  <ds:schemaRefs>
    <ds:schemaRef ds:uri="http://schemas.openxmlformats.org/package/2006/metadata/core-properties"/>
    <ds:schemaRef ds:uri="http://purl.org/dc/elements/1.1/"/>
    <ds:schemaRef ds:uri="http://purl.org/dc/dcmitype/"/>
    <ds:schemaRef ds:uri="http://purl.org/dc/terms/"/>
    <ds:schemaRef ds:uri="http://schemas.microsoft.com/office/2006/documentManagement/types"/>
    <ds:schemaRef ds:uri="http://schemas.microsoft.com/office/2006/metadata/properties"/>
    <ds:schemaRef ds:uri="8946e33d-fd2f-4ae4-8ee9-d90c129cdf9e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68550</TotalTime>
  <Words>1995</Words>
  <Application>Microsoft Office PowerPoint</Application>
  <PresentationFormat>On-screen Show (4:3)</PresentationFormat>
  <Paragraphs>479</Paragraphs>
  <Slides>38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Century Gothic</vt:lpstr>
      <vt:lpstr>Courier New</vt:lpstr>
      <vt:lpstr>Wingdings</vt:lpstr>
      <vt:lpstr>Thème Office</vt:lpstr>
      <vt:lpstr>Worksheet</vt:lpstr>
      <vt:lpstr>20 T – Cos(𝛳) Designs</vt:lpstr>
      <vt:lpstr>Index</vt:lpstr>
      <vt:lpstr>Introduction</vt:lpstr>
      <vt:lpstr>Index</vt:lpstr>
      <vt:lpstr>Magnetic Field</vt:lpstr>
      <vt:lpstr>Magnetic Model Results</vt:lpstr>
      <vt:lpstr>Index</vt:lpstr>
      <vt:lpstr>Modeling assumptions</vt:lpstr>
      <vt:lpstr>Rigid Structure</vt:lpstr>
      <vt:lpstr>Rigid Structure, Intercepting (Fixed intercoil)</vt:lpstr>
      <vt:lpstr>Rigid Structure, Intercepting (Fixed intercoil+interlayer)</vt:lpstr>
      <vt:lpstr>Result Summary - Intercepting</vt:lpstr>
      <vt:lpstr>Rigid Structure, Layer 2 Stress Managed</vt:lpstr>
      <vt:lpstr>Result Summary – Stress Management</vt:lpstr>
      <vt:lpstr>Index</vt:lpstr>
      <vt:lpstr>Steel Intercoil – Magnetic Field</vt:lpstr>
      <vt:lpstr>Case A – Steel ‘Open Rings’</vt:lpstr>
      <vt:lpstr>Index</vt:lpstr>
      <vt:lpstr>A test with an SMCT ‘Design’ - Assumptions</vt:lpstr>
      <vt:lpstr>A test with an SMCT ‘Design’ - Results</vt:lpstr>
      <vt:lpstr>A test with an SMCT ‘Design’</vt:lpstr>
      <vt:lpstr>SMCT Designs – Mid-plane rib</vt:lpstr>
      <vt:lpstr>SMCT Designs – Aligned Wedges</vt:lpstr>
      <vt:lpstr>SMCT Designs – Shared Mandrel</vt:lpstr>
      <vt:lpstr>Design Comparison</vt:lpstr>
      <vt:lpstr>Design 19b – Equivalent Stress</vt:lpstr>
      <vt:lpstr>Design 19b – Total Displacement</vt:lpstr>
      <vt:lpstr>Index</vt:lpstr>
      <vt:lpstr>Conclusion</vt:lpstr>
      <vt:lpstr>Action items</vt:lpstr>
      <vt:lpstr>Extra</vt:lpstr>
      <vt:lpstr>Rigid Structure and Coil</vt:lpstr>
      <vt:lpstr>Rigid Structure, Intercepting (Rigid intercoil)</vt:lpstr>
      <vt:lpstr>Case 0 – Rigid Intercoil</vt:lpstr>
      <vt:lpstr>Case B – Steel Shells</vt:lpstr>
      <vt:lpstr>Case C – Steel Collars – Coil Impregnated</vt:lpstr>
      <vt:lpstr>SMCT-CT hybrid: v17</vt:lpstr>
      <vt:lpstr>SMCT-CT hybrid: v18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MQXFA03 Preload Progress</dc:title>
  <dc:creator>Heng Pan</dc:creator>
  <cp:lastModifiedBy>Paolo Ferracin</cp:lastModifiedBy>
  <cp:revision>658</cp:revision>
  <cp:lastPrinted>2017-05-11T15:20:58Z</cp:lastPrinted>
  <dcterms:created xsi:type="dcterms:W3CDTF">2020-02-10T17:47:20Z</dcterms:created>
  <dcterms:modified xsi:type="dcterms:W3CDTF">2022-09-02T17:14:23Z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