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8"/>
  </p:notesMasterIdLst>
  <p:sldIdLst>
    <p:sldId id="284" r:id="rId3"/>
    <p:sldId id="925" r:id="rId4"/>
    <p:sldId id="926" r:id="rId5"/>
    <p:sldId id="927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oyan Emilov Stoynev" initials="SES" lastIdx="1" clrIdx="0">
    <p:extLst>
      <p:ext uri="{19B8F6BF-5375-455C-9EA6-DF929625EA0E}">
        <p15:presenceInfo xmlns:p15="http://schemas.microsoft.com/office/powerpoint/2012/main" userId="S::stoyan@services.fnal.gov::80e46b27-4fab-42ed-81e0-a562c2602d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60" y="3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6E81E-EF89-450E-955A-68313CE17B2C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4F578-888E-4575-A999-81464E619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97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AE359-6E97-4274-BD59-92CB7AEAC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3CD56F-A6A3-407E-B256-C4E3A0057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B0589-C773-4523-BDE4-4232C2D38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B6F59-7936-4F9B-8851-16EC6BC0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FC9D0-9F45-437E-921F-C090DD815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03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73A12-512A-4793-B4A1-AC0145536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B865A7-18F1-44F2-AB6D-9886EEDCE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391BB-9E20-4A75-9893-111E12BB6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09F5D-D219-4D45-B300-2891912AF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DC53F-03F7-4747-85DB-923C8D5AB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2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309B4E-EF28-4CE4-88C0-0BC67D5972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49CAA0-8944-4374-86E4-B7873D118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3394C-E97B-4A00-909D-DA59A9144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64CE9-9375-47EA-9666-124A09C6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329E0-DEA2-4E60-8B79-83D88CAB7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68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211594906"/>
              </p:ext>
            </p:extLst>
          </p:nvPr>
        </p:nvGraphicFramePr>
        <p:xfrm>
          <a:off x="-493866" y="0"/>
          <a:ext cx="13448086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6507800" imgH="8418960" progId="">
                  <p:embed/>
                </p:oleObj>
              </mc:Choice>
              <mc:Fallback>
                <p:oleObj r:id="rId2" imgW="16507800" imgH="8418960" progId="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493866" y="0"/>
                        <a:ext cx="13448086" cy="68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294" y="4806214"/>
            <a:ext cx="10968567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480933" y="2252316"/>
            <a:ext cx="13415963" cy="2145304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11717" y="2538981"/>
            <a:ext cx="10968568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54318" y="129490"/>
            <a:ext cx="2868943" cy="102039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550619" y="5459658"/>
            <a:ext cx="13446003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10739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60714_001-2-Edit_blueppt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21978" r="42" b="20335"/>
          <a:stretch/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  <p:pic>
        <p:nvPicPr>
          <p:cNvPr id="7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53136"/>
            <a:ext cx="8534400" cy="985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895296" y="2099704"/>
            <a:ext cx="10382304" cy="2193392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2162664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11" descr="RGB_White-Seal_White-Mark_SC_Horizontal–400dpi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36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8000"/>
            <a:ext cx="10972800" cy="46413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902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081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402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281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52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7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64F74-A39C-48A8-ABC1-CDA5C0750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7A36-C1F5-4FA6-B13C-B04B168EE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1BF72-E5B1-4463-AC25-C40FB3F1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2192C-95E2-4E92-B72A-757CC7D0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D0D3B-2382-4976-9C4D-50F148103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13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090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75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62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0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E8707-0D32-4A32-B8E4-E625F01E5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B7FA2-FB80-45F4-A279-FEC2F266D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B2E36-6A56-41C0-B43D-610736058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ECF7C-00B4-463F-B95E-B48D4FEA3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54644-1040-4078-B7E0-426862727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4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B8FE2-276D-44E4-BDE0-1B2F6CE69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EE09E-66C4-4149-8902-B28174595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9200EF-92E5-4D45-A57E-2D59C67E3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9FCA70-7B00-4023-9A6F-5FFB34DC0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1AC2F-6D2F-425C-BF84-D88A3DA5E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6A7A3E-CA79-4B7E-A304-61184CE8F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7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692C6-9F1A-4D12-A548-708BF01B4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3D50A-4946-4CD0-ADD6-128F60DB9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61D61-FDD4-469B-BEC1-C26FE77BC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BBBE7B-4830-46FD-A52E-863D2C8FA0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B2CC59-5DA6-4871-B8F5-C0C4DF90AF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9FF497-69A2-4478-A6CF-4360D62AD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D4CAD4-F2BC-4A5F-8D6E-864FC2785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77B32E-1C1B-45AD-BFA4-006C21C46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8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CA7E1-A2FB-4945-8FEC-2E7BFEE6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D3C173-ACF2-4AE7-B24C-99D5D0F53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5AF0D8-E35F-41ED-8D16-F176A11E8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50374-F9CA-4054-9606-D5EE81A2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4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A00F56-395C-4DB5-AB2A-CAE323DF0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D52BF3-9A9B-489A-A3B4-33658B9D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22326-2377-4846-97EA-93141ED3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10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D0FD0-6D12-434F-B0A2-6625B4EC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73281-864D-45B5-AE4C-944A6891D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C32227-AE63-468F-8E43-03305D4D5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E0D8B3-B332-46C3-AF49-AB13D77E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853B8-54F7-4D6B-82E9-9E84BA34B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51760-7B18-4776-BF8D-9F87C9AD1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5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693D-B99E-4B7E-9700-BFF67DAF4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E0C8A2-10B1-4F4F-8E01-545059A53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39A64-D98B-4657-8272-782D620C4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FC8EE-C5FF-4892-9F91-5CD6AE63E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7EE33-8DDA-4DC1-9073-7C169D864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ED2FBA-92DF-4C5B-B009-15B73BAC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7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8D71B-D52B-43F9-8DE2-265737C98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6D9C8-AA3A-4D01-B9D4-073ACDFEC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825D0-6AFA-4EDB-9575-4EA2DD7D91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9/14/2022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2E7CA-7C20-4551-AD93-00A519069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BC371-4A22-4A28-92AE-AAFD797C5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9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80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3294" y="6433343"/>
            <a:ext cx="1551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9/14/2022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2000" y="6433343"/>
            <a:ext cx="53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68408" y="6433343"/>
            <a:ext cx="1813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 descr="RGB_White-Seal_White-Mark_SC_Horizontal–400dpi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8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00953" y="5326401"/>
            <a:ext cx="10968567" cy="805052"/>
          </a:xfrm>
        </p:spPr>
        <p:txBody>
          <a:bodyPr>
            <a:noAutofit/>
          </a:bodyPr>
          <a:lstStyle/>
          <a:p>
            <a:r>
              <a:rPr lang="en-US" sz="2800" b="1" dirty="0"/>
              <a:t>US Magnet Development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3765" y="2726896"/>
            <a:ext cx="10968568" cy="1574800"/>
          </a:xfrm>
        </p:spPr>
        <p:txBody>
          <a:bodyPr>
            <a:normAutofit lnSpcReduction="10000"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Training reduction milestones status I</a:t>
            </a:r>
          </a:p>
          <a:p>
            <a:r>
              <a:rPr lang="en-US" sz="2400" dirty="0"/>
              <a:t>MDP Meeting</a:t>
            </a:r>
          </a:p>
          <a:p>
            <a:r>
              <a:rPr lang="en-US" sz="2400" dirty="0"/>
              <a:t>September 14, 2022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5C3E02B-2EE1-49CB-9D3A-93F444B5955F}"/>
              </a:ext>
            </a:extLst>
          </p:cNvPr>
          <p:cNvSpPr txBox="1">
            <a:spLocks/>
          </p:cNvSpPr>
          <p:nvPr/>
        </p:nvSpPr>
        <p:spPr>
          <a:xfrm>
            <a:off x="1820848" y="4450598"/>
            <a:ext cx="8528776" cy="114451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Helvetica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900" b="1" dirty="0">
                <a:solidFill>
                  <a:srgbClr val="FFFF00"/>
                </a:solidFill>
              </a:rPr>
              <a:t>Emanuela Barzi</a:t>
            </a:r>
          </a:p>
          <a:p>
            <a:r>
              <a:rPr lang="en-US" sz="4300" dirty="0">
                <a:solidFill>
                  <a:srgbClr val="FFFF00"/>
                </a:solidFill>
              </a:rPr>
              <a:t>Fermi National Accelerator Laboratory</a:t>
            </a:r>
          </a:p>
        </p:txBody>
      </p:sp>
    </p:spTree>
    <p:extLst>
      <p:ext uri="{BB962C8B-B14F-4D97-AF65-F5344CB8AC3E}">
        <p14:creationId xmlns:p14="http://schemas.microsoft.com/office/powerpoint/2010/main" val="2921663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8C57-B87F-4490-954B-738EAE71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milestones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08858-8346-4DE0-8B27-E650D223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12721" y="6433343"/>
            <a:ext cx="155110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9/14/2022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E7158-9FB6-48E2-BF46-9D67F20D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2</a:t>
            </a:fld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628F72-334D-EB5A-D4D5-986735BFEE87}"/>
              </a:ext>
            </a:extLst>
          </p:cNvPr>
          <p:cNvGrpSpPr/>
          <p:nvPr/>
        </p:nvGrpSpPr>
        <p:grpSpPr>
          <a:xfrm>
            <a:off x="46364" y="1978640"/>
            <a:ext cx="12145636" cy="3152398"/>
            <a:chOff x="-27432" y="1684760"/>
            <a:chExt cx="12145636" cy="315239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B58A861-8B05-4D77-ADD8-48C5E143E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7432" y="2041964"/>
              <a:ext cx="12100560" cy="279519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6E5A21E-4F6E-4FA6-97DE-D230B78A4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684760"/>
              <a:ext cx="12073128" cy="191447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D2ABE44-37DD-4370-153C-31F662733676}"/>
                </a:ext>
              </a:extLst>
            </p:cNvPr>
            <p:cNvSpPr/>
            <p:nvPr/>
          </p:nvSpPr>
          <p:spPr>
            <a:xfrm>
              <a:off x="615324" y="2640694"/>
              <a:ext cx="8122276" cy="19747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BA397C2-C0D7-A1EF-86D8-457F8CF57EE5}"/>
                </a:ext>
              </a:extLst>
            </p:cNvPr>
            <p:cNvSpPr/>
            <p:nvPr/>
          </p:nvSpPr>
          <p:spPr>
            <a:xfrm>
              <a:off x="646090" y="2956934"/>
              <a:ext cx="8122276" cy="19747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915F16A-829F-E38D-E067-BF03AECEB3B0}"/>
                </a:ext>
              </a:extLst>
            </p:cNvPr>
            <p:cNvSpPr/>
            <p:nvPr/>
          </p:nvSpPr>
          <p:spPr>
            <a:xfrm>
              <a:off x="646090" y="3114414"/>
              <a:ext cx="8122276" cy="19747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D1B6019-83A9-3DBC-F20D-97A901BBAB80}"/>
                </a:ext>
              </a:extLst>
            </p:cNvPr>
            <p:cNvSpPr/>
            <p:nvPr/>
          </p:nvSpPr>
          <p:spPr>
            <a:xfrm>
              <a:off x="615324" y="3743586"/>
              <a:ext cx="8122276" cy="19747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499DDF-5224-1825-5F77-6ABD0F739570}"/>
                </a:ext>
              </a:extLst>
            </p:cNvPr>
            <p:cNvSpPr txBox="1"/>
            <p:nvPr/>
          </p:nvSpPr>
          <p:spPr>
            <a:xfrm>
              <a:off x="3066603" y="3655772"/>
              <a:ext cx="16098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Was split from wire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E7A5B08-893A-CFCD-646B-EB0C6B09A0A2}"/>
                </a:ext>
              </a:extLst>
            </p:cNvPr>
            <p:cNvSpPr txBox="1"/>
            <p:nvPr/>
          </p:nvSpPr>
          <p:spPr>
            <a:xfrm>
              <a:off x="3066602" y="2877647"/>
              <a:ext cx="16098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Was split from wire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9463B23-1437-6B58-8A0D-7E70281A930B}"/>
                </a:ext>
              </a:extLst>
            </p:cNvPr>
            <p:cNvSpPr/>
            <p:nvPr/>
          </p:nvSpPr>
          <p:spPr>
            <a:xfrm>
              <a:off x="8890715" y="2640694"/>
              <a:ext cx="3182413" cy="671197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7DDD7EF-41D5-83D2-D3C0-8BD3435EB59B}"/>
                </a:ext>
              </a:extLst>
            </p:cNvPr>
            <p:cNvSpPr/>
            <p:nvPr/>
          </p:nvSpPr>
          <p:spPr>
            <a:xfrm>
              <a:off x="8935791" y="3727422"/>
              <a:ext cx="3182413" cy="213641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2183C19-33CC-D317-EF1C-1B85DDDC6963}"/>
              </a:ext>
            </a:extLst>
          </p:cNvPr>
          <p:cNvSpPr txBox="1"/>
          <p:nvPr/>
        </p:nvSpPr>
        <p:spPr>
          <a:xfrm>
            <a:off x="1506829" y="1283469"/>
            <a:ext cx="9646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NO NEW DATA SINCE NOVEMBER 10, 2021 - </a:t>
            </a:r>
            <a:r>
              <a:rPr lang="en-US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0.055 </a:t>
            </a:r>
            <a:r>
              <a:rPr lang="en-US" sz="1800" b="1" dirty="0">
                <a:solidFill>
                  <a:srgbClr val="C0000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thick tape of Cu-Gd</a:t>
            </a:r>
            <a:r>
              <a:rPr lang="en-US" sz="1800" b="1" baseline="-25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800" b="1" baseline="-25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powder</a:t>
            </a:r>
            <a:r>
              <a:rPr lang="en-US" sz="1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16 m $3k</a:t>
            </a:r>
            <a:endParaRPr lang="en-US" sz="1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614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8C57-B87F-4490-954B-738EAE71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– Requested vs. Received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08858-8346-4DE0-8B27-E650D223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12721" y="6433343"/>
            <a:ext cx="155110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9/14/2022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E7158-9FB6-48E2-BF46-9D67F20D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183C19-33CC-D317-EF1C-1B85DDDC6963}"/>
              </a:ext>
            </a:extLst>
          </p:cNvPr>
          <p:cNvSpPr txBox="1"/>
          <p:nvPr/>
        </p:nvSpPr>
        <p:spPr>
          <a:xfrm>
            <a:off x="1050945" y="1400535"/>
            <a:ext cx="9597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Requested resources for High-C</a:t>
            </a:r>
            <a:r>
              <a:rPr lang="en-US" sz="2400" b="1" baseline="-25000" dirty="0">
                <a:solidFill>
                  <a:srgbClr val="C00000"/>
                </a:solidFill>
              </a:rPr>
              <a:t>p</a:t>
            </a:r>
            <a:r>
              <a:rPr lang="en-US" sz="2400" b="1" dirty="0">
                <a:solidFill>
                  <a:srgbClr val="C00000"/>
                </a:solidFill>
              </a:rPr>
              <a:t> Tape &amp; Cable Development FY22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EB26C0-FF18-9DA2-FA7E-1D131F0745FF}"/>
              </a:ext>
            </a:extLst>
          </p:cNvPr>
          <p:cNvSpPr txBox="1"/>
          <p:nvPr/>
        </p:nvSpPr>
        <p:spPr>
          <a:xfrm>
            <a:off x="5338132" y="4158701"/>
            <a:ext cx="6798935" cy="2031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The SC R&amp;D LAB is presently operating with 1.5 Tech FTE whereas 4.4 FTE would be needed for current projects.</a:t>
            </a:r>
            <a:endParaRPr lang="en-US" sz="2000" b="1" u="sng" dirty="0"/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000" b="1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Total requested resources for FY22 US-MDP – 2.9 Tech FTE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US" sz="2000" b="1" dirty="0">
                <a:solidFill>
                  <a:srgbClr val="C00000"/>
                </a:solidFill>
              </a:rPr>
              <a:t>All tasks Magnet: 1.6 Tech FTE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US" sz="2000" b="1" dirty="0">
                <a:solidFill>
                  <a:srgbClr val="C00000"/>
                </a:solidFill>
              </a:rPr>
              <a:t>All tasks Conductor and materials: 1.3 Tech FTE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C8E679-F4D7-6349-AC9C-074E16CA5091}"/>
              </a:ext>
            </a:extLst>
          </p:cNvPr>
          <p:cNvGrpSpPr/>
          <p:nvPr/>
        </p:nvGrpSpPr>
        <p:grpSpPr>
          <a:xfrm>
            <a:off x="1114611" y="1982568"/>
            <a:ext cx="9774016" cy="2065283"/>
            <a:chOff x="1141907" y="1688694"/>
            <a:chExt cx="9774016" cy="206528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FD3A8DE-2EC9-2E00-94D2-D4F24D547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1907" y="1688694"/>
              <a:ext cx="9774016" cy="1386982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C736A0C-FA7C-542F-B1E7-E0002CE3B30C}"/>
                </a:ext>
              </a:extLst>
            </p:cNvPr>
            <p:cNvSpPr/>
            <p:nvPr/>
          </p:nvSpPr>
          <p:spPr>
            <a:xfrm>
              <a:off x="2688273" y="1929429"/>
              <a:ext cx="1122456" cy="93660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298D09A-32D5-4864-16BB-D3EE435426ED}"/>
                </a:ext>
              </a:extLst>
            </p:cNvPr>
            <p:cNvCxnSpPr/>
            <p:nvPr/>
          </p:nvCxnSpPr>
          <p:spPr>
            <a:xfrm flipH="1">
              <a:off x="2802340" y="2816492"/>
              <a:ext cx="200167" cy="568153"/>
            </a:xfrm>
            <a:prstGeom prst="straightConnector1">
              <a:avLst/>
            </a:prstGeom>
            <a:ln w="2222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1871F41-A3E4-FC23-7782-E253EAF59565}"/>
                </a:ext>
              </a:extLst>
            </p:cNvPr>
            <p:cNvSpPr txBox="1"/>
            <p:nvPr/>
          </p:nvSpPr>
          <p:spPr>
            <a:xfrm>
              <a:off x="2265528" y="3384645"/>
              <a:ext cx="11982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</a:rPr>
                <a:t>0.14 FTE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2772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8C57-B87F-4490-954B-738EAE717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Graduate Student from the reopened FNAL Italian/European Student Program</a:t>
            </a:r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08858-8346-4DE0-8B27-E650D223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12721" y="6433343"/>
            <a:ext cx="155110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9/14/2022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E7158-9FB6-48E2-BF46-9D67F20D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C3DC3E-CAA6-0F68-BFB4-DEA616D0C0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58" t="15748" r="19142" b="3748"/>
          <a:stretch/>
        </p:blipFill>
        <p:spPr>
          <a:xfrm>
            <a:off x="429734" y="1094938"/>
            <a:ext cx="7620000" cy="55209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190CCB-D1AA-56F2-6E78-5FF925F22487}"/>
              </a:ext>
            </a:extLst>
          </p:cNvPr>
          <p:cNvSpPr txBox="1"/>
          <p:nvPr/>
        </p:nvSpPr>
        <p:spPr>
          <a:xfrm>
            <a:off x="8163048" y="3431905"/>
            <a:ext cx="3921115" cy="1107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Looking for quench precursors in LBL quench antennae data during magnet ramps.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20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4BB965-6744-790F-8D9C-6C3CABBD5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6901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 methods for superconducting magnet applications - Alberto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Plebani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6B8D74-A398-B679-1040-5C24857B8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62025"/>
            <a:ext cx="11095037" cy="5214938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 apply machine learning methods to identify and learn about the disturbances in high field superconducting accelerators magnets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of work: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 voltage along the ramp prior to the quench, looking for spikes in the voltage (identified as events) 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Creation of windows around each event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 of features from the windowed events, regarding the shape of the event and its frequency distribution, obtained through FFT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 will then be fed to an unsupervised Machine Learning algorithm in order to cluster the events generated by the same phenomena, such as magnet vibration and coil displacement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events are clustered, it will be possible to state which phenomena generated the events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will be useful for quench prediction and identification</a:t>
            </a:r>
          </a:p>
          <a:p>
            <a:pPr lvl="1"/>
            <a:endParaRPr lang="en-US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52826D89-649D-ABFA-19B2-198004D6E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98" y="3775199"/>
            <a:ext cx="3048002" cy="2552945"/>
          </a:xfrm>
          <a:prstGeom prst="rect">
            <a:avLst/>
          </a:prstGeom>
        </p:spPr>
      </p:pic>
      <p:pic>
        <p:nvPicPr>
          <p:cNvPr id="16" name="Picture 15" descr="Chart, histogram&#10;&#10;Description automatically generated">
            <a:extLst>
              <a:ext uri="{FF2B5EF4-FFF2-40B4-BE49-F238E27FC236}">
                <a16:creationId xmlns:a16="http://schemas.microsoft.com/office/drawing/2014/main" id="{3DE8D5A3-EC30-0F56-1984-B427575D7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009" y="3775199"/>
            <a:ext cx="6513586" cy="25529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D46C496-4378-2019-F4E2-A634E1A8D83A}"/>
              </a:ext>
            </a:extLst>
          </p:cNvPr>
          <p:cNvSpPr txBox="1"/>
          <p:nvPr/>
        </p:nvSpPr>
        <p:spPr>
          <a:xfrm>
            <a:off x="1824417" y="6354375"/>
            <a:ext cx="2141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of a windowed event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F16B5A-8946-9D46-6177-D799A8AC722F}"/>
              </a:ext>
            </a:extLst>
          </p:cNvPr>
          <p:cNvSpPr txBox="1"/>
          <p:nvPr/>
        </p:nvSpPr>
        <p:spPr>
          <a:xfrm>
            <a:off x="6819901" y="6354375"/>
            <a:ext cx="61007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of features extracted from the windowed event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1025" name="Picture 1" descr="page1image12324720">
            <a:extLst>
              <a:ext uri="{FF2B5EF4-FFF2-40B4-BE49-F238E27FC236}">
                <a16:creationId xmlns:a16="http://schemas.microsoft.com/office/drawing/2014/main" id="{C02CCEE1-B95A-89A9-C94B-D6AAC0AF8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8620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1image12324720">
            <a:extLst>
              <a:ext uri="{FF2B5EF4-FFF2-40B4-BE49-F238E27FC236}">
                <a16:creationId xmlns:a16="http://schemas.microsoft.com/office/drawing/2014/main" id="{37C9C97F-F305-1B32-7E2B-A62F850CB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8620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047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6329</TotalTime>
  <Words>300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Symbol</vt:lpstr>
      <vt:lpstr>Times New Roman</vt:lpstr>
      <vt:lpstr>Office Theme</vt:lpstr>
      <vt:lpstr>1_Office Theme</vt:lpstr>
      <vt:lpstr>PowerPoint Presentation</vt:lpstr>
      <vt:lpstr>Updated milestones</vt:lpstr>
      <vt:lpstr>Resources – Requested vs. Received</vt:lpstr>
      <vt:lpstr>Graduate Student from the reopened FNAL Italian/European Student Program </vt:lpstr>
      <vt:lpstr>Machine learning methods for superconducting magnet applications - Alberto Plebani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MDPCT1b quenches</dc:title>
  <dc:creator>Stoyan Emilov Stoynev</dc:creator>
  <cp:lastModifiedBy>Emanuela Barzi</cp:lastModifiedBy>
  <cp:revision>584</cp:revision>
  <dcterms:created xsi:type="dcterms:W3CDTF">2020-07-14T20:17:35Z</dcterms:created>
  <dcterms:modified xsi:type="dcterms:W3CDTF">2022-09-14T20:07:21Z</dcterms:modified>
</cp:coreProperties>
</file>