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bookmarkIdSeed="2">
  <p:sldMasterIdLst>
    <p:sldMasterId id="2147483660" r:id="rId1"/>
  </p:sldMasterIdLst>
  <p:notesMasterIdLst>
    <p:notesMasterId r:id="rId20"/>
  </p:notesMasterIdLst>
  <p:sldIdLst>
    <p:sldId id="256" r:id="rId2"/>
    <p:sldId id="589" r:id="rId3"/>
    <p:sldId id="594" r:id="rId4"/>
    <p:sldId id="593" r:id="rId5"/>
    <p:sldId id="353" r:id="rId6"/>
    <p:sldId id="597" r:id="rId7"/>
    <p:sldId id="595" r:id="rId8"/>
    <p:sldId id="258" r:id="rId9"/>
    <p:sldId id="599" r:id="rId10"/>
    <p:sldId id="582" r:id="rId11"/>
    <p:sldId id="603" r:id="rId12"/>
    <p:sldId id="604" r:id="rId13"/>
    <p:sldId id="605" r:id="rId14"/>
    <p:sldId id="348" r:id="rId15"/>
    <p:sldId id="606" r:id="rId16"/>
    <p:sldId id="607" r:id="rId17"/>
    <p:sldId id="598" r:id="rId18"/>
    <p:sldId id="358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Times" panose="02020603050405020304" pitchFamily="18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CA34D1-3C4B-48E5-B7DE-69026D1899D8}" v="13" dt="2023-02-27T12:35:01.2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94"/>
  </p:normalViewPr>
  <p:slideViewPr>
    <p:cSldViewPr snapToGrid="0" snapToObjects="1">
      <p:cViewPr varScale="1">
        <p:scale>
          <a:sx n="78" d="100"/>
          <a:sy n="78" d="100"/>
        </p:scale>
        <p:origin x="1550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dvedev, Dmitri" userId="bf46a9bf-acf9-4705-b543-b07a57e9129e" providerId="ADAL" clId="{F9CA34D1-3C4B-48E5-B7DE-69026D1899D8}"/>
    <pc:docChg chg="undo redo custSel addSld delSld modSld sldOrd modMainMaster">
      <pc:chgData name="Medvedev, Dmitri" userId="bf46a9bf-acf9-4705-b543-b07a57e9129e" providerId="ADAL" clId="{F9CA34D1-3C4B-48E5-B7DE-69026D1899D8}" dt="2023-02-27T17:30:24.784" v="2159" actId="20577"/>
      <pc:docMkLst>
        <pc:docMk/>
      </pc:docMkLst>
      <pc:sldChg chg="modSp mod">
        <pc:chgData name="Medvedev, Dmitri" userId="bf46a9bf-acf9-4705-b543-b07a57e9129e" providerId="ADAL" clId="{F9CA34D1-3C4B-48E5-B7DE-69026D1899D8}" dt="2023-02-27T17:30:24.784" v="2159" actId="20577"/>
        <pc:sldMkLst>
          <pc:docMk/>
          <pc:sldMk cId="2246755923" sldId="256"/>
        </pc:sldMkLst>
        <pc:spChg chg="mod">
          <ac:chgData name="Medvedev, Dmitri" userId="bf46a9bf-acf9-4705-b543-b07a57e9129e" providerId="ADAL" clId="{F9CA34D1-3C4B-48E5-B7DE-69026D1899D8}" dt="2023-02-27T17:30:24.784" v="2159" actId="20577"/>
          <ac:spMkLst>
            <pc:docMk/>
            <pc:sldMk cId="2246755923" sldId="256"/>
            <ac:spMk id="3" creationId="{FDB0E14B-6889-F849-8A8C-D01D7C36038D}"/>
          </ac:spMkLst>
        </pc:spChg>
      </pc:sldChg>
      <pc:sldChg chg="modSp add mod">
        <pc:chgData name="Medvedev, Dmitri" userId="bf46a9bf-acf9-4705-b543-b07a57e9129e" providerId="ADAL" clId="{F9CA34D1-3C4B-48E5-B7DE-69026D1899D8}" dt="2023-02-27T16:52:31.716" v="2139" actId="20577"/>
        <pc:sldMkLst>
          <pc:docMk/>
          <pc:sldMk cId="1542038453" sldId="258"/>
        </pc:sldMkLst>
        <pc:spChg chg="mod">
          <ac:chgData name="Medvedev, Dmitri" userId="bf46a9bf-acf9-4705-b543-b07a57e9129e" providerId="ADAL" clId="{F9CA34D1-3C4B-48E5-B7DE-69026D1899D8}" dt="2023-02-27T16:52:31.716" v="2139" actId="20577"/>
          <ac:spMkLst>
            <pc:docMk/>
            <pc:sldMk cId="1542038453" sldId="258"/>
            <ac:spMk id="7" creationId="{00000000-0000-0000-0000-000000000000}"/>
          </ac:spMkLst>
        </pc:spChg>
        <pc:spChg chg="mod">
          <ac:chgData name="Medvedev, Dmitri" userId="bf46a9bf-acf9-4705-b543-b07a57e9129e" providerId="ADAL" clId="{F9CA34D1-3C4B-48E5-B7DE-69026D1899D8}" dt="2023-02-27T11:49:39.352" v="295" actId="1076"/>
          <ac:spMkLst>
            <pc:docMk/>
            <pc:sldMk cId="1542038453" sldId="258"/>
            <ac:spMk id="8" creationId="{00000000-0000-0000-0000-000000000000}"/>
          </ac:spMkLst>
        </pc:spChg>
        <pc:spChg chg="mod">
          <ac:chgData name="Medvedev, Dmitri" userId="bf46a9bf-acf9-4705-b543-b07a57e9129e" providerId="ADAL" clId="{F9CA34D1-3C4B-48E5-B7DE-69026D1899D8}" dt="2023-02-27T11:46:40.897" v="160" actId="1076"/>
          <ac:spMkLst>
            <pc:docMk/>
            <pc:sldMk cId="1542038453" sldId="258"/>
            <ac:spMk id="16" creationId="{00000000-0000-0000-0000-000000000000}"/>
          </ac:spMkLst>
        </pc:spChg>
        <pc:picChg chg="mod">
          <ac:chgData name="Medvedev, Dmitri" userId="bf46a9bf-acf9-4705-b543-b07a57e9129e" providerId="ADAL" clId="{F9CA34D1-3C4B-48E5-B7DE-69026D1899D8}" dt="2023-02-27T11:47:06.240" v="165" actId="1076"/>
          <ac:picMkLst>
            <pc:docMk/>
            <pc:sldMk cId="1542038453" sldId="258"/>
            <ac:picMk id="4" creationId="{00000000-0000-0000-0000-000000000000}"/>
          </ac:picMkLst>
        </pc:picChg>
      </pc:sldChg>
      <pc:sldChg chg="modSp del mod">
        <pc:chgData name="Medvedev, Dmitri" userId="bf46a9bf-acf9-4705-b543-b07a57e9129e" providerId="ADAL" clId="{F9CA34D1-3C4B-48E5-B7DE-69026D1899D8}" dt="2023-02-27T16:53:30.750" v="2150" actId="47"/>
        <pc:sldMkLst>
          <pc:docMk/>
          <pc:sldMk cId="147468555" sldId="302"/>
        </pc:sldMkLst>
        <pc:spChg chg="mod">
          <ac:chgData name="Medvedev, Dmitri" userId="bf46a9bf-acf9-4705-b543-b07a57e9129e" providerId="ADAL" clId="{F9CA34D1-3C4B-48E5-B7DE-69026D1899D8}" dt="2023-02-26T23:33:36.602" v="117" actId="1076"/>
          <ac:spMkLst>
            <pc:docMk/>
            <pc:sldMk cId="147468555" sldId="302"/>
            <ac:spMk id="2" creationId="{9013016D-2F34-4B5C-9277-829EE252AF8D}"/>
          </ac:spMkLst>
        </pc:spChg>
      </pc:sldChg>
      <pc:sldChg chg="addSp delSp modSp add del mod">
        <pc:chgData name="Medvedev, Dmitri" userId="bf46a9bf-acf9-4705-b543-b07a57e9129e" providerId="ADAL" clId="{F9CA34D1-3C4B-48E5-B7DE-69026D1899D8}" dt="2023-02-27T16:54:20.610" v="2152" actId="20577"/>
        <pc:sldMkLst>
          <pc:docMk/>
          <pc:sldMk cId="166127541" sldId="348"/>
        </pc:sldMkLst>
        <pc:spChg chg="mod">
          <ac:chgData name="Medvedev, Dmitri" userId="bf46a9bf-acf9-4705-b543-b07a57e9129e" providerId="ADAL" clId="{F9CA34D1-3C4B-48E5-B7DE-69026D1899D8}" dt="2023-02-26T23:32:56.819" v="113" actId="1076"/>
          <ac:spMkLst>
            <pc:docMk/>
            <pc:sldMk cId="166127541" sldId="348"/>
            <ac:spMk id="2" creationId="{C801E348-3841-4805-8A39-C734C2A02AB9}"/>
          </ac:spMkLst>
        </pc:spChg>
        <pc:spChg chg="mod">
          <ac:chgData name="Medvedev, Dmitri" userId="bf46a9bf-acf9-4705-b543-b07a57e9129e" providerId="ADAL" clId="{F9CA34D1-3C4B-48E5-B7DE-69026D1899D8}" dt="2023-02-27T16:54:20.610" v="2152" actId="20577"/>
          <ac:spMkLst>
            <pc:docMk/>
            <pc:sldMk cId="166127541" sldId="348"/>
            <ac:spMk id="3" creationId="{16B63608-470D-4675-BF61-E822C9353E1B}"/>
          </ac:spMkLst>
        </pc:spChg>
        <pc:spChg chg="del mod">
          <ac:chgData name="Medvedev, Dmitri" userId="bf46a9bf-acf9-4705-b543-b07a57e9129e" providerId="ADAL" clId="{F9CA34D1-3C4B-48E5-B7DE-69026D1899D8}" dt="2023-02-26T22:59:43.585" v="58" actId="478"/>
          <ac:spMkLst>
            <pc:docMk/>
            <pc:sldMk cId="166127541" sldId="348"/>
            <ac:spMk id="6" creationId="{3CCAEA20-CED1-4010-9709-6D05269B670A}"/>
          </ac:spMkLst>
        </pc:spChg>
        <pc:picChg chg="add del mod">
          <ac:chgData name="Medvedev, Dmitri" userId="bf46a9bf-acf9-4705-b543-b07a57e9129e" providerId="ADAL" clId="{F9CA34D1-3C4B-48E5-B7DE-69026D1899D8}" dt="2023-02-27T12:08:13.542" v="561" actId="21"/>
          <ac:picMkLst>
            <pc:docMk/>
            <pc:sldMk cId="166127541" sldId="348"/>
            <ac:picMk id="5" creationId="{7025C8F6-7782-E9EB-B3E5-6B17905DFC03}"/>
          </ac:picMkLst>
        </pc:picChg>
        <pc:picChg chg="add del">
          <ac:chgData name="Medvedev, Dmitri" userId="bf46a9bf-acf9-4705-b543-b07a57e9129e" providerId="ADAL" clId="{F9CA34D1-3C4B-48E5-B7DE-69026D1899D8}" dt="2023-02-27T12:08:19.448" v="563"/>
          <ac:picMkLst>
            <pc:docMk/>
            <pc:sldMk cId="166127541" sldId="348"/>
            <ac:picMk id="7" creationId="{A00DA65B-D4E7-A5C9-78F0-69A0B1F1785B}"/>
          </ac:picMkLst>
        </pc:picChg>
        <pc:picChg chg="del mod">
          <ac:chgData name="Medvedev, Dmitri" userId="bf46a9bf-acf9-4705-b543-b07a57e9129e" providerId="ADAL" clId="{F9CA34D1-3C4B-48E5-B7DE-69026D1899D8}" dt="2023-02-27T14:37:58.305" v="727" actId="478"/>
          <ac:picMkLst>
            <pc:docMk/>
            <pc:sldMk cId="166127541" sldId="348"/>
            <ac:picMk id="8" creationId="{14CF27B2-8BC9-FCC1-C234-372FF0892092}"/>
          </ac:picMkLst>
        </pc:picChg>
        <pc:picChg chg="add mod">
          <ac:chgData name="Medvedev, Dmitri" userId="bf46a9bf-acf9-4705-b543-b07a57e9129e" providerId="ADAL" clId="{F9CA34D1-3C4B-48E5-B7DE-69026D1899D8}" dt="2023-02-27T14:42:42.329" v="863" actId="14100"/>
          <ac:picMkLst>
            <pc:docMk/>
            <pc:sldMk cId="166127541" sldId="348"/>
            <ac:picMk id="10" creationId="{4A9DFD76-ECDE-6270-C919-914AE01FCB79}"/>
          </ac:picMkLst>
        </pc:picChg>
      </pc:sldChg>
      <pc:sldChg chg="modSp mod">
        <pc:chgData name="Medvedev, Dmitri" userId="bf46a9bf-acf9-4705-b543-b07a57e9129e" providerId="ADAL" clId="{F9CA34D1-3C4B-48E5-B7DE-69026D1899D8}" dt="2023-02-26T23:30:07.764" v="84" actId="1076"/>
        <pc:sldMkLst>
          <pc:docMk/>
          <pc:sldMk cId="657495641" sldId="353"/>
        </pc:sldMkLst>
        <pc:spChg chg="mod">
          <ac:chgData name="Medvedev, Dmitri" userId="bf46a9bf-acf9-4705-b543-b07a57e9129e" providerId="ADAL" clId="{F9CA34D1-3C4B-48E5-B7DE-69026D1899D8}" dt="2023-02-26T23:30:07.764" v="84" actId="1076"/>
          <ac:spMkLst>
            <pc:docMk/>
            <pc:sldMk cId="657495641" sldId="353"/>
            <ac:spMk id="2" creationId="{E2605DB4-42AB-4801-AAA2-72A763C88744}"/>
          </ac:spMkLst>
        </pc:spChg>
      </pc:sldChg>
      <pc:sldChg chg="modSp mod">
        <pc:chgData name="Medvedev, Dmitri" userId="bf46a9bf-acf9-4705-b543-b07a57e9129e" providerId="ADAL" clId="{F9CA34D1-3C4B-48E5-B7DE-69026D1899D8}" dt="2023-02-26T23:33:25.887" v="115" actId="1076"/>
        <pc:sldMkLst>
          <pc:docMk/>
          <pc:sldMk cId="3716079392" sldId="358"/>
        </pc:sldMkLst>
        <pc:spChg chg="mod">
          <ac:chgData name="Medvedev, Dmitri" userId="bf46a9bf-acf9-4705-b543-b07a57e9129e" providerId="ADAL" clId="{F9CA34D1-3C4B-48E5-B7DE-69026D1899D8}" dt="2023-02-26T23:33:25.887" v="115" actId="1076"/>
          <ac:spMkLst>
            <pc:docMk/>
            <pc:sldMk cId="3716079392" sldId="358"/>
            <ac:spMk id="2" creationId="{E26EE7C0-5475-9F4A-8542-DA70AB5D3DE3}"/>
          </ac:spMkLst>
        </pc:spChg>
      </pc:sldChg>
      <pc:sldChg chg="modSp mod">
        <pc:chgData name="Medvedev, Dmitri" userId="bf46a9bf-acf9-4705-b543-b07a57e9129e" providerId="ADAL" clId="{F9CA34D1-3C4B-48E5-B7DE-69026D1899D8}" dt="2023-02-26T23:31:37.294" v="95" actId="1076"/>
        <pc:sldMkLst>
          <pc:docMk/>
          <pc:sldMk cId="494946297" sldId="582"/>
        </pc:sldMkLst>
        <pc:grpChg chg="mod">
          <ac:chgData name="Medvedev, Dmitri" userId="bf46a9bf-acf9-4705-b543-b07a57e9129e" providerId="ADAL" clId="{F9CA34D1-3C4B-48E5-B7DE-69026D1899D8}" dt="2023-02-26T23:31:37.294" v="95" actId="1076"/>
          <ac:grpSpMkLst>
            <pc:docMk/>
            <pc:sldMk cId="494946297" sldId="582"/>
            <ac:grpSpMk id="6" creationId="{7926E42E-4847-21AA-1A66-D7475617CCF5}"/>
          </ac:grpSpMkLst>
        </pc:grpChg>
        <pc:picChg chg="mod">
          <ac:chgData name="Medvedev, Dmitri" userId="bf46a9bf-acf9-4705-b543-b07a57e9129e" providerId="ADAL" clId="{F9CA34D1-3C4B-48E5-B7DE-69026D1899D8}" dt="2023-02-26T23:31:27.731" v="92" actId="1076"/>
          <ac:picMkLst>
            <pc:docMk/>
            <pc:sldMk cId="494946297" sldId="582"/>
            <ac:picMk id="4" creationId="{D0F7C593-4ECF-F61A-DF63-E6366A75B495}"/>
          </ac:picMkLst>
        </pc:picChg>
        <pc:picChg chg="mod">
          <ac:chgData name="Medvedev, Dmitri" userId="bf46a9bf-acf9-4705-b543-b07a57e9129e" providerId="ADAL" clId="{F9CA34D1-3C4B-48E5-B7DE-69026D1899D8}" dt="2023-02-26T23:31:29.682" v="93" actId="1076"/>
          <ac:picMkLst>
            <pc:docMk/>
            <pc:sldMk cId="494946297" sldId="582"/>
            <ac:picMk id="13" creationId="{47089196-AA48-437C-AACA-82467727E53D}"/>
          </ac:picMkLst>
        </pc:picChg>
        <pc:picChg chg="mod">
          <ac:chgData name="Medvedev, Dmitri" userId="bf46a9bf-acf9-4705-b543-b07a57e9129e" providerId="ADAL" clId="{F9CA34D1-3C4B-48E5-B7DE-69026D1899D8}" dt="2023-02-26T23:31:33.583" v="94" actId="1076"/>
          <ac:picMkLst>
            <pc:docMk/>
            <pc:sldMk cId="494946297" sldId="582"/>
            <ac:picMk id="14" creationId="{6A4E1B9E-5556-662F-807C-2BD5093EE600}"/>
          </ac:picMkLst>
        </pc:picChg>
      </pc:sldChg>
      <pc:sldChg chg="delSp mod">
        <pc:chgData name="Medvedev, Dmitri" userId="bf46a9bf-acf9-4705-b543-b07a57e9129e" providerId="ADAL" clId="{F9CA34D1-3C4B-48E5-B7DE-69026D1899D8}" dt="2023-02-26T23:29:56.894" v="82" actId="478"/>
        <pc:sldMkLst>
          <pc:docMk/>
          <pc:sldMk cId="4274510447" sldId="589"/>
        </pc:sldMkLst>
        <pc:grpChg chg="del">
          <ac:chgData name="Medvedev, Dmitri" userId="bf46a9bf-acf9-4705-b543-b07a57e9129e" providerId="ADAL" clId="{F9CA34D1-3C4B-48E5-B7DE-69026D1899D8}" dt="2023-02-26T23:29:56.894" v="82" actId="478"/>
          <ac:grpSpMkLst>
            <pc:docMk/>
            <pc:sldMk cId="4274510447" sldId="589"/>
            <ac:grpSpMk id="4" creationId="{0EA6F5D4-1540-4FF9-AB3E-D07480403BF5}"/>
          </ac:grpSpMkLst>
        </pc:grpChg>
        <pc:picChg chg="del">
          <ac:chgData name="Medvedev, Dmitri" userId="bf46a9bf-acf9-4705-b543-b07a57e9129e" providerId="ADAL" clId="{F9CA34D1-3C4B-48E5-B7DE-69026D1899D8}" dt="2023-02-26T23:29:55.128" v="81" actId="478"/>
          <ac:picMkLst>
            <pc:docMk/>
            <pc:sldMk cId="4274510447" sldId="589"/>
            <ac:picMk id="7" creationId="{6AD747C7-BB33-40A7-849E-1D5E0FB4BF15}"/>
          </ac:picMkLst>
        </pc:picChg>
      </pc:sldChg>
      <pc:sldChg chg="modSp mod">
        <pc:chgData name="Medvedev, Dmitri" userId="bf46a9bf-acf9-4705-b543-b07a57e9129e" providerId="ADAL" clId="{F9CA34D1-3C4B-48E5-B7DE-69026D1899D8}" dt="2023-02-26T23:30:02.917" v="83" actId="1076"/>
        <pc:sldMkLst>
          <pc:docMk/>
          <pc:sldMk cId="1471903049" sldId="594"/>
        </pc:sldMkLst>
        <pc:spChg chg="mod">
          <ac:chgData name="Medvedev, Dmitri" userId="bf46a9bf-acf9-4705-b543-b07a57e9129e" providerId="ADAL" clId="{F9CA34D1-3C4B-48E5-B7DE-69026D1899D8}" dt="2023-02-26T23:30:02.917" v="83" actId="1076"/>
          <ac:spMkLst>
            <pc:docMk/>
            <pc:sldMk cId="1471903049" sldId="594"/>
            <ac:spMk id="2" creationId="{4C0E6DB4-E7A7-4165-8C50-B0067A947739}"/>
          </ac:spMkLst>
        </pc:spChg>
      </pc:sldChg>
      <pc:sldChg chg="modSp mod">
        <pc:chgData name="Medvedev, Dmitri" userId="bf46a9bf-acf9-4705-b543-b07a57e9129e" providerId="ADAL" clId="{F9CA34D1-3C4B-48E5-B7DE-69026D1899D8}" dt="2023-02-27T11:50:42.451" v="299" actId="1076"/>
        <pc:sldMkLst>
          <pc:docMk/>
          <pc:sldMk cId="2740273052" sldId="595"/>
        </pc:sldMkLst>
        <pc:spChg chg="mod">
          <ac:chgData name="Medvedev, Dmitri" userId="bf46a9bf-acf9-4705-b543-b07a57e9129e" providerId="ADAL" clId="{F9CA34D1-3C4B-48E5-B7DE-69026D1899D8}" dt="2023-02-26T23:30:18.099" v="86" actId="1076"/>
          <ac:spMkLst>
            <pc:docMk/>
            <pc:sldMk cId="2740273052" sldId="595"/>
            <ac:spMk id="2" creationId="{B7164378-A072-490C-ABB4-160BB47484B0}"/>
          </ac:spMkLst>
        </pc:spChg>
        <pc:spChg chg="mod">
          <ac:chgData name="Medvedev, Dmitri" userId="bf46a9bf-acf9-4705-b543-b07a57e9129e" providerId="ADAL" clId="{F9CA34D1-3C4B-48E5-B7DE-69026D1899D8}" dt="2023-02-27T11:50:36.730" v="298" actId="1076"/>
          <ac:spMkLst>
            <pc:docMk/>
            <pc:sldMk cId="2740273052" sldId="595"/>
            <ac:spMk id="3" creationId="{B8388A0D-E763-4636-BF1F-64A028A3E06C}"/>
          </ac:spMkLst>
        </pc:spChg>
        <pc:spChg chg="mod">
          <ac:chgData name="Medvedev, Dmitri" userId="bf46a9bf-acf9-4705-b543-b07a57e9129e" providerId="ADAL" clId="{F9CA34D1-3C4B-48E5-B7DE-69026D1899D8}" dt="2023-02-27T11:50:42.451" v="299" actId="1076"/>
          <ac:spMkLst>
            <pc:docMk/>
            <pc:sldMk cId="2740273052" sldId="595"/>
            <ac:spMk id="4" creationId="{E0EAD15C-2BDF-42BC-946B-F073DF345CCF}"/>
          </ac:spMkLst>
        </pc:spChg>
      </pc:sldChg>
      <pc:sldChg chg="modSp mod ord">
        <pc:chgData name="Medvedev, Dmitri" userId="bf46a9bf-acf9-4705-b543-b07a57e9129e" providerId="ADAL" clId="{F9CA34D1-3C4B-48E5-B7DE-69026D1899D8}" dt="2023-02-26T23:35:24.217" v="136"/>
        <pc:sldMkLst>
          <pc:docMk/>
          <pc:sldMk cId="347533781" sldId="597"/>
        </pc:sldMkLst>
        <pc:spChg chg="mod">
          <ac:chgData name="Medvedev, Dmitri" userId="bf46a9bf-acf9-4705-b543-b07a57e9129e" providerId="ADAL" clId="{F9CA34D1-3C4B-48E5-B7DE-69026D1899D8}" dt="2023-02-26T23:30:46.483" v="87" actId="1076"/>
          <ac:spMkLst>
            <pc:docMk/>
            <pc:sldMk cId="347533781" sldId="597"/>
            <ac:spMk id="2" creationId="{B716E319-C1A6-409A-B2E8-D5FC175F64C1}"/>
          </ac:spMkLst>
        </pc:spChg>
        <pc:spChg chg="mod">
          <ac:chgData name="Medvedev, Dmitri" userId="bf46a9bf-acf9-4705-b543-b07a57e9129e" providerId="ADAL" clId="{F9CA34D1-3C4B-48E5-B7DE-69026D1899D8}" dt="2023-02-26T22:29:20.297" v="14" actId="20577"/>
          <ac:spMkLst>
            <pc:docMk/>
            <pc:sldMk cId="347533781" sldId="597"/>
            <ac:spMk id="48" creationId="{3F8C2F46-B162-4EF1-AD8A-68AEAC97F45D}"/>
          </ac:spMkLst>
        </pc:spChg>
      </pc:sldChg>
      <pc:sldChg chg="modSp mod">
        <pc:chgData name="Medvedev, Dmitri" userId="bf46a9bf-acf9-4705-b543-b07a57e9129e" providerId="ADAL" clId="{F9CA34D1-3C4B-48E5-B7DE-69026D1899D8}" dt="2023-02-26T23:33:18.873" v="114" actId="1076"/>
        <pc:sldMkLst>
          <pc:docMk/>
          <pc:sldMk cId="4116457763" sldId="598"/>
        </pc:sldMkLst>
        <pc:spChg chg="mod">
          <ac:chgData name="Medvedev, Dmitri" userId="bf46a9bf-acf9-4705-b543-b07a57e9129e" providerId="ADAL" clId="{F9CA34D1-3C4B-48E5-B7DE-69026D1899D8}" dt="2023-02-26T23:33:18.873" v="114" actId="1076"/>
          <ac:spMkLst>
            <pc:docMk/>
            <pc:sldMk cId="4116457763" sldId="598"/>
            <ac:spMk id="2" creationId="{6DB63F11-9B9E-4DD4-A1F1-29A1D23BEB1A}"/>
          </ac:spMkLst>
        </pc:spChg>
      </pc:sldChg>
      <pc:sldChg chg="modSp mod">
        <pc:chgData name="Medvedev, Dmitri" userId="bf46a9bf-acf9-4705-b543-b07a57e9129e" providerId="ADAL" clId="{F9CA34D1-3C4B-48E5-B7DE-69026D1899D8}" dt="2023-02-26T23:31:12.714" v="91" actId="1076"/>
        <pc:sldMkLst>
          <pc:docMk/>
          <pc:sldMk cId="225748230" sldId="599"/>
        </pc:sldMkLst>
        <pc:spChg chg="mod">
          <ac:chgData name="Medvedev, Dmitri" userId="bf46a9bf-acf9-4705-b543-b07a57e9129e" providerId="ADAL" clId="{F9CA34D1-3C4B-48E5-B7DE-69026D1899D8}" dt="2023-02-26T23:30:59.095" v="88" actId="1076"/>
          <ac:spMkLst>
            <pc:docMk/>
            <pc:sldMk cId="225748230" sldId="599"/>
            <ac:spMk id="2" creationId="{D68444BD-941F-4DC0-B3A9-A24EE2B3D794}"/>
          </ac:spMkLst>
        </pc:spChg>
        <pc:spChg chg="mod">
          <ac:chgData name="Medvedev, Dmitri" userId="bf46a9bf-acf9-4705-b543-b07a57e9129e" providerId="ADAL" clId="{F9CA34D1-3C4B-48E5-B7DE-69026D1899D8}" dt="2023-02-26T23:31:12.714" v="91" actId="1076"/>
          <ac:spMkLst>
            <pc:docMk/>
            <pc:sldMk cId="225748230" sldId="599"/>
            <ac:spMk id="14" creationId="{4E8715EC-A0D8-4DF4-8997-5389177FDBFA}"/>
          </ac:spMkLst>
        </pc:spChg>
        <pc:picChg chg="mod">
          <ac:chgData name="Medvedev, Dmitri" userId="bf46a9bf-acf9-4705-b543-b07a57e9129e" providerId="ADAL" clId="{F9CA34D1-3C4B-48E5-B7DE-69026D1899D8}" dt="2023-02-26T23:31:03.459" v="89" actId="1076"/>
          <ac:picMkLst>
            <pc:docMk/>
            <pc:sldMk cId="225748230" sldId="599"/>
            <ac:picMk id="17" creationId="{A566F78B-A0BA-405B-B3CC-A4E5F3DDA37D}"/>
          </ac:picMkLst>
        </pc:picChg>
      </pc:sldChg>
      <pc:sldChg chg="delSp modSp mod">
        <pc:chgData name="Medvedev, Dmitri" userId="bf46a9bf-acf9-4705-b543-b07a57e9129e" providerId="ADAL" clId="{F9CA34D1-3C4B-48E5-B7DE-69026D1899D8}" dt="2023-02-26T23:43:14.307" v="141" actId="1076"/>
        <pc:sldMkLst>
          <pc:docMk/>
          <pc:sldMk cId="3851053538" sldId="603"/>
        </pc:sldMkLst>
        <pc:grpChg chg="mod">
          <ac:chgData name="Medvedev, Dmitri" userId="bf46a9bf-acf9-4705-b543-b07a57e9129e" providerId="ADAL" clId="{F9CA34D1-3C4B-48E5-B7DE-69026D1899D8}" dt="2023-02-26T23:31:50.189" v="99" actId="1076"/>
          <ac:grpSpMkLst>
            <pc:docMk/>
            <pc:sldMk cId="3851053538" sldId="603"/>
            <ac:grpSpMk id="13" creationId="{67E96119-3C55-617E-8821-AAD119645D30}"/>
          </ac:grpSpMkLst>
        </pc:grpChg>
        <pc:picChg chg="del mod modCrop">
          <ac:chgData name="Medvedev, Dmitri" userId="bf46a9bf-acf9-4705-b543-b07a57e9129e" providerId="ADAL" clId="{F9CA34D1-3C4B-48E5-B7DE-69026D1899D8}" dt="2023-02-26T23:42:57.717" v="137" actId="478"/>
          <ac:picMkLst>
            <pc:docMk/>
            <pc:sldMk cId="3851053538" sldId="603"/>
            <ac:picMk id="2" creationId="{A5067672-57C4-16DB-BD32-8C660BC6CC64}"/>
          </ac:picMkLst>
        </pc:picChg>
        <pc:picChg chg="mod">
          <ac:chgData name="Medvedev, Dmitri" userId="bf46a9bf-acf9-4705-b543-b07a57e9129e" providerId="ADAL" clId="{F9CA34D1-3C4B-48E5-B7DE-69026D1899D8}" dt="2023-02-26T23:43:14.307" v="141" actId="1076"/>
          <ac:picMkLst>
            <pc:docMk/>
            <pc:sldMk cId="3851053538" sldId="603"/>
            <ac:picMk id="3" creationId="{1EE65DCC-5A4B-D0ED-236C-3AC2BA6EB678}"/>
          </ac:picMkLst>
        </pc:picChg>
        <pc:picChg chg="mod">
          <ac:chgData name="Medvedev, Dmitri" userId="bf46a9bf-acf9-4705-b543-b07a57e9129e" providerId="ADAL" clId="{F9CA34D1-3C4B-48E5-B7DE-69026D1899D8}" dt="2023-02-26T23:31:58.601" v="103" actId="14100"/>
          <ac:picMkLst>
            <pc:docMk/>
            <pc:sldMk cId="3851053538" sldId="603"/>
            <ac:picMk id="9" creationId="{E36FB8D7-54F1-8B8B-409F-7AFEADE5A68A}"/>
          </ac:picMkLst>
        </pc:picChg>
        <pc:picChg chg="mod">
          <ac:chgData name="Medvedev, Dmitri" userId="bf46a9bf-acf9-4705-b543-b07a57e9129e" providerId="ADAL" clId="{F9CA34D1-3C4B-48E5-B7DE-69026D1899D8}" dt="2023-02-26T23:31:46.223" v="98" actId="1076"/>
          <ac:picMkLst>
            <pc:docMk/>
            <pc:sldMk cId="3851053538" sldId="603"/>
            <ac:picMk id="16" creationId="{A9416122-770A-34C0-3C43-A705524FD488}"/>
          </ac:picMkLst>
        </pc:picChg>
        <pc:picChg chg="del">
          <ac:chgData name="Medvedev, Dmitri" userId="bf46a9bf-acf9-4705-b543-b07a57e9129e" providerId="ADAL" clId="{F9CA34D1-3C4B-48E5-B7DE-69026D1899D8}" dt="2023-02-26T23:25:08.682" v="63" actId="478"/>
          <ac:picMkLst>
            <pc:docMk/>
            <pc:sldMk cId="3851053538" sldId="603"/>
            <ac:picMk id="17" creationId="{C042E75A-D49A-2C60-9E05-3DE9B8EF55BE}"/>
          </ac:picMkLst>
        </pc:picChg>
        <pc:picChg chg="del">
          <ac:chgData name="Medvedev, Dmitri" userId="bf46a9bf-acf9-4705-b543-b07a57e9129e" providerId="ADAL" clId="{F9CA34D1-3C4B-48E5-B7DE-69026D1899D8}" dt="2023-02-26T23:25:05.796" v="62" actId="478"/>
          <ac:picMkLst>
            <pc:docMk/>
            <pc:sldMk cId="3851053538" sldId="603"/>
            <ac:picMk id="18" creationId="{78F73758-CAEA-6370-186D-A38FA5561A35}"/>
          </ac:picMkLst>
        </pc:picChg>
      </pc:sldChg>
      <pc:sldChg chg="modSp mod">
        <pc:chgData name="Medvedev, Dmitri" userId="bf46a9bf-acf9-4705-b543-b07a57e9129e" providerId="ADAL" clId="{F9CA34D1-3C4B-48E5-B7DE-69026D1899D8}" dt="2023-02-27T12:42:29.999" v="726" actId="14100"/>
        <pc:sldMkLst>
          <pc:docMk/>
          <pc:sldMk cId="3819810299" sldId="604"/>
        </pc:sldMkLst>
        <pc:grpChg chg="mod">
          <ac:chgData name="Medvedev, Dmitri" userId="bf46a9bf-acf9-4705-b543-b07a57e9129e" providerId="ADAL" clId="{F9CA34D1-3C4B-48E5-B7DE-69026D1899D8}" dt="2023-02-26T23:32:19.075" v="107" actId="1076"/>
          <ac:grpSpMkLst>
            <pc:docMk/>
            <pc:sldMk cId="3819810299" sldId="604"/>
            <ac:grpSpMk id="8" creationId="{F0354A17-7614-0A7F-07D7-ABA9701CC4DC}"/>
          </ac:grpSpMkLst>
        </pc:grpChg>
        <pc:picChg chg="mod">
          <ac:chgData name="Medvedev, Dmitri" userId="bf46a9bf-acf9-4705-b543-b07a57e9129e" providerId="ADAL" clId="{F9CA34D1-3C4B-48E5-B7DE-69026D1899D8}" dt="2023-02-26T23:32:12.429" v="106" actId="1076"/>
          <ac:picMkLst>
            <pc:docMk/>
            <pc:sldMk cId="3819810299" sldId="604"/>
            <ac:picMk id="4" creationId="{827C8C27-F07D-8CC3-270E-6D50DDCBCA67}"/>
          </ac:picMkLst>
        </pc:picChg>
        <pc:picChg chg="mod">
          <ac:chgData name="Medvedev, Dmitri" userId="bf46a9bf-acf9-4705-b543-b07a57e9129e" providerId="ADAL" clId="{F9CA34D1-3C4B-48E5-B7DE-69026D1899D8}" dt="2023-02-27T12:42:29.999" v="726" actId="14100"/>
          <ac:picMkLst>
            <pc:docMk/>
            <pc:sldMk cId="3819810299" sldId="604"/>
            <ac:picMk id="9" creationId="{2613DC9B-C4C6-1CE2-3EDC-0ECDF8380A60}"/>
          </ac:picMkLst>
        </pc:picChg>
        <pc:picChg chg="mod">
          <ac:chgData name="Medvedev, Dmitri" userId="bf46a9bf-acf9-4705-b543-b07a57e9129e" providerId="ADAL" clId="{F9CA34D1-3C4B-48E5-B7DE-69026D1899D8}" dt="2023-02-27T12:42:27.306" v="725" actId="14100"/>
          <ac:picMkLst>
            <pc:docMk/>
            <pc:sldMk cId="3819810299" sldId="604"/>
            <ac:picMk id="10" creationId="{188B9A09-13FB-BF3F-ABD7-217E66CE46C4}"/>
          </ac:picMkLst>
        </pc:picChg>
      </pc:sldChg>
      <pc:sldChg chg="modSp mod">
        <pc:chgData name="Medvedev, Dmitri" userId="bf46a9bf-acf9-4705-b543-b07a57e9129e" providerId="ADAL" clId="{F9CA34D1-3C4B-48E5-B7DE-69026D1899D8}" dt="2023-02-26T23:32:47.550" v="112" actId="1076"/>
        <pc:sldMkLst>
          <pc:docMk/>
          <pc:sldMk cId="2903962608" sldId="605"/>
        </pc:sldMkLst>
        <pc:spChg chg="mod">
          <ac:chgData name="Medvedev, Dmitri" userId="bf46a9bf-acf9-4705-b543-b07a57e9129e" providerId="ADAL" clId="{F9CA34D1-3C4B-48E5-B7DE-69026D1899D8}" dt="2023-02-26T23:32:47.550" v="112" actId="1076"/>
          <ac:spMkLst>
            <pc:docMk/>
            <pc:sldMk cId="2903962608" sldId="605"/>
            <ac:spMk id="6" creationId="{E617DCBB-B16E-BF2A-8028-8D0D4C787EAA}"/>
          </ac:spMkLst>
        </pc:spChg>
        <pc:picChg chg="mod">
          <ac:chgData name="Medvedev, Dmitri" userId="bf46a9bf-acf9-4705-b543-b07a57e9129e" providerId="ADAL" clId="{F9CA34D1-3C4B-48E5-B7DE-69026D1899D8}" dt="2023-02-26T23:32:41.174" v="111" actId="1076"/>
          <ac:picMkLst>
            <pc:docMk/>
            <pc:sldMk cId="2903962608" sldId="605"/>
            <ac:picMk id="5" creationId="{AA52611E-CACC-F5B8-867F-BFF2B2B49082}"/>
          </ac:picMkLst>
        </pc:picChg>
        <pc:picChg chg="mod">
          <ac:chgData name="Medvedev, Dmitri" userId="bf46a9bf-acf9-4705-b543-b07a57e9129e" providerId="ADAL" clId="{F9CA34D1-3C4B-48E5-B7DE-69026D1899D8}" dt="2023-02-26T23:32:25.788" v="108" actId="1076"/>
          <ac:picMkLst>
            <pc:docMk/>
            <pc:sldMk cId="2903962608" sldId="605"/>
            <ac:picMk id="7" creationId="{C3A28EB7-733C-EABD-8BE8-B360BC619858}"/>
          </ac:picMkLst>
        </pc:picChg>
      </pc:sldChg>
      <pc:sldChg chg="addSp delSp modSp add mod">
        <pc:chgData name="Medvedev, Dmitri" userId="bf46a9bf-acf9-4705-b543-b07a57e9129e" providerId="ADAL" clId="{F9CA34D1-3C4B-48E5-B7DE-69026D1899D8}" dt="2023-02-27T14:58:56.783" v="1370" actId="1076"/>
        <pc:sldMkLst>
          <pc:docMk/>
          <pc:sldMk cId="3442706182" sldId="606"/>
        </pc:sldMkLst>
        <pc:spChg chg="mod">
          <ac:chgData name="Medvedev, Dmitri" userId="bf46a9bf-acf9-4705-b543-b07a57e9129e" providerId="ADAL" clId="{F9CA34D1-3C4B-48E5-B7DE-69026D1899D8}" dt="2023-02-27T14:58:32.437" v="1364" actId="20577"/>
          <ac:spMkLst>
            <pc:docMk/>
            <pc:sldMk cId="3442706182" sldId="606"/>
            <ac:spMk id="3" creationId="{16B63608-470D-4675-BF61-E822C9353E1B}"/>
          </ac:spMkLst>
        </pc:spChg>
        <pc:picChg chg="add mod">
          <ac:chgData name="Medvedev, Dmitri" userId="bf46a9bf-acf9-4705-b543-b07a57e9129e" providerId="ADAL" clId="{F9CA34D1-3C4B-48E5-B7DE-69026D1899D8}" dt="2023-02-27T14:53:23.814" v="1300" actId="1076"/>
          <ac:picMkLst>
            <pc:docMk/>
            <pc:sldMk cId="3442706182" sldId="606"/>
            <ac:picMk id="5" creationId="{DC04E387-D4A2-1EE0-1CE9-9454502E023A}"/>
          </ac:picMkLst>
        </pc:picChg>
        <pc:picChg chg="add mod">
          <ac:chgData name="Medvedev, Dmitri" userId="bf46a9bf-acf9-4705-b543-b07a57e9129e" providerId="ADAL" clId="{F9CA34D1-3C4B-48E5-B7DE-69026D1899D8}" dt="2023-02-27T14:58:56.783" v="1370" actId="1076"/>
          <ac:picMkLst>
            <pc:docMk/>
            <pc:sldMk cId="3442706182" sldId="606"/>
            <ac:picMk id="7" creationId="{80BEA4B9-F390-C510-D107-8A4B38796572}"/>
          </ac:picMkLst>
        </pc:picChg>
        <pc:picChg chg="del">
          <ac:chgData name="Medvedev, Dmitri" userId="bf46a9bf-acf9-4705-b543-b07a57e9129e" providerId="ADAL" clId="{F9CA34D1-3C4B-48E5-B7DE-69026D1899D8}" dt="2023-02-27T12:35:43.539" v="707" actId="478"/>
          <ac:picMkLst>
            <pc:docMk/>
            <pc:sldMk cId="3442706182" sldId="606"/>
            <ac:picMk id="8" creationId="{14CF27B2-8BC9-FCC1-C234-372FF0892092}"/>
          </ac:picMkLst>
        </pc:picChg>
      </pc:sldChg>
      <pc:sldChg chg="modSp new mod">
        <pc:chgData name="Medvedev, Dmitri" userId="bf46a9bf-acf9-4705-b543-b07a57e9129e" providerId="ADAL" clId="{F9CA34D1-3C4B-48E5-B7DE-69026D1899D8}" dt="2023-02-27T16:53:01.129" v="2149" actId="20577"/>
        <pc:sldMkLst>
          <pc:docMk/>
          <pc:sldMk cId="4128238304" sldId="607"/>
        </pc:sldMkLst>
        <pc:spChg chg="mod">
          <ac:chgData name="Medvedev, Dmitri" userId="bf46a9bf-acf9-4705-b543-b07a57e9129e" providerId="ADAL" clId="{F9CA34D1-3C4B-48E5-B7DE-69026D1899D8}" dt="2023-02-27T14:59:20.335" v="1394" actId="20577"/>
          <ac:spMkLst>
            <pc:docMk/>
            <pc:sldMk cId="4128238304" sldId="607"/>
            <ac:spMk id="2" creationId="{3E2632E9-C6FF-2F6B-CD5E-A38587249C55}"/>
          </ac:spMkLst>
        </pc:spChg>
        <pc:spChg chg="mod">
          <ac:chgData name="Medvedev, Dmitri" userId="bf46a9bf-acf9-4705-b543-b07a57e9129e" providerId="ADAL" clId="{F9CA34D1-3C4B-48E5-B7DE-69026D1899D8}" dt="2023-02-27T16:53:01.129" v="2149" actId="20577"/>
          <ac:spMkLst>
            <pc:docMk/>
            <pc:sldMk cId="4128238304" sldId="607"/>
            <ac:spMk id="3" creationId="{6D92AF02-AC2B-96A7-79D5-EF2D8D3B266E}"/>
          </ac:spMkLst>
        </pc:spChg>
      </pc:sldChg>
      <pc:sldMasterChg chg="addSp modSp mod">
        <pc:chgData name="Medvedev, Dmitri" userId="bf46a9bf-acf9-4705-b543-b07a57e9129e" providerId="ADAL" clId="{F9CA34D1-3C4B-48E5-B7DE-69026D1899D8}" dt="2023-02-26T23:29:42.380" v="80" actId="14100"/>
        <pc:sldMasterMkLst>
          <pc:docMk/>
          <pc:sldMasterMk cId="544521178" sldId="2147483660"/>
        </pc:sldMasterMkLst>
        <pc:grpChg chg="add mod">
          <ac:chgData name="Medvedev, Dmitri" userId="bf46a9bf-acf9-4705-b543-b07a57e9129e" providerId="ADAL" clId="{F9CA34D1-3C4B-48E5-B7DE-69026D1899D8}" dt="2023-02-26T23:29:38.065" v="79" actId="14100"/>
          <ac:grpSpMkLst>
            <pc:docMk/>
            <pc:sldMasterMk cId="544521178" sldId="2147483660"/>
            <ac:grpSpMk id="5" creationId="{ACAF1D45-44AB-79CC-552C-BF082DC0C07F}"/>
          </ac:grpSpMkLst>
        </pc:grpChg>
        <pc:picChg chg="add mod">
          <ac:chgData name="Medvedev, Dmitri" userId="bf46a9bf-acf9-4705-b543-b07a57e9129e" providerId="ADAL" clId="{F9CA34D1-3C4B-48E5-B7DE-69026D1899D8}" dt="2023-02-26T23:29:42.380" v="80" actId="14100"/>
          <ac:picMkLst>
            <pc:docMk/>
            <pc:sldMasterMk cId="544521178" sldId="2147483660"/>
            <ac:picMk id="4" creationId="{9CE30B8B-A058-F92A-1FBC-BEAA8E39F8D4}"/>
          </ac:picMkLst>
        </pc:picChg>
        <pc:picChg chg="mod">
          <ac:chgData name="Medvedev, Dmitri" userId="bf46a9bf-acf9-4705-b543-b07a57e9129e" providerId="ADAL" clId="{F9CA34D1-3C4B-48E5-B7DE-69026D1899D8}" dt="2023-02-26T23:29:38.065" v="79" actId="14100"/>
          <ac:picMkLst>
            <pc:docMk/>
            <pc:sldMasterMk cId="544521178" sldId="2147483660"/>
            <ac:picMk id="6" creationId="{121433E7-6E66-2AA4-6887-C559071245CA}"/>
          </ac:picMkLst>
        </pc:picChg>
        <pc:picChg chg="mod">
          <ac:chgData name="Medvedev, Dmitri" userId="bf46a9bf-acf9-4705-b543-b07a57e9129e" providerId="ADAL" clId="{F9CA34D1-3C4B-48E5-B7DE-69026D1899D8}" dt="2023-02-26T23:29:38.065" v="79" actId="14100"/>
          <ac:picMkLst>
            <pc:docMk/>
            <pc:sldMasterMk cId="544521178" sldId="2147483660"/>
            <ac:picMk id="7" creationId="{64E5281B-8414-7A69-A9F8-8ED57146A21B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9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86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C008-24B1-4F5E-941F-68A7CA0155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28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7B90C-49C8-7944-87A4-C54BD1F4585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45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682726"/>
            <a:ext cx="8286750" cy="640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597891"/>
            <a:ext cx="8286750" cy="4577383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6BE14-93DC-4B8A-8A9D-B9728A857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645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668337"/>
            <a:ext cx="7886700" cy="9094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723453"/>
            <a:ext cx="8286750" cy="567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404985"/>
            <a:ext cx="8286750" cy="4729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88E463-849B-406F-AE6E-836084040DEB}"/>
              </a:ext>
            </a:extLst>
          </p:cNvPr>
          <p:cNvSpPr txBox="1"/>
          <p:nvPr userDrawn="1"/>
        </p:nvSpPr>
        <p:spPr>
          <a:xfrm>
            <a:off x="2266630" y="6388040"/>
            <a:ext cx="49342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1" dirty="0">
                <a:solidFill>
                  <a:srgbClr val="002060"/>
                </a:solidFill>
              </a:rPr>
              <a:t>D. Medvedev. The TREND progress and Data Needs for BNL. WANDA 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B36F1D-F0D5-4D0E-9381-1CCD999365DA}"/>
              </a:ext>
            </a:extLst>
          </p:cNvPr>
          <p:cNvSpPr txBox="1"/>
          <p:nvPr userDrawn="1"/>
        </p:nvSpPr>
        <p:spPr>
          <a:xfrm>
            <a:off x="8526029" y="6345370"/>
            <a:ext cx="378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620D2EA-AB07-4337-834E-48CDA3105FA7}" type="slidenum">
              <a:rPr lang="en-US" sz="1200" smtClean="0"/>
              <a:t>‹#›</a:t>
            </a:fld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E30B8B-A058-F92A-1FBC-BEAA8E39F8D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2" y="41924"/>
            <a:ext cx="1118000" cy="51418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CAF1D45-44AB-79CC-552C-BF082DC0C07F}"/>
              </a:ext>
            </a:extLst>
          </p:cNvPr>
          <p:cNvGrpSpPr/>
          <p:nvPr userDrawn="1"/>
        </p:nvGrpSpPr>
        <p:grpSpPr>
          <a:xfrm>
            <a:off x="7112000" y="41923"/>
            <a:ext cx="1903515" cy="612793"/>
            <a:chOff x="6325481" y="6122370"/>
            <a:chExt cx="1996589" cy="6127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21433E7-6E66-2AA4-6887-C559071245C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25481" y="6122370"/>
              <a:ext cx="721388" cy="612793"/>
            </a:xfrm>
            <a:prstGeom prst="rect">
              <a:avLst/>
            </a:prstGeom>
            <a:solidFill>
              <a:schemeClr val="tx2"/>
            </a:solidFill>
          </p:spPr>
        </p:pic>
        <p:pic>
          <p:nvPicPr>
            <p:cNvPr id="7" name="Picture 2" descr="Logo • Brand Guidelines">
              <a:extLst>
                <a:ext uri="{FF2B5EF4-FFF2-40B4-BE49-F238E27FC236}">
                  <a16:creationId xmlns:a16="http://schemas.microsoft.com/office/drawing/2014/main" id="{64E5281B-8414-7A69-A9F8-8ED57146A21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115808" y="6159026"/>
              <a:ext cx="1206262" cy="567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1" r:id="rId3"/>
    <p:sldLayoutId id="2147483672" r:id="rId4"/>
    <p:sldLayoutId id="2147483663" r:id="rId5"/>
    <p:sldLayoutId id="214748367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2060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881" y="2252557"/>
            <a:ext cx="7750969" cy="1947460"/>
          </a:xfrm>
        </p:spPr>
        <p:txBody>
          <a:bodyPr>
            <a:normAutofit/>
          </a:bodyPr>
          <a:lstStyle/>
          <a:p>
            <a:r>
              <a:rPr lang="en-US" sz="2400" b="1" dirty="0"/>
              <a:t>The TREND update and Nuclear Data Needs for BNL</a:t>
            </a:r>
            <a:br>
              <a:rPr lang="en-US" sz="2400" b="1" dirty="0"/>
            </a:br>
            <a:br>
              <a:rPr lang="en-US" sz="2400" b="1" dirty="0"/>
            </a:br>
            <a:endParaRPr lang="en-US" sz="2400" i="1" dirty="0">
              <a:solidFill>
                <a:srgbClr val="00B0F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Date</a:t>
            </a:r>
            <a:r>
              <a:rPr lang="en-US"/>
              <a:t>: March 1, </a:t>
            </a:r>
            <a:r>
              <a:rPr lang="en-US" dirty="0"/>
              <a:t>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Presenter:  Dmitri G. Medvedev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7089196-AA48-437C-AACA-82467727E5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91" y="1992238"/>
            <a:ext cx="4011992" cy="30455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F7C593-4ECF-F61A-DF63-E6366A75B4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933" y="2791174"/>
            <a:ext cx="4044476" cy="304554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926E42E-4847-21AA-1A66-D7475617CCF5}"/>
              </a:ext>
            </a:extLst>
          </p:cNvPr>
          <p:cNvGrpSpPr/>
          <p:nvPr/>
        </p:nvGrpSpPr>
        <p:grpSpPr>
          <a:xfrm>
            <a:off x="8094836" y="727460"/>
            <a:ext cx="1027522" cy="1741346"/>
            <a:chOff x="8043771" y="108702"/>
            <a:chExt cx="1027522" cy="17413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A6371B9-D948-4329-A5D2-945FDABC9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9065" y="108702"/>
              <a:ext cx="816935" cy="134123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E638C5C-0540-368E-1B72-3FA1DEC27165}"/>
                </a:ext>
              </a:extLst>
            </p:cNvPr>
            <p:cNvSpPr txBox="1"/>
            <p:nvPr/>
          </p:nvSpPr>
          <p:spPr>
            <a:xfrm>
              <a:off x="8043771" y="1449938"/>
              <a:ext cx="10275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Morgan Fox</a:t>
              </a:r>
              <a:br>
                <a:rPr lang="en-US" sz="1000" dirty="0"/>
              </a:br>
              <a:r>
                <a:rPr lang="en-US" sz="1000" dirty="0"/>
                <a:t> LBNL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A4E1B9E-5556-662F-807C-2BD5093EE6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03" y="724606"/>
            <a:ext cx="6624325" cy="111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46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6FB8D7-54F1-8B8B-409F-7AFEADE5A6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0"/>
          <a:stretch/>
        </p:blipFill>
        <p:spPr>
          <a:xfrm>
            <a:off x="389217" y="700578"/>
            <a:ext cx="6652605" cy="141190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7E96119-3C55-617E-8821-AAD119645D30}"/>
              </a:ext>
            </a:extLst>
          </p:cNvPr>
          <p:cNvGrpSpPr/>
          <p:nvPr/>
        </p:nvGrpSpPr>
        <p:grpSpPr>
          <a:xfrm>
            <a:off x="7755152" y="750219"/>
            <a:ext cx="1388848" cy="1530498"/>
            <a:chOff x="7660885" y="106866"/>
            <a:chExt cx="1388848" cy="153049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7DD3E11-FE10-7D3B-8E06-7D816A7B3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2011" y="106866"/>
              <a:ext cx="832772" cy="106883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956F61-AE1A-2C5D-529E-636710E802C5}"/>
                </a:ext>
              </a:extLst>
            </p:cNvPr>
            <p:cNvSpPr txBox="1"/>
            <p:nvPr/>
          </p:nvSpPr>
          <p:spPr>
            <a:xfrm>
              <a:off x="7660885" y="1175699"/>
              <a:ext cx="1388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Catherine Apgar</a:t>
              </a:r>
              <a:br>
                <a:rPr lang="en-US" sz="1200" dirty="0"/>
              </a:br>
              <a:r>
                <a:rPr lang="en-US" sz="1200" dirty="0"/>
                <a:t>LBNL 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A9416122-770A-34C0-3C43-A705524FD4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15" y="2448950"/>
            <a:ext cx="4300214" cy="322223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E65DCC-5A4B-D0ED-236C-3AC2BA6EB6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572" y="2653048"/>
            <a:ext cx="4830167" cy="322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53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7C8C27-F07D-8CC3-270E-6D50DDCBCA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" y="755152"/>
            <a:ext cx="7321908" cy="123282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0354A17-7614-0A7F-07D7-ABA9701CC4DC}"/>
              </a:ext>
            </a:extLst>
          </p:cNvPr>
          <p:cNvGrpSpPr/>
          <p:nvPr/>
        </p:nvGrpSpPr>
        <p:grpSpPr>
          <a:xfrm>
            <a:off x="7910295" y="755152"/>
            <a:ext cx="1388848" cy="1552838"/>
            <a:chOff x="7782475" y="201209"/>
            <a:chExt cx="1388848" cy="15528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BAA221D-5510-3F8C-CCB2-C41ED0B3B6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78771" y="201209"/>
              <a:ext cx="810706" cy="109117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CE2648-889B-BFBC-C367-89D6C1A8F2BA}"/>
                </a:ext>
              </a:extLst>
            </p:cNvPr>
            <p:cNvSpPr txBox="1"/>
            <p:nvPr/>
          </p:nvSpPr>
          <p:spPr>
            <a:xfrm>
              <a:off x="7782475" y="1292382"/>
              <a:ext cx="1388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Michael Skulski</a:t>
              </a:r>
              <a:br>
                <a:rPr lang="en-US" sz="1200" dirty="0"/>
              </a:br>
              <a:r>
                <a:rPr lang="en-US" sz="1200" dirty="0"/>
                <a:t>BNL </a:t>
              </a:r>
            </a:p>
          </p:txBody>
        </p:sp>
      </p:grp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2613DC9B-C4C6-1CE2-3EDC-0ECDF8380A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05" y="2169839"/>
            <a:ext cx="4023421" cy="30175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188B9A09-13FB-BF3F-ABD7-217E66CE46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110" y="2937498"/>
            <a:ext cx="3750954" cy="28132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9810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52611E-CACC-F5B8-867F-BFF2B2B490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4021" y="796400"/>
            <a:ext cx="954022" cy="10667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17DCBB-B16E-BF2A-8028-8D0D4C787EAA}"/>
              </a:ext>
            </a:extLst>
          </p:cNvPr>
          <p:cNvSpPr txBox="1"/>
          <p:nvPr/>
        </p:nvSpPr>
        <p:spPr>
          <a:xfrm>
            <a:off x="7755152" y="1966958"/>
            <a:ext cx="138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Jonathan Morrell</a:t>
            </a:r>
          </a:p>
          <a:p>
            <a:pPr algn="ctr"/>
            <a:r>
              <a:rPr lang="en-US" sz="1200" dirty="0"/>
              <a:t>LBNL→LANL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A28EB7-733C-EABD-8BE8-B360BC6198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65" y="626109"/>
            <a:ext cx="7347081" cy="12370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2503D5-31A9-BE29-EA5D-FE25B4EF97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5484" y="1850501"/>
            <a:ext cx="5654705" cy="409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62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1E348-3841-4805-8A39-C734C2A0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84" y="617111"/>
            <a:ext cx="8286750" cy="640804"/>
          </a:xfrm>
        </p:spPr>
        <p:txBody>
          <a:bodyPr/>
          <a:lstStyle/>
          <a:p>
            <a:r>
              <a:rPr lang="en-US" dirty="0"/>
              <a:t>Implications for isotope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63608-470D-4675-BF61-E822C9353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384" y="1401445"/>
            <a:ext cx="8328991" cy="436025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Reactions on arsenic: </a:t>
            </a:r>
            <a:r>
              <a:rPr lang="en-US" sz="2000" dirty="0"/>
              <a:t>first data set for </a:t>
            </a:r>
            <a:r>
              <a:rPr lang="en-US" sz="2000" baseline="30000" dirty="0" err="1"/>
              <a:t>nat</a:t>
            </a:r>
            <a:r>
              <a:rPr lang="en-US" sz="2000" dirty="0" err="1"/>
              <a:t>As</a:t>
            </a:r>
            <a:r>
              <a:rPr lang="en-US" sz="2000" dirty="0"/>
              <a:t>(</a:t>
            </a:r>
            <a:r>
              <a:rPr lang="en-US" sz="2000" dirty="0" err="1"/>
              <a:t>p,x</a:t>
            </a:r>
            <a:r>
              <a:rPr lang="en-US" sz="2000" dirty="0"/>
              <a:t>)</a:t>
            </a:r>
            <a:r>
              <a:rPr lang="en-US" sz="2000" baseline="30000" dirty="0"/>
              <a:t> 68</a:t>
            </a:r>
            <a:r>
              <a:rPr lang="en-US" sz="2000" dirty="0"/>
              <a:t>Ge reaction up to 200 MeV revealed opportunities for Ge-68 production with medium to high energy protons</a:t>
            </a:r>
          </a:p>
          <a:p>
            <a:pPr marL="685800" lvl="1" indent="-342900">
              <a:lnSpc>
                <a:spcPct val="100000"/>
              </a:lnSpc>
            </a:pPr>
            <a:r>
              <a:rPr lang="en-US" sz="1800" dirty="0"/>
              <a:t>Lower thermal load on the target at higher energy</a:t>
            </a:r>
          </a:p>
          <a:p>
            <a:pPr marL="685800" lvl="1" indent="-342900">
              <a:lnSpc>
                <a:spcPct val="100000"/>
              </a:lnSpc>
            </a:pPr>
            <a:r>
              <a:rPr lang="en-US" sz="1800" dirty="0"/>
              <a:t>No interference with medium energy production targets at BLIP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Reactions on antimony</a:t>
            </a:r>
            <a:r>
              <a:rPr lang="en-US" sz="2000" dirty="0"/>
              <a:t>: </a:t>
            </a:r>
          </a:p>
          <a:p>
            <a:pPr marL="685800" lvl="1" indent="-342900">
              <a:lnSpc>
                <a:spcPct val="100000"/>
              </a:lnSpc>
            </a:pPr>
            <a:r>
              <a:rPr lang="en-US" sz="1800" dirty="0"/>
              <a:t>Control of co-production of long-lived Sn-113 impurity</a:t>
            </a:r>
          </a:p>
          <a:p>
            <a:pPr marL="685800" lvl="1" indent="-342900">
              <a:lnSpc>
                <a:spcPct val="100000"/>
              </a:lnSpc>
            </a:pPr>
            <a:r>
              <a:rPr lang="en-US" sz="1800" dirty="0"/>
              <a:t>Better understanding of energy resolution for Te-118 and Te-119</a:t>
            </a:r>
          </a:p>
          <a:p>
            <a:pPr marL="685800" lvl="1" indent="-342900">
              <a:lnSpc>
                <a:spcPct val="100000"/>
              </a:lnSpc>
            </a:pPr>
            <a:endParaRPr lang="en-US" sz="1600" dirty="0"/>
          </a:p>
          <a:p>
            <a:pPr marL="342900" lvl="1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9DFD76-ECDE-6270-C919-914AE01FC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79" y="4086896"/>
            <a:ext cx="7122715" cy="215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7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1E348-3841-4805-8A39-C734C2A0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84" y="617111"/>
            <a:ext cx="8286750" cy="640804"/>
          </a:xfrm>
        </p:spPr>
        <p:txBody>
          <a:bodyPr/>
          <a:lstStyle/>
          <a:p>
            <a:r>
              <a:rPr lang="en-US" dirty="0"/>
              <a:t>Implications for isotope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63608-470D-4675-BF61-E822C9353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384" y="1401445"/>
            <a:ext cx="8328991" cy="436025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Reactions of thallium</a:t>
            </a:r>
            <a:r>
              <a:rPr lang="en-US" sz="2000" dirty="0"/>
              <a:t>: </a:t>
            </a:r>
            <a:r>
              <a:rPr lang="en-US" sz="1800" dirty="0"/>
              <a:t>comprehensive data sets on thallium will constrain </a:t>
            </a:r>
            <a:r>
              <a:rPr lang="en-US" sz="1800" dirty="0" err="1"/>
              <a:t>Talys</a:t>
            </a:r>
            <a:r>
              <a:rPr lang="en-US" sz="1800" dirty="0"/>
              <a:t> prediction of difficult to measure Pb-202 and Pb-205</a:t>
            </a:r>
          </a:p>
          <a:p>
            <a:pPr lvl="1">
              <a:lnSpc>
                <a:spcPct val="100000"/>
              </a:lnSpc>
            </a:pPr>
            <a:endParaRPr lang="en-US" sz="1800" dirty="0"/>
          </a:p>
          <a:p>
            <a:pPr lvl="1">
              <a:lnSpc>
                <a:spcPct val="100000"/>
              </a:lnSpc>
            </a:pPr>
            <a:endParaRPr lang="en-US" sz="1800" dirty="0"/>
          </a:p>
          <a:p>
            <a:pPr lvl="1">
              <a:lnSpc>
                <a:spcPct val="100000"/>
              </a:lnSpc>
            </a:pPr>
            <a:endParaRPr lang="en-US" sz="1800" dirty="0"/>
          </a:p>
          <a:p>
            <a:pPr lvl="1">
              <a:lnSpc>
                <a:spcPct val="100000"/>
              </a:lnSpc>
            </a:pPr>
            <a:endParaRPr lang="en-US" sz="1800" dirty="0"/>
          </a:p>
          <a:p>
            <a:pPr lvl="1">
              <a:lnSpc>
                <a:spcPct val="100000"/>
              </a:lnSpc>
            </a:pPr>
            <a:endParaRPr lang="en-US" sz="1800" dirty="0"/>
          </a:p>
          <a:p>
            <a:pPr lvl="1">
              <a:lnSpc>
                <a:spcPct val="100000"/>
              </a:lnSpc>
            </a:pPr>
            <a:endParaRPr lang="en-US" sz="18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Reactions on lanthanum: </a:t>
            </a:r>
            <a:r>
              <a:rPr lang="en-US" sz="2000" dirty="0"/>
              <a:t>control of the impurities in production of Ce-134</a:t>
            </a:r>
          </a:p>
          <a:p>
            <a:pPr marL="0" indent="0">
              <a:lnSpc>
                <a:spcPct val="100000"/>
              </a:lnSpc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04E387-D4A2-1EE0-1CE9-9454502E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889" y="2232405"/>
            <a:ext cx="5525729" cy="1594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BEA4B9-F390-C510-D107-8A4B38796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89" y="4707336"/>
            <a:ext cx="5346137" cy="153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06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632E9-C6FF-2F6B-CD5E-A38587249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BLIP nuclear data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2AF02-AC2B-96A7-79D5-EF2D8D3B2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597891"/>
            <a:ext cx="8286750" cy="385505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BLIP receives 200 MeV protons: this energy has to be absorbed either by degraders or production targets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Cross section data sets with improved uncertainties are necessary for design of both targets and degraders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Data sets for production for energies from 100-200 MeV are of particular importance at BLIP to improve economics of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Cross section data sets for fast neutrons are of importance due to substantial flux of secondary neutrons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238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63F11-9B9E-4DD4-A1F1-29A1D23BE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682726"/>
            <a:ext cx="8286750" cy="640804"/>
          </a:xfrm>
        </p:spPr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ED940-D8C7-4243-AAAB-622B9611C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775174"/>
            <a:ext cx="8286750" cy="313619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US Department of Energy Isotope Program for 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Whole-hearted acknowledgement goes to all support personnel of LINAC, Health Physics, engineers, designers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BNL is managed by Brookhaven Science Associates operated by Battelle Memorial Institute (Battelle) and Stony Brook University for US DOE Office of Science.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LANL is managed by Triad LLC, a partnership between Battelle, the Texas A&amp;M University System, and the Regents of the University of California (UC) for the Department of Energy’s National Nuclear Security Administration.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LBNL is managed by University of California for US DOE Office of Science</a:t>
            </a:r>
          </a:p>
          <a:p>
            <a:pPr marL="0" indent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16457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EE7C0-5475-9F4A-8542-DA70AB5D3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484" y="-6772"/>
            <a:ext cx="5957269" cy="640804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cs typeface="Times New Roman" panose="02020603050405020304" pitchFamily="18" charset="0"/>
              </a:rPr>
              <a:t>The Tri-lab Nuclear Data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C52D5-F02A-974E-AEE0-7B5E767E6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771" y="797087"/>
            <a:ext cx="2158402" cy="1245032"/>
          </a:xfrm>
        </p:spPr>
        <p:txBody>
          <a:bodyPr>
            <a:normAutofit/>
          </a:bodyPr>
          <a:lstStyle/>
          <a:p>
            <a:pPr marL="0" indent="0"/>
            <a:r>
              <a:rPr lang="en-US" sz="1500" dirty="0"/>
              <a:t>Not Pictured:</a:t>
            </a:r>
          </a:p>
          <a:p>
            <a:pPr marL="0" indent="0"/>
            <a:r>
              <a:rPr lang="en-US" sz="1500" dirty="0"/>
              <a:t>Lee Bernstein (LBNL)</a:t>
            </a:r>
          </a:p>
          <a:p>
            <a:pPr marL="0" indent="0"/>
            <a:r>
              <a:rPr lang="en-US" sz="1500" dirty="0"/>
              <a:t>Eva Birnbaum (LANL)</a:t>
            </a:r>
          </a:p>
          <a:p>
            <a:pPr marL="0" indent="0"/>
            <a:r>
              <a:rPr lang="en-US" sz="1500" dirty="0"/>
              <a:t>Cathy Cutler (BNL)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55CC7-BFA3-564E-B647-A8ACE42907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FAC382-4EBE-AA44-A583-A4478973BA7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3DAB61-BAEF-FD44-A144-E12A5F4E101D}"/>
              </a:ext>
            </a:extLst>
          </p:cNvPr>
          <p:cNvSpPr txBox="1"/>
          <p:nvPr/>
        </p:nvSpPr>
        <p:spPr>
          <a:xfrm>
            <a:off x="8982076" y="187642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0940D3-63C0-4ADD-B483-325EA0CB2DA2}"/>
              </a:ext>
            </a:extLst>
          </p:cNvPr>
          <p:cNvGrpSpPr/>
          <p:nvPr/>
        </p:nvGrpSpPr>
        <p:grpSpPr>
          <a:xfrm>
            <a:off x="5105972" y="2026466"/>
            <a:ext cx="4363996" cy="2376704"/>
            <a:chOff x="5181837" y="3047200"/>
            <a:chExt cx="4363996" cy="2376704"/>
          </a:xfrm>
        </p:grpSpPr>
        <p:pic>
          <p:nvPicPr>
            <p:cNvPr id="15" name="Picture 14" descr="A group of people standing next to a fence&#10;&#10;Description automatically generated">
              <a:extLst>
                <a:ext uri="{FF2B5EF4-FFF2-40B4-BE49-F238E27FC236}">
                  <a16:creationId xmlns:a16="http://schemas.microsoft.com/office/drawing/2014/main" id="{ED8FE923-246D-6446-8310-BA53949EC4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81837" y="3047200"/>
              <a:ext cx="3864359" cy="2376704"/>
            </a:xfrm>
            <a:prstGeom prst="rect">
              <a:avLst/>
            </a:prstGeom>
          </p:spPr>
        </p:pic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992B7CA3-D6C1-9E4C-A308-74CCC48E4015}"/>
                </a:ext>
              </a:extLst>
            </p:cNvPr>
            <p:cNvSpPr txBox="1">
              <a:spLocks/>
            </p:cNvSpPr>
            <p:nvPr/>
          </p:nvSpPr>
          <p:spPr>
            <a:xfrm>
              <a:off x="6106147" y="3083177"/>
              <a:ext cx="1233715" cy="447652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25" dirty="0"/>
                <a:t>Catherine</a:t>
              </a:r>
              <a:br>
                <a:rPr lang="en-US" sz="1125" dirty="0"/>
              </a:br>
              <a:r>
                <a:rPr lang="en-US" sz="1125" dirty="0"/>
                <a:t>Apgar</a:t>
              </a:r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B2E41113-C4F7-BE4B-B564-87A1154E2A4B}"/>
                </a:ext>
              </a:extLst>
            </p:cNvPr>
            <p:cNvSpPr txBox="1">
              <a:spLocks/>
            </p:cNvSpPr>
            <p:nvPr/>
          </p:nvSpPr>
          <p:spPr>
            <a:xfrm>
              <a:off x="7387431" y="3047200"/>
              <a:ext cx="2158402" cy="502679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25" dirty="0"/>
                <a:t>Berkeley Nuclear</a:t>
              </a:r>
              <a:br>
                <a:rPr lang="en-US" sz="1125" dirty="0"/>
              </a:br>
              <a:r>
                <a:rPr lang="en-US" sz="1125" dirty="0"/>
                <a:t>Data Team</a:t>
              </a:r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DB9371C0-7769-0641-BF14-F11E73268CFD}"/>
                </a:ext>
              </a:extLst>
            </p:cNvPr>
            <p:cNvSpPr txBox="1">
              <a:spLocks/>
            </p:cNvSpPr>
            <p:nvPr/>
          </p:nvSpPr>
          <p:spPr>
            <a:xfrm>
              <a:off x="5303529" y="3281743"/>
              <a:ext cx="1233715" cy="234199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25" dirty="0"/>
                <a:t>Andrew Voyles</a:t>
              </a:r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85153FB0-FAB6-D247-AC93-52F52D9B6751}"/>
                </a:ext>
              </a:extLst>
            </p:cNvPr>
            <p:cNvSpPr txBox="1">
              <a:spLocks/>
            </p:cNvSpPr>
            <p:nvPr/>
          </p:nvSpPr>
          <p:spPr>
            <a:xfrm>
              <a:off x="6849336" y="3083177"/>
              <a:ext cx="808564" cy="359984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25" dirty="0"/>
                <a:t>Jon</a:t>
              </a:r>
              <a:br>
                <a:rPr lang="en-US" sz="1125" dirty="0"/>
              </a:br>
              <a:r>
                <a:rPr lang="en-US" sz="1125" dirty="0"/>
                <a:t>Morrell</a:t>
              </a: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628B9900-0C80-6946-A2D0-B3EE22D34225}"/>
                </a:ext>
              </a:extLst>
            </p:cNvPr>
            <p:cNvSpPr txBox="1">
              <a:spLocks/>
            </p:cNvSpPr>
            <p:nvPr/>
          </p:nvSpPr>
          <p:spPr>
            <a:xfrm>
              <a:off x="7397171" y="3111857"/>
              <a:ext cx="634695" cy="359984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25" dirty="0"/>
                <a:t>Morgan Fox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4EB4C27-AF92-459E-AFEA-EAECA1E7820B}"/>
              </a:ext>
            </a:extLst>
          </p:cNvPr>
          <p:cNvGrpSpPr/>
          <p:nvPr/>
        </p:nvGrpSpPr>
        <p:grpSpPr>
          <a:xfrm>
            <a:off x="137404" y="634032"/>
            <a:ext cx="4810037" cy="3084949"/>
            <a:chOff x="-58793" y="1846986"/>
            <a:chExt cx="5098734" cy="3261685"/>
          </a:xfrm>
        </p:grpSpPr>
        <p:pic>
          <p:nvPicPr>
            <p:cNvPr id="6" name="Picture 5" descr="A group of people posing for the camera&#10;&#10;Description automatically generated">
              <a:extLst>
                <a:ext uri="{FF2B5EF4-FFF2-40B4-BE49-F238E27FC236}">
                  <a16:creationId xmlns:a16="http://schemas.microsoft.com/office/drawing/2014/main" id="{61FA36CD-B8BF-4D15-8C04-DCF98C3F7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413" y="1846986"/>
              <a:ext cx="4892528" cy="3261685"/>
            </a:xfrm>
            <a:prstGeom prst="rect">
              <a:avLst/>
            </a:prstGeom>
          </p:spPr>
        </p:pic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CC43FAD1-0C5C-3E44-B21A-8FAFA8B2AD99}"/>
                </a:ext>
              </a:extLst>
            </p:cNvPr>
            <p:cNvSpPr txBox="1">
              <a:spLocks/>
            </p:cNvSpPr>
            <p:nvPr/>
          </p:nvSpPr>
          <p:spPr>
            <a:xfrm>
              <a:off x="382083" y="2188452"/>
              <a:ext cx="1129205" cy="280767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25" b="1" dirty="0">
                  <a:solidFill>
                    <a:schemeClr val="bg1"/>
                  </a:solidFill>
                </a:rPr>
                <a:t>Ellen O’Brien</a:t>
              </a:r>
              <a:br>
                <a:rPr lang="en-US" sz="1125" b="1" dirty="0">
                  <a:solidFill>
                    <a:schemeClr val="bg1"/>
                  </a:solidFill>
                </a:rPr>
              </a:br>
              <a:r>
                <a:rPr lang="en-US" sz="1125" b="1" dirty="0">
                  <a:solidFill>
                    <a:schemeClr val="bg1"/>
                  </a:solidFill>
                </a:rPr>
                <a:t>(LANL)</a:t>
              </a: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1B952289-500F-1046-99B9-1EE4BFBF5B2A}"/>
                </a:ext>
              </a:extLst>
            </p:cNvPr>
            <p:cNvSpPr txBox="1">
              <a:spLocks/>
            </p:cNvSpPr>
            <p:nvPr/>
          </p:nvSpPr>
          <p:spPr>
            <a:xfrm>
              <a:off x="2841922" y="2380687"/>
              <a:ext cx="1428419" cy="280767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25" b="1" dirty="0">
                  <a:solidFill>
                    <a:schemeClr val="bg1"/>
                  </a:solidFill>
                </a:rPr>
                <a:t>Etienne Vermeulen</a:t>
              </a:r>
              <a:br>
                <a:rPr lang="en-US" sz="1125" b="1" dirty="0">
                  <a:solidFill>
                    <a:schemeClr val="bg1"/>
                  </a:solidFill>
                </a:rPr>
              </a:br>
              <a:r>
                <a:rPr lang="en-US" sz="1125" b="1" dirty="0">
                  <a:solidFill>
                    <a:schemeClr val="bg1"/>
                  </a:solidFill>
                </a:rPr>
                <a:t>(LANL)</a:t>
              </a: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B349F3F3-8CCF-F04E-9BDB-1F32BF3A43F3}"/>
                </a:ext>
              </a:extLst>
            </p:cNvPr>
            <p:cNvSpPr txBox="1">
              <a:spLocks/>
            </p:cNvSpPr>
            <p:nvPr/>
          </p:nvSpPr>
          <p:spPr>
            <a:xfrm>
              <a:off x="-58793" y="2431489"/>
              <a:ext cx="1428419" cy="280767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25" b="1" dirty="0">
                  <a:solidFill>
                    <a:schemeClr val="bg1"/>
                  </a:solidFill>
                </a:rPr>
                <a:t>Meiring Nortier</a:t>
              </a:r>
              <a:br>
                <a:rPr lang="en-US" sz="1125" b="1" dirty="0">
                  <a:solidFill>
                    <a:schemeClr val="bg1"/>
                  </a:solidFill>
                </a:rPr>
              </a:br>
              <a:r>
                <a:rPr lang="en-US" sz="1125" b="1" dirty="0">
                  <a:solidFill>
                    <a:schemeClr val="bg1"/>
                  </a:solidFill>
                </a:rPr>
                <a:t>(LANL)</a:t>
              </a:r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A4E6EDD7-E457-5341-934A-F623E77E73BA}"/>
                </a:ext>
              </a:extLst>
            </p:cNvPr>
            <p:cNvSpPr txBox="1">
              <a:spLocks/>
            </p:cNvSpPr>
            <p:nvPr/>
          </p:nvSpPr>
          <p:spPr>
            <a:xfrm>
              <a:off x="1716285" y="1907685"/>
              <a:ext cx="703658" cy="280767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25" b="1" dirty="0">
                  <a:solidFill>
                    <a:schemeClr val="bg1"/>
                  </a:solidFill>
                </a:rPr>
                <a:t>Andrew Voyles</a:t>
              </a:r>
              <a:br>
                <a:rPr lang="en-US" sz="1125" b="1" dirty="0">
                  <a:solidFill>
                    <a:schemeClr val="bg1"/>
                  </a:solidFill>
                </a:rPr>
              </a:br>
              <a:r>
                <a:rPr lang="en-US" sz="1125" b="1" dirty="0">
                  <a:solidFill>
                    <a:schemeClr val="bg1"/>
                  </a:solidFill>
                </a:rPr>
                <a:t>(UCB)</a:t>
              </a:r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8B9719A9-6EC1-504A-84B6-AD0EE03BD0F7}"/>
                </a:ext>
              </a:extLst>
            </p:cNvPr>
            <p:cNvSpPr txBox="1">
              <a:spLocks/>
            </p:cNvSpPr>
            <p:nvPr/>
          </p:nvSpPr>
          <p:spPr>
            <a:xfrm>
              <a:off x="2193516" y="2915238"/>
              <a:ext cx="753535" cy="280767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25" b="1" dirty="0">
                  <a:solidFill>
                    <a:schemeClr val="bg1"/>
                  </a:solidFill>
                </a:rPr>
                <a:t>Jon Morrell</a:t>
              </a:r>
              <a:br>
                <a:rPr lang="en-US" sz="1125" b="1" dirty="0">
                  <a:solidFill>
                    <a:schemeClr val="bg1"/>
                  </a:solidFill>
                </a:rPr>
              </a:br>
              <a:r>
                <a:rPr lang="en-US" sz="1125" b="1" dirty="0">
                  <a:solidFill>
                    <a:schemeClr val="bg1"/>
                  </a:solidFill>
                </a:rPr>
                <a:t>(UCB)</a:t>
              </a: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6C0DB63D-D129-5A4B-A7F3-7E12316D62E5}"/>
                </a:ext>
              </a:extLst>
            </p:cNvPr>
            <p:cNvSpPr txBox="1">
              <a:spLocks/>
            </p:cNvSpPr>
            <p:nvPr/>
          </p:nvSpPr>
          <p:spPr>
            <a:xfrm>
              <a:off x="2193516" y="1890539"/>
              <a:ext cx="942779" cy="280767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25" b="1" dirty="0">
                  <a:solidFill>
                    <a:schemeClr val="bg1"/>
                  </a:solidFill>
                </a:rPr>
                <a:t>Dmitri Medvedev</a:t>
              </a:r>
              <a:br>
                <a:rPr lang="en-US" sz="1125" b="1" dirty="0">
                  <a:solidFill>
                    <a:schemeClr val="bg1"/>
                  </a:solidFill>
                </a:rPr>
              </a:br>
              <a:r>
                <a:rPr lang="en-US" sz="1125" b="1" dirty="0">
                  <a:solidFill>
                    <a:schemeClr val="bg1"/>
                  </a:solidFill>
                </a:rPr>
                <a:t>(BNL)</a:t>
              </a:r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A1D53DCE-C5D1-0448-A03D-9C504CEA0BF2}"/>
                </a:ext>
              </a:extLst>
            </p:cNvPr>
            <p:cNvSpPr txBox="1">
              <a:spLocks/>
            </p:cNvSpPr>
            <p:nvPr/>
          </p:nvSpPr>
          <p:spPr>
            <a:xfrm>
              <a:off x="1250524" y="2174960"/>
              <a:ext cx="789632" cy="576341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25" dirty="0">
                  <a:solidFill>
                    <a:schemeClr val="bg1"/>
                  </a:solidFill>
                </a:rPr>
                <a:t>Morgan Fox (UCB)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6D0EBD0-17B4-4634-97CF-8B459D9EC03F}"/>
              </a:ext>
            </a:extLst>
          </p:cNvPr>
          <p:cNvGrpSpPr/>
          <p:nvPr/>
        </p:nvGrpSpPr>
        <p:grpSpPr>
          <a:xfrm>
            <a:off x="1294636" y="3760174"/>
            <a:ext cx="3339691" cy="2504768"/>
            <a:chOff x="1294636" y="3760174"/>
            <a:chExt cx="3339691" cy="250476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4776773-2C43-4EDA-8A4B-76A38733E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636" y="3760174"/>
              <a:ext cx="3339691" cy="2504768"/>
            </a:xfrm>
            <a:prstGeom prst="rect">
              <a:avLst/>
            </a:prstGeom>
          </p:spPr>
        </p:pic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D88CD288-2B46-4DE9-B52A-0D337A921308}"/>
                </a:ext>
              </a:extLst>
            </p:cNvPr>
            <p:cNvSpPr txBox="1">
              <a:spLocks/>
            </p:cNvSpPr>
            <p:nvPr/>
          </p:nvSpPr>
          <p:spPr>
            <a:xfrm>
              <a:off x="3224460" y="4138679"/>
              <a:ext cx="1347540" cy="351112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25" b="1" dirty="0">
                  <a:solidFill>
                    <a:schemeClr val="bg1"/>
                  </a:solidFill>
                </a:rPr>
                <a:t>Michael Skulski</a:t>
              </a:r>
              <a:br>
                <a:rPr lang="en-US" sz="1125" b="1" dirty="0">
                  <a:solidFill>
                    <a:schemeClr val="bg1"/>
                  </a:solidFill>
                </a:rPr>
              </a:br>
              <a:r>
                <a:rPr lang="en-US" sz="1125" b="1" dirty="0">
                  <a:solidFill>
                    <a:schemeClr val="bg1"/>
                  </a:solidFill>
                </a:rPr>
                <a:t>(BNL)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607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E1023-EC0F-452A-A2FD-E06132401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TREND: </a:t>
            </a:r>
            <a:r>
              <a:rPr lang="en-US" u="sng" dirty="0" err="1"/>
              <a:t>TR</a:t>
            </a:r>
            <a:r>
              <a:rPr lang="en-US" dirty="0" err="1"/>
              <a:t>i</a:t>
            </a:r>
            <a:r>
              <a:rPr lang="en-US" dirty="0"/>
              <a:t>-lab </a:t>
            </a:r>
            <a:r>
              <a:rPr lang="en-US" u="sng" dirty="0"/>
              <a:t>E</a:t>
            </a:r>
            <a:r>
              <a:rPr lang="en-US" dirty="0"/>
              <a:t>ffort on </a:t>
            </a:r>
            <a:r>
              <a:rPr lang="en-US" u="sng" dirty="0"/>
              <a:t>N</a:t>
            </a:r>
            <a:r>
              <a:rPr lang="en-US" dirty="0"/>
              <a:t>uclear </a:t>
            </a:r>
            <a:r>
              <a:rPr lang="en-US" u="sng" dirty="0"/>
              <a:t>D</a:t>
            </a:r>
            <a:r>
              <a:rPr lang="en-US" dirty="0"/>
              <a:t>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2A687-1378-43A1-8283-9FC551301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2201375"/>
            <a:ext cx="8286750" cy="2740844"/>
          </a:xfrm>
        </p:spPr>
        <p:txBody>
          <a:bodyPr/>
          <a:lstStyle/>
          <a:p>
            <a:r>
              <a:rPr lang="en-US" sz="2000" dirty="0"/>
              <a:t>Brookhaven National Laboratory (BNL):</a:t>
            </a:r>
          </a:p>
          <a:p>
            <a:pPr marL="685800" lvl="1" indent="-342900"/>
            <a:r>
              <a:rPr lang="en-US" sz="1600" dirty="0"/>
              <a:t>Michael Skulski (postdoctoral), Cathy S. Cutler</a:t>
            </a:r>
          </a:p>
          <a:p>
            <a:pPr marL="342900" indent="-342900"/>
            <a:r>
              <a:rPr lang="en-US" sz="2000" dirty="0"/>
              <a:t>Los Alamos National Laboratory (LANL):</a:t>
            </a:r>
          </a:p>
          <a:p>
            <a:pPr marL="685800" lvl="1" indent="-342900"/>
            <a:r>
              <a:rPr lang="en-US" sz="1600" dirty="0"/>
              <a:t>Ellen O’Brien, Christiaan E. Vermeulen, Eva Birnbaum (alumni), Jonathan Morrell (postdoctoral), Francois M. Nortier (alumni, retired)</a:t>
            </a:r>
          </a:p>
          <a:p>
            <a:pPr marL="342900" indent="-342900"/>
            <a:r>
              <a:rPr lang="en-US" sz="2000" dirty="0"/>
              <a:t>Lawrence Berkeley National Laboratory (LBNL)/UC Berkeley</a:t>
            </a:r>
            <a:r>
              <a:rPr lang="en-US" dirty="0"/>
              <a:t>:</a:t>
            </a:r>
          </a:p>
          <a:p>
            <a:pPr marL="685800" lvl="1" indent="-342900"/>
            <a:r>
              <a:rPr lang="en-US" sz="1600" dirty="0"/>
              <a:t>Catherine Apgar (graduate student), Morgan Fox (alumni), Andrew Voyles, Lee A. Bernstein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89451D-095B-57DB-3297-FE169F57F24D}"/>
              </a:ext>
            </a:extLst>
          </p:cNvPr>
          <p:cNvSpPr txBox="1">
            <a:spLocks/>
          </p:cNvSpPr>
          <p:nvPr/>
        </p:nvSpPr>
        <p:spPr>
          <a:xfrm>
            <a:off x="428625" y="1560571"/>
            <a:ext cx="8286750" cy="640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/>
              <a:t>Co-authors and collaborators</a:t>
            </a:r>
          </a:p>
        </p:txBody>
      </p:sp>
    </p:spTree>
    <p:extLst>
      <p:ext uri="{BB962C8B-B14F-4D97-AF65-F5344CB8AC3E}">
        <p14:creationId xmlns:p14="http://schemas.microsoft.com/office/powerpoint/2010/main" val="4274510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E6DB4-E7A7-4165-8C50-B0067A947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608131"/>
            <a:ext cx="8286750" cy="640804"/>
          </a:xfrm>
        </p:spPr>
        <p:txBody>
          <a:bodyPr/>
          <a:lstStyle/>
          <a:p>
            <a:r>
              <a:rPr lang="en-US" dirty="0"/>
              <a:t>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3CF0A-FF30-438F-9199-D4750CA99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07" y="1405720"/>
            <a:ext cx="8286750" cy="4299466"/>
          </a:xfrm>
        </p:spPr>
        <p:txBody>
          <a:bodyPr>
            <a:normAutofit/>
          </a:bodyPr>
          <a:lstStyle/>
          <a:p>
            <a:pPr marL="0" indent="0"/>
            <a:r>
              <a:rPr lang="en-US" dirty="0"/>
              <a:t>Knowledge energy dependent cross section is critical for: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Accurate prediction of the yield of the isotope of interest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Accurate prediction of </a:t>
            </a:r>
            <a:r>
              <a:rPr lang="en-US" sz="1800" dirty="0" err="1"/>
              <a:t>radioisotopic</a:t>
            </a:r>
            <a:r>
              <a:rPr lang="en-US" sz="1800" dirty="0"/>
              <a:t> impurities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Defining the energy windows for optimum, cost-effective production of isotopes </a:t>
            </a:r>
          </a:p>
          <a:p>
            <a:pPr marL="0" indent="0"/>
            <a:r>
              <a:rPr lang="en-US" dirty="0"/>
              <a:t>It facilitates: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Production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Defining shielding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Transportation and shipment constraints</a:t>
            </a:r>
          </a:p>
          <a:p>
            <a:pPr marL="0" indent="0"/>
            <a:r>
              <a:rPr lang="en-US" u="sng" dirty="0"/>
              <a:t>Bonus</a:t>
            </a:r>
            <a:r>
              <a:rPr lang="en-US" dirty="0"/>
              <a:t>: comprehensive cross section data sets help constrain nuclear reaction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0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3577D-50B6-43A0-84DF-720E84EC7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31845"/>
            <a:ext cx="8286750" cy="672696"/>
          </a:xfrm>
        </p:spPr>
        <p:txBody>
          <a:bodyPr>
            <a:normAutofit/>
          </a:bodyPr>
          <a:lstStyle/>
          <a:p>
            <a:r>
              <a:rPr lang="en-US" dirty="0"/>
              <a:t>Current state of the field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78119-1247-47DE-BFDD-44E83E8E6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323531"/>
            <a:ext cx="8286750" cy="116863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Most of the data sets are limited to proton energy range up to 30 MeV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 few more data sets are available up to 160 MeV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Limited number of data sets are available up to 200 MeV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8954DA-07E3-4EC1-85A0-33A11AEE876D}"/>
              </a:ext>
            </a:extLst>
          </p:cNvPr>
          <p:cNvSpPr txBox="1">
            <a:spLocks/>
          </p:cNvSpPr>
          <p:nvPr/>
        </p:nvSpPr>
        <p:spPr>
          <a:xfrm>
            <a:off x="428625" y="2918770"/>
            <a:ext cx="8211522" cy="1986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1800" dirty="0"/>
              <a:t>A tri-lab collaboration was formed to address the needs and cover proton energy range up to 200 MeV</a:t>
            </a:r>
            <a:br>
              <a:rPr lang="en-US" sz="1800" dirty="0"/>
            </a:b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LBNL/UC Berkeley – 0 - 55 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LANL – 55 - 100 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BNL – 100 - 200 MeV</a:t>
            </a:r>
          </a:p>
          <a:p>
            <a:pPr marL="0" indent="0"/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D53B3-6817-49A3-92F7-958D51A61FE0}"/>
              </a:ext>
            </a:extLst>
          </p:cNvPr>
          <p:cNvSpPr txBox="1">
            <a:spLocks/>
          </p:cNvSpPr>
          <p:nvPr/>
        </p:nvSpPr>
        <p:spPr>
          <a:xfrm>
            <a:off x="466239" y="4913764"/>
            <a:ext cx="8211522" cy="123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-3175"/>
            <a:r>
              <a:rPr lang="en-US" sz="1800" dirty="0"/>
              <a:t>Seeks to measure nuclear reaction cross sections for production of medically relevant (and other) isotopes and for beam monitor reactions</a:t>
            </a:r>
          </a:p>
          <a:p>
            <a:pPr marL="3175" indent="-3175"/>
            <a:r>
              <a:rPr lang="en-US" sz="1800" dirty="0"/>
              <a:t>A comprehensive list of reactions was captured by Dr. François M. Nortier (Meiring) in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CC9963-10AF-4848-A0ED-7200A65B6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088" y="3234850"/>
            <a:ext cx="2481287" cy="167044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09A58E7-C008-7DD1-EC46-D270C6359147}"/>
              </a:ext>
            </a:extLst>
          </p:cNvPr>
          <p:cNvSpPr txBox="1">
            <a:spLocks/>
          </p:cNvSpPr>
          <p:nvPr/>
        </p:nvSpPr>
        <p:spPr>
          <a:xfrm>
            <a:off x="428625" y="2291594"/>
            <a:ext cx="2682220" cy="67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2929493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05DB4-42AB-4801-AAA2-72A763C8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96147"/>
            <a:ext cx="8286750" cy="640804"/>
          </a:xfrm>
        </p:spPr>
        <p:txBody>
          <a:bodyPr/>
          <a:lstStyle/>
          <a:p>
            <a:r>
              <a:rPr lang="en-US" dirty="0"/>
              <a:t>Data sets of the primary focus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210CBF-8375-492F-A3C6-35A427EC6B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219709"/>
              </p:ext>
            </p:extLst>
          </p:nvPr>
        </p:nvGraphicFramePr>
        <p:xfrm>
          <a:off x="498895" y="1485638"/>
          <a:ext cx="8286749" cy="3901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7357">
                  <a:extLst>
                    <a:ext uri="{9D8B030D-6E8A-4147-A177-3AD203B41FA5}">
                      <a16:colId xmlns:a16="http://schemas.microsoft.com/office/drawing/2014/main" val="2123474108"/>
                    </a:ext>
                  </a:extLst>
                </a:gridCol>
                <a:gridCol w="962953">
                  <a:extLst>
                    <a:ext uri="{9D8B030D-6E8A-4147-A177-3AD203B41FA5}">
                      <a16:colId xmlns:a16="http://schemas.microsoft.com/office/drawing/2014/main" val="3290857602"/>
                    </a:ext>
                  </a:extLst>
                </a:gridCol>
                <a:gridCol w="866658">
                  <a:extLst>
                    <a:ext uri="{9D8B030D-6E8A-4147-A177-3AD203B41FA5}">
                      <a16:colId xmlns:a16="http://schemas.microsoft.com/office/drawing/2014/main" val="1433521353"/>
                    </a:ext>
                  </a:extLst>
                </a:gridCol>
                <a:gridCol w="949044">
                  <a:extLst>
                    <a:ext uri="{9D8B030D-6E8A-4147-A177-3AD203B41FA5}">
                      <a16:colId xmlns:a16="http://schemas.microsoft.com/office/drawing/2014/main" val="2578909384"/>
                    </a:ext>
                  </a:extLst>
                </a:gridCol>
                <a:gridCol w="2319645">
                  <a:extLst>
                    <a:ext uri="{9D8B030D-6E8A-4147-A177-3AD203B41FA5}">
                      <a16:colId xmlns:a16="http://schemas.microsoft.com/office/drawing/2014/main" val="1696009072"/>
                    </a:ext>
                  </a:extLst>
                </a:gridCol>
                <a:gridCol w="1155546">
                  <a:extLst>
                    <a:ext uri="{9D8B030D-6E8A-4147-A177-3AD203B41FA5}">
                      <a16:colId xmlns:a16="http://schemas.microsoft.com/office/drawing/2014/main" val="1106736266"/>
                    </a:ext>
                  </a:extLst>
                </a:gridCol>
                <a:gridCol w="1155546">
                  <a:extLst>
                    <a:ext uri="{9D8B030D-6E8A-4147-A177-3AD203B41FA5}">
                      <a16:colId xmlns:a16="http://schemas.microsoft.com/office/drawing/2014/main" val="1552316047"/>
                    </a:ext>
                  </a:extLst>
                </a:gridCol>
              </a:tblGrid>
              <a:tr h="1551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Priority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Isotope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Target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Incident particle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Measurement focus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Energy range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6124562"/>
                  </a:ext>
                </a:extLst>
              </a:tr>
              <a:tr h="232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solidFill>
                            <a:srgbClr val="002060"/>
                          </a:solidFill>
                          <a:effectLst/>
                        </a:rPr>
                        <a:t>72</a:t>
                      </a: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Se,</a:t>
                      </a:r>
                      <a:r>
                        <a:rPr lang="en-US" sz="1600" baseline="30000">
                          <a:solidFill>
                            <a:srgbClr val="002060"/>
                          </a:solidFill>
                          <a:effectLst/>
                        </a:rPr>
                        <a:t> 68</a:t>
                      </a: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Ge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solidFill>
                            <a:srgbClr val="002060"/>
                          </a:solidFill>
                          <a:effectLst/>
                        </a:rPr>
                        <a:t>75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As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p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Primary: </a:t>
                      </a:r>
                      <a:r>
                        <a:rPr lang="en-US" sz="1600" baseline="30000">
                          <a:solidFill>
                            <a:srgbClr val="002060"/>
                          </a:solidFill>
                          <a:effectLst/>
                        </a:rPr>
                        <a:t>72</a:t>
                      </a: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Se, </a:t>
                      </a:r>
                      <a:r>
                        <a:rPr lang="en-US" sz="1600" baseline="30000">
                          <a:solidFill>
                            <a:srgbClr val="002060"/>
                          </a:solidFill>
                          <a:effectLst/>
                        </a:rPr>
                        <a:t>68</a:t>
                      </a: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Ge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Impurities: </a:t>
                      </a:r>
                      <a:r>
                        <a:rPr lang="en-US" sz="1600" baseline="30000">
                          <a:solidFill>
                            <a:srgbClr val="002060"/>
                          </a:solidFill>
                          <a:effectLst/>
                        </a:rPr>
                        <a:t>70,71,73,75</a:t>
                      </a: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Se,</a:t>
                      </a:r>
                      <a:r>
                        <a:rPr lang="en-US" sz="1600" baseline="30000">
                          <a:solidFill>
                            <a:srgbClr val="002060"/>
                          </a:solidFill>
                          <a:effectLst/>
                        </a:rPr>
                        <a:t> 66,67,69,71</a:t>
                      </a: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Ge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Up to 200 MeV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232312"/>
                  </a:ext>
                </a:extLst>
              </a:tr>
              <a:tr h="3877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solidFill>
                            <a:srgbClr val="002060"/>
                          </a:solidFill>
                          <a:effectLst/>
                        </a:rPr>
                        <a:t>119</a:t>
                      </a: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Te,</a:t>
                      </a:r>
                      <a:r>
                        <a:rPr lang="en-US" sz="1600" baseline="30000">
                          <a:solidFill>
                            <a:srgbClr val="002060"/>
                          </a:solidFill>
                          <a:effectLst/>
                        </a:rPr>
                        <a:t> 117m</a:t>
                      </a: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Sn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solidFill>
                            <a:srgbClr val="002060"/>
                          </a:solidFill>
                          <a:effectLst/>
                        </a:rPr>
                        <a:t>nat</a:t>
                      </a: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Sb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p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Primary: </a:t>
                      </a:r>
                      <a:r>
                        <a:rPr lang="en-US" sz="1600" baseline="30000" dirty="0">
                          <a:solidFill>
                            <a:srgbClr val="002060"/>
                          </a:solidFill>
                          <a:effectLst/>
                        </a:rPr>
                        <a:t>119m,119g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Te, </a:t>
                      </a:r>
                      <a:r>
                        <a:rPr lang="en-US" sz="1600" baseline="30000" dirty="0">
                          <a:solidFill>
                            <a:srgbClr val="002060"/>
                          </a:solidFill>
                          <a:effectLst/>
                        </a:rPr>
                        <a:t>117m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Sn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Impurities: </a:t>
                      </a:r>
                      <a:r>
                        <a:rPr lang="en-US" sz="1600" baseline="30000" dirty="0">
                          <a:solidFill>
                            <a:srgbClr val="002060"/>
                          </a:solidFill>
                          <a:effectLst/>
                        </a:rPr>
                        <a:t>116,117,118,121m,121g,123m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Te, </a:t>
                      </a:r>
                      <a:r>
                        <a:rPr lang="en-US" sz="1600" baseline="30000" dirty="0">
                          <a:solidFill>
                            <a:srgbClr val="002060"/>
                          </a:solidFill>
                          <a:effectLst/>
                        </a:rPr>
                        <a:t>113,119m,121m,121g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Sn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Up to 200 MeV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2020-21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1912152"/>
                  </a:ext>
                </a:extLst>
              </a:tr>
              <a:tr h="232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solidFill>
                            <a:srgbClr val="002060"/>
                          </a:solidFill>
                          <a:effectLst/>
                        </a:rPr>
                        <a:t>202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Pb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solidFill>
                            <a:srgbClr val="002060"/>
                          </a:solidFill>
                          <a:effectLst/>
                        </a:rPr>
                        <a:t>nat</a:t>
                      </a: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Tl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p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Primary: </a:t>
                      </a:r>
                      <a:r>
                        <a:rPr lang="en-US" sz="1600" baseline="30000">
                          <a:solidFill>
                            <a:srgbClr val="002060"/>
                          </a:solidFill>
                          <a:effectLst/>
                        </a:rPr>
                        <a:t>202m,202g</a:t>
                      </a: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Pb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Impurities: </a:t>
                      </a:r>
                      <a:r>
                        <a:rPr lang="en-US" sz="1600" baseline="30000">
                          <a:solidFill>
                            <a:srgbClr val="002060"/>
                          </a:solidFill>
                          <a:effectLst/>
                        </a:rPr>
                        <a:t>198,199,200,201,203,204,205</a:t>
                      </a: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Pb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Up to 200 MeV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4756"/>
                  </a:ext>
                </a:extLst>
              </a:tr>
              <a:tr h="2399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solidFill>
                            <a:srgbClr val="002060"/>
                          </a:solidFill>
                          <a:effectLst/>
                        </a:rPr>
                        <a:t>134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Ce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solidFill>
                            <a:srgbClr val="002060"/>
                          </a:solidFill>
                          <a:effectLst/>
                        </a:rPr>
                        <a:t>nat</a:t>
                      </a: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La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p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Primary: </a:t>
                      </a:r>
                      <a:r>
                        <a:rPr lang="en-US" sz="1600" baseline="30000" dirty="0">
                          <a:solidFill>
                            <a:srgbClr val="002060"/>
                          </a:solidFill>
                          <a:effectLst/>
                        </a:rPr>
                        <a:t>134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Impurities: </a:t>
                      </a:r>
                      <a:r>
                        <a:rPr lang="en-US" sz="1600" baseline="30000" dirty="0">
                          <a:solidFill>
                            <a:srgbClr val="002060"/>
                          </a:solidFill>
                          <a:effectLst/>
                        </a:rPr>
                        <a:t>132,133,133,137,139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Ce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50-200 MeV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1877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495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E319-C1A6-409A-B2E8-D5FC175F6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16" y="455874"/>
            <a:ext cx="8286750" cy="640804"/>
          </a:xfrm>
        </p:spPr>
        <p:txBody>
          <a:bodyPr/>
          <a:lstStyle/>
          <a:p>
            <a:r>
              <a:rPr lang="en-US" dirty="0"/>
              <a:t>Experimental: stacked foil technique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46">
                <a:extLst>
                  <a:ext uri="{FF2B5EF4-FFF2-40B4-BE49-F238E27FC236}">
                    <a16:creationId xmlns:a16="http://schemas.microsoft.com/office/drawing/2014/main" id="{59685B97-4548-40D1-9C4E-CD3A54A38E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5116" y="1119924"/>
                <a:ext cx="4918654" cy="3706599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Irradiate array of target and monitor foils with known thickness/areal density intermixed with degraders</a:t>
                </a:r>
              </a:p>
              <a:p>
                <a:pPr marL="685800" lvl="1" indent="-342900"/>
                <a:r>
                  <a:rPr lang="en-US" sz="1600" dirty="0"/>
                  <a:t>Very low current 100-200 </a:t>
                </a:r>
                <a:r>
                  <a:rPr lang="en-US" sz="1600" dirty="0" err="1"/>
                  <a:t>nA</a:t>
                </a:r>
                <a:endParaRPr lang="en-US" sz="16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Use gamma spectroscopy to count each foil individually</a:t>
                </a:r>
              </a:p>
              <a:p>
                <a:pPr marL="685800" lvl="1" indent="-342900"/>
                <a:r>
                  <a:rPr lang="en-US" sz="1600" dirty="0"/>
                  <a:t>Multiple spectra collection allows for accurate error characterization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Determine activity of </a:t>
                </a:r>
                <a:r>
                  <a:rPr lang="en-US" sz="2000" u="sng" dirty="0"/>
                  <a:t>all</a:t>
                </a:r>
                <a:r>
                  <a:rPr lang="en-US" sz="2000" dirty="0"/>
                  <a:t> produced radionuclides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Use activation equation to solve for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for each individual foil</a:t>
                </a:r>
              </a:p>
            </p:txBody>
          </p:sp>
        </mc:Choice>
        <mc:Fallback xmlns="">
          <p:sp>
            <p:nvSpPr>
              <p:cNvPr id="47" name="Content Placeholder 46">
                <a:extLst>
                  <a:ext uri="{FF2B5EF4-FFF2-40B4-BE49-F238E27FC236}">
                    <a16:creationId xmlns:a16="http://schemas.microsoft.com/office/drawing/2014/main" id="{59685B97-4548-40D1-9C4E-CD3A54A38E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5116" y="1119924"/>
                <a:ext cx="4918654" cy="3706599"/>
              </a:xfrm>
              <a:blipFill>
                <a:blip r:embed="rId2"/>
                <a:stretch>
                  <a:fillRect l="-1115" t="-1645" b="-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C5BDF8CB-BB45-458C-940E-B239B94E13FC}"/>
              </a:ext>
            </a:extLst>
          </p:cNvPr>
          <p:cNvGrpSpPr/>
          <p:nvPr/>
        </p:nvGrpSpPr>
        <p:grpSpPr>
          <a:xfrm>
            <a:off x="5184693" y="1076266"/>
            <a:ext cx="3701792" cy="2231440"/>
            <a:chOff x="513140" y="917645"/>
            <a:chExt cx="5099221" cy="37896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77A4C3F-F0BE-4F36-86C7-1618C068BA38}"/>
                </a:ext>
              </a:extLst>
            </p:cNvPr>
            <p:cNvGrpSpPr/>
            <p:nvPr/>
          </p:nvGrpSpPr>
          <p:grpSpPr>
            <a:xfrm>
              <a:off x="1026353" y="1800811"/>
              <a:ext cx="4586008" cy="2906488"/>
              <a:chOff x="256579" y="1870788"/>
              <a:chExt cx="4586008" cy="2906488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2BF2E9E-EE0F-4EA8-9C8E-DF5927031B86}"/>
                  </a:ext>
                </a:extLst>
              </p:cNvPr>
              <p:cNvGrpSpPr/>
              <p:nvPr/>
            </p:nvGrpSpPr>
            <p:grpSpPr>
              <a:xfrm>
                <a:off x="256579" y="1875456"/>
                <a:ext cx="1866127" cy="2901820"/>
                <a:chOff x="4320074" y="1875456"/>
                <a:chExt cx="1866127" cy="2901820"/>
              </a:xfrm>
            </p:grpSpPr>
            <p:sp>
              <p:nvSpPr>
                <p:cNvPr id="24" name="Cube 23">
                  <a:extLst>
                    <a:ext uri="{FF2B5EF4-FFF2-40B4-BE49-F238E27FC236}">
                      <a16:creationId xmlns:a16="http://schemas.microsoft.com/office/drawing/2014/main" id="{CA8A877A-C490-4487-AFF4-0BA88C06F3F0}"/>
                    </a:ext>
                  </a:extLst>
                </p:cNvPr>
                <p:cNvSpPr/>
                <p:nvPr/>
              </p:nvSpPr>
              <p:spPr>
                <a:xfrm>
                  <a:off x="4320074" y="1875456"/>
                  <a:ext cx="1287627" cy="2901820"/>
                </a:xfrm>
                <a:prstGeom prst="cube">
                  <a:avLst>
                    <a:gd name="adj" fmla="val 98586"/>
                  </a:avLst>
                </a:prstGeom>
                <a:solidFill>
                  <a:schemeClr val="bg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Cube 24">
                  <a:extLst>
                    <a:ext uri="{FF2B5EF4-FFF2-40B4-BE49-F238E27FC236}">
                      <a16:creationId xmlns:a16="http://schemas.microsoft.com/office/drawing/2014/main" id="{33FC51F5-FC9A-48A0-B204-1B9D74C59116}"/>
                    </a:ext>
                  </a:extLst>
                </p:cNvPr>
                <p:cNvSpPr/>
                <p:nvPr/>
              </p:nvSpPr>
              <p:spPr>
                <a:xfrm>
                  <a:off x="4609323" y="1875456"/>
                  <a:ext cx="1287627" cy="2901820"/>
                </a:xfrm>
                <a:prstGeom prst="cube">
                  <a:avLst>
                    <a:gd name="adj" fmla="val 98586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Cube 25">
                  <a:extLst>
                    <a:ext uri="{FF2B5EF4-FFF2-40B4-BE49-F238E27FC236}">
                      <a16:creationId xmlns:a16="http://schemas.microsoft.com/office/drawing/2014/main" id="{D1B7ED57-5041-47F3-AF5F-537FE4A638D2}"/>
                    </a:ext>
                  </a:extLst>
                </p:cNvPr>
                <p:cNvSpPr/>
                <p:nvPr/>
              </p:nvSpPr>
              <p:spPr>
                <a:xfrm>
                  <a:off x="4898574" y="1875456"/>
                  <a:ext cx="1287627" cy="2901820"/>
                </a:xfrm>
                <a:prstGeom prst="cube">
                  <a:avLst>
                    <a:gd name="adj" fmla="val 98586"/>
                  </a:avLst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183F05A-6126-438F-AE4C-D83A21F75F6D}"/>
                  </a:ext>
                </a:extLst>
              </p:cNvPr>
              <p:cNvGrpSpPr/>
              <p:nvPr/>
            </p:nvGrpSpPr>
            <p:grpSpPr>
              <a:xfrm>
                <a:off x="1059016" y="1870788"/>
                <a:ext cx="2360647" cy="2901820"/>
                <a:chOff x="2500604" y="1810139"/>
                <a:chExt cx="2360647" cy="2901820"/>
              </a:xfrm>
            </p:grpSpPr>
            <p:sp>
              <p:nvSpPr>
                <p:cNvPr id="18" name="Cube 17">
                  <a:extLst>
                    <a:ext uri="{FF2B5EF4-FFF2-40B4-BE49-F238E27FC236}">
                      <a16:creationId xmlns:a16="http://schemas.microsoft.com/office/drawing/2014/main" id="{247BC9B5-81AB-4482-9F0D-7EFF78E9B8EE}"/>
                    </a:ext>
                  </a:extLst>
                </p:cNvPr>
                <p:cNvSpPr/>
                <p:nvPr/>
              </p:nvSpPr>
              <p:spPr>
                <a:xfrm>
                  <a:off x="2500604" y="1810139"/>
                  <a:ext cx="1390261" cy="2901820"/>
                </a:xfrm>
                <a:prstGeom prst="cube">
                  <a:avLst>
                    <a:gd name="adj" fmla="val 88095"/>
                  </a:avLst>
                </a:prstGeom>
                <a:solidFill>
                  <a:schemeClr val="accent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Cube 18">
                  <a:extLst>
                    <a:ext uri="{FF2B5EF4-FFF2-40B4-BE49-F238E27FC236}">
                      <a16:creationId xmlns:a16="http://schemas.microsoft.com/office/drawing/2014/main" id="{8A5713DF-D9D1-4ADD-9DC6-6FF1F505A36A}"/>
                    </a:ext>
                  </a:extLst>
                </p:cNvPr>
                <p:cNvSpPr/>
                <p:nvPr/>
              </p:nvSpPr>
              <p:spPr>
                <a:xfrm>
                  <a:off x="2995124" y="1810139"/>
                  <a:ext cx="1287627" cy="2901820"/>
                </a:xfrm>
                <a:prstGeom prst="cube">
                  <a:avLst>
                    <a:gd name="adj" fmla="val 98586"/>
                  </a:avLst>
                </a:prstGeom>
                <a:solidFill>
                  <a:schemeClr val="bg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Cube 19">
                  <a:extLst>
                    <a:ext uri="{FF2B5EF4-FFF2-40B4-BE49-F238E27FC236}">
                      <a16:creationId xmlns:a16="http://schemas.microsoft.com/office/drawing/2014/main" id="{325FD5B6-E9C3-4FCA-90D5-3B77D6FAD9F2}"/>
                    </a:ext>
                  </a:extLst>
                </p:cNvPr>
                <p:cNvSpPr/>
                <p:nvPr/>
              </p:nvSpPr>
              <p:spPr>
                <a:xfrm>
                  <a:off x="3284373" y="1810139"/>
                  <a:ext cx="1287627" cy="2901820"/>
                </a:xfrm>
                <a:prstGeom prst="cube">
                  <a:avLst>
                    <a:gd name="adj" fmla="val 98586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Cube 20">
                  <a:extLst>
                    <a:ext uri="{FF2B5EF4-FFF2-40B4-BE49-F238E27FC236}">
                      <a16:creationId xmlns:a16="http://schemas.microsoft.com/office/drawing/2014/main" id="{66EFDA7E-F5A4-4629-B506-F52996D9293E}"/>
                    </a:ext>
                  </a:extLst>
                </p:cNvPr>
                <p:cNvSpPr/>
                <p:nvPr/>
              </p:nvSpPr>
              <p:spPr>
                <a:xfrm>
                  <a:off x="3573624" y="1810139"/>
                  <a:ext cx="1287627" cy="2901820"/>
                </a:xfrm>
                <a:prstGeom prst="cube">
                  <a:avLst>
                    <a:gd name="adj" fmla="val 98586"/>
                  </a:avLst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188A5FE-DA50-4C40-BACB-6FC821661CB7}"/>
                  </a:ext>
                </a:extLst>
              </p:cNvPr>
              <p:cNvGrpSpPr/>
              <p:nvPr/>
            </p:nvGrpSpPr>
            <p:grpSpPr>
              <a:xfrm>
                <a:off x="2481940" y="1870788"/>
                <a:ext cx="2360647" cy="2901820"/>
                <a:chOff x="2500604" y="1810139"/>
                <a:chExt cx="2360647" cy="2901820"/>
              </a:xfrm>
            </p:grpSpPr>
            <p:sp>
              <p:nvSpPr>
                <p:cNvPr id="13" name="Cube 12">
                  <a:extLst>
                    <a:ext uri="{FF2B5EF4-FFF2-40B4-BE49-F238E27FC236}">
                      <a16:creationId xmlns:a16="http://schemas.microsoft.com/office/drawing/2014/main" id="{B0BA0CF4-792C-4266-A6D5-F22D04563F4F}"/>
                    </a:ext>
                  </a:extLst>
                </p:cNvPr>
                <p:cNvSpPr/>
                <p:nvPr/>
              </p:nvSpPr>
              <p:spPr>
                <a:xfrm>
                  <a:off x="2500604" y="1810139"/>
                  <a:ext cx="1390261" cy="2901820"/>
                </a:xfrm>
                <a:prstGeom prst="cube">
                  <a:avLst>
                    <a:gd name="adj" fmla="val 88095"/>
                  </a:avLst>
                </a:prstGeom>
                <a:solidFill>
                  <a:schemeClr val="accent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Cube 13">
                  <a:extLst>
                    <a:ext uri="{FF2B5EF4-FFF2-40B4-BE49-F238E27FC236}">
                      <a16:creationId xmlns:a16="http://schemas.microsoft.com/office/drawing/2014/main" id="{A545333D-E242-49EE-A5BE-2E1CA2554F7A}"/>
                    </a:ext>
                  </a:extLst>
                </p:cNvPr>
                <p:cNvSpPr/>
                <p:nvPr/>
              </p:nvSpPr>
              <p:spPr>
                <a:xfrm>
                  <a:off x="2995124" y="1810139"/>
                  <a:ext cx="1287627" cy="2901820"/>
                </a:xfrm>
                <a:prstGeom prst="cube">
                  <a:avLst>
                    <a:gd name="adj" fmla="val 98586"/>
                  </a:avLst>
                </a:prstGeom>
                <a:solidFill>
                  <a:schemeClr val="bg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Cube 14">
                  <a:extLst>
                    <a:ext uri="{FF2B5EF4-FFF2-40B4-BE49-F238E27FC236}">
                      <a16:creationId xmlns:a16="http://schemas.microsoft.com/office/drawing/2014/main" id="{3993C58F-7645-448F-923B-798FC957CFAD}"/>
                    </a:ext>
                  </a:extLst>
                </p:cNvPr>
                <p:cNvSpPr/>
                <p:nvPr/>
              </p:nvSpPr>
              <p:spPr>
                <a:xfrm>
                  <a:off x="3284373" y="1810139"/>
                  <a:ext cx="1287627" cy="2901820"/>
                </a:xfrm>
                <a:prstGeom prst="cube">
                  <a:avLst>
                    <a:gd name="adj" fmla="val 98586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Cube 15">
                  <a:extLst>
                    <a:ext uri="{FF2B5EF4-FFF2-40B4-BE49-F238E27FC236}">
                      <a16:creationId xmlns:a16="http://schemas.microsoft.com/office/drawing/2014/main" id="{DB3065E5-CB22-476F-AB53-8AA88648D7F3}"/>
                    </a:ext>
                  </a:extLst>
                </p:cNvPr>
                <p:cNvSpPr/>
                <p:nvPr/>
              </p:nvSpPr>
              <p:spPr>
                <a:xfrm>
                  <a:off x="3573624" y="1810139"/>
                  <a:ext cx="1287627" cy="2901820"/>
                </a:xfrm>
                <a:prstGeom prst="cube">
                  <a:avLst>
                    <a:gd name="adj" fmla="val 98586"/>
                  </a:avLst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A2B5804-F0CF-436F-B278-ACA714329F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3862" y="3149085"/>
              <a:ext cx="5784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F5F9E2E-744A-40C3-BA45-153A04BD33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3140" y="3149085"/>
              <a:ext cx="4177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1DAB12A-2E1D-4D02-92E2-9B1217B89681}"/>
                </a:ext>
              </a:extLst>
            </p:cNvPr>
            <p:cNvSpPr txBox="1"/>
            <p:nvPr/>
          </p:nvSpPr>
          <p:spPr>
            <a:xfrm>
              <a:off x="3391668" y="917645"/>
              <a:ext cx="1931440" cy="62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Degraders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FF1CDD1-C7B7-465A-B065-AD6EAA2C09FD}"/>
                </a:ext>
              </a:extLst>
            </p:cNvPr>
            <p:cNvCxnSpPr>
              <a:cxnSpLocks/>
              <a:stCxn id="35" idx="2"/>
              <a:endCxn id="18" idx="0"/>
            </p:cNvCxnSpPr>
            <p:nvPr/>
          </p:nvCxnSpPr>
          <p:spPr>
            <a:xfrm flipH="1">
              <a:off x="3136296" y="1544881"/>
              <a:ext cx="1221092" cy="2559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BA2F7484-9684-48C6-AC09-82CA8A5D835D}"/>
                </a:ext>
              </a:extLst>
            </p:cNvPr>
            <p:cNvCxnSpPr>
              <a:cxnSpLocks/>
              <a:stCxn id="35" idx="2"/>
              <a:endCxn id="13" idx="0"/>
            </p:cNvCxnSpPr>
            <p:nvPr/>
          </p:nvCxnSpPr>
          <p:spPr>
            <a:xfrm>
              <a:off x="4357388" y="1544881"/>
              <a:ext cx="201831" cy="2559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Content Placeholder 46">
            <a:extLst>
              <a:ext uri="{FF2B5EF4-FFF2-40B4-BE49-F238E27FC236}">
                <a16:creationId xmlns:a16="http://schemas.microsoft.com/office/drawing/2014/main" id="{3F8C2F46-B162-4EF1-AD8A-68AEAC97F45D}"/>
              </a:ext>
            </a:extLst>
          </p:cNvPr>
          <p:cNvSpPr txBox="1">
            <a:spLocks/>
          </p:cNvSpPr>
          <p:nvPr/>
        </p:nvSpPr>
        <p:spPr>
          <a:xfrm>
            <a:off x="589496" y="4977221"/>
            <a:ext cx="8087003" cy="7608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00" dirty="0"/>
              <a:t>Dr. Jonathan Morrell developed Python based code (Curie)* which performs gamma spectra fitting and decay routine that is used for data analysis</a:t>
            </a:r>
          </a:p>
        </p:txBody>
      </p:sp>
      <p:sp>
        <p:nvSpPr>
          <p:cNvPr id="28" name="Content Placeholder 46">
            <a:extLst>
              <a:ext uri="{FF2B5EF4-FFF2-40B4-BE49-F238E27FC236}">
                <a16:creationId xmlns:a16="http://schemas.microsoft.com/office/drawing/2014/main" id="{88DDBBE3-E6AF-4E0B-A31B-4F9288DE20E1}"/>
              </a:ext>
            </a:extLst>
          </p:cNvPr>
          <p:cNvSpPr txBox="1">
            <a:spLocks/>
          </p:cNvSpPr>
          <p:nvPr/>
        </p:nvSpPr>
        <p:spPr>
          <a:xfrm>
            <a:off x="467501" y="5878372"/>
            <a:ext cx="7999022" cy="3319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CMR9"/>
              </a:rPr>
              <a:t>*J. T. Morrell,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CMR9"/>
              </a:rPr>
              <a:t>Curie: Python Toolkit for Experimental Nuclear Data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MR9"/>
              </a:rPr>
              <a:t>(2020).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533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4378-A072-490C-ABB4-160BB474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33967"/>
            <a:ext cx="8286750" cy="640804"/>
          </a:xfrm>
        </p:spPr>
        <p:txBody>
          <a:bodyPr/>
          <a:lstStyle/>
          <a:p>
            <a:r>
              <a:rPr lang="en-US" dirty="0"/>
              <a:t>Facilities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88A0D-E763-4636-BF1F-64A028A3E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3541190"/>
            <a:ext cx="8472779" cy="207794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BLIP (BNL) and IPF (LANL) share conceptually similar design</a:t>
            </a:r>
          </a:p>
          <a:p>
            <a:pPr marL="685800" lvl="1" indent="-342900"/>
            <a:r>
              <a:rPr lang="en-US" sz="1800" dirty="0"/>
              <a:t>Operate of LINACs</a:t>
            </a:r>
          </a:p>
          <a:p>
            <a:pPr marL="1028700" lvl="2" indent="-342900"/>
            <a:r>
              <a:rPr lang="en-US" dirty="0"/>
              <a:t>IPF max accepted proton energy 100 MeV, max current 350 µA</a:t>
            </a:r>
          </a:p>
          <a:p>
            <a:pPr marL="1028700" lvl="2" indent="-342900"/>
            <a:r>
              <a:rPr lang="en-US" dirty="0"/>
              <a:t>BLIP max energy 200 MeV, incrementally tunable, max current 200 µA</a:t>
            </a:r>
          </a:p>
          <a:p>
            <a:pPr marL="685800" lvl="1" indent="-342900"/>
            <a:r>
              <a:rPr lang="en-US" sz="1800" dirty="0"/>
              <a:t>Designed for large scale isotope production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EAD15C-2BDF-42BC-946B-F073DF345CCF}"/>
              </a:ext>
            </a:extLst>
          </p:cNvPr>
          <p:cNvSpPr txBox="1">
            <a:spLocks/>
          </p:cNvSpPr>
          <p:nvPr/>
        </p:nvSpPr>
        <p:spPr>
          <a:xfrm>
            <a:off x="335610" y="1483698"/>
            <a:ext cx="8472779" cy="1748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LBNL operates 88-inch cyclotron</a:t>
            </a:r>
          </a:p>
          <a:p>
            <a:pPr marL="685800" lvl="1" indent="-342900"/>
            <a:r>
              <a:rPr lang="en-US" sz="1800" dirty="0"/>
              <a:t>Both light- and heavy-ion capabilities. </a:t>
            </a:r>
          </a:p>
          <a:p>
            <a:pPr marL="685800" lvl="1" indent="-342900"/>
            <a:r>
              <a:rPr lang="en-US" sz="1800" dirty="0"/>
              <a:t>Protons and other light-ions are available at intensities (10-20 </a:t>
            </a:r>
            <a:r>
              <a:rPr lang="en-US" sz="1800" dirty="0" err="1"/>
              <a:t>pA</a:t>
            </a:r>
            <a:r>
              <a:rPr lang="en-US" sz="1800" dirty="0"/>
              <a:t>)</a:t>
            </a:r>
          </a:p>
          <a:p>
            <a:pPr marL="685800" lvl="1" indent="-342900"/>
            <a:r>
              <a:rPr lang="en-US" sz="1800" dirty="0"/>
              <a:t>Maximum energies of 60 MeV (protons), 65 MeV (deuterons), 170 MeV (</a:t>
            </a:r>
            <a:r>
              <a:rPr lang="en-US" sz="1800" baseline="30000" dirty="0"/>
              <a:t>3</a:t>
            </a:r>
            <a:r>
              <a:rPr lang="en-US" sz="1800" dirty="0"/>
              <a:t>He), and 130 MeV (</a:t>
            </a:r>
            <a:r>
              <a:rPr lang="en-US" sz="1800" baseline="30000" dirty="0"/>
              <a:t>4</a:t>
            </a:r>
            <a:r>
              <a:rPr lang="en-US" sz="1800" dirty="0"/>
              <a:t>He).</a:t>
            </a:r>
          </a:p>
          <a:p>
            <a:pPr marL="342900" lvl="1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273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IPschematic"/>
          <p:cNvPicPr>
            <a:picLocks noChangeAspect="1" noChangeArrowheads="1"/>
          </p:cNvPicPr>
          <p:nvPr/>
        </p:nvPicPr>
        <p:blipFill>
          <a:blip r:embed="rId2" cstate="print"/>
          <a:srcRect l="3175" t="2589" r="4762" b="4225"/>
          <a:stretch>
            <a:fillRect/>
          </a:stretch>
        </p:blipFill>
        <p:spPr bwMode="auto">
          <a:xfrm>
            <a:off x="4129955" y="735953"/>
            <a:ext cx="4652686" cy="577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61359" y="1278166"/>
            <a:ext cx="406359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strike="noStrike" kern="0" cap="none" spc="0" normalizeH="0" baseline="0" noProof="0" dirty="0">
                <a:ln>
                  <a:noFill/>
                </a:ln>
                <a:solidFill>
                  <a:srgbClr val="042B7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Brookhaven </a:t>
            </a:r>
            <a:r>
              <a:rPr kumimoji="0" lang="en-US" sz="2200" b="1" i="0" strike="noStrike" kern="0" cap="none" spc="0" normalizeH="0" baseline="0" noProof="0" dirty="0" err="1">
                <a:ln>
                  <a:noFill/>
                </a:ln>
                <a:solidFill>
                  <a:srgbClr val="042B7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Linac</a:t>
            </a:r>
            <a:r>
              <a:rPr kumimoji="0" lang="en-US" sz="2200" b="1" i="0" strike="noStrike" kern="0" cap="none" spc="0" normalizeH="0" baseline="0" noProof="0" dirty="0">
                <a:ln>
                  <a:noFill/>
                </a:ln>
                <a:solidFill>
                  <a:srgbClr val="042B7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Isotope Producer</a:t>
            </a:r>
            <a:r>
              <a:rPr kumimoji="0" lang="en-US" sz="2200" b="1" i="0" strike="noStrike" kern="0" cap="none" spc="0" normalizeH="0" noProof="0" dirty="0">
                <a:ln>
                  <a:noFill/>
                </a:ln>
                <a:solidFill>
                  <a:srgbClr val="042B7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(BLIP) </a:t>
            </a:r>
            <a:r>
              <a:rPr kumimoji="0" lang="en-US" sz="2200" b="1" i="0" strike="noStrike" kern="0" cap="none" spc="0" normalizeH="0" baseline="0" noProof="0" dirty="0">
                <a:ln>
                  <a:noFill/>
                </a:ln>
                <a:solidFill>
                  <a:srgbClr val="042B7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target station</a:t>
            </a:r>
          </a:p>
        </p:txBody>
      </p:sp>
      <p:sp>
        <p:nvSpPr>
          <p:cNvPr id="3" name="Freeform 2"/>
          <p:cNvSpPr/>
          <p:nvPr/>
        </p:nvSpPr>
        <p:spPr>
          <a:xfrm>
            <a:off x="3657600" y="1811831"/>
            <a:ext cx="5376655" cy="535401"/>
          </a:xfrm>
          <a:custGeom>
            <a:avLst/>
            <a:gdLst>
              <a:gd name="connsiteX0" fmla="*/ 0 w 5376655"/>
              <a:gd name="connsiteY0" fmla="*/ 512728 h 535401"/>
              <a:gd name="connsiteX1" fmla="*/ 616945 w 5376655"/>
              <a:gd name="connsiteY1" fmla="*/ 39003 h 535401"/>
              <a:gd name="connsiteX2" fmla="*/ 1388125 w 5376655"/>
              <a:gd name="connsiteY2" fmla="*/ 27986 h 535401"/>
              <a:gd name="connsiteX3" fmla="*/ 3459296 w 5376655"/>
              <a:gd name="connsiteY3" fmla="*/ 39003 h 535401"/>
              <a:gd name="connsiteX4" fmla="*/ 4021157 w 5376655"/>
              <a:gd name="connsiteY4" fmla="*/ 94087 h 535401"/>
              <a:gd name="connsiteX5" fmla="*/ 4560983 w 5376655"/>
              <a:gd name="connsiteY5" fmla="*/ 182222 h 535401"/>
              <a:gd name="connsiteX6" fmla="*/ 5244029 w 5376655"/>
              <a:gd name="connsiteY6" fmla="*/ 479677 h 535401"/>
              <a:gd name="connsiteX7" fmla="*/ 5376231 w 5376655"/>
              <a:gd name="connsiteY7" fmla="*/ 534762 h 53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6655" h="535401">
                <a:moveTo>
                  <a:pt x="0" y="512728"/>
                </a:moveTo>
                <a:cubicBezTo>
                  <a:pt x="192795" y="316260"/>
                  <a:pt x="385591" y="119793"/>
                  <a:pt x="616945" y="39003"/>
                </a:cubicBezTo>
                <a:cubicBezTo>
                  <a:pt x="848299" y="-41787"/>
                  <a:pt x="1388125" y="27986"/>
                  <a:pt x="1388125" y="27986"/>
                </a:cubicBezTo>
                <a:lnTo>
                  <a:pt x="3459296" y="39003"/>
                </a:lnTo>
                <a:cubicBezTo>
                  <a:pt x="3898134" y="50020"/>
                  <a:pt x="3837543" y="70217"/>
                  <a:pt x="4021157" y="94087"/>
                </a:cubicBezTo>
                <a:cubicBezTo>
                  <a:pt x="4204771" y="117957"/>
                  <a:pt x="4357171" y="117957"/>
                  <a:pt x="4560983" y="182222"/>
                </a:cubicBezTo>
                <a:cubicBezTo>
                  <a:pt x="4764795" y="246487"/>
                  <a:pt x="5108154" y="420920"/>
                  <a:pt x="5244029" y="479677"/>
                </a:cubicBezTo>
                <a:cubicBezTo>
                  <a:pt x="5379904" y="538434"/>
                  <a:pt x="5378067" y="536598"/>
                  <a:pt x="5376231" y="534762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83717" y="2252368"/>
            <a:ext cx="4241240" cy="3676483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Located 30 feet below ground level to the bottom of the water shaft</a:t>
            </a:r>
          </a:p>
          <a:p>
            <a:r>
              <a:rPr lang="en-US" sz="1800" dirty="0"/>
              <a:t>Targets delivered to and retrieved from the beamline using chain drive system</a:t>
            </a:r>
          </a:p>
          <a:p>
            <a:r>
              <a:rPr lang="en-US" sz="1800" dirty="0"/>
              <a:t>About 6 inches (152.4 mm) of space available along the beam pass for target positioning</a:t>
            </a:r>
          </a:p>
          <a:p>
            <a:r>
              <a:rPr lang="en-US" sz="1800" dirty="0"/>
              <a:t>Incrementally tunable LINAC energy: 200, 180, 160, 140, 117, 66 MeV</a:t>
            </a:r>
          </a:p>
          <a:p>
            <a:r>
              <a:rPr lang="en-US" sz="1800" dirty="0" err="1"/>
              <a:t>Rastered</a:t>
            </a:r>
            <a:r>
              <a:rPr lang="en-US" sz="1800" dirty="0"/>
              <a:t> and focused beam pattern</a:t>
            </a:r>
          </a:p>
          <a:p>
            <a:r>
              <a:rPr lang="en-US" sz="1800" dirty="0"/>
              <a:t>Multiple targets arranger stacked one after another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7371715" y="1183780"/>
            <a:ext cx="1311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Ground level</a:t>
            </a:r>
          </a:p>
        </p:txBody>
      </p:sp>
    </p:spTree>
    <p:extLst>
      <p:ext uri="{BB962C8B-B14F-4D97-AF65-F5344CB8AC3E}">
        <p14:creationId xmlns:p14="http://schemas.microsoft.com/office/powerpoint/2010/main" val="1542038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444BD-941F-4DC0-B3A9-A24EE2B3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38" y="561811"/>
            <a:ext cx="7886700" cy="729112"/>
          </a:xfrm>
        </p:spPr>
        <p:txBody>
          <a:bodyPr>
            <a:normAutofit/>
          </a:bodyPr>
          <a:lstStyle/>
          <a:p>
            <a:r>
              <a:rPr lang="en-US" sz="2800" dirty="0"/>
              <a:t>Experimental: stacked foils for irradiation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7B3331-F2DF-4FB0-8D46-8A53942DC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84559" y="1206950"/>
            <a:ext cx="3868340" cy="418225"/>
          </a:xfrm>
        </p:spPr>
        <p:txBody>
          <a:bodyPr>
            <a:normAutofit/>
          </a:bodyPr>
          <a:lstStyle/>
          <a:p>
            <a:pPr algn="ctr"/>
            <a:r>
              <a:rPr lang="en-US" sz="2000" b="0" dirty="0"/>
              <a:t>BLIP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7DD350C-F6D6-4E7E-BCD9-14AF67E1A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68586" y="5268495"/>
            <a:ext cx="896322" cy="418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LBNL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E8715EC-A0D8-4DF4-8997-5389177FDBFA}"/>
              </a:ext>
            </a:extLst>
          </p:cNvPr>
          <p:cNvSpPr txBox="1">
            <a:spLocks/>
          </p:cNvSpPr>
          <p:nvPr/>
        </p:nvSpPr>
        <p:spPr>
          <a:xfrm>
            <a:off x="7361212" y="872699"/>
            <a:ext cx="1613593" cy="418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/>
              <a:t>IPF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A566F78B-A0BA-405B-B3CC-A4E5F3DDA37D}"/>
              </a:ext>
            </a:extLst>
          </p:cNvPr>
          <p:cNvPicPr>
            <a:picLocks noGrp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6241387" y="1012146"/>
            <a:ext cx="2454639" cy="30121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3D677C-A56B-4959-AB19-F29DF16E0D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3247" y="2024837"/>
            <a:ext cx="3197290" cy="23979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5F1AF5-9820-49F8-A769-E3C2B2BF8E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4869" y="3657600"/>
            <a:ext cx="2463282" cy="258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8230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 template 2021" id="{53D0E475-E896-4745-A8FE-4E12787C0925}" vid="{C8AB2BAE-74CD-4532-94D9-EE3FDC75C0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TREND template</Template>
  <TotalTime>4948</TotalTime>
  <Words>1077</Words>
  <Application>Microsoft Office PowerPoint</Application>
  <PresentationFormat>On-screen Show (4:3)</PresentationFormat>
  <Paragraphs>161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CMR9</vt:lpstr>
      <vt:lpstr>Times</vt:lpstr>
      <vt:lpstr>Calibri</vt:lpstr>
      <vt:lpstr>Arial</vt:lpstr>
      <vt:lpstr>Cambria Math</vt:lpstr>
      <vt:lpstr>BNL</vt:lpstr>
      <vt:lpstr>The TREND update and Nuclear Data Needs for BNL  </vt:lpstr>
      <vt:lpstr>TREND: TRi-lab Effort on Nuclear Data</vt:lpstr>
      <vt:lpstr>Rationale</vt:lpstr>
      <vt:lpstr>Current state of the field </vt:lpstr>
      <vt:lpstr>Data sets of the primary focus</vt:lpstr>
      <vt:lpstr>Experimental: stacked foil technique</vt:lpstr>
      <vt:lpstr>Facilities </vt:lpstr>
      <vt:lpstr>PowerPoint Presentation</vt:lpstr>
      <vt:lpstr>Experimental: stacked foils for irradiation</vt:lpstr>
      <vt:lpstr>PowerPoint Presentation</vt:lpstr>
      <vt:lpstr>PowerPoint Presentation</vt:lpstr>
      <vt:lpstr>PowerPoint Presentation</vt:lpstr>
      <vt:lpstr>PowerPoint Presentation</vt:lpstr>
      <vt:lpstr>Implications for isotope production</vt:lpstr>
      <vt:lpstr>Implications for isotope production</vt:lpstr>
      <vt:lpstr>BLIP nuclear data needs</vt:lpstr>
      <vt:lpstr>Acknowledgement</vt:lpstr>
      <vt:lpstr>The Tri-lab Nuclear Data Collaboration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Medvedev, Dmitri</dc:creator>
  <cp:keywords/>
  <dc:description/>
  <cp:lastModifiedBy>Medvedev, Dmitri</cp:lastModifiedBy>
  <cp:revision>4</cp:revision>
  <dcterms:created xsi:type="dcterms:W3CDTF">2021-12-06T22:37:20Z</dcterms:created>
  <dcterms:modified xsi:type="dcterms:W3CDTF">2023-02-27T17:30:27Z</dcterms:modified>
  <cp:category/>
</cp:coreProperties>
</file>