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7" r:id="rId1"/>
    <p:sldMasterId id="2147483651" r:id="rId2"/>
    <p:sldMasterId id="2147483754" r:id="rId3"/>
  </p:sldMasterIdLst>
  <p:notesMasterIdLst>
    <p:notesMasterId r:id="rId30"/>
  </p:notesMasterIdLst>
  <p:sldIdLst>
    <p:sldId id="301" r:id="rId4"/>
    <p:sldId id="464" r:id="rId5"/>
    <p:sldId id="434" r:id="rId6"/>
    <p:sldId id="438" r:id="rId7"/>
    <p:sldId id="363" r:id="rId8"/>
    <p:sldId id="461" r:id="rId9"/>
    <p:sldId id="412" r:id="rId10"/>
    <p:sldId id="419" r:id="rId11"/>
    <p:sldId id="439" r:id="rId12"/>
    <p:sldId id="415" r:id="rId13"/>
    <p:sldId id="416" r:id="rId14"/>
    <p:sldId id="430" r:id="rId15"/>
    <p:sldId id="473" r:id="rId16"/>
    <p:sldId id="441" r:id="rId17"/>
    <p:sldId id="406" r:id="rId18"/>
    <p:sldId id="465" r:id="rId19"/>
    <p:sldId id="466" r:id="rId20"/>
    <p:sldId id="467" r:id="rId21"/>
    <p:sldId id="469" r:id="rId22"/>
    <p:sldId id="470" r:id="rId23"/>
    <p:sldId id="471" r:id="rId24"/>
    <p:sldId id="474" r:id="rId25"/>
    <p:sldId id="431" r:id="rId26"/>
    <p:sldId id="435" r:id="rId27"/>
    <p:sldId id="458" r:id="rId28"/>
    <p:sldId id="44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B3D9B1"/>
    <a:srgbClr val="00FF00"/>
    <a:srgbClr val="FF3300"/>
    <a:srgbClr val="FFFF00"/>
    <a:srgbClr val="993300"/>
    <a:srgbClr val="CC33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27" autoAdjust="0"/>
  </p:normalViewPr>
  <p:slideViewPr>
    <p:cSldViewPr>
      <p:cViewPr varScale="1">
        <p:scale>
          <a:sx n="124" d="100"/>
          <a:sy n="124" d="100"/>
        </p:scale>
        <p:origin x="13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574864-5632-4529-A506-0699696C1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0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0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16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52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32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03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052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1600200"/>
            <a:ext cx="35052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28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35052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1600200"/>
            <a:ext cx="35052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24000" y="3941763"/>
            <a:ext cx="35052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3941763"/>
            <a:ext cx="35052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93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1" y="6363014"/>
            <a:ext cx="1280496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1" y="6363014"/>
            <a:ext cx="1280496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99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47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4732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1473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Howell Big Sky 2020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1" y="6363014"/>
            <a:ext cx="1280496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84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35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052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8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6C5E5BE-C9BF-46A3-947E-462A7C7CB2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023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35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8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052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7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192838"/>
            <a:ext cx="14414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8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5498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Date Placeholder 12"/>
          <p:cNvSpPr>
            <a:spLocks noGrp="1" noChangeArrowheads="1"/>
          </p:cNvSpPr>
          <p:nvPr>
            <p:ph type="dt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5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9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3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052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7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0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0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Picture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754380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5395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395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395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395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3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3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25396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396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16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396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4BCBD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6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4BCBD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2" name="Picture 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243638"/>
            <a:ext cx="14398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57" r:id="rId3"/>
    <p:sldLayoutId id="2147483752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C4BCBD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C4BCBD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C4BCBD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C4BCBD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C4BCBD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 descr="Pictur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"/>
            <a:ext cx="7543800" cy="4443413"/>
          </a:xfrm>
          <a:prstGeom prst="rect">
            <a:avLst/>
          </a:prstGeom>
          <a:noFill/>
        </p:spPr>
      </p:pic>
      <p:sp>
        <p:nvSpPr>
          <p:cNvPr id="41370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370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1"/>
            <a:ext cx="716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3709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89">
                <a:effectLst>
                  <a:outerShdw blurRad="38100" dist="38100" dir="2700000" algn="tl">
                    <a:srgbClr val="C4BCB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37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89">
                <a:effectLst>
                  <a:outerShdw blurRad="38100" dist="38100" dir="2700000" algn="tl">
                    <a:srgbClr val="C4BCBD"/>
                  </a:outerShdw>
                </a:effectLst>
              </a:defRPr>
            </a:lvl1pPr>
          </a:lstStyle>
          <a:p>
            <a:endParaRPr lang="en-US"/>
          </a:p>
        </p:txBody>
      </p:sp>
      <p:pic>
        <p:nvPicPr>
          <p:cNvPr id="456707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1" y="6363014"/>
            <a:ext cx="1280496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657" r:id="rId2"/>
    <p:sldLayoutId id="2147483653" r:id="rId3"/>
    <p:sldLayoutId id="2147483652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/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/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/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/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4BCBD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4BCBD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4BCBD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4BCBD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Picture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754380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6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396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16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396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4BCBD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6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4BCBD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2" name="Picture 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243638"/>
            <a:ext cx="14398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28" r:id="rId3"/>
    <p:sldLayoutId id="2147483739" r:id="rId4"/>
    <p:sldLayoutId id="2147483730" r:id="rId5"/>
    <p:sldLayoutId id="214748372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C4BCBD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C4BCBD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C4BCBD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C4BCBD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C4BCBD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njms.rutgers.edu/departments/division_radiation/documents/Azure1992_001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618535"/>
            <a:ext cx="7924800" cy="1945459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/>
              </a:rPr>
              <a:t>IAEA Technical Report: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Auger electron-emitters for radiopharmaceutical developments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4114800"/>
            <a:ext cx="7315200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effectLst/>
              </a:rPr>
              <a:t>Roger W. Howell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effectLst/>
              </a:rPr>
              <a:t>Department of Radiology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effectLst/>
              </a:rPr>
              <a:t>Division of Radiation Research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rgbClr val="FF3300"/>
                </a:solidFill>
                <a:effectLst/>
              </a:rPr>
              <a:t>Rutgers New Jersey Medical School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C8E635-A90D-3B08-2F64-D39BC099C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05000"/>
            <a:ext cx="364905" cy="452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80544B-6306-6B7E-0DA6-EF268B927E53}"/>
              </a:ext>
            </a:extLst>
          </p:cNvPr>
          <p:cNvSpPr txBox="1"/>
          <p:nvPr/>
        </p:nvSpPr>
        <p:spPr>
          <a:xfrm>
            <a:off x="1722469" y="698045"/>
            <a:ext cx="569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Needs &amp; Capabilities for Auger Electron Emitters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153400" cy="1143000"/>
          </a:xfrm>
        </p:spPr>
        <p:txBody>
          <a:bodyPr/>
          <a:lstStyle/>
          <a:p>
            <a:r>
              <a:rPr lang="en-US" baseline="30000" dirty="0"/>
              <a:t>125</a:t>
            </a:r>
            <a:r>
              <a:rPr lang="en-US" dirty="0"/>
              <a:t>I decays on cell membrane are more effective than decays in cytoplasm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8B72FC-8F4D-AB35-9486-195E5E89939C}"/>
              </a:ext>
            </a:extLst>
          </p:cNvPr>
          <p:cNvGrpSpPr/>
          <p:nvPr/>
        </p:nvGrpSpPr>
        <p:grpSpPr>
          <a:xfrm>
            <a:off x="1676400" y="2261223"/>
            <a:ext cx="4395787" cy="3692745"/>
            <a:chOff x="2374106" y="2362199"/>
            <a:chExt cx="4395787" cy="36927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4106" y="2362199"/>
              <a:ext cx="4395787" cy="36927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648200" y="3839240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cell membrane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2800" y="4278868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nucleus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77344" y="266700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cytoplasm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962400" y="6255788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+mj-lt"/>
              </a:rPr>
              <a:t>Pouget</a:t>
            </a:r>
            <a:r>
              <a:rPr lang="en-US" dirty="0">
                <a:latin typeface="+mj-lt"/>
              </a:rPr>
              <a:t> et al.  </a:t>
            </a:r>
            <a:r>
              <a:rPr lang="en-US" dirty="0" err="1">
                <a:latin typeface="+mj-lt"/>
              </a:rPr>
              <a:t>Radiat</a:t>
            </a:r>
            <a:r>
              <a:rPr lang="en-US" dirty="0">
                <a:latin typeface="+mj-lt"/>
              </a:rPr>
              <a:t> Res </a:t>
            </a:r>
            <a:r>
              <a:rPr lang="en-US" b="1" dirty="0">
                <a:latin typeface="+mj-lt"/>
              </a:rPr>
              <a:t>170</a:t>
            </a:r>
            <a:r>
              <a:rPr lang="en-US" dirty="0">
                <a:latin typeface="+mj-lt"/>
              </a:rPr>
              <a:t>, 192–200 (2008)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059C4-7025-AB9C-A857-380FCD992BAD}"/>
              </a:ext>
            </a:extLst>
          </p:cNvPr>
          <p:cNvSpPr txBox="1"/>
          <p:nvPr/>
        </p:nvSpPr>
        <p:spPr>
          <a:xfrm>
            <a:off x="6503873" y="2168604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But……</a:t>
            </a:r>
          </a:p>
          <a:p>
            <a:endParaRPr lang="en-US" dirty="0"/>
          </a:p>
          <a:p>
            <a:r>
              <a:rPr lang="en-US" dirty="0"/>
              <a:t>Several logs of kill will require &gt;&gt;100,000  decays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1991E7-3A42-541C-8026-031709BF0253}"/>
              </a:ext>
            </a:extLst>
          </p:cNvPr>
          <p:cNvCxnSpPr/>
          <p:nvPr/>
        </p:nvCxnSpPr>
        <p:spPr bwMode="auto">
          <a:xfrm>
            <a:off x="7337276" y="3937624"/>
            <a:ext cx="42897" cy="1219200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C7CAF6-CA0F-D25F-096A-586E3D466FDA}"/>
                  </a:ext>
                </a:extLst>
              </p:cNvPr>
              <p:cNvSpPr txBox="1"/>
              <p:nvPr/>
            </p:nvSpPr>
            <p:spPr>
              <a:xfrm>
                <a:off x="6400800" y="5320144"/>
                <a:ext cx="21127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high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molar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activity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C7CAF6-CA0F-D25F-096A-586E3D466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320144"/>
                <a:ext cx="2112758" cy="276999"/>
              </a:xfrm>
              <a:prstGeom prst="rect">
                <a:avLst/>
              </a:prstGeom>
              <a:blipFill>
                <a:blip r:embed="rId3"/>
                <a:stretch>
                  <a:fillRect l="-576" t="-2222" r="-3170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89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ble Placeholder 2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1633537" y="2038350"/>
            <a:ext cx="5876925" cy="4057650"/>
          </a:xfrm>
          <a:prstGeom prst="rect">
            <a:avLst/>
          </a:prstGeom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DNA-Incorporated Auger Electron Emitters are more Radiotoxic than Alpha Particles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8600" y="6207219"/>
            <a:ext cx="5529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Howell et al.  </a:t>
            </a:r>
            <a:r>
              <a:rPr lang="es-ES" dirty="0" err="1"/>
              <a:t>Radiat</a:t>
            </a:r>
            <a:r>
              <a:rPr lang="es-ES" dirty="0"/>
              <a:t>. Res. 128, 282-292 (1991)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4648200"/>
            <a:ext cx="1633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aseline="30000" dirty="0">
                <a:solidFill>
                  <a:schemeClr val="bg1"/>
                </a:solidFill>
              </a:rPr>
              <a:t>125</a:t>
            </a:r>
            <a:r>
              <a:rPr lang="es-ES" dirty="0">
                <a:solidFill>
                  <a:schemeClr val="bg1"/>
                </a:solidFill>
              </a:rPr>
              <a:t>IdU, </a:t>
            </a:r>
            <a:r>
              <a:rPr lang="es-ES" baseline="30000" dirty="0">
                <a:solidFill>
                  <a:schemeClr val="bg1"/>
                </a:solidFill>
              </a:rPr>
              <a:t>125</a:t>
            </a:r>
            <a:r>
              <a:rPr lang="es-ES" dirty="0">
                <a:solidFill>
                  <a:schemeClr val="bg1"/>
                </a:solidFill>
              </a:rPr>
              <a:t>IdC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8553" y="2955440"/>
            <a:ext cx="1469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aseline="30000" dirty="0">
                <a:solidFill>
                  <a:schemeClr val="bg1"/>
                </a:solidFill>
              </a:rPr>
              <a:t>210</a:t>
            </a:r>
            <a:r>
              <a:rPr lang="es-ES" dirty="0">
                <a:solidFill>
                  <a:schemeClr val="bg1"/>
                </a:solidFill>
              </a:rPr>
              <a:t>Po-citrate</a:t>
            </a:r>
          </a:p>
          <a:p>
            <a:r>
              <a:rPr lang="es-ES" dirty="0">
                <a:solidFill>
                  <a:schemeClr val="bg1"/>
                </a:solidFill>
              </a:rPr>
              <a:t>5.3 </a:t>
            </a:r>
            <a:r>
              <a:rPr lang="es-ES" dirty="0" err="1">
                <a:solidFill>
                  <a:schemeClr val="bg1"/>
                </a:solidFill>
              </a:rPr>
              <a:t>MeV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α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4FE6E1-0E3E-1A89-15F3-58064B6E3473}"/>
              </a:ext>
            </a:extLst>
          </p:cNvPr>
          <p:cNvGrpSpPr/>
          <p:nvPr/>
        </p:nvGrpSpPr>
        <p:grpSpPr>
          <a:xfrm>
            <a:off x="2862262" y="2770774"/>
            <a:ext cx="6107123" cy="369332"/>
            <a:chOff x="2862262" y="2770774"/>
            <a:chExt cx="6107123" cy="36933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0B89A76-ACEF-DCB8-3083-88D43CBDF8B3}"/>
                </a:ext>
              </a:extLst>
            </p:cNvPr>
            <p:cNvCxnSpPr>
              <a:endCxn id="6" idx="1"/>
            </p:cNvCxnSpPr>
            <p:nvPr/>
          </p:nvCxnSpPr>
          <p:spPr bwMode="auto">
            <a:xfrm>
              <a:off x="2862262" y="2955440"/>
              <a:ext cx="461440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652C94-BFD5-01CF-BE6E-D445C754CEA0}"/>
                </a:ext>
              </a:extLst>
            </p:cNvPr>
            <p:cNvSpPr txBox="1"/>
            <p:nvPr/>
          </p:nvSpPr>
          <p:spPr>
            <a:xfrm>
              <a:off x="7476669" y="2770774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37% survival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21C8ED6-885F-DDE8-8815-9AFE4F6BDD38}"/>
              </a:ext>
            </a:extLst>
          </p:cNvPr>
          <p:cNvGrpSpPr/>
          <p:nvPr/>
        </p:nvGrpSpPr>
        <p:grpSpPr>
          <a:xfrm>
            <a:off x="2971800" y="2955440"/>
            <a:ext cx="1236236" cy="1536393"/>
            <a:chOff x="2971800" y="2955440"/>
            <a:chExt cx="1236236" cy="15363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1CA5FB-9372-4A59-ABA6-47EF4CE3DD04}"/>
                </a:ext>
              </a:extLst>
            </p:cNvPr>
            <p:cNvSpPr txBox="1"/>
            <p:nvPr/>
          </p:nvSpPr>
          <p:spPr>
            <a:xfrm>
              <a:off x="2971800" y="3845502"/>
              <a:ext cx="1236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66 decays</a:t>
              </a:r>
            </a:p>
            <a:p>
              <a:r>
                <a:rPr lang="en-US" dirty="0">
                  <a:solidFill>
                    <a:schemeClr val="accent1"/>
                  </a:solidFill>
                </a:rPr>
                <a:t>for I-125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730B62A-3D10-6F31-4DC2-603C84CA8053}"/>
                </a:ext>
              </a:extLst>
            </p:cNvPr>
            <p:cNvCxnSpPr/>
            <p:nvPr/>
          </p:nvCxnSpPr>
          <p:spPr bwMode="auto">
            <a:xfrm flipV="1">
              <a:off x="3276600" y="2955440"/>
              <a:ext cx="152400" cy="89006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BBD24C-B150-CB75-C32B-A23C72F92869}"/>
              </a:ext>
            </a:extLst>
          </p:cNvPr>
          <p:cNvGrpSpPr/>
          <p:nvPr/>
        </p:nvGrpSpPr>
        <p:grpSpPr>
          <a:xfrm>
            <a:off x="3886200" y="2075635"/>
            <a:ext cx="3163734" cy="879805"/>
            <a:chOff x="3886200" y="2075635"/>
            <a:chExt cx="3163734" cy="8798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1CF112-02C6-29A9-343B-7B10F549B560}"/>
                </a:ext>
              </a:extLst>
            </p:cNvPr>
            <p:cNvSpPr txBox="1"/>
            <p:nvPr/>
          </p:nvSpPr>
          <p:spPr>
            <a:xfrm>
              <a:off x="4800600" y="2075635"/>
              <a:ext cx="2249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9 decays for Po-210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840A74E-F6E9-B2C0-8F24-D6209E517B86}"/>
                </a:ext>
              </a:extLst>
            </p:cNvPr>
            <p:cNvCxnSpPr/>
            <p:nvPr/>
          </p:nvCxnSpPr>
          <p:spPr bwMode="auto">
            <a:xfrm flipV="1">
              <a:off x="3886200" y="2260301"/>
              <a:ext cx="880607" cy="6951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8D59EDA-BAB3-DA93-1866-E992BD7EED40}"/>
              </a:ext>
            </a:extLst>
          </p:cNvPr>
          <p:cNvSpPr txBox="1"/>
          <p:nvPr/>
        </p:nvSpPr>
        <p:spPr>
          <a:xfrm>
            <a:off x="2667000" y="5650468"/>
            <a:ext cx="467538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ABSORBED DOSE TO CELL NUCLEUS (Gy)</a:t>
            </a:r>
          </a:p>
        </p:txBody>
      </p:sp>
    </p:spTree>
    <p:extLst>
      <p:ext uri="{BB962C8B-B14F-4D97-AF65-F5344CB8AC3E}">
        <p14:creationId xmlns:p14="http://schemas.microsoft.com/office/powerpoint/2010/main" val="311707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4" name="Rectangle 6"/>
          <p:cNvSpPr>
            <a:spLocks noGrp="1" noChangeArrowheads="1"/>
          </p:cNvSpPr>
          <p:nvPr>
            <p:ph type="title"/>
          </p:nvPr>
        </p:nvSpPr>
        <p:spPr>
          <a:xfrm>
            <a:off x="117475" y="536575"/>
            <a:ext cx="8874125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/>
              </a:rPr>
              <a:t>Weak Auger Emitters Require More Decays</a:t>
            </a:r>
          </a:p>
        </p:txBody>
      </p:sp>
      <p:graphicFrame>
        <p:nvGraphicFramePr>
          <p:cNvPr id="92163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612772"/>
              </p:ext>
            </p:extLst>
          </p:nvPr>
        </p:nvGraphicFramePr>
        <p:xfrm>
          <a:off x="990600" y="1477126"/>
          <a:ext cx="7654925" cy="465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361090" imgH="5084085" progId="Word.Document.8">
                  <p:embed/>
                </p:oleObj>
              </mc:Choice>
              <mc:Fallback>
                <p:oleObj name="Document" r:id="rId2" imgW="8361090" imgH="5084085" progId="Word.Document.8">
                  <p:embed/>
                  <p:pic>
                    <p:nvPicPr>
                      <p:cNvPr id="9216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77126"/>
                        <a:ext cx="7654925" cy="4655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 descr="S. James Adelstein, M.D., Ph.D.">
            <a:extLst>
              <a:ext uri="{FF2B5EF4-FFF2-40B4-BE49-F238E27FC236}">
                <a16:creationId xmlns:a16="http://schemas.microsoft.com/office/drawing/2014/main" id="{B89C45D7-1CE3-7674-A73E-3894CF301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35" y="5949165"/>
            <a:ext cx="642937" cy="74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Kassis">
            <a:extLst>
              <a:ext uri="{FF2B5EF4-FFF2-40B4-BE49-F238E27FC236}">
                <a16:creationId xmlns:a16="http://schemas.microsoft.com/office/drawing/2014/main" id="{34B513B4-7146-4480-9246-D2809C5B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938285"/>
            <a:ext cx="661435" cy="7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96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F293-157B-58AE-FB1A-48A32AFA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09738"/>
            <a:ext cx="8686800" cy="2852737"/>
          </a:xfrm>
        </p:spPr>
        <p:txBody>
          <a:bodyPr/>
          <a:lstStyle/>
          <a:p>
            <a:r>
              <a:rPr lang="en-US" dirty="0">
                <a:effectLst/>
              </a:rPr>
              <a:t>The Path to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AE Radiopharmaceutical Therapy</a:t>
            </a:r>
          </a:p>
        </p:txBody>
      </p:sp>
    </p:spTree>
    <p:extLst>
      <p:ext uri="{BB962C8B-B14F-4D97-AF65-F5344CB8AC3E}">
        <p14:creationId xmlns:p14="http://schemas.microsoft.com/office/powerpoint/2010/main" val="1695713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B4FB-CF76-CF9B-5E2C-AE41C98A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801172"/>
          </a:xfrm>
        </p:spPr>
        <p:txBody>
          <a:bodyPr/>
          <a:lstStyle/>
          <a:p>
            <a:r>
              <a:rPr lang="en-US" sz="3200" dirty="0">
                <a:effectLst/>
              </a:rPr>
              <a:t>Awakening of Auger Electrons for Therapy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872BEF-D9BD-7EC3-34B0-1CDD4FBF64E2}"/>
              </a:ext>
            </a:extLst>
          </p:cNvPr>
          <p:cNvGrpSpPr/>
          <p:nvPr/>
        </p:nvGrpSpPr>
        <p:grpSpPr>
          <a:xfrm>
            <a:off x="4419600" y="1371600"/>
            <a:ext cx="2362200" cy="2442839"/>
            <a:chOff x="5029200" y="1600200"/>
            <a:chExt cx="2362200" cy="24428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668145-8E37-A4BC-4844-D5FE526F5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1600200"/>
              <a:ext cx="1582670" cy="21336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D062BB-87C5-55C0-DB37-CA73C84D15F2}"/>
                </a:ext>
              </a:extLst>
            </p:cNvPr>
            <p:cNvSpPr txBox="1"/>
            <p:nvPr/>
          </p:nvSpPr>
          <p:spPr>
            <a:xfrm>
              <a:off x="5029200" y="3673707"/>
              <a:ext cx="23622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Ludwig Feinendegen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6EEE6F-8AEB-6B0F-03E2-991B15BA1309}"/>
              </a:ext>
            </a:extLst>
          </p:cNvPr>
          <p:cNvGrpSpPr/>
          <p:nvPr/>
        </p:nvGrpSpPr>
        <p:grpSpPr>
          <a:xfrm>
            <a:off x="4571999" y="3810006"/>
            <a:ext cx="1887469" cy="2627525"/>
            <a:chOff x="5181599" y="4038606"/>
            <a:chExt cx="1887469" cy="2627525"/>
          </a:xfrm>
        </p:grpSpPr>
        <p:pic>
          <p:nvPicPr>
            <p:cNvPr id="1026" name="Picture 2" descr="In Memoriam: Kurt Hofer (1939-2015) - Radiation Research Society (RADRES)">
              <a:extLst>
                <a:ext uri="{FF2B5EF4-FFF2-40B4-BE49-F238E27FC236}">
                  <a16:creationId xmlns:a16="http://schemas.microsoft.com/office/drawing/2014/main" id="{4ECAED21-C2E4-EA03-30DC-E652FA6440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71" t="10118" r="28854" b="26389"/>
            <a:stretch/>
          </p:blipFill>
          <p:spPr bwMode="auto">
            <a:xfrm>
              <a:off x="5334000" y="4038606"/>
              <a:ext cx="1582669" cy="203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B93F44-818E-2032-F576-0C2C1BF8F368}"/>
                </a:ext>
              </a:extLst>
            </p:cNvPr>
            <p:cNvSpPr txBox="1"/>
            <p:nvPr/>
          </p:nvSpPr>
          <p:spPr>
            <a:xfrm>
              <a:off x="5181599" y="6019800"/>
              <a:ext cx="188746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Kurt Hofer (1939-2015)</a:t>
              </a:r>
              <a:endParaRPr lang="en-US" i="1" dirty="0"/>
            </a:p>
          </p:txBody>
        </p:sp>
      </p:grpSp>
      <p:pic>
        <p:nvPicPr>
          <p:cNvPr id="11" name="Picture 4" descr="S. James Adelstein, M.D., Ph.D.">
            <a:extLst>
              <a:ext uri="{FF2B5EF4-FFF2-40B4-BE49-F238E27FC236}">
                <a16:creationId xmlns:a16="http://schemas.microsoft.com/office/drawing/2014/main" id="{624CA4D0-98FB-676D-8D17-A8528E4DD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1617662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1">
            <a:extLst>
              <a:ext uri="{FF2B5EF4-FFF2-40B4-BE49-F238E27FC236}">
                <a16:creationId xmlns:a16="http://schemas.microsoft.com/office/drawing/2014/main" id="{9D19FF4B-F1CA-A5DF-D741-C8902100E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772025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/>
              <a:t>Jim Adelstein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AA97FC-019C-CBDE-2D97-E6E39E1A14A2}"/>
              </a:ext>
            </a:extLst>
          </p:cNvPr>
          <p:cNvGrpSpPr/>
          <p:nvPr/>
        </p:nvGrpSpPr>
        <p:grpSpPr>
          <a:xfrm>
            <a:off x="798042" y="1247232"/>
            <a:ext cx="3212140" cy="5141900"/>
            <a:chOff x="674060" y="1600200"/>
            <a:chExt cx="3212140" cy="51419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44D7E2B-F99A-9415-F29D-5E0BB1B2F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060" y="1600200"/>
              <a:ext cx="3212140" cy="4658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24D78E-5CBD-3D9A-61C6-D40C7C0E836B}"/>
                </a:ext>
              </a:extLst>
            </p:cNvPr>
            <p:cNvSpPr txBox="1"/>
            <p:nvPr/>
          </p:nvSpPr>
          <p:spPr>
            <a:xfrm>
              <a:off x="1524077" y="6372768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56 years………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5009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426B-39F4-3642-0A74-2D0D1662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Circle Back to Key Points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Auger Electron Emitters for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F9A8B-822D-D855-824A-E17FD236D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7620000" cy="467518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>
                <a:effectLst/>
              </a:rPr>
              <a:t>High-LET type radiotoxicity and no dose rate effect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effectLst/>
              </a:rPr>
              <a:t>Radiochemistry is “easier” than with alpha emitters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effectLst/>
              </a:rPr>
              <a:t>Protectable – primarily classical indirect effects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effectLst/>
              </a:rPr>
              <a:t>implies safety factor relative to alpha particles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effectLst/>
              </a:rPr>
              <a:t>Many decays needed to sterilize tumor cells</a:t>
            </a:r>
          </a:p>
          <a:p>
            <a:pPr lvl="1">
              <a:spcBef>
                <a:spcPts val="1200"/>
              </a:spcBef>
            </a:pPr>
            <a:r>
              <a:rPr lang="en-US" sz="2000" u="sng" dirty="0">
                <a:effectLst/>
              </a:rPr>
              <a:t>use as few decays as possible</a:t>
            </a:r>
            <a:r>
              <a:rPr lang="en-US" sz="2000" dirty="0">
                <a:effectLst/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effectLst/>
              </a:rPr>
              <a:t>use </a:t>
            </a:r>
            <a:r>
              <a:rPr lang="en-US" sz="2000" dirty="0" err="1">
                <a:effectLst/>
              </a:rPr>
              <a:t>radiopharm</a:t>
            </a:r>
            <a:r>
              <a:rPr lang="en-US" sz="2000" dirty="0">
                <a:effectLst/>
              </a:rPr>
              <a:t> cocktails to minimize injected activity</a:t>
            </a:r>
          </a:p>
          <a:p>
            <a:pPr lvl="2">
              <a:spcBef>
                <a:spcPts val="1200"/>
              </a:spcBef>
            </a:pPr>
            <a:r>
              <a:rPr lang="en-US" sz="1600" dirty="0">
                <a:effectLst/>
              </a:rPr>
              <a:t>minimizes photons</a:t>
            </a:r>
          </a:p>
          <a:p>
            <a:pPr lvl="2">
              <a:spcBef>
                <a:spcPts val="1200"/>
              </a:spcBef>
            </a:pPr>
            <a:r>
              <a:rPr lang="en-US" sz="1600" dirty="0">
                <a:effectLst/>
              </a:rPr>
              <a:t>minimizes normal tissue toxicity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effectLst/>
              </a:rPr>
              <a:t>prolific Auger electron emitters are preferred</a:t>
            </a:r>
          </a:p>
        </p:txBody>
      </p:sp>
    </p:spTree>
    <p:extLst>
      <p:ext uri="{BB962C8B-B14F-4D97-AF65-F5344CB8AC3E}">
        <p14:creationId xmlns:p14="http://schemas.microsoft.com/office/powerpoint/2010/main" val="394090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E5346-969F-AB31-9253-EB1E0D2AE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IAEA Committee Criteria for 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Prioritizing Radionuclides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C108A-E0D5-11C4-3D3F-AB73DDFC8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4800600"/>
          </a:xfrm>
        </p:spPr>
        <p:txBody>
          <a:bodyPr/>
          <a:lstStyle/>
          <a:p>
            <a:r>
              <a:rPr lang="en-US" sz="1800" dirty="0">
                <a:effectLst/>
              </a:rPr>
              <a:t>Number of Auger electrons per decay</a:t>
            </a:r>
          </a:p>
          <a:p>
            <a:r>
              <a:rPr lang="en-US" sz="1800" dirty="0">
                <a:effectLst/>
              </a:rPr>
              <a:t>Photon/electron ratio (low photon yield)</a:t>
            </a:r>
          </a:p>
          <a:p>
            <a:r>
              <a:rPr lang="en-US" sz="1800" dirty="0">
                <a:effectLst/>
              </a:rPr>
              <a:t>Co-emission of conversion electrons and/or beta particles</a:t>
            </a:r>
          </a:p>
          <a:p>
            <a:r>
              <a:rPr lang="en-US" sz="1800" dirty="0">
                <a:effectLst/>
              </a:rPr>
              <a:t>Normal tissue toxicity (ion should not concentrate in organs)</a:t>
            </a:r>
          </a:p>
          <a:p>
            <a:r>
              <a:rPr lang="en-US" sz="1800" dirty="0">
                <a:effectLst/>
              </a:rPr>
              <a:t>Physical half-life (preferably 3-20 days)</a:t>
            </a:r>
          </a:p>
          <a:p>
            <a:r>
              <a:rPr lang="en-US" sz="1800" dirty="0" err="1">
                <a:effectLst/>
              </a:rPr>
              <a:t>Targetry</a:t>
            </a:r>
            <a:r>
              <a:rPr lang="en-US" sz="1800" dirty="0">
                <a:effectLst/>
              </a:rPr>
              <a:t> and production</a:t>
            </a:r>
          </a:p>
          <a:p>
            <a:pPr lvl="1"/>
            <a:r>
              <a:rPr lang="en-US" sz="1400" dirty="0">
                <a:effectLst/>
              </a:rPr>
              <a:t>(</a:t>
            </a:r>
            <a:r>
              <a:rPr lang="en-US" sz="1400" dirty="0" err="1">
                <a:effectLst/>
              </a:rPr>
              <a:t>p,n</a:t>
            </a:r>
            <a:r>
              <a:rPr lang="en-US" sz="1400" dirty="0">
                <a:effectLst/>
              </a:rPr>
              <a:t>), (</a:t>
            </a:r>
            <a:r>
              <a:rPr lang="en-US" sz="1400" dirty="0" err="1">
                <a:effectLst/>
              </a:rPr>
              <a:t>p,xn</a:t>
            </a:r>
            <a:r>
              <a:rPr lang="en-US" sz="1400" dirty="0">
                <a:effectLst/>
              </a:rPr>
              <a:t>)		most widely available</a:t>
            </a:r>
          </a:p>
          <a:p>
            <a:pPr lvl="1"/>
            <a:r>
              <a:rPr lang="en-US" sz="1400" dirty="0">
                <a:effectLst/>
              </a:rPr>
              <a:t>d, </a:t>
            </a:r>
            <a:r>
              <a:rPr lang="el-GR" sz="1400" dirty="0">
                <a:effectLst/>
              </a:rPr>
              <a:t>α</a:t>
            </a:r>
            <a:r>
              <a:rPr lang="en-US" sz="1400" dirty="0">
                <a:effectLst/>
              </a:rPr>
              <a:t>, </a:t>
            </a:r>
            <a:r>
              <a:rPr lang="en-US" sz="1400" baseline="30000" dirty="0">
                <a:effectLst/>
              </a:rPr>
              <a:t>3</a:t>
            </a:r>
            <a:r>
              <a:rPr lang="en-US" sz="1400" dirty="0">
                <a:effectLst/>
              </a:rPr>
              <a:t>He …		lesser availability</a:t>
            </a:r>
          </a:p>
          <a:p>
            <a:pPr lvl="1"/>
            <a:r>
              <a:rPr lang="en-US" sz="1400" dirty="0">
                <a:effectLst/>
              </a:rPr>
              <a:t>Neutron (reactor)	low molar activity</a:t>
            </a:r>
          </a:p>
          <a:p>
            <a:pPr lvl="1"/>
            <a:r>
              <a:rPr lang="en-US" sz="1400" dirty="0">
                <a:effectLst/>
              </a:rPr>
              <a:t>Enriched targets	high cost and unreliable supply</a:t>
            </a:r>
          </a:p>
          <a:p>
            <a:r>
              <a:rPr lang="en-US" sz="1800" dirty="0">
                <a:effectLst/>
              </a:rPr>
              <a:t>Separation chemistry</a:t>
            </a:r>
          </a:p>
          <a:p>
            <a:pPr lvl="1"/>
            <a:r>
              <a:rPr lang="en-US" sz="1400" dirty="0">
                <a:effectLst/>
              </a:rPr>
              <a:t>Require high chemical and radiochemical purity</a:t>
            </a:r>
          </a:p>
          <a:p>
            <a:pPr lvl="1"/>
            <a:r>
              <a:rPr lang="en-US" sz="1400" dirty="0" err="1">
                <a:effectLst/>
              </a:rPr>
              <a:t>n,y</a:t>
            </a:r>
            <a:r>
              <a:rPr lang="en-US" sz="1400" dirty="0">
                <a:effectLst/>
              </a:rPr>
              <a:t> products which decay via β-decay to the desired radionuclide</a:t>
            </a:r>
          </a:p>
          <a:p>
            <a:r>
              <a:rPr lang="en-US" sz="1800" dirty="0">
                <a:effectLst/>
              </a:rPr>
              <a:t>Vector chemistry</a:t>
            </a:r>
          </a:p>
          <a:p>
            <a:pPr lvl="1"/>
            <a:r>
              <a:rPr lang="en-US" sz="1400" dirty="0">
                <a:effectLst/>
              </a:rPr>
              <a:t>Chelators</a:t>
            </a:r>
          </a:p>
          <a:p>
            <a:pPr lvl="1"/>
            <a:r>
              <a:rPr lang="en-US" sz="1400" dirty="0">
                <a:effectLst/>
              </a:rPr>
              <a:t>Require extremely high molar activity due to large number of decays needed</a:t>
            </a:r>
          </a:p>
          <a:p>
            <a:endParaRPr lang="en-US" sz="1800" dirty="0">
              <a:effectLst/>
            </a:endParaRPr>
          </a:p>
          <a:p>
            <a:pPr lvl="1"/>
            <a:endParaRPr lang="en-US" sz="1400" dirty="0">
              <a:effectLst/>
            </a:endParaRPr>
          </a:p>
          <a:p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9314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83ADD-281E-1FD3-2899-97894FDC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7813"/>
            <a:ext cx="7162800" cy="636587"/>
          </a:xfrm>
        </p:spPr>
        <p:txBody>
          <a:bodyPr/>
          <a:lstStyle/>
          <a:p>
            <a:r>
              <a:rPr lang="en-US" dirty="0">
                <a:effectLst/>
              </a:rPr>
              <a:t>IAEA Criteria for Selection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A03654-6890-08DE-3E4C-BCA3B4321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07246"/>
              </p:ext>
            </p:extLst>
          </p:nvPr>
        </p:nvGraphicFramePr>
        <p:xfrm>
          <a:off x="2300514" y="1600200"/>
          <a:ext cx="6248400" cy="4801997"/>
        </p:xfrm>
        <a:graphic>
          <a:graphicData uri="http://schemas.openxmlformats.org/drawingml/2006/table">
            <a:tbl>
              <a:tblPr firstRow="1" firstCol="1" bandRow="1"/>
              <a:tblGrid>
                <a:gridCol w="1818640">
                  <a:extLst>
                    <a:ext uri="{9D8B030D-6E8A-4147-A177-3AD203B41FA5}">
                      <a16:colId xmlns:a16="http://schemas.microsoft.com/office/drawing/2014/main" val="3295828439"/>
                    </a:ext>
                  </a:extLst>
                </a:gridCol>
                <a:gridCol w="976630">
                  <a:extLst>
                    <a:ext uri="{9D8B030D-6E8A-4147-A177-3AD203B41FA5}">
                      <a16:colId xmlns:a16="http://schemas.microsoft.com/office/drawing/2014/main" val="837643433"/>
                    </a:ext>
                  </a:extLst>
                </a:gridCol>
                <a:gridCol w="1090930">
                  <a:extLst>
                    <a:ext uri="{9D8B030D-6E8A-4147-A177-3AD203B41FA5}">
                      <a16:colId xmlns:a16="http://schemas.microsoft.com/office/drawing/2014/main" val="284891364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6793237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0267239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#AE/decay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0-4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5-10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11-20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&gt;20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5440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#CE/decay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0-1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1-2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&gt;2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4272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%β decay (E)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Present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None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 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8812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γ toxicity risk for patient and handlers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High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None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7320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Imageable (theranostic)*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None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&lt;5% intensity 60-300 keV gammas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5-50% 60-300 keV gammas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&gt;50% 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60-300+ keV gammas or 511 keV PET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331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Stable daughter (SD)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No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/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/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Yes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456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Half-life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12 h &lt; T &lt; 20 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 &lt; 24 hrs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1-2 days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3-20 days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5636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Current worldwide availability (WWA)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Not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Limited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In some locations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Widely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4192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Target availability (TA) for radionuclide production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Unavailable or extremely limited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Limited or insufficient enrichment, exorbitant cost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Available but requires enriched or expensive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Widely available and inexpensive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608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Radiochemistry and separation (RC)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Not currently reported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Challenging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Feasible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Optimized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79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Chelator availability (CA)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None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Complex radiolabelling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Most likely available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Routine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0597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Molar activity (MA)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Not available without carrier or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&lt; 1 </a:t>
                      </a:r>
                      <a:r>
                        <a:rPr lang="en-ZA" sz="1000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GBq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/µmol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1 - 10 </a:t>
                      </a:r>
                      <a:r>
                        <a:rPr lang="en-ZA" sz="1000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GBq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/µmol of ligand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10 - 100 </a:t>
                      </a:r>
                      <a:r>
                        <a:rPr lang="en-ZA" sz="1000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GBq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/µmol of ligand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&gt;100 </a:t>
                      </a:r>
                      <a:r>
                        <a:rPr lang="en-ZA" sz="1000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GBq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/ µmol of ligand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7588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Vector availability (VA)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No vectors studied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Considerable number studied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8184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Cellular dosimetry: Self-dose/Total dose ratio (SD/TD) </a:t>
                      </a:r>
                      <a:r>
                        <a:rPr lang="en-ZA" sz="1000" b="1" u="sng" dirty="0">
                          <a:solidFill>
                            <a:srgbClr val="00808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to be defined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591896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9A70C9-2F28-4E8B-6B95-3875161DBA75}"/>
              </a:ext>
            </a:extLst>
          </p:cNvPr>
          <p:cNvCxnSpPr/>
          <p:nvPr/>
        </p:nvCxnSpPr>
        <p:spPr bwMode="auto">
          <a:xfrm>
            <a:off x="685800" y="6172200"/>
            <a:ext cx="1600200" cy="0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3E50EB-B8D9-BA09-9B3A-9E29CCBA1947}"/>
              </a:ext>
            </a:extLst>
          </p:cNvPr>
          <p:cNvCxnSpPr/>
          <p:nvPr/>
        </p:nvCxnSpPr>
        <p:spPr bwMode="auto">
          <a:xfrm>
            <a:off x="685800" y="1676400"/>
            <a:ext cx="1600200" cy="0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37BED49-EB06-30EF-7F12-8D5423DDFA63}"/>
              </a:ext>
            </a:extLst>
          </p:cNvPr>
          <p:cNvCxnSpPr/>
          <p:nvPr/>
        </p:nvCxnSpPr>
        <p:spPr bwMode="auto">
          <a:xfrm>
            <a:off x="685800" y="3251199"/>
            <a:ext cx="1600200" cy="0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2727A8-E7A5-2F9B-A982-CD7D7B74D091}"/>
              </a:ext>
            </a:extLst>
          </p:cNvPr>
          <p:cNvGrpSpPr/>
          <p:nvPr/>
        </p:nvGrpSpPr>
        <p:grpSpPr>
          <a:xfrm>
            <a:off x="4186464" y="1230868"/>
            <a:ext cx="4171950" cy="369332"/>
            <a:chOff x="4186464" y="1230868"/>
            <a:chExt cx="4171950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08E0E4-2940-503B-CABA-DFA86EA7797A}"/>
                </a:ext>
              </a:extLst>
            </p:cNvPr>
            <p:cNvSpPr txBox="1"/>
            <p:nvPr/>
          </p:nvSpPr>
          <p:spPr>
            <a:xfrm>
              <a:off x="4186464" y="1230868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7C80"/>
                  </a:solidFill>
                </a:rPr>
                <a:t>Bad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BC23B8-102D-9AC0-FBFA-C8A9C412853C}"/>
                </a:ext>
              </a:extLst>
            </p:cNvPr>
            <p:cNvSpPr txBox="1"/>
            <p:nvPr/>
          </p:nvSpPr>
          <p:spPr>
            <a:xfrm>
              <a:off x="5196114" y="1230868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Good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AD5B57-0E95-7F30-E4B4-6B4B92D2BBCF}"/>
                </a:ext>
              </a:extLst>
            </p:cNvPr>
            <p:cNvSpPr txBox="1"/>
            <p:nvPr/>
          </p:nvSpPr>
          <p:spPr>
            <a:xfrm>
              <a:off x="6339114" y="1230868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3D9B1"/>
                  </a:solidFill>
                </a:rPr>
                <a:t>Better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1B2202-BCE8-4BCD-E6FC-EE2FC2B05A7C}"/>
                </a:ext>
              </a:extLst>
            </p:cNvPr>
            <p:cNvSpPr txBox="1"/>
            <p:nvPr/>
          </p:nvSpPr>
          <p:spPr>
            <a:xfrm>
              <a:off x="7558314" y="1230868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92D050"/>
                  </a:solidFill>
                </a:rPr>
                <a:t>Best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9087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83ADD-281E-1FD3-2899-97894FDC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2" y="277813"/>
            <a:ext cx="8033658" cy="636587"/>
          </a:xfrm>
        </p:spPr>
        <p:txBody>
          <a:bodyPr/>
          <a:lstStyle/>
          <a:p>
            <a:r>
              <a:rPr lang="en-US" dirty="0">
                <a:effectLst/>
              </a:rPr>
              <a:t>DOE Driven Solutions to IAEA Criteria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A03654-6890-08DE-3E4C-BCA3B4321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272684"/>
              </p:ext>
            </p:extLst>
          </p:nvPr>
        </p:nvGraphicFramePr>
        <p:xfrm>
          <a:off x="2286000" y="1675003"/>
          <a:ext cx="6248400" cy="4801997"/>
        </p:xfrm>
        <a:graphic>
          <a:graphicData uri="http://schemas.openxmlformats.org/drawingml/2006/table">
            <a:tbl>
              <a:tblPr firstRow="1" firstCol="1" bandRow="1"/>
              <a:tblGrid>
                <a:gridCol w="1818640">
                  <a:extLst>
                    <a:ext uri="{9D8B030D-6E8A-4147-A177-3AD203B41FA5}">
                      <a16:colId xmlns:a16="http://schemas.microsoft.com/office/drawing/2014/main" val="3295828439"/>
                    </a:ext>
                  </a:extLst>
                </a:gridCol>
                <a:gridCol w="976630">
                  <a:extLst>
                    <a:ext uri="{9D8B030D-6E8A-4147-A177-3AD203B41FA5}">
                      <a16:colId xmlns:a16="http://schemas.microsoft.com/office/drawing/2014/main" val="837643433"/>
                    </a:ext>
                  </a:extLst>
                </a:gridCol>
                <a:gridCol w="1090930">
                  <a:extLst>
                    <a:ext uri="{9D8B030D-6E8A-4147-A177-3AD203B41FA5}">
                      <a16:colId xmlns:a16="http://schemas.microsoft.com/office/drawing/2014/main" val="284891364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6793237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0267239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#AE/decay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0-4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5-10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11-20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&gt;20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5440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#CE/decay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0-1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1-2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&gt;2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4272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%β decay (E)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Present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None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 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8812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γ toxicity risk for patient and handlers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High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None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7320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Imageable (theranostic)*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None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&lt;5% intensity 60-300 keV gammas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5-50% 60-300 keV gammas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&gt;50% 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60-300+ keV gammas or 511 keV PET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331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Stable daughter (SD)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No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/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/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Yes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456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Half-life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12 h &lt; T &lt; 20 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 &lt; 24 hrs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1-2 days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3-20 days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5636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Current worldwide availability (WWA)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Not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Limited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In some locations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Widely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4192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Target availability (TA) for radionuclide production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Unavailable or extremely limited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Limited or insufficient enrichment, exorbitant cost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Available but requires enriched or expensive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Widely available and inexpensive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608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Radiochemistry and separation (RC)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Not currently reported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Challenging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Feasible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Optimized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79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Chelator availability (CA)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None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Complex radiolabelling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Most likely available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Routine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0597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Molar activity (MA)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Not available without carrier or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&lt; 1 </a:t>
                      </a:r>
                      <a:r>
                        <a:rPr lang="en-ZA" sz="1000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GBq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/µmol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1 - 10 </a:t>
                      </a:r>
                      <a:r>
                        <a:rPr lang="en-ZA" sz="1000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GBq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/µmol of ligand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10 - 100 </a:t>
                      </a:r>
                      <a:r>
                        <a:rPr lang="en-ZA" sz="1000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GBq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/µmol of ligand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&gt;100 </a:t>
                      </a:r>
                      <a:r>
                        <a:rPr lang="en-ZA" sz="1000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GBq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/ µmol of ligand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7588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Vector availability (VA)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No vectors studied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Considerable number studied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8184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Cellular dosimetry: Self-dose/Total dose ratio (SD/TD) </a:t>
                      </a:r>
                      <a:r>
                        <a:rPr lang="en-ZA" sz="1000" b="1" u="sng" dirty="0">
                          <a:solidFill>
                            <a:srgbClr val="00808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to be defined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7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F4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591896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9A70C9-2F28-4E8B-6B95-3875161DBA75}"/>
              </a:ext>
            </a:extLst>
          </p:cNvPr>
          <p:cNvCxnSpPr/>
          <p:nvPr/>
        </p:nvCxnSpPr>
        <p:spPr bwMode="auto">
          <a:xfrm>
            <a:off x="653142" y="4113403"/>
            <a:ext cx="1600200" cy="0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CFC9EA-1F8B-5DA5-4AD4-F90F10509F19}"/>
              </a:ext>
            </a:extLst>
          </p:cNvPr>
          <p:cNvCxnSpPr/>
          <p:nvPr/>
        </p:nvCxnSpPr>
        <p:spPr bwMode="auto">
          <a:xfrm>
            <a:off x="653142" y="5332603"/>
            <a:ext cx="1600200" cy="0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3E50EB-B8D9-BA09-9B3A-9E29CCBA1947}"/>
              </a:ext>
            </a:extLst>
          </p:cNvPr>
          <p:cNvCxnSpPr/>
          <p:nvPr/>
        </p:nvCxnSpPr>
        <p:spPr bwMode="auto">
          <a:xfrm>
            <a:off x="653142" y="3580003"/>
            <a:ext cx="1600200" cy="0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4FB9C4B-01AD-2F1D-535C-6E84E9F765BD}"/>
              </a:ext>
            </a:extLst>
          </p:cNvPr>
          <p:cNvSpPr txBox="1"/>
          <p:nvPr/>
        </p:nvSpPr>
        <p:spPr>
          <a:xfrm>
            <a:off x="533400" y="1592106"/>
            <a:ext cx="137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DOE driven</a:t>
            </a:r>
          </a:p>
          <a:p>
            <a:pPr algn="ctr"/>
            <a:r>
              <a:rPr lang="en-US" dirty="0"/>
              <a:t>solutions to increase variety and amount of supply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546C64-D105-1B46-69D2-1E3026D26040}"/>
              </a:ext>
            </a:extLst>
          </p:cNvPr>
          <p:cNvCxnSpPr/>
          <p:nvPr/>
        </p:nvCxnSpPr>
        <p:spPr bwMode="auto">
          <a:xfrm>
            <a:off x="653142" y="4570603"/>
            <a:ext cx="1600200" cy="0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583D87E-AD49-68BA-CCAA-564F37666DD0}"/>
              </a:ext>
            </a:extLst>
          </p:cNvPr>
          <p:cNvSpPr txBox="1"/>
          <p:nvPr/>
        </p:nvSpPr>
        <p:spPr>
          <a:xfrm>
            <a:off x="296694" y="39287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627B1-D8F4-DA30-6428-3163F798FA4A}"/>
              </a:ext>
            </a:extLst>
          </p:cNvPr>
          <p:cNvSpPr txBox="1"/>
          <p:nvPr/>
        </p:nvSpPr>
        <p:spPr>
          <a:xfrm>
            <a:off x="290825" y="43859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8810C1-116B-08B6-862C-0126298796DA}"/>
              </a:ext>
            </a:extLst>
          </p:cNvPr>
          <p:cNvSpPr txBox="1"/>
          <p:nvPr/>
        </p:nvSpPr>
        <p:spPr>
          <a:xfrm>
            <a:off x="290825" y="51479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1351A1-21A9-0076-90D5-63D5FDC5CDD5}"/>
              </a:ext>
            </a:extLst>
          </p:cNvPr>
          <p:cNvSpPr txBox="1"/>
          <p:nvPr/>
        </p:nvSpPr>
        <p:spPr>
          <a:xfrm>
            <a:off x="290825" y="33953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84F718-466C-B158-4CF2-E78D5AE33FED}"/>
              </a:ext>
            </a:extLst>
          </p:cNvPr>
          <p:cNvGrpSpPr/>
          <p:nvPr/>
        </p:nvGrpSpPr>
        <p:grpSpPr>
          <a:xfrm>
            <a:off x="4186464" y="1230868"/>
            <a:ext cx="4171950" cy="369332"/>
            <a:chOff x="4186464" y="1230868"/>
            <a:chExt cx="4171950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0C3463-50B1-954B-22CC-0675CB115321}"/>
                </a:ext>
              </a:extLst>
            </p:cNvPr>
            <p:cNvSpPr txBox="1"/>
            <p:nvPr/>
          </p:nvSpPr>
          <p:spPr>
            <a:xfrm>
              <a:off x="4186464" y="1230868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7C80"/>
                  </a:solidFill>
                </a:rPr>
                <a:t>Bad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D6297B-1CAF-5281-ACDC-CD82791CDACB}"/>
                </a:ext>
              </a:extLst>
            </p:cNvPr>
            <p:cNvSpPr txBox="1"/>
            <p:nvPr/>
          </p:nvSpPr>
          <p:spPr>
            <a:xfrm>
              <a:off x="5196114" y="1230868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Good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06E9F0-E9DF-3C43-D142-02AEFC752A7D}"/>
                </a:ext>
              </a:extLst>
            </p:cNvPr>
            <p:cNvSpPr txBox="1"/>
            <p:nvPr/>
          </p:nvSpPr>
          <p:spPr>
            <a:xfrm>
              <a:off x="6339114" y="1230868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3D9B1"/>
                  </a:solidFill>
                </a:rPr>
                <a:t>Better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BDA93D-576D-9150-E83B-77BF757F8956}"/>
                </a:ext>
              </a:extLst>
            </p:cNvPr>
            <p:cNvSpPr txBox="1"/>
            <p:nvPr/>
          </p:nvSpPr>
          <p:spPr>
            <a:xfrm>
              <a:off x="7558314" y="1230868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92D050"/>
                  </a:solidFill>
                </a:rPr>
                <a:t>Best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882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52B1-A91D-F795-D385-6CFD1DD3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855787"/>
          </a:xfrm>
        </p:spPr>
        <p:txBody>
          <a:bodyPr/>
          <a:lstStyle/>
          <a:p>
            <a:r>
              <a:rPr lang="en-US" dirty="0">
                <a:effectLst/>
              </a:rPr>
              <a:t>IAEA Committee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Preliminary List of Radionuclides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Considered for Scoring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79588D-460F-2C9B-8F04-CFC74A1997F0}"/>
              </a:ext>
            </a:extLst>
          </p:cNvPr>
          <p:cNvSpPr txBox="1"/>
          <p:nvPr/>
        </p:nvSpPr>
        <p:spPr>
          <a:xfrm>
            <a:off x="2286000" y="2819400"/>
            <a:ext cx="4876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aseline="30000" dirty="0"/>
              <a:t>58m</a:t>
            </a:r>
            <a:r>
              <a:rPr lang="en-US" sz="2400" dirty="0"/>
              <a:t>Co	</a:t>
            </a:r>
            <a:r>
              <a:rPr lang="en-US" sz="2400" baseline="30000" dirty="0"/>
              <a:t>64</a:t>
            </a:r>
            <a:r>
              <a:rPr lang="en-US" sz="2400" dirty="0"/>
              <a:t>Cu	</a:t>
            </a:r>
            <a:r>
              <a:rPr lang="en-US" sz="2400" baseline="30000" dirty="0"/>
              <a:t>67</a:t>
            </a:r>
            <a:r>
              <a:rPr lang="en-US" sz="2400" dirty="0"/>
              <a:t>Ga	</a:t>
            </a:r>
            <a:r>
              <a:rPr lang="en-US" sz="2400" baseline="30000" dirty="0"/>
              <a:t>71</a:t>
            </a:r>
            <a:r>
              <a:rPr lang="en-US" sz="2400" dirty="0"/>
              <a:t>Ge	</a:t>
            </a:r>
            <a:r>
              <a:rPr lang="en-US" sz="2400" baseline="30000" dirty="0"/>
              <a:t>77</a:t>
            </a:r>
            <a:r>
              <a:rPr lang="en-US" sz="2400" dirty="0"/>
              <a:t>Br </a:t>
            </a:r>
          </a:p>
          <a:p>
            <a:r>
              <a:rPr lang="en-US" sz="2400" baseline="30000" dirty="0"/>
              <a:t>99m</a:t>
            </a:r>
            <a:r>
              <a:rPr lang="en-US" sz="2400" dirty="0"/>
              <a:t>Tc	</a:t>
            </a:r>
            <a:r>
              <a:rPr lang="en-US" sz="2400" baseline="30000" dirty="0"/>
              <a:t>103</a:t>
            </a:r>
            <a:r>
              <a:rPr lang="en-US" sz="2400" dirty="0"/>
              <a:t>Pd	</a:t>
            </a:r>
            <a:r>
              <a:rPr lang="en-US" sz="2400" baseline="30000" dirty="0"/>
              <a:t>103m</a:t>
            </a:r>
            <a:r>
              <a:rPr lang="en-US" sz="2400" dirty="0"/>
              <a:t>Rh	</a:t>
            </a:r>
            <a:r>
              <a:rPr lang="en-US" sz="2400" baseline="30000" dirty="0"/>
              <a:t>107</a:t>
            </a:r>
            <a:r>
              <a:rPr lang="en-US" sz="2400" dirty="0"/>
              <a:t>Cd	</a:t>
            </a:r>
            <a:r>
              <a:rPr lang="en-US" sz="2400" baseline="30000" dirty="0"/>
              <a:t>111</a:t>
            </a:r>
            <a:r>
              <a:rPr lang="en-US" sz="2400" dirty="0"/>
              <a:t>In</a:t>
            </a:r>
          </a:p>
          <a:p>
            <a:r>
              <a:rPr lang="en-US" sz="2400" baseline="30000" dirty="0"/>
              <a:t>119</a:t>
            </a:r>
            <a:r>
              <a:rPr lang="en-US" sz="2400" dirty="0"/>
              <a:t>Sb	</a:t>
            </a:r>
            <a:r>
              <a:rPr lang="en-US" sz="2400" baseline="30000" dirty="0"/>
              <a:t>123</a:t>
            </a:r>
            <a:r>
              <a:rPr lang="en-US" sz="2400" dirty="0"/>
              <a:t>I	</a:t>
            </a:r>
            <a:r>
              <a:rPr lang="en-US" sz="2400" baseline="30000" dirty="0"/>
              <a:t>125</a:t>
            </a:r>
            <a:r>
              <a:rPr lang="en-US" sz="2400" dirty="0"/>
              <a:t>I	</a:t>
            </a:r>
            <a:r>
              <a:rPr lang="en-US" sz="2400" baseline="30000" dirty="0"/>
              <a:t>125m</a:t>
            </a:r>
            <a:r>
              <a:rPr lang="en-US" sz="2400" dirty="0"/>
              <a:t>Te	</a:t>
            </a:r>
            <a:r>
              <a:rPr lang="en-US" sz="2400" baseline="30000" dirty="0"/>
              <a:t>135</a:t>
            </a:r>
            <a:r>
              <a:rPr lang="en-US" sz="2400" dirty="0"/>
              <a:t>La</a:t>
            </a:r>
          </a:p>
          <a:p>
            <a:r>
              <a:rPr lang="en-US" sz="2400" baseline="30000" dirty="0"/>
              <a:t>155</a:t>
            </a:r>
            <a:r>
              <a:rPr lang="en-US" sz="2400" dirty="0"/>
              <a:t>Tb	</a:t>
            </a:r>
            <a:r>
              <a:rPr lang="en-US" sz="2400" baseline="30000" dirty="0"/>
              <a:t>161</a:t>
            </a:r>
            <a:r>
              <a:rPr lang="en-US" sz="2400" dirty="0"/>
              <a:t>Tb	</a:t>
            </a:r>
            <a:r>
              <a:rPr lang="en-US" sz="2400" baseline="30000" dirty="0"/>
              <a:t>165</a:t>
            </a:r>
            <a:r>
              <a:rPr lang="en-US" sz="2400" dirty="0"/>
              <a:t>Er	</a:t>
            </a:r>
            <a:r>
              <a:rPr lang="en-US" sz="2400" baseline="30000" dirty="0"/>
              <a:t>180</a:t>
            </a:r>
            <a:r>
              <a:rPr lang="en-US" sz="2400" dirty="0"/>
              <a:t>Ta	</a:t>
            </a:r>
            <a:r>
              <a:rPr lang="en-US" sz="2400" baseline="30000" dirty="0"/>
              <a:t>189m</a:t>
            </a:r>
            <a:r>
              <a:rPr lang="en-US" sz="2400" dirty="0"/>
              <a:t>Os</a:t>
            </a:r>
          </a:p>
          <a:p>
            <a:r>
              <a:rPr lang="en-US" sz="2400" baseline="30000" dirty="0"/>
              <a:t>191m</a:t>
            </a:r>
            <a:r>
              <a:rPr lang="en-US" sz="2400" dirty="0"/>
              <a:t>Os	</a:t>
            </a:r>
            <a:r>
              <a:rPr lang="en-US" sz="2400" baseline="30000" dirty="0"/>
              <a:t>193m</a:t>
            </a:r>
            <a:r>
              <a:rPr lang="en-US" sz="2400" dirty="0"/>
              <a:t>Pt	</a:t>
            </a:r>
            <a:r>
              <a:rPr lang="en-US" sz="2400" baseline="30000" dirty="0"/>
              <a:t>193m</a:t>
            </a:r>
            <a:r>
              <a:rPr lang="en-US" sz="2400" dirty="0"/>
              <a:t>Ir	</a:t>
            </a:r>
            <a:r>
              <a:rPr lang="en-US" sz="2400" baseline="30000" dirty="0"/>
              <a:t>195m</a:t>
            </a:r>
            <a:r>
              <a:rPr lang="en-US" sz="2400" dirty="0"/>
              <a:t>Pt	</a:t>
            </a:r>
            <a:r>
              <a:rPr lang="en-US" sz="2400" baseline="30000" dirty="0"/>
              <a:t>197m</a:t>
            </a:r>
            <a:r>
              <a:rPr lang="en-US" sz="2400" dirty="0"/>
              <a:t>Hg</a:t>
            </a:r>
          </a:p>
          <a:p>
            <a:r>
              <a:rPr lang="en-US" sz="2400" baseline="30000" dirty="0"/>
              <a:t>201</a:t>
            </a:r>
            <a:r>
              <a:rPr lang="en-US" sz="2400" dirty="0"/>
              <a:t>Tl	</a:t>
            </a:r>
            <a:r>
              <a:rPr lang="en-US" sz="2400" baseline="30000" dirty="0"/>
              <a:t>231</a:t>
            </a:r>
            <a:r>
              <a:rPr lang="en-US" sz="2400" dirty="0"/>
              <a:t>Th	</a:t>
            </a:r>
            <a:r>
              <a:rPr lang="en-US" sz="2400" baseline="30000" dirty="0"/>
              <a:t>237</a:t>
            </a:r>
            <a:r>
              <a:rPr lang="en-US" sz="2400" dirty="0"/>
              <a:t>U	</a:t>
            </a:r>
            <a:r>
              <a:rPr lang="en-US" sz="2400" baseline="30000" dirty="0"/>
              <a:t>239</a:t>
            </a:r>
            <a:r>
              <a:rPr lang="en-US" sz="2400" dirty="0"/>
              <a:t>Np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0EC718-A46D-E47C-23C4-50686E405982}"/>
              </a:ext>
            </a:extLst>
          </p:cNvPr>
          <p:cNvSpPr txBox="1"/>
          <p:nvPr/>
        </p:nvSpPr>
        <p:spPr>
          <a:xfrm>
            <a:off x="2573811" y="5486400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Review article on criteria in preparation.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26028D-E17E-ABB1-1840-93888020C61E}"/>
              </a:ext>
            </a:extLst>
          </p:cNvPr>
          <p:cNvSpPr txBox="1"/>
          <p:nvPr/>
        </p:nvSpPr>
        <p:spPr>
          <a:xfrm>
            <a:off x="2057399" y="5855732"/>
            <a:ext cx="5105401" cy="442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Julie Bolcaen</a:t>
            </a:r>
            <a:r>
              <a:rPr lang="en-GB" sz="11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1#</a:t>
            </a: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Mohammed Gizawy</a:t>
            </a:r>
            <a:r>
              <a:rPr lang="en-GB" sz="11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Samantha YA Terry</a:t>
            </a:r>
            <a:r>
              <a:rPr lang="en-GB" sz="11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António Paulo</a:t>
            </a:r>
            <a:r>
              <a:rPr lang="en-GB" sz="11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Bart Cornelissen</a:t>
            </a:r>
            <a:r>
              <a:rPr lang="en-GB" sz="11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Aruna Korde</a:t>
            </a:r>
            <a:r>
              <a:rPr lang="en-GB" sz="11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Jonathan Engle</a:t>
            </a:r>
            <a:r>
              <a:rPr lang="en-GB" sz="11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Valery Radchenko</a:t>
            </a:r>
            <a:r>
              <a:rPr lang="en-GB" sz="11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8*</a:t>
            </a: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Roger W. Howell</a:t>
            </a:r>
            <a:r>
              <a:rPr lang="en-GB" sz="11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9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88F19-95B6-8D57-7A7B-22DCFB08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93" y="228600"/>
            <a:ext cx="4191000" cy="1139825"/>
          </a:xfrm>
        </p:spPr>
        <p:txBody>
          <a:bodyPr/>
          <a:lstStyle/>
          <a:p>
            <a:r>
              <a:rPr lang="en-US" dirty="0">
                <a:effectLst/>
              </a:rPr>
              <a:t>IAEA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Report Committee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60BB8B-E0E9-2A5F-39DA-7E75D7D64F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1600" y="2697007"/>
            <a:ext cx="3505200" cy="233711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FB77ED-FE8C-A7D1-B09B-64C33E655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4204150" cy="28194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439609-57F6-81D6-5CD8-435EC1C4B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5400" y="533400"/>
            <a:ext cx="3505200" cy="6019800"/>
          </a:xfrm>
        </p:spPr>
        <p:txBody>
          <a:bodyPr/>
          <a:lstStyle/>
          <a:p>
            <a:r>
              <a:rPr lang="en-US" sz="1200" dirty="0">
                <a:effectLst/>
              </a:rPr>
              <a:t>Julie </a:t>
            </a:r>
            <a:r>
              <a:rPr lang="en-US" sz="1200" dirty="0" err="1">
                <a:effectLst/>
              </a:rPr>
              <a:t>Bolcaen</a:t>
            </a:r>
            <a:endParaRPr lang="en-US" sz="1200" dirty="0">
              <a:effectLst/>
            </a:endParaRPr>
          </a:p>
          <a:p>
            <a:pPr lvl="1"/>
            <a:r>
              <a:rPr lang="en-US" sz="800" dirty="0">
                <a:effectLst/>
              </a:rPr>
              <a:t>NRF </a:t>
            </a:r>
            <a:r>
              <a:rPr lang="en-US" sz="800" dirty="0" err="1">
                <a:effectLst/>
              </a:rPr>
              <a:t>iThemba</a:t>
            </a:r>
            <a:r>
              <a:rPr lang="en-US" sz="800" dirty="0">
                <a:effectLst/>
              </a:rPr>
              <a:t> LABS, Cape Town, South-Africa</a:t>
            </a:r>
          </a:p>
          <a:p>
            <a:pPr marL="57150" indent="0">
              <a:buNone/>
            </a:pPr>
            <a:r>
              <a:rPr lang="en-US" sz="1200" dirty="0">
                <a:effectLst/>
              </a:rPr>
              <a:t> </a:t>
            </a:r>
          </a:p>
          <a:p>
            <a:r>
              <a:rPr lang="en-US" sz="1200" dirty="0">
                <a:effectLst/>
              </a:rPr>
              <a:t>Bart Cornelissen</a:t>
            </a:r>
          </a:p>
          <a:p>
            <a:pPr lvl="1"/>
            <a:r>
              <a:rPr lang="en-US" sz="800" dirty="0">
                <a:effectLst/>
              </a:rPr>
              <a:t>University of Groningen, Groningen, The Netherlands</a:t>
            </a:r>
          </a:p>
          <a:p>
            <a:endParaRPr lang="en-US" sz="1200" dirty="0">
              <a:effectLst/>
            </a:endParaRPr>
          </a:p>
          <a:p>
            <a:r>
              <a:rPr lang="en-US" sz="1200" dirty="0">
                <a:effectLst/>
              </a:rPr>
              <a:t>Jonathan Engle</a:t>
            </a:r>
          </a:p>
          <a:p>
            <a:pPr lvl="1"/>
            <a:r>
              <a:rPr lang="en-US" sz="800" dirty="0">
                <a:effectLst/>
              </a:rPr>
              <a:t>University of Wisconsin, Madison, Wisconsin, USA </a:t>
            </a:r>
          </a:p>
          <a:p>
            <a:endParaRPr lang="en-US" sz="1200" dirty="0">
              <a:effectLst/>
            </a:endParaRPr>
          </a:p>
          <a:p>
            <a:r>
              <a:rPr lang="en-US" sz="1200" dirty="0">
                <a:effectLst/>
              </a:rPr>
              <a:t>Mohammed </a:t>
            </a:r>
            <a:r>
              <a:rPr lang="en-US" sz="1200" dirty="0" err="1">
                <a:effectLst/>
              </a:rPr>
              <a:t>Gizawy</a:t>
            </a:r>
            <a:endParaRPr lang="en-US" sz="1200" dirty="0">
              <a:effectLst/>
            </a:endParaRPr>
          </a:p>
          <a:p>
            <a:pPr lvl="1"/>
            <a:r>
              <a:rPr lang="en-US" sz="800" dirty="0">
                <a:effectLst/>
              </a:rPr>
              <a:t>Egyptian Atomic Energy Authority, Cairo, Egypt </a:t>
            </a:r>
          </a:p>
          <a:p>
            <a:endParaRPr lang="en-US" sz="1200" dirty="0">
              <a:effectLst/>
            </a:endParaRPr>
          </a:p>
          <a:p>
            <a:r>
              <a:rPr lang="en-US" sz="1200" dirty="0">
                <a:effectLst/>
              </a:rPr>
              <a:t>Roger W Howell</a:t>
            </a:r>
          </a:p>
          <a:p>
            <a:pPr lvl="1"/>
            <a:r>
              <a:rPr lang="en-US" sz="800" dirty="0">
                <a:effectLst/>
              </a:rPr>
              <a:t>Rutgers University, Newark, NJ USA</a:t>
            </a:r>
          </a:p>
          <a:p>
            <a:endParaRPr lang="en-US" sz="1200" dirty="0">
              <a:effectLst/>
            </a:endParaRPr>
          </a:p>
          <a:p>
            <a:r>
              <a:rPr lang="en-US" sz="1200" dirty="0">
                <a:effectLst/>
              </a:rPr>
              <a:t>Aruna </a:t>
            </a:r>
            <a:r>
              <a:rPr lang="en-US" sz="1200" dirty="0" err="1">
                <a:effectLst/>
              </a:rPr>
              <a:t>Korde</a:t>
            </a:r>
            <a:endParaRPr lang="en-US" sz="1200" dirty="0">
              <a:effectLst/>
            </a:endParaRPr>
          </a:p>
          <a:p>
            <a:pPr lvl="1"/>
            <a:r>
              <a:rPr lang="en-US" sz="800" dirty="0">
                <a:effectLst/>
              </a:rPr>
              <a:t>International Atomic Energy Agency, Vienna, Austria </a:t>
            </a:r>
          </a:p>
          <a:p>
            <a:endParaRPr lang="en-US" sz="1200" dirty="0">
              <a:effectLst/>
            </a:endParaRPr>
          </a:p>
          <a:p>
            <a:r>
              <a:rPr lang="en-US" sz="1200" dirty="0">
                <a:effectLst/>
              </a:rPr>
              <a:t>António Paulo</a:t>
            </a:r>
          </a:p>
          <a:p>
            <a:pPr lvl="1"/>
            <a:r>
              <a:rPr lang="en-US" sz="800" dirty="0" err="1">
                <a:effectLst/>
              </a:rPr>
              <a:t>Universidade</a:t>
            </a:r>
            <a:r>
              <a:rPr lang="en-US" sz="800" dirty="0">
                <a:effectLst/>
              </a:rPr>
              <a:t> de </a:t>
            </a:r>
            <a:r>
              <a:rPr lang="en-US" sz="800" dirty="0" err="1">
                <a:effectLst/>
              </a:rPr>
              <a:t>Lisboa</a:t>
            </a:r>
            <a:r>
              <a:rPr lang="en-US" sz="800" dirty="0">
                <a:effectLst/>
              </a:rPr>
              <a:t>, </a:t>
            </a:r>
            <a:r>
              <a:rPr lang="en-US" sz="800" dirty="0" err="1">
                <a:effectLst/>
              </a:rPr>
              <a:t>Bobadela</a:t>
            </a:r>
            <a:r>
              <a:rPr lang="en-US" sz="800" dirty="0">
                <a:effectLst/>
              </a:rPr>
              <a:t> LRS, Portugal </a:t>
            </a:r>
          </a:p>
          <a:p>
            <a:endParaRPr lang="en-US" sz="1200" dirty="0">
              <a:effectLst/>
            </a:endParaRPr>
          </a:p>
          <a:p>
            <a:r>
              <a:rPr lang="en-US" sz="1200" dirty="0">
                <a:effectLst/>
              </a:rPr>
              <a:t>Jean-Pierre Pouget</a:t>
            </a:r>
          </a:p>
          <a:p>
            <a:pPr lvl="1"/>
            <a:r>
              <a:rPr lang="en-US" sz="800" dirty="0">
                <a:effectLst/>
              </a:rPr>
              <a:t>INSERM, Montpellier, France</a:t>
            </a:r>
            <a:endParaRPr lang="en-US" sz="1200" dirty="0">
              <a:effectLst/>
            </a:endParaRPr>
          </a:p>
          <a:p>
            <a:endParaRPr lang="en-US" sz="1200" dirty="0">
              <a:effectLst/>
            </a:endParaRPr>
          </a:p>
          <a:p>
            <a:r>
              <a:rPr lang="en-US" sz="1200" dirty="0">
                <a:effectLst/>
              </a:rPr>
              <a:t>Valery Radchenko</a:t>
            </a:r>
          </a:p>
          <a:p>
            <a:pPr lvl="1"/>
            <a:r>
              <a:rPr lang="en-US" sz="800" dirty="0">
                <a:effectLst/>
              </a:rPr>
              <a:t>TRIUMF, Vancouver, BC, Canada</a:t>
            </a:r>
          </a:p>
          <a:p>
            <a:pPr lvl="1"/>
            <a:r>
              <a:rPr lang="en-US" sz="800" dirty="0">
                <a:effectLst/>
              </a:rPr>
              <a:t>University of British Columbia, Vancouver, BC, Canada</a:t>
            </a:r>
          </a:p>
          <a:p>
            <a:endParaRPr lang="en-US" sz="1200" dirty="0">
              <a:effectLst/>
            </a:endParaRPr>
          </a:p>
          <a:p>
            <a:r>
              <a:rPr lang="en-US" sz="1200" dirty="0">
                <a:effectLst/>
              </a:rPr>
              <a:t>Samantha YA Terry</a:t>
            </a:r>
          </a:p>
          <a:p>
            <a:pPr lvl="1"/>
            <a:r>
              <a:rPr lang="en-US" sz="800" dirty="0">
                <a:effectLst/>
              </a:rPr>
              <a:t>King's College London, London, UK </a:t>
            </a:r>
          </a:p>
          <a:p>
            <a:endParaRPr lang="en-US" sz="1200" dirty="0">
              <a:effectLst/>
            </a:endParaRPr>
          </a:p>
          <a:p>
            <a:endParaRPr lang="en-US" sz="800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79F132-0097-958C-1100-FBCC71E8B6C4}"/>
              </a:ext>
            </a:extLst>
          </p:cNvPr>
          <p:cNvSpPr txBox="1"/>
          <p:nvPr/>
        </p:nvSpPr>
        <p:spPr>
          <a:xfrm>
            <a:off x="304800" y="4408047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R. No. C0237</a:t>
            </a:r>
          </a:p>
          <a:p>
            <a:pPr algn="ctr"/>
            <a:r>
              <a:rPr lang="it-IT" dirty="0"/>
              <a:t>Vienna International Centre </a:t>
            </a:r>
          </a:p>
          <a:p>
            <a:pPr algn="ctr"/>
            <a:r>
              <a:rPr lang="it-IT" dirty="0"/>
              <a:t>Vienna </a:t>
            </a:r>
          </a:p>
          <a:p>
            <a:pPr algn="ctr"/>
            <a:r>
              <a:rPr lang="it-IT" dirty="0"/>
              <a:t>Austria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5 to 9 September 2022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Ref. No.: EVT 2103627  </a:t>
            </a:r>
          </a:p>
        </p:txBody>
      </p:sp>
    </p:spTree>
    <p:extLst>
      <p:ext uri="{BB962C8B-B14F-4D97-AF65-F5344CB8AC3E}">
        <p14:creationId xmlns:p14="http://schemas.microsoft.com/office/powerpoint/2010/main" val="3331157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Data Needed to Select and Optimize  Radionuclide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1"/>
            <a:ext cx="7315200" cy="3810000"/>
          </a:xfrm>
        </p:spPr>
        <p:txBody>
          <a:bodyPr/>
          <a:lstStyle/>
          <a:p>
            <a:r>
              <a:rPr lang="en-US" baseline="30000" dirty="0">
                <a:effectLst/>
              </a:rPr>
              <a:t>193m</a:t>
            </a:r>
            <a:r>
              <a:rPr lang="en-US" dirty="0">
                <a:effectLst/>
              </a:rPr>
              <a:t>Pt (example)</a:t>
            </a:r>
          </a:p>
          <a:p>
            <a:pPr lvl="1"/>
            <a:r>
              <a:rPr lang="en-US" baseline="30000" dirty="0">
                <a:effectLst/>
              </a:rPr>
              <a:t>192</a:t>
            </a:r>
            <a:r>
              <a:rPr lang="en-US" dirty="0">
                <a:effectLst/>
              </a:rPr>
              <a:t>Pt (n,</a:t>
            </a:r>
            <a:r>
              <a:rPr lang="el-GR" dirty="0">
                <a:effectLst/>
              </a:rPr>
              <a:t>γ</a:t>
            </a:r>
            <a:r>
              <a:rPr lang="en-US" dirty="0">
                <a:effectLst/>
              </a:rPr>
              <a:t>) </a:t>
            </a:r>
            <a:r>
              <a:rPr lang="en-US" baseline="30000" dirty="0">
                <a:effectLst/>
              </a:rPr>
              <a:t>193m</a:t>
            </a:r>
            <a:r>
              <a:rPr lang="en-US" dirty="0">
                <a:effectLst/>
              </a:rPr>
              <a:t>Pt	(</a:t>
            </a:r>
            <a:r>
              <a:rPr lang="el-GR" dirty="0">
                <a:effectLst/>
              </a:rPr>
              <a:t>σ</a:t>
            </a:r>
            <a:r>
              <a:rPr lang="en-US" dirty="0">
                <a:effectLst/>
              </a:rPr>
              <a:t> = 2 b)</a:t>
            </a:r>
          </a:p>
          <a:p>
            <a:pPr lvl="2"/>
            <a:r>
              <a:rPr lang="en-US" dirty="0">
                <a:effectLst/>
              </a:rPr>
              <a:t>Low specific activity due to cold Pt</a:t>
            </a:r>
          </a:p>
          <a:p>
            <a:pPr lvl="1"/>
            <a:r>
              <a:rPr lang="en-US" baseline="30000" dirty="0">
                <a:effectLst/>
              </a:rPr>
              <a:t>192</a:t>
            </a:r>
            <a:r>
              <a:rPr lang="en-US" dirty="0">
                <a:effectLst/>
              </a:rPr>
              <a:t>Os (</a:t>
            </a:r>
            <a:r>
              <a:rPr lang="el-GR" dirty="0">
                <a:effectLst/>
              </a:rPr>
              <a:t>α</a:t>
            </a:r>
            <a:r>
              <a:rPr lang="en-US" dirty="0">
                <a:effectLst/>
              </a:rPr>
              <a:t>,3n) </a:t>
            </a:r>
            <a:r>
              <a:rPr lang="en-US" baseline="30000" dirty="0">
                <a:effectLst/>
              </a:rPr>
              <a:t>193m</a:t>
            </a:r>
            <a:r>
              <a:rPr lang="en-US" dirty="0">
                <a:effectLst/>
              </a:rPr>
              <a:t>Pt	 (next slide)</a:t>
            </a:r>
          </a:p>
          <a:p>
            <a:pPr lvl="2"/>
            <a:r>
              <a:rPr lang="en-US" dirty="0">
                <a:effectLst/>
              </a:rPr>
              <a:t>Alpha particle energy important for yield and to minimize contaminants</a:t>
            </a:r>
          </a:p>
          <a:p>
            <a:pPr lvl="2"/>
            <a:r>
              <a:rPr lang="en-US" dirty="0">
                <a:effectLst/>
              </a:rPr>
              <a:t>High specific activity needed to maximize radiation absorbed dose and reduce </a:t>
            </a:r>
            <a:r>
              <a:rPr lang="en-US" dirty="0" err="1">
                <a:effectLst/>
              </a:rPr>
              <a:t>chemotoxicity</a:t>
            </a:r>
            <a:r>
              <a:rPr lang="en-US" dirty="0">
                <a:effectLst/>
              </a:rPr>
              <a:t> of cisplatin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638800"/>
            <a:ext cx="1433584" cy="86836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6153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>
                <a:effectLst/>
              </a:rPr>
              <a:t>192</a:t>
            </a:r>
            <a:r>
              <a:rPr lang="en-US" dirty="0">
                <a:effectLst/>
              </a:rPr>
              <a:t>Os (</a:t>
            </a:r>
            <a:r>
              <a:rPr lang="el-GR" dirty="0">
                <a:effectLst/>
              </a:rPr>
              <a:t>α</a:t>
            </a:r>
            <a:r>
              <a:rPr lang="en-US" dirty="0">
                <a:effectLst/>
              </a:rPr>
              <a:t>,3n) </a:t>
            </a:r>
            <a:r>
              <a:rPr lang="en-US" baseline="30000" dirty="0">
                <a:effectLst/>
              </a:rPr>
              <a:t>193m</a:t>
            </a:r>
            <a:r>
              <a:rPr lang="en-US" dirty="0">
                <a:effectLst/>
              </a:rPr>
              <a:t>Pt Cross Section vs 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00200"/>
            <a:ext cx="6477000" cy="44936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6260068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Uddin et al. </a:t>
            </a:r>
            <a:r>
              <a:rPr lang="en-US" dirty="0" err="1"/>
              <a:t>Appl</a:t>
            </a:r>
            <a:r>
              <a:rPr lang="en-US" dirty="0"/>
              <a:t> </a:t>
            </a:r>
            <a:r>
              <a:rPr lang="en-US" dirty="0" err="1"/>
              <a:t>Radiat</a:t>
            </a:r>
            <a:r>
              <a:rPr lang="en-US" dirty="0"/>
              <a:t> </a:t>
            </a:r>
            <a:r>
              <a:rPr lang="en-US" dirty="0" err="1"/>
              <a:t>Isotop</a:t>
            </a:r>
            <a:r>
              <a:rPr lang="en-US" dirty="0"/>
              <a:t> 68: 2001–2006, 2010</a:t>
            </a:r>
          </a:p>
        </p:txBody>
      </p:sp>
    </p:spTree>
    <p:extLst>
      <p:ext uri="{BB962C8B-B14F-4D97-AF65-F5344CB8AC3E}">
        <p14:creationId xmlns:p14="http://schemas.microsoft.com/office/powerpoint/2010/main" val="1425651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3D6D-789F-4A90-1446-712E591E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Suggested Roles of DOE in Auger Electron Radiopharmaceutical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72925-DF05-A68C-F4B0-6212D4765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752600"/>
            <a:ext cx="7924800" cy="4530725"/>
          </a:xfrm>
        </p:spPr>
        <p:txBody>
          <a:bodyPr/>
          <a:lstStyle/>
          <a:p>
            <a:r>
              <a:rPr lang="en-US" sz="2400" dirty="0">
                <a:effectLst/>
              </a:rPr>
              <a:t>Explore alternate production pathways</a:t>
            </a:r>
          </a:p>
          <a:p>
            <a:pPr lvl="1"/>
            <a:r>
              <a:rPr lang="en-US" sz="2000" dirty="0">
                <a:effectLst/>
              </a:rPr>
              <a:t>expand target enrichment capabilities</a:t>
            </a:r>
          </a:p>
          <a:p>
            <a:pPr lvl="1"/>
            <a:r>
              <a:rPr lang="en-US" sz="2000" dirty="0">
                <a:effectLst/>
              </a:rPr>
              <a:t>calculate/measure cross sections of reaction products</a:t>
            </a:r>
          </a:p>
          <a:p>
            <a:pPr lvl="1"/>
            <a:r>
              <a:rPr lang="en-US" sz="2000" dirty="0">
                <a:effectLst/>
              </a:rPr>
              <a:t>calculate/measure Auger + ICD electron yields</a:t>
            </a:r>
          </a:p>
          <a:p>
            <a:r>
              <a:rPr lang="en-US" sz="2400" dirty="0">
                <a:effectLst/>
              </a:rPr>
              <a:t>Increase radionuclide availability to promote research</a:t>
            </a:r>
          </a:p>
          <a:p>
            <a:pPr lvl="1"/>
            <a:r>
              <a:rPr lang="en-US" sz="2000" dirty="0">
                <a:effectLst/>
              </a:rPr>
              <a:t>expand production capacity</a:t>
            </a:r>
          </a:p>
          <a:p>
            <a:pPr lvl="1"/>
            <a:r>
              <a:rPr lang="en-US" sz="2000" dirty="0">
                <a:effectLst/>
              </a:rPr>
              <a:t>no cost for funded DOE/NIH research (like beam time)</a:t>
            </a:r>
          </a:p>
          <a:p>
            <a:pPr lvl="1"/>
            <a:r>
              <a:rPr lang="en-US" sz="2000" dirty="0">
                <a:effectLst/>
              </a:rPr>
              <a:t>low cost for wide distribution</a:t>
            </a:r>
          </a:p>
          <a:p>
            <a:r>
              <a:rPr lang="en-US" sz="2400" dirty="0">
                <a:effectLst/>
              </a:rPr>
              <a:t>Invest in radiochemistry</a:t>
            </a:r>
          </a:p>
          <a:p>
            <a:pPr lvl="1"/>
            <a:r>
              <a:rPr lang="en-US" sz="2000" dirty="0">
                <a:effectLst/>
              </a:rPr>
              <a:t>separation chemistry (extract desired radionuclide)</a:t>
            </a:r>
          </a:p>
          <a:p>
            <a:pPr lvl="1"/>
            <a:r>
              <a:rPr lang="en-US" sz="2000" dirty="0">
                <a:effectLst/>
              </a:rPr>
              <a:t>chelation chemistry</a:t>
            </a:r>
          </a:p>
          <a:p>
            <a:pPr lvl="1"/>
            <a:r>
              <a:rPr lang="en-US" sz="2000" dirty="0">
                <a:effectLst/>
              </a:rPr>
              <a:t>radiopharmaceutical chemistry</a:t>
            </a:r>
            <a:endParaRPr lang="en-US" sz="240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298FC-9727-FEB9-F705-C66943C21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289" y="1905000"/>
            <a:ext cx="1066800" cy="896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D758BA-7713-E442-CA2C-02207BDB7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121" y="3781678"/>
            <a:ext cx="945136" cy="4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EE225B-E3CD-2FAC-2DB6-75D8D3A600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00" t="20000" r="30000" b="20000"/>
          <a:stretch/>
        </p:blipFill>
        <p:spPr>
          <a:xfrm>
            <a:off x="4419600" y="4419600"/>
            <a:ext cx="604477" cy="6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34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76200"/>
            <a:ext cx="8839200" cy="658813"/>
          </a:xfrm>
        </p:spPr>
        <p:txBody>
          <a:bodyPr/>
          <a:lstStyle/>
          <a:p>
            <a:r>
              <a:rPr lang="en-US" altLang="en-US" dirty="0">
                <a:effectLst/>
              </a:rPr>
              <a:t>Acknowledgments to Auger Mentors</a:t>
            </a:r>
          </a:p>
        </p:txBody>
      </p:sp>
      <p:pic>
        <p:nvPicPr>
          <p:cNvPr id="173060" name="Picture 4" descr="S. James Adelstein, M.D., Ph.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985031"/>
            <a:ext cx="1617662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0" y="201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3063" name="Picture 7" descr="Dscf000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15610" r="27154"/>
          <a:stretch/>
        </p:blipFill>
        <p:spPr bwMode="auto">
          <a:xfrm>
            <a:off x="6414587" y="953081"/>
            <a:ext cx="1625839" cy="207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6301611" y="3165881"/>
            <a:ext cx="1851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 err="1"/>
              <a:t>Dandamudi</a:t>
            </a:r>
            <a:r>
              <a:rPr lang="en-US" altLang="en-US" sz="1800" dirty="0"/>
              <a:t> Rao</a:t>
            </a:r>
          </a:p>
        </p:txBody>
      </p:sp>
      <p:grpSp>
        <p:nvGrpSpPr>
          <p:cNvPr id="173077" name="Group 21"/>
          <p:cNvGrpSpPr>
            <a:grpSpLocks/>
          </p:cNvGrpSpPr>
          <p:nvPr/>
        </p:nvGrpSpPr>
        <p:grpSpPr bwMode="auto">
          <a:xfrm>
            <a:off x="958850" y="4080281"/>
            <a:ext cx="1555750" cy="2093913"/>
            <a:chOff x="703" y="2722"/>
            <a:chExt cx="980" cy="1319"/>
          </a:xfrm>
        </p:grpSpPr>
        <p:pic>
          <p:nvPicPr>
            <p:cNvPr id="173059" name="Picture 3" descr="Kassi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722"/>
              <a:ext cx="940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3065" name="Text Box 9"/>
            <p:cNvSpPr txBox="1">
              <a:spLocks noChangeArrowheads="1"/>
            </p:cNvSpPr>
            <p:nvPr/>
          </p:nvSpPr>
          <p:spPr bwMode="auto">
            <a:xfrm>
              <a:off x="703" y="3810"/>
              <a:ext cx="9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/>
                <a:t>Amin Kassis</a:t>
              </a:r>
            </a:p>
          </p:txBody>
        </p:sp>
      </p:grp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893199" y="3294856"/>
            <a:ext cx="17491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dirty="0" err="1"/>
              <a:t>Kandula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Sastry</a:t>
            </a:r>
            <a:endParaRPr lang="en-US" altLang="en-US" sz="1800" dirty="0"/>
          </a:p>
          <a:p>
            <a:pPr algn="ctr"/>
            <a:r>
              <a:rPr lang="en-US" altLang="en-US" dirty="0"/>
              <a:t>(1935-2001)</a:t>
            </a:r>
            <a:endParaRPr lang="en-US" altLang="en-US" sz="1800" dirty="0"/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6443663" y="5785256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/>
              <a:t>Jim Adelstein</a:t>
            </a:r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3357017" y="1046986"/>
            <a:ext cx="2544286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en-US" sz="1800" b="1" dirty="0"/>
              <a:t>Fellows</a:t>
            </a:r>
          </a:p>
          <a:p>
            <a:pPr algn="ctr"/>
            <a:r>
              <a:rPr lang="en-US" altLang="en-US" sz="1800" b="0" dirty="0" err="1"/>
              <a:t>Venkat</a:t>
            </a:r>
            <a:r>
              <a:rPr lang="en-US" altLang="en-US" sz="1800" b="0" dirty="0"/>
              <a:t> Narra</a:t>
            </a:r>
          </a:p>
          <a:p>
            <a:pPr algn="ctr"/>
            <a:r>
              <a:rPr lang="en-US" altLang="en-US" sz="1800" b="0" dirty="0" err="1"/>
              <a:t>Murty</a:t>
            </a:r>
            <a:r>
              <a:rPr lang="en-US" altLang="en-US" sz="1800" b="0" dirty="0"/>
              <a:t> Goddu</a:t>
            </a:r>
          </a:p>
          <a:p>
            <a:pPr algn="ctr"/>
            <a:r>
              <a:rPr lang="en-US" altLang="en-US" sz="1800" b="0" dirty="0"/>
              <a:t>Ravi </a:t>
            </a:r>
            <a:r>
              <a:rPr lang="en-US" altLang="en-US" sz="1800" b="0" dirty="0" err="1"/>
              <a:t>Harapanhalli</a:t>
            </a:r>
            <a:endParaRPr lang="en-US" altLang="en-US" sz="1800" b="0" dirty="0"/>
          </a:p>
          <a:p>
            <a:pPr algn="ctr"/>
            <a:r>
              <a:rPr lang="en-US" altLang="en-US" sz="1800" b="0" dirty="0"/>
              <a:t>Mike Azure</a:t>
            </a:r>
          </a:p>
          <a:p>
            <a:pPr algn="ctr"/>
            <a:r>
              <a:rPr lang="en-US" altLang="en-US" sz="1800" b="0" dirty="0"/>
              <a:t>De-Yan </a:t>
            </a:r>
            <a:r>
              <a:rPr lang="en-US" altLang="en-US" sz="1800" b="0" dirty="0" err="1"/>
              <a:t>Hou</a:t>
            </a:r>
            <a:endParaRPr lang="en-US" altLang="en-US" sz="1800" b="0" dirty="0"/>
          </a:p>
          <a:p>
            <a:pPr algn="ctr"/>
            <a:r>
              <a:rPr lang="en-US" altLang="en-US" sz="1800" b="0" dirty="0"/>
              <a:t>Marek </a:t>
            </a:r>
            <a:r>
              <a:rPr lang="en-US" altLang="en-US" sz="1800" b="0" dirty="0" err="1"/>
              <a:t>Lenarczyk</a:t>
            </a:r>
            <a:endParaRPr lang="en-US" altLang="en-US" sz="1800" b="0" dirty="0"/>
          </a:p>
          <a:p>
            <a:pPr algn="ctr"/>
            <a:r>
              <a:rPr lang="en-US" altLang="en-US" sz="1800" b="0" dirty="0" err="1"/>
              <a:t>Anupam</a:t>
            </a:r>
            <a:r>
              <a:rPr lang="en-US" altLang="en-US" sz="1800" b="0" dirty="0"/>
              <a:t> </a:t>
            </a:r>
            <a:r>
              <a:rPr lang="en-US" altLang="en-US" sz="1800" b="0" dirty="0" err="1"/>
              <a:t>Bishayee</a:t>
            </a:r>
            <a:endParaRPr lang="en-US" altLang="en-US" sz="1800" b="0" dirty="0"/>
          </a:p>
          <a:p>
            <a:pPr algn="ctr"/>
            <a:r>
              <a:rPr lang="en-US" altLang="en-US" sz="1800" b="0" dirty="0"/>
              <a:t>Bogdan Gerashchenko</a:t>
            </a:r>
          </a:p>
          <a:p>
            <a:pPr algn="ctr"/>
            <a:r>
              <a:rPr lang="en-US" altLang="en-US" sz="1800" b="0" dirty="0"/>
              <a:t>Massimo Pinto</a:t>
            </a:r>
          </a:p>
          <a:p>
            <a:pPr algn="ctr"/>
            <a:r>
              <a:rPr lang="en-US" altLang="en-US" sz="1800" b="0" dirty="0"/>
              <a:t>Prasad Neti</a:t>
            </a:r>
          </a:p>
          <a:p>
            <a:pPr algn="ctr"/>
            <a:r>
              <a:rPr lang="en-US" altLang="en-US" dirty="0"/>
              <a:t>John </a:t>
            </a:r>
            <a:r>
              <a:rPr lang="en-US" altLang="en-US" dirty="0" err="1"/>
              <a:t>Akudugu</a:t>
            </a:r>
            <a:endParaRPr lang="en-US" altLang="en-US" dirty="0"/>
          </a:p>
          <a:p>
            <a:pPr algn="ctr"/>
            <a:r>
              <a:rPr lang="en-US" altLang="en-US" sz="1800" b="0" dirty="0"/>
              <a:t>Sumudu Katugampola</a:t>
            </a:r>
          </a:p>
          <a:p>
            <a:pPr algn="ctr"/>
            <a:endParaRPr lang="en-US" altLang="en-US" dirty="0"/>
          </a:p>
          <a:p>
            <a:pPr algn="ctr">
              <a:spcAft>
                <a:spcPts val="600"/>
              </a:spcAft>
            </a:pPr>
            <a:r>
              <a:rPr lang="en-US" altLang="en-US" sz="1800" b="1" dirty="0"/>
              <a:t>Students</a:t>
            </a:r>
          </a:p>
          <a:p>
            <a:pPr algn="ctr"/>
            <a:r>
              <a:rPr lang="en-US" altLang="en-US" sz="1800" b="0" dirty="0" err="1"/>
              <a:t>Behrooz</a:t>
            </a:r>
            <a:r>
              <a:rPr lang="en-US" altLang="en-US" sz="1800" b="0" dirty="0"/>
              <a:t> </a:t>
            </a:r>
            <a:r>
              <a:rPr lang="en-US" altLang="en-US" sz="1800" b="0" dirty="0" err="1"/>
              <a:t>Vaziri</a:t>
            </a:r>
            <a:endParaRPr lang="en-US" altLang="en-US" sz="1800" b="0" dirty="0"/>
          </a:p>
          <a:p>
            <a:pPr algn="ctr"/>
            <a:r>
              <a:rPr lang="en-US" altLang="en-US" sz="1800" b="0" dirty="0"/>
              <a:t>Jordan Pasternack</a:t>
            </a:r>
          </a:p>
          <a:p>
            <a:pPr algn="ctr"/>
            <a:r>
              <a:rPr lang="en-US" altLang="en-US" sz="1800" b="0" dirty="0"/>
              <a:t>Han Wu</a:t>
            </a:r>
          </a:p>
          <a:p>
            <a:pPr algn="ctr"/>
            <a:r>
              <a:rPr lang="en-US" altLang="en-US" dirty="0"/>
              <a:t>Jianchao Wang</a:t>
            </a:r>
            <a:endParaRPr lang="en-US" altLang="en-US" sz="18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914400"/>
            <a:ext cx="15240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89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BADB-240D-CD1C-9AFC-094369FD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647"/>
            <a:ext cx="8229600" cy="1139825"/>
          </a:xfrm>
        </p:spPr>
        <p:txBody>
          <a:bodyPr/>
          <a:lstStyle/>
          <a:p>
            <a:r>
              <a:rPr lang="en-US" baseline="30000" dirty="0">
                <a:effectLst/>
              </a:rPr>
              <a:t>119</a:t>
            </a:r>
            <a:r>
              <a:rPr lang="en-US" dirty="0">
                <a:effectLst/>
              </a:rPr>
              <a:t>Sb = Sastry’s pick for Auger therapy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DE17C-25B4-A6A3-750A-55D8D6DE405D}"/>
              </a:ext>
            </a:extLst>
          </p:cNvPr>
          <p:cNvSpPr txBox="1"/>
          <p:nvPr/>
        </p:nvSpPr>
        <p:spPr>
          <a:xfrm>
            <a:off x="457200" y="1576739"/>
            <a:ext cx="2971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/>
            <a:r>
              <a:rPr lang="en-US" dirty="0"/>
              <a:t>Top-rated by</a:t>
            </a:r>
          </a:p>
          <a:p>
            <a:pPr algn="r"/>
            <a:r>
              <a:rPr lang="en-US" dirty="0"/>
              <a:t> </a:t>
            </a:r>
            <a:r>
              <a:rPr lang="en-US" dirty="0" err="1"/>
              <a:t>Filosovov</a:t>
            </a:r>
            <a:r>
              <a:rPr lang="en-US" dirty="0"/>
              <a:t> …Radchenko https://doi.org/10.1016/j.nucmedbio.2020.12.001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54E2E9-D11D-6E33-00A2-47990A906360}"/>
              </a:ext>
            </a:extLst>
          </p:cNvPr>
          <p:cNvSpPr txBox="1"/>
          <p:nvPr/>
        </p:nvSpPr>
        <p:spPr>
          <a:xfrm>
            <a:off x="1752600" y="6352898"/>
            <a:ext cx="6400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Theranostics?   Unfortunately, no photons useful for imaging.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6D2435-9D66-A565-579C-E0AB99A64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35" y="1104124"/>
            <a:ext cx="1811465" cy="27058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9814FFF-AA4D-D898-5DE7-CE8D68533A53}"/>
              </a:ext>
            </a:extLst>
          </p:cNvPr>
          <p:cNvGrpSpPr/>
          <p:nvPr/>
        </p:nvGrpSpPr>
        <p:grpSpPr>
          <a:xfrm>
            <a:off x="357775" y="1104124"/>
            <a:ext cx="8431345" cy="5223133"/>
            <a:chOff x="357775" y="1104124"/>
            <a:chExt cx="8431345" cy="52231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2BB2D5-6F3B-3289-0FA1-561445C24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775" y="3545716"/>
              <a:ext cx="8428450" cy="27815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B3D71D-134B-720E-4FFA-039BC4A2C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1828" y="1104124"/>
              <a:ext cx="2997292" cy="272633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132B9FB-31A4-50E9-9B69-30ABB6EA9A0B}"/>
              </a:ext>
            </a:extLst>
          </p:cNvPr>
          <p:cNvSpPr txBox="1"/>
          <p:nvPr/>
        </p:nvSpPr>
        <p:spPr>
          <a:xfrm>
            <a:off x="521366" y="2942952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24 Auger electrons / decay</a:t>
            </a:r>
          </a:p>
        </p:txBody>
      </p:sp>
    </p:spTree>
    <p:extLst>
      <p:ext uri="{BB962C8B-B14F-4D97-AF65-F5344CB8AC3E}">
        <p14:creationId xmlns:p14="http://schemas.microsoft.com/office/powerpoint/2010/main" val="2724870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124F-4F6E-80C5-FFA2-6107334F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>
                <a:effectLst/>
              </a:rPr>
              <a:t>165</a:t>
            </a:r>
            <a:r>
              <a:rPr lang="en-US" dirty="0">
                <a:effectLst/>
              </a:rPr>
              <a:t>Er = Rao’s Auger emitter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82FE9-10F7-544D-4CE0-C15108731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06" y="4243091"/>
            <a:ext cx="6982188" cy="1990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ADBA0D-CADB-793C-7398-26C95209F997}"/>
              </a:ext>
            </a:extLst>
          </p:cNvPr>
          <p:cNvSpPr txBox="1"/>
          <p:nvPr/>
        </p:nvSpPr>
        <p:spPr>
          <a:xfrm>
            <a:off x="4876800" y="6377459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Rao et al. Med Phys 4, 177-186 (1977)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E63E52-EE6D-16C7-92FF-D244A135F1AE}"/>
              </a:ext>
            </a:extLst>
          </p:cNvPr>
          <p:cNvGrpSpPr/>
          <p:nvPr/>
        </p:nvGrpSpPr>
        <p:grpSpPr>
          <a:xfrm>
            <a:off x="1371600" y="1324554"/>
            <a:ext cx="6495324" cy="2774294"/>
            <a:chOff x="1875523" y="1294236"/>
            <a:chExt cx="6495324" cy="2774294"/>
          </a:xfrm>
        </p:grpSpPr>
        <p:pic>
          <p:nvPicPr>
            <p:cNvPr id="4" name="Picture 7" descr="Dscf0007">
              <a:extLst>
                <a:ext uri="{FF2B5EF4-FFF2-40B4-BE49-F238E27FC236}">
                  <a16:creationId xmlns:a16="http://schemas.microsoft.com/office/drawing/2014/main" id="{1C6F51BA-9E10-4B59-2174-902F140B54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5" t="15610" r="27154"/>
            <a:stretch/>
          </p:blipFill>
          <p:spPr bwMode="auto">
            <a:xfrm>
              <a:off x="1875523" y="1294236"/>
              <a:ext cx="2163077" cy="276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36E123-DF07-3820-C030-6763F7FEE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8600" y="1294236"/>
              <a:ext cx="4332247" cy="2774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4517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D1C5-2AE7-E924-27C4-2006108E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>
                <a:effectLst/>
              </a:rPr>
              <a:t>Rationale for </a:t>
            </a:r>
            <a:r>
              <a:rPr lang="en-US" baseline="30000" dirty="0">
                <a:effectLst/>
              </a:rPr>
              <a:t>193m</a:t>
            </a:r>
            <a:r>
              <a:rPr lang="en-US" dirty="0">
                <a:effectLst/>
              </a:rPr>
              <a:t>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86BE9-242C-3DA4-5581-0AB983FF8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76" y="1018117"/>
            <a:ext cx="8906124" cy="4419600"/>
          </a:xfrm>
        </p:spPr>
        <p:txBody>
          <a:bodyPr/>
          <a:lstStyle/>
          <a:p>
            <a:r>
              <a:rPr lang="en-US" sz="2400" dirty="0">
                <a:effectLst/>
              </a:rPr>
              <a:t>High radiochemical purity of </a:t>
            </a:r>
            <a:r>
              <a:rPr lang="en-US" sz="2400" baseline="30000" dirty="0">
                <a:effectLst/>
              </a:rPr>
              <a:t>193m</a:t>
            </a:r>
            <a:r>
              <a:rPr lang="en-US" sz="2400" dirty="0">
                <a:effectLst/>
              </a:rPr>
              <a:t>Pt</a:t>
            </a:r>
          </a:p>
          <a:p>
            <a:pPr lvl="1"/>
            <a:r>
              <a:rPr lang="en-US" sz="2400" baseline="30000" dirty="0">
                <a:effectLst/>
              </a:rPr>
              <a:t>192</a:t>
            </a:r>
            <a:r>
              <a:rPr lang="en-US" sz="2400" dirty="0">
                <a:effectLst/>
              </a:rPr>
              <a:t>Os (36 MeV </a:t>
            </a:r>
            <a:r>
              <a:rPr lang="el-GR" sz="2400" dirty="0">
                <a:effectLst/>
              </a:rPr>
              <a:t>α</a:t>
            </a:r>
            <a:r>
              <a:rPr lang="en-US" sz="2400" dirty="0">
                <a:effectLst/>
              </a:rPr>
              <a:t>,3n : </a:t>
            </a:r>
            <a:r>
              <a:rPr lang="el-GR" sz="2400" dirty="0">
                <a:effectLst/>
              </a:rPr>
              <a:t>σ</a:t>
            </a:r>
            <a:r>
              <a:rPr lang="en-US" sz="2400" dirty="0">
                <a:effectLst/>
              </a:rPr>
              <a:t> = 1.5 b) </a:t>
            </a:r>
            <a:r>
              <a:rPr lang="en-US" sz="2400" baseline="30000" dirty="0">
                <a:effectLst/>
              </a:rPr>
              <a:t>193m</a:t>
            </a:r>
            <a:r>
              <a:rPr lang="en-US" sz="2400" dirty="0">
                <a:effectLst/>
              </a:rPr>
              <a:t>Pt</a:t>
            </a:r>
          </a:p>
          <a:p>
            <a:pPr lvl="1"/>
            <a:r>
              <a:rPr lang="en-US" sz="2400" dirty="0">
                <a:effectLst/>
              </a:rPr>
              <a:t>0.6% </a:t>
            </a:r>
            <a:r>
              <a:rPr lang="en-US" sz="2400" baseline="30000" dirty="0">
                <a:effectLst/>
              </a:rPr>
              <a:t>195m</a:t>
            </a:r>
            <a:r>
              <a:rPr lang="en-US" sz="2400" dirty="0">
                <a:effectLst/>
              </a:rPr>
              <a:t>Pt (similar characteristics as </a:t>
            </a:r>
            <a:r>
              <a:rPr lang="en-US" sz="2400" baseline="30000" dirty="0">
                <a:effectLst/>
              </a:rPr>
              <a:t>193m</a:t>
            </a:r>
            <a:r>
              <a:rPr lang="en-US" sz="2400" dirty="0">
                <a:effectLst/>
              </a:rPr>
              <a:t>Pt)</a:t>
            </a:r>
          </a:p>
          <a:p>
            <a:r>
              <a:rPr lang="en-US" sz="2400" dirty="0">
                <a:effectLst/>
              </a:rPr>
              <a:t>No-carrier added</a:t>
            </a:r>
          </a:p>
          <a:p>
            <a:r>
              <a:rPr lang="en-US" sz="2400" dirty="0">
                <a:effectLst/>
              </a:rPr>
              <a:t>~ 30 Auger electrons per decay</a:t>
            </a:r>
          </a:p>
          <a:p>
            <a:r>
              <a:rPr lang="en-US" sz="2400" dirty="0">
                <a:effectLst/>
              </a:rPr>
              <a:t>~ 4 day physical half-life</a:t>
            </a:r>
          </a:p>
          <a:p>
            <a:r>
              <a:rPr lang="en-US" sz="2400" dirty="0">
                <a:effectLst/>
              </a:rPr>
              <a:t>Well studied chemistry (chemotherapy)</a:t>
            </a:r>
          </a:p>
          <a:p>
            <a:r>
              <a:rPr lang="en-US" sz="2400" dirty="0">
                <a:effectLst/>
              </a:rPr>
              <a:t>Cold platinum available for chemistry development</a:t>
            </a:r>
          </a:p>
          <a:p>
            <a:r>
              <a:rPr lang="en-US" sz="2400" dirty="0">
                <a:effectLst/>
              </a:rPr>
              <a:t>Potential theranostics imaging (0.11%, 135.5 keV)</a:t>
            </a:r>
          </a:p>
          <a:p>
            <a:r>
              <a:rPr lang="en-US" sz="2400" dirty="0">
                <a:effectLst/>
              </a:rPr>
              <a:t>Antibody-</a:t>
            </a:r>
            <a:r>
              <a:rPr lang="en-US" sz="2400" i="1" dirty="0">
                <a:effectLst/>
              </a:rPr>
              <a:t>cis</a:t>
            </a:r>
            <a:r>
              <a:rPr lang="en-US" sz="2400" dirty="0">
                <a:effectLst/>
              </a:rPr>
              <a:t>-</a:t>
            </a:r>
            <a:r>
              <a:rPr lang="en-US" sz="2400" baseline="30000" dirty="0">
                <a:effectLst/>
              </a:rPr>
              <a:t>193m</a:t>
            </a:r>
            <a:r>
              <a:rPr lang="en-US" sz="2400" dirty="0">
                <a:effectLst/>
              </a:rPr>
              <a:t>Pt ? : Cytometry A. 2016 89(3)292-300.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55C8FF-17C9-4B20-CABD-DD1767F204EC}"/>
              </a:ext>
            </a:extLst>
          </p:cNvPr>
          <p:cNvSpPr/>
          <p:nvPr/>
        </p:nvSpPr>
        <p:spPr>
          <a:xfrm>
            <a:off x="152400" y="5657824"/>
            <a:ext cx="9125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Howell et al. 4</a:t>
            </a:r>
            <a:r>
              <a:rPr lang="en-US" baseline="30000" dirty="0"/>
              <a:t>th</a:t>
            </a:r>
            <a:r>
              <a:rPr lang="en-US" dirty="0"/>
              <a:t> Int </a:t>
            </a:r>
            <a:r>
              <a:rPr lang="en-US" dirty="0" err="1"/>
              <a:t>Radiopharm</a:t>
            </a:r>
            <a:r>
              <a:rPr lang="en-US" dirty="0"/>
              <a:t> </a:t>
            </a:r>
            <a:r>
              <a:rPr lang="en-US" dirty="0" err="1"/>
              <a:t>Dosim</a:t>
            </a:r>
            <a:r>
              <a:rPr lang="en-US" dirty="0"/>
              <a:t> </a:t>
            </a:r>
            <a:r>
              <a:rPr lang="en-US" dirty="0" err="1"/>
              <a:t>Symp</a:t>
            </a:r>
            <a:r>
              <a:rPr lang="en-US" dirty="0"/>
              <a:t>. pp. 493-513, 1986</a:t>
            </a:r>
          </a:p>
          <a:p>
            <a:r>
              <a:rPr lang="en-US" dirty="0"/>
              <a:t>Azure et al.  </a:t>
            </a:r>
            <a:r>
              <a:rPr lang="en-US" sz="1400" dirty="0">
                <a:hlinkClick r:id="rId2"/>
              </a:rPr>
              <a:t>https://njms.rutgers.edu/departments/division_radiation/documents/Azure1992_001.pdf</a:t>
            </a:r>
            <a:endParaRPr lang="en-US" sz="1400" dirty="0"/>
          </a:p>
          <a:p>
            <a:r>
              <a:rPr lang="en-US" dirty="0"/>
              <a:t>Uddin et al. Appl </a:t>
            </a:r>
            <a:r>
              <a:rPr lang="en-US" dirty="0" err="1"/>
              <a:t>Radiat</a:t>
            </a:r>
            <a:r>
              <a:rPr lang="en-US" dirty="0"/>
              <a:t> </a:t>
            </a:r>
            <a:r>
              <a:rPr lang="en-US" dirty="0" err="1"/>
              <a:t>Isotop</a:t>
            </a:r>
            <a:r>
              <a:rPr lang="en-US" dirty="0"/>
              <a:t> 68: 2001–2006, 2010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A0DEF8-540B-B2CE-3865-D2AEC63AF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096" y="178393"/>
            <a:ext cx="1667227" cy="27172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3160AA-086C-5CA3-F296-86D5C5564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096" y="3035037"/>
            <a:ext cx="1647349" cy="81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1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Introduction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6781800" cy="3733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ffectLst/>
              </a:rPr>
              <a:t>Auger electron emitting radionuclides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ffectLst/>
              </a:rPr>
              <a:t>Radiobiology of Auger emitters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ffectLst/>
              </a:rPr>
              <a:t>AE radiopharmaceutical therapy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ffectLst/>
              </a:rPr>
              <a:t>IAEA criteria for radionuclide selection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ffectLst/>
              </a:rPr>
              <a:t>Suggestions for roles of DOE in Auger electron radiopharmaceutical therapy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endParaRPr lang="en-US" sz="2800" dirty="0">
              <a:effectLst/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endParaRPr lang="en-US" sz="2800" dirty="0">
              <a:effectLst/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endParaRPr lang="en-US" sz="2800" dirty="0">
              <a:effectLst/>
            </a:endParaRP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991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DA5E-685D-1A0B-9189-8AC84ACC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Auger Electron Emitting Radionuclides</a:t>
            </a:r>
          </a:p>
        </p:txBody>
      </p:sp>
    </p:spTree>
    <p:extLst>
      <p:ext uri="{BB962C8B-B14F-4D97-AF65-F5344CB8AC3E}">
        <p14:creationId xmlns:p14="http://schemas.microsoft.com/office/powerpoint/2010/main" val="579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/>
              </a:rPr>
              <a:t>Decay Schemes - Auger Electron Emitters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" r="11235" b="29663"/>
          <a:stretch>
            <a:fillRect/>
          </a:stretch>
        </p:blipFill>
        <p:spPr bwMode="auto">
          <a:xfrm>
            <a:off x="941965" y="1690686"/>
            <a:ext cx="4499617" cy="416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218ECAA-C013-0F58-2E15-BDD7FE570E66}"/>
              </a:ext>
            </a:extLst>
          </p:cNvPr>
          <p:cNvGrpSpPr/>
          <p:nvPr/>
        </p:nvGrpSpPr>
        <p:grpSpPr>
          <a:xfrm>
            <a:off x="5828014" y="1690686"/>
            <a:ext cx="2553986" cy="4162426"/>
            <a:chOff x="5828014" y="1690686"/>
            <a:chExt cx="2553986" cy="41624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8014" y="1690686"/>
              <a:ext cx="2553986" cy="416242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E21AF78-0BD8-E287-E9A5-DACE3DCD0CFE}"/>
                </a:ext>
              </a:extLst>
            </p:cNvPr>
            <p:cNvSpPr txBox="1"/>
            <p:nvPr/>
          </p:nvSpPr>
          <p:spPr>
            <a:xfrm>
              <a:off x="7239000" y="320040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(IC)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A42AB8-50E6-CD7C-5362-0E139BBA847F}"/>
                </a:ext>
              </a:extLst>
            </p:cNvPr>
            <p:cNvSpPr txBox="1"/>
            <p:nvPr/>
          </p:nvSpPr>
          <p:spPr>
            <a:xfrm>
              <a:off x="6575375" y="4483208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(IC)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5FD166-A58F-F8C7-2EFF-E3A5300768F5}"/>
                </a:ext>
              </a:extLst>
            </p:cNvPr>
            <p:cNvSpPr txBox="1"/>
            <p:nvPr/>
          </p:nvSpPr>
          <p:spPr>
            <a:xfrm>
              <a:off x="6705600" y="5008657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(IC)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02" y="627945"/>
            <a:ext cx="8960996" cy="1013178"/>
          </a:xfrm>
        </p:spPr>
        <p:txBody>
          <a:bodyPr/>
          <a:lstStyle/>
          <a:p>
            <a:r>
              <a:rPr lang="en-US" sz="2489" dirty="0"/>
              <a:t>Densely Ionizing High Linear Energy Transfer (LET)</a:t>
            </a:r>
            <a:br>
              <a:rPr lang="en-US" sz="2489" dirty="0"/>
            </a:br>
            <a:r>
              <a:rPr lang="en-US" sz="2489" dirty="0"/>
              <a:t>Alpha-particles and Auger-electrons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267200" y="5885144"/>
            <a:ext cx="3802925" cy="28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44" dirty="0"/>
              <a:t>Wright et al. </a:t>
            </a:r>
            <a:r>
              <a:rPr lang="en-US" sz="1244" i="1" dirty="0" err="1"/>
              <a:t>Radiat</a:t>
            </a:r>
            <a:r>
              <a:rPr lang="en-US" sz="1244" i="1" dirty="0"/>
              <a:t>. Prot. </a:t>
            </a:r>
            <a:r>
              <a:rPr lang="en-US" sz="1244" i="1" dirty="0" err="1"/>
              <a:t>Dosim</a:t>
            </a:r>
            <a:r>
              <a:rPr lang="en-US" sz="1244" i="1" dirty="0"/>
              <a:t>.</a:t>
            </a:r>
            <a:r>
              <a:rPr lang="en-US" sz="1244" dirty="0"/>
              <a:t> </a:t>
            </a:r>
            <a:r>
              <a:rPr lang="en-US" sz="1244" b="1" dirty="0"/>
              <a:t>31</a:t>
            </a:r>
            <a:r>
              <a:rPr lang="en-US" sz="1244" dirty="0"/>
              <a:t>, 59-62 (1990).</a:t>
            </a: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3573963" y="1868628"/>
            <a:ext cx="4417945" cy="3901440"/>
            <a:chOff x="12906" y="1676400"/>
            <a:chExt cx="4573262" cy="40386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06" y="1676400"/>
              <a:ext cx="4573262" cy="403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92829" y="4029525"/>
              <a:ext cx="503664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baseline="30000" dirty="0">
                  <a:solidFill>
                    <a:schemeClr val="bg1"/>
                  </a:solidFill>
                </a:rPr>
                <a:t>125</a:t>
              </a:r>
              <a:r>
                <a:rPr lang="en-US" dirty="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2829" y="1758183"/>
              <a:ext cx="623889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baseline="30000" dirty="0">
                  <a:solidFill>
                    <a:schemeClr val="bg1"/>
                  </a:solidFill>
                </a:rPr>
                <a:t>55</a:t>
              </a:r>
              <a:r>
                <a:rPr lang="en-US" dirty="0">
                  <a:solidFill>
                    <a:schemeClr val="bg1"/>
                  </a:solidFill>
                </a:rPr>
                <a:t>Fe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88344" y="1746515"/>
              <a:ext cx="609077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baseline="30000" dirty="0">
                  <a:solidFill>
                    <a:schemeClr val="bg1"/>
                  </a:solidFill>
                </a:rPr>
                <a:t>111</a:t>
              </a:r>
              <a:r>
                <a:rPr lang="en-US" dirty="0">
                  <a:solidFill>
                    <a:schemeClr val="bg1"/>
                  </a:solidFill>
                </a:rPr>
                <a:t>In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08563" y="4032514"/>
              <a:ext cx="2061783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5.3 MeV </a:t>
              </a:r>
              <a:r>
                <a:rPr lang="el-GR" dirty="0">
                  <a:solidFill>
                    <a:schemeClr val="bg1"/>
                  </a:solidFill>
                </a:rPr>
                <a:t>α</a:t>
              </a:r>
              <a:r>
                <a:rPr lang="en-US" dirty="0">
                  <a:solidFill>
                    <a:schemeClr val="bg1"/>
                  </a:solidFill>
                </a:rPr>
                <a:t>-particle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23410" y="3959542"/>
            <a:ext cx="2550553" cy="1810526"/>
            <a:chOff x="789629" y="4287440"/>
            <a:chExt cx="2869372" cy="203684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29" y="4287440"/>
              <a:ext cx="2869372" cy="203684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694408" y="5029200"/>
              <a:ext cx="785794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baseline="30000" dirty="0">
                  <a:solidFill>
                    <a:schemeClr val="bg1"/>
                  </a:solidFill>
                </a:rPr>
                <a:t>195m</a:t>
              </a:r>
              <a:r>
                <a:rPr lang="en-US" dirty="0">
                  <a:solidFill>
                    <a:schemeClr val="bg1"/>
                  </a:solidFill>
                </a:rPr>
                <a:t>Pt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914400" y="4876800"/>
              <a:ext cx="1066800" cy="28495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1280" tIns="40640" rIns="81280" bIns="406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281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914400" y="5885144"/>
            <a:ext cx="3227886" cy="283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44" dirty="0"/>
              <a:t>Howell et al. </a:t>
            </a:r>
            <a:r>
              <a:rPr lang="en-US" sz="1244" dirty="0" err="1"/>
              <a:t>Radiat</a:t>
            </a:r>
            <a:r>
              <a:rPr lang="en-US" sz="1244" dirty="0"/>
              <a:t> Res 140, 55-62 (1994)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49D17-97A6-4DDB-B964-653965CFBFCC}"/>
              </a:ext>
            </a:extLst>
          </p:cNvPr>
          <p:cNvSpPr txBox="1"/>
          <p:nvPr/>
        </p:nvSpPr>
        <p:spPr>
          <a:xfrm>
            <a:off x="1026759" y="3432346"/>
            <a:ext cx="255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ORNL’s </a:t>
            </a:r>
            <a:r>
              <a:rPr lang="en-US" dirty="0" err="1">
                <a:solidFill>
                  <a:srgbClr val="FFFF00"/>
                </a:solidFill>
              </a:rPr>
              <a:t>Harvel</a:t>
            </a:r>
            <a:r>
              <a:rPr lang="en-US" dirty="0">
                <a:solidFill>
                  <a:srgbClr val="FFFF00"/>
                </a:solidFill>
              </a:rPr>
              <a:t> Wright</a:t>
            </a:r>
          </a:p>
        </p:txBody>
      </p:sp>
      <p:pic>
        <p:nvPicPr>
          <p:cNvPr id="1026" name="Picture 2" descr="Obituary of Dr. Harvel Amos Wright">
            <a:extLst>
              <a:ext uri="{FF2B5EF4-FFF2-40B4-BE49-F238E27FC236}">
                <a16:creationId xmlns:a16="http://schemas.microsoft.com/office/drawing/2014/main" id="{B3EA088E-3663-404B-857B-368A9F861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51" y="2256476"/>
            <a:ext cx="1038659" cy="112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11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96"/>
            <a:ext cx="8229600" cy="1139825"/>
          </a:xfrm>
        </p:spPr>
        <p:txBody>
          <a:bodyPr/>
          <a:lstStyle/>
          <a:p>
            <a:r>
              <a:rPr lang="en-US" dirty="0"/>
              <a:t>Average Auger electrons/decay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241776"/>
              </p:ext>
            </p:extLst>
          </p:nvPr>
        </p:nvGraphicFramePr>
        <p:xfrm>
          <a:off x="990600" y="1218550"/>
          <a:ext cx="71628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r>
                        <a:rPr lang="en-US" dirty="0"/>
                        <a:t>Radionuclide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Physical</a:t>
                      </a:r>
                      <a:r>
                        <a:rPr lang="en-US" baseline="0" dirty="0"/>
                        <a:t> half-life (d)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Auger</a:t>
                      </a:r>
                      <a:r>
                        <a:rPr lang="en-US" baseline="0" dirty="0"/>
                        <a:t> electrons/decay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Tc-99m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Ge-71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11.4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0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Pd-103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16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72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In-111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2.8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Sn-117m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13.6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I-123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13.2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hours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Tl-201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705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Hg-197m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23.8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Sb-119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1.6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851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I-125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Pt-193m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4.3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Pt-195m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days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29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Auger Electron Emitters </a:t>
            </a:r>
            <a:br>
              <a:rPr lang="en-US" sz="3200" dirty="0"/>
            </a:br>
            <a:r>
              <a:rPr lang="en-US" sz="3200" dirty="0"/>
              <a:t>Photon/Electron Ratios (avoid many photons) </a:t>
            </a: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3498850" y="6397625"/>
            <a:ext cx="564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err="1"/>
              <a:t>Uusijärvi</a:t>
            </a:r>
            <a:r>
              <a:rPr lang="en-US" sz="1800" dirty="0"/>
              <a:t> et al. </a:t>
            </a:r>
            <a:r>
              <a:rPr lang="en-US" sz="1800" i="1" dirty="0"/>
              <a:t>Medical Physics</a:t>
            </a:r>
            <a:r>
              <a:rPr lang="en-US" sz="1800" dirty="0"/>
              <a:t> 33, 3260-3269 (2006)</a:t>
            </a: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7912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4907CB-6B3B-4303-995E-52974F9F6B0D}"/>
              </a:ext>
            </a:extLst>
          </p:cNvPr>
          <p:cNvSpPr/>
          <p:nvPr/>
        </p:nvSpPr>
        <p:spPr bwMode="auto">
          <a:xfrm>
            <a:off x="2743200" y="1676400"/>
            <a:ext cx="381000" cy="4704659"/>
          </a:xfrm>
          <a:prstGeom prst="roundRect">
            <a:avLst/>
          </a:prstGeom>
          <a:solidFill>
            <a:schemeClr val="accent1">
              <a:alpha val="15000"/>
            </a:schemeClr>
          </a:solidFill>
          <a:ln w="9525" cap="flat" cmpd="sng" algn="ctr">
            <a:solidFill>
              <a:schemeClr val="tx1">
                <a:alpha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65331-C188-C68A-163B-3C33B4B0DC39}"/>
              </a:ext>
            </a:extLst>
          </p:cNvPr>
          <p:cNvSpPr txBox="1"/>
          <p:nvPr/>
        </p:nvSpPr>
        <p:spPr>
          <a:xfrm>
            <a:off x="6172200" y="25146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Ra-223 and Y-90 microspheres have been readily accepted in medical practice, in part, because they </a:t>
            </a:r>
            <a:r>
              <a:rPr lang="en-US" u="sng" dirty="0">
                <a:solidFill>
                  <a:srgbClr val="FFFF00"/>
                </a:solidFill>
              </a:rPr>
              <a:t>emit very few photons</a:t>
            </a:r>
            <a:r>
              <a:rPr lang="en-US" dirty="0">
                <a:solidFill>
                  <a:srgbClr val="FFFF00"/>
                </a:solidFill>
              </a:rPr>
              <a:t> and therefore considered “safe”.</a:t>
            </a:r>
          </a:p>
        </p:txBody>
      </p:sp>
    </p:spTree>
    <p:extLst>
      <p:ext uri="{BB962C8B-B14F-4D97-AF65-F5344CB8AC3E}">
        <p14:creationId xmlns:p14="http://schemas.microsoft.com/office/powerpoint/2010/main" val="280223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F293-157B-58AE-FB1A-48A32AFA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09738"/>
            <a:ext cx="8686800" cy="2852737"/>
          </a:xfrm>
        </p:spPr>
        <p:txBody>
          <a:bodyPr/>
          <a:lstStyle/>
          <a:p>
            <a:r>
              <a:rPr lang="en-US" dirty="0">
                <a:effectLst/>
              </a:rPr>
              <a:t>Radiobiology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of Auger electron emitters</a:t>
            </a:r>
          </a:p>
        </p:txBody>
      </p:sp>
    </p:spTree>
    <p:extLst>
      <p:ext uri="{BB962C8B-B14F-4D97-AF65-F5344CB8AC3E}">
        <p14:creationId xmlns:p14="http://schemas.microsoft.com/office/powerpoint/2010/main" val="3949975199"/>
      </p:ext>
    </p:extLst>
  </p:cSld>
  <p:clrMapOvr>
    <a:masterClrMapping/>
  </p:clrMapOvr>
</p:sld>
</file>

<file path=ppt/theme/theme1.xml><?xml version="1.0" encoding="utf-8"?>
<a:theme xmlns:a="http://schemas.openxmlformats.org/drawingml/2006/main" name="Orbit Cancer Center">
  <a:themeElements>
    <a:clrScheme name="Orbit Cancer Center 10">
      <a:dk1>
        <a:srgbClr val="C4BCBD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 Cancer Ce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rbit Cancer Center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Cancer Center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10">
        <a:dk1>
          <a:srgbClr val="C4BCBD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 Cancer Center">
  <a:themeElements>
    <a:clrScheme name="Orbit Cancer Center 10">
      <a:dk1>
        <a:srgbClr val="C4BCBD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Cancer Center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Cancer Center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10">
        <a:dk1>
          <a:srgbClr val="C4BCBD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 Cancer Center">
  <a:themeElements>
    <a:clrScheme name="Orbit Cancer Center 10">
      <a:dk1>
        <a:srgbClr val="C4BCBD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 Cancer Ce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rbit Cancer Center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Cancer Center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Cancer Center 10">
        <a:dk1>
          <a:srgbClr val="C4BCBD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19090</TotalTime>
  <Words>1700</Words>
  <Application>Microsoft Office PowerPoint</Application>
  <PresentationFormat>On-screen Show (4:3)</PresentationFormat>
  <Paragraphs>403</Paragraphs>
  <Slides>26</Slides>
  <Notes>0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Cambria Math</vt:lpstr>
      <vt:lpstr>Palatino Linotype</vt:lpstr>
      <vt:lpstr>Times New Roman</vt:lpstr>
      <vt:lpstr>Wingdings</vt:lpstr>
      <vt:lpstr>Orbit Cancer Center</vt:lpstr>
      <vt:lpstr>Orbit Cancer Center</vt:lpstr>
      <vt:lpstr>Orbit Cancer Center</vt:lpstr>
      <vt:lpstr>Document</vt:lpstr>
      <vt:lpstr>IAEA Technical Report: Auger electron-emitters for radiopharmaceutical developments</vt:lpstr>
      <vt:lpstr>IAEA Report Committee</vt:lpstr>
      <vt:lpstr>Introduction</vt:lpstr>
      <vt:lpstr>Auger Electron Emitting Radionuclides</vt:lpstr>
      <vt:lpstr>Decay Schemes - Auger Electron Emitters</vt:lpstr>
      <vt:lpstr>Densely Ionizing High Linear Energy Transfer (LET) Alpha-particles and Auger-electrons</vt:lpstr>
      <vt:lpstr>Average Auger electrons/decay</vt:lpstr>
      <vt:lpstr>Auger Electron Emitters  Photon/Electron Ratios (avoid many photons) </vt:lpstr>
      <vt:lpstr>Radiobiology  of Auger electron emitters</vt:lpstr>
      <vt:lpstr>125I decays on cell membrane are more effective than decays in cytoplasm</vt:lpstr>
      <vt:lpstr>DNA-Incorporated Auger Electron Emitters are more Radiotoxic than Alpha Particles</vt:lpstr>
      <vt:lpstr>Weak Auger Emitters Require More Decays</vt:lpstr>
      <vt:lpstr>The Path to  AE Radiopharmaceutical Therapy</vt:lpstr>
      <vt:lpstr>Awakening of Auger Electrons for Therapy</vt:lpstr>
      <vt:lpstr>Circle Back to Key Points Auger Electron Emitters for Therapy</vt:lpstr>
      <vt:lpstr>IAEA Committee Criteria for  Prioritizing Radionuclides</vt:lpstr>
      <vt:lpstr>IAEA Criteria for Selection</vt:lpstr>
      <vt:lpstr>DOE Driven Solutions to IAEA Criteria</vt:lpstr>
      <vt:lpstr>IAEA Committee  Preliminary List of Radionuclides  Considered for Scoring</vt:lpstr>
      <vt:lpstr>Data Needed to Select and Optimize  Radionuclide Production</vt:lpstr>
      <vt:lpstr>192Os (α,3n) 193mPt Cross Section vs E</vt:lpstr>
      <vt:lpstr>Suggested Roles of DOE in Auger Electron Radiopharmaceutical Therapy</vt:lpstr>
      <vt:lpstr>Acknowledgments to Auger Mentors</vt:lpstr>
      <vt:lpstr>119Sb = Sastry’s pick for Auger therapy</vt:lpstr>
      <vt:lpstr>165Er = Rao’s Auger emitter</vt:lpstr>
      <vt:lpstr>Rationale for 193mPt</vt:lpstr>
    </vt:vector>
  </TitlesOfParts>
  <Company>UMDNJ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Howell</dc:creator>
  <cp:lastModifiedBy>Howell, Roger</cp:lastModifiedBy>
  <cp:revision>1132</cp:revision>
  <dcterms:created xsi:type="dcterms:W3CDTF">2007-06-12T11:59:24Z</dcterms:created>
  <dcterms:modified xsi:type="dcterms:W3CDTF">2023-02-28T16:47:13Z</dcterms:modified>
</cp:coreProperties>
</file>