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0" r:id="rId1"/>
  </p:sldMasterIdLst>
  <p:notesMasterIdLst>
    <p:notesMasterId r:id="rId16"/>
  </p:notesMasterIdLst>
  <p:sldIdLst>
    <p:sldId id="276" r:id="rId2"/>
    <p:sldId id="259" r:id="rId3"/>
    <p:sldId id="294" r:id="rId4"/>
    <p:sldId id="272" r:id="rId5"/>
    <p:sldId id="301" r:id="rId6"/>
    <p:sldId id="264" r:id="rId7"/>
    <p:sldId id="310" r:id="rId8"/>
    <p:sldId id="306" r:id="rId9"/>
    <p:sldId id="304" r:id="rId10"/>
    <p:sldId id="307" r:id="rId11"/>
    <p:sldId id="262" r:id="rId12"/>
    <p:sldId id="268" r:id="rId13"/>
    <p:sldId id="311" r:id="rId14"/>
    <p:sldId id="305" r:id="rId1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165F5"/>
    <a:srgbClr val="0849C9"/>
    <a:srgbClr val="05FA11"/>
    <a:srgbClr val="0519F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853"/>
    <p:restoredTop sz="94969"/>
  </p:normalViewPr>
  <p:slideViewPr>
    <p:cSldViewPr snapToGrid="0">
      <p:cViewPr varScale="1">
        <p:scale>
          <a:sx n="134" d="100"/>
          <a:sy n="134" d="100"/>
        </p:scale>
        <p:origin x="1224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97A3864-C1BD-49BB-8F7F-6445B9133FF0}" type="doc">
      <dgm:prSet loTypeId="urn:microsoft.com/office/officeart/2005/8/layout/cycle7" loCatId="cycle" qsTypeId="urn:microsoft.com/office/officeart/2005/8/quickstyle/simple2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C8094AF6-B30E-4398-A251-CFCA86191717}">
      <dgm:prSet phldrT="[Text]" phldr="0"/>
      <dgm:spPr/>
      <dgm:t>
        <a:bodyPr/>
        <a:lstStyle/>
        <a:p>
          <a:r>
            <a:rPr lang="en-US">
              <a:latin typeface="Arial Black" panose="020B0A04020102020204"/>
            </a:rPr>
            <a:t>Data.nasa.gov</a:t>
          </a:r>
          <a:endParaRPr lang="en-US"/>
        </a:p>
      </dgm:t>
    </dgm:pt>
    <dgm:pt modelId="{04F7A90E-6FFD-4CA4-80C7-AE5BC5C41CEE}" type="parTrans" cxnId="{8BE21B1F-6CF1-4961-B130-1C4D746C8FEF}">
      <dgm:prSet/>
      <dgm:spPr/>
      <dgm:t>
        <a:bodyPr/>
        <a:lstStyle/>
        <a:p>
          <a:endParaRPr lang="en-US"/>
        </a:p>
      </dgm:t>
    </dgm:pt>
    <dgm:pt modelId="{7C66975E-222E-4625-884F-34B4683A96EC}" type="sibTrans" cxnId="{8BE21B1F-6CF1-4961-B130-1C4D746C8FEF}">
      <dgm:prSet/>
      <dgm:spPr/>
      <dgm:t>
        <a:bodyPr/>
        <a:lstStyle/>
        <a:p>
          <a:endParaRPr lang="en-US"/>
        </a:p>
      </dgm:t>
    </dgm:pt>
    <dgm:pt modelId="{6021281E-FFFD-461A-B14C-FED783704CE5}">
      <dgm:prSet phldrT="[Text]" phldr="0"/>
      <dgm:spPr/>
      <dgm:t>
        <a:bodyPr/>
        <a:lstStyle/>
        <a:p>
          <a:pPr rtl="0"/>
          <a:r>
            <a:rPr lang="en-US">
              <a:latin typeface="Arial Black" panose="020B0A04020102020204"/>
            </a:rPr>
            <a:t>Code.nasa.gov</a:t>
          </a:r>
        </a:p>
      </dgm:t>
    </dgm:pt>
    <dgm:pt modelId="{C5CF19E4-831D-492C-86CC-DC76FA71F202}" type="parTrans" cxnId="{16725A7C-9570-4841-B8C5-41E8CC125AEF}">
      <dgm:prSet/>
      <dgm:spPr/>
      <dgm:t>
        <a:bodyPr/>
        <a:lstStyle/>
        <a:p>
          <a:endParaRPr lang="en-US"/>
        </a:p>
      </dgm:t>
    </dgm:pt>
    <dgm:pt modelId="{E47A2681-715B-4487-86F0-0DB1DD16F2A7}" type="sibTrans" cxnId="{16725A7C-9570-4841-B8C5-41E8CC125AEF}">
      <dgm:prSet/>
      <dgm:spPr/>
      <dgm:t>
        <a:bodyPr/>
        <a:lstStyle/>
        <a:p>
          <a:endParaRPr lang="en-US"/>
        </a:p>
      </dgm:t>
    </dgm:pt>
    <dgm:pt modelId="{70D2C601-BFA3-4729-AB26-4ABEE2D6C3C3}">
      <dgm:prSet phldr="0"/>
      <dgm:spPr/>
      <dgm:t>
        <a:bodyPr/>
        <a:lstStyle/>
        <a:p>
          <a:r>
            <a:rPr lang="en-US">
              <a:latin typeface="Arial Black" panose="020B0A04020102020204"/>
            </a:rPr>
            <a:t>API.nasa.gov</a:t>
          </a:r>
          <a:endParaRPr lang="en-US"/>
        </a:p>
      </dgm:t>
    </dgm:pt>
    <dgm:pt modelId="{2B4D8826-6F3D-43F8-AB5D-952EC92A5E22}" type="parTrans" cxnId="{7787DF41-F553-4E14-82C7-65D3717DCA1E}">
      <dgm:prSet/>
      <dgm:spPr/>
      <dgm:t>
        <a:bodyPr/>
        <a:lstStyle/>
        <a:p>
          <a:endParaRPr lang="en-US"/>
        </a:p>
      </dgm:t>
    </dgm:pt>
    <dgm:pt modelId="{2BF12CFA-2839-49BD-8A6A-C0A3F2DCDE34}" type="sibTrans" cxnId="{7787DF41-F553-4E14-82C7-65D3717DCA1E}">
      <dgm:prSet/>
      <dgm:spPr/>
      <dgm:t>
        <a:bodyPr/>
        <a:lstStyle/>
        <a:p>
          <a:endParaRPr lang="en-US"/>
        </a:p>
      </dgm:t>
    </dgm:pt>
    <dgm:pt modelId="{57B6FFDE-C146-4536-B415-6BF284833310}" type="pres">
      <dgm:prSet presAssocID="{A97A3864-C1BD-49BB-8F7F-6445B9133FF0}" presName="Name0" presStyleCnt="0">
        <dgm:presLayoutVars>
          <dgm:dir/>
          <dgm:resizeHandles val="exact"/>
        </dgm:presLayoutVars>
      </dgm:prSet>
      <dgm:spPr/>
    </dgm:pt>
    <dgm:pt modelId="{A40CCCB2-BFAD-448E-83A4-47B1E20247A1}" type="pres">
      <dgm:prSet presAssocID="{C8094AF6-B30E-4398-A251-CFCA86191717}" presName="node" presStyleLbl="node1" presStyleIdx="0" presStyleCnt="3">
        <dgm:presLayoutVars>
          <dgm:bulletEnabled val="1"/>
        </dgm:presLayoutVars>
      </dgm:prSet>
      <dgm:spPr/>
    </dgm:pt>
    <dgm:pt modelId="{8A944365-006F-48FF-96D4-E20A45268131}" type="pres">
      <dgm:prSet presAssocID="{7C66975E-222E-4625-884F-34B4683A96EC}" presName="sibTrans" presStyleLbl="sibTrans2D1" presStyleIdx="0" presStyleCnt="3"/>
      <dgm:spPr/>
    </dgm:pt>
    <dgm:pt modelId="{BBB6EE71-ABD2-44BB-AED4-D6A5E910CDBB}" type="pres">
      <dgm:prSet presAssocID="{7C66975E-222E-4625-884F-34B4683A96EC}" presName="connectorText" presStyleLbl="sibTrans2D1" presStyleIdx="0" presStyleCnt="3"/>
      <dgm:spPr/>
    </dgm:pt>
    <dgm:pt modelId="{E07315F0-19D0-4891-B0AB-C5471E10D849}" type="pres">
      <dgm:prSet presAssocID="{6021281E-FFFD-461A-B14C-FED783704CE5}" presName="node" presStyleLbl="node1" presStyleIdx="1" presStyleCnt="3">
        <dgm:presLayoutVars>
          <dgm:bulletEnabled val="1"/>
        </dgm:presLayoutVars>
      </dgm:prSet>
      <dgm:spPr/>
    </dgm:pt>
    <dgm:pt modelId="{FEB14189-C108-41F4-A3D3-DBDC9366F26B}" type="pres">
      <dgm:prSet presAssocID="{E47A2681-715B-4487-86F0-0DB1DD16F2A7}" presName="sibTrans" presStyleLbl="sibTrans2D1" presStyleIdx="1" presStyleCnt="3"/>
      <dgm:spPr/>
    </dgm:pt>
    <dgm:pt modelId="{6AFD4CFE-B0FE-4223-AE90-00BD54FF45D0}" type="pres">
      <dgm:prSet presAssocID="{E47A2681-715B-4487-86F0-0DB1DD16F2A7}" presName="connectorText" presStyleLbl="sibTrans2D1" presStyleIdx="1" presStyleCnt="3"/>
      <dgm:spPr/>
    </dgm:pt>
    <dgm:pt modelId="{44404FC7-0D1E-42AA-8F18-CF8B3490DCAF}" type="pres">
      <dgm:prSet presAssocID="{70D2C601-BFA3-4729-AB26-4ABEE2D6C3C3}" presName="node" presStyleLbl="node1" presStyleIdx="2" presStyleCnt="3">
        <dgm:presLayoutVars>
          <dgm:bulletEnabled val="1"/>
        </dgm:presLayoutVars>
      </dgm:prSet>
      <dgm:spPr/>
    </dgm:pt>
    <dgm:pt modelId="{2329BD60-E3AE-4A36-8202-A22E3FAD1594}" type="pres">
      <dgm:prSet presAssocID="{2BF12CFA-2839-49BD-8A6A-C0A3F2DCDE34}" presName="sibTrans" presStyleLbl="sibTrans2D1" presStyleIdx="2" presStyleCnt="3"/>
      <dgm:spPr/>
    </dgm:pt>
    <dgm:pt modelId="{3E36A697-4FA3-4634-848E-B9185E3FA8B7}" type="pres">
      <dgm:prSet presAssocID="{2BF12CFA-2839-49BD-8A6A-C0A3F2DCDE34}" presName="connectorText" presStyleLbl="sibTrans2D1" presStyleIdx="2" presStyleCnt="3"/>
      <dgm:spPr/>
    </dgm:pt>
  </dgm:ptLst>
  <dgm:cxnLst>
    <dgm:cxn modelId="{F9E25605-EBC6-4CA3-8039-32700DA30444}" type="presOf" srcId="{2BF12CFA-2839-49BD-8A6A-C0A3F2DCDE34}" destId="{2329BD60-E3AE-4A36-8202-A22E3FAD1594}" srcOrd="0" destOrd="0" presId="urn:microsoft.com/office/officeart/2005/8/layout/cycle7"/>
    <dgm:cxn modelId="{8BE21B1F-6CF1-4961-B130-1C4D746C8FEF}" srcId="{A97A3864-C1BD-49BB-8F7F-6445B9133FF0}" destId="{C8094AF6-B30E-4398-A251-CFCA86191717}" srcOrd="0" destOrd="0" parTransId="{04F7A90E-6FFD-4CA4-80C7-AE5BC5C41CEE}" sibTransId="{7C66975E-222E-4625-884F-34B4683A96EC}"/>
    <dgm:cxn modelId="{4C60B33F-C237-48B5-9A28-4C0AD41FBE8A}" type="presOf" srcId="{E47A2681-715B-4487-86F0-0DB1DD16F2A7}" destId="{6AFD4CFE-B0FE-4223-AE90-00BD54FF45D0}" srcOrd="1" destOrd="0" presId="urn:microsoft.com/office/officeart/2005/8/layout/cycle7"/>
    <dgm:cxn modelId="{7787DF41-F553-4E14-82C7-65D3717DCA1E}" srcId="{A97A3864-C1BD-49BB-8F7F-6445B9133FF0}" destId="{70D2C601-BFA3-4729-AB26-4ABEE2D6C3C3}" srcOrd="2" destOrd="0" parTransId="{2B4D8826-6F3D-43F8-AB5D-952EC92A5E22}" sibTransId="{2BF12CFA-2839-49BD-8A6A-C0A3F2DCDE34}"/>
    <dgm:cxn modelId="{2BADB963-5C7A-453A-B409-BB0B61B7D4EC}" type="presOf" srcId="{C8094AF6-B30E-4398-A251-CFCA86191717}" destId="{A40CCCB2-BFAD-448E-83A4-47B1E20247A1}" srcOrd="0" destOrd="0" presId="urn:microsoft.com/office/officeart/2005/8/layout/cycle7"/>
    <dgm:cxn modelId="{9908D367-C9FA-4B4E-AF2F-DFC23130EF60}" type="presOf" srcId="{6021281E-FFFD-461A-B14C-FED783704CE5}" destId="{E07315F0-19D0-4891-B0AB-C5471E10D849}" srcOrd="0" destOrd="0" presId="urn:microsoft.com/office/officeart/2005/8/layout/cycle7"/>
    <dgm:cxn modelId="{16725A7C-9570-4841-B8C5-41E8CC125AEF}" srcId="{A97A3864-C1BD-49BB-8F7F-6445B9133FF0}" destId="{6021281E-FFFD-461A-B14C-FED783704CE5}" srcOrd="1" destOrd="0" parTransId="{C5CF19E4-831D-492C-86CC-DC76FA71F202}" sibTransId="{E47A2681-715B-4487-86F0-0DB1DD16F2A7}"/>
    <dgm:cxn modelId="{7ED6C981-28EB-4D6C-8706-AB98DA96BBD8}" type="presOf" srcId="{7C66975E-222E-4625-884F-34B4683A96EC}" destId="{BBB6EE71-ABD2-44BB-AED4-D6A5E910CDBB}" srcOrd="1" destOrd="0" presId="urn:microsoft.com/office/officeart/2005/8/layout/cycle7"/>
    <dgm:cxn modelId="{5DBFBE82-CE44-467C-87DE-C0230D61F620}" type="presOf" srcId="{A97A3864-C1BD-49BB-8F7F-6445B9133FF0}" destId="{57B6FFDE-C146-4536-B415-6BF284833310}" srcOrd="0" destOrd="0" presId="urn:microsoft.com/office/officeart/2005/8/layout/cycle7"/>
    <dgm:cxn modelId="{A012E786-8C2B-4F74-80E1-6D87D8034B23}" type="presOf" srcId="{7C66975E-222E-4625-884F-34B4683A96EC}" destId="{8A944365-006F-48FF-96D4-E20A45268131}" srcOrd="0" destOrd="0" presId="urn:microsoft.com/office/officeart/2005/8/layout/cycle7"/>
    <dgm:cxn modelId="{89D0FBB1-CB39-4DEC-A31B-DFA55B7B56E7}" type="presOf" srcId="{2BF12CFA-2839-49BD-8A6A-C0A3F2DCDE34}" destId="{3E36A697-4FA3-4634-848E-B9185E3FA8B7}" srcOrd="1" destOrd="0" presId="urn:microsoft.com/office/officeart/2005/8/layout/cycle7"/>
    <dgm:cxn modelId="{1B884FB2-ECF6-434B-AD0F-ADEDF7298259}" type="presOf" srcId="{70D2C601-BFA3-4729-AB26-4ABEE2D6C3C3}" destId="{44404FC7-0D1E-42AA-8F18-CF8B3490DCAF}" srcOrd="0" destOrd="0" presId="urn:microsoft.com/office/officeart/2005/8/layout/cycle7"/>
    <dgm:cxn modelId="{4526CDE4-334C-40B1-BE73-7A918A0EE098}" type="presOf" srcId="{E47A2681-715B-4487-86F0-0DB1DD16F2A7}" destId="{FEB14189-C108-41F4-A3D3-DBDC9366F26B}" srcOrd="0" destOrd="0" presId="urn:microsoft.com/office/officeart/2005/8/layout/cycle7"/>
    <dgm:cxn modelId="{9E391A8A-866B-459A-818F-F44FFA97684B}" type="presParOf" srcId="{57B6FFDE-C146-4536-B415-6BF284833310}" destId="{A40CCCB2-BFAD-448E-83A4-47B1E20247A1}" srcOrd="0" destOrd="0" presId="urn:microsoft.com/office/officeart/2005/8/layout/cycle7"/>
    <dgm:cxn modelId="{5B1D1165-F3F7-4477-B47A-D6538C40EF02}" type="presParOf" srcId="{57B6FFDE-C146-4536-B415-6BF284833310}" destId="{8A944365-006F-48FF-96D4-E20A45268131}" srcOrd="1" destOrd="0" presId="urn:microsoft.com/office/officeart/2005/8/layout/cycle7"/>
    <dgm:cxn modelId="{A056B35D-1019-49C7-B814-98449354B67E}" type="presParOf" srcId="{8A944365-006F-48FF-96D4-E20A45268131}" destId="{BBB6EE71-ABD2-44BB-AED4-D6A5E910CDBB}" srcOrd="0" destOrd="0" presId="urn:microsoft.com/office/officeart/2005/8/layout/cycle7"/>
    <dgm:cxn modelId="{AECE2326-970B-4F69-A6BF-5DD93EF574F5}" type="presParOf" srcId="{57B6FFDE-C146-4536-B415-6BF284833310}" destId="{E07315F0-19D0-4891-B0AB-C5471E10D849}" srcOrd="2" destOrd="0" presId="urn:microsoft.com/office/officeart/2005/8/layout/cycle7"/>
    <dgm:cxn modelId="{BC584137-20A4-4739-A218-E5E60C6EA809}" type="presParOf" srcId="{57B6FFDE-C146-4536-B415-6BF284833310}" destId="{FEB14189-C108-41F4-A3D3-DBDC9366F26B}" srcOrd="3" destOrd="0" presId="urn:microsoft.com/office/officeart/2005/8/layout/cycle7"/>
    <dgm:cxn modelId="{7C098BC7-FA85-48FC-806F-DEA2ECAE820F}" type="presParOf" srcId="{FEB14189-C108-41F4-A3D3-DBDC9366F26B}" destId="{6AFD4CFE-B0FE-4223-AE90-00BD54FF45D0}" srcOrd="0" destOrd="0" presId="urn:microsoft.com/office/officeart/2005/8/layout/cycle7"/>
    <dgm:cxn modelId="{E8ED430E-C946-471E-865E-DF46BDAE5F7D}" type="presParOf" srcId="{57B6FFDE-C146-4536-B415-6BF284833310}" destId="{44404FC7-0D1E-42AA-8F18-CF8B3490DCAF}" srcOrd="4" destOrd="0" presId="urn:microsoft.com/office/officeart/2005/8/layout/cycle7"/>
    <dgm:cxn modelId="{D2D44F07-C314-40F1-900E-FC790631C140}" type="presParOf" srcId="{57B6FFDE-C146-4536-B415-6BF284833310}" destId="{2329BD60-E3AE-4A36-8202-A22E3FAD1594}" srcOrd="5" destOrd="0" presId="urn:microsoft.com/office/officeart/2005/8/layout/cycle7"/>
    <dgm:cxn modelId="{B16984C2-9673-4C1D-918E-EDB1D43BD2CE}" type="presParOf" srcId="{2329BD60-E3AE-4A36-8202-A22E3FAD1594}" destId="{3E36A697-4FA3-4634-848E-B9185E3FA8B7}" srcOrd="0" destOrd="0" presId="urn:microsoft.com/office/officeart/2005/8/layout/cycle7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C33E0D6-B784-429F-A6C9-E4F49EFE31DA}" type="doc">
      <dgm:prSet loTypeId="urn:microsoft.com/office/officeart/2005/8/layout/hChevron3" loCatId="process" qsTypeId="urn:microsoft.com/office/officeart/2005/8/quickstyle/simple1" qsCatId="simple" csTypeId="urn:microsoft.com/office/officeart/2005/8/colors/accent1_3" csCatId="accent1" phldr="1"/>
      <dgm:spPr/>
    </dgm:pt>
    <dgm:pt modelId="{A5C90698-3657-422E-9849-55FBF91BF26F}">
      <dgm:prSet phldrT="[Text]" phldr="0"/>
      <dgm:spPr/>
      <dgm:t>
        <a:bodyPr/>
        <a:lstStyle/>
        <a:p>
          <a:pPr rtl="0"/>
          <a:r>
            <a:rPr lang="en-US">
              <a:latin typeface="Arial Black" panose="020B0A04020102020204"/>
            </a:rPr>
            <a:t>Acceptance of Proposal</a:t>
          </a:r>
          <a:endParaRPr lang="en-US"/>
        </a:p>
      </dgm:t>
    </dgm:pt>
    <dgm:pt modelId="{E1CCCC42-F849-4849-83FE-A247D098917A}" type="parTrans" cxnId="{B9EC13DA-3ABA-4E76-8155-6CB6BB922F05}">
      <dgm:prSet/>
      <dgm:spPr/>
    </dgm:pt>
    <dgm:pt modelId="{4B6BCDFD-2EF1-44FE-A224-54E70053AE8C}" type="sibTrans" cxnId="{B9EC13DA-3ABA-4E76-8155-6CB6BB922F05}">
      <dgm:prSet/>
      <dgm:spPr/>
    </dgm:pt>
    <dgm:pt modelId="{D3104D86-6681-4C17-9E38-93FB5F60DCDF}">
      <dgm:prSet phldrT="[Text]" phldr="0"/>
      <dgm:spPr/>
      <dgm:t>
        <a:bodyPr/>
        <a:lstStyle/>
        <a:p>
          <a:pPr rtl="0"/>
          <a:r>
            <a:rPr lang="en-US">
              <a:latin typeface="Arial Black" panose="020B0A04020102020204"/>
            </a:rPr>
            <a:t>During Experiment</a:t>
          </a:r>
          <a:endParaRPr lang="en-US"/>
        </a:p>
      </dgm:t>
    </dgm:pt>
    <dgm:pt modelId="{3F651C66-25D3-4453-BBB5-E8B1AB4E289B}" type="parTrans" cxnId="{28B2D221-2226-415E-A460-1F6928EEC1C9}">
      <dgm:prSet/>
      <dgm:spPr/>
    </dgm:pt>
    <dgm:pt modelId="{72485BA4-A392-4F21-9E36-D0F0776C8EE9}" type="sibTrans" cxnId="{28B2D221-2226-415E-A460-1F6928EEC1C9}">
      <dgm:prSet/>
      <dgm:spPr/>
    </dgm:pt>
    <dgm:pt modelId="{283609D4-25ED-426E-A519-29C5FFD5EEFD}">
      <dgm:prSet phldrT="[Text]" phldr="0"/>
      <dgm:spPr/>
      <dgm:t>
        <a:bodyPr/>
        <a:lstStyle/>
        <a:p>
          <a:pPr rtl="0"/>
          <a:r>
            <a:rPr lang="en-US">
              <a:latin typeface="Arial Black" panose="020B0A04020102020204"/>
            </a:rPr>
            <a:t>Acceptance of publication</a:t>
          </a:r>
          <a:endParaRPr lang="en-US"/>
        </a:p>
      </dgm:t>
    </dgm:pt>
    <dgm:pt modelId="{9646ED9F-D97B-407C-B8B5-ED6994B3DBD1}" type="parTrans" cxnId="{2B9BA7F4-C6E4-41F7-95E8-2834FBBB1EDE}">
      <dgm:prSet/>
      <dgm:spPr/>
    </dgm:pt>
    <dgm:pt modelId="{DB965A84-A05A-4254-9C67-5E30F203D575}" type="sibTrans" cxnId="{2B9BA7F4-C6E4-41F7-95E8-2834FBBB1EDE}">
      <dgm:prSet/>
      <dgm:spPr/>
    </dgm:pt>
    <dgm:pt modelId="{B9EEE5D8-481F-4650-8602-C7E4D7982A1C}">
      <dgm:prSet phldr="0"/>
      <dgm:spPr/>
      <dgm:t>
        <a:bodyPr/>
        <a:lstStyle/>
        <a:p>
          <a:pPr rtl="0"/>
          <a:r>
            <a:rPr lang="en-US">
              <a:latin typeface="Arial Black" panose="020B0A04020102020204"/>
            </a:rPr>
            <a:t>The end of embargo period</a:t>
          </a:r>
        </a:p>
      </dgm:t>
    </dgm:pt>
    <dgm:pt modelId="{74FF5A3D-880E-4ED6-8EAE-74E85FA1B431}" type="parTrans" cxnId="{F6A3D27D-DE52-4120-A8A7-F53647478D97}">
      <dgm:prSet/>
      <dgm:spPr/>
    </dgm:pt>
    <dgm:pt modelId="{2ABDBDEF-C3FB-45E9-BE38-A890DEB93072}" type="sibTrans" cxnId="{F6A3D27D-DE52-4120-A8A7-F53647478D97}">
      <dgm:prSet/>
      <dgm:spPr/>
    </dgm:pt>
    <dgm:pt modelId="{98132DE7-665C-47F5-A6B3-23FA1A6E62B3}" type="pres">
      <dgm:prSet presAssocID="{CC33E0D6-B784-429F-A6C9-E4F49EFE31DA}" presName="Name0" presStyleCnt="0">
        <dgm:presLayoutVars>
          <dgm:dir/>
          <dgm:resizeHandles val="exact"/>
        </dgm:presLayoutVars>
      </dgm:prSet>
      <dgm:spPr/>
    </dgm:pt>
    <dgm:pt modelId="{A1423C19-B6A4-4DA5-B2BD-5AFD50D333CB}" type="pres">
      <dgm:prSet presAssocID="{A5C90698-3657-422E-9849-55FBF91BF26F}" presName="parTxOnly" presStyleLbl="node1" presStyleIdx="0" presStyleCnt="4">
        <dgm:presLayoutVars>
          <dgm:bulletEnabled val="1"/>
        </dgm:presLayoutVars>
      </dgm:prSet>
      <dgm:spPr/>
    </dgm:pt>
    <dgm:pt modelId="{8DB03269-330D-4FF0-9073-B75F2B8F75F6}" type="pres">
      <dgm:prSet presAssocID="{4B6BCDFD-2EF1-44FE-A224-54E70053AE8C}" presName="parSpace" presStyleCnt="0"/>
      <dgm:spPr/>
    </dgm:pt>
    <dgm:pt modelId="{6BDB3386-AE5F-4CF2-8D6C-4D5C2C74A42B}" type="pres">
      <dgm:prSet presAssocID="{D3104D86-6681-4C17-9E38-93FB5F60DCDF}" presName="parTxOnly" presStyleLbl="node1" presStyleIdx="1" presStyleCnt="4">
        <dgm:presLayoutVars>
          <dgm:bulletEnabled val="1"/>
        </dgm:presLayoutVars>
      </dgm:prSet>
      <dgm:spPr/>
    </dgm:pt>
    <dgm:pt modelId="{530FE7DF-0B21-41F9-8FF7-27B552C6DB13}" type="pres">
      <dgm:prSet presAssocID="{72485BA4-A392-4F21-9E36-D0F0776C8EE9}" presName="parSpace" presStyleCnt="0"/>
      <dgm:spPr/>
    </dgm:pt>
    <dgm:pt modelId="{BF9A701E-BDD1-41F9-9645-69DB207B2800}" type="pres">
      <dgm:prSet presAssocID="{283609D4-25ED-426E-A519-29C5FFD5EEFD}" presName="parTxOnly" presStyleLbl="node1" presStyleIdx="2" presStyleCnt="4">
        <dgm:presLayoutVars>
          <dgm:bulletEnabled val="1"/>
        </dgm:presLayoutVars>
      </dgm:prSet>
      <dgm:spPr/>
    </dgm:pt>
    <dgm:pt modelId="{83741691-8CE4-4753-8679-24ED3BE32E4A}" type="pres">
      <dgm:prSet presAssocID="{DB965A84-A05A-4254-9C67-5E30F203D575}" presName="parSpace" presStyleCnt="0"/>
      <dgm:spPr/>
    </dgm:pt>
    <dgm:pt modelId="{CC49DF00-033D-470A-96BF-2684EB38020B}" type="pres">
      <dgm:prSet presAssocID="{B9EEE5D8-481F-4650-8602-C7E4D7982A1C}" presName="parTxOnly" presStyleLbl="node1" presStyleIdx="3" presStyleCnt="4">
        <dgm:presLayoutVars>
          <dgm:bulletEnabled val="1"/>
        </dgm:presLayoutVars>
      </dgm:prSet>
      <dgm:spPr/>
    </dgm:pt>
  </dgm:ptLst>
  <dgm:cxnLst>
    <dgm:cxn modelId="{7EDFEA02-A41D-4393-96E1-945E8889E05A}" type="presOf" srcId="{B9EEE5D8-481F-4650-8602-C7E4D7982A1C}" destId="{CC49DF00-033D-470A-96BF-2684EB38020B}" srcOrd="0" destOrd="0" presId="urn:microsoft.com/office/officeart/2005/8/layout/hChevron3"/>
    <dgm:cxn modelId="{28B2D221-2226-415E-A460-1F6928EEC1C9}" srcId="{CC33E0D6-B784-429F-A6C9-E4F49EFE31DA}" destId="{D3104D86-6681-4C17-9E38-93FB5F60DCDF}" srcOrd="1" destOrd="0" parTransId="{3F651C66-25D3-4453-BBB5-E8B1AB4E289B}" sibTransId="{72485BA4-A392-4F21-9E36-D0F0776C8EE9}"/>
    <dgm:cxn modelId="{C6DD302A-A6F7-4E77-987A-5B2A9329B32D}" type="presOf" srcId="{A5C90698-3657-422E-9849-55FBF91BF26F}" destId="{A1423C19-B6A4-4DA5-B2BD-5AFD50D333CB}" srcOrd="0" destOrd="0" presId="urn:microsoft.com/office/officeart/2005/8/layout/hChevron3"/>
    <dgm:cxn modelId="{CD85BD2A-5CEB-4347-A0B7-3D6167749D21}" type="presOf" srcId="{283609D4-25ED-426E-A519-29C5FFD5EEFD}" destId="{BF9A701E-BDD1-41F9-9645-69DB207B2800}" srcOrd="0" destOrd="0" presId="urn:microsoft.com/office/officeart/2005/8/layout/hChevron3"/>
    <dgm:cxn modelId="{CC476642-1B48-4271-9586-238331B08241}" type="presOf" srcId="{D3104D86-6681-4C17-9E38-93FB5F60DCDF}" destId="{6BDB3386-AE5F-4CF2-8D6C-4D5C2C74A42B}" srcOrd="0" destOrd="0" presId="urn:microsoft.com/office/officeart/2005/8/layout/hChevron3"/>
    <dgm:cxn modelId="{F6A3D27D-DE52-4120-A8A7-F53647478D97}" srcId="{CC33E0D6-B784-429F-A6C9-E4F49EFE31DA}" destId="{B9EEE5D8-481F-4650-8602-C7E4D7982A1C}" srcOrd="3" destOrd="0" parTransId="{74FF5A3D-880E-4ED6-8EAE-74E85FA1B431}" sibTransId="{2ABDBDEF-C3FB-45E9-BE38-A890DEB93072}"/>
    <dgm:cxn modelId="{4A2345B6-47A1-4E26-9CDA-44F5D4B1E47C}" type="presOf" srcId="{CC33E0D6-B784-429F-A6C9-E4F49EFE31DA}" destId="{98132DE7-665C-47F5-A6B3-23FA1A6E62B3}" srcOrd="0" destOrd="0" presId="urn:microsoft.com/office/officeart/2005/8/layout/hChevron3"/>
    <dgm:cxn modelId="{B9EC13DA-3ABA-4E76-8155-6CB6BB922F05}" srcId="{CC33E0D6-B784-429F-A6C9-E4F49EFE31DA}" destId="{A5C90698-3657-422E-9849-55FBF91BF26F}" srcOrd="0" destOrd="0" parTransId="{E1CCCC42-F849-4849-83FE-A247D098917A}" sibTransId="{4B6BCDFD-2EF1-44FE-A224-54E70053AE8C}"/>
    <dgm:cxn modelId="{2B9BA7F4-C6E4-41F7-95E8-2834FBBB1EDE}" srcId="{CC33E0D6-B784-429F-A6C9-E4F49EFE31DA}" destId="{283609D4-25ED-426E-A519-29C5FFD5EEFD}" srcOrd="2" destOrd="0" parTransId="{9646ED9F-D97B-407C-B8B5-ED6994B3DBD1}" sibTransId="{DB965A84-A05A-4254-9C67-5E30F203D575}"/>
    <dgm:cxn modelId="{7DAB6156-46FA-41BF-90CF-4D8E927173F8}" type="presParOf" srcId="{98132DE7-665C-47F5-A6B3-23FA1A6E62B3}" destId="{A1423C19-B6A4-4DA5-B2BD-5AFD50D333CB}" srcOrd="0" destOrd="0" presId="urn:microsoft.com/office/officeart/2005/8/layout/hChevron3"/>
    <dgm:cxn modelId="{861C76B1-FBE4-45AA-8EF3-417D359B41A4}" type="presParOf" srcId="{98132DE7-665C-47F5-A6B3-23FA1A6E62B3}" destId="{8DB03269-330D-4FF0-9073-B75F2B8F75F6}" srcOrd="1" destOrd="0" presId="urn:microsoft.com/office/officeart/2005/8/layout/hChevron3"/>
    <dgm:cxn modelId="{D017E4A1-AE5F-4117-A06F-5909DC7735E3}" type="presParOf" srcId="{98132DE7-665C-47F5-A6B3-23FA1A6E62B3}" destId="{6BDB3386-AE5F-4CF2-8D6C-4D5C2C74A42B}" srcOrd="2" destOrd="0" presId="urn:microsoft.com/office/officeart/2005/8/layout/hChevron3"/>
    <dgm:cxn modelId="{7BB43B79-DD12-411D-8536-29CF19BF90D2}" type="presParOf" srcId="{98132DE7-665C-47F5-A6B3-23FA1A6E62B3}" destId="{530FE7DF-0B21-41F9-8FF7-27B552C6DB13}" srcOrd="3" destOrd="0" presId="urn:microsoft.com/office/officeart/2005/8/layout/hChevron3"/>
    <dgm:cxn modelId="{1EE65E5A-33FB-4F88-B55B-F87832FCC773}" type="presParOf" srcId="{98132DE7-665C-47F5-A6B3-23FA1A6E62B3}" destId="{BF9A701E-BDD1-41F9-9645-69DB207B2800}" srcOrd="4" destOrd="0" presId="urn:microsoft.com/office/officeart/2005/8/layout/hChevron3"/>
    <dgm:cxn modelId="{25C9BCA1-2894-4956-96FF-A1142A432420}" type="presParOf" srcId="{98132DE7-665C-47F5-A6B3-23FA1A6E62B3}" destId="{83741691-8CE4-4753-8679-24ED3BE32E4A}" srcOrd="5" destOrd="0" presId="urn:microsoft.com/office/officeart/2005/8/layout/hChevron3"/>
    <dgm:cxn modelId="{C5E8AB16-C1F7-4863-BF9D-B26149CB402C}" type="presParOf" srcId="{98132DE7-665C-47F5-A6B3-23FA1A6E62B3}" destId="{CC49DF00-033D-470A-96BF-2684EB38020B}" srcOrd="6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30703F52-DCBA-470C-A5C9-6DF1763A6C60}" type="doc">
      <dgm:prSet loTypeId="urn:microsoft.com/office/officeart/2005/8/layout/h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69DF314-FC94-4B61-B28F-88051639CAC5}">
      <dgm:prSet phldrT="[Text]" phldr="0"/>
      <dgm:spPr/>
      <dgm:t>
        <a:bodyPr/>
        <a:lstStyle/>
        <a:p>
          <a:r>
            <a:rPr lang="en-US">
              <a:latin typeface="Arial Black" panose="020B0A04020102020204"/>
            </a:rPr>
            <a:t>Findable</a:t>
          </a:r>
          <a:endParaRPr lang="en-US"/>
        </a:p>
      </dgm:t>
    </dgm:pt>
    <dgm:pt modelId="{7719A0F7-D48F-4596-8B1A-1D56E9EB96DA}" type="parTrans" cxnId="{42C5E200-48C1-4F7B-9928-1514E1FC886B}">
      <dgm:prSet/>
      <dgm:spPr/>
      <dgm:t>
        <a:bodyPr/>
        <a:lstStyle/>
        <a:p>
          <a:endParaRPr lang="en-US"/>
        </a:p>
      </dgm:t>
    </dgm:pt>
    <dgm:pt modelId="{DA2034D7-ECA5-448B-A6A5-256355555123}" type="sibTrans" cxnId="{42C5E200-48C1-4F7B-9928-1514E1FC886B}">
      <dgm:prSet/>
      <dgm:spPr/>
      <dgm:t>
        <a:bodyPr/>
        <a:lstStyle/>
        <a:p>
          <a:endParaRPr lang="en-US"/>
        </a:p>
      </dgm:t>
    </dgm:pt>
    <dgm:pt modelId="{06BDA96B-C83D-44C9-829A-61B7295730F3}">
      <dgm:prSet phldrT="[Text]" phldr="0"/>
      <dgm:spPr/>
      <dgm:t>
        <a:bodyPr/>
        <a:lstStyle/>
        <a:p>
          <a:pPr rtl="0"/>
          <a:r>
            <a:rPr lang="en-US">
              <a:latin typeface="Arial Black" panose="020B0A04020102020204"/>
            </a:rPr>
            <a:t>Metadata</a:t>
          </a:r>
          <a:endParaRPr lang="en-US"/>
        </a:p>
      </dgm:t>
    </dgm:pt>
    <dgm:pt modelId="{EB09B822-054A-424D-8A46-B7A94D3AF7B2}" type="parTrans" cxnId="{F913731C-9D08-4D60-BC06-79845C7EAED3}">
      <dgm:prSet/>
      <dgm:spPr/>
      <dgm:t>
        <a:bodyPr/>
        <a:lstStyle/>
        <a:p>
          <a:endParaRPr lang="en-US"/>
        </a:p>
      </dgm:t>
    </dgm:pt>
    <dgm:pt modelId="{7E5B53CB-7025-4787-A634-4CC1EB0260EB}" type="sibTrans" cxnId="{F913731C-9D08-4D60-BC06-79845C7EAED3}">
      <dgm:prSet/>
      <dgm:spPr/>
      <dgm:t>
        <a:bodyPr/>
        <a:lstStyle/>
        <a:p>
          <a:endParaRPr lang="en-US"/>
        </a:p>
      </dgm:t>
    </dgm:pt>
    <dgm:pt modelId="{8862A31E-D6C2-486B-86AB-99B3D8BDA2B4}">
      <dgm:prSet phldrT="[Text]" phldr="0"/>
      <dgm:spPr/>
      <dgm:t>
        <a:bodyPr/>
        <a:lstStyle/>
        <a:p>
          <a:pPr rtl="0"/>
          <a:r>
            <a:rPr lang="en-US">
              <a:latin typeface="Arial Black" panose="020B0A04020102020204"/>
            </a:rPr>
            <a:t>Persistent Identifiers (e.g. DOI) </a:t>
          </a:r>
        </a:p>
      </dgm:t>
    </dgm:pt>
    <dgm:pt modelId="{109BC3AA-1309-4921-8B72-8E35C6F73A6F}" type="parTrans" cxnId="{1EF4793F-BB99-4426-BA65-D7736A6DFF6B}">
      <dgm:prSet/>
      <dgm:spPr/>
      <dgm:t>
        <a:bodyPr/>
        <a:lstStyle/>
        <a:p>
          <a:endParaRPr lang="en-US"/>
        </a:p>
      </dgm:t>
    </dgm:pt>
    <dgm:pt modelId="{D80B1B0F-BDA0-4F75-93CA-A5938490BDDA}" type="sibTrans" cxnId="{1EF4793F-BB99-4426-BA65-D7736A6DFF6B}">
      <dgm:prSet/>
      <dgm:spPr/>
      <dgm:t>
        <a:bodyPr/>
        <a:lstStyle/>
        <a:p>
          <a:endParaRPr lang="en-US"/>
        </a:p>
      </dgm:t>
    </dgm:pt>
    <dgm:pt modelId="{C541A1F4-C7FA-4634-B8FA-F1FFD522CFA6}">
      <dgm:prSet phldrT="[Text]" phldr="0"/>
      <dgm:spPr/>
      <dgm:t>
        <a:bodyPr/>
        <a:lstStyle/>
        <a:p>
          <a:r>
            <a:rPr lang="en-US">
              <a:latin typeface="Arial Black" panose="020B0A04020102020204"/>
            </a:rPr>
            <a:t>Accessible</a:t>
          </a:r>
          <a:endParaRPr lang="en-US"/>
        </a:p>
      </dgm:t>
    </dgm:pt>
    <dgm:pt modelId="{C41A68E7-ED11-40F7-9FE5-D8DA5132B1F7}" type="parTrans" cxnId="{DC3B042C-27E6-4FEA-87DC-BD6EFC20D577}">
      <dgm:prSet/>
      <dgm:spPr/>
      <dgm:t>
        <a:bodyPr/>
        <a:lstStyle/>
        <a:p>
          <a:endParaRPr lang="en-US"/>
        </a:p>
      </dgm:t>
    </dgm:pt>
    <dgm:pt modelId="{44930837-17B8-4A71-BB36-3FE950049DAB}" type="sibTrans" cxnId="{DC3B042C-27E6-4FEA-87DC-BD6EFC20D577}">
      <dgm:prSet/>
      <dgm:spPr/>
      <dgm:t>
        <a:bodyPr/>
        <a:lstStyle/>
        <a:p>
          <a:endParaRPr lang="en-US"/>
        </a:p>
      </dgm:t>
    </dgm:pt>
    <dgm:pt modelId="{299CF943-A04E-4706-8A1E-1E08A3250E50}">
      <dgm:prSet phldrT="[Text]" phldr="0"/>
      <dgm:spPr/>
      <dgm:t>
        <a:bodyPr/>
        <a:lstStyle/>
        <a:p>
          <a:pPr rtl="0"/>
          <a:r>
            <a:rPr lang="en-US">
              <a:latin typeface="Arial Black" panose="020B0A04020102020204"/>
            </a:rPr>
            <a:t>Web portal</a:t>
          </a:r>
          <a:endParaRPr lang="en-US"/>
        </a:p>
      </dgm:t>
    </dgm:pt>
    <dgm:pt modelId="{D92E19EB-51A2-48DD-8C16-8266D82661D6}" type="parTrans" cxnId="{95731390-8B0C-4488-A701-AF1BC7E1C70D}">
      <dgm:prSet/>
      <dgm:spPr/>
      <dgm:t>
        <a:bodyPr/>
        <a:lstStyle/>
        <a:p>
          <a:endParaRPr lang="en-US"/>
        </a:p>
      </dgm:t>
    </dgm:pt>
    <dgm:pt modelId="{24E21ABF-4B1F-4AD7-80E1-1A38676A2DD6}" type="sibTrans" cxnId="{95731390-8B0C-4488-A701-AF1BC7E1C70D}">
      <dgm:prSet/>
      <dgm:spPr/>
      <dgm:t>
        <a:bodyPr/>
        <a:lstStyle/>
        <a:p>
          <a:endParaRPr lang="en-US"/>
        </a:p>
      </dgm:t>
    </dgm:pt>
    <dgm:pt modelId="{8335DA30-19CE-43EB-A0AC-0294C3FD9EF8}">
      <dgm:prSet phldrT="[Text]" phldr="0"/>
      <dgm:spPr/>
      <dgm:t>
        <a:bodyPr/>
        <a:lstStyle/>
        <a:p>
          <a:pPr rtl="0"/>
          <a:r>
            <a:rPr lang="en-US">
              <a:latin typeface="Arial Black" panose="020B0A04020102020204"/>
            </a:rPr>
            <a:t>Data embargo</a:t>
          </a:r>
          <a:endParaRPr lang="en-US"/>
        </a:p>
      </dgm:t>
    </dgm:pt>
    <dgm:pt modelId="{DDF5C102-FCCE-43BB-9500-9EB1B6EB24A1}" type="parTrans" cxnId="{DD65589B-C66C-4FAB-8C8D-04C67E385A70}">
      <dgm:prSet/>
      <dgm:spPr/>
      <dgm:t>
        <a:bodyPr/>
        <a:lstStyle/>
        <a:p>
          <a:endParaRPr lang="en-US"/>
        </a:p>
      </dgm:t>
    </dgm:pt>
    <dgm:pt modelId="{7FA3FD55-BC07-4600-88DD-23F98E205EBF}" type="sibTrans" cxnId="{DD65589B-C66C-4FAB-8C8D-04C67E385A70}">
      <dgm:prSet/>
      <dgm:spPr/>
      <dgm:t>
        <a:bodyPr/>
        <a:lstStyle/>
        <a:p>
          <a:endParaRPr lang="en-US"/>
        </a:p>
      </dgm:t>
    </dgm:pt>
    <dgm:pt modelId="{8B59CE33-A2ED-4C1B-B511-FE898C0B8DBD}">
      <dgm:prSet phldrT="[Text]" phldr="0"/>
      <dgm:spPr/>
      <dgm:t>
        <a:bodyPr/>
        <a:lstStyle/>
        <a:p>
          <a:r>
            <a:rPr lang="en-US">
              <a:latin typeface="Arial Black" panose="020B0A04020102020204"/>
            </a:rPr>
            <a:t>Interoperable</a:t>
          </a:r>
          <a:endParaRPr lang="en-US"/>
        </a:p>
      </dgm:t>
    </dgm:pt>
    <dgm:pt modelId="{4556B8C3-5AC1-48E2-9ADF-070BD54A09D9}" type="parTrans" cxnId="{8CDA373A-F1D0-4EE3-894A-D1ED5B61B109}">
      <dgm:prSet/>
      <dgm:spPr/>
      <dgm:t>
        <a:bodyPr/>
        <a:lstStyle/>
        <a:p>
          <a:endParaRPr lang="en-US"/>
        </a:p>
      </dgm:t>
    </dgm:pt>
    <dgm:pt modelId="{03E5817D-A61E-4BC9-9DD9-725D3710DF4C}" type="sibTrans" cxnId="{8CDA373A-F1D0-4EE3-894A-D1ED5B61B109}">
      <dgm:prSet/>
      <dgm:spPr/>
      <dgm:t>
        <a:bodyPr/>
        <a:lstStyle/>
        <a:p>
          <a:endParaRPr lang="en-US"/>
        </a:p>
      </dgm:t>
    </dgm:pt>
    <dgm:pt modelId="{A7CA2039-A2A8-41D9-93A0-9516F0D541EB}">
      <dgm:prSet phldrT="[Text]" phldr="0"/>
      <dgm:spPr/>
      <dgm:t>
        <a:bodyPr/>
        <a:lstStyle/>
        <a:p>
          <a:pPr rtl="0"/>
          <a:r>
            <a:rPr lang="en-US">
              <a:latin typeface="Arial Black" panose="020B0A04020102020204"/>
            </a:rPr>
            <a:t>Workflow starting from acceptance of proposal</a:t>
          </a:r>
          <a:endParaRPr lang="en-US"/>
        </a:p>
      </dgm:t>
    </dgm:pt>
    <dgm:pt modelId="{EA07A8A8-FA04-48B6-AAAD-63E8EEA9FBC9}" type="parTrans" cxnId="{F20FF796-D5F9-42C1-8973-48675F3D88E1}">
      <dgm:prSet/>
      <dgm:spPr/>
      <dgm:t>
        <a:bodyPr/>
        <a:lstStyle/>
        <a:p>
          <a:endParaRPr lang="en-US"/>
        </a:p>
      </dgm:t>
    </dgm:pt>
    <dgm:pt modelId="{4BA2DDD3-FF54-4520-8522-32614A21BCA2}" type="sibTrans" cxnId="{F20FF796-D5F9-42C1-8973-48675F3D88E1}">
      <dgm:prSet/>
      <dgm:spPr/>
      <dgm:t>
        <a:bodyPr/>
        <a:lstStyle/>
        <a:p>
          <a:endParaRPr lang="en-US"/>
        </a:p>
      </dgm:t>
    </dgm:pt>
    <dgm:pt modelId="{76D985AF-F7B6-412B-B6A6-B064C3B33D3B}">
      <dgm:prSet phldr="0"/>
      <dgm:spPr/>
      <dgm:t>
        <a:bodyPr/>
        <a:lstStyle/>
        <a:p>
          <a:pPr rtl="0"/>
          <a:r>
            <a:rPr lang="en-US">
              <a:latin typeface="Arial Black" panose="020B0A04020102020204"/>
            </a:rPr>
            <a:t>Data Management Plan</a:t>
          </a:r>
          <a:endParaRPr lang="en-US"/>
        </a:p>
      </dgm:t>
    </dgm:pt>
    <dgm:pt modelId="{398251DA-F3CE-489D-A6AD-8F551475661B}" type="parTrans" cxnId="{F7566AF3-7B74-4292-93BA-DCBD9ED25817}">
      <dgm:prSet/>
      <dgm:spPr/>
    </dgm:pt>
    <dgm:pt modelId="{4A32DC3F-3EBC-4FFB-BC78-5C66E1B4C610}" type="sibTrans" cxnId="{F7566AF3-7B74-4292-93BA-DCBD9ED25817}">
      <dgm:prSet/>
      <dgm:spPr/>
    </dgm:pt>
    <dgm:pt modelId="{79F1F5CB-FFBB-44E6-AADD-67EE78D05978}">
      <dgm:prSet phldr="0"/>
      <dgm:spPr/>
      <dgm:t>
        <a:bodyPr/>
        <a:lstStyle/>
        <a:p>
          <a:pPr rtl="0"/>
          <a:r>
            <a:rPr lang="en-US">
              <a:latin typeface="Arial Black" panose="020B0A04020102020204"/>
            </a:rPr>
            <a:t>APIs</a:t>
          </a:r>
        </a:p>
      </dgm:t>
    </dgm:pt>
    <dgm:pt modelId="{0E269199-288D-4AE1-A38A-FC0A2C03E506}" type="parTrans" cxnId="{42C5D6BB-9E60-4E81-939A-D796C06FBB3D}">
      <dgm:prSet/>
      <dgm:spPr/>
    </dgm:pt>
    <dgm:pt modelId="{A70BFDE4-1D5A-4B89-9778-5A6034AB61D4}" type="sibTrans" cxnId="{42C5D6BB-9E60-4E81-939A-D796C06FBB3D}">
      <dgm:prSet/>
      <dgm:spPr/>
    </dgm:pt>
    <dgm:pt modelId="{EF4A65C9-BF87-427A-8374-A6462D4B14B7}">
      <dgm:prSet phldr="0"/>
      <dgm:spPr/>
      <dgm:t>
        <a:bodyPr/>
        <a:lstStyle/>
        <a:p>
          <a:pPr rtl="0"/>
          <a:r>
            <a:rPr lang="en-US">
              <a:latin typeface="Arial Black" panose="020B0A04020102020204"/>
            </a:rPr>
            <a:t>Expansionable and Reusable</a:t>
          </a:r>
        </a:p>
      </dgm:t>
    </dgm:pt>
    <dgm:pt modelId="{CAC51FCD-6503-44C5-9A81-3C6A2308EB11}" type="parTrans" cxnId="{E3819625-980F-4BAA-AACF-24A852E5660D}">
      <dgm:prSet/>
      <dgm:spPr/>
    </dgm:pt>
    <dgm:pt modelId="{ACD6A442-6600-4DD3-BAEE-CF8BE404B486}" type="sibTrans" cxnId="{E3819625-980F-4BAA-AACF-24A852E5660D}">
      <dgm:prSet/>
      <dgm:spPr/>
    </dgm:pt>
    <dgm:pt modelId="{7DF4F861-79AB-450F-8622-4D330BFE657F}">
      <dgm:prSet phldr="0"/>
      <dgm:spPr/>
      <dgm:t>
        <a:bodyPr/>
        <a:lstStyle/>
        <a:p>
          <a:pPr rtl="0"/>
          <a:r>
            <a:rPr lang="en-US">
              <a:latin typeface="Arial Black" panose="020B0A04020102020204"/>
            </a:rPr>
            <a:t>Policy</a:t>
          </a:r>
        </a:p>
      </dgm:t>
    </dgm:pt>
    <dgm:pt modelId="{4CDC6EFF-5786-4EF2-99C6-B45DCAB4A301}" type="parTrans" cxnId="{98A4DAC5-AD79-4B40-BBFB-71ED4241061A}">
      <dgm:prSet/>
      <dgm:spPr/>
    </dgm:pt>
    <dgm:pt modelId="{31DC68CF-4B3C-4E1C-8A50-EC26F798E5B1}" type="sibTrans" cxnId="{98A4DAC5-AD79-4B40-BBFB-71ED4241061A}">
      <dgm:prSet/>
      <dgm:spPr/>
    </dgm:pt>
    <dgm:pt modelId="{BA6DDC88-8B45-4C27-B775-1E5A483D85C9}">
      <dgm:prSet phldr="0"/>
      <dgm:spPr/>
      <dgm:t>
        <a:bodyPr/>
        <a:lstStyle/>
        <a:p>
          <a:pPr rtl="0"/>
          <a:r>
            <a:rPr lang="en-US">
              <a:latin typeface="Arial Black" panose="020B0A04020102020204"/>
            </a:rPr>
            <a:t>Expansionable </a:t>
          </a:r>
        </a:p>
      </dgm:t>
    </dgm:pt>
    <dgm:pt modelId="{21357776-C62C-47F9-A6B7-6837EF4FD36D}" type="parTrans" cxnId="{1A6AF287-71A4-4C2F-A5B4-0E45A561A1C5}">
      <dgm:prSet/>
      <dgm:spPr/>
    </dgm:pt>
    <dgm:pt modelId="{B67BD47B-3DBD-4EC0-A043-4DC174661274}" type="sibTrans" cxnId="{1A6AF287-71A4-4C2F-A5B4-0E45A561A1C5}">
      <dgm:prSet/>
      <dgm:spPr/>
    </dgm:pt>
    <dgm:pt modelId="{7C1E65D4-4BBF-414A-A9F2-41213FDE2A14}">
      <dgm:prSet phldr="0"/>
      <dgm:spPr/>
      <dgm:t>
        <a:bodyPr/>
        <a:lstStyle/>
        <a:p>
          <a:r>
            <a:rPr lang="en-US">
              <a:latin typeface="Arial Black" panose="020B0A04020102020204"/>
            </a:rPr>
            <a:t>Infrastructure</a:t>
          </a:r>
          <a:endParaRPr lang="en-US"/>
        </a:p>
      </dgm:t>
    </dgm:pt>
    <dgm:pt modelId="{603797F2-5170-4C36-B985-FDAB2FE2ABBB}" type="parTrans" cxnId="{C6775946-26AA-45F7-B0D6-9C8C63CC83FB}">
      <dgm:prSet/>
      <dgm:spPr/>
    </dgm:pt>
    <dgm:pt modelId="{1AE14709-5626-420A-8A69-1AD4CF120FEC}" type="sibTrans" cxnId="{C6775946-26AA-45F7-B0D6-9C8C63CC83FB}">
      <dgm:prSet/>
      <dgm:spPr/>
    </dgm:pt>
    <dgm:pt modelId="{C3715123-BBA9-497B-AD77-56F95FA402FD}" type="pres">
      <dgm:prSet presAssocID="{30703F52-DCBA-470C-A5C9-6DF1763A6C60}" presName="Name0" presStyleCnt="0">
        <dgm:presLayoutVars>
          <dgm:dir/>
          <dgm:animLvl val="lvl"/>
          <dgm:resizeHandles val="exact"/>
        </dgm:presLayoutVars>
      </dgm:prSet>
      <dgm:spPr/>
    </dgm:pt>
    <dgm:pt modelId="{4E16D224-BCD0-4E34-A7BD-9FA3E30B527C}" type="pres">
      <dgm:prSet presAssocID="{569DF314-FC94-4B61-B28F-88051639CAC5}" presName="composite" presStyleCnt="0"/>
      <dgm:spPr/>
    </dgm:pt>
    <dgm:pt modelId="{C5764254-B43D-4F7C-AFA5-034EFDDBBA54}" type="pres">
      <dgm:prSet presAssocID="{569DF314-FC94-4B61-B28F-88051639CAC5}" presName="parTx" presStyleLbl="alignNode1" presStyleIdx="0" presStyleCnt="4">
        <dgm:presLayoutVars>
          <dgm:chMax val="0"/>
          <dgm:chPref val="0"/>
          <dgm:bulletEnabled val="1"/>
        </dgm:presLayoutVars>
      </dgm:prSet>
      <dgm:spPr/>
    </dgm:pt>
    <dgm:pt modelId="{E1D51B4C-5FB3-4049-BA38-8A05CBC19972}" type="pres">
      <dgm:prSet presAssocID="{569DF314-FC94-4B61-B28F-88051639CAC5}" presName="desTx" presStyleLbl="alignAccFollowNode1" presStyleIdx="0" presStyleCnt="4">
        <dgm:presLayoutVars>
          <dgm:bulletEnabled val="1"/>
        </dgm:presLayoutVars>
      </dgm:prSet>
      <dgm:spPr/>
    </dgm:pt>
    <dgm:pt modelId="{8A1F3B7B-4B72-4E5D-A26B-9DA2D1B47FD5}" type="pres">
      <dgm:prSet presAssocID="{DA2034D7-ECA5-448B-A6A5-256355555123}" presName="space" presStyleCnt="0"/>
      <dgm:spPr/>
    </dgm:pt>
    <dgm:pt modelId="{6B3DC71D-5E2F-4A45-9B43-E7959CF43266}" type="pres">
      <dgm:prSet presAssocID="{C541A1F4-C7FA-4634-B8FA-F1FFD522CFA6}" presName="composite" presStyleCnt="0"/>
      <dgm:spPr/>
    </dgm:pt>
    <dgm:pt modelId="{3C6B6A10-FE38-45AE-A625-D8F4FE06448A}" type="pres">
      <dgm:prSet presAssocID="{C541A1F4-C7FA-4634-B8FA-F1FFD522CFA6}" presName="parTx" presStyleLbl="alignNode1" presStyleIdx="1" presStyleCnt="4">
        <dgm:presLayoutVars>
          <dgm:chMax val="0"/>
          <dgm:chPref val="0"/>
          <dgm:bulletEnabled val="1"/>
        </dgm:presLayoutVars>
      </dgm:prSet>
      <dgm:spPr/>
    </dgm:pt>
    <dgm:pt modelId="{0493FFD0-C1BD-4C6D-89E4-DC4EC56F896B}" type="pres">
      <dgm:prSet presAssocID="{C541A1F4-C7FA-4634-B8FA-F1FFD522CFA6}" presName="desTx" presStyleLbl="alignAccFollowNode1" presStyleIdx="1" presStyleCnt="4">
        <dgm:presLayoutVars>
          <dgm:bulletEnabled val="1"/>
        </dgm:presLayoutVars>
      </dgm:prSet>
      <dgm:spPr/>
    </dgm:pt>
    <dgm:pt modelId="{F24A8898-771C-41E1-9BDC-663649527ABB}" type="pres">
      <dgm:prSet presAssocID="{44930837-17B8-4A71-BB36-3FE950049DAB}" presName="space" presStyleCnt="0"/>
      <dgm:spPr/>
    </dgm:pt>
    <dgm:pt modelId="{8FA1FA40-17F7-4BDA-B980-3E8A2D116596}" type="pres">
      <dgm:prSet presAssocID="{8B59CE33-A2ED-4C1B-B511-FE898C0B8DBD}" presName="composite" presStyleCnt="0"/>
      <dgm:spPr/>
    </dgm:pt>
    <dgm:pt modelId="{B0643518-1A8C-41F1-8D6F-0A6C377BD65F}" type="pres">
      <dgm:prSet presAssocID="{8B59CE33-A2ED-4C1B-B511-FE898C0B8DBD}" presName="parTx" presStyleLbl="alignNode1" presStyleIdx="2" presStyleCnt="4">
        <dgm:presLayoutVars>
          <dgm:chMax val="0"/>
          <dgm:chPref val="0"/>
          <dgm:bulletEnabled val="1"/>
        </dgm:presLayoutVars>
      </dgm:prSet>
      <dgm:spPr/>
    </dgm:pt>
    <dgm:pt modelId="{C396702F-E89D-4BD9-B9A7-28413B9AD116}" type="pres">
      <dgm:prSet presAssocID="{8B59CE33-A2ED-4C1B-B511-FE898C0B8DBD}" presName="desTx" presStyleLbl="alignAccFollowNode1" presStyleIdx="2" presStyleCnt="4">
        <dgm:presLayoutVars>
          <dgm:bulletEnabled val="1"/>
        </dgm:presLayoutVars>
      </dgm:prSet>
      <dgm:spPr/>
    </dgm:pt>
    <dgm:pt modelId="{A285A92B-011C-4CCA-BAE2-635492F35696}" type="pres">
      <dgm:prSet presAssocID="{03E5817D-A61E-4BC9-9DD9-725D3710DF4C}" presName="space" presStyleCnt="0"/>
      <dgm:spPr/>
    </dgm:pt>
    <dgm:pt modelId="{8BC8E552-038B-44D3-8D8E-E5B88197263A}" type="pres">
      <dgm:prSet presAssocID="{EF4A65C9-BF87-427A-8374-A6462D4B14B7}" presName="composite" presStyleCnt="0"/>
      <dgm:spPr/>
    </dgm:pt>
    <dgm:pt modelId="{C30F7028-CCBF-4722-8ACC-4D9903AED459}" type="pres">
      <dgm:prSet presAssocID="{EF4A65C9-BF87-427A-8374-A6462D4B14B7}" presName="parTx" presStyleLbl="alignNode1" presStyleIdx="3" presStyleCnt="4">
        <dgm:presLayoutVars>
          <dgm:chMax val="0"/>
          <dgm:chPref val="0"/>
          <dgm:bulletEnabled val="1"/>
        </dgm:presLayoutVars>
      </dgm:prSet>
      <dgm:spPr/>
    </dgm:pt>
    <dgm:pt modelId="{6919C556-5D30-49B8-B3FF-093CBE3B1EA6}" type="pres">
      <dgm:prSet presAssocID="{EF4A65C9-BF87-427A-8374-A6462D4B14B7}" presName="desTx" presStyleLbl="alignAccFollowNode1" presStyleIdx="3" presStyleCnt="4">
        <dgm:presLayoutVars>
          <dgm:bulletEnabled val="1"/>
        </dgm:presLayoutVars>
      </dgm:prSet>
      <dgm:spPr/>
    </dgm:pt>
  </dgm:ptLst>
  <dgm:cxnLst>
    <dgm:cxn modelId="{42C5E200-48C1-4F7B-9928-1514E1FC886B}" srcId="{30703F52-DCBA-470C-A5C9-6DF1763A6C60}" destId="{569DF314-FC94-4B61-B28F-88051639CAC5}" srcOrd="0" destOrd="0" parTransId="{7719A0F7-D48F-4596-8B1A-1D56E9EB96DA}" sibTransId="{DA2034D7-ECA5-448B-A6A5-256355555123}"/>
    <dgm:cxn modelId="{FE627C1B-E48F-411B-9D10-56F5169C9D65}" type="presOf" srcId="{76D985AF-F7B6-412B-B6A6-B064C3B33D3B}" destId="{E1D51B4C-5FB3-4049-BA38-8A05CBC19972}" srcOrd="0" destOrd="2" presId="urn:microsoft.com/office/officeart/2005/8/layout/hList1"/>
    <dgm:cxn modelId="{F913731C-9D08-4D60-BC06-79845C7EAED3}" srcId="{569DF314-FC94-4B61-B28F-88051639CAC5}" destId="{06BDA96B-C83D-44C9-829A-61B7295730F3}" srcOrd="0" destOrd="0" parTransId="{EB09B822-054A-424D-8A46-B7A94D3AF7B2}" sibTransId="{7E5B53CB-7025-4787-A634-4CC1EB0260EB}"/>
    <dgm:cxn modelId="{A5289B20-1E03-41F7-9DE0-323356DE675E}" type="presOf" srcId="{BA6DDC88-8B45-4C27-B775-1E5A483D85C9}" destId="{6919C556-5D30-49B8-B3FF-093CBE3B1EA6}" srcOrd="0" destOrd="1" presId="urn:microsoft.com/office/officeart/2005/8/layout/hList1"/>
    <dgm:cxn modelId="{752EF220-E71D-4AC8-BE53-3EE63ABE5234}" type="presOf" srcId="{79F1F5CB-FFBB-44E6-AADD-67EE78D05978}" destId="{0493FFD0-C1BD-4C6D-89E4-DC4EC56F896B}" srcOrd="0" destOrd="1" presId="urn:microsoft.com/office/officeart/2005/8/layout/hList1"/>
    <dgm:cxn modelId="{E3819625-980F-4BAA-AACF-24A852E5660D}" srcId="{30703F52-DCBA-470C-A5C9-6DF1763A6C60}" destId="{EF4A65C9-BF87-427A-8374-A6462D4B14B7}" srcOrd="3" destOrd="0" parTransId="{CAC51FCD-6503-44C5-9A81-3C6A2308EB11}" sibTransId="{ACD6A442-6600-4DD3-BAEE-CF8BE404B486}"/>
    <dgm:cxn modelId="{DC3B042C-27E6-4FEA-87DC-BD6EFC20D577}" srcId="{30703F52-DCBA-470C-A5C9-6DF1763A6C60}" destId="{C541A1F4-C7FA-4634-B8FA-F1FFD522CFA6}" srcOrd="1" destOrd="0" parTransId="{C41A68E7-ED11-40F7-9FE5-D8DA5132B1F7}" sibTransId="{44930837-17B8-4A71-BB36-3FE950049DAB}"/>
    <dgm:cxn modelId="{0F421130-7924-4A74-9D9E-0A63B52AB9B8}" type="presOf" srcId="{06BDA96B-C83D-44C9-829A-61B7295730F3}" destId="{E1D51B4C-5FB3-4049-BA38-8A05CBC19972}" srcOrd="0" destOrd="0" presId="urn:microsoft.com/office/officeart/2005/8/layout/hList1"/>
    <dgm:cxn modelId="{177B0B31-6FF0-419D-A70F-BCE0E76B1BF2}" type="presOf" srcId="{30703F52-DCBA-470C-A5C9-6DF1763A6C60}" destId="{C3715123-BBA9-497B-AD77-56F95FA402FD}" srcOrd="0" destOrd="0" presId="urn:microsoft.com/office/officeart/2005/8/layout/hList1"/>
    <dgm:cxn modelId="{640CB834-0B30-4D45-95AC-74F0D0024A3F}" type="presOf" srcId="{7DF4F861-79AB-450F-8622-4D330BFE657F}" destId="{6919C556-5D30-49B8-B3FF-093CBE3B1EA6}" srcOrd="0" destOrd="0" presId="urn:microsoft.com/office/officeart/2005/8/layout/hList1"/>
    <dgm:cxn modelId="{85630D39-B66A-4C0E-923F-A5D76EF33F85}" type="presOf" srcId="{8335DA30-19CE-43EB-A0AC-0294C3FD9EF8}" destId="{0493FFD0-C1BD-4C6D-89E4-DC4EC56F896B}" srcOrd="0" destOrd="2" presId="urn:microsoft.com/office/officeart/2005/8/layout/hList1"/>
    <dgm:cxn modelId="{8CDA373A-F1D0-4EE3-894A-D1ED5B61B109}" srcId="{30703F52-DCBA-470C-A5C9-6DF1763A6C60}" destId="{8B59CE33-A2ED-4C1B-B511-FE898C0B8DBD}" srcOrd="2" destOrd="0" parTransId="{4556B8C3-5AC1-48E2-9ADF-070BD54A09D9}" sibTransId="{03E5817D-A61E-4BC9-9DD9-725D3710DF4C}"/>
    <dgm:cxn modelId="{8D8A1E3D-5B7A-43BD-A2EB-ED215CFFB48B}" type="presOf" srcId="{8862A31E-D6C2-486B-86AB-99B3D8BDA2B4}" destId="{E1D51B4C-5FB3-4049-BA38-8A05CBC19972}" srcOrd="0" destOrd="1" presId="urn:microsoft.com/office/officeart/2005/8/layout/hList1"/>
    <dgm:cxn modelId="{1EF4793F-BB99-4426-BA65-D7736A6DFF6B}" srcId="{569DF314-FC94-4B61-B28F-88051639CAC5}" destId="{8862A31E-D6C2-486B-86AB-99B3D8BDA2B4}" srcOrd="1" destOrd="0" parTransId="{109BC3AA-1309-4921-8B72-8E35C6F73A6F}" sibTransId="{D80B1B0F-BDA0-4F75-93CA-A5938490BDDA}"/>
    <dgm:cxn modelId="{C6775946-26AA-45F7-B0D6-9C8C63CC83FB}" srcId="{EF4A65C9-BF87-427A-8374-A6462D4B14B7}" destId="{7C1E65D4-4BBF-414A-A9F2-41213FDE2A14}" srcOrd="2" destOrd="0" parTransId="{603797F2-5170-4C36-B985-FDAB2FE2ABBB}" sibTransId="{1AE14709-5626-420A-8A69-1AD4CF120FEC}"/>
    <dgm:cxn modelId="{CAE0A753-8AC3-4FD6-A490-41966E01532D}" type="presOf" srcId="{C541A1F4-C7FA-4634-B8FA-F1FFD522CFA6}" destId="{3C6B6A10-FE38-45AE-A625-D8F4FE06448A}" srcOrd="0" destOrd="0" presId="urn:microsoft.com/office/officeart/2005/8/layout/hList1"/>
    <dgm:cxn modelId="{0C159556-842F-41E5-9CA7-A171E77A70B1}" type="presOf" srcId="{299CF943-A04E-4706-8A1E-1E08A3250E50}" destId="{0493FFD0-C1BD-4C6D-89E4-DC4EC56F896B}" srcOrd="0" destOrd="0" presId="urn:microsoft.com/office/officeart/2005/8/layout/hList1"/>
    <dgm:cxn modelId="{BF035872-25DE-4E12-A0C6-53154CBB02F7}" type="presOf" srcId="{569DF314-FC94-4B61-B28F-88051639CAC5}" destId="{C5764254-B43D-4F7C-AFA5-034EFDDBBA54}" srcOrd="0" destOrd="0" presId="urn:microsoft.com/office/officeart/2005/8/layout/hList1"/>
    <dgm:cxn modelId="{4BA7E37B-19C9-4762-8B45-8800BD08FEC2}" type="presOf" srcId="{7C1E65D4-4BBF-414A-A9F2-41213FDE2A14}" destId="{6919C556-5D30-49B8-B3FF-093CBE3B1EA6}" srcOrd="0" destOrd="2" presId="urn:microsoft.com/office/officeart/2005/8/layout/hList1"/>
    <dgm:cxn modelId="{990FD185-9199-4698-AFE6-866E26B3B3A5}" type="presOf" srcId="{EF4A65C9-BF87-427A-8374-A6462D4B14B7}" destId="{C30F7028-CCBF-4722-8ACC-4D9903AED459}" srcOrd="0" destOrd="0" presId="urn:microsoft.com/office/officeart/2005/8/layout/hList1"/>
    <dgm:cxn modelId="{1A6AF287-71A4-4C2F-A5B4-0E45A561A1C5}" srcId="{EF4A65C9-BF87-427A-8374-A6462D4B14B7}" destId="{BA6DDC88-8B45-4C27-B775-1E5A483D85C9}" srcOrd="1" destOrd="0" parTransId="{21357776-C62C-47F9-A6B7-6837EF4FD36D}" sibTransId="{B67BD47B-3DBD-4EC0-A043-4DC174661274}"/>
    <dgm:cxn modelId="{95731390-8B0C-4488-A701-AF1BC7E1C70D}" srcId="{C541A1F4-C7FA-4634-B8FA-F1FFD522CFA6}" destId="{299CF943-A04E-4706-8A1E-1E08A3250E50}" srcOrd="0" destOrd="0" parTransId="{D92E19EB-51A2-48DD-8C16-8266D82661D6}" sibTransId="{24E21ABF-4B1F-4AD7-80E1-1A38676A2DD6}"/>
    <dgm:cxn modelId="{F20FF796-D5F9-42C1-8973-48675F3D88E1}" srcId="{8B59CE33-A2ED-4C1B-B511-FE898C0B8DBD}" destId="{A7CA2039-A2A8-41D9-93A0-9516F0D541EB}" srcOrd="0" destOrd="0" parTransId="{EA07A8A8-FA04-48B6-AAAD-63E8EEA9FBC9}" sibTransId="{4BA2DDD3-FF54-4520-8522-32614A21BCA2}"/>
    <dgm:cxn modelId="{DD65589B-C66C-4FAB-8C8D-04C67E385A70}" srcId="{C541A1F4-C7FA-4634-B8FA-F1FFD522CFA6}" destId="{8335DA30-19CE-43EB-A0AC-0294C3FD9EF8}" srcOrd="2" destOrd="0" parTransId="{DDF5C102-FCCE-43BB-9500-9EB1B6EB24A1}" sibTransId="{7FA3FD55-BC07-4600-88DD-23F98E205EBF}"/>
    <dgm:cxn modelId="{42C5D6BB-9E60-4E81-939A-D796C06FBB3D}" srcId="{C541A1F4-C7FA-4634-B8FA-F1FFD522CFA6}" destId="{79F1F5CB-FFBB-44E6-AADD-67EE78D05978}" srcOrd="1" destOrd="0" parTransId="{0E269199-288D-4AE1-A38A-FC0A2C03E506}" sibTransId="{A70BFDE4-1D5A-4B89-9778-5A6034AB61D4}"/>
    <dgm:cxn modelId="{98A4DAC5-AD79-4B40-BBFB-71ED4241061A}" srcId="{EF4A65C9-BF87-427A-8374-A6462D4B14B7}" destId="{7DF4F861-79AB-450F-8622-4D330BFE657F}" srcOrd="0" destOrd="0" parTransId="{4CDC6EFF-5786-4EF2-99C6-B45DCAB4A301}" sibTransId="{31DC68CF-4B3C-4E1C-8A50-EC26F798E5B1}"/>
    <dgm:cxn modelId="{951057D9-AE3B-4545-A8F5-216F5304C675}" type="presOf" srcId="{8B59CE33-A2ED-4C1B-B511-FE898C0B8DBD}" destId="{B0643518-1A8C-41F1-8D6F-0A6C377BD65F}" srcOrd="0" destOrd="0" presId="urn:microsoft.com/office/officeart/2005/8/layout/hList1"/>
    <dgm:cxn modelId="{F7566AF3-7B74-4292-93BA-DCBD9ED25817}" srcId="{569DF314-FC94-4B61-B28F-88051639CAC5}" destId="{76D985AF-F7B6-412B-B6A6-B064C3B33D3B}" srcOrd="2" destOrd="0" parTransId="{398251DA-F3CE-489D-A6AD-8F551475661B}" sibTransId="{4A32DC3F-3EBC-4FFB-BC78-5C66E1B4C610}"/>
    <dgm:cxn modelId="{A10FE8FF-8818-47CD-A833-91E904AF97F6}" type="presOf" srcId="{A7CA2039-A2A8-41D9-93A0-9516F0D541EB}" destId="{C396702F-E89D-4BD9-B9A7-28413B9AD116}" srcOrd="0" destOrd="0" presId="urn:microsoft.com/office/officeart/2005/8/layout/hList1"/>
    <dgm:cxn modelId="{70004EB1-FA56-40D1-8D20-83E5406C27B8}" type="presParOf" srcId="{C3715123-BBA9-497B-AD77-56F95FA402FD}" destId="{4E16D224-BCD0-4E34-A7BD-9FA3E30B527C}" srcOrd="0" destOrd="0" presId="urn:microsoft.com/office/officeart/2005/8/layout/hList1"/>
    <dgm:cxn modelId="{5E3A5B12-9C2D-4BB6-B085-6294645A0C6F}" type="presParOf" srcId="{4E16D224-BCD0-4E34-A7BD-9FA3E30B527C}" destId="{C5764254-B43D-4F7C-AFA5-034EFDDBBA54}" srcOrd="0" destOrd="0" presId="urn:microsoft.com/office/officeart/2005/8/layout/hList1"/>
    <dgm:cxn modelId="{3213B116-D2CB-468C-B357-289B8C4A75A3}" type="presParOf" srcId="{4E16D224-BCD0-4E34-A7BD-9FA3E30B527C}" destId="{E1D51B4C-5FB3-4049-BA38-8A05CBC19972}" srcOrd="1" destOrd="0" presId="urn:microsoft.com/office/officeart/2005/8/layout/hList1"/>
    <dgm:cxn modelId="{98B0E603-EC30-4736-95C7-BCDA6553AD9C}" type="presParOf" srcId="{C3715123-BBA9-497B-AD77-56F95FA402FD}" destId="{8A1F3B7B-4B72-4E5D-A26B-9DA2D1B47FD5}" srcOrd="1" destOrd="0" presId="urn:microsoft.com/office/officeart/2005/8/layout/hList1"/>
    <dgm:cxn modelId="{421D4AFA-3426-40C6-B20A-5DA38BD7CD3E}" type="presParOf" srcId="{C3715123-BBA9-497B-AD77-56F95FA402FD}" destId="{6B3DC71D-5E2F-4A45-9B43-E7959CF43266}" srcOrd="2" destOrd="0" presId="urn:microsoft.com/office/officeart/2005/8/layout/hList1"/>
    <dgm:cxn modelId="{342EAEBD-7E68-4872-AE99-A710DBC65526}" type="presParOf" srcId="{6B3DC71D-5E2F-4A45-9B43-E7959CF43266}" destId="{3C6B6A10-FE38-45AE-A625-D8F4FE06448A}" srcOrd="0" destOrd="0" presId="urn:microsoft.com/office/officeart/2005/8/layout/hList1"/>
    <dgm:cxn modelId="{77B8A29E-6D86-40D1-8EF8-C5473AE625D3}" type="presParOf" srcId="{6B3DC71D-5E2F-4A45-9B43-E7959CF43266}" destId="{0493FFD0-C1BD-4C6D-89E4-DC4EC56F896B}" srcOrd="1" destOrd="0" presId="urn:microsoft.com/office/officeart/2005/8/layout/hList1"/>
    <dgm:cxn modelId="{5C995C38-BF8C-44E1-BA0E-3CC3A17E23B3}" type="presParOf" srcId="{C3715123-BBA9-497B-AD77-56F95FA402FD}" destId="{F24A8898-771C-41E1-9BDC-663649527ABB}" srcOrd="3" destOrd="0" presId="urn:microsoft.com/office/officeart/2005/8/layout/hList1"/>
    <dgm:cxn modelId="{9A31E0CB-3A31-4F44-A3C7-322DF855CD4F}" type="presParOf" srcId="{C3715123-BBA9-497B-AD77-56F95FA402FD}" destId="{8FA1FA40-17F7-4BDA-B980-3E8A2D116596}" srcOrd="4" destOrd="0" presId="urn:microsoft.com/office/officeart/2005/8/layout/hList1"/>
    <dgm:cxn modelId="{7CC38898-AD4A-4823-AD07-2D3454056C69}" type="presParOf" srcId="{8FA1FA40-17F7-4BDA-B980-3E8A2D116596}" destId="{B0643518-1A8C-41F1-8D6F-0A6C377BD65F}" srcOrd="0" destOrd="0" presId="urn:microsoft.com/office/officeart/2005/8/layout/hList1"/>
    <dgm:cxn modelId="{81E4DE6D-C6AB-4026-B32B-BC45A7329E7D}" type="presParOf" srcId="{8FA1FA40-17F7-4BDA-B980-3E8A2D116596}" destId="{C396702F-E89D-4BD9-B9A7-28413B9AD116}" srcOrd="1" destOrd="0" presId="urn:microsoft.com/office/officeart/2005/8/layout/hList1"/>
    <dgm:cxn modelId="{9789EE26-710B-4120-AE31-8C08EEF9B6FE}" type="presParOf" srcId="{C3715123-BBA9-497B-AD77-56F95FA402FD}" destId="{A285A92B-011C-4CCA-BAE2-635492F35696}" srcOrd="5" destOrd="0" presId="urn:microsoft.com/office/officeart/2005/8/layout/hList1"/>
    <dgm:cxn modelId="{DAACF03C-B110-458D-99BB-851C0457C536}" type="presParOf" srcId="{C3715123-BBA9-497B-AD77-56F95FA402FD}" destId="{8BC8E552-038B-44D3-8D8E-E5B88197263A}" srcOrd="6" destOrd="0" presId="urn:microsoft.com/office/officeart/2005/8/layout/hList1"/>
    <dgm:cxn modelId="{31EE1A5F-BE9B-4C0F-8D6C-93DD0C1BFF28}" type="presParOf" srcId="{8BC8E552-038B-44D3-8D8E-E5B88197263A}" destId="{C30F7028-CCBF-4722-8ACC-4D9903AED459}" srcOrd="0" destOrd="0" presId="urn:microsoft.com/office/officeart/2005/8/layout/hList1"/>
    <dgm:cxn modelId="{221D2C4C-FD41-490F-BE09-BCBD270B396A}" type="presParOf" srcId="{8BC8E552-038B-44D3-8D8E-E5B88197263A}" destId="{6919C556-5D30-49B8-B3FF-093CBE3B1EA6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40CCCB2-BFAD-448E-83A4-47B1E20247A1}">
      <dsp:nvSpPr>
        <dsp:cNvPr id="0" name=""/>
        <dsp:cNvSpPr/>
      </dsp:nvSpPr>
      <dsp:spPr>
        <a:xfrm>
          <a:off x="1162250" y="166028"/>
          <a:ext cx="1406359" cy="70317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>
              <a:latin typeface="Arial Black" panose="020B0A04020102020204"/>
            </a:rPr>
            <a:t>Data.nasa.gov</a:t>
          </a:r>
          <a:endParaRPr lang="en-US" sz="1200" kern="1200"/>
        </a:p>
      </dsp:txBody>
      <dsp:txXfrm>
        <a:off x="1182845" y="186623"/>
        <a:ext cx="1365169" cy="661989"/>
      </dsp:txXfrm>
    </dsp:sp>
    <dsp:sp modelId="{8A944365-006F-48FF-96D4-E20A45268131}">
      <dsp:nvSpPr>
        <dsp:cNvPr id="0" name=""/>
        <dsp:cNvSpPr/>
      </dsp:nvSpPr>
      <dsp:spPr>
        <a:xfrm rot="3600000">
          <a:off x="2079509" y="1400491"/>
          <a:ext cx="733387" cy="246112"/>
        </a:xfrm>
        <a:prstGeom prst="left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000" kern="1200"/>
        </a:p>
      </dsp:txBody>
      <dsp:txXfrm>
        <a:off x="2153343" y="1449713"/>
        <a:ext cx="585719" cy="147668"/>
      </dsp:txXfrm>
    </dsp:sp>
    <dsp:sp modelId="{E07315F0-19D0-4891-B0AB-C5471E10D849}">
      <dsp:nvSpPr>
        <dsp:cNvPr id="0" name=""/>
        <dsp:cNvSpPr/>
      </dsp:nvSpPr>
      <dsp:spPr>
        <a:xfrm>
          <a:off x="2323797" y="2177886"/>
          <a:ext cx="1406359" cy="70317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>
              <a:latin typeface="Arial Black" panose="020B0A04020102020204"/>
            </a:rPr>
            <a:t>Code.nasa.gov</a:t>
          </a:r>
        </a:p>
      </dsp:txBody>
      <dsp:txXfrm>
        <a:off x="2344392" y="2198481"/>
        <a:ext cx="1365169" cy="661989"/>
      </dsp:txXfrm>
    </dsp:sp>
    <dsp:sp modelId="{FEB14189-C108-41F4-A3D3-DBDC9366F26B}">
      <dsp:nvSpPr>
        <dsp:cNvPr id="0" name=""/>
        <dsp:cNvSpPr/>
      </dsp:nvSpPr>
      <dsp:spPr>
        <a:xfrm rot="10800000">
          <a:off x="1498736" y="2406420"/>
          <a:ext cx="733387" cy="246112"/>
        </a:xfrm>
        <a:prstGeom prst="left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000" kern="1200"/>
        </a:p>
      </dsp:txBody>
      <dsp:txXfrm rot="10800000">
        <a:off x="1572570" y="2455642"/>
        <a:ext cx="585719" cy="147668"/>
      </dsp:txXfrm>
    </dsp:sp>
    <dsp:sp modelId="{44404FC7-0D1E-42AA-8F18-CF8B3490DCAF}">
      <dsp:nvSpPr>
        <dsp:cNvPr id="0" name=""/>
        <dsp:cNvSpPr/>
      </dsp:nvSpPr>
      <dsp:spPr>
        <a:xfrm>
          <a:off x="703" y="2177886"/>
          <a:ext cx="1406359" cy="70317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>
              <a:latin typeface="Arial Black" panose="020B0A04020102020204"/>
            </a:rPr>
            <a:t>API.nasa.gov</a:t>
          </a:r>
          <a:endParaRPr lang="en-US" sz="1200" kern="1200"/>
        </a:p>
      </dsp:txBody>
      <dsp:txXfrm>
        <a:off x="21298" y="2198481"/>
        <a:ext cx="1365169" cy="661989"/>
      </dsp:txXfrm>
    </dsp:sp>
    <dsp:sp modelId="{2329BD60-E3AE-4A36-8202-A22E3FAD1594}">
      <dsp:nvSpPr>
        <dsp:cNvPr id="0" name=""/>
        <dsp:cNvSpPr/>
      </dsp:nvSpPr>
      <dsp:spPr>
        <a:xfrm rot="18000000">
          <a:off x="917962" y="1400491"/>
          <a:ext cx="733387" cy="246112"/>
        </a:xfrm>
        <a:prstGeom prst="left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000" kern="1200"/>
        </a:p>
      </dsp:txBody>
      <dsp:txXfrm>
        <a:off x="991796" y="1449713"/>
        <a:ext cx="585719" cy="14766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1423C19-B6A4-4DA5-B2BD-5AFD50D333CB}">
      <dsp:nvSpPr>
        <dsp:cNvPr id="0" name=""/>
        <dsp:cNvSpPr/>
      </dsp:nvSpPr>
      <dsp:spPr>
        <a:xfrm>
          <a:off x="2400" y="1347063"/>
          <a:ext cx="2408683" cy="963473"/>
        </a:xfrm>
        <a:prstGeom prst="homePlate">
          <a:avLst/>
        </a:prstGeom>
        <a:solidFill>
          <a:schemeClr val="accent1">
            <a:shade val="8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5344" tIns="42672" rIns="21336" bIns="42672" numCol="1" spcCol="1270" anchor="ctr" anchorCtr="0">
          <a:noAutofit/>
        </a:bodyPr>
        <a:lstStyle/>
        <a:p>
          <a:pPr marL="0" lvl="0" indent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>
              <a:latin typeface="Arial Black" panose="020B0A04020102020204"/>
            </a:rPr>
            <a:t>Acceptance of Proposal</a:t>
          </a:r>
          <a:endParaRPr lang="en-US" sz="1600" kern="1200"/>
        </a:p>
      </dsp:txBody>
      <dsp:txXfrm>
        <a:off x="2400" y="1347063"/>
        <a:ext cx="2167815" cy="963473"/>
      </dsp:txXfrm>
    </dsp:sp>
    <dsp:sp modelId="{6BDB3386-AE5F-4CF2-8D6C-4D5C2C74A42B}">
      <dsp:nvSpPr>
        <dsp:cNvPr id="0" name=""/>
        <dsp:cNvSpPr/>
      </dsp:nvSpPr>
      <dsp:spPr>
        <a:xfrm>
          <a:off x="1929347" y="1347063"/>
          <a:ext cx="2408683" cy="963473"/>
        </a:xfrm>
        <a:prstGeom prst="chevron">
          <a:avLst/>
        </a:prstGeom>
        <a:solidFill>
          <a:schemeClr val="accent1">
            <a:shade val="80000"/>
            <a:hueOff val="177997"/>
            <a:satOff val="-21364"/>
            <a:lumOff val="13319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42672" rIns="21336" bIns="42672" numCol="1" spcCol="1270" anchor="ctr" anchorCtr="0">
          <a:noAutofit/>
        </a:bodyPr>
        <a:lstStyle/>
        <a:p>
          <a:pPr marL="0" lvl="0" indent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>
              <a:latin typeface="Arial Black" panose="020B0A04020102020204"/>
            </a:rPr>
            <a:t>During Experiment</a:t>
          </a:r>
          <a:endParaRPr lang="en-US" sz="1600" kern="1200"/>
        </a:p>
      </dsp:txBody>
      <dsp:txXfrm>
        <a:off x="2411084" y="1347063"/>
        <a:ext cx="1445210" cy="963473"/>
      </dsp:txXfrm>
    </dsp:sp>
    <dsp:sp modelId="{BF9A701E-BDD1-41F9-9645-69DB207B2800}">
      <dsp:nvSpPr>
        <dsp:cNvPr id="0" name=""/>
        <dsp:cNvSpPr/>
      </dsp:nvSpPr>
      <dsp:spPr>
        <a:xfrm>
          <a:off x="3856294" y="1347063"/>
          <a:ext cx="2408683" cy="963473"/>
        </a:xfrm>
        <a:prstGeom prst="chevron">
          <a:avLst/>
        </a:prstGeom>
        <a:solidFill>
          <a:schemeClr val="accent1">
            <a:shade val="80000"/>
            <a:hueOff val="355995"/>
            <a:satOff val="-42727"/>
            <a:lumOff val="26639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42672" rIns="21336" bIns="42672" numCol="1" spcCol="1270" anchor="ctr" anchorCtr="0">
          <a:noAutofit/>
        </a:bodyPr>
        <a:lstStyle/>
        <a:p>
          <a:pPr marL="0" lvl="0" indent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>
              <a:latin typeface="Arial Black" panose="020B0A04020102020204"/>
            </a:rPr>
            <a:t>Acceptance of publication</a:t>
          </a:r>
          <a:endParaRPr lang="en-US" sz="1600" kern="1200"/>
        </a:p>
      </dsp:txBody>
      <dsp:txXfrm>
        <a:off x="4338031" y="1347063"/>
        <a:ext cx="1445210" cy="963473"/>
      </dsp:txXfrm>
    </dsp:sp>
    <dsp:sp modelId="{CC49DF00-033D-470A-96BF-2684EB38020B}">
      <dsp:nvSpPr>
        <dsp:cNvPr id="0" name=""/>
        <dsp:cNvSpPr/>
      </dsp:nvSpPr>
      <dsp:spPr>
        <a:xfrm>
          <a:off x="5783240" y="1347063"/>
          <a:ext cx="2408683" cy="963473"/>
        </a:xfrm>
        <a:prstGeom prst="chevron">
          <a:avLst/>
        </a:prstGeom>
        <a:solidFill>
          <a:schemeClr val="accent1">
            <a:shade val="80000"/>
            <a:hueOff val="533992"/>
            <a:satOff val="-64091"/>
            <a:lumOff val="3995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42672" rIns="21336" bIns="42672" numCol="1" spcCol="1270" anchor="ctr" anchorCtr="0">
          <a:noAutofit/>
        </a:bodyPr>
        <a:lstStyle/>
        <a:p>
          <a:pPr marL="0" lvl="0" indent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>
              <a:latin typeface="Arial Black" panose="020B0A04020102020204"/>
            </a:rPr>
            <a:t>The end of embargo period</a:t>
          </a:r>
        </a:p>
      </dsp:txBody>
      <dsp:txXfrm>
        <a:off x="6264977" y="1347063"/>
        <a:ext cx="1445210" cy="963473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5764254-B43D-4F7C-AFA5-034EFDDBBA54}">
      <dsp:nvSpPr>
        <dsp:cNvPr id="0" name=""/>
        <dsp:cNvSpPr/>
      </dsp:nvSpPr>
      <dsp:spPr>
        <a:xfrm>
          <a:off x="3243" y="55683"/>
          <a:ext cx="1950085" cy="49493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5344" tIns="48768" rIns="85344" bIns="48768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>
              <a:latin typeface="Arial Black" panose="020B0A04020102020204"/>
            </a:rPr>
            <a:t>Findable</a:t>
          </a:r>
          <a:endParaRPr lang="en-US" sz="1200" kern="1200"/>
        </a:p>
      </dsp:txBody>
      <dsp:txXfrm>
        <a:off x="3243" y="55683"/>
        <a:ext cx="1950085" cy="494936"/>
      </dsp:txXfrm>
    </dsp:sp>
    <dsp:sp modelId="{E1D51B4C-5FB3-4049-BA38-8A05CBC19972}">
      <dsp:nvSpPr>
        <dsp:cNvPr id="0" name=""/>
        <dsp:cNvSpPr/>
      </dsp:nvSpPr>
      <dsp:spPr>
        <a:xfrm>
          <a:off x="3243" y="550620"/>
          <a:ext cx="1950085" cy="141642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008" tIns="64008" rIns="85344" bIns="96012" numCol="1" spcCol="1270" anchor="t" anchorCtr="0">
          <a:noAutofit/>
        </a:bodyPr>
        <a:lstStyle/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>
              <a:latin typeface="Arial Black" panose="020B0A04020102020204"/>
            </a:rPr>
            <a:t>Metadata</a:t>
          </a:r>
          <a:endParaRPr lang="en-US" sz="1200" kern="1200"/>
        </a:p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>
              <a:latin typeface="Arial Black" panose="020B0A04020102020204"/>
            </a:rPr>
            <a:t>Persistent Identifiers (e.g. DOI) </a:t>
          </a:r>
        </a:p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>
              <a:latin typeface="Arial Black" panose="020B0A04020102020204"/>
            </a:rPr>
            <a:t>Data Management Plan</a:t>
          </a:r>
          <a:endParaRPr lang="en-US" sz="1200" kern="1200"/>
        </a:p>
      </dsp:txBody>
      <dsp:txXfrm>
        <a:off x="3243" y="550620"/>
        <a:ext cx="1950085" cy="1416420"/>
      </dsp:txXfrm>
    </dsp:sp>
    <dsp:sp modelId="{3C6B6A10-FE38-45AE-A625-D8F4FE06448A}">
      <dsp:nvSpPr>
        <dsp:cNvPr id="0" name=""/>
        <dsp:cNvSpPr/>
      </dsp:nvSpPr>
      <dsp:spPr>
        <a:xfrm>
          <a:off x="2226340" y="55683"/>
          <a:ext cx="1950085" cy="49493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5344" tIns="48768" rIns="85344" bIns="48768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>
              <a:latin typeface="Arial Black" panose="020B0A04020102020204"/>
            </a:rPr>
            <a:t>Accessible</a:t>
          </a:r>
          <a:endParaRPr lang="en-US" sz="1200" kern="1200"/>
        </a:p>
      </dsp:txBody>
      <dsp:txXfrm>
        <a:off x="2226340" y="55683"/>
        <a:ext cx="1950085" cy="494936"/>
      </dsp:txXfrm>
    </dsp:sp>
    <dsp:sp modelId="{0493FFD0-C1BD-4C6D-89E4-DC4EC56F896B}">
      <dsp:nvSpPr>
        <dsp:cNvPr id="0" name=""/>
        <dsp:cNvSpPr/>
      </dsp:nvSpPr>
      <dsp:spPr>
        <a:xfrm>
          <a:off x="2226340" y="550620"/>
          <a:ext cx="1950085" cy="141642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008" tIns="64008" rIns="85344" bIns="96012" numCol="1" spcCol="1270" anchor="t" anchorCtr="0">
          <a:noAutofit/>
        </a:bodyPr>
        <a:lstStyle/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>
              <a:latin typeface="Arial Black" panose="020B0A04020102020204"/>
            </a:rPr>
            <a:t>Web portal</a:t>
          </a:r>
          <a:endParaRPr lang="en-US" sz="1200" kern="1200"/>
        </a:p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>
              <a:latin typeface="Arial Black" panose="020B0A04020102020204"/>
            </a:rPr>
            <a:t>APIs</a:t>
          </a:r>
        </a:p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>
              <a:latin typeface="Arial Black" panose="020B0A04020102020204"/>
            </a:rPr>
            <a:t>Data embargo</a:t>
          </a:r>
          <a:endParaRPr lang="en-US" sz="1200" kern="1200"/>
        </a:p>
      </dsp:txBody>
      <dsp:txXfrm>
        <a:off x="2226340" y="550620"/>
        <a:ext cx="1950085" cy="1416420"/>
      </dsp:txXfrm>
    </dsp:sp>
    <dsp:sp modelId="{B0643518-1A8C-41F1-8D6F-0A6C377BD65F}">
      <dsp:nvSpPr>
        <dsp:cNvPr id="0" name=""/>
        <dsp:cNvSpPr/>
      </dsp:nvSpPr>
      <dsp:spPr>
        <a:xfrm>
          <a:off x="4449438" y="55683"/>
          <a:ext cx="1950085" cy="49493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5344" tIns="48768" rIns="85344" bIns="48768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>
              <a:latin typeface="Arial Black" panose="020B0A04020102020204"/>
            </a:rPr>
            <a:t>Interoperable</a:t>
          </a:r>
          <a:endParaRPr lang="en-US" sz="1200" kern="1200"/>
        </a:p>
      </dsp:txBody>
      <dsp:txXfrm>
        <a:off x="4449438" y="55683"/>
        <a:ext cx="1950085" cy="494936"/>
      </dsp:txXfrm>
    </dsp:sp>
    <dsp:sp modelId="{C396702F-E89D-4BD9-B9A7-28413B9AD116}">
      <dsp:nvSpPr>
        <dsp:cNvPr id="0" name=""/>
        <dsp:cNvSpPr/>
      </dsp:nvSpPr>
      <dsp:spPr>
        <a:xfrm>
          <a:off x="4449438" y="550620"/>
          <a:ext cx="1950085" cy="141642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008" tIns="64008" rIns="85344" bIns="96012" numCol="1" spcCol="1270" anchor="t" anchorCtr="0">
          <a:noAutofit/>
        </a:bodyPr>
        <a:lstStyle/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>
              <a:latin typeface="Arial Black" panose="020B0A04020102020204"/>
            </a:rPr>
            <a:t>Workflow starting from acceptance of proposal</a:t>
          </a:r>
          <a:endParaRPr lang="en-US" sz="1200" kern="1200"/>
        </a:p>
      </dsp:txBody>
      <dsp:txXfrm>
        <a:off x="4449438" y="550620"/>
        <a:ext cx="1950085" cy="1416420"/>
      </dsp:txXfrm>
    </dsp:sp>
    <dsp:sp modelId="{C30F7028-CCBF-4722-8ACC-4D9903AED459}">
      <dsp:nvSpPr>
        <dsp:cNvPr id="0" name=""/>
        <dsp:cNvSpPr/>
      </dsp:nvSpPr>
      <dsp:spPr>
        <a:xfrm>
          <a:off x="6672536" y="55683"/>
          <a:ext cx="1950085" cy="49493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5344" tIns="48768" rIns="85344" bIns="48768" numCol="1" spcCol="1270" anchor="ctr" anchorCtr="0">
          <a:noAutofit/>
        </a:bodyPr>
        <a:lstStyle/>
        <a:p>
          <a:pPr marL="0" lvl="0" indent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>
              <a:latin typeface="Arial Black" panose="020B0A04020102020204"/>
            </a:rPr>
            <a:t>Expansionable and Reusable</a:t>
          </a:r>
        </a:p>
      </dsp:txBody>
      <dsp:txXfrm>
        <a:off x="6672536" y="55683"/>
        <a:ext cx="1950085" cy="494936"/>
      </dsp:txXfrm>
    </dsp:sp>
    <dsp:sp modelId="{6919C556-5D30-49B8-B3FF-093CBE3B1EA6}">
      <dsp:nvSpPr>
        <dsp:cNvPr id="0" name=""/>
        <dsp:cNvSpPr/>
      </dsp:nvSpPr>
      <dsp:spPr>
        <a:xfrm>
          <a:off x="6672536" y="550620"/>
          <a:ext cx="1950085" cy="141642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008" tIns="64008" rIns="85344" bIns="96012" numCol="1" spcCol="1270" anchor="t" anchorCtr="0">
          <a:noAutofit/>
        </a:bodyPr>
        <a:lstStyle/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>
              <a:latin typeface="Arial Black" panose="020B0A04020102020204"/>
            </a:rPr>
            <a:t>Policy</a:t>
          </a:r>
        </a:p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>
              <a:latin typeface="Arial Black" panose="020B0A04020102020204"/>
            </a:rPr>
            <a:t>Expansionable 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>
              <a:latin typeface="Arial Black" panose="020B0A04020102020204"/>
            </a:rPr>
            <a:t>Infrastructure</a:t>
          </a:r>
          <a:endParaRPr lang="en-US" sz="1200" kern="1200"/>
        </a:p>
      </dsp:txBody>
      <dsp:txXfrm>
        <a:off x="6672536" y="550620"/>
        <a:ext cx="1950085" cy="141642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7">
  <dgm:title val=""/>
  <dgm:desc val=""/>
  <dgm:catLst>
    <dgm:cat type="cycle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</dgm:alg>
      </dgm:if>
      <dgm:else name="Name3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onstrLst>
      <dgm:constr type="diam" refType="w"/>
      <dgm:constr type="w" for="ch" ptType="node" refType="w"/>
      <dgm:constr type="primFontSz" for="ch" ptType="node" op="equ" val="65"/>
      <dgm:constr type="w" for="ch" forName="sibTrans" refType="w" refFor="ch" refPtType="node" op="equ" fact="0.35"/>
      <dgm:constr type="connDist" for="ch" forName="sibTrans" op="equ"/>
      <dgm:constr type="primFontSz" for="des" forName="connectorText" op="equ" val="55"/>
      <dgm:constr type="primFontSz" for="des" forName="connectorText" refType="primFontSz" refFor="ch" refPtType="node" op="lte" fact="0.8"/>
      <dgm:constr type="sibSp" refType="w" refFor="ch" refPtType="node" op="equ" fact="0.65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4">
        <dgm:if name="Name5" axis="par ch" ptType="doc node" func="cnt" op="gt" val="1">
          <dgm:forEach name="sibTransForEach" axis="followSib" ptType="sibTrans" hideLastTrans="0" cnt="1">
            <dgm:layoutNode name="sibTrans">
              <dgm:choose name="Name6">
                <dgm:if name="Name7" axis="par ch" ptType="doc node" func="posEven" op="equ" val="1">
                  <dgm:alg type="conn">
                    <dgm:param type="begPts" val="radial"/>
                    <dgm:param type="endPts" val="radial"/>
                    <dgm:param type="begSty" val="arr"/>
                    <dgm:param type="endSty" val="arr"/>
                  </dgm:alg>
                </dgm:if>
                <dgm:else name="Name8">
                  <dgm:alg type="conn">
                    <dgm:param type="begPts" val="auto"/>
                    <dgm:param type="endPts" val="auto"/>
                    <dgm:param type="begSty" val="arr"/>
                    <dgm:param type="endSty" val="arr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5"/>
                <dgm:constr type="connDist"/>
                <dgm:constr type="begPad" refType="connDist" fact="0.1"/>
                <dgm:constr type="endPad" refType="connDist" fact="0.1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9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E36F475-F7F5-6C41-B37C-656C49194CAF}" type="datetimeFigureOut">
              <a:rPr lang="en-US" smtClean="0"/>
              <a:t>2/27/23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5839EF-EF2D-A244-8B03-02564FD387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92809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BFD422-CF21-5F4B-9F3C-D943F67A9BE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09882" y="2541806"/>
            <a:ext cx="7750969" cy="1947460"/>
          </a:xfrm>
        </p:spPr>
        <p:txBody>
          <a:bodyPr anchor="t" anchorCtr="0">
            <a:normAutofit/>
          </a:bodyPr>
          <a:lstStyle>
            <a:lvl1pPr algn="l">
              <a:defRPr sz="4800" b="1" i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4A5F0DF-C789-3B48-88B2-EEF178B1680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9882" y="5773230"/>
            <a:ext cx="7750969" cy="746185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B87851E-C1E1-6E46-8D1B-95D6C188859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09882" y="4501445"/>
            <a:ext cx="7750969" cy="125960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>
                <a:solidFill>
                  <a:schemeClr val="bg1"/>
                </a:solidFill>
              </a:defRPr>
            </a:lvl1pPr>
            <a:lvl2pPr marL="342900" indent="0">
              <a:buFontTx/>
              <a:buNone/>
              <a:defRPr sz="1500"/>
            </a:lvl2pPr>
            <a:lvl3pPr marL="685800" indent="0">
              <a:buFontTx/>
              <a:buNone/>
              <a:defRPr sz="1500"/>
            </a:lvl3pPr>
            <a:lvl4pPr marL="1028700" indent="0">
              <a:buFontTx/>
              <a:buNone/>
              <a:defRPr sz="1500"/>
            </a:lvl4pPr>
            <a:lvl5pPr marL="1371600" indent="0">
              <a:buFontTx/>
              <a:buNone/>
              <a:defRPr sz="15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7" name="Picture 6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4CEC2187-E5FA-944C-A56A-E562C9C1C5D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36664" y="5761051"/>
            <a:ext cx="3238500" cy="41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26553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7" orient="horz" pos="2160" userDrawn="1">
          <p15:clr>
            <a:srgbClr val="FBAE40"/>
          </p15:clr>
        </p15:guide>
        <p15:guide id="8" pos="2880" userDrawn="1">
          <p15:clr>
            <a:srgbClr val="FBAE40"/>
          </p15:clr>
        </p15:guide>
        <p15:guide id="9" orient="horz" pos="3888" userDrawn="1">
          <p15:clr>
            <a:srgbClr val="FBAE40"/>
          </p15:clr>
        </p15:guide>
        <p15:guide id="10" pos="270" userDrawn="1">
          <p15:clr>
            <a:srgbClr val="FBAE40"/>
          </p15:clr>
        </p15:guide>
        <p15:guide id="11" pos="5490" userDrawn="1">
          <p15:clr>
            <a:srgbClr val="FBAE40"/>
          </p15:clr>
        </p15:guide>
        <p15:guide id="12" orient="horz" pos="3984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184E83-FA30-AE49-A809-D1503D6A57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F97B18-F1D3-C845-98E1-FCEEFD596F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B0677A6-B440-D244-B039-82AFE3A152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6ACFED41-9DB8-3441-9E99-88FCE31DC2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91010" y="6316596"/>
            <a:ext cx="324365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75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750"/>
          </a:p>
        </p:txBody>
      </p:sp>
    </p:spTree>
    <p:extLst>
      <p:ext uri="{BB962C8B-B14F-4D97-AF65-F5344CB8AC3E}">
        <p14:creationId xmlns:p14="http://schemas.microsoft.com/office/powerpoint/2010/main" val="41603393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3999BF-B963-A049-A11E-595313950F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BA4A0F9-2FD7-DE46-AE52-AD7C0C073AC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59413AE-9723-9D45-B482-FF92ED073F4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B0BC717A-FCD7-0D46-A097-931C0228158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91010" y="6316596"/>
            <a:ext cx="324365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75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750"/>
          </a:p>
        </p:txBody>
      </p:sp>
    </p:spTree>
    <p:extLst>
      <p:ext uri="{BB962C8B-B14F-4D97-AF65-F5344CB8AC3E}">
        <p14:creationId xmlns:p14="http://schemas.microsoft.com/office/powerpoint/2010/main" val="18119199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80FA0D-AA3C-664A-87D2-78DEA605DF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105DD7F-359B-0241-A0E1-CB414639490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194FE3B0-EE83-EE47-9729-1EF195304D1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91010" y="6316596"/>
            <a:ext cx="324365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75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750"/>
          </a:p>
        </p:txBody>
      </p:sp>
    </p:spTree>
    <p:extLst>
      <p:ext uri="{BB962C8B-B14F-4D97-AF65-F5344CB8AC3E}">
        <p14:creationId xmlns:p14="http://schemas.microsoft.com/office/powerpoint/2010/main" val="238166059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B7785AC-BC0C-8F4E-B552-D8A6AD40EEB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E59A820-91F6-F544-8B07-61605B067C5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E1FAE437-C75F-3A40-9104-1FFF2D5E794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91010" y="6316596"/>
            <a:ext cx="324365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75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750"/>
          </a:p>
        </p:txBody>
      </p:sp>
    </p:spTree>
    <p:extLst>
      <p:ext uri="{BB962C8B-B14F-4D97-AF65-F5344CB8AC3E}">
        <p14:creationId xmlns:p14="http://schemas.microsoft.com/office/powerpoint/2010/main" val="10660975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Title Slide_Print-friend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BFD422-CF21-5F4B-9F3C-D943F67A9BE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09882" y="2541806"/>
            <a:ext cx="7750969" cy="1947460"/>
          </a:xfrm>
        </p:spPr>
        <p:txBody>
          <a:bodyPr anchor="t" anchorCtr="0">
            <a:normAutofit/>
          </a:bodyPr>
          <a:lstStyle>
            <a:lvl1pPr algn="l">
              <a:defRPr sz="4800" b="1" i="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4A5F0DF-C789-3B48-88B2-EEF178B1680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9882" y="5773230"/>
            <a:ext cx="7750969" cy="746185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B87851E-C1E1-6E46-8D1B-95D6C188859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09882" y="4501445"/>
            <a:ext cx="7750969" cy="125960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>
                <a:solidFill>
                  <a:schemeClr val="tx1"/>
                </a:solidFill>
              </a:defRPr>
            </a:lvl1pPr>
            <a:lvl2pPr marL="342900" indent="0">
              <a:buFontTx/>
              <a:buNone/>
              <a:defRPr sz="1500"/>
            </a:lvl2pPr>
            <a:lvl3pPr marL="685800" indent="0">
              <a:buFontTx/>
              <a:buNone/>
              <a:defRPr sz="1500"/>
            </a:lvl3pPr>
            <a:lvl4pPr marL="1028700" indent="0">
              <a:buFontTx/>
              <a:buNone/>
              <a:defRPr sz="1500"/>
            </a:lvl4pPr>
            <a:lvl5pPr marL="1371600" indent="0">
              <a:buFontTx/>
              <a:buNone/>
              <a:defRPr sz="15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11DD1EC-00E2-0247-ADB6-287150A1627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436664" y="5761050"/>
            <a:ext cx="3238500" cy="41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511452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7" orient="horz" pos="2160" userDrawn="1">
          <p15:clr>
            <a:srgbClr val="FBAE40"/>
          </p15:clr>
        </p15:guide>
        <p15:guide id="8" pos="2880" userDrawn="1">
          <p15:clr>
            <a:srgbClr val="FBAE40"/>
          </p15:clr>
        </p15:guide>
        <p15:guide id="9" orient="horz" pos="3888" userDrawn="1">
          <p15:clr>
            <a:srgbClr val="FBAE40"/>
          </p15:clr>
        </p15:guide>
        <p15:guide id="10" pos="270" userDrawn="1">
          <p15:clr>
            <a:srgbClr val="FBAE40"/>
          </p15:clr>
        </p15:guide>
        <p15:guide id="11" pos="5490" userDrawn="1">
          <p15:clr>
            <a:srgbClr val="FBAE40"/>
          </p15:clr>
        </p15:guide>
        <p15:guide id="12" orient="horz" pos="3984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5F96C7-1801-CD4F-9F28-C99CEA00AE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1FB783-2389-2044-9FEC-A01C09265E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Font typeface="Arial" panose="020B0604020202020204" pitchFamily="34" charset="0"/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84785F67-179E-4145-8BCB-4A0C61A894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91010" y="6316596"/>
            <a:ext cx="324365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75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750"/>
          </a:p>
        </p:txBody>
      </p:sp>
    </p:spTree>
    <p:extLst>
      <p:ext uri="{BB962C8B-B14F-4D97-AF65-F5344CB8AC3E}">
        <p14:creationId xmlns:p14="http://schemas.microsoft.com/office/powerpoint/2010/main" val="27945689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0C4E73FD-DB7D-6846-A2AE-E73A318442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91010" y="6316596"/>
            <a:ext cx="324365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750">
                <a:solidFill>
                  <a:schemeClr val="tx1"/>
                </a:solidFill>
              </a:defRPr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27110BA2-9B68-CC4C-A636-3277ABFA5F1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09882" y="2541806"/>
            <a:ext cx="7750969" cy="1947460"/>
          </a:xfrm>
        </p:spPr>
        <p:txBody>
          <a:bodyPr anchor="t" anchorCtr="0">
            <a:normAutofit/>
          </a:bodyPr>
          <a:lstStyle>
            <a:lvl1pPr algn="l">
              <a:defRPr sz="4800" b="1" i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9FCBF15F-CA7F-7641-B9E3-4E9C3E92F43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09882" y="4501445"/>
            <a:ext cx="7750969" cy="125960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>
                <a:solidFill>
                  <a:schemeClr val="bg1"/>
                </a:solidFill>
              </a:defRPr>
            </a:lvl1pPr>
            <a:lvl2pPr marL="342900" indent="0">
              <a:buFontTx/>
              <a:buNone/>
              <a:defRPr sz="1500"/>
            </a:lvl2pPr>
            <a:lvl3pPr marL="685800" indent="0">
              <a:buFontTx/>
              <a:buNone/>
              <a:defRPr sz="1500"/>
            </a:lvl3pPr>
            <a:lvl4pPr marL="1028700" indent="0">
              <a:buFontTx/>
              <a:buNone/>
              <a:defRPr sz="1500"/>
            </a:lvl4pPr>
            <a:lvl5pPr marL="1371600" indent="0">
              <a:buFontTx/>
              <a:buNone/>
              <a:defRPr sz="15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236879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Section Header_Print-friend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0C4E73FD-DB7D-6846-A2AE-E73A318442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91010" y="6316596"/>
            <a:ext cx="324365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750">
                <a:solidFill>
                  <a:schemeClr val="tx1"/>
                </a:solidFill>
              </a:defRPr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27110BA2-9B68-CC4C-A636-3277ABFA5F1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09882" y="2541806"/>
            <a:ext cx="7750969" cy="1947460"/>
          </a:xfrm>
        </p:spPr>
        <p:txBody>
          <a:bodyPr anchor="t" anchorCtr="0">
            <a:normAutofit/>
          </a:bodyPr>
          <a:lstStyle>
            <a:lvl1pPr algn="l">
              <a:defRPr sz="4800" b="1" i="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9FCBF15F-CA7F-7641-B9E3-4E9C3E92F43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09882" y="4501445"/>
            <a:ext cx="7750969" cy="125960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>
                <a:solidFill>
                  <a:schemeClr val="tx1"/>
                </a:solidFill>
              </a:defRPr>
            </a:lvl1pPr>
            <a:lvl2pPr marL="342900" indent="0">
              <a:buFontTx/>
              <a:buNone/>
              <a:defRPr sz="1500"/>
            </a:lvl2pPr>
            <a:lvl3pPr marL="685800" indent="0">
              <a:buFontTx/>
              <a:buNone/>
              <a:defRPr sz="1500"/>
            </a:lvl3pPr>
            <a:lvl4pPr marL="1028700" indent="0">
              <a:buFontTx/>
              <a:buNone/>
              <a:defRPr sz="1500"/>
            </a:lvl4pPr>
            <a:lvl5pPr marL="1371600" indent="0">
              <a:buFontTx/>
              <a:buNone/>
              <a:defRPr sz="15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968156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FB965E-00C4-6F4C-8817-84A69C14D2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8926A3-B154-C14C-BFED-E141D3C8B7D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28625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940C922-34CF-D846-A402-06F51B18941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57200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1868AE-308B-D548-82A1-318656FC55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91010" y="6316596"/>
            <a:ext cx="324365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75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750"/>
          </a:p>
        </p:txBody>
      </p:sp>
    </p:spTree>
    <p:extLst>
      <p:ext uri="{BB962C8B-B14F-4D97-AF65-F5344CB8AC3E}">
        <p14:creationId xmlns:p14="http://schemas.microsoft.com/office/powerpoint/2010/main" val="36306142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9ACFC5-D97A-B448-B815-E68D1A9731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8625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BFB46D-01D9-1D44-ABED-AC6282C16B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28626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08F9F48-3F7F-A545-9387-0732A54B5B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28626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90C0DC1-B7CB-B343-8B4E-8D57625AEA9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57200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82689F1-F4A7-6440-A9D9-1BF6E3E127B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57200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24E88283-FA1D-D040-8AFC-1D07DFC302A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391010" y="6316596"/>
            <a:ext cx="324365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75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750"/>
          </a:p>
        </p:txBody>
      </p:sp>
    </p:spTree>
    <p:extLst>
      <p:ext uri="{BB962C8B-B14F-4D97-AF65-F5344CB8AC3E}">
        <p14:creationId xmlns:p14="http://schemas.microsoft.com/office/powerpoint/2010/main" val="35739312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4B70F5-09AC-CD48-85DB-1752A5E862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D6FDB5-5C90-C844-8D34-266A469CEC5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91010" y="6316596"/>
            <a:ext cx="324365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75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750"/>
          </a:p>
        </p:txBody>
      </p:sp>
    </p:spTree>
    <p:extLst>
      <p:ext uri="{BB962C8B-B14F-4D97-AF65-F5344CB8AC3E}">
        <p14:creationId xmlns:p14="http://schemas.microsoft.com/office/powerpoint/2010/main" val="41335934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87D20343-9337-0E42-A01C-2815CA8E056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91010" y="6316596"/>
            <a:ext cx="324365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75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750"/>
          </a:p>
        </p:txBody>
      </p:sp>
    </p:spTree>
    <p:extLst>
      <p:ext uri="{BB962C8B-B14F-4D97-AF65-F5344CB8AC3E}">
        <p14:creationId xmlns:p14="http://schemas.microsoft.com/office/powerpoint/2010/main" val="23912526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D7DAAA2-8718-2247-8539-9A0DC22C04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8625" y="365126"/>
            <a:ext cx="828675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73056FE-C136-A54B-9DE3-EACD8E08FE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28625" y="1825626"/>
            <a:ext cx="8286750" cy="42071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125833E0-DD3D-DF4F-9316-F67B7A80E3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91010" y="6316596"/>
            <a:ext cx="324365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75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750"/>
          </a:p>
        </p:txBody>
      </p:sp>
    </p:spTree>
    <p:extLst>
      <p:ext uri="{BB962C8B-B14F-4D97-AF65-F5344CB8AC3E}">
        <p14:creationId xmlns:p14="http://schemas.microsoft.com/office/powerpoint/2010/main" val="5445211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2" r:id="rId2"/>
    <p:sldLayoutId id="2147483662" r:id="rId3"/>
    <p:sldLayoutId id="2147483663" r:id="rId4"/>
    <p:sldLayoutId id="214748367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  <p:sldLayoutId id="2147483670" r:id="rId12"/>
    <p:sldLayoutId id="2147483671" r:id="rId13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chemeClr val="tx1"/>
          </a:solidFill>
          <a:latin typeface="+mn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7" orient="horz" pos="2160" userDrawn="1">
          <p15:clr>
            <a:srgbClr val="F26B43"/>
          </p15:clr>
        </p15:guide>
        <p15:guide id="8" pos="2880" userDrawn="1">
          <p15:clr>
            <a:srgbClr val="F26B43"/>
          </p15:clr>
        </p15:guide>
        <p15:guide id="9" pos="270" userDrawn="1">
          <p15:clr>
            <a:srgbClr val="F26B43"/>
          </p15:clr>
        </p15:guide>
        <p15:guide id="10" orient="horz" pos="3888" userDrawn="1">
          <p15:clr>
            <a:srgbClr val="F26B43"/>
          </p15:clr>
        </p15:guide>
        <p15:guide id="11" pos="5490" userDrawn="1">
          <p15:clr>
            <a:srgbClr val="F26B43"/>
          </p15:clr>
        </p15:guide>
        <p15:guide id="12" orient="horz" pos="412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8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mailto:jwu2@bnl.gov" TargetMode="External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3.jpeg"/><Relationship Id="rId5" Type="http://schemas.openxmlformats.org/officeDocument/2006/relationships/hyperlink" Target="mailto:dbrown@bnl.gov" TargetMode="External"/><Relationship Id="rId4" Type="http://schemas.openxmlformats.org/officeDocument/2006/relationships/hyperlink" Target="mailto:mccutchan@bnl.gov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jpeg"/><Relationship Id="rId7" Type="http://schemas.openxmlformats.org/officeDocument/2006/relationships/image" Target="../media/image14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Relationship Id="rId9" Type="http://schemas.openxmlformats.org/officeDocument/2006/relationships/image" Target="../media/image16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gif"/><Relationship Id="rId13" Type="http://schemas.openxmlformats.org/officeDocument/2006/relationships/image" Target="../media/image28.jpeg"/><Relationship Id="rId3" Type="http://schemas.openxmlformats.org/officeDocument/2006/relationships/image" Target="../media/image18.png"/><Relationship Id="rId7" Type="http://schemas.openxmlformats.org/officeDocument/2006/relationships/image" Target="../media/image22.svg"/><Relationship Id="rId12" Type="http://schemas.openxmlformats.org/officeDocument/2006/relationships/image" Target="../media/image27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1.png"/><Relationship Id="rId11" Type="http://schemas.openxmlformats.org/officeDocument/2006/relationships/image" Target="../media/image26.jpeg"/><Relationship Id="rId5" Type="http://schemas.openxmlformats.org/officeDocument/2006/relationships/image" Target="../media/image20.jpeg"/><Relationship Id="rId10" Type="http://schemas.openxmlformats.org/officeDocument/2006/relationships/image" Target="../media/image25.svg"/><Relationship Id="rId4" Type="http://schemas.openxmlformats.org/officeDocument/2006/relationships/image" Target="../media/image19.png"/><Relationship Id="rId9" Type="http://schemas.openxmlformats.org/officeDocument/2006/relationships/image" Target="../media/image2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image" Target="../media/image31.jpeg"/><Relationship Id="rId7" Type="http://schemas.openxmlformats.org/officeDocument/2006/relationships/diagramQuickStyle" Target="../diagrams/quickStyle1.xml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8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4" Type="http://schemas.openxmlformats.org/officeDocument/2006/relationships/image" Target="../media/image32.png"/><Relationship Id="rId9" Type="http://schemas.microsoft.com/office/2007/relationships/diagramDrawing" Target="../diagrams/drawing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8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156CBC-DA70-7741-BB3F-BCDBBE052F8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7744" y="2661601"/>
            <a:ext cx="8376255" cy="1529757"/>
          </a:xfrm>
        </p:spPr>
        <p:txBody>
          <a:bodyPr>
            <a:normAutofit/>
          </a:bodyPr>
          <a:lstStyle/>
          <a:p>
            <a:r>
              <a:rPr lang="en-US" sz="3200" dirty="0">
                <a:ea typeface="+mn-lt"/>
                <a:cs typeface="+mn-lt"/>
              </a:rPr>
              <a:t>Overview of US Data Preservation</a:t>
            </a:r>
            <a:br>
              <a:rPr lang="en-US" sz="3200" dirty="0">
                <a:ea typeface="+mn-lt"/>
                <a:cs typeface="+mn-lt"/>
              </a:rPr>
            </a:br>
            <a:r>
              <a:rPr lang="en-US" sz="2400" dirty="0">
                <a:ea typeface="+mn-lt"/>
                <a:cs typeface="+mn-lt"/>
              </a:rPr>
              <a:t>(</a:t>
            </a:r>
            <a:r>
              <a:rPr lang="en-US" sz="2400" dirty="0">
                <a:cs typeface="Arial"/>
              </a:rPr>
              <a:t>Open Data in Low Energy Nuclear Physics)</a:t>
            </a:r>
            <a:endParaRPr lang="en-US" sz="24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DB0E14B-6889-F849-8A8C-D01D7C36038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53292" y="5798011"/>
            <a:ext cx="7750969" cy="746185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1400" dirty="0">
                <a:ea typeface="+mn-lt"/>
                <a:cs typeface="+mn-lt"/>
              </a:rPr>
              <a:t>Workshop for Applied Nuclear Data Activities</a:t>
            </a:r>
            <a:r>
              <a:rPr lang="en-US" sz="1400" dirty="0">
                <a:cs typeface="Arial"/>
              </a:rPr>
              <a:t> (WANDA) – 3/1/23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D0F4563-AB5E-1F4E-B28C-08AC1323034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99900" y="4435415"/>
            <a:ext cx="4697933" cy="884588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z="2000" i="1" dirty="0" err="1"/>
              <a:t>Jin</a:t>
            </a:r>
            <a:r>
              <a:rPr lang="en-US" sz="2000" i="1" dirty="0"/>
              <a:t> Wu</a:t>
            </a:r>
            <a:endParaRPr lang="en-US" sz="2000" b="1" dirty="0"/>
          </a:p>
          <a:p>
            <a:r>
              <a:rPr lang="en-US" sz="2000" b="1" dirty="0"/>
              <a:t>National</a:t>
            </a:r>
            <a:r>
              <a:rPr lang="en-US" sz="2000" b="1" dirty="0">
                <a:cs typeface="Arial" panose="020B0604020202020204"/>
              </a:rPr>
              <a:t> Nuclear Data Center</a:t>
            </a:r>
            <a:endParaRPr lang="en-US" sz="2000" i="1" dirty="0">
              <a:cs typeface="Arial" panose="020B0604020202020204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6237E35-347A-9D4F-C3E8-BC81072DB832}"/>
              </a:ext>
            </a:extLst>
          </p:cNvPr>
          <p:cNvSpPr txBox="1"/>
          <p:nvPr/>
        </p:nvSpPr>
        <p:spPr>
          <a:xfrm>
            <a:off x="353292" y="131618"/>
            <a:ext cx="5181600" cy="92333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i="1">
                <a:solidFill>
                  <a:schemeClr val="bg1"/>
                </a:solidFill>
                <a:cs typeface="Arial"/>
              </a:rPr>
              <a:t>"Open access to the data will, in the long term, allow the maximum realization of their scientific potential."  --CMS Collaboration</a:t>
            </a:r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325971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EC175F-4647-3E97-4092-4369849CFA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>
                <a:cs typeface="Arial"/>
              </a:rPr>
              <a:t>The "FAIR" data principle</a:t>
            </a:r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DE4BDD7-28C3-CF17-20F8-59248CDB704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dirty="0" smtClean="0"/>
              <a:pPr/>
              <a:t>10</a:t>
            </a:fld>
            <a:endParaRPr lang="en-US" sz="75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D7FC1BC-AB9B-C4B4-B62A-20F36FDD729F}"/>
              </a:ext>
            </a:extLst>
          </p:cNvPr>
          <p:cNvSpPr txBox="1"/>
          <p:nvPr/>
        </p:nvSpPr>
        <p:spPr>
          <a:xfrm>
            <a:off x="1383542" y="1837356"/>
            <a:ext cx="6142173" cy="181588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342900" indent="-342900">
              <a:buAutoNum type="arabicPeriod"/>
            </a:pPr>
            <a:r>
              <a:rPr lang="en-US" sz="1600" b="1">
                <a:ea typeface="+mn-lt"/>
                <a:cs typeface="+mn-lt"/>
              </a:rPr>
              <a:t>Findable</a:t>
            </a:r>
            <a:r>
              <a:rPr lang="en-US" sz="1600">
                <a:ea typeface="+mn-lt"/>
                <a:cs typeface="+mn-lt"/>
              </a:rPr>
              <a:t> with a globally-unique identifier and rich metadata</a:t>
            </a:r>
            <a:r>
              <a:rPr lang="en-US" sz="1600">
                <a:cs typeface="Arial"/>
              </a:rPr>
              <a:t> </a:t>
            </a:r>
            <a:endParaRPr lang="en-US"/>
          </a:p>
          <a:p>
            <a:pPr marL="342900" indent="-342900">
              <a:buAutoNum type="arabicPeriod"/>
            </a:pPr>
            <a:endParaRPr lang="en-US" sz="1600">
              <a:cs typeface="Arial"/>
            </a:endParaRPr>
          </a:p>
          <a:p>
            <a:pPr marL="342900" indent="-342900">
              <a:buAutoNum type="arabicPeriod"/>
            </a:pPr>
            <a:r>
              <a:rPr lang="en-US" sz="1600" b="1">
                <a:ea typeface="+mn-lt"/>
                <a:cs typeface="+mn-lt"/>
              </a:rPr>
              <a:t>Accessible</a:t>
            </a:r>
            <a:r>
              <a:rPr lang="en-US" sz="1600">
                <a:ea typeface="+mn-lt"/>
                <a:cs typeface="+mn-lt"/>
              </a:rPr>
              <a:t> through a free and standard protocol</a:t>
            </a:r>
            <a:br>
              <a:rPr lang="en-US" sz="1600">
                <a:ea typeface="+mn-lt"/>
                <a:cs typeface="+mn-lt"/>
              </a:rPr>
            </a:br>
            <a:endParaRPr lang="en-US" sz="1600">
              <a:ea typeface="+mn-lt"/>
              <a:cs typeface="+mn-lt"/>
            </a:endParaRPr>
          </a:p>
          <a:p>
            <a:pPr marL="342900" indent="-342900">
              <a:buAutoNum type="arabicPeriod"/>
            </a:pPr>
            <a:r>
              <a:rPr lang="en-US" sz="1600" b="1">
                <a:ea typeface="+mn-lt"/>
                <a:cs typeface="+mn-lt"/>
              </a:rPr>
              <a:t>Interoperable</a:t>
            </a:r>
            <a:r>
              <a:rPr lang="en-US" sz="1600">
                <a:ea typeface="+mn-lt"/>
                <a:cs typeface="+mn-lt"/>
              </a:rPr>
              <a:t> with as much standardization as possible</a:t>
            </a:r>
            <a:br>
              <a:rPr lang="en-US" sz="1600">
                <a:ea typeface="+mn-lt"/>
                <a:cs typeface="+mn-lt"/>
              </a:rPr>
            </a:br>
            <a:endParaRPr lang="en-US" sz="1600">
              <a:ea typeface="+mn-lt"/>
              <a:cs typeface="Arial"/>
            </a:endParaRPr>
          </a:p>
          <a:p>
            <a:pPr marL="342900" indent="-342900">
              <a:buAutoNum type="arabicPeriod"/>
            </a:pPr>
            <a:r>
              <a:rPr lang="en-US" sz="1600" b="1">
                <a:ea typeface="+mn-lt"/>
                <a:cs typeface="+mn-lt"/>
              </a:rPr>
              <a:t>Reusable</a:t>
            </a:r>
            <a:r>
              <a:rPr lang="en-US" sz="1600">
                <a:ea typeface="+mn-lt"/>
                <a:cs typeface="+mn-lt"/>
              </a:rPr>
              <a:t> with accurate and rich provenance metadata</a:t>
            </a:r>
            <a:endParaRPr lang="en-US">
              <a:cs typeface="Arial" panose="020B0604020202020204"/>
            </a:endParaRPr>
          </a:p>
        </p:txBody>
      </p:sp>
      <p:graphicFrame>
        <p:nvGraphicFramePr>
          <p:cNvPr id="1075" name="Diagram 1075">
            <a:extLst>
              <a:ext uri="{FF2B5EF4-FFF2-40B4-BE49-F238E27FC236}">
                <a16:creationId xmlns:a16="http://schemas.microsoft.com/office/drawing/2014/main" id="{552B7137-93E3-BDEB-6C21-1606F753C8A3}"/>
              </a:ext>
            </a:extLst>
          </p:cNvPr>
          <p:cNvGraphicFramePr/>
          <p:nvPr/>
        </p:nvGraphicFramePr>
        <p:xfrm>
          <a:off x="342373" y="4218534"/>
          <a:ext cx="8625865" cy="20227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68936833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DF7225-AEE1-B1C5-7014-56C63EB7BB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>
                <a:cs typeface="Arial"/>
              </a:rPr>
              <a:t>What we get from Open Data</a:t>
            </a:r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963BECE-D0B2-3A03-33A7-47711A8621C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11</a:t>
            </a:fld>
            <a:endParaRPr lang="en-US" sz="750"/>
          </a:p>
        </p:txBody>
      </p:sp>
      <p:pic>
        <p:nvPicPr>
          <p:cNvPr id="11" name="Picture 11">
            <a:extLst>
              <a:ext uri="{FF2B5EF4-FFF2-40B4-BE49-F238E27FC236}">
                <a16:creationId xmlns:a16="http://schemas.microsoft.com/office/drawing/2014/main" id="{6C6DDBEB-1D5C-04A5-CDE8-E866A69D93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41045" y="1611034"/>
            <a:ext cx="4323228" cy="3333374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D4BED64F-186E-7EDD-47FE-9D00B2832606}"/>
              </a:ext>
            </a:extLst>
          </p:cNvPr>
          <p:cNvSpPr txBox="1"/>
          <p:nvPr/>
        </p:nvSpPr>
        <p:spPr>
          <a:xfrm>
            <a:off x="308207" y="2098696"/>
            <a:ext cx="4379111" cy="403187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1600" dirty="0"/>
              <a:t>Validation of results</a:t>
            </a:r>
            <a:endParaRPr lang="en-US" sz="1600" dirty="0">
              <a:cs typeface="Arial"/>
            </a:endParaRPr>
          </a:p>
          <a:p>
            <a:pPr marL="285750" indent="-285750">
              <a:buFont typeface="Arial"/>
              <a:buChar char="•"/>
            </a:pPr>
            <a:endParaRPr lang="en-US" sz="1600" dirty="0">
              <a:cs typeface="Arial"/>
            </a:endParaRPr>
          </a:p>
          <a:p>
            <a:pPr marL="285750" indent="-285750">
              <a:buFont typeface="Arial"/>
              <a:buChar char="•"/>
            </a:pPr>
            <a:r>
              <a:rPr lang="en-US" sz="1600" dirty="0">
                <a:ea typeface="+mn-lt"/>
                <a:cs typeface="+mn-lt"/>
              </a:rPr>
              <a:t>Rescue / improve / repurpose existing data</a:t>
            </a:r>
            <a:endParaRPr lang="en-US" sz="1600" dirty="0">
              <a:cs typeface="Arial"/>
            </a:endParaRPr>
          </a:p>
          <a:p>
            <a:pPr marL="285750" indent="-285750">
              <a:buFont typeface="Arial"/>
              <a:buChar char="•"/>
            </a:pPr>
            <a:endParaRPr lang="en-US" sz="1600" dirty="0">
              <a:cs typeface="Arial"/>
            </a:endParaRPr>
          </a:p>
          <a:p>
            <a:pPr marL="285750" indent="-285750">
              <a:buFont typeface="Arial"/>
              <a:buChar char="•"/>
            </a:pPr>
            <a:r>
              <a:rPr lang="en-US" sz="1600" dirty="0">
                <a:cs typeface="Arial"/>
              </a:rPr>
              <a:t>Byproducts – time and grants saving (e.g. fission, fragmentation, deep-inelastic, </a:t>
            </a:r>
            <a:r>
              <a:rPr lang="en-US" sz="1600" dirty="0" err="1">
                <a:cs typeface="Arial"/>
              </a:rPr>
              <a:t>etc</a:t>
            </a:r>
            <a:r>
              <a:rPr lang="en-US" sz="1600" dirty="0">
                <a:cs typeface="Arial"/>
              </a:rPr>
              <a:t>)</a:t>
            </a:r>
          </a:p>
          <a:p>
            <a:pPr marL="285750" indent="-285750">
              <a:buFont typeface="Arial"/>
              <a:buChar char="•"/>
            </a:pPr>
            <a:endParaRPr lang="en-US" sz="1600" dirty="0">
              <a:cs typeface="Arial"/>
            </a:endParaRPr>
          </a:p>
          <a:p>
            <a:pPr marL="285750" indent="-285750">
              <a:buFont typeface="Arial"/>
              <a:buChar char="•"/>
            </a:pPr>
            <a:r>
              <a:rPr lang="en-US" sz="1600" dirty="0">
                <a:cs typeface="Arial"/>
              </a:rPr>
              <a:t>Education</a:t>
            </a:r>
          </a:p>
          <a:p>
            <a:pPr marL="285750" indent="-285750">
              <a:buFont typeface="Arial"/>
              <a:buChar char="•"/>
            </a:pPr>
            <a:endParaRPr lang="en-US" sz="1600" dirty="0">
              <a:cs typeface="Arial"/>
            </a:endParaRPr>
          </a:p>
          <a:p>
            <a:pPr marL="285750" indent="-285750">
              <a:buFont typeface="Arial"/>
              <a:buChar char="•"/>
            </a:pPr>
            <a:r>
              <a:rPr lang="en-US" sz="1600" dirty="0">
                <a:cs typeface="Arial"/>
              </a:rPr>
              <a:t>Dataset citation</a:t>
            </a:r>
          </a:p>
          <a:p>
            <a:pPr marL="285750" indent="-285750">
              <a:buFont typeface="Arial"/>
              <a:buChar char="•"/>
            </a:pPr>
            <a:endParaRPr lang="en-US" sz="1600" dirty="0">
              <a:cs typeface="Arial"/>
            </a:endParaRPr>
          </a:p>
          <a:p>
            <a:pPr marL="285750" indent="-285750">
              <a:buFont typeface="Arial"/>
              <a:buChar char="•"/>
            </a:pPr>
            <a:r>
              <a:rPr lang="en-US" sz="1600" dirty="0">
                <a:cs typeface="Arial"/>
              </a:rPr>
              <a:t>Future experiment guidance</a:t>
            </a:r>
          </a:p>
          <a:p>
            <a:pPr marL="285750" indent="-285750">
              <a:buFont typeface="Arial"/>
              <a:buChar char="•"/>
            </a:pPr>
            <a:endParaRPr lang="en-US" sz="1600" dirty="0">
              <a:cs typeface="Arial"/>
            </a:endParaRPr>
          </a:p>
          <a:p>
            <a:pPr marL="285750" indent="-285750">
              <a:buFont typeface="Arial"/>
              <a:buChar char="•"/>
            </a:pPr>
            <a:r>
              <a:rPr lang="en-US" sz="1600" dirty="0">
                <a:cs typeface="Arial"/>
              </a:rPr>
              <a:t>Implemented ML/AL: Experiment</a:t>
            </a:r>
            <a:r>
              <a:rPr lang="en-US" sz="1600" dirty="0">
                <a:ea typeface="+mn-lt"/>
                <a:cs typeface="+mn-lt"/>
              </a:rPr>
              <a:t> optimization, and data analysis, data management.</a:t>
            </a:r>
            <a:endParaRPr lang="en-US" sz="1600" dirty="0">
              <a:cs typeface="Arial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BF19F4D-01C5-B7F8-3CF5-F5A1968017AD}"/>
              </a:ext>
            </a:extLst>
          </p:cNvPr>
          <p:cNvSpPr txBox="1"/>
          <p:nvPr/>
        </p:nvSpPr>
        <p:spPr>
          <a:xfrm>
            <a:off x="6400799" y="1398495"/>
            <a:ext cx="2581836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000">
                <a:cs typeface="Arial"/>
              </a:rPr>
              <a:t>G. Lorusso et al, </a:t>
            </a:r>
            <a:r>
              <a:rPr lang="en-US" sz="1000"/>
              <a:t>PRL 114, 192501 (2015) </a:t>
            </a:r>
            <a:endParaRPr lang="en-US" sz="1000" i="1">
              <a:cs typeface="Arial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1E5A6A6-C65A-C676-B5AA-62E1D9E4717D}"/>
              </a:ext>
            </a:extLst>
          </p:cNvPr>
          <p:cNvSpPr txBox="1"/>
          <p:nvPr/>
        </p:nvSpPr>
        <p:spPr>
          <a:xfrm>
            <a:off x="4693024" y="4968688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cs typeface="Arial"/>
              </a:rPr>
              <a:t>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104715F-263E-2190-9E82-92AC9192867E}"/>
              </a:ext>
            </a:extLst>
          </p:cNvPr>
          <p:cNvSpPr txBox="1"/>
          <p:nvPr/>
        </p:nvSpPr>
        <p:spPr>
          <a:xfrm>
            <a:off x="4632511" y="1398494"/>
            <a:ext cx="1311088" cy="30777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110 Isotopes</a:t>
            </a:r>
            <a:endParaRPr lang="en-US" dirty="0">
              <a:solidFill>
                <a:schemeClr val="bg1"/>
              </a:solidFill>
              <a:cs typeface="Arial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8D545BA-675C-B6D7-437A-C34074DA1434}"/>
              </a:ext>
            </a:extLst>
          </p:cNvPr>
          <p:cNvSpPr txBox="1"/>
          <p:nvPr/>
        </p:nvSpPr>
        <p:spPr>
          <a:xfrm>
            <a:off x="4819198" y="5057657"/>
            <a:ext cx="4175311" cy="1754326"/>
          </a:xfrm>
          <a:prstGeom prst="rect">
            <a:avLst/>
          </a:prstGeom>
          <a:noFill/>
          <a:ln>
            <a:solidFill>
              <a:schemeClr val="accent2">
                <a:lumMod val="50000"/>
              </a:schemeClr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 dirty="0">
                <a:solidFill>
                  <a:schemeClr val="accent1">
                    <a:lumMod val="75000"/>
                  </a:schemeClr>
                </a:solidFill>
              </a:rPr>
              <a:t>Measured: β-T</a:t>
            </a:r>
            <a:r>
              <a:rPr lang="en-US" sz="1200" baseline="-25000" dirty="0">
                <a:solidFill>
                  <a:schemeClr val="accent1">
                    <a:lumMod val="75000"/>
                  </a:schemeClr>
                </a:solidFill>
              </a:rPr>
              <a:t>1/2</a:t>
            </a:r>
            <a:r>
              <a:rPr lang="en-US" sz="1200" dirty="0">
                <a:solidFill>
                  <a:schemeClr val="accent1">
                    <a:lumMod val="75000"/>
                  </a:schemeClr>
                </a:solidFill>
              </a:rPr>
              <a:t>, </a:t>
            </a:r>
            <a:r>
              <a:rPr lang="en-US" sz="1200" dirty="0" err="1">
                <a:solidFill>
                  <a:schemeClr val="accent1">
                    <a:lumMod val="75000"/>
                  </a:schemeClr>
                </a:solidFill>
              </a:rPr>
              <a:t>P</a:t>
            </a:r>
            <a:r>
              <a:rPr lang="en-US" sz="1200" baseline="-25000" dirty="0" err="1">
                <a:solidFill>
                  <a:schemeClr val="accent1">
                    <a:lumMod val="75000"/>
                  </a:schemeClr>
                </a:solidFill>
              </a:rPr>
              <a:t>n</a:t>
            </a:r>
            <a:r>
              <a:rPr lang="en-US" sz="1200" dirty="0">
                <a:solidFill>
                  <a:schemeClr val="accent1">
                    <a:lumMod val="75000"/>
                  </a:schemeClr>
                </a:solidFill>
              </a:rPr>
              <a:t>, β-𝜸, Isomers, </a:t>
            </a:r>
            <a:r>
              <a:rPr lang="en-US" sz="1200" dirty="0" err="1">
                <a:solidFill>
                  <a:schemeClr val="accent1">
                    <a:lumMod val="75000"/>
                  </a:schemeClr>
                </a:solidFill>
              </a:rPr>
              <a:t>ICe</a:t>
            </a:r>
            <a:endParaRPr lang="en-US" sz="1200" dirty="0">
              <a:solidFill>
                <a:schemeClr val="accent1">
                  <a:lumMod val="75000"/>
                </a:schemeClr>
              </a:solidFill>
            </a:endParaRPr>
          </a:p>
          <a:p>
            <a:endParaRPr lang="en-US" sz="1200" dirty="0">
              <a:solidFill>
                <a:schemeClr val="accent1">
                  <a:lumMod val="75000"/>
                </a:schemeClr>
              </a:solidFill>
              <a:cs typeface="Arial"/>
            </a:endParaRPr>
          </a:p>
          <a:p>
            <a:r>
              <a:rPr lang="en-US" sz="1200" dirty="0">
                <a:solidFill>
                  <a:schemeClr val="accent1">
                    <a:lumMod val="75000"/>
                  </a:schemeClr>
                </a:solidFill>
                <a:cs typeface="Arial"/>
              </a:rPr>
              <a:t>Published:  </a:t>
            </a:r>
          </a:p>
          <a:p>
            <a:r>
              <a:rPr lang="en-US" sz="1200" dirty="0">
                <a:solidFill>
                  <a:schemeClr val="accent1">
                    <a:lumMod val="75000"/>
                  </a:schemeClr>
                </a:solidFill>
                <a:ea typeface="+mn-lt"/>
                <a:cs typeface="+mn-lt"/>
              </a:rPr>
              <a:t>β</a:t>
            </a:r>
            <a:r>
              <a:rPr lang="en-US" sz="1200" dirty="0">
                <a:solidFill>
                  <a:schemeClr val="accent1">
                    <a:lumMod val="75000"/>
                  </a:schemeClr>
                </a:solidFill>
                <a:cs typeface="Arial"/>
              </a:rPr>
              <a:t>-T</a:t>
            </a:r>
            <a:r>
              <a:rPr lang="en-US" sz="1200" baseline="-25000" dirty="0">
                <a:solidFill>
                  <a:schemeClr val="accent1">
                    <a:lumMod val="75000"/>
                  </a:schemeClr>
                </a:solidFill>
                <a:cs typeface="Arial"/>
              </a:rPr>
              <a:t>1/2</a:t>
            </a:r>
            <a:r>
              <a:rPr lang="en-US" sz="1200" dirty="0">
                <a:solidFill>
                  <a:schemeClr val="accent1">
                    <a:lumMod val="75000"/>
                  </a:schemeClr>
                </a:solidFill>
                <a:cs typeface="Arial"/>
              </a:rPr>
              <a:t> (110 Isotopes)</a:t>
            </a:r>
            <a:endParaRPr lang="en-US" dirty="0">
              <a:solidFill>
                <a:schemeClr val="accent1">
                  <a:lumMod val="75000"/>
                </a:schemeClr>
              </a:solidFill>
              <a:cs typeface="Arial"/>
            </a:endParaRPr>
          </a:p>
          <a:p>
            <a:r>
              <a:rPr lang="en-US" sz="1200" baseline="30000" dirty="0">
                <a:solidFill>
                  <a:schemeClr val="accent1">
                    <a:lumMod val="75000"/>
                  </a:schemeClr>
                </a:solidFill>
                <a:cs typeface="Arial"/>
              </a:rPr>
              <a:t>126</a:t>
            </a:r>
            <a:r>
              <a:rPr lang="en-US" sz="1200" dirty="0">
                <a:solidFill>
                  <a:schemeClr val="accent1">
                    <a:lumMod val="75000"/>
                  </a:schemeClr>
                </a:solidFill>
                <a:cs typeface="Arial"/>
              </a:rPr>
              <a:t>Pd, </a:t>
            </a:r>
            <a:r>
              <a:rPr lang="en-US" sz="1200" baseline="30000" dirty="0">
                <a:solidFill>
                  <a:schemeClr val="accent1">
                    <a:lumMod val="75000"/>
                  </a:schemeClr>
                </a:solidFill>
                <a:cs typeface="Arial"/>
              </a:rPr>
              <a:t>128</a:t>
            </a:r>
            <a:r>
              <a:rPr lang="en-US" sz="1200" dirty="0">
                <a:solidFill>
                  <a:schemeClr val="accent1">
                    <a:lumMod val="75000"/>
                  </a:schemeClr>
                </a:solidFill>
                <a:cs typeface="Arial"/>
              </a:rPr>
              <a:t>Pd Isomers</a:t>
            </a:r>
          </a:p>
          <a:p>
            <a:r>
              <a:rPr lang="en-US" sz="1200" baseline="30000" dirty="0">
                <a:solidFill>
                  <a:schemeClr val="accent1">
                    <a:lumMod val="75000"/>
                  </a:schemeClr>
                </a:solidFill>
                <a:cs typeface="Arial"/>
              </a:rPr>
              <a:t>126</a:t>
            </a:r>
            <a:r>
              <a:rPr lang="en-US" sz="1200" dirty="0">
                <a:solidFill>
                  <a:schemeClr val="accent1">
                    <a:lumMod val="75000"/>
                  </a:schemeClr>
                </a:solidFill>
                <a:cs typeface="Arial"/>
              </a:rPr>
              <a:t>Pd, </a:t>
            </a:r>
            <a:r>
              <a:rPr lang="en-US" sz="1200" dirty="0">
                <a:solidFill>
                  <a:schemeClr val="accent1">
                    <a:lumMod val="75000"/>
                  </a:schemeClr>
                </a:solidFill>
                <a:ea typeface="+mn-lt"/>
                <a:cs typeface="+mn-lt"/>
              </a:rPr>
              <a:t>β</a:t>
            </a:r>
            <a:r>
              <a:rPr lang="en-US" sz="1200" dirty="0">
                <a:solidFill>
                  <a:schemeClr val="accent1">
                    <a:lumMod val="75000"/>
                  </a:schemeClr>
                </a:solidFill>
                <a:cs typeface="Arial"/>
              </a:rPr>
              <a:t>-</a:t>
            </a:r>
            <a:r>
              <a:rPr lang="en-US" sz="1200" dirty="0">
                <a:solidFill>
                  <a:schemeClr val="accent1">
                    <a:lumMod val="75000"/>
                  </a:schemeClr>
                </a:solidFill>
              </a:rPr>
              <a:t> 𝜸</a:t>
            </a:r>
            <a:endParaRPr lang="en-US" sz="1200" dirty="0">
              <a:solidFill>
                <a:schemeClr val="accent1">
                  <a:lumMod val="75000"/>
                </a:schemeClr>
              </a:solidFill>
              <a:cs typeface="Arial"/>
            </a:endParaRPr>
          </a:p>
          <a:p>
            <a:r>
              <a:rPr lang="en-US" sz="1200" baseline="30000" dirty="0">
                <a:solidFill>
                  <a:schemeClr val="accent1">
                    <a:lumMod val="75000"/>
                  </a:schemeClr>
                </a:solidFill>
                <a:cs typeface="Arial"/>
              </a:rPr>
              <a:t>123</a:t>
            </a:r>
            <a:r>
              <a:rPr lang="en-US" sz="1200" dirty="0">
                <a:solidFill>
                  <a:schemeClr val="accent1">
                    <a:lumMod val="75000"/>
                  </a:schemeClr>
                </a:solidFill>
                <a:cs typeface="Arial"/>
              </a:rPr>
              <a:t>Ag, </a:t>
            </a:r>
            <a:r>
              <a:rPr lang="en-US" sz="1200" baseline="30000" dirty="0">
                <a:solidFill>
                  <a:schemeClr val="accent1">
                    <a:lumMod val="75000"/>
                  </a:schemeClr>
                </a:solidFill>
                <a:cs typeface="Arial"/>
              </a:rPr>
              <a:t>125</a:t>
            </a:r>
            <a:r>
              <a:rPr lang="en-US" sz="1200" dirty="0">
                <a:solidFill>
                  <a:schemeClr val="accent1">
                    <a:lumMod val="75000"/>
                  </a:schemeClr>
                </a:solidFill>
                <a:cs typeface="Arial"/>
              </a:rPr>
              <a:t>Ag: </a:t>
            </a:r>
            <a:r>
              <a:rPr lang="en-US" sz="1200" dirty="0">
                <a:solidFill>
                  <a:schemeClr val="accent1">
                    <a:lumMod val="75000"/>
                  </a:schemeClr>
                </a:solidFill>
                <a:ea typeface="+mn-lt"/>
                <a:cs typeface="+mn-lt"/>
              </a:rPr>
              <a:t>β</a:t>
            </a:r>
            <a:r>
              <a:rPr lang="en-US" sz="1200" dirty="0">
                <a:solidFill>
                  <a:schemeClr val="accent1">
                    <a:lumMod val="75000"/>
                  </a:schemeClr>
                </a:solidFill>
                <a:cs typeface="Arial"/>
              </a:rPr>
              <a:t>-</a:t>
            </a:r>
            <a:r>
              <a:rPr lang="en-US" sz="1200" dirty="0">
                <a:solidFill>
                  <a:schemeClr val="accent1">
                    <a:lumMod val="75000"/>
                  </a:schemeClr>
                </a:solidFill>
              </a:rPr>
              <a:t> 𝜸</a:t>
            </a:r>
            <a:endParaRPr lang="en-US" sz="1200" dirty="0">
              <a:solidFill>
                <a:schemeClr val="accent1">
                  <a:lumMod val="75000"/>
                </a:schemeClr>
              </a:solidFill>
              <a:cs typeface="Arial"/>
            </a:endParaRPr>
          </a:p>
          <a:p>
            <a:r>
              <a:rPr lang="en-US" sz="1200" baseline="30000" dirty="0">
                <a:solidFill>
                  <a:schemeClr val="accent1">
                    <a:lumMod val="75000"/>
                  </a:schemeClr>
                </a:solidFill>
                <a:cs typeface="Arial"/>
              </a:rPr>
              <a:t>125</a:t>
            </a:r>
            <a:r>
              <a:rPr lang="en-US" sz="1200" dirty="0">
                <a:solidFill>
                  <a:schemeClr val="accent1">
                    <a:lumMod val="75000"/>
                  </a:schemeClr>
                </a:solidFill>
                <a:cs typeface="Arial"/>
              </a:rPr>
              <a:t>Pd, </a:t>
            </a:r>
            <a:r>
              <a:rPr lang="en-US" sz="1200" baseline="30000" dirty="0">
                <a:solidFill>
                  <a:schemeClr val="accent1">
                    <a:lumMod val="75000"/>
                  </a:schemeClr>
                </a:solidFill>
                <a:cs typeface="Arial"/>
              </a:rPr>
              <a:t>127</a:t>
            </a:r>
            <a:r>
              <a:rPr lang="en-US" sz="1200" dirty="0">
                <a:solidFill>
                  <a:schemeClr val="accent1">
                    <a:lumMod val="75000"/>
                  </a:schemeClr>
                </a:solidFill>
                <a:cs typeface="Arial"/>
              </a:rPr>
              <a:t>Pd: isomers</a:t>
            </a:r>
          </a:p>
          <a:p>
            <a:endParaRPr lang="en-US" sz="1200" dirty="0">
              <a:solidFill>
                <a:schemeClr val="accent1">
                  <a:lumMod val="75000"/>
                </a:schemeClr>
              </a:solidFill>
              <a:cs typeface="Arial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D59F9B2-F3F0-65BE-A77C-238847B08861}"/>
              </a:ext>
            </a:extLst>
          </p:cNvPr>
          <p:cNvSpPr txBox="1"/>
          <p:nvPr/>
        </p:nvSpPr>
        <p:spPr>
          <a:xfrm>
            <a:off x="6601918" y="5577932"/>
            <a:ext cx="2233875" cy="738664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cs typeface="Arial"/>
              </a:rPr>
              <a:t>Large amounts of byproducts are unanalyzed! </a:t>
            </a:r>
          </a:p>
        </p:txBody>
      </p:sp>
    </p:spTree>
    <p:extLst>
      <p:ext uri="{BB962C8B-B14F-4D97-AF65-F5344CB8AC3E}">
        <p14:creationId xmlns:p14="http://schemas.microsoft.com/office/powerpoint/2010/main" val="138050795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94E8ED-CE25-4AD8-AE1B-D1F5725468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cs typeface="Arial"/>
              </a:rPr>
              <a:t>Future Perspective</a:t>
            </a:r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EF7DD1B-14F9-82D8-C6CD-B155DD1AFE8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12</a:t>
            </a:fld>
            <a:endParaRPr lang="en-US" sz="75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DB6EEA9-B146-9434-8EE5-931CA3F81AA4}"/>
              </a:ext>
            </a:extLst>
          </p:cNvPr>
          <p:cNvSpPr txBox="1"/>
          <p:nvPr/>
        </p:nvSpPr>
        <p:spPr>
          <a:xfrm>
            <a:off x="595482" y="1513522"/>
            <a:ext cx="8347911" cy="203132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342900" indent="-342900">
              <a:buAutoNum type="arabicPeriod"/>
            </a:pPr>
            <a:r>
              <a:rPr lang="en-US" dirty="0">
                <a:ea typeface="+mn-lt"/>
                <a:cs typeface="+mn-lt"/>
              </a:rPr>
              <a:t>Developing &amp; maintaining Open Data website</a:t>
            </a:r>
            <a:endParaRPr lang="en-US" dirty="0">
              <a:cs typeface="Arial" panose="020B0604020202020204"/>
            </a:endParaRPr>
          </a:p>
          <a:p>
            <a:pPr marL="342900" indent="-342900">
              <a:buAutoNum type="arabicPeriod"/>
            </a:pPr>
            <a:endParaRPr lang="en-US" dirty="0">
              <a:cs typeface="Arial" panose="020B0604020202020204"/>
            </a:endParaRPr>
          </a:p>
          <a:p>
            <a:pPr marL="342900" indent="-342900">
              <a:buAutoNum type="arabicPeriod"/>
            </a:pPr>
            <a:r>
              <a:rPr lang="en-US" dirty="0">
                <a:ea typeface="+mn-lt"/>
                <a:cs typeface="+mn-lt"/>
              </a:rPr>
              <a:t>Organizing Community workshops</a:t>
            </a:r>
          </a:p>
          <a:p>
            <a:pPr marL="342900" indent="-342900">
              <a:buAutoNum type="arabicPeriod"/>
            </a:pPr>
            <a:endParaRPr lang="en-US" dirty="0">
              <a:ea typeface="+mn-lt"/>
              <a:cs typeface="+mn-lt"/>
            </a:endParaRPr>
          </a:p>
          <a:p>
            <a:pPr marL="342900" indent="-342900">
              <a:buFontTx/>
              <a:buAutoNum type="arabicPeriod"/>
            </a:pPr>
            <a:r>
              <a:rPr lang="en-US" dirty="0">
                <a:cs typeface="Arial" panose="020B0604020202020204"/>
              </a:rPr>
              <a:t>Developing Data/Metadata, Persistent Identifiers system</a:t>
            </a:r>
            <a:endParaRPr lang="en-US" dirty="0">
              <a:ea typeface="+mn-lt"/>
              <a:cs typeface="+mn-lt"/>
            </a:endParaRPr>
          </a:p>
          <a:p>
            <a:pPr marL="342900" indent="-342900">
              <a:buAutoNum type="arabicPeriod"/>
            </a:pPr>
            <a:endParaRPr lang="en-US" dirty="0">
              <a:cs typeface="Arial" panose="020B0604020202020204"/>
            </a:endParaRPr>
          </a:p>
          <a:p>
            <a:pPr marL="342900" indent="-342900">
              <a:buAutoNum type="arabicPeriod"/>
            </a:pPr>
            <a:r>
              <a:rPr lang="en-US" dirty="0">
                <a:cs typeface="Arial" panose="020B0604020202020204"/>
              </a:rPr>
              <a:t>Recruiting future contributors</a:t>
            </a:r>
          </a:p>
        </p:txBody>
      </p:sp>
      <p:pic>
        <p:nvPicPr>
          <p:cNvPr id="5" name="Picture 5" descr="Difference Between Email and Gmail | Difference Between">
            <a:extLst>
              <a:ext uri="{FF2B5EF4-FFF2-40B4-BE49-F238E27FC236}">
                <a16:creationId xmlns:a16="http://schemas.microsoft.com/office/drawing/2014/main" id="{125CB6E3-DADB-C561-FFDF-ACC64A5177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71798" y="5178114"/>
            <a:ext cx="928900" cy="92615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F7F5E83-66F9-70A3-D48E-FBC4B88145CD}"/>
              </a:ext>
            </a:extLst>
          </p:cNvPr>
          <p:cNvSpPr txBox="1"/>
          <p:nvPr/>
        </p:nvSpPr>
        <p:spPr>
          <a:xfrm>
            <a:off x="6329794" y="4803445"/>
            <a:ext cx="1940047" cy="1569660"/>
          </a:xfrm>
          <a:prstGeom prst="rect">
            <a:avLst/>
          </a:prstGeom>
          <a:noFill/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 i="1" err="1">
                <a:latin typeface="Arial"/>
                <a:cs typeface="Arial"/>
              </a:rPr>
              <a:t>Jin</a:t>
            </a:r>
            <a:r>
              <a:rPr lang="en-US" sz="1200" i="1">
                <a:latin typeface="Arial"/>
                <a:cs typeface="Arial"/>
              </a:rPr>
              <a:t> Wu  </a:t>
            </a:r>
          </a:p>
          <a:p>
            <a:r>
              <a:rPr lang="en-US" sz="1200" i="1">
                <a:latin typeface="Arial"/>
                <a:cs typeface="Arial"/>
                <a:hlinkClick r:id="rId3"/>
              </a:rPr>
              <a:t>jwu2@bnl.gov</a:t>
            </a:r>
            <a:endParaRPr lang="en-US" sz="1200" i="1">
              <a:latin typeface="Arial"/>
              <a:cs typeface="Arial"/>
            </a:endParaRPr>
          </a:p>
          <a:p>
            <a:endParaRPr lang="en-US" sz="1200" i="1">
              <a:latin typeface="Arial"/>
              <a:cs typeface="Arial"/>
            </a:endParaRPr>
          </a:p>
          <a:p>
            <a:r>
              <a:rPr lang="en-US" sz="1200" i="1">
                <a:latin typeface="Arial"/>
                <a:cs typeface="Arial"/>
              </a:rPr>
              <a:t>Elizabeth McCutchan</a:t>
            </a:r>
          </a:p>
          <a:p>
            <a:r>
              <a:rPr lang="en-US" sz="1200">
                <a:ea typeface="+mn-lt"/>
                <a:cs typeface="+mn-lt"/>
                <a:hlinkClick r:id="rId4"/>
              </a:rPr>
              <a:t>mccutchan@bnl.gov</a:t>
            </a:r>
            <a:r>
              <a:rPr lang="en-US" sz="1200" i="1">
                <a:latin typeface="Arial"/>
                <a:cs typeface="Arial"/>
              </a:rPr>
              <a:t> </a:t>
            </a:r>
            <a:endParaRPr lang="en-US" sz="1200">
              <a:cs typeface="Arial"/>
            </a:endParaRPr>
          </a:p>
          <a:p>
            <a:endParaRPr lang="en-US" sz="1200">
              <a:latin typeface="Arial"/>
              <a:cs typeface="Calibri"/>
            </a:endParaRPr>
          </a:p>
          <a:p>
            <a:r>
              <a:rPr lang="en-US" sz="1200" i="1">
                <a:latin typeface="Arial"/>
                <a:cs typeface="Arial"/>
              </a:rPr>
              <a:t>David Brown</a:t>
            </a:r>
          </a:p>
          <a:p>
            <a:r>
              <a:rPr lang="en-US" sz="1200">
                <a:ea typeface="+mn-lt"/>
                <a:cs typeface="+mn-lt"/>
                <a:hlinkClick r:id="rId5"/>
              </a:rPr>
              <a:t>dbrown@bnl.gov</a:t>
            </a:r>
            <a:endParaRPr lang="en-US" sz="1200"/>
          </a:p>
        </p:txBody>
      </p:sp>
      <p:pic>
        <p:nvPicPr>
          <p:cNvPr id="9" name="Picture 9" descr="What are good questions to ask to get useful beta feedback? - Quora">
            <a:extLst>
              <a:ext uri="{FF2B5EF4-FFF2-40B4-BE49-F238E27FC236}">
                <a16:creationId xmlns:a16="http://schemas.microsoft.com/office/drawing/2014/main" id="{D713E93A-80AE-CA95-AA53-A63F30C793C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98468" y="4478592"/>
            <a:ext cx="3129148" cy="2246231"/>
          </a:xfrm>
          <a:prstGeom prst="rect">
            <a:avLst/>
          </a:prstGeom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71421ABF-E590-E86C-F98A-64FA2FEFEAE4}"/>
              </a:ext>
            </a:extLst>
          </p:cNvPr>
          <p:cNvCxnSpPr/>
          <p:nvPr/>
        </p:nvCxnSpPr>
        <p:spPr>
          <a:xfrm flipH="1">
            <a:off x="6292265" y="4884713"/>
            <a:ext cx="6784" cy="1519477"/>
          </a:xfrm>
          <a:prstGeom prst="straightConnector1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7650447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BD1102-FDCB-8FAC-064D-9D5E0C0A73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 Preservation Survey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7670CFE-4D62-467D-F6E9-B1CF66E50A3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13</a:t>
            </a:fld>
            <a:endParaRPr lang="en-US" sz="75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BA5994B-A2CF-62E4-0C61-C7173529C1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6969" y="1690689"/>
            <a:ext cx="4310061" cy="431006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07F972C-C026-4AF4-DC9A-889488FD058B}"/>
              </a:ext>
            </a:extLst>
          </p:cNvPr>
          <p:cNvSpPr txBox="1"/>
          <p:nvPr/>
        </p:nvSpPr>
        <p:spPr>
          <a:xfrm>
            <a:off x="600075" y="5779629"/>
            <a:ext cx="828675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https://</a:t>
            </a:r>
            <a:r>
              <a:rPr lang="en-US" dirty="0" err="1"/>
              <a:t>docs.google.com</a:t>
            </a:r>
            <a:r>
              <a:rPr lang="en-US" dirty="0"/>
              <a:t>/forms/d/e/1FAIpQLSeyhMTibWwfqbcXa4r8nYE9NFS_dLgTNVpx2ZTUEjiwky_3fg/</a:t>
            </a:r>
            <a:r>
              <a:rPr lang="en-US" dirty="0" err="1"/>
              <a:t>viewform?usp</a:t>
            </a:r>
            <a:r>
              <a:rPr lang="en-US" dirty="0"/>
              <a:t>=</a:t>
            </a:r>
            <a:r>
              <a:rPr lang="en-US" dirty="0" err="1"/>
              <a:t>sf_link</a:t>
            </a:r>
            <a:endParaRPr lang="en-US" dirty="0"/>
          </a:p>
        </p:txBody>
      </p:sp>
      <p:pic>
        <p:nvPicPr>
          <p:cNvPr id="6146" name="Picture 2" descr="FWO we need your help">
            <a:extLst>
              <a:ext uri="{FF2B5EF4-FFF2-40B4-BE49-F238E27FC236}">
                <a16:creationId xmlns:a16="http://schemas.microsoft.com/office/drawing/2014/main" id="{FF235291-A087-4720-07FA-5E78CE6036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7030" y="230526"/>
            <a:ext cx="2266950" cy="1253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706519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1E7370B-0A83-8E4F-8E59-96A4CB17841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14</a:t>
            </a:fld>
            <a:endParaRPr lang="en-US" sz="75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90C407D-FBD0-483B-147C-C154C0297E20}"/>
              </a:ext>
            </a:extLst>
          </p:cNvPr>
          <p:cNvSpPr/>
          <p:nvPr/>
        </p:nvSpPr>
        <p:spPr>
          <a:xfrm>
            <a:off x="2767660" y="2692985"/>
            <a:ext cx="360868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26161856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7C7D44-AB30-1348-91B6-81A4E6A652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4154" y="365126"/>
            <a:ext cx="8286750" cy="1325563"/>
          </a:xfrm>
        </p:spPr>
        <p:txBody>
          <a:bodyPr vert="horz" lIns="0" tIns="0" rIns="0" bIns="0" rtlCol="0" anchor="ctr">
            <a:normAutofit/>
          </a:bodyPr>
          <a:lstStyle/>
          <a:p>
            <a:r>
              <a:rPr lang="en-US">
                <a:cs typeface="Arial"/>
              </a:rPr>
              <a:t>Where are we?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3D17D59-0FDD-D644-96B9-C9F0AD7AB80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4227" y="6323379"/>
            <a:ext cx="324365" cy="365125"/>
          </a:xfrm>
        </p:spPr>
        <p:txBody>
          <a:bodyPr/>
          <a:lstStyle/>
          <a:p>
            <a:fld id="{933A556B-7C63-244D-9B7C-B0EA8042B330}" type="slidenum">
              <a:rPr lang="en-US" smtClean="0"/>
              <a:pPr/>
              <a:t>2</a:t>
            </a:fld>
            <a:endParaRPr lang="en-US" sz="750"/>
          </a:p>
        </p:txBody>
      </p:sp>
      <p:pic>
        <p:nvPicPr>
          <p:cNvPr id="39" name="Picture 39" descr="A view of FRIB looking southeast">
            <a:extLst>
              <a:ext uri="{FF2B5EF4-FFF2-40B4-BE49-F238E27FC236}">
                <a16:creationId xmlns:a16="http://schemas.microsoft.com/office/drawing/2014/main" id="{DDA65EF3-7C36-6F5F-EDC8-7B5152DAD4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06471" y="1561133"/>
            <a:ext cx="3879366" cy="2570230"/>
          </a:xfrm>
          <a:prstGeom prst="rect">
            <a:avLst/>
          </a:prstGeom>
        </p:spPr>
      </p:pic>
      <p:sp>
        <p:nvSpPr>
          <p:cNvPr id="44" name="TextBox 43">
            <a:extLst>
              <a:ext uri="{FF2B5EF4-FFF2-40B4-BE49-F238E27FC236}">
                <a16:creationId xmlns:a16="http://schemas.microsoft.com/office/drawing/2014/main" id="{997C56A4-65FE-EB64-C2F3-F3DC7125B146}"/>
              </a:ext>
            </a:extLst>
          </p:cNvPr>
          <p:cNvSpPr txBox="1"/>
          <p:nvPr/>
        </p:nvSpPr>
        <p:spPr>
          <a:xfrm>
            <a:off x="624888" y="5502869"/>
            <a:ext cx="8363628" cy="132343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1600">
                <a:ea typeface="+mn-lt"/>
                <a:cs typeface="+mn-lt"/>
              </a:rPr>
              <a:t>Large amounts of experimental data will be produced attributing to the powerful accelerators and complex detection systems.</a:t>
            </a:r>
            <a:endParaRPr lang="en-US" sz="1600">
              <a:cs typeface="Arial"/>
            </a:endParaRPr>
          </a:p>
          <a:p>
            <a:pPr marL="285750" indent="-285750">
              <a:buFont typeface="Arial"/>
              <a:buChar char="•"/>
            </a:pPr>
            <a:endParaRPr lang="en-US" sz="1600">
              <a:ea typeface="+mn-lt"/>
              <a:cs typeface="+mn-lt"/>
            </a:endParaRPr>
          </a:p>
          <a:p>
            <a:pPr marL="285750" indent="-285750">
              <a:buFont typeface="Arial"/>
              <a:buChar char="•"/>
            </a:pPr>
            <a:r>
              <a:rPr lang="en-US" sz="1600">
                <a:ea typeface="+mn-lt"/>
                <a:cs typeface="+mn-lt"/>
              </a:rPr>
              <a:t>This “self-curation” by individual research groups lacks uniformity and results in a situation where data discovery and reuse are often difficult or impossible.</a:t>
            </a:r>
            <a:endParaRPr lang="en-US" sz="1600">
              <a:cs typeface="Arial"/>
            </a:endParaRPr>
          </a:p>
        </p:txBody>
      </p:sp>
      <p:pic>
        <p:nvPicPr>
          <p:cNvPr id="4" name="Picture 4" descr="FRIB | Facility for Rare Isotope Beams | Michigan State University">
            <a:extLst>
              <a:ext uri="{FF2B5EF4-FFF2-40B4-BE49-F238E27FC236}">
                <a16:creationId xmlns:a16="http://schemas.microsoft.com/office/drawing/2014/main" id="{E05774EA-EBCD-EA31-8A70-4658EAFDAD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89919" y="1559408"/>
            <a:ext cx="993851" cy="1047101"/>
          </a:xfrm>
          <a:prstGeom prst="rect">
            <a:avLst/>
          </a:prstGeom>
        </p:spPr>
      </p:pic>
      <p:pic>
        <p:nvPicPr>
          <p:cNvPr id="9" name="Picture 9" descr="news_first-experiment-2_4091.jpg">
            <a:extLst>
              <a:ext uri="{FF2B5EF4-FFF2-40B4-BE49-F238E27FC236}">
                <a16:creationId xmlns:a16="http://schemas.microsoft.com/office/drawing/2014/main" id="{1B846E70-7722-49A6-8786-25BF01A05D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32816" y="4169046"/>
            <a:ext cx="1169457" cy="116267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3" name="Picture 26" descr="1.jpg">
            <a:extLst>
              <a:ext uri="{FF2B5EF4-FFF2-40B4-BE49-F238E27FC236}">
                <a16:creationId xmlns:a16="http://schemas.microsoft.com/office/drawing/2014/main" id="{71248073-5F5A-87E8-24DA-992DCB6D57C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75011" y="4209240"/>
            <a:ext cx="1827444" cy="104952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0" name="Picture 2" descr="Flight paths at Los Alamos Neutron Science Center">
            <a:extLst>
              <a:ext uri="{FF2B5EF4-FFF2-40B4-BE49-F238E27FC236}">
                <a16:creationId xmlns:a16="http://schemas.microsoft.com/office/drawing/2014/main" id="{A902B6D5-AB1C-B267-37F2-9BB3DF3D14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113" y="2463873"/>
            <a:ext cx="4506833" cy="1667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9BA0473-DF33-B941-15B3-717456E6293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4154" y="1559408"/>
            <a:ext cx="2004950" cy="846712"/>
          </a:xfrm>
          <a:prstGeom prst="rect">
            <a:avLst/>
          </a:prstGeom>
        </p:spPr>
      </p:pic>
      <p:pic>
        <p:nvPicPr>
          <p:cNvPr id="2052" name="Picture 4" descr="GEANIE array">
            <a:extLst>
              <a:ext uri="{FF2B5EF4-FFF2-40B4-BE49-F238E27FC236}">
                <a16:creationId xmlns:a16="http://schemas.microsoft.com/office/drawing/2014/main" id="{DA8604F2-CE77-F151-CB34-8EB6C3FF30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686" y="4275347"/>
            <a:ext cx="1349400" cy="950069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DANCE at FP14">
            <a:extLst>
              <a:ext uri="{FF2B5EF4-FFF2-40B4-BE49-F238E27FC236}">
                <a16:creationId xmlns:a16="http://schemas.microsoft.com/office/drawing/2014/main" id="{E7125946-C4EC-7E1C-9996-8EA61DD86E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8913" y="4308698"/>
            <a:ext cx="1162075" cy="950069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657769B-C940-3A2A-007B-04CA9365C18A}"/>
              </a:ext>
            </a:extLst>
          </p:cNvPr>
          <p:cNvSpPr txBox="1"/>
          <p:nvPr/>
        </p:nvSpPr>
        <p:spPr>
          <a:xfrm>
            <a:off x="3150772" y="5132966"/>
            <a:ext cx="11047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DANCE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ADD9144-7A10-B303-C936-0F1F09E4CD11}"/>
              </a:ext>
            </a:extLst>
          </p:cNvPr>
          <p:cNvSpPr txBox="1"/>
          <p:nvPr/>
        </p:nvSpPr>
        <p:spPr>
          <a:xfrm>
            <a:off x="730495" y="5097600"/>
            <a:ext cx="11047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GEANIE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69BDAE5-DE5B-1137-32AD-0D0D5322AB07}"/>
              </a:ext>
            </a:extLst>
          </p:cNvPr>
          <p:cNvSpPr txBox="1"/>
          <p:nvPr/>
        </p:nvSpPr>
        <p:spPr>
          <a:xfrm>
            <a:off x="5511903" y="5166103"/>
            <a:ext cx="6793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FDS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2BE0A54-0121-2D9D-8E0B-84E300286114}"/>
              </a:ext>
            </a:extLst>
          </p:cNvPr>
          <p:cNvSpPr txBox="1"/>
          <p:nvPr/>
        </p:nvSpPr>
        <p:spPr>
          <a:xfrm>
            <a:off x="7534795" y="5131408"/>
            <a:ext cx="11047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GRETA</a:t>
            </a:r>
          </a:p>
        </p:txBody>
      </p:sp>
    </p:spTree>
    <p:extLst>
      <p:ext uri="{BB962C8B-B14F-4D97-AF65-F5344CB8AC3E}">
        <p14:creationId xmlns:p14="http://schemas.microsoft.com/office/powerpoint/2010/main" val="16895452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7C7D44-AB30-1348-91B6-81A4E6A652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4154" y="365126"/>
            <a:ext cx="8286750" cy="1325563"/>
          </a:xfrm>
        </p:spPr>
        <p:txBody>
          <a:bodyPr>
            <a:normAutofit/>
          </a:bodyPr>
          <a:lstStyle/>
          <a:p>
            <a:r>
              <a:rPr lang="en-US">
                <a:cs typeface="Arial"/>
              </a:rPr>
              <a:t>Many scientists could do ... 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3D17D59-0FDD-D644-96B9-C9F0AD7AB80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77443" y="6316596"/>
            <a:ext cx="324365" cy="365125"/>
          </a:xfrm>
        </p:spPr>
        <p:txBody>
          <a:bodyPr/>
          <a:lstStyle/>
          <a:p>
            <a:fld id="{933A556B-7C63-244D-9B7C-B0EA8042B330}" type="slidenum">
              <a:rPr lang="en-US" smtClean="0"/>
              <a:pPr/>
              <a:t>3</a:t>
            </a:fld>
            <a:endParaRPr lang="en-US" sz="750"/>
          </a:p>
        </p:txBody>
      </p:sp>
      <p:pic>
        <p:nvPicPr>
          <p:cNvPr id="109" name="Picture 108" descr="Research/PhD proposal for life science">
            <a:extLst>
              <a:ext uri="{FF2B5EF4-FFF2-40B4-BE49-F238E27FC236}">
                <a16:creationId xmlns:a16="http://schemas.microsoft.com/office/drawing/2014/main" id="{F8F68EC0-9EDE-2482-5F53-ACDDB1033E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7286" y="1434531"/>
            <a:ext cx="1847927" cy="1399453"/>
          </a:xfrm>
          <a:prstGeom prst="rect">
            <a:avLst/>
          </a:prstGeom>
        </p:spPr>
      </p:pic>
      <p:pic>
        <p:nvPicPr>
          <p:cNvPr id="110" name="Picture 109" descr="Science fair Science project Experiment, Cartoon children, cartoon  Character, child, food png | PNGWing">
            <a:extLst>
              <a:ext uri="{FF2B5EF4-FFF2-40B4-BE49-F238E27FC236}">
                <a16:creationId xmlns:a16="http://schemas.microsoft.com/office/drawing/2014/main" id="{D04C5D15-F338-603E-164C-09C3A90A50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39668" y="1404179"/>
            <a:ext cx="1438179" cy="1465314"/>
          </a:xfrm>
          <a:prstGeom prst="rect">
            <a:avLst/>
          </a:prstGeom>
        </p:spPr>
      </p:pic>
      <p:pic>
        <p:nvPicPr>
          <p:cNvPr id="111" name="Picture 110" descr="Subject Guides">
            <a:extLst>
              <a:ext uri="{FF2B5EF4-FFF2-40B4-BE49-F238E27FC236}">
                <a16:creationId xmlns:a16="http://schemas.microsoft.com/office/drawing/2014/main" id="{B505484E-98CC-49E0-F749-9169484D3D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04909" y="4767625"/>
            <a:ext cx="2508216" cy="1585025"/>
          </a:xfrm>
          <a:prstGeom prst="rect">
            <a:avLst/>
          </a:prstGeom>
        </p:spPr>
      </p:pic>
      <p:pic>
        <p:nvPicPr>
          <p:cNvPr id="7" name="Picture 7" descr="Analysis analytics cartoon Royalty Free Vector Image">
            <a:extLst>
              <a:ext uri="{FF2B5EF4-FFF2-40B4-BE49-F238E27FC236}">
                <a16:creationId xmlns:a16="http://schemas.microsoft.com/office/drawing/2014/main" id="{5CB3A93F-E884-2162-28DD-225D5007F31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05441" y="1274538"/>
            <a:ext cx="1990244" cy="1812636"/>
          </a:xfrm>
          <a:prstGeom prst="rect">
            <a:avLst/>
          </a:prstGeom>
        </p:spPr>
      </p:pic>
      <p:pic>
        <p:nvPicPr>
          <p:cNvPr id="14" name="Graphic 14" descr="Arrow Right with solid fill">
            <a:extLst>
              <a:ext uri="{FF2B5EF4-FFF2-40B4-BE49-F238E27FC236}">
                <a16:creationId xmlns:a16="http://schemas.microsoft.com/office/drawing/2014/main" id="{7E94C048-890A-14A7-E868-512A78CE959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656373" y="1608340"/>
            <a:ext cx="914400" cy="914400"/>
          </a:xfrm>
          <a:prstGeom prst="rect">
            <a:avLst/>
          </a:prstGeom>
        </p:spPr>
      </p:pic>
      <p:pic>
        <p:nvPicPr>
          <p:cNvPr id="15" name="Graphic 14" descr="Arrow Right with solid fill">
            <a:extLst>
              <a:ext uri="{FF2B5EF4-FFF2-40B4-BE49-F238E27FC236}">
                <a16:creationId xmlns:a16="http://schemas.microsoft.com/office/drawing/2014/main" id="{2487BDE0-CD89-8070-E958-A0209312142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152658" y="1574423"/>
            <a:ext cx="914400" cy="914400"/>
          </a:xfrm>
          <a:prstGeom prst="rect">
            <a:avLst/>
          </a:prstGeom>
        </p:spPr>
      </p:pic>
      <p:pic>
        <p:nvPicPr>
          <p:cNvPr id="16" name="Graphic 15" descr="Arrow Right with solid fill">
            <a:extLst>
              <a:ext uri="{FF2B5EF4-FFF2-40B4-BE49-F238E27FC236}">
                <a16:creationId xmlns:a16="http://schemas.microsoft.com/office/drawing/2014/main" id="{1B1F8220-C4C5-DBD8-D46B-4F524175CB0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5400000">
            <a:off x="6600910" y="3375411"/>
            <a:ext cx="1273920" cy="927967"/>
          </a:xfrm>
          <a:prstGeom prst="rect">
            <a:avLst/>
          </a:prstGeom>
        </p:spPr>
      </p:pic>
      <p:pic>
        <p:nvPicPr>
          <p:cNvPr id="17" name="Picture 17" descr="Left Arrow Symbol - One Way Sign - R6-2L, SKU: X-R6-2L">
            <a:extLst>
              <a:ext uri="{FF2B5EF4-FFF2-40B4-BE49-F238E27FC236}">
                <a16:creationId xmlns:a16="http://schemas.microsoft.com/office/drawing/2014/main" id="{3160FBA8-A43B-8F04-1542-B748074E455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60576" y="4796512"/>
            <a:ext cx="789585" cy="968701"/>
          </a:xfrm>
          <a:prstGeom prst="rect">
            <a:avLst/>
          </a:prstGeom>
        </p:spPr>
      </p:pic>
      <p:pic>
        <p:nvPicPr>
          <p:cNvPr id="19" name="Graphic 18" descr="Arrow Right with solid fill">
            <a:extLst>
              <a:ext uri="{FF2B5EF4-FFF2-40B4-BE49-F238E27FC236}">
                <a16:creationId xmlns:a16="http://schemas.microsoft.com/office/drawing/2014/main" id="{90E9ACC0-E721-A8FA-A63F-EA223FBD689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10800000">
            <a:off x="4265974" y="5477248"/>
            <a:ext cx="1505901" cy="914400"/>
          </a:xfrm>
          <a:prstGeom prst="rect">
            <a:avLst/>
          </a:prstGeom>
        </p:spPr>
      </p:pic>
      <p:pic>
        <p:nvPicPr>
          <p:cNvPr id="20" name="Graphic 19" descr="Arrow Right with solid fill">
            <a:extLst>
              <a:ext uri="{FF2B5EF4-FFF2-40B4-BE49-F238E27FC236}">
                <a16:creationId xmlns:a16="http://schemas.microsoft.com/office/drawing/2014/main" id="{1341BB47-CF8A-93D9-2165-6E67B40E497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 rot="-2520000">
            <a:off x="3731002" y="3495727"/>
            <a:ext cx="2773046" cy="602365"/>
          </a:xfrm>
          <a:prstGeom prst="rect">
            <a:avLst/>
          </a:prstGeom>
        </p:spPr>
      </p:pic>
      <p:pic>
        <p:nvPicPr>
          <p:cNvPr id="22" name="Picture 22">
            <a:extLst>
              <a:ext uri="{FF2B5EF4-FFF2-40B4-BE49-F238E27FC236}">
                <a16:creationId xmlns:a16="http://schemas.microsoft.com/office/drawing/2014/main" id="{1AA4ECFE-E6BD-7E0A-FD42-C1F3A3941B6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266352" y="3286152"/>
            <a:ext cx="1181100" cy="1181100"/>
          </a:xfrm>
          <a:prstGeom prst="rect">
            <a:avLst/>
          </a:prstGeom>
        </p:spPr>
      </p:pic>
      <p:pic>
        <p:nvPicPr>
          <p:cNvPr id="23" name="Picture 23" descr="Much, Much, Much Later | SpongeBob Time Card #51 - YouTube">
            <a:extLst>
              <a:ext uri="{FF2B5EF4-FFF2-40B4-BE49-F238E27FC236}">
                <a16:creationId xmlns:a16="http://schemas.microsoft.com/office/drawing/2014/main" id="{E88848ED-FDEB-9740-36FE-57B57CCA890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562761" y="3369730"/>
            <a:ext cx="1678209" cy="939329"/>
          </a:xfrm>
          <a:prstGeom prst="rect">
            <a:avLst/>
          </a:prstGeom>
        </p:spPr>
      </p:pic>
      <p:pic>
        <p:nvPicPr>
          <p:cNvPr id="1026" name="Picture 2" descr="6 x 3.5 Hard Drive Holder Vertical image 1">
            <a:extLst>
              <a:ext uri="{FF2B5EF4-FFF2-40B4-BE49-F238E27FC236}">
                <a16:creationId xmlns:a16="http://schemas.microsoft.com/office/drawing/2014/main" id="{7452F89B-C827-444A-5737-8EEA36AE2F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2344" y="4479801"/>
            <a:ext cx="1754400" cy="2329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806048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7F6CFB-0175-335F-E1C2-F95E06B9CF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8626" y="297292"/>
            <a:ext cx="8686969" cy="1325563"/>
          </a:xfrm>
        </p:spPr>
        <p:txBody>
          <a:bodyPr>
            <a:normAutofit/>
          </a:bodyPr>
          <a:lstStyle/>
          <a:p>
            <a:r>
              <a:rPr lang="en-US" sz="3200" dirty="0">
                <a:cs typeface="Arial"/>
              </a:rPr>
              <a:t>MEMORANDUM from White House </a:t>
            </a:r>
            <a:br>
              <a:rPr lang="en-US" sz="3200" dirty="0">
                <a:cs typeface="Arial"/>
              </a:rPr>
            </a:br>
            <a:r>
              <a:rPr lang="en-US" sz="3200" dirty="0">
                <a:cs typeface="Arial"/>
              </a:rPr>
              <a:t>(issued on 8/25/2022) 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6869010-A781-B6F1-049A-FE05348CFC3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4</a:t>
            </a:fld>
            <a:endParaRPr lang="en-US" sz="750"/>
          </a:p>
        </p:txBody>
      </p:sp>
      <p:pic>
        <p:nvPicPr>
          <p:cNvPr id="5" name="Picture 7">
            <a:extLst>
              <a:ext uri="{FF2B5EF4-FFF2-40B4-BE49-F238E27FC236}">
                <a16:creationId xmlns:a16="http://schemas.microsoft.com/office/drawing/2014/main" id="{3F792433-29D7-D35B-7F12-F35ADD5DD7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8167" y="2460577"/>
            <a:ext cx="8817428" cy="151033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3DE3245-30A3-D39B-40FD-F19C19B96CCC}"/>
              </a:ext>
            </a:extLst>
          </p:cNvPr>
          <p:cNvSpPr txBox="1"/>
          <p:nvPr/>
        </p:nvSpPr>
        <p:spPr>
          <a:xfrm>
            <a:off x="1073337" y="4485466"/>
            <a:ext cx="72670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See presentation “Public Access Policy and Data Management Plans” by Dr. Michael Cooke </a:t>
            </a:r>
          </a:p>
        </p:txBody>
      </p:sp>
    </p:spTree>
    <p:extLst>
      <p:ext uri="{BB962C8B-B14F-4D97-AF65-F5344CB8AC3E}">
        <p14:creationId xmlns:p14="http://schemas.microsoft.com/office/powerpoint/2010/main" val="1358814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4EA496-8E16-2969-D288-0B3067EE04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041" y="365126"/>
            <a:ext cx="8585219" cy="1325563"/>
          </a:xfrm>
        </p:spPr>
        <p:txBody>
          <a:bodyPr>
            <a:normAutofit/>
          </a:bodyPr>
          <a:lstStyle/>
          <a:p>
            <a:r>
              <a:rPr lang="en-US" sz="3200" dirty="0">
                <a:cs typeface="Arial"/>
              </a:rPr>
              <a:t>NASA Open Data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73ACD90-A230-AA84-0F17-8A1DD29F1C8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351919" y="6126590"/>
            <a:ext cx="324365" cy="365125"/>
          </a:xfrm>
        </p:spPr>
        <p:txBody>
          <a:bodyPr/>
          <a:lstStyle/>
          <a:p>
            <a:fld id="{933A556B-7C63-244D-9B7C-B0EA8042B330}" type="slidenum">
              <a:rPr lang="en-US" smtClean="0"/>
              <a:pPr/>
              <a:t>5</a:t>
            </a:fld>
            <a:endParaRPr lang="en-US" sz="750"/>
          </a:p>
        </p:txBody>
      </p:sp>
      <p:pic>
        <p:nvPicPr>
          <p:cNvPr id="9" name="Picture 9">
            <a:extLst>
              <a:ext uri="{FF2B5EF4-FFF2-40B4-BE49-F238E27FC236}">
                <a16:creationId xmlns:a16="http://schemas.microsoft.com/office/drawing/2014/main" id="{F57A2EAC-8972-852C-240E-EFD3C3B41A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914" y="1489113"/>
            <a:ext cx="8670749" cy="19728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11">
            <a:extLst>
              <a:ext uri="{FF2B5EF4-FFF2-40B4-BE49-F238E27FC236}">
                <a16:creationId xmlns:a16="http://schemas.microsoft.com/office/drawing/2014/main" id="{D7336EA1-885C-A22C-8BBB-CFEE327D6C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7482" y="1491258"/>
            <a:ext cx="789092" cy="637805"/>
          </a:xfrm>
          <a:prstGeom prst="rect">
            <a:avLst/>
          </a:prstGeom>
        </p:spPr>
      </p:pic>
      <p:pic>
        <p:nvPicPr>
          <p:cNvPr id="6" name="Picture 6">
            <a:extLst>
              <a:ext uri="{FF2B5EF4-FFF2-40B4-BE49-F238E27FC236}">
                <a16:creationId xmlns:a16="http://schemas.microsoft.com/office/drawing/2014/main" id="{0B6CC3BD-DFD9-836C-0776-5A41203E9A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41571" y="3635045"/>
            <a:ext cx="3314700" cy="2857500"/>
          </a:xfrm>
          <a:prstGeom prst="rect">
            <a:avLst/>
          </a:prstGeom>
        </p:spPr>
      </p:pic>
      <p:graphicFrame>
        <p:nvGraphicFramePr>
          <p:cNvPr id="22" name="Diagram 22">
            <a:extLst>
              <a:ext uri="{FF2B5EF4-FFF2-40B4-BE49-F238E27FC236}">
                <a16:creationId xmlns:a16="http://schemas.microsoft.com/office/drawing/2014/main" id="{86E57B5D-A060-91A7-FD20-B93DC02DB8A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97642341"/>
              </p:ext>
            </p:extLst>
          </p:nvPr>
        </p:nvGraphicFramePr>
        <p:xfrm>
          <a:off x="1982151" y="3635045"/>
          <a:ext cx="3730860" cy="304709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84ADD957-170C-3886-7FCB-2899213D87D9}"/>
              </a:ext>
            </a:extLst>
          </p:cNvPr>
          <p:cNvSpPr txBox="1"/>
          <p:nvPr/>
        </p:nvSpPr>
        <p:spPr>
          <a:xfrm>
            <a:off x="470731" y="3967386"/>
            <a:ext cx="2146346" cy="73866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285750" indent="-285750" algn="l" rtl="0" fontAlgn="base"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400" b="0" i="0" u="none" strike="noStrike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Started in July 2014</a:t>
            </a:r>
          </a:p>
          <a:p>
            <a:pPr marL="285750" indent="-285750" algn="l"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400" b="0" i="0" u="none" strike="noStrike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20K unique users</a:t>
            </a:r>
          </a:p>
          <a:p>
            <a:pPr marL="285750" indent="-285750" algn="l"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400" b="0" i="0" u="none" strike="noStrike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40K active datasets </a:t>
            </a:r>
          </a:p>
        </p:txBody>
      </p:sp>
    </p:spTree>
    <p:extLst>
      <p:ext uri="{BB962C8B-B14F-4D97-AF65-F5344CB8AC3E}">
        <p14:creationId xmlns:p14="http://schemas.microsoft.com/office/powerpoint/2010/main" val="47233019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4EA496-8E16-2969-D288-0B3067EE04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041" y="365126"/>
            <a:ext cx="8585219" cy="1325563"/>
          </a:xfrm>
        </p:spPr>
        <p:txBody>
          <a:bodyPr>
            <a:normAutofit/>
          </a:bodyPr>
          <a:lstStyle/>
          <a:p>
            <a:r>
              <a:rPr lang="en-US" sz="3200">
                <a:cs typeface="Arial"/>
              </a:rPr>
              <a:t>CERN Open Data</a:t>
            </a:r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73ACD90-A230-AA84-0F17-8A1DD29F1C8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351919" y="6126590"/>
            <a:ext cx="324365" cy="365125"/>
          </a:xfrm>
        </p:spPr>
        <p:txBody>
          <a:bodyPr/>
          <a:lstStyle/>
          <a:p>
            <a:fld id="{933A556B-7C63-244D-9B7C-B0EA8042B330}" type="slidenum">
              <a:rPr lang="en-US" smtClean="0"/>
              <a:pPr/>
              <a:t>6</a:t>
            </a:fld>
            <a:endParaRPr lang="en-US" sz="750"/>
          </a:p>
        </p:txBody>
      </p:sp>
      <p:pic>
        <p:nvPicPr>
          <p:cNvPr id="12" name="Picture 12">
            <a:extLst>
              <a:ext uri="{FF2B5EF4-FFF2-40B4-BE49-F238E27FC236}">
                <a16:creationId xmlns:a16="http://schemas.microsoft.com/office/drawing/2014/main" id="{0FF13A54-CE8B-6A92-D687-F9C0387FCB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9774" y="1369763"/>
            <a:ext cx="8721633" cy="25809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Picture 13">
            <a:extLst>
              <a:ext uri="{FF2B5EF4-FFF2-40B4-BE49-F238E27FC236}">
                <a16:creationId xmlns:a16="http://schemas.microsoft.com/office/drawing/2014/main" id="{D9CBEF1B-7A1B-F626-9A2A-FB5D484058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8063" y="1396633"/>
            <a:ext cx="798246" cy="785134"/>
          </a:xfrm>
          <a:prstGeom prst="rect">
            <a:avLst/>
          </a:prstGeom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DC87039B-9F28-5413-2AC5-030C176F6E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34104" y="4137890"/>
            <a:ext cx="3170553" cy="2625117"/>
          </a:xfrm>
          <a:prstGeom prst="rect">
            <a:avLst/>
          </a:prstGeom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id="{6309E58F-CA0F-C392-1FA4-A0258D0A8E7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14405" y="119954"/>
            <a:ext cx="4961367" cy="109641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F5C2C71-D9E5-1DB8-144F-C8E466BA03AE}"/>
              </a:ext>
            </a:extLst>
          </p:cNvPr>
          <p:cNvSpPr txBox="1"/>
          <p:nvPr/>
        </p:nvSpPr>
        <p:spPr>
          <a:xfrm>
            <a:off x="480369" y="4556930"/>
            <a:ext cx="5273401" cy="156966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1600" dirty="0"/>
              <a:t>&gt;2 petabytes of data available to the public LHC, ATLAS, CMS, ALICE, etc.</a:t>
            </a:r>
            <a:endParaRPr lang="en-US" sz="1600" dirty="0">
              <a:cs typeface="Arial"/>
            </a:endParaRPr>
          </a:p>
          <a:p>
            <a:pPr marL="285750" indent="-285750">
              <a:buFont typeface="Arial"/>
              <a:buChar char="•"/>
            </a:pPr>
            <a:endParaRPr lang="en-US" sz="1600" dirty="0">
              <a:cs typeface="Arial"/>
            </a:endParaRPr>
          </a:p>
          <a:p>
            <a:pPr marL="285750" indent="-285750">
              <a:buFont typeface="Arial"/>
              <a:buChar char="•"/>
            </a:pPr>
            <a:r>
              <a:rPr lang="en-US" sz="1600" dirty="0"/>
              <a:t>Preprocessed data</a:t>
            </a:r>
            <a:endParaRPr lang="en-US" sz="1600" dirty="0">
              <a:cs typeface="Arial"/>
            </a:endParaRPr>
          </a:p>
          <a:p>
            <a:pPr marL="285750" indent="-285750">
              <a:buFont typeface="Arial"/>
              <a:buChar char="•"/>
            </a:pPr>
            <a:endParaRPr lang="en-US" sz="1600" dirty="0">
              <a:cs typeface="Arial"/>
            </a:endParaRPr>
          </a:p>
          <a:p>
            <a:pPr marL="285750" indent="-285750">
              <a:buFont typeface="Arial"/>
              <a:buChar char="•"/>
            </a:pPr>
            <a:r>
              <a:rPr lang="en-US" sz="1600" dirty="0"/>
              <a:t>Example source code</a:t>
            </a:r>
            <a:endParaRPr lang="en-US" sz="1600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514549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EAEAFE-A2CA-7D2F-AE46-838EE7A902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>
                <a:cs typeface="Arial"/>
              </a:rPr>
              <a:t>European Open Data in Nuclear Physics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7F0F62D-3335-52AC-589D-658F316D2D3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7</a:t>
            </a:fld>
            <a:endParaRPr lang="en-US" sz="750"/>
          </a:p>
        </p:txBody>
      </p:sp>
      <p:pic>
        <p:nvPicPr>
          <p:cNvPr id="4" name="Picture 4" descr="Screenshot from 2023-02-25 15-48-12.png">
            <a:extLst>
              <a:ext uri="{FF2B5EF4-FFF2-40B4-BE49-F238E27FC236}">
                <a16:creationId xmlns:a16="http://schemas.microsoft.com/office/drawing/2014/main" id="{32A2766A-EC66-5872-77C9-BF8DFF31C3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2310" y="2221623"/>
            <a:ext cx="2743200" cy="2975914"/>
          </a:xfrm>
          <a:prstGeom prst="rect">
            <a:avLst/>
          </a:prstGeom>
        </p:spPr>
      </p:pic>
      <p:pic>
        <p:nvPicPr>
          <p:cNvPr id="6" name="Picture 6" descr="ESCAPE logo">
            <a:extLst>
              <a:ext uri="{FF2B5EF4-FFF2-40B4-BE49-F238E27FC236}">
                <a16:creationId xmlns:a16="http://schemas.microsoft.com/office/drawing/2014/main" id="{0B4E5AB1-2812-8DD6-380B-54CB5DB22B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2497989"/>
            <a:ext cx="3817916" cy="269954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308F53C-EECC-D5FB-1286-2F30C44CA389}"/>
              </a:ext>
            </a:extLst>
          </p:cNvPr>
          <p:cNvSpPr txBox="1"/>
          <p:nvPr/>
        </p:nvSpPr>
        <p:spPr>
          <a:xfrm>
            <a:off x="1427465" y="5278581"/>
            <a:ext cx="2258045" cy="55399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 dirty="0">
                <a:cs typeface="Arial"/>
              </a:rPr>
              <a:t>See Presentation "</a:t>
            </a:r>
            <a:r>
              <a:rPr lang="en-US" sz="1200" dirty="0" err="1">
                <a:ea typeface="+mn-lt"/>
                <a:cs typeface="+mn-lt"/>
              </a:rPr>
              <a:t>openNP</a:t>
            </a:r>
            <a:r>
              <a:rPr lang="en-US" sz="1200" dirty="0">
                <a:cs typeface="Arial"/>
              </a:rPr>
              <a:t>" by </a:t>
            </a:r>
            <a:r>
              <a:rPr lang="en-US" sz="1200" dirty="0">
                <a:ea typeface="+mn-lt"/>
                <a:cs typeface="+mn-lt"/>
              </a:rPr>
              <a:t>Dr Adrien Matta (Ganil)</a:t>
            </a:r>
            <a:r>
              <a:rPr lang="en-US" dirty="0">
                <a:ea typeface="+mn-lt"/>
                <a:cs typeface="+mn-lt"/>
              </a:rPr>
              <a:t> </a:t>
            </a:r>
            <a:endParaRPr lang="en-US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859775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EAEAFE-A2CA-7D2F-AE46-838EE7A902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4312" y="320856"/>
            <a:ext cx="8715375" cy="1325563"/>
          </a:xfrm>
        </p:spPr>
        <p:txBody>
          <a:bodyPr>
            <a:normAutofit/>
          </a:bodyPr>
          <a:lstStyle/>
          <a:p>
            <a:r>
              <a:rPr lang="en-US" sz="2400" dirty="0">
                <a:cs typeface="Arial"/>
              </a:rPr>
              <a:t>European Open Science Cloud (EOSC) – ESCAPE Program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7F0F62D-3335-52AC-589D-658F316D2D3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8</a:t>
            </a:fld>
            <a:endParaRPr lang="en-US" sz="75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5ABDE72-CAB3-4F19-DA5F-E4466122D7C1}"/>
              </a:ext>
            </a:extLst>
          </p:cNvPr>
          <p:cNvSpPr txBox="1"/>
          <p:nvPr/>
        </p:nvSpPr>
        <p:spPr>
          <a:xfrm>
            <a:off x="590808" y="4662117"/>
            <a:ext cx="8204545" cy="203132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342900" indent="-342900">
              <a:buFont typeface="Wingdings" pitchFamily="2" charset="2"/>
              <a:buChar char="ü"/>
            </a:pPr>
            <a:r>
              <a:rPr lang="en-US" b="0" i="0" u="none" strike="noStrike" dirty="0">
                <a:effectLst/>
                <a:latin typeface="Exo 2"/>
              </a:rPr>
              <a:t>Brings together the astronomy, </a:t>
            </a:r>
            <a:r>
              <a:rPr lang="en-US" b="0" i="0" u="none" strike="noStrike" dirty="0" err="1">
                <a:effectLst/>
                <a:latin typeface="Exo 2"/>
              </a:rPr>
              <a:t>astro</a:t>
            </a:r>
            <a:r>
              <a:rPr lang="en-US" b="0" i="0" u="none" strike="noStrike" dirty="0">
                <a:effectLst/>
                <a:latin typeface="Exo 2"/>
              </a:rPr>
              <a:t>-particle and particle physics communities, aiming to produce versatile solutions for the open data management, cross-border and multi-disciplinary open environment.</a:t>
            </a:r>
          </a:p>
          <a:p>
            <a:pPr marL="342900" indent="-342900">
              <a:buFont typeface="Wingdings" pitchFamily="2" charset="2"/>
              <a:buChar char="ü"/>
            </a:pPr>
            <a:endParaRPr lang="en-US" dirty="0">
              <a:latin typeface="Exo 2"/>
            </a:endParaRPr>
          </a:p>
          <a:p>
            <a:pPr marL="342900" indent="-342900">
              <a:buFont typeface="Wingdings" pitchFamily="2" charset="2"/>
              <a:buChar char="ü"/>
            </a:pPr>
            <a:r>
              <a:rPr lang="en-US" dirty="0">
                <a:solidFill>
                  <a:srgbClr val="333333"/>
                </a:solidFill>
                <a:latin typeface="Exo 2"/>
              </a:rPr>
              <a:t>C</a:t>
            </a:r>
            <a:r>
              <a:rPr lang="en-US" b="0" i="0" u="none" strike="noStrike" dirty="0">
                <a:solidFill>
                  <a:srgbClr val="333333"/>
                </a:solidFill>
                <a:effectLst/>
                <a:latin typeface="Exo 2"/>
              </a:rPr>
              <a:t>omposed by 31 European organizations with wealth expertise and experience on  various of research fields, which are committed to contribute to the construction of the data research open environment</a:t>
            </a:r>
            <a:endParaRPr lang="en-US" b="0" i="0" u="none" strike="noStrike" dirty="0">
              <a:effectLst/>
              <a:latin typeface="Exo 2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2B3B0453-578F-51AC-2F72-E1E233BD98CE}"/>
              </a:ext>
            </a:extLst>
          </p:cNvPr>
          <p:cNvGrpSpPr/>
          <p:nvPr/>
        </p:nvGrpSpPr>
        <p:grpSpPr>
          <a:xfrm>
            <a:off x="979325" y="1467622"/>
            <a:ext cx="7573867" cy="3305677"/>
            <a:chOff x="836896" y="2511231"/>
            <a:chExt cx="7573867" cy="3305677"/>
          </a:xfrm>
        </p:grpSpPr>
        <p:pic>
          <p:nvPicPr>
            <p:cNvPr id="9" name="Picture 2">
              <a:extLst>
                <a:ext uri="{FF2B5EF4-FFF2-40B4-BE49-F238E27FC236}">
                  <a16:creationId xmlns:a16="http://schemas.microsoft.com/office/drawing/2014/main" id="{3A399159-67C5-4CED-890C-E008968E0BB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6896" y="2511231"/>
              <a:ext cx="7573867" cy="33056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6" descr="ESCAPE logo">
              <a:extLst>
                <a:ext uri="{FF2B5EF4-FFF2-40B4-BE49-F238E27FC236}">
                  <a16:creationId xmlns:a16="http://schemas.microsoft.com/office/drawing/2014/main" id="{B3BD38BA-F79D-F81A-8E24-BFCC66A635B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910013" y="3711560"/>
              <a:ext cx="1065949" cy="75370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>
              <a:outerShdw blurRad="50800" dist="50800" dir="5400000" algn="ctr" rotWithShape="0">
                <a:schemeClr val="bg2"/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30904294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DAC47D-F4E7-2CE2-517A-59FB0EE270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9017" y="172992"/>
            <a:ext cx="9028154" cy="1343215"/>
          </a:xfrm>
        </p:spPr>
        <p:txBody>
          <a:bodyPr>
            <a:normAutofit/>
          </a:bodyPr>
          <a:lstStyle/>
          <a:p>
            <a:r>
              <a:rPr lang="en-US" dirty="0">
                <a:ea typeface="+mn-lt"/>
                <a:cs typeface="+mn-lt"/>
              </a:rPr>
              <a:t>Modern database technology: curating open data</a:t>
            </a:r>
            <a:endParaRPr lang="en-US" b="0" dirty="0">
              <a:ea typeface="+mn-lt"/>
              <a:cs typeface="+mn-lt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87BCD44-FFA2-148C-F1EB-CCD582D6396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9</a:t>
            </a:fld>
            <a:endParaRPr lang="en-US" sz="750"/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06BFCBB3-7471-6E48-BEBF-41FC2E7048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7019" y="1470978"/>
            <a:ext cx="5345348" cy="37729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aphicFrame>
        <p:nvGraphicFramePr>
          <p:cNvPr id="6" name="Diagram 6">
            <a:extLst>
              <a:ext uri="{FF2B5EF4-FFF2-40B4-BE49-F238E27FC236}">
                <a16:creationId xmlns:a16="http://schemas.microsoft.com/office/drawing/2014/main" id="{5C2FFABF-A9DE-9877-CB0A-E6AA084629C6}"/>
              </a:ext>
            </a:extLst>
          </p:cNvPr>
          <p:cNvGraphicFramePr/>
          <p:nvPr/>
        </p:nvGraphicFramePr>
        <p:xfrm>
          <a:off x="691906" y="4367820"/>
          <a:ext cx="8194325" cy="3657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1" name="TextBox 20">
            <a:extLst>
              <a:ext uri="{FF2B5EF4-FFF2-40B4-BE49-F238E27FC236}">
                <a16:creationId xmlns:a16="http://schemas.microsoft.com/office/drawing/2014/main" id="{D4EBC721-1239-9133-8AA0-0900C5E457A5}"/>
              </a:ext>
            </a:extLst>
          </p:cNvPr>
          <p:cNvSpPr txBox="1"/>
          <p:nvPr/>
        </p:nvSpPr>
        <p:spPr>
          <a:xfrm>
            <a:off x="5959193" y="5299567"/>
            <a:ext cx="1566962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/>
              <a:t>Credit: Adam Hayes</a:t>
            </a:r>
            <a:endParaRPr lang="en-US" sz="1200">
              <a:cs typeface="Arial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92C3BD9-2290-A10A-34C7-680C67BC67D0}"/>
              </a:ext>
            </a:extLst>
          </p:cNvPr>
          <p:cNvSpPr txBox="1"/>
          <p:nvPr/>
        </p:nvSpPr>
        <p:spPr>
          <a:xfrm>
            <a:off x="3757875" y="3234344"/>
            <a:ext cx="1278050" cy="246221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000" dirty="0">
                <a:cs typeface="Arial"/>
              </a:rPr>
              <a:t>Open Data curation</a:t>
            </a:r>
          </a:p>
        </p:txBody>
      </p:sp>
    </p:spTree>
    <p:extLst>
      <p:ext uri="{BB962C8B-B14F-4D97-AF65-F5344CB8AC3E}">
        <p14:creationId xmlns:p14="http://schemas.microsoft.com/office/powerpoint/2010/main" val="1294534847"/>
      </p:ext>
    </p:extLst>
  </p:cSld>
  <p:clrMapOvr>
    <a:masterClrMapping/>
  </p:clrMapOvr>
</p:sld>
</file>

<file path=ppt/theme/theme1.xml><?xml version="1.0" encoding="utf-8"?>
<a:theme xmlns:a="http://schemas.openxmlformats.org/drawingml/2006/main" name="BNL">
  <a:themeElements>
    <a:clrScheme name="BNL Color Palette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105C78"/>
      </a:accent1>
      <a:accent2>
        <a:srgbClr val="00ADDC"/>
      </a:accent2>
      <a:accent3>
        <a:srgbClr val="B2D33B"/>
      </a:accent3>
      <a:accent4>
        <a:srgbClr val="F68B1F"/>
      </a:accent4>
      <a:accent5>
        <a:srgbClr val="B72467"/>
      </a:accent5>
      <a:accent6>
        <a:srgbClr val="FFCD34"/>
      </a:accent6>
      <a:hlink>
        <a:srgbClr val="4881C3"/>
      </a:hlink>
      <a:folHlink>
        <a:srgbClr val="51499E"/>
      </a:folHlink>
    </a:clrScheme>
    <a:fontScheme name="Arial Black-Arial">
      <a:majorFont>
        <a:latin typeface="Arial Black" panose="020B0A0402010202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NL_PPT_Template_2021_Standard_Compressed_060121" id="{81931DB4-BE11-AC4C-8733-C612231D0574}" vid="{9DFA2559-1B1D-A844-9731-917E9F0BD70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BNL</Template>
  <TotalTime>2462</TotalTime>
  <Words>584</Words>
  <Application>Microsoft Macintosh PowerPoint</Application>
  <PresentationFormat>On-screen Show (4:3)</PresentationFormat>
  <Paragraphs>120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0" baseType="lpstr">
      <vt:lpstr>Exo 2</vt:lpstr>
      <vt:lpstr>Arial</vt:lpstr>
      <vt:lpstr>Arial Black</vt:lpstr>
      <vt:lpstr>Calibri</vt:lpstr>
      <vt:lpstr>Wingdings</vt:lpstr>
      <vt:lpstr>BNL</vt:lpstr>
      <vt:lpstr>Overview of US Data Preservation (Open Data in Low Energy Nuclear Physics)</vt:lpstr>
      <vt:lpstr>Where are we?</vt:lpstr>
      <vt:lpstr>Many scientists could do ... </vt:lpstr>
      <vt:lpstr>MEMORANDUM from White House  (issued on 8/25/2022)  </vt:lpstr>
      <vt:lpstr>NASA Open Data</vt:lpstr>
      <vt:lpstr>CERN Open Data</vt:lpstr>
      <vt:lpstr>European Open Data in Nuclear Physics</vt:lpstr>
      <vt:lpstr>European Open Science Cloud (EOSC) – ESCAPE Program</vt:lpstr>
      <vt:lpstr>Modern database technology: curating open data</vt:lpstr>
      <vt:lpstr>The "FAIR" data principle</vt:lpstr>
      <vt:lpstr>What we get from Open Data</vt:lpstr>
      <vt:lpstr>Future Perspective</vt:lpstr>
      <vt:lpstr>Data Preservation Survey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Title</dc:title>
  <dc:subject/>
  <dc:creator>吴 锦</dc:creator>
  <cp:keywords/>
  <dc:description/>
  <cp:lastModifiedBy>吴 锦</cp:lastModifiedBy>
  <cp:revision>39</cp:revision>
  <dcterms:created xsi:type="dcterms:W3CDTF">2022-11-03T13:42:31Z</dcterms:created>
  <dcterms:modified xsi:type="dcterms:W3CDTF">2023-03-01T14:53:14Z</dcterms:modified>
  <cp:category/>
</cp:coreProperties>
</file>