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9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10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11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12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3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4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5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96" r:id="rId2"/>
    <p:sldId id="865" r:id="rId3"/>
    <p:sldId id="871" r:id="rId4"/>
    <p:sldId id="872" r:id="rId5"/>
    <p:sldId id="866" r:id="rId6"/>
    <p:sldId id="873" r:id="rId7"/>
    <p:sldId id="874" r:id="rId8"/>
    <p:sldId id="875" r:id="rId9"/>
    <p:sldId id="763" r:id="rId10"/>
    <p:sldId id="577" r:id="rId11"/>
    <p:sldId id="851" r:id="rId12"/>
    <p:sldId id="852" r:id="rId13"/>
    <p:sldId id="853" r:id="rId14"/>
    <p:sldId id="854" r:id="rId15"/>
    <p:sldId id="855" r:id="rId16"/>
    <p:sldId id="864" r:id="rId17"/>
    <p:sldId id="274" r:id="rId18"/>
    <p:sldId id="273" r:id="rId19"/>
    <p:sldId id="276" r:id="rId20"/>
    <p:sldId id="277" r:id="rId21"/>
    <p:sldId id="278" r:id="rId22"/>
    <p:sldId id="850" r:id="rId23"/>
    <p:sldId id="858" r:id="rId24"/>
    <p:sldId id="859" r:id="rId25"/>
    <p:sldId id="867" r:id="rId26"/>
    <p:sldId id="578" r:id="rId27"/>
    <p:sldId id="868" r:id="rId28"/>
    <p:sldId id="869" r:id="rId29"/>
    <p:sldId id="870" r:id="rId30"/>
    <p:sldId id="856" r:id="rId31"/>
    <p:sldId id="857" r:id="rId32"/>
    <p:sldId id="860" r:id="rId33"/>
    <p:sldId id="861" r:id="rId34"/>
    <p:sldId id="845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8" orient="horz" pos="4320" userDrawn="1">
          <p15:clr>
            <a:srgbClr val="A4A3A4"/>
          </p15:clr>
        </p15:guide>
        <p15:guide id="9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45F7"/>
    <a:srgbClr val="DCDEE0"/>
    <a:srgbClr val="008000"/>
    <a:srgbClr val="007681"/>
    <a:srgbClr val="0EA917"/>
    <a:srgbClr val="010101"/>
    <a:srgbClr val="041EB7"/>
    <a:srgbClr val="92D050"/>
    <a:srgbClr val="526F3F"/>
    <a:srgbClr val="4C9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71"/>
    <p:restoredTop sz="95353"/>
  </p:normalViewPr>
  <p:slideViewPr>
    <p:cSldViewPr snapToGrid="0" snapToObjects="1" showGuides="1">
      <p:cViewPr>
        <p:scale>
          <a:sx n="137" d="100"/>
          <a:sy n="137" d="100"/>
        </p:scale>
        <p:origin x="-632" y="376"/>
      </p:cViewPr>
      <p:guideLst>
        <p:guide pos="3840"/>
        <p:guide orient="horz" pos="432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75" d="100"/>
          <a:sy n="75" d="100"/>
        </p:scale>
        <p:origin x="2840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ssc/talys/pnatLa/rp058134_058139_from_Talys1.9_with_Fox_parameter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ssc/Lee/Talks/RNDWG%20Meeting%20-%20Chantilly%20VA%202022/86Sr+d_90Zr+n_comparison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ssc/Lee/Talks/RNDWG%20Meeting%20-%20Chantilly%20VA%202022/86Sr+d_90Zr+n_comparison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ssc/Lee/Talks/RNDWG%20Meeting%20-%20Chantilly%20VA%202022/rp092236_comparison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ssc/Lee/Talks/RNDWG%20Meeting%20-%20Chantilly%20VA%202022/n235U_capture_omparison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ssc/Lee/Talks/RNDWG%20Meeting%20-%20Chantilly%20VA%202022/NSR_LD_search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ssc/Lee/Talks/RNDWG%20Meeting%20-%20Chantilly%20VA%202022/n235U_capture_ompariso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ssc/talys/pnatLa/rp058134_058139_from_Talys1.9_with_Fox_parameter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593949968229951"/>
          <c:y val="4.5333333333333302E-2"/>
          <c:w val="0.69133721339208387"/>
          <c:h val="0.75444444444444403"/>
        </c:manualLayout>
      </c:layout>
      <c:scatterChart>
        <c:scatterStyle val="lineMarker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π=+</c:v>
                </c:pt>
              </c:strCache>
            </c:strRef>
          </c:tx>
          <c:spPr>
            <a:ln w="19080">
              <a:noFill/>
            </a:ln>
          </c:spPr>
          <c:marker>
            <c:symbol val="circle"/>
            <c:size val="5"/>
            <c:spPr>
              <a:solidFill>
                <a:srgbClr val="4472C4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1</c:f>
              <c:numCache>
                <c:formatCode>General</c:formatCode>
                <c:ptCount val="46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0</c:v>
                </c:pt>
                <c:pt idx="7">
                  <c:v>2</c:v>
                </c:pt>
                <c:pt idx="8">
                  <c:v>2</c:v>
                </c:pt>
                <c:pt idx="9">
                  <c:v>3</c:v>
                </c:pt>
                <c:pt idx="10">
                  <c:v>4</c:v>
                </c:pt>
                <c:pt idx="11">
                  <c:v>4</c:v>
                </c:pt>
                <c:pt idx="12">
                  <c:v>12</c:v>
                </c:pt>
                <c:pt idx="13">
                  <c:v>5</c:v>
                </c:pt>
                <c:pt idx="14">
                  <c:v>14</c:v>
                </c:pt>
                <c:pt idx="15">
                  <c:v>1</c:v>
                </c:pt>
                <c:pt idx="16">
                  <c:v>16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18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20</c:v>
                </c:pt>
                <c:pt idx="29">
                  <c:v>1</c:v>
                </c:pt>
                <c:pt idx="30">
                  <c:v>0</c:v>
                </c:pt>
                <c:pt idx="31">
                  <c:v>1</c:v>
                </c:pt>
                <c:pt idx="32">
                  <c:v>2</c:v>
                </c:pt>
                <c:pt idx="33">
                  <c:v>4</c:v>
                </c:pt>
                <c:pt idx="34">
                  <c:v>1</c:v>
                </c:pt>
                <c:pt idx="35">
                  <c:v>1</c:v>
                </c:pt>
                <c:pt idx="36">
                  <c:v>6</c:v>
                </c:pt>
                <c:pt idx="37">
                  <c:v>1</c:v>
                </c:pt>
                <c:pt idx="38">
                  <c:v>8</c:v>
                </c:pt>
                <c:pt idx="39">
                  <c:v>22</c:v>
                </c:pt>
                <c:pt idx="40">
                  <c:v>1</c:v>
                </c:pt>
                <c:pt idx="41">
                  <c:v>0</c:v>
                </c:pt>
                <c:pt idx="42">
                  <c:v>24</c:v>
                </c:pt>
                <c:pt idx="43">
                  <c:v>26</c:v>
                </c:pt>
                <c:pt idx="44">
                  <c:v>28</c:v>
                </c:pt>
                <c:pt idx="45">
                  <c:v>30</c:v>
                </c:pt>
              </c:numCache>
            </c:numRef>
          </c:xVal>
          <c:yVal>
            <c:numRef>
              <c:f>0</c:f>
              <c:numCache>
                <c:formatCode>General</c:formatCode>
                <c:ptCount val="46"/>
                <c:pt idx="0">
                  <c:v>0</c:v>
                </c:pt>
                <c:pt idx="1">
                  <c:v>4.5242999999999998E-2</c:v>
                </c:pt>
                <c:pt idx="2">
                  <c:v>0.14948</c:v>
                </c:pt>
                <c:pt idx="3">
                  <c:v>0.30979000000000001</c:v>
                </c:pt>
                <c:pt idx="4">
                  <c:v>0.52225999999999995</c:v>
                </c:pt>
                <c:pt idx="5">
                  <c:v>0.78239999999999998</c:v>
                </c:pt>
                <c:pt idx="6">
                  <c:v>0.91918</c:v>
                </c:pt>
                <c:pt idx="7">
                  <c:v>0.95789999999999997</c:v>
                </c:pt>
                <c:pt idx="8">
                  <c:v>0.96004999999999996</c:v>
                </c:pt>
                <c:pt idx="9">
                  <c:v>1.0016</c:v>
                </c:pt>
                <c:pt idx="10">
                  <c:v>1.0508999999999999</c:v>
                </c:pt>
                <c:pt idx="11">
                  <c:v>1.0588</c:v>
                </c:pt>
                <c:pt idx="12">
                  <c:v>1.0853999999999999</c:v>
                </c:pt>
                <c:pt idx="13">
                  <c:v>1.1274</c:v>
                </c:pt>
                <c:pt idx="14">
                  <c:v>1.4263999999999999</c:v>
                </c:pt>
                <c:pt idx="15">
                  <c:v>1.7912999999999999</c:v>
                </c:pt>
                <c:pt idx="16">
                  <c:v>1.8009999999999999</c:v>
                </c:pt>
                <c:pt idx="17">
                  <c:v>2.0541999999999998</c:v>
                </c:pt>
                <c:pt idx="18">
                  <c:v>2.0956999999999999</c:v>
                </c:pt>
                <c:pt idx="19">
                  <c:v>2.1888000000000001</c:v>
                </c:pt>
                <c:pt idx="20">
                  <c:v>2.2040000000000002</c:v>
                </c:pt>
                <c:pt idx="21">
                  <c:v>2.2511000000000001</c:v>
                </c:pt>
                <c:pt idx="22">
                  <c:v>2.2847</c:v>
                </c:pt>
                <c:pt idx="23">
                  <c:v>2.4356</c:v>
                </c:pt>
                <c:pt idx="24">
                  <c:v>2.4401999999999999</c:v>
                </c:pt>
                <c:pt idx="25">
                  <c:v>2.4573</c:v>
                </c:pt>
                <c:pt idx="26">
                  <c:v>2.4944999999999999</c:v>
                </c:pt>
                <c:pt idx="27">
                  <c:v>2.4984999999999999</c:v>
                </c:pt>
                <c:pt idx="28">
                  <c:v>2.6318000000000001</c:v>
                </c:pt>
                <c:pt idx="29">
                  <c:v>2.6989999999999998</c:v>
                </c:pt>
                <c:pt idx="30">
                  <c:v>2.75</c:v>
                </c:pt>
                <c:pt idx="31">
                  <c:v>2.7562000000000002</c:v>
                </c:pt>
                <c:pt idx="32">
                  <c:v>2.77</c:v>
                </c:pt>
                <c:pt idx="33">
                  <c:v>2.8170000000000002</c:v>
                </c:pt>
                <c:pt idx="34">
                  <c:v>2.8233000000000001</c:v>
                </c:pt>
                <c:pt idx="35">
                  <c:v>2.8382999999999998</c:v>
                </c:pt>
                <c:pt idx="36">
                  <c:v>2.891</c:v>
                </c:pt>
                <c:pt idx="37">
                  <c:v>2.9689999999999999</c:v>
                </c:pt>
                <c:pt idx="38">
                  <c:v>2.9910000000000001</c:v>
                </c:pt>
                <c:pt idx="39">
                  <c:v>3.081</c:v>
                </c:pt>
                <c:pt idx="40">
                  <c:v>3.1438000000000001</c:v>
                </c:pt>
                <c:pt idx="41">
                  <c:v>3.4340000000000002</c:v>
                </c:pt>
                <c:pt idx="42">
                  <c:v>3.55</c:v>
                </c:pt>
                <c:pt idx="43">
                  <c:v>4.0389999999999997</c:v>
                </c:pt>
                <c:pt idx="44">
                  <c:v>4.5490000000000004</c:v>
                </c:pt>
                <c:pt idx="45">
                  <c:v>5.077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8F9-1148-A8CE-31D72020C42A}"/>
            </c:ext>
          </c:extLst>
        </c:ser>
        <c:ser>
          <c:idx val="1"/>
          <c:order val="1"/>
          <c:tx>
            <c:strRef>
              <c:f>label 2</c:f>
              <c:strCache>
                <c:ptCount val="1"/>
                <c:pt idx="0">
                  <c:v>π=-</c:v>
                </c:pt>
              </c:strCache>
            </c:strRef>
          </c:tx>
          <c:spPr>
            <a:ln w="25560">
              <a:noFill/>
            </a:ln>
          </c:spPr>
          <c:marker>
            <c:symbol val="circle"/>
            <c:size val="5"/>
            <c:spPr>
              <a:solidFill>
                <a:srgbClr val="ED7D31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3</c:f>
              <c:numCache>
                <c:formatCode>General</c:formatCode>
                <c:ptCount val="46"/>
                <c:pt idx="0">
                  <c:v>1</c:v>
                </c:pt>
                <c:pt idx="1">
                  <c:v>3</c:v>
                </c:pt>
                <c:pt idx="2">
                  <c:v>5</c:v>
                </c:pt>
                <c:pt idx="3">
                  <c:v>1</c:v>
                </c:pt>
                <c:pt idx="4">
                  <c:v>2</c:v>
                </c:pt>
                <c:pt idx="5">
                  <c:v>7</c:v>
                </c:pt>
                <c:pt idx="6">
                  <c:v>3</c:v>
                </c:pt>
                <c:pt idx="7">
                  <c:v>4</c:v>
                </c:pt>
                <c:pt idx="8">
                  <c:v>4</c:v>
                </c:pt>
                <c:pt idx="9">
                  <c:v>5</c:v>
                </c:pt>
                <c:pt idx="10">
                  <c:v>2</c:v>
                </c:pt>
                <c:pt idx="11">
                  <c:v>3</c:v>
                </c:pt>
                <c:pt idx="12">
                  <c:v>5</c:v>
                </c:pt>
                <c:pt idx="13">
                  <c:v>6</c:v>
                </c:pt>
                <c:pt idx="14">
                  <c:v>3</c:v>
                </c:pt>
                <c:pt idx="15">
                  <c:v>9</c:v>
                </c:pt>
                <c:pt idx="16">
                  <c:v>7</c:v>
                </c:pt>
                <c:pt idx="17">
                  <c:v>4</c:v>
                </c:pt>
                <c:pt idx="18">
                  <c:v>5</c:v>
                </c:pt>
                <c:pt idx="19">
                  <c:v>8</c:v>
                </c:pt>
                <c:pt idx="20">
                  <c:v>6</c:v>
                </c:pt>
                <c:pt idx="21">
                  <c:v>7</c:v>
                </c:pt>
                <c:pt idx="22">
                  <c:v>11</c:v>
                </c:pt>
                <c:pt idx="23">
                  <c:v>6</c:v>
                </c:pt>
                <c:pt idx="24">
                  <c:v>7</c:v>
                </c:pt>
                <c:pt idx="25">
                  <c:v>8</c:v>
                </c:pt>
                <c:pt idx="26">
                  <c:v>13</c:v>
                </c:pt>
                <c:pt idx="27">
                  <c:v>15</c:v>
                </c:pt>
                <c:pt idx="28">
                  <c:v>1</c:v>
                </c:pt>
                <c:pt idx="29">
                  <c:v>17</c:v>
                </c:pt>
                <c:pt idx="30">
                  <c:v>1</c:v>
                </c:pt>
                <c:pt idx="31">
                  <c:v>19</c:v>
                </c:pt>
                <c:pt idx="32">
                  <c:v>1</c:v>
                </c:pt>
              </c:numCache>
            </c:numRef>
          </c:xVal>
          <c:yVal>
            <c:numRef>
              <c:f>2</c:f>
              <c:numCache>
                <c:formatCode>General</c:formatCode>
                <c:ptCount val="46"/>
                <c:pt idx="0">
                  <c:v>0.68755999999999995</c:v>
                </c:pt>
                <c:pt idx="1">
                  <c:v>0.74417999999999995</c:v>
                </c:pt>
                <c:pt idx="2">
                  <c:v>0.84830000000000005</c:v>
                </c:pt>
                <c:pt idx="3">
                  <c:v>0.96657999999999999</c:v>
                </c:pt>
                <c:pt idx="4">
                  <c:v>0.98765999999999998</c:v>
                </c:pt>
                <c:pt idx="5">
                  <c:v>0.99980000000000002</c:v>
                </c:pt>
                <c:pt idx="6">
                  <c:v>1.0356000000000001</c:v>
                </c:pt>
                <c:pt idx="7">
                  <c:v>1.0528999999999999</c:v>
                </c:pt>
                <c:pt idx="8">
                  <c:v>1.07</c:v>
                </c:pt>
                <c:pt idx="9">
                  <c:v>1.1044</c:v>
                </c:pt>
                <c:pt idx="10">
                  <c:v>1.1107</c:v>
                </c:pt>
                <c:pt idx="11">
                  <c:v>1.1494</c:v>
                </c:pt>
                <c:pt idx="12">
                  <c:v>1.1639999999999999</c:v>
                </c:pt>
                <c:pt idx="13">
                  <c:v>1.1639999999999999</c:v>
                </c:pt>
                <c:pt idx="14">
                  <c:v>1.1916</c:v>
                </c:pt>
                <c:pt idx="15">
                  <c:v>1.1986000000000001</c:v>
                </c:pt>
                <c:pt idx="16">
                  <c:v>1.232</c:v>
                </c:pt>
                <c:pt idx="17">
                  <c:v>1.2322</c:v>
                </c:pt>
                <c:pt idx="18">
                  <c:v>1.2822</c:v>
                </c:pt>
                <c:pt idx="19">
                  <c:v>1.32</c:v>
                </c:pt>
                <c:pt idx="20">
                  <c:v>1.3428</c:v>
                </c:pt>
                <c:pt idx="21">
                  <c:v>1.4133</c:v>
                </c:pt>
                <c:pt idx="22">
                  <c:v>1.4436</c:v>
                </c:pt>
                <c:pt idx="23">
                  <c:v>1.4717</c:v>
                </c:pt>
                <c:pt idx="24">
                  <c:v>1.5418000000000001</c:v>
                </c:pt>
                <c:pt idx="25">
                  <c:v>1.6217999999999999</c:v>
                </c:pt>
                <c:pt idx="26">
                  <c:v>1.7325999999999999</c:v>
                </c:pt>
                <c:pt idx="27">
                  <c:v>2.0606</c:v>
                </c:pt>
                <c:pt idx="28">
                  <c:v>2.0865</c:v>
                </c:pt>
                <c:pt idx="29">
                  <c:v>2.4266000000000001</c:v>
                </c:pt>
                <c:pt idx="30">
                  <c:v>2.7121</c:v>
                </c:pt>
                <c:pt idx="31">
                  <c:v>2.823</c:v>
                </c:pt>
                <c:pt idx="32">
                  <c:v>2.8778000000000001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8F9-1148-A8CE-31D72020C42A}"/>
            </c:ext>
          </c:extLst>
        </c:ser>
        <c:ser>
          <c:idx val="2"/>
          <c:order val="2"/>
          <c:tx>
            <c:strRef>
              <c:f>label 4</c:f>
              <c:strCache>
                <c:ptCount val="1"/>
                <c:pt idx="0">
                  <c:v>Sn</c:v>
                </c:pt>
              </c:strCache>
            </c:strRef>
          </c:tx>
          <c:spPr>
            <a:ln w="25560">
              <a:noFill/>
            </a:ln>
          </c:spPr>
          <c:marker>
            <c:symbol val="circle"/>
            <c:size val="5"/>
            <c:spPr>
              <a:solidFill>
                <a:srgbClr val="A5A5A5"/>
              </a:solidFill>
            </c:spPr>
          </c:marke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2-58F9-1148-A8CE-31D72020C42A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3-58F9-1148-A8CE-31D72020C42A}"/>
              </c:ext>
            </c:extLst>
          </c:dPt>
          <c:dLbls>
            <c:dLbl>
              <c:idx val="0"/>
              <c:spPr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r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8F9-1148-A8CE-31D72020C42A}"/>
                </c:ext>
              </c:extLst>
            </c:dLbl>
            <c:dLbl>
              <c:idx val="1"/>
              <c:spPr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r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8F9-1148-A8CE-31D72020C42A}"/>
                </c:ext>
              </c:extLst>
            </c:dLbl>
            <c:spPr>
              <a:noFill/>
              <a:ln>
                <a:noFill/>
              </a:ln>
              <a:effectLst/>
            </c:sp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5</c:f>
              <c:numCache>
                <c:formatCode>General</c:formatCode>
                <c:ptCount val="46"/>
                <c:pt idx="0">
                  <c:v>0</c:v>
                </c:pt>
                <c:pt idx="1">
                  <c:v>30</c:v>
                </c:pt>
              </c:numCache>
            </c:numRef>
          </c:xVal>
          <c:yVal>
            <c:numRef>
              <c:f>4</c:f>
              <c:numCache>
                <c:formatCode>General</c:formatCode>
                <c:ptCount val="46"/>
                <c:pt idx="0">
                  <c:v>6.54</c:v>
                </c:pt>
                <c:pt idx="1">
                  <c:v>6.54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58F9-1148-A8CE-31D72020C4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6777548"/>
        <c:axId val="41177757"/>
      </c:scatterChart>
      <c:valAx>
        <c:axId val="76777548"/>
        <c:scaling>
          <c:orientation val="minMax"/>
          <c:max val="30"/>
        </c:scaling>
        <c:delete val="0"/>
        <c:axPos val="b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title>
          <c:tx>
            <c:rich>
              <a:bodyPr rot="0"/>
              <a:lstStyle/>
              <a:p>
                <a:pPr>
                  <a:defRPr/>
                </a:pPr>
                <a:r>
                  <a:rPr lang="en-US" dirty="0"/>
                  <a:t>Angular Momentum (ℏ)</a:t>
                </a:r>
              </a:p>
            </c:rich>
          </c:tx>
          <c:overlay val="0"/>
          <c:spPr>
            <a:noFill/>
            <a:ln w="0">
              <a:noFill/>
            </a:ln>
          </c:spPr>
        </c:title>
        <c:numFmt formatCode="General" sourceLinked="0"/>
        <c:majorTickMark val="out"/>
        <c:minorTickMark val="none"/>
        <c:tickLblPos val="nextTo"/>
        <c:spPr>
          <a:ln w="9360">
            <a:solidFill>
              <a:srgbClr val="BFBFBF"/>
            </a:solidFill>
            <a:round/>
          </a:ln>
        </c:spPr>
        <c:crossAx val="41177757"/>
        <c:crosses val="autoZero"/>
        <c:crossBetween val="midCat"/>
        <c:majorUnit val="5"/>
      </c:valAx>
      <c:valAx>
        <c:axId val="41177757"/>
        <c:scaling>
          <c:orientation val="minMax"/>
          <c:max val="7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title>
          <c:tx>
            <c:rich>
              <a:bodyPr rot="-5400000"/>
              <a:lstStyle/>
              <a:p>
                <a:pPr>
                  <a:defRPr/>
                </a:pPr>
                <a:r>
                  <a:rPr lang="en-US" sz="2400" b="1" i="0" u="none" strike="noStrike" baseline="0" dirty="0">
                    <a:effectLst/>
                  </a:rPr>
                  <a:t>Excitation</a:t>
                </a:r>
                <a:r>
                  <a:rPr lang="en-US" sz="2400" b="1" i="0" u="none" strike="noStrike" baseline="0" dirty="0"/>
                  <a:t> </a:t>
                </a:r>
                <a:r>
                  <a:rPr lang="en-US" dirty="0"/>
                  <a:t> Energy (MeV)</a:t>
                </a:r>
              </a:p>
            </c:rich>
          </c:tx>
          <c:overlay val="0"/>
          <c:spPr>
            <a:noFill/>
            <a:ln w="0">
              <a:noFill/>
            </a:ln>
          </c:spPr>
        </c:title>
        <c:numFmt formatCode="0.0" sourceLinked="0"/>
        <c:majorTickMark val="out"/>
        <c:minorTickMark val="none"/>
        <c:tickLblPos val="nextTo"/>
        <c:spPr>
          <a:ln w="9360">
            <a:solidFill>
              <a:srgbClr val="BFBFBF"/>
            </a:solidFill>
            <a:round/>
          </a:ln>
        </c:spPr>
        <c:crossAx val="76777548"/>
        <c:crosses val="autoZero"/>
        <c:crossBetween val="midCat"/>
      </c:valAx>
      <c:spPr>
        <a:noFill/>
        <a:ln w="0">
          <a:noFill/>
        </a:ln>
      </c:spPr>
    </c:plotArea>
    <c:legend>
      <c:legendPos val="r"/>
      <c:layout>
        <c:manualLayout>
          <c:xMode val="edge"/>
          <c:yMode val="edge"/>
          <c:x val="0.60956250000000001"/>
          <c:y val="0.64186288924355506"/>
          <c:w val="0.34524119477632337"/>
          <c:h val="0.16227421426018593"/>
        </c:manualLayout>
      </c:layout>
      <c:overlay val="0"/>
      <c:spPr>
        <a:noFill/>
        <a:ln w="0">
          <a:noFill/>
        </a:ln>
      </c:spPr>
    </c:legend>
    <c:plotVisOnly val="1"/>
    <c:dispBlanksAs val="gap"/>
    <c:showDLblsOverMax val="1"/>
  </c:chart>
  <c:spPr>
    <a:solidFill>
      <a:srgbClr val="FFFFFF"/>
    </a:solidFill>
    <a:ln w="9360">
      <a:solidFill>
        <a:srgbClr val="D9D9D9"/>
      </a:solidFill>
      <a:round/>
    </a:ln>
  </c:spPr>
  <c:txPr>
    <a:bodyPr/>
    <a:lstStyle/>
    <a:p>
      <a:pPr>
        <a:defRPr sz="24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dirty="0"/>
              <a:t>LD4 GSF5</a:t>
            </a:r>
          </a:p>
        </c:rich>
      </c:tx>
      <c:layout>
        <c:manualLayout>
          <c:xMode val="edge"/>
          <c:yMode val="edge"/>
          <c:x val="0.18733749583781564"/>
          <c:y val="0.1221262065077410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7361355162139283"/>
          <c:y val="9.5907079646017704E-2"/>
          <c:w val="0.6865891684881793"/>
          <c:h val="0.70912836756344677"/>
        </c:manualLayout>
      </c:layout>
      <c:scatterChart>
        <c:scatterStyle val="smoothMarker"/>
        <c:varyColors val="0"/>
        <c:ser>
          <c:idx val="0"/>
          <c:order val="0"/>
          <c:tx>
            <c:v>134Ce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'LD4 GSF5 plus M2 parameters'!$M$6:$M$44</c:f>
              <c:numCache>
                <c:formatCode>0.00E+00</c:formatCode>
                <c:ptCount val="39"/>
                <c:pt idx="0">
                  <c:v>25</c:v>
                </c:pt>
                <c:pt idx="1">
                  <c:v>27.5</c:v>
                </c:pt>
                <c:pt idx="2">
                  <c:v>30</c:v>
                </c:pt>
                <c:pt idx="3">
                  <c:v>32.5</c:v>
                </c:pt>
                <c:pt idx="4">
                  <c:v>35</c:v>
                </c:pt>
                <c:pt idx="5">
                  <c:v>37.5</c:v>
                </c:pt>
                <c:pt idx="6">
                  <c:v>40</c:v>
                </c:pt>
                <c:pt idx="7">
                  <c:v>42</c:v>
                </c:pt>
                <c:pt idx="8">
                  <c:v>45</c:v>
                </c:pt>
                <c:pt idx="9">
                  <c:v>47</c:v>
                </c:pt>
                <c:pt idx="10">
                  <c:v>50</c:v>
                </c:pt>
                <c:pt idx="11">
                  <c:v>52.5</c:v>
                </c:pt>
                <c:pt idx="12">
                  <c:v>55</c:v>
                </c:pt>
                <c:pt idx="13">
                  <c:v>57.5</c:v>
                </c:pt>
                <c:pt idx="14">
                  <c:v>60</c:v>
                </c:pt>
                <c:pt idx="15">
                  <c:v>62.5</c:v>
                </c:pt>
                <c:pt idx="16">
                  <c:v>65</c:v>
                </c:pt>
                <c:pt idx="17">
                  <c:v>67.7</c:v>
                </c:pt>
                <c:pt idx="18">
                  <c:v>70</c:v>
                </c:pt>
                <c:pt idx="19">
                  <c:v>75</c:v>
                </c:pt>
                <c:pt idx="20">
                  <c:v>80</c:v>
                </c:pt>
                <c:pt idx="21">
                  <c:v>85</c:v>
                </c:pt>
                <c:pt idx="22">
                  <c:v>90</c:v>
                </c:pt>
                <c:pt idx="23">
                  <c:v>95</c:v>
                </c:pt>
                <c:pt idx="24">
                  <c:v>100</c:v>
                </c:pt>
                <c:pt idx="25">
                  <c:v>105</c:v>
                </c:pt>
                <c:pt idx="26">
                  <c:v>115</c:v>
                </c:pt>
                <c:pt idx="27">
                  <c:v>120</c:v>
                </c:pt>
                <c:pt idx="28">
                  <c:v>125</c:v>
                </c:pt>
                <c:pt idx="29">
                  <c:v>130</c:v>
                </c:pt>
                <c:pt idx="30">
                  <c:v>135</c:v>
                </c:pt>
                <c:pt idx="31">
                  <c:v>140</c:v>
                </c:pt>
                <c:pt idx="32">
                  <c:v>145</c:v>
                </c:pt>
                <c:pt idx="33">
                  <c:v>150</c:v>
                </c:pt>
                <c:pt idx="34">
                  <c:v>160</c:v>
                </c:pt>
                <c:pt idx="35">
                  <c:v>170</c:v>
                </c:pt>
                <c:pt idx="36">
                  <c:v>180</c:v>
                </c:pt>
                <c:pt idx="37">
                  <c:v>190</c:v>
                </c:pt>
                <c:pt idx="38">
                  <c:v>200</c:v>
                </c:pt>
              </c:numCache>
            </c:numRef>
          </c:xVal>
          <c:yVal>
            <c:numRef>
              <c:f>'LD4 GSF5 plus M2 parameters'!$N$6:$N$44</c:f>
              <c:numCache>
                <c:formatCode>0.00E+00</c:formatCode>
                <c:ptCount val="3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5.7947100000000001E-2</c:v>
                </c:pt>
                <c:pt idx="10">
                  <c:v>3.49491</c:v>
                </c:pt>
                <c:pt idx="11">
                  <c:v>22.243200000000002</c:v>
                </c:pt>
                <c:pt idx="12">
                  <c:v>65.248599999999996</c:v>
                </c:pt>
                <c:pt idx="13">
                  <c:v>128.05000000000001</c:v>
                </c:pt>
                <c:pt idx="14">
                  <c:v>193.589</c:v>
                </c:pt>
                <c:pt idx="15">
                  <c:v>246.95599999999999</c:v>
                </c:pt>
                <c:pt idx="16">
                  <c:v>275.23700000000002</c:v>
                </c:pt>
                <c:pt idx="17">
                  <c:v>273.416</c:v>
                </c:pt>
                <c:pt idx="18">
                  <c:v>252.96700000000001</c:v>
                </c:pt>
                <c:pt idx="19">
                  <c:v>176.267</c:v>
                </c:pt>
                <c:pt idx="20">
                  <c:v>110.47</c:v>
                </c:pt>
                <c:pt idx="21">
                  <c:v>73.848100000000002</c:v>
                </c:pt>
                <c:pt idx="22">
                  <c:v>50.770600000000002</c:v>
                </c:pt>
                <c:pt idx="23">
                  <c:v>40.9803</c:v>
                </c:pt>
                <c:pt idx="24">
                  <c:v>30.200700000000001</c:v>
                </c:pt>
                <c:pt idx="25">
                  <c:v>28.614799999999999</c:v>
                </c:pt>
                <c:pt idx="26">
                  <c:v>19.064900000000002</c:v>
                </c:pt>
                <c:pt idx="27">
                  <c:v>19.200399999999998</c:v>
                </c:pt>
                <c:pt idx="28">
                  <c:v>14.327199999999999</c:v>
                </c:pt>
                <c:pt idx="29">
                  <c:v>12.719200000000001</c:v>
                </c:pt>
                <c:pt idx="30">
                  <c:v>11.774100000000001</c:v>
                </c:pt>
                <c:pt idx="31">
                  <c:v>11.233700000000001</c:v>
                </c:pt>
                <c:pt idx="32">
                  <c:v>11.896000000000001</c:v>
                </c:pt>
                <c:pt idx="33">
                  <c:v>8.4767299999999999</c:v>
                </c:pt>
                <c:pt idx="34">
                  <c:v>7.9149700000000003</c:v>
                </c:pt>
                <c:pt idx="35">
                  <c:v>7.0678799999999997</c:v>
                </c:pt>
                <c:pt idx="36">
                  <c:v>6.2561299999999997</c:v>
                </c:pt>
                <c:pt idx="37">
                  <c:v>5.91622</c:v>
                </c:pt>
                <c:pt idx="38">
                  <c:v>5.3280099999999999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C6B-B14D-A6E9-AD4B219406E8}"/>
            </c:ext>
          </c:extLst>
        </c:ser>
        <c:ser>
          <c:idx val="3"/>
          <c:order val="1"/>
          <c:tx>
            <c:v>135Ce</c:v>
          </c:tx>
          <c:spPr>
            <a:ln w="19050" cap="rnd">
              <a:solidFill>
                <a:srgbClr val="70AD47"/>
              </a:solidFill>
              <a:round/>
            </a:ln>
            <a:effectLst/>
          </c:spPr>
          <c:marker>
            <c:symbol val="none"/>
          </c:marker>
          <c:xVal>
            <c:numRef>
              <c:f>'LD4 GSF5 plus M2 parameters'!$D$6:$D$44</c:f>
              <c:numCache>
                <c:formatCode>0.00E+00</c:formatCode>
                <c:ptCount val="39"/>
                <c:pt idx="0">
                  <c:v>25</c:v>
                </c:pt>
                <c:pt idx="1">
                  <c:v>27.5</c:v>
                </c:pt>
                <c:pt idx="2">
                  <c:v>30</c:v>
                </c:pt>
                <c:pt idx="3">
                  <c:v>32.5</c:v>
                </c:pt>
                <c:pt idx="4">
                  <c:v>35</c:v>
                </c:pt>
                <c:pt idx="5">
                  <c:v>37.5</c:v>
                </c:pt>
                <c:pt idx="6">
                  <c:v>40</c:v>
                </c:pt>
                <c:pt idx="7">
                  <c:v>42</c:v>
                </c:pt>
                <c:pt idx="8">
                  <c:v>45</c:v>
                </c:pt>
                <c:pt idx="9">
                  <c:v>47</c:v>
                </c:pt>
                <c:pt idx="10">
                  <c:v>50</c:v>
                </c:pt>
                <c:pt idx="11">
                  <c:v>52.5</c:v>
                </c:pt>
                <c:pt idx="12">
                  <c:v>55</c:v>
                </c:pt>
                <c:pt idx="13">
                  <c:v>57.5</c:v>
                </c:pt>
                <c:pt idx="14">
                  <c:v>60</c:v>
                </c:pt>
                <c:pt idx="15">
                  <c:v>62.5</c:v>
                </c:pt>
                <c:pt idx="16">
                  <c:v>65</c:v>
                </c:pt>
                <c:pt idx="17">
                  <c:v>67.7</c:v>
                </c:pt>
                <c:pt idx="18">
                  <c:v>70</c:v>
                </c:pt>
                <c:pt idx="19">
                  <c:v>75</c:v>
                </c:pt>
                <c:pt idx="20">
                  <c:v>80</c:v>
                </c:pt>
                <c:pt idx="21">
                  <c:v>85</c:v>
                </c:pt>
                <c:pt idx="22">
                  <c:v>90</c:v>
                </c:pt>
                <c:pt idx="23">
                  <c:v>95</c:v>
                </c:pt>
                <c:pt idx="24">
                  <c:v>100</c:v>
                </c:pt>
                <c:pt idx="25">
                  <c:v>105</c:v>
                </c:pt>
                <c:pt idx="26">
                  <c:v>115</c:v>
                </c:pt>
                <c:pt idx="27">
                  <c:v>120</c:v>
                </c:pt>
                <c:pt idx="28">
                  <c:v>125</c:v>
                </c:pt>
                <c:pt idx="29">
                  <c:v>130</c:v>
                </c:pt>
                <c:pt idx="30">
                  <c:v>135</c:v>
                </c:pt>
                <c:pt idx="31">
                  <c:v>140</c:v>
                </c:pt>
                <c:pt idx="32">
                  <c:v>145</c:v>
                </c:pt>
                <c:pt idx="33">
                  <c:v>150</c:v>
                </c:pt>
                <c:pt idx="34">
                  <c:v>160</c:v>
                </c:pt>
                <c:pt idx="35">
                  <c:v>170</c:v>
                </c:pt>
                <c:pt idx="36">
                  <c:v>180</c:v>
                </c:pt>
                <c:pt idx="37">
                  <c:v>190</c:v>
                </c:pt>
                <c:pt idx="38">
                  <c:v>200</c:v>
                </c:pt>
              </c:numCache>
            </c:numRef>
          </c:xVal>
          <c:yVal>
            <c:numRef>
              <c:f>'LD4 GSF5 plus M2 parameters'!$E$6:$E$44</c:f>
              <c:numCache>
                <c:formatCode>0.00E+00</c:formatCode>
                <c:ptCount val="3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3.9707899999999997E-2</c:v>
                </c:pt>
                <c:pt idx="6">
                  <c:v>4.3300900000000002</c:v>
                </c:pt>
                <c:pt idx="7">
                  <c:v>25.104700000000001</c:v>
                </c:pt>
                <c:pt idx="8">
                  <c:v>103.89100000000001</c:v>
                </c:pt>
                <c:pt idx="9">
                  <c:v>184.63300000000001</c:v>
                </c:pt>
                <c:pt idx="10">
                  <c:v>308.65600000000001</c:v>
                </c:pt>
                <c:pt idx="11">
                  <c:v>375.21699999999998</c:v>
                </c:pt>
                <c:pt idx="12">
                  <c:v>381.5</c:v>
                </c:pt>
                <c:pt idx="13">
                  <c:v>336.62700000000001</c:v>
                </c:pt>
                <c:pt idx="14">
                  <c:v>272.11200000000002</c:v>
                </c:pt>
                <c:pt idx="15">
                  <c:v>205.262</c:v>
                </c:pt>
                <c:pt idx="16">
                  <c:v>154.441</c:v>
                </c:pt>
                <c:pt idx="17">
                  <c:v>114.357</c:v>
                </c:pt>
                <c:pt idx="18">
                  <c:v>88.775999999999996</c:v>
                </c:pt>
                <c:pt idx="19">
                  <c:v>60.2104</c:v>
                </c:pt>
                <c:pt idx="20">
                  <c:v>44.658299999999997</c:v>
                </c:pt>
                <c:pt idx="21">
                  <c:v>34.593800000000002</c:v>
                </c:pt>
                <c:pt idx="22">
                  <c:v>29.912500000000001</c:v>
                </c:pt>
                <c:pt idx="23">
                  <c:v>24.673100000000002</c:v>
                </c:pt>
                <c:pt idx="24">
                  <c:v>22.576499999999999</c:v>
                </c:pt>
                <c:pt idx="25">
                  <c:v>18.484500000000001</c:v>
                </c:pt>
                <c:pt idx="26">
                  <c:v>16.012499999999999</c:v>
                </c:pt>
                <c:pt idx="27">
                  <c:v>13.9977</c:v>
                </c:pt>
                <c:pt idx="28">
                  <c:v>12.211600000000001</c:v>
                </c:pt>
                <c:pt idx="29">
                  <c:v>11.090299999999999</c:v>
                </c:pt>
                <c:pt idx="30">
                  <c:v>10.707700000000001</c:v>
                </c:pt>
                <c:pt idx="31">
                  <c:v>10.5161</c:v>
                </c:pt>
                <c:pt idx="32">
                  <c:v>8.8252000000000006</c:v>
                </c:pt>
                <c:pt idx="33">
                  <c:v>10.804500000000001</c:v>
                </c:pt>
                <c:pt idx="34">
                  <c:v>8.4670799999999993</c:v>
                </c:pt>
                <c:pt idx="35">
                  <c:v>6.9264299999999999</c:v>
                </c:pt>
                <c:pt idx="36">
                  <c:v>6.0331400000000004</c:v>
                </c:pt>
                <c:pt idx="37">
                  <c:v>5.50108</c:v>
                </c:pt>
                <c:pt idx="38">
                  <c:v>5.04108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0C6B-B14D-A6E9-AD4B219406E8}"/>
            </c:ext>
          </c:extLst>
        </c:ser>
        <c:ser>
          <c:idx val="1"/>
          <c:order val="2"/>
          <c:tx>
            <c:v>139Ce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'LD4 GSF5 plus M2 parameters'!$H$6:$H$44</c:f>
              <c:numCache>
                <c:formatCode>0.00E+00</c:formatCode>
                <c:ptCount val="39"/>
                <c:pt idx="0">
                  <c:v>25</c:v>
                </c:pt>
                <c:pt idx="1">
                  <c:v>27.5</c:v>
                </c:pt>
                <c:pt idx="2">
                  <c:v>30</c:v>
                </c:pt>
                <c:pt idx="3">
                  <c:v>32.5</c:v>
                </c:pt>
                <c:pt idx="4">
                  <c:v>35</c:v>
                </c:pt>
                <c:pt idx="5">
                  <c:v>37.5</c:v>
                </c:pt>
                <c:pt idx="6">
                  <c:v>40</c:v>
                </c:pt>
                <c:pt idx="7">
                  <c:v>42</c:v>
                </c:pt>
                <c:pt idx="8">
                  <c:v>45</c:v>
                </c:pt>
                <c:pt idx="9">
                  <c:v>47</c:v>
                </c:pt>
                <c:pt idx="10">
                  <c:v>50</c:v>
                </c:pt>
                <c:pt idx="11">
                  <c:v>52.5</c:v>
                </c:pt>
                <c:pt idx="12">
                  <c:v>55</c:v>
                </c:pt>
                <c:pt idx="13">
                  <c:v>57.5</c:v>
                </c:pt>
                <c:pt idx="14">
                  <c:v>60</c:v>
                </c:pt>
                <c:pt idx="15">
                  <c:v>62.5</c:v>
                </c:pt>
                <c:pt idx="16">
                  <c:v>65</c:v>
                </c:pt>
                <c:pt idx="17">
                  <c:v>67.7</c:v>
                </c:pt>
                <c:pt idx="18">
                  <c:v>70</c:v>
                </c:pt>
                <c:pt idx="19">
                  <c:v>75</c:v>
                </c:pt>
                <c:pt idx="20">
                  <c:v>80</c:v>
                </c:pt>
                <c:pt idx="21">
                  <c:v>85</c:v>
                </c:pt>
                <c:pt idx="22">
                  <c:v>90</c:v>
                </c:pt>
                <c:pt idx="23">
                  <c:v>95</c:v>
                </c:pt>
                <c:pt idx="24">
                  <c:v>100</c:v>
                </c:pt>
                <c:pt idx="25">
                  <c:v>105</c:v>
                </c:pt>
                <c:pt idx="26">
                  <c:v>115</c:v>
                </c:pt>
                <c:pt idx="27">
                  <c:v>120</c:v>
                </c:pt>
                <c:pt idx="28">
                  <c:v>125</c:v>
                </c:pt>
                <c:pt idx="29">
                  <c:v>130</c:v>
                </c:pt>
                <c:pt idx="30">
                  <c:v>135</c:v>
                </c:pt>
                <c:pt idx="31">
                  <c:v>140</c:v>
                </c:pt>
                <c:pt idx="32">
                  <c:v>145</c:v>
                </c:pt>
                <c:pt idx="33">
                  <c:v>150</c:v>
                </c:pt>
                <c:pt idx="34">
                  <c:v>160</c:v>
                </c:pt>
                <c:pt idx="35">
                  <c:v>170</c:v>
                </c:pt>
                <c:pt idx="36">
                  <c:v>180</c:v>
                </c:pt>
                <c:pt idx="37">
                  <c:v>190</c:v>
                </c:pt>
                <c:pt idx="38">
                  <c:v>200</c:v>
                </c:pt>
              </c:numCache>
            </c:numRef>
          </c:xVal>
          <c:yVal>
            <c:numRef>
              <c:f>'LD4 GSF5 plus M2 parameters'!$I$6:$I$44</c:f>
              <c:numCache>
                <c:formatCode>0.00E+00</c:formatCode>
                <c:ptCount val="39"/>
                <c:pt idx="0">
                  <c:v>50.9255</c:v>
                </c:pt>
                <c:pt idx="1">
                  <c:v>45.7761</c:v>
                </c:pt>
                <c:pt idx="2">
                  <c:v>40.808100000000003</c:v>
                </c:pt>
                <c:pt idx="3">
                  <c:v>36.789000000000001</c:v>
                </c:pt>
                <c:pt idx="4">
                  <c:v>33.354900000000001</c:v>
                </c:pt>
                <c:pt idx="5">
                  <c:v>30.244399999999999</c:v>
                </c:pt>
                <c:pt idx="6">
                  <c:v>27.256399999999999</c:v>
                </c:pt>
                <c:pt idx="7">
                  <c:v>25.4099</c:v>
                </c:pt>
                <c:pt idx="8">
                  <c:v>22.689599999999999</c:v>
                </c:pt>
                <c:pt idx="9">
                  <c:v>21.184200000000001</c:v>
                </c:pt>
                <c:pt idx="10">
                  <c:v>18.167400000000001</c:v>
                </c:pt>
                <c:pt idx="11">
                  <c:v>17.1264</c:v>
                </c:pt>
                <c:pt idx="12">
                  <c:v>16.007899999999999</c:v>
                </c:pt>
                <c:pt idx="13">
                  <c:v>13.315099999999999</c:v>
                </c:pt>
                <c:pt idx="14">
                  <c:v>12.5754</c:v>
                </c:pt>
                <c:pt idx="15">
                  <c:v>12.3439</c:v>
                </c:pt>
                <c:pt idx="16">
                  <c:v>11.5486</c:v>
                </c:pt>
                <c:pt idx="17">
                  <c:v>9.5864899999999995</c:v>
                </c:pt>
                <c:pt idx="18">
                  <c:v>8.7770100000000006</c:v>
                </c:pt>
                <c:pt idx="19">
                  <c:v>7.8078000000000003</c:v>
                </c:pt>
                <c:pt idx="20">
                  <c:v>6.9837499999999997</c:v>
                </c:pt>
                <c:pt idx="21">
                  <c:v>5.1758800000000003</c:v>
                </c:pt>
                <c:pt idx="22">
                  <c:v>4.4954799999999997</c:v>
                </c:pt>
                <c:pt idx="23">
                  <c:v>4.12751</c:v>
                </c:pt>
                <c:pt idx="24">
                  <c:v>3.83107</c:v>
                </c:pt>
                <c:pt idx="25">
                  <c:v>3.75386</c:v>
                </c:pt>
                <c:pt idx="26">
                  <c:v>2.32193</c:v>
                </c:pt>
                <c:pt idx="27">
                  <c:v>1.96912</c:v>
                </c:pt>
                <c:pt idx="28">
                  <c:v>2.0142799999999998</c:v>
                </c:pt>
                <c:pt idx="29">
                  <c:v>1.82321</c:v>
                </c:pt>
                <c:pt idx="30">
                  <c:v>1.7806299999999999</c:v>
                </c:pt>
                <c:pt idx="31">
                  <c:v>1.55538</c:v>
                </c:pt>
                <c:pt idx="32">
                  <c:v>1.6414500000000001</c:v>
                </c:pt>
                <c:pt idx="33">
                  <c:v>1.5413300000000001</c:v>
                </c:pt>
                <c:pt idx="34">
                  <c:v>1.3882000000000001</c:v>
                </c:pt>
                <c:pt idx="35">
                  <c:v>0.64847900000000003</c:v>
                </c:pt>
                <c:pt idx="36">
                  <c:v>0.633521</c:v>
                </c:pt>
                <c:pt idx="37">
                  <c:v>0.628467</c:v>
                </c:pt>
                <c:pt idx="38">
                  <c:v>0.62414999999999998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0C6B-B14D-A6E9-AD4B219406E8}"/>
            </c:ext>
          </c:extLst>
        </c:ser>
        <c:ser>
          <c:idx val="4"/>
          <c:order val="3"/>
          <c:tx>
            <c:v>Becker 134Ce</c:v>
          </c:tx>
          <c:spPr>
            <a:ln w="19050" cap="rnd">
              <a:noFill/>
              <a:round/>
            </a:ln>
            <a:effectLst/>
          </c:spPr>
          <c:marker>
            <c:symbol val="square"/>
            <c:size val="5"/>
            <c:spPr>
              <a:solidFill>
                <a:schemeClr val="accent5"/>
              </a:solidFill>
              <a:ln w="34925">
                <a:solidFill>
                  <a:schemeClr val="accent5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'Becker paper data'!$M$40:$M$45</c:f>
                <c:numCache>
                  <c:formatCode>General</c:formatCode>
                  <c:ptCount val="6"/>
                  <c:pt idx="0">
                    <c:v>3.59</c:v>
                  </c:pt>
                  <c:pt idx="1">
                    <c:v>15.99</c:v>
                  </c:pt>
                  <c:pt idx="2">
                    <c:v>20.71</c:v>
                  </c:pt>
                  <c:pt idx="3">
                    <c:v>26.59</c:v>
                  </c:pt>
                  <c:pt idx="4">
                    <c:v>12.9</c:v>
                  </c:pt>
                  <c:pt idx="5">
                    <c:v>7.2</c:v>
                  </c:pt>
                </c:numCache>
              </c:numRef>
            </c:plus>
            <c:minus>
              <c:numRef>
                <c:f>'Becker paper data'!$M$40:$M$45</c:f>
                <c:numCache>
                  <c:formatCode>General</c:formatCode>
                  <c:ptCount val="6"/>
                  <c:pt idx="0">
                    <c:v>3.59</c:v>
                  </c:pt>
                  <c:pt idx="1">
                    <c:v>15.99</c:v>
                  </c:pt>
                  <c:pt idx="2">
                    <c:v>20.71</c:v>
                  </c:pt>
                  <c:pt idx="3">
                    <c:v>26.59</c:v>
                  </c:pt>
                  <c:pt idx="4">
                    <c:v>12.9</c:v>
                  </c:pt>
                  <c:pt idx="5">
                    <c:v>7.2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'Becker paper data'!$B$40:$B$45</c:f>
              <c:numCache>
                <c:formatCode>General</c:formatCode>
                <c:ptCount val="6"/>
                <c:pt idx="0">
                  <c:v>54.93</c:v>
                </c:pt>
                <c:pt idx="1">
                  <c:v>58.87</c:v>
                </c:pt>
                <c:pt idx="2">
                  <c:v>63.32</c:v>
                </c:pt>
                <c:pt idx="3">
                  <c:v>67.989999999999995</c:v>
                </c:pt>
                <c:pt idx="4">
                  <c:v>78.05</c:v>
                </c:pt>
                <c:pt idx="5">
                  <c:v>88.66</c:v>
                </c:pt>
              </c:numCache>
            </c:numRef>
          </c:xVal>
          <c:yVal>
            <c:numRef>
              <c:f>'Becker paper data'!$L$40:$L$45</c:f>
              <c:numCache>
                <c:formatCode>General</c:formatCode>
                <c:ptCount val="6"/>
                <c:pt idx="0">
                  <c:v>41.12</c:v>
                </c:pt>
                <c:pt idx="1">
                  <c:v>127.78999999999999</c:v>
                </c:pt>
                <c:pt idx="2">
                  <c:v>204.94</c:v>
                </c:pt>
                <c:pt idx="3">
                  <c:v>224.66</c:v>
                </c:pt>
                <c:pt idx="4">
                  <c:v>135.24</c:v>
                </c:pt>
                <c:pt idx="5">
                  <c:v>72.830000000000013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0C6B-B14D-A6E9-AD4B219406E8}"/>
            </c:ext>
          </c:extLst>
        </c:ser>
        <c:ser>
          <c:idx val="5"/>
          <c:order val="4"/>
          <c:tx>
            <c:v>Becker 135Ce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dPt>
            <c:idx val="2"/>
            <c:marker>
              <c:symbol val="circle"/>
              <c:size val="8"/>
              <c:spPr>
                <a:solidFill>
                  <a:schemeClr val="accent1"/>
                </a:solidFill>
                <a:ln w="31750">
                  <a:solidFill>
                    <a:schemeClr val="accent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0C6B-B14D-A6E9-AD4B219406E8}"/>
              </c:ext>
            </c:extLst>
          </c:dPt>
          <c:errBars>
            <c:errDir val="y"/>
            <c:errBarType val="both"/>
            <c:errValType val="cust"/>
            <c:noEndCap val="0"/>
            <c:plus>
              <c:numRef>
                <c:f>'Becker paper data'!$M$57:$M$64</c:f>
                <c:numCache>
                  <c:formatCode>General</c:formatCode>
                  <c:ptCount val="8"/>
                  <c:pt idx="0">
                    <c:v>16.670000000000002</c:v>
                  </c:pt>
                  <c:pt idx="1">
                    <c:v>28.96</c:v>
                  </c:pt>
                  <c:pt idx="2">
                    <c:v>30.15</c:v>
                  </c:pt>
                  <c:pt idx="3">
                    <c:v>25.02</c:v>
                  </c:pt>
                  <c:pt idx="4">
                    <c:v>13.790000000000001</c:v>
                  </c:pt>
                  <c:pt idx="5">
                    <c:v>11.15</c:v>
                  </c:pt>
                  <c:pt idx="6">
                    <c:v>6.18</c:v>
                  </c:pt>
                  <c:pt idx="7">
                    <c:v>5.19</c:v>
                  </c:pt>
                </c:numCache>
              </c:numRef>
            </c:plus>
            <c:minus>
              <c:numRef>
                <c:f>'Becker paper data'!$M$57:$M$64</c:f>
                <c:numCache>
                  <c:formatCode>General</c:formatCode>
                  <c:ptCount val="8"/>
                  <c:pt idx="0">
                    <c:v>16.670000000000002</c:v>
                  </c:pt>
                  <c:pt idx="1">
                    <c:v>28.96</c:v>
                  </c:pt>
                  <c:pt idx="2">
                    <c:v>30.15</c:v>
                  </c:pt>
                  <c:pt idx="3">
                    <c:v>25.02</c:v>
                  </c:pt>
                  <c:pt idx="4">
                    <c:v>13.790000000000001</c:v>
                  </c:pt>
                  <c:pt idx="5">
                    <c:v>11.15</c:v>
                  </c:pt>
                  <c:pt idx="6">
                    <c:v>6.18</c:v>
                  </c:pt>
                  <c:pt idx="7">
                    <c:v>5.19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'Becker paper data'!$B$57:$B$64</c:f>
              <c:numCache>
                <c:formatCode>General</c:formatCode>
                <c:ptCount val="8"/>
                <c:pt idx="0">
                  <c:v>46.96</c:v>
                </c:pt>
                <c:pt idx="1">
                  <c:v>51.58</c:v>
                </c:pt>
                <c:pt idx="2">
                  <c:v>54.93</c:v>
                </c:pt>
                <c:pt idx="3">
                  <c:v>58.87</c:v>
                </c:pt>
                <c:pt idx="4">
                  <c:v>63.32</c:v>
                </c:pt>
                <c:pt idx="5">
                  <c:v>67.989999999999995</c:v>
                </c:pt>
                <c:pt idx="6">
                  <c:v>78.05</c:v>
                </c:pt>
                <c:pt idx="7">
                  <c:v>88.66</c:v>
                </c:pt>
              </c:numCache>
            </c:numRef>
          </c:xVal>
          <c:yVal>
            <c:numRef>
              <c:f>'Becker paper data'!$L$57:$L$64</c:f>
              <c:numCache>
                <c:formatCode>General</c:formatCode>
                <c:ptCount val="8"/>
                <c:pt idx="0">
                  <c:v>297.94</c:v>
                </c:pt>
                <c:pt idx="1">
                  <c:v>359.78</c:v>
                </c:pt>
                <c:pt idx="2">
                  <c:v>400.72999999999996</c:v>
                </c:pt>
                <c:pt idx="3">
                  <c:v>347.66999999999996</c:v>
                </c:pt>
                <c:pt idx="4">
                  <c:v>217.45000000000002</c:v>
                </c:pt>
                <c:pt idx="5">
                  <c:v>145.69</c:v>
                </c:pt>
                <c:pt idx="6">
                  <c:v>97.74</c:v>
                </c:pt>
                <c:pt idx="7">
                  <c:v>69.739999999999995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0C6B-B14D-A6E9-AD4B219406E8}"/>
            </c:ext>
          </c:extLst>
        </c:ser>
        <c:ser>
          <c:idx val="6"/>
          <c:order val="5"/>
          <c:tx>
            <c:v>Becker 139Ce</c:v>
          </c:tx>
          <c:spPr>
            <a:ln w="1905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rgbClr val="FF0000"/>
              </a:solidFill>
              <a:ln w="38100">
                <a:solidFill>
                  <a:srgbClr val="FF000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'Becker paper data'!$M$113:$M$120</c:f>
                <c:numCache>
                  <c:formatCode>General</c:formatCode>
                  <c:ptCount val="8"/>
                  <c:pt idx="0">
                    <c:v>1.6800000000000002</c:v>
                  </c:pt>
                  <c:pt idx="1">
                    <c:v>1.28</c:v>
                  </c:pt>
                  <c:pt idx="2">
                    <c:v>1.47</c:v>
                  </c:pt>
                  <c:pt idx="3">
                    <c:v>1.03</c:v>
                  </c:pt>
                  <c:pt idx="4">
                    <c:v>1.22</c:v>
                  </c:pt>
                  <c:pt idx="5">
                    <c:v>1.52</c:v>
                  </c:pt>
                  <c:pt idx="6">
                    <c:v>0.43</c:v>
                  </c:pt>
                  <c:pt idx="7">
                    <c:v>0.74</c:v>
                  </c:pt>
                </c:numCache>
              </c:numRef>
            </c:plus>
            <c:minus>
              <c:numRef>
                <c:f>'Becker paper data'!$M$113:$M$120</c:f>
                <c:numCache>
                  <c:formatCode>General</c:formatCode>
                  <c:ptCount val="8"/>
                  <c:pt idx="0">
                    <c:v>1.6800000000000002</c:v>
                  </c:pt>
                  <c:pt idx="1">
                    <c:v>1.28</c:v>
                  </c:pt>
                  <c:pt idx="2">
                    <c:v>1.47</c:v>
                  </c:pt>
                  <c:pt idx="3">
                    <c:v>1.03</c:v>
                  </c:pt>
                  <c:pt idx="4">
                    <c:v>1.22</c:v>
                  </c:pt>
                  <c:pt idx="5">
                    <c:v>1.52</c:v>
                  </c:pt>
                  <c:pt idx="6">
                    <c:v>0.43</c:v>
                  </c:pt>
                  <c:pt idx="7">
                    <c:v>0.74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'Becker paper data'!$B$113:$B$120</c:f>
              <c:numCache>
                <c:formatCode>General</c:formatCode>
                <c:ptCount val="8"/>
                <c:pt idx="0">
                  <c:v>46.96</c:v>
                </c:pt>
                <c:pt idx="1">
                  <c:v>51.58</c:v>
                </c:pt>
                <c:pt idx="2">
                  <c:v>54.93</c:v>
                </c:pt>
                <c:pt idx="3">
                  <c:v>58.87</c:v>
                </c:pt>
                <c:pt idx="4">
                  <c:v>63.32</c:v>
                </c:pt>
                <c:pt idx="5">
                  <c:v>67.989999999999995</c:v>
                </c:pt>
                <c:pt idx="6">
                  <c:v>78.05</c:v>
                </c:pt>
                <c:pt idx="7">
                  <c:v>88.66</c:v>
                </c:pt>
              </c:numCache>
            </c:numRef>
          </c:xVal>
          <c:yVal>
            <c:numRef>
              <c:f>'Becker paper data'!$L$113:$L$120</c:f>
              <c:numCache>
                <c:formatCode>General</c:formatCode>
                <c:ptCount val="8"/>
                <c:pt idx="0">
                  <c:v>13.950000000000001</c:v>
                </c:pt>
                <c:pt idx="1">
                  <c:v>13.51</c:v>
                </c:pt>
                <c:pt idx="2">
                  <c:v>10.98</c:v>
                </c:pt>
                <c:pt idx="3">
                  <c:v>9.9799999999999986</c:v>
                </c:pt>
                <c:pt idx="4">
                  <c:v>9.26</c:v>
                </c:pt>
                <c:pt idx="5">
                  <c:v>9.15</c:v>
                </c:pt>
                <c:pt idx="6">
                  <c:v>5.43</c:v>
                </c:pt>
                <c:pt idx="7">
                  <c:v>5.6899999999999995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0C6B-B14D-A6E9-AD4B219406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7917119"/>
        <c:axId val="517302639"/>
      </c:scatterChart>
      <c:scatterChart>
        <c:scatterStyle val="smoothMarker"/>
        <c:varyColors val="0"/>
        <c:ser>
          <c:idx val="2"/>
          <c:order val="6"/>
          <c:tx>
            <c:v>134Ce/139Ce</c:v>
          </c:tx>
          <c:spPr>
            <a:ln w="19050" cap="rnd">
              <a:solidFill>
                <a:schemeClr val="accent5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'LD4 GSF5 plus M2 parameters'!$M$6:$M$44</c:f>
              <c:numCache>
                <c:formatCode>0.00E+00</c:formatCode>
                <c:ptCount val="39"/>
                <c:pt idx="0">
                  <c:v>25</c:v>
                </c:pt>
                <c:pt idx="1">
                  <c:v>27.5</c:v>
                </c:pt>
                <c:pt idx="2">
                  <c:v>30</c:v>
                </c:pt>
                <c:pt idx="3">
                  <c:v>32.5</c:v>
                </c:pt>
                <c:pt idx="4">
                  <c:v>35</c:v>
                </c:pt>
                <c:pt idx="5">
                  <c:v>37.5</c:v>
                </c:pt>
                <c:pt idx="6">
                  <c:v>40</c:v>
                </c:pt>
                <c:pt idx="7">
                  <c:v>42</c:v>
                </c:pt>
                <c:pt idx="8">
                  <c:v>45</c:v>
                </c:pt>
                <c:pt idx="9">
                  <c:v>47</c:v>
                </c:pt>
                <c:pt idx="10">
                  <c:v>50</c:v>
                </c:pt>
                <c:pt idx="11">
                  <c:v>52.5</c:v>
                </c:pt>
                <c:pt idx="12">
                  <c:v>55</c:v>
                </c:pt>
                <c:pt idx="13">
                  <c:v>57.5</c:v>
                </c:pt>
                <c:pt idx="14">
                  <c:v>60</c:v>
                </c:pt>
                <c:pt idx="15">
                  <c:v>62.5</c:v>
                </c:pt>
                <c:pt idx="16">
                  <c:v>65</c:v>
                </c:pt>
                <c:pt idx="17">
                  <c:v>67.7</c:v>
                </c:pt>
                <c:pt idx="18">
                  <c:v>70</c:v>
                </c:pt>
                <c:pt idx="19">
                  <c:v>75</c:v>
                </c:pt>
                <c:pt idx="20">
                  <c:v>80</c:v>
                </c:pt>
                <c:pt idx="21">
                  <c:v>85</c:v>
                </c:pt>
                <c:pt idx="22">
                  <c:v>90</c:v>
                </c:pt>
                <c:pt idx="23">
                  <c:v>95</c:v>
                </c:pt>
                <c:pt idx="24">
                  <c:v>100</c:v>
                </c:pt>
                <c:pt idx="25">
                  <c:v>105</c:v>
                </c:pt>
                <c:pt idx="26">
                  <c:v>115</c:v>
                </c:pt>
                <c:pt idx="27">
                  <c:v>120</c:v>
                </c:pt>
                <c:pt idx="28">
                  <c:v>125</c:v>
                </c:pt>
                <c:pt idx="29">
                  <c:v>130</c:v>
                </c:pt>
                <c:pt idx="30">
                  <c:v>135</c:v>
                </c:pt>
                <c:pt idx="31">
                  <c:v>140</c:v>
                </c:pt>
                <c:pt idx="32">
                  <c:v>145</c:v>
                </c:pt>
                <c:pt idx="33">
                  <c:v>150</c:v>
                </c:pt>
                <c:pt idx="34">
                  <c:v>160</c:v>
                </c:pt>
                <c:pt idx="35">
                  <c:v>170</c:v>
                </c:pt>
                <c:pt idx="36">
                  <c:v>180</c:v>
                </c:pt>
                <c:pt idx="37">
                  <c:v>190</c:v>
                </c:pt>
                <c:pt idx="38">
                  <c:v>200</c:v>
                </c:pt>
              </c:numCache>
            </c:numRef>
          </c:xVal>
          <c:yVal>
            <c:numRef>
              <c:f>'LD4 GSF5 plus M2 parameters'!$K$6:$K$44</c:f>
              <c:numCache>
                <c:formatCode>General</c:formatCode>
                <c:ptCount val="3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2.7353924151018211E-3</c:v>
                </c:pt>
                <c:pt idx="10">
                  <c:v>0.19237260147296806</c:v>
                </c:pt>
                <c:pt idx="11">
                  <c:v>1.2987668161434978</c:v>
                </c:pt>
                <c:pt idx="12">
                  <c:v>4.076024962674679</c:v>
                </c:pt>
                <c:pt idx="13">
                  <c:v>9.6169011122710319</c:v>
                </c:pt>
                <c:pt idx="14">
                  <c:v>15.394261812745519</c:v>
                </c:pt>
                <c:pt idx="15">
                  <c:v>20.006318910555009</c:v>
                </c:pt>
                <c:pt idx="16">
                  <c:v>23.832932130301508</c:v>
                </c:pt>
                <c:pt idx="17">
                  <c:v>28.52097065766511</c:v>
                </c:pt>
                <c:pt idx="18">
                  <c:v>28.821546289681795</c:v>
                </c:pt>
                <c:pt idx="19">
                  <c:v>22.575757575757574</c:v>
                </c:pt>
                <c:pt idx="20">
                  <c:v>15.818149275102918</c:v>
                </c:pt>
                <c:pt idx="21">
                  <c:v>14.26773804647712</c:v>
                </c:pt>
                <c:pt idx="22">
                  <c:v>11.293699449224556</c:v>
                </c:pt>
                <c:pt idx="23">
                  <c:v>9.9285767932724571</c:v>
                </c:pt>
                <c:pt idx="24">
                  <c:v>7.8830979334755042</c:v>
                </c:pt>
                <c:pt idx="25">
                  <c:v>7.6227669652038168</c:v>
                </c:pt>
                <c:pt idx="26">
                  <c:v>8.2107987751568743</c:v>
                </c:pt>
                <c:pt idx="27">
                  <c:v>9.7507516047777685</c:v>
                </c:pt>
                <c:pt idx="28">
                  <c:v>7.1128145044383109</c:v>
                </c:pt>
                <c:pt idx="29">
                  <c:v>6.9762671332430166</c:v>
                </c:pt>
                <c:pt idx="30">
                  <c:v>6.6123226049207311</c:v>
                </c:pt>
                <c:pt idx="31">
                  <c:v>7.2224793941030496</c:v>
                </c:pt>
                <c:pt idx="32">
                  <c:v>7.2472509062109722</c:v>
                </c:pt>
                <c:pt idx="33">
                  <c:v>5.4996204576566985</c:v>
                </c:pt>
                <c:pt idx="34">
                  <c:v>5.7016063967727995</c:v>
                </c:pt>
                <c:pt idx="35">
                  <c:v>10.89916558593262</c:v>
                </c:pt>
                <c:pt idx="36">
                  <c:v>9.8751738300703522</c:v>
                </c:pt>
                <c:pt idx="37">
                  <c:v>9.4137321450450067</c:v>
                </c:pt>
                <c:pt idx="38">
                  <c:v>8.5364255387326757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0C6B-B14D-A6E9-AD4B219406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27539471"/>
        <c:axId val="248714911"/>
      </c:scatterChart>
      <c:valAx>
        <c:axId val="527917119"/>
        <c:scaling>
          <c:orientation val="minMax"/>
          <c:max val="100"/>
          <c:min val="2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800" b="0" i="0" u="none" strike="noStrike" baseline="0" dirty="0">
                    <a:effectLst/>
                  </a:rPr>
                  <a:t>Incident Proton </a:t>
                </a:r>
                <a:r>
                  <a:rPr lang="en-US" dirty="0"/>
                  <a:t>Energy (MeV)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17302639"/>
        <c:crosses val="autoZero"/>
        <c:crossBetween val="midCat"/>
      </c:valAx>
      <c:valAx>
        <c:axId val="517302639"/>
        <c:scaling>
          <c:orientation val="minMax"/>
          <c:max val="6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dirty="0"/>
                  <a:t>Cross Section (mb)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27917119"/>
        <c:crosses val="autoZero"/>
        <c:crossBetween val="midCat"/>
        <c:majorUnit val="100"/>
      </c:valAx>
      <c:valAx>
        <c:axId val="248714911"/>
        <c:scaling>
          <c:orientation val="minMax"/>
          <c:max val="50"/>
          <c:min val="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dirty="0"/>
                  <a:t>134Ce/139Ce ratio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prstDash val="dash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627539471"/>
        <c:crosses val="max"/>
        <c:crossBetween val="midCat"/>
      </c:valAx>
      <c:valAx>
        <c:axId val="627539471"/>
        <c:scaling>
          <c:orientation val="minMax"/>
        </c:scaling>
        <c:delete val="1"/>
        <c:axPos val="b"/>
        <c:numFmt formatCode="0.00E+00" sourceLinked="1"/>
        <c:majorTickMark val="out"/>
        <c:minorTickMark val="none"/>
        <c:tickLblPos val="nextTo"/>
        <c:crossAx val="248714911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55882207606875378"/>
          <c:y val="9.465159222353843E-2"/>
          <c:w val="0.29197887050844212"/>
          <c:h val="0.294572294302096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8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dirty="0"/>
              <a:t>Talys 1.95 for </a:t>
            </a:r>
            <a:r>
              <a:rPr lang="en-US" baseline="30000" dirty="0"/>
              <a:t>86</a:t>
            </a:r>
            <a:r>
              <a:rPr lang="en-US" dirty="0"/>
              <a:t>Sr(d,n)</a:t>
            </a:r>
            <a:r>
              <a:rPr lang="en-US" baseline="30000" dirty="0"/>
              <a:t>86g</a:t>
            </a:r>
            <a:r>
              <a:rPr lang="en-US" dirty="0"/>
              <a:t>Y/</a:t>
            </a:r>
            <a:r>
              <a:rPr lang="en-US" sz="2880" b="0" i="0" u="none" strike="noStrike" baseline="30000" dirty="0">
                <a:effectLst/>
              </a:rPr>
              <a:t>86m</a:t>
            </a:r>
            <a:r>
              <a:rPr lang="en-US" sz="2880" b="0" i="0" u="none" strike="noStrike" baseline="0" dirty="0">
                <a:effectLst/>
              </a:rPr>
              <a:t>Y</a:t>
            </a:r>
            <a:r>
              <a:rPr lang="en-US" sz="2880" b="0" i="0" u="none" strike="noStrike" baseline="0" dirty="0"/>
              <a:t> 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8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7115620989636737"/>
          <c:y val="0.14628558636598113"/>
          <c:w val="0.74558416684400952"/>
          <c:h val="0.64875329706160034"/>
        </c:manualLayout>
      </c:layout>
      <c:scatterChart>
        <c:scatterStyle val="smoothMarker"/>
        <c:varyColors val="0"/>
        <c:ser>
          <c:idx val="1"/>
          <c:order val="0"/>
          <c:tx>
            <c:v>Default</c:v>
          </c:tx>
          <c:spPr>
            <a:ln w="63500" cap="rnd">
              <a:solidFill>
                <a:schemeClr val="accent2"/>
              </a:solidFill>
              <a:prstDash val="sysDot"/>
              <a:round/>
            </a:ln>
            <a:effectLst/>
          </c:spPr>
          <c:marker>
            <c:symbol val="none"/>
          </c:marker>
          <c:xVal>
            <c:numRef>
              <c:f>default_rp039086.L00!$A$7:$A$25</c:f>
              <c:numCache>
                <c:formatCode>0.00E+00</c:formatCode>
                <c:ptCount val="19"/>
                <c:pt idx="0">
                  <c:v>5</c:v>
                </c:pt>
                <c:pt idx="1">
                  <c:v>7.5</c:v>
                </c:pt>
                <c:pt idx="2">
                  <c:v>10</c:v>
                </c:pt>
                <c:pt idx="3">
                  <c:v>12.5</c:v>
                </c:pt>
                <c:pt idx="4">
                  <c:v>15</c:v>
                </c:pt>
                <c:pt idx="5">
                  <c:v>17.5</c:v>
                </c:pt>
                <c:pt idx="6">
                  <c:v>20</c:v>
                </c:pt>
                <c:pt idx="7">
                  <c:v>22.5</c:v>
                </c:pt>
                <c:pt idx="8">
                  <c:v>25</c:v>
                </c:pt>
                <c:pt idx="9">
                  <c:v>27.5</c:v>
                </c:pt>
                <c:pt idx="10">
                  <c:v>30</c:v>
                </c:pt>
                <c:pt idx="11">
                  <c:v>32.5</c:v>
                </c:pt>
                <c:pt idx="12">
                  <c:v>35</c:v>
                </c:pt>
                <c:pt idx="13">
                  <c:v>37.5</c:v>
                </c:pt>
                <c:pt idx="14">
                  <c:v>40</c:v>
                </c:pt>
                <c:pt idx="15">
                  <c:v>42.5</c:v>
                </c:pt>
                <c:pt idx="16">
                  <c:v>45</c:v>
                </c:pt>
                <c:pt idx="17">
                  <c:v>47.5</c:v>
                </c:pt>
                <c:pt idx="18">
                  <c:v>50</c:v>
                </c:pt>
              </c:numCache>
            </c:numRef>
          </c:xVal>
          <c:yVal>
            <c:numRef>
              <c:f>default_rp039086.L00!$C$7:$C$25</c:f>
              <c:numCache>
                <c:formatCode>0.00E+00</c:formatCode>
                <c:ptCount val="19"/>
                <c:pt idx="0">
                  <c:v>0</c:v>
                </c:pt>
                <c:pt idx="1">
                  <c:v>0</c:v>
                </c:pt>
                <c:pt idx="2">
                  <c:v>0.89419899999999997</c:v>
                </c:pt>
                <c:pt idx="3">
                  <c:v>0.83985200000000004</c:v>
                </c:pt>
                <c:pt idx="4">
                  <c:v>0.79489900000000002</c:v>
                </c:pt>
                <c:pt idx="5">
                  <c:v>0.74729900000000005</c:v>
                </c:pt>
                <c:pt idx="6">
                  <c:v>0.68071800000000005</c:v>
                </c:pt>
                <c:pt idx="7">
                  <c:v>0.60986700000000005</c:v>
                </c:pt>
                <c:pt idx="8">
                  <c:v>0.57303800000000005</c:v>
                </c:pt>
                <c:pt idx="9">
                  <c:v>0.57001100000000005</c:v>
                </c:pt>
                <c:pt idx="10">
                  <c:v>0.57175200000000004</c:v>
                </c:pt>
                <c:pt idx="11">
                  <c:v>0.56611400000000001</c:v>
                </c:pt>
                <c:pt idx="12">
                  <c:v>0.55446899999999999</c:v>
                </c:pt>
                <c:pt idx="13">
                  <c:v>0.539184</c:v>
                </c:pt>
                <c:pt idx="14">
                  <c:v>0.52685700000000002</c:v>
                </c:pt>
                <c:pt idx="15">
                  <c:v>0.50853999999999999</c:v>
                </c:pt>
                <c:pt idx="16">
                  <c:v>0.50217999999999996</c:v>
                </c:pt>
                <c:pt idx="17">
                  <c:v>0.48905199999999999</c:v>
                </c:pt>
                <c:pt idx="18">
                  <c:v>0.48723100000000003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7F3-6E47-8A12-82F88CB651F1}"/>
            </c:ext>
          </c:extLst>
        </c:ser>
        <c:ser>
          <c:idx val="0"/>
          <c:order val="1"/>
          <c:tx>
            <c:v>sigma/2</c:v>
          </c:tx>
          <c:spPr>
            <a:ln w="635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default_rp039086.L00!$A$7:$A$25</c:f>
              <c:numCache>
                <c:formatCode>0.00E+00</c:formatCode>
                <c:ptCount val="19"/>
                <c:pt idx="0">
                  <c:v>5</c:v>
                </c:pt>
                <c:pt idx="1">
                  <c:v>7.5</c:v>
                </c:pt>
                <c:pt idx="2">
                  <c:v>10</c:v>
                </c:pt>
                <c:pt idx="3">
                  <c:v>12.5</c:v>
                </c:pt>
                <c:pt idx="4">
                  <c:v>15</c:v>
                </c:pt>
                <c:pt idx="5">
                  <c:v>17.5</c:v>
                </c:pt>
                <c:pt idx="6">
                  <c:v>20</c:v>
                </c:pt>
                <c:pt idx="7">
                  <c:v>22.5</c:v>
                </c:pt>
                <c:pt idx="8">
                  <c:v>25</c:v>
                </c:pt>
                <c:pt idx="9">
                  <c:v>27.5</c:v>
                </c:pt>
                <c:pt idx="10">
                  <c:v>30</c:v>
                </c:pt>
                <c:pt idx="11">
                  <c:v>32.5</c:v>
                </c:pt>
                <c:pt idx="12">
                  <c:v>35</c:v>
                </c:pt>
                <c:pt idx="13">
                  <c:v>37.5</c:v>
                </c:pt>
                <c:pt idx="14">
                  <c:v>40</c:v>
                </c:pt>
                <c:pt idx="15">
                  <c:v>42.5</c:v>
                </c:pt>
                <c:pt idx="16">
                  <c:v>45</c:v>
                </c:pt>
                <c:pt idx="17">
                  <c:v>47.5</c:v>
                </c:pt>
                <c:pt idx="18">
                  <c:v>50</c:v>
                </c:pt>
              </c:numCache>
            </c:numRef>
          </c:xVal>
          <c:yVal>
            <c:numRef>
              <c:f>default_rp039086.L00!$J$7:$J$25</c:f>
              <c:numCache>
                <c:formatCode>0.00E+00</c:formatCode>
                <c:ptCount val="19"/>
                <c:pt idx="0">
                  <c:v>0</c:v>
                </c:pt>
                <c:pt idx="1">
                  <c:v>0</c:v>
                </c:pt>
                <c:pt idx="2">
                  <c:v>0.89649500000000004</c:v>
                </c:pt>
                <c:pt idx="3">
                  <c:v>0.85532600000000003</c:v>
                </c:pt>
                <c:pt idx="4">
                  <c:v>0.83040700000000001</c:v>
                </c:pt>
                <c:pt idx="5">
                  <c:v>0.80939399999999995</c:v>
                </c:pt>
                <c:pt idx="6">
                  <c:v>0.78472399999999998</c:v>
                </c:pt>
                <c:pt idx="7">
                  <c:v>0.76644299999999999</c:v>
                </c:pt>
                <c:pt idx="8">
                  <c:v>0.77188000000000001</c:v>
                </c:pt>
                <c:pt idx="9">
                  <c:v>0.78624499999999997</c:v>
                </c:pt>
                <c:pt idx="10">
                  <c:v>0.79603199999999996</c:v>
                </c:pt>
                <c:pt idx="11">
                  <c:v>0.79924399999999995</c:v>
                </c:pt>
                <c:pt idx="12">
                  <c:v>0.79906600000000005</c:v>
                </c:pt>
                <c:pt idx="13">
                  <c:v>0.797296</c:v>
                </c:pt>
                <c:pt idx="14">
                  <c:v>0.79480600000000001</c:v>
                </c:pt>
                <c:pt idx="15">
                  <c:v>0.79344899999999996</c:v>
                </c:pt>
                <c:pt idx="16">
                  <c:v>0.79171400000000003</c:v>
                </c:pt>
                <c:pt idx="17">
                  <c:v>0.78987200000000002</c:v>
                </c:pt>
                <c:pt idx="18">
                  <c:v>0.79098299999999999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A7F3-6E47-8A12-82F88CB651F1}"/>
            </c:ext>
          </c:extLst>
        </c:ser>
        <c:ser>
          <c:idx val="2"/>
          <c:order val="2"/>
          <c:tx>
            <c:v>sigma*1.5</c:v>
          </c:tx>
          <c:spPr>
            <a:ln w="63500" cap="rnd">
              <a:solidFill>
                <a:schemeClr val="accent3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default_rp039086.L00!$O$7:$O$25</c:f>
              <c:numCache>
                <c:formatCode>0.00E+00</c:formatCode>
                <c:ptCount val="19"/>
                <c:pt idx="0">
                  <c:v>5</c:v>
                </c:pt>
                <c:pt idx="1">
                  <c:v>7.5</c:v>
                </c:pt>
                <c:pt idx="2">
                  <c:v>10</c:v>
                </c:pt>
                <c:pt idx="3">
                  <c:v>12.5</c:v>
                </c:pt>
                <c:pt idx="4">
                  <c:v>15</c:v>
                </c:pt>
                <c:pt idx="5">
                  <c:v>17.5</c:v>
                </c:pt>
                <c:pt idx="6">
                  <c:v>20</c:v>
                </c:pt>
                <c:pt idx="7">
                  <c:v>22.5</c:v>
                </c:pt>
                <c:pt idx="8">
                  <c:v>25</c:v>
                </c:pt>
                <c:pt idx="9">
                  <c:v>27.5</c:v>
                </c:pt>
                <c:pt idx="10">
                  <c:v>30</c:v>
                </c:pt>
                <c:pt idx="11">
                  <c:v>32.5</c:v>
                </c:pt>
                <c:pt idx="12">
                  <c:v>35</c:v>
                </c:pt>
                <c:pt idx="13">
                  <c:v>37.5</c:v>
                </c:pt>
                <c:pt idx="14">
                  <c:v>40</c:v>
                </c:pt>
                <c:pt idx="15">
                  <c:v>42.5</c:v>
                </c:pt>
                <c:pt idx="16">
                  <c:v>45</c:v>
                </c:pt>
                <c:pt idx="17">
                  <c:v>47.5</c:v>
                </c:pt>
                <c:pt idx="18">
                  <c:v>50</c:v>
                </c:pt>
              </c:numCache>
            </c:numRef>
          </c:xVal>
          <c:yVal>
            <c:numRef>
              <c:f>default_rp039086.L00!$Q$7:$Q$25</c:f>
              <c:numCache>
                <c:formatCode>0.00E+00</c:formatCode>
                <c:ptCount val="19"/>
                <c:pt idx="0">
                  <c:v>0</c:v>
                </c:pt>
                <c:pt idx="1">
                  <c:v>0</c:v>
                </c:pt>
                <c:pt idx="2">
                  <c:v>0.87964500000000001</c:v>
                </c:pt>
                <c:pt idx="3">
                  <c:v>0.80714699999999995</c:v>
                </c:pt>
                <c:pt idx="4">
                  <c:v>0.74057499999999998</c:v>
                </c:pt>
                <c:pt idx="5">
                  <c:v>0.67418400000000001</c:v>
                </c:pt>
                <c:pt idx="6">
                  <c:v>0.59286700000000003</c:v>
                </c:pt>
                <c:pt idx="7">
                  <c:v>0.50098600000000004</c:v>
                </c:pt>
                <c:pt idx="8">
                  <c:v>0.44006099999999998</c:v>
                </c:pt>
                <c:pt idx="9">
                  <c:v>0.41322399999999998</c:v>
                </c:pt>
                <c:pt idx="10">
                  <c:v>0.397094</c:v>
                </c:pt>
                <c:pt idx="11">
                  <c:v>0.37956800000000002</c:v>
                </c:pt>
                <c:pt idx="12">
                  <c:v>0.36471399999999998</c:v>
                </c:pt>
                <c:pt idx="13">
                  <c:v>0.34578199999999998</c:v>
                </c:pt>
                <c:pt idx="14">
                  <c:v>0.32908599999999999</c:v>
                </c:pt>
                <c:pt idx="15">
                  <c:v>0.316716</c:v>
                </c:pt>
                <c:pt idx="16">
                  <c:v>0.30338300000000001</c:v>
                </c:pt>
                <c:pt idx="17">
                  <c:v>0.295651</c:v>
                </c:pt>
                <c:pt idx="18">
                  <c:v>0.28687000000000001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A7F3-6E47-8A12-82F88CB651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21786608"/>
        <c:axId val="1821788256"/>
      </c:scatterChart>
      <c:valAx>
        <c:axId val="18217866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dirty="0"/>
                  <a:t>Incident Deuteron Energy (MeV)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#,##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821788256"/>
        <c:crosses val="autoZero"/>
        <c:crossBetween val="midCat"/>
      </c:valAx>
      <c:valAx>
        <c:axId val="1821788256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dirty="0"/>
                  <a:t>Ground/Isomer Ratio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#,##0.0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821786608"/>
        <c:crosses val="autoZero"/>
        <c:crossBetween val="midCat"/>
        <c:majorUnit val="0.2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30494676494676487"/>
          <c:y val="0.57448721567406047"/>
          <c:w val="0.27900081900081908"/>
          <c:h val="0.201951276485989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8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dirty="0"/>
              <a:t>Talys 1.95 for </a:t>
            </a:r>
            <a:r>
              <a:rPr lang="en-US" baseline="30000" dirty="0"/>
              <a:t>90</a:t>
            </a:r>
            <a:r>
              <a:rPr lang="en-US" dirty="0"/>
              <a:t>Zr(n,2n)</a:t>
            </a:r>
            <a:r>
              <a:rPr lang="en-US" baseline="30000" dirty="0"/>
              <a:t>89g,m</a:t>
            </a:r>
            <a:r>
              <a:rPr lang="en-US" dirty="0"/>
              <a:t>Zr</a:t>
            </a:r>
          </a:p>
        </c:rich>
      </c:tx>
      <c:layout>
        <c:manualLayout>
          <c:xMode val="edge"/>
          <c:yMode val="edge"/>
          <c:x val="0.23527430078611183"/>
          <c:y val="4.94437577255871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8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7115620989636737"/>
          <c:y val="0.14628558636598113"/>
          <c:w val="0.74558416684400952"/>
          <c:h val="0.64875329706160034"/>
        </c:manualLayout>
      </c:layout>
      <c:scatterChart>
        <c:scatterStyle val="smoothMarker"/>
        <c:varyColors val="0"/>
        <c:ser>
          <c:idx val="1"/>
          <c:order val="0"/>
          <c:tx>
            <c:v>Default</c:v>
          </c:tx>
          <c:spPr>
            <a:ln w="63500" cap="rnd">
              <a:solidFill>
                <a:schemeClr val="accent2"/>
              </a:solidFill>
              <a:prstDash val="sysDot"/>
              <a:round/>
            </a:ln>
            <a:effectLst/>
          </c:spPr>
          <c:marker>
            <c:symbol val="none"/>
          </c:marker>
          <c:xVal>
            <c:numRef>
              <c:f>neutrons_rp040089.L00!$A$7:$A$25</c:f>
              <c:numCache>
                <c:formatCode>0.00E+00</c:formatCode>
                <c:ptCount val="19"/>
                <c:pt idx="0">
                  <c:v>5</c:v>
                </c:pt>
                <c:pt idx="1">
                  <c:v>7.5</c:v>
                </c:pt>
                <c:pt idx="2">
                  <c:v>10</c:v>
                </c:pt>
                <c:pt idx="3">
                  <c:v>12.5</c:v>
                </c:pt>
                <c:pt idx="4">
                  <c:v>15</c:v>
                </c:pt>
                <c:pt idx="5">
                  <c:v>17.5</c:v>
                </c:pt>
                <c:pt idx="6">
                  <c:v>20</c:v>
                </c:pt>
                <c:pt idx="7">
                  <c:v>22.5</c:v>
                </c:pt>
                <c:pt idx="8">
                  <c:v>25</c:v>
                </c:pt>
                <c:pt idx="9">
                  <c:v>27.5</c:v>
                </c:pt>
                <c:pt idx="10">
                  <c:v>30</c:v>
                </c:pt>
                <c:pt idx="11">
                  <c:v>32.5</c:v>
                </c:pt>
                <c:pt idx="12">
                  <c:v>35</c:v>
                </c:pt>
                <c:pt idx="13">
                  <c:v>37.5</c:v>
                </c:pt>
                <c:pt idx="14">
                  <c:v>40</c:v>
                </c:pt>
                <c:pt idx="15">
                  <c:v>42.5</c:v>
                </c:pt>
                <c:pt idx="16">
                  <c:v>45</c:v>
                </c:pt>
                <c:pt idx="17">
                  <c:v>47.5</c:v>
                </c:pt>
                <c:pt idx="18">
                  <c:v>50</c:v>
                </c:pt>
              </c:numCache>
            </c:numRef>
          </c:xVal>
          <c:yVal>
            <c:numRef>
              <c:f>neutrons_rp040089.L00!$C$7:$C$25</c:f>
              <c:numCache>
                <c:formatCode>0.00E+00</c:formatCode>
                <c:ptCount val="1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0.80762999999999996</c:v>
                </c:pt>
                <c:pt idx="5">
                  <c:v>0.77851999999999999</c:v>
                </c:pt>
                <c:pt idx="6">
                  <c:v>0.800099</c:v>
                </c:pt>
                <c:pt idx="7">
                  <c:v>0.81986199999999998</c:v>
                </c:pt>
                <c:pt idx="8">
                  <c:v>0.85337499999999999</c:v>
                </c:pt>
                <c:pt idx="9">
                  <c:v>0.87182300000000001</c:v>
                </c:pt>
                <c:pt idx="10">
                  <c:v>0.87280999999999997</c:v>
                </c:pt>
                <c:pt idx="11">
                  <c:v>0.87028000000000005</c:v>
                </c:pt>
                <c:pt idx="12">
                  <c:v>0.86791499999999999</c:v>
                </c:pt>
                <c:pt idx="13">
                  <c:v>0.86863999999999997</c:v>
                </c:pt>
                <c:pt idx="14">
                  <c:v>0.86979600000000001</c:v>
                </c:pt>
                <c:pt idx="15">
                  <c:v>0.87204599999999999</c:v>
                </c:pt>
                <c:pt idx="16">
                  <c:v>0.87247600000000003</c:v>
                </c:pt>
                <c:pt idx="17">
                  <c:v>0.87458800000000003</c:v>
                </c:pt>
                <c:pt idx="18">
                  <c:v>0.87488200000000005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5C8-E34B-8F75-C9843E585E3C}"/>
            </c:ext>
          </c:extLst>
        </c:ser>
        <c:ser>
          <c:idx val="0"/>
          <c:order val="1"/>
          <c:tx>
            <c:v>sigma/2</c:v>
          </c:tx>
          <c:spPr>
            <a:ln w="635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neutrons_rp040089.L00!$A$7:$A$25</c:f>
              <c:numCache>
                <c:formatCode>0.00E+00</c:formatCode>
                <c:ptCount val="19"/>
                <c:pt idx="0">
                  <c:v>5</c:v>
                </c:pt>
                <c:pt idx="1">
                  <c:v>7.5</c:v>
                </c:pt>
                <c:pt idx="2">
                  <c:v>10</c:v>
                </c:pt>
                <c:pt idx="3">
                  <c:v>12.5</c:v>
                </c:pt>
                <c:pt idx="4">
                  <c:v>15</c:v>
                </c:pt>
                <c:pt idx="5">
                  <c:v>17.5</c:v>
                </c:pt>
                <c:pt idx="6">
                  <c:v>20</c:v>
                </c:pt>
                <c:pt idx="7">
                  <c:v>22.5</c:v>
                </c:pt>
                <c:pt idx="8">
                  <c:v>25</c:v>
                </c:pt>
                <c:pt idx="9">
                  <c:v>27.5</c:v>
                </c:pt>
                <c:pt idx="10">
                  <c:v>30</c:v>
                </c:pt>
                <c:pt idx="11">
                  <c:v>32.5</c:v>
                </c:pt>
                <c:pt idx="12">
                  <c:v>35</c:v>
                </c:pt>
                <c:pt idx="13">
                  <c:v>37.5</c:v>
                </c:pt>
                <c:pt idx="14">
                  <c:v>40</c:v>
                </c:pt>
                <c:pt idx="15">
                  <c:v>42.5</c:v>
                </c:pt>
                <c:pt idx="16">
                  <c:v>45</c:v>
                </c:pt>
                <c:pt idx="17">
                  <c:v>47.5</c:v>
                </c:pt>
                <c:pt idx="18">
                  <c:v>50</c:v>
                </c:pt>
              </c:numCache>
            </c:numRef>
          </c:xVal>
          <c:yVal>
            <c:numRef>
              <c:f>neutrons_rp040089.L00!$I$7:$I$25</c:f>
              <c:numCache>
                <c:formatCode>0.00E+00</c:formatCode>
                <c:ptCount val="1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0.78058899999999998</c:v>
                </c:pt>
                <c:pt idx="5">
                  <c:v>0.73585</c:v>
                </c:pt>
                <c:pt idx="6">
                  <c:v>0.74443800000000004</c:v>
                </c:pt>
                <c:pt idx="7">
                  <c:v>0.75504099999999996</c:v>
                </c:pt>
                <c:pt idx="8">
                  <c:v>0.78387799999999996</c:v>
                </c:pt>
                <c:pt idx="9">
                  <c:v>0.79838200000000004</c:v>
                </c:pt>
                <c:pt idx="10">
                  <c:v>0.79632899999999995</c:v>
                </c:pt>
                <c:pt idx="11">
                  <c:v>0.79237400000000002</c:v>
                </c:pt>
                <c:pt idx="12">
                  <c:v>0.78852500000000003</c:v>
                </c:pt>
                <c:pt idx="13">
                  <c:v>0.78899399999999997</c:v>
                </c:pt>
                <c:pt idx="14">
                  <c:v>0.78929099999999996</c:v>
                </c:pt>
                <c:pt idx="15">
                  <c:v>0.79197799999999996</c:v>
                </c:pt>
                <c:pt idx="16">
                  <c:v>0.79181500000000005</c:v>
                </c:pt>
                <c:pt idx="17">
                  <c:v>0.79482299999999995</c:v>
                </c:pt>
                <c:pt idx="18">
                  <c:v>0.795269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05C8-E34B-8F75-C9843E585E3C}"/>
            </c:ext>
          </c:extLst>
        </c:ser>
        <c:ser>
          <c:idx val="2"/>
          <c:order val="2"/>
          <c:tx>
            <c:v>sigma*1.5</c:v>
          </c:tx>
          <c:spPr>
            <a:ln w="63500" cap="rnd">
              <a:solidFill>
                <a:schemeClr val="accent3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neutrons_rp040089.L00!$M$7:$M$25</c:f>
              <c:numCache>
                <c:formatCode>0.00E+00</c:formatCode>
                <c:ptCount val="19"/>
                <c:pt idx="0">
                  <c:v>5</c:v>
                </c:pt>
                <c:pt idx="1">
                  <c:v>7.5</c:v>
                </c:pt>
                <c:pt idx="2">
                  <c:v>10</c:v>
                </c:pt>
                <c:pt idx="3">
                  <c:v>12.5</c:v>
                </c:pt>
                <c:pt idx="4">
                  <c:v>15</c:v>
                </c:pt>
                <c:pt idx="5">
                  <c:v>17.5</c:v>
                </c:pt>
                <c:pt idx="6">
                  <c:v>20</c:v>
                </c:pt>
                <c:pt idx="7">
                  <c:v>22.5</c:v>
                </c:pt>
                <c:pt idx="8">
                  <c:v>25</c:v>
                </c:pt>
                <c:pt idx="9">
                  <c:v>27.5</c:v>
                </c:pt>
                <c:pt idx="10">
                  <c:v>30</c:v>
                </c:pt>
                <c:pt idx="11">
                  <c:v>32.5</c:v>
                </c:pt>
                <c:pt idx="12">
                  <c:v>35</c:v>
                </c:pt>
                <c:pt idx="13">
                  <c:v>37.5</c:v>
                </c:pt>
                <c:pt idx="14">
                  <c:v>40</c:v>
                </c:pt>
                <c:pt idx="15">
                  <c:v>42.5</c:v>
                </c:pt>
                <c:pt idx="16">
                  <c:v>45</c:v>
                </c:pt>
                <c:pt idx="17">
                  <c:v>47.5</c:v>
                </c:pt>
                <c:pt idx="18">
                  <c:v>50</c:v>
                </c:pt>
              </c:numCache>
            </c:numRef>
          </c:xVal>
          <c:yVal>
            <c:numRef>
              <c:f>neutrons_rp040089.L00!$O$7:$O$25</c:f>
              <c:numCache>
                <c:formatCode>0.00E+00</c:formatCode>
                <c:ptCount val="1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0.81732899999999997</c:v>
                </c:pt>
                <c:pt idx="5">
                  <c:v>0.79540200000000005</c:v>
                </c:pt>
                <c:pt idx="6">
                  <c:v>0.82153100000000001</c:v>
                </c:pt>
                <c:pt idx="7">
                  <c:v>0.84324399999999999</c:v>
                </c:pt>
                <c:pt idx="8">
                  <c:v>0.87656599999999996</c:v>
                </c:pt>
                <c:pt idx="9">
                  <c:v>0.89500800000000003</c:v>
                </c:pt>
                <c:pt idx="10">
                  <c:v>0.89705699999999999</c:v>
                </c:pt>
                <c:pt idx="11">
                  <c:v>0.89549199999999995</c:v>
                </c:pt>
                <c:pt idx="12">
                  <c:v>0.89405299999999999</c:v>
                </c:pt>
                <c:pt idx="13">
                  <c:v>0.89493</c:v>
                </c:pt>
                <c:pt idx="14">
                  <c:v>0.89626899999999998</c:v>
                </c:pt>
                <c:pt idx="15">
                  <c:v>0.89846800000000004</c:v>
                </c:pt>
                <c:pt idx="16">
                  <c:v>0.89886999999999995</c:v>
                </c:pt>
                <c:pt idx="17">
                  <c:v>0.90062500000000001</c:v>
                </c:pt>
                <c:pt idx="18">
                  <c:v>0.90083299999999999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05C8-E34B-8F75-C9843E585E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21786608"/>
        <c:axId val="1821788256"/>
      </c:scatterChart>
      <c:valAx>
        <c:axId val="18217866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dirty="0"/>
                  <a:t>Incident Neutron Energy (MeV)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#,##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821788256"/>
        <c:crosses val="autoZero"/>
        <c:crossBetween val="midCat"/>
      </c:valAx>
      <c:valAx>
        <c:axId val="1821788256"/>
        <c:scaling>
          <c:orientation val="minMax"/>
          <c:max val="1.05"/>
          <c:min val="0.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dirty="0"/>
                  <a:t>Ground/Isomer Ratio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#,##0.0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821786608"/>
        <c:crosses val="autoZero"/>
        <c:crossBetween val="midCat"/>
        <c:majorUnit val="0.1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35572481572481573"/>
          <c:y val="0.52998783372103209"/>
          <c:w val="0.27900081900081908"/>
          <c:h val="0.201951276485989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8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dirty="0"/>
              <a:t>Talys 1.95</a:t>
            </a:r>
          </a:p>
        </c:rich>
      </c:tx>
      <c:layout>
        <c:manualLayout>
          <c:xMode val="edge"/>
          <c:yMode val="edge"/>
          <c:x val="0.23870258816877704"/>
          <c:y val="9.55766254095447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8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2269096105607078"/>
          <c:y val="0.14628558636598113"/>
          <c:w val="0.69404942334471564"/>
          <c:h val="0.64875329706160034"/>
        </c:manualLayout>
      </c:layout>
      <c:scatterChart>
        <c:scatterStyle val="smoothMarker"/>
        <c:varyColors val="0"/>
        <c:ser>
          <c:idx val="1"/>
          <c:order val="0"/>
          <c:tx>
            <c:v>Default</c:v>
          </c:tx>
          <c:spPr>
            <a:ln w="63500" cap="rnd">
              <a:solidFill>
                <a:schemeClr val="accent2"/>
              </a:solidFill>
              <a:prstDash val="sysDot"/>
              <a:round/>
            </a:ln>
            <a:effectLst/>
          </c:spPr>
          <c:marker>
            <c:symbol val="none"/>
          </c:marker>
          <c:xVal>
            <c:numRef>
              <c:f>'default_rp092236-0p66-1p5'!$A$7:$A$24</c:f>
              <c:numCache>
                <c:formatCode>0.00E+00</c:formatCode>
                <c:ptCount val="18"/>
                <c:pt idx="0">
                  <c:v>0.1</c:v>
                </c:pt>
                <c:pt idx="1">
                  <c:v>0.15</c:v>
                </c:pt>
                <c:pt idx="2">
                  <c:v>0.2</c:v>
                </c:pt>
                <c:pt idx="3">
                  <c:v>0.25</c:v>
                </c:pt>
                <c:pt idx="4">
                  <c:v>0.3</c:v>
                </c:pt>
                <c:pt idx="5">
                  <c:v>0.35</c:v>
                </c:pt>
                <c:pt idx="6">
                  <c:v>0.4</c:v>
                </c:pt>
                <c:pt idx="7">
                  <c:v>0.45</c:v>
                </c:pt>
                <c:pt idx="8">
                  <c:v>0.5</c:v>
                </c:pt>
                <c:pt idx="9">
                  <c:v>0.55000000000000004</c:v>
                </c:pt>
                <c:pt idx="10">
                  <c:v>0.6</c:v>
                </c:pt>
                <c:pt idx="11">
                  <c:v>0.65</c:v>
                </c:pt>
                <c:pt idx="12">
                  <c:v>0.7</c:v>
                </c:pt>
                <c:pt idx="13">
                  <c:v>0.75</c:v>
                </c:pt>
                <c:pt idx="14">
                  <c:v>0.8</c:v>
                </c:pt>
                <c:pt idx="15">
                  <c:v>0.85</c:v>
                </c:pt>
                <c:pt idx="16">
                  <c:v>0.9</c:v>
                </c:pt>
                <c:pt idx="17">
                  <c:v>1</c:v>
                </c:pt>
              </c:numCache>
            </c:numRef>
          </c:xVal>
          <c:yVal>
            <c:numRef>
              <c:f>'default_rp092236-0p66-1p5'!$B$7:$B$24</c:f>
              <c:numCache>
                <c:formatCode>0.00E+00</c:formatCode>
                <c:ptCount val="18"/>
                <c:pt idx="0">
                  <c:v>425.84500000000003</c:v>
                </c:pt>
                <c:pt idx="1">
                  <c:v>371.31200000000001</c:v>
                </c:pt>
                <c:pt idx="2">
                  <c:v>323.88400000000001</c:v>
                </c:pt>
                <c:pt idx="3">
                  <c:v>287.702</c:v>
                </c:pt>
                <c:pt idx="4">
                  <c:v>263.16300000000001</c:v>
                </c:pt>
                <c:pt idx="5">
                  <c:v>243.84700000000001</c:v>
                </c:pt>
                <c:pt idx="6">
                  <c:v>227.55799999999999</c:v>
                </c:pt>
                <c:pt idx="7">
                  <c:v>212.386</c:v>
                </c:pt>
                <c:pt idx="8">
                  <c:v>198.84399999999999</c:v>
                </c:pt>
                <c:pt idx="9">
                  <c:v>186.46600000000001</c:v>
                </c:pt>
                <c:pt idx="10">
                  <c:v>175.07900000000001</c:v>
                </c:pt>
                <c:pt idx="11">
                  <c:v>164.44499999999999</c:v>
                </c:pt>
                <c:pt idx="12">
                  <c:v>155.36500000000001</c:v>
                </c:pt>
                <c:pt idx="13">
                  <c:v>146.55099999999999</c:v>
                </c:pt>
                <c:pt idx="14">
                  <c:v>139.364</c:v>
                </c:pt>
                <c:pt idx="15">
                  <c:v>131.59700000000001</c:v>
                </c:pt>
                <c:pt idx="16">
                  <c:v>125.66800000000001</c:v>
                </c:pt>
                <c:pt idx="17">
                  <c:v>113.861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87D-2244-89A1-C37AA212C332}"/>
            </c:ext>
          </c:extLst>
        </c:ser>
        <c:ser>
          <c:idx val="0"/>
          <c:order val="1"/>
          <c:tx>
            <c:v>Sigma*0.66</c:v>
          </c:tx>
          <c:spPr>
            <a:ln w="635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'default_rp092236-0p66-1p5'!$A$7:$A$24</c:f>
              <c:numCache>
                <c:formatCode>0.00E+00</c:formatCode>
                <c:ptCount val="18"/>
                <c:pt idx="0">
                  <c:v>0.1</c:v>
                </c:pt>
                <c:pt idx="1">
                  <c:v>0.15</c:v>
                </c:pt>
                <c:pt idx="2">
                  <c:v>0.2</c:v>
                </c:pt>
                <c:pt idx="3">
                  <c:v>0.25</c:v>
                </c:pt>
                <c:pt idx="4">
                  <c:v>0.3</c:v>
                </c:pt>
                <c:pt idx="5">
                  <c:v>0.35</c:v>
                </c:pt>
                <c:pt idx="6">
                  <c:v>0.4</c:v>
                </c:pt>
                <c:pt idx="7">
                  <c:v>0.45</c:v>
                </c:pt>
                <c:pt idx="8">
                  <c:v>0.5</c:v>
                </c:pt>
                <c:pt idx="9">
                  <c:v>0.55000000000000004</c:v>
                </c:pt>
                <c:pt idx="10">
                  <c:v>0.6</c:v>
                </c:pt>
                <c:pt idx="11">
                  <c:v>0.65</c:v>
                </c:pt>
                <c:pt idx="12">
                  <c:v>0.7</c:v>
                </c:pt>
                <c:pt idx="13">
                  <c:v>0.75</c:v>
                </c:pt>
                <c:pt idx="14">
                  <c:v>0.8</c:v>
                </c:pt>
                <c:pt idx="15">
                  <c:v>0.85</c:v>
                </c:pt>
                <c:pt idx="16">
                  <c:v>0.9</c:v>
                </c:pt>
                <c:pt idx="17">
                  <c:v>1</c:v>
                </c:pt>
              </c:numCache>
            </c:numRef>
          </c:xVal>
          <c:yVal>
            <c:numRef>
              <c:f>'default_rp092236-0p66-1p5'!$H$7:$H$24</c:f>
              <c:numCache>
                <c:formatCode>0.00E+00</c:formatCode>
                <c:ptCount val="18"/>
                <c:pt idx="0">
                  <c:v>600.08600000000001</c:v>
                </c:pt>
                <c:pt idx="1">
                  <c:v>528.66</c:v>
                </c:pt>
                <c:pt idx="2">
                  <c:v>465.77499999999998</c:v>
                </c:pt>
                <c:pt idx="3">
                  <c:v>416.82</c:v>
                </c:pt>
                <c:pt idx="4">
                  <c:v>383.608</c:v>
                </c:pt>
                <c:pt idx="5">
                  <c:v>356.83199999999999</c:v>
                </c:pt>
                <c:pt idx="6">
                  <c:v>334.38200000000001</c:v>
                </c:pt>
                <c:pt idx="7">
                  <c:v>313.041</c:v>
                </c:pt>
                <c:pt idx="8">
                  <c:v>294.14600000000002</c:v>
                </c:pt>
                <c:pt idx="9">
                  <c:v>276.471</c:v>
                </c:pt>
                <c:pt idx="10">
                  <c:v>260.28399999999999</c:v>
                </c:pt>
                <c:pt idx="11">
                  <c:v>244.684</c:v>
                </c:pt>
                <c:pt idx="12">
                  <c:v>231.517</c:v>
                </c:pt>
                <c:pt idx="13">
                  <c:v>218.45099999999999</c:v>
                </c:pt>
                <c:pt idx="14">
                  <c:v>207.87700000000001</c:v>
                </c:pt>
                <c:pt idx="15">
                  <c:v>196.16200000000001</c:v>
                </c:pt>
                <c:pt idx="16">
                  <c:v>187.374</c:v>
                </c:pt>
                <c:pt idx="17">
                  <c:v>169.61199999999999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E87D-2244-89A1-C37AA212C332}"/>
            </c:ext>
          </c:extLst>
        </c:ser>
        <c:ser>
          <c:idx val="2"/>
          <c:order val="2"/>
          <c:tx>
            <c:v>Sigma*1.5</c:v>
          </c:tx>
          <c:spPr>
            <a:ln w="63500" cap="rnd">
              <a:solidFill>
                <a:schemeClr val="accent3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'default_rp092236-0p66-1p5'!$M$7:$M$24</c:f>
              <c:numCache>
                <c:formatCode>0.00E+00</c:formatCode>
                <c:ptCount val="18"/>
                <c:pt idx="0">
                  <c:v>0.1</c:v>
                </c:pt>
                <c:pt idx="1">
                  <c:v>0.15</c:v>
                </c:pt>
                <c:pt idx="2">
                  <c:v>0.2</c:v>
                </c:pt>
                <c:pt idx="3">
                  <c:v>0.25</c:v>
                </c:pt>
                <c:pt idx="4">
                  <c:v>0.3</c:v>
                </c:pt>
                <c:pt idx="5">
                  <c:v>0.35</c:v>
                </c:pt>
                <c:pt idx="6">
                  <c:v>0.4</c:v>
                </c:pt>
                <c:pt idx="7">
                  <c:v>0.45</c:v>
                </c:pt>
                <c:pt idx="8">
                  <c:v>0.5</c:v>
                </c:pt>
                <c:pt idx="9">
                  <c:v>0.55000000000000004</c:v>
                </c:pt>
                <c:pt idx="10">
                  <c:v>0.6</c:v>
                </c:pt>
                <c:pt idx="11">
                  <c:v>0.65</c:v>
                </c:pt>
                <c:pt idx="12">
                  <c:v>0.7</c:v>
                </c:pt>
                <c:pt idx="13">
                  <c:v>0.75</c:v>
                </c:pt>
                <c:pt idx="14">
                  <c:v>0.8</c:v>
                </c:pt>
                <c:pt idx="15">
                  <c:v>0.85</c:v>
                </c:pt>
                <c:pt idx="16">
                  <c:v>0.9</c:v>
                </c:pt>
                <c:pt idx="17">
                  <c:v>1</c:v>
                </c:pt>
              </c:numCache>
            </c:numRef>
          </c:xVal>
          <c:yVal>
            <c:numRef>
              <c:f>'default_rp092236-0p66-1p5'!$N$7:$N$24</c:f>
              <c:numCache>
                <c:formatCode>0.00E+00</c:formatCode>
                <c:ptCount val="18"/>
                <c:pt idx="0">
                  <c:v>300.19299999999998</c:v>
                </c:pt>
                <c:pt idx="1">
                  <c:v>259.02999999999997</c:v>
                </c:pt>
                <c:pt idx="2">
                  <c:v>223.636</c:v>
                </c:pt>
                <c:pt idx="3">
                  <c:v>197.215</c:v>
                </c:pt>
                <c:pt idx="4">
                  <c:v>179.31399999999999</c:v>
                </c:pt>
                <c:pt idx="5">
                  <c:v>165.51300000000001</c:v>
                </c:pt>
                <c:pt idx="6">
                  <c:v>153.80199999999999</c:v>
                </c:pt>
                <c:pt idx="7">
                  <c:v>143.126</c:v>
                </c:pt>
                <c:pt idx="8">
                  <c:v>133.51</c:v>
                </c:pt>
                <c:pt idx="9">
                  <c:v>124.935</c:v>
                </c:pt>
                <c:pt idx="10">
                  <c:v>117.032</c:v>
                </c:pt>
                <c:pt idx="11">
                  <c:v>109.89700000000001</c:v>
                </c:pt>
                <c:pt idx="12">
                  <c:v>103.72799999999999</c:v>
                </c:pt>
                <c:pt idx="13">
                  <c:v>97.864500000000007</c:v>
                </c:pt>
                <c:pt idx="14">
                  <c:v>93.051599999999993</c:v>
                </c:pt>
                <c:pt idx="15">
                  <c:v>87.972999999999999</c:v>
                </c:pt>
                <c:pt idx="16">
                  <c:v>84.045199999999994</c:v>
                </c:pt>
                <c:pt idx="17">
                  <c:v>76.317899999999995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E87D-2244-89A1-C37AA212C3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21786608"/>
        <c:axId val="1821788256"/>
      </c:scatterChart>
      <c:valAx>
        <c:axId val="1821786608"/>
        <c:scaling>
          <c:orientation val="minMax"/>
          <c:max val="1"/>
          <c:min val="0.1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2000" dirty="0"/>
                  <a:t>Incident Neutron Energy (MeV)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#,##0.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821788256"/>
        <c:crosses val="autoZero"/>
        <c:crossBetween val="midCat"/>
        <c:majorUnit val="0.2"/>
        <c:minorUnit val="0.1"/>
      </c:valAx>
      <c:valAx>
        <c:axId val="1821788256"/>
        <c:scaling>
          <c:orientation val="minMax"/>
          <c:max val="6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2000" dirty="0"/>
                  <a:t>Cross Section (mb)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#,##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821786608"/>
        <c:crosses val="autoZero"/>
        <c:crossBetween val="midCat"/>
        <c:majorUnit val="20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8530582376862641"/>
          <c:y val="0.14702656432984204"/>
          <c:w val="0.46581441526619882"/>
          <c:h val="0.319109644378239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2400" dirty="0"/>
              <a:t>Talys 1.95</a:t>
            </a:r>
          </a:p>
        </c:rich>
      </c:tx>
      <c:layout>
        <c:manualLayout>
          <c:xMode val="edge"/>
          <c:yMode val="edge"/>
          <c:x val="6.5932308794808672E-2"/>
          <c:y val="1.79792510948231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264421274084028"/>
          <c:y val="0.14628558636598113"/>
          <c:w val="0.70409619976936622"/>
          <c:h val="0.60797509848732356"/>
        </c:manualLayout>
      </c:layout>
      <c:scatterChart>
        <c:scatterStyle val="smoothMarker"/>
        <c:varyColors val="0"/>
        <c:ser>
          <c:idx val="1"/>
          <c:order val="0"/>
          <c:tx>
            <c:v>Kopecky-Uhl generalized Lorentzian</c:v>
          </c:tx>
          <c:spPr>
            <a:ln w="63500" cap="rnd">
              <a:solidFill>
                <a:schemeClr val="accent2"/>
              </a:solidFill>
              <a:prstDash val="sysDot"/>
              <a:round/>
            </a:ln>
            <a:effectLst/>
          </c:spPr>
          <c:marker>
            <c:symbol val="none"/>
          </c:marker>
          <c:xVal>
            <c:numRef>
              <c:f>n235U_all_ld!$A$7:$A$25</c:f>
              <c:numCache>
                <c:formatCode>0.00E+00</c:formatCode>
                <c:ptCount val="19"/>
                <c:pt idx="0">
                  <c:v>0.1</c:v>
                </c:pt>
                <c:pt idx="1">
                  <c:v>0.15</c:v>
                </c:pt>
                <c:pt idx="2">
                  <c:v>0.2</c:v>
                </c:pt>
                <c:pt idx="3">
                  <c:v>0.25</c:v>
                </c:pt>
                <c:pt idx="4">
                  <c:v>0.3</c:v>
                </c:pt>
                <c:pt idx="5">
                  <c:v>0.35</c:v>
                </c:pt>
                <c:pt idx="6">
                  <c:v>0.4</c:v>
                </c:pt>
                <c:pt idx="7">
                  <c:v>0.45</c:v>
                </c:pt>
                <c:pt idx="8">
                  <c:v>0.5</c:v>
                </c:pt>
                <c:pt idx="9">
                  <c:v>0.55000000000000004</c:v>
                </c:pt>
                <c:pt idx="10">
                  <c:v>0.6</c:v>
                </c:pt>
                <c:pt idx="11">
                  <c:v>0.65</c:v>
                </c:pt>
                <c:pt idx="12">
                  <c:v>0.7</c:v>
                </c:pt>
                <c:pt idx="13">
                  <c:v>0.75</c:v>
                </c:pt>
                <c:pt idx="14">
                  <c:v>0.8</c:v>
                </c:pt>
                <c:pt idx="15">
                  <c:v>0.85</c:v>
                </c:pt>
                <c:pt idx="16">
                  <c:v>0.9</c:v>
                </c:pt>
                <c:pt idx="17">
                  <c:v>1</c:v>
                </c:pt>
              </c:numCache>
            </c:numRef>
          </c:xVal>
          <c:yVal>
            <c:numRef>
              <c:f>n235U_all_ld!$B$7:$B$25</c:f>
              <c:numCache>
                <c:formatCode>0.00E+00</c:formatCode>
                <c:ptCount val="19"/>
                <c:pt idx="0">
                  <c:v>425.84500000000003</c:v>
                </c:pt>
                <c:pt idx="1">
                  <c:v>371.31200000000001</c:v>
                </c:pt>
                <c:pt idx="2">
                  <c:v>323.88400000000001</c:v>
                </c:pt>
                <c:pt idx="3">
                  <c:v>287.702</c:v>
                </c:pt>
                <c:pt idx="4">
                  <c:v>263.16300000000001</c:v>
                </c:pt>
                <c:pt idx="5">
                  <c:v>243.84700000000001</c:v>
                </c:pt>
                <c:pt idx="6">
                  <c:v>227.55799999999999</c:v>
                </c:pt>
                <c:pt idx="7">
                  <c:v>212.386</c:v>
                </c:pt>
                <c:pt idx="8">
                  <c:v>198.84399999999999</c:v>
                </c:pt>
                <c:pt idx="9">
                  <c:v>186.46600000000001</c:v>
                </c:pt>
                <c:pt idx="10">
                  <c:v>175.07900000000001</c:v>
                </c:pt>
                <c:pt idx="11">
                  <c:v>164.44499999999999</c:v>
                </c:pt>
                <c:pt idx="12">
                  <c:v>155.36500000000001</c:v>
                </c:pt>
                <c:pt idx="13">
                  <c:v>146.55099999999999</c:v>
                </c:pt>
                <c:pt idx="14">
                  <c:v>139.364</c:v>
                </c:pt>
                <c:pt idx="15">
                  <c:v>131.59700000000001</c:v>
                </c:pt>
                <c:pt idx="16">
                  <c:v>125.66800000000001</c:v>
                </c:pt>
                <c:pt idx="17">
                  <c:v>113.861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9CF-1847-BE0F-4E07566CF679}"/>
            </c:ext>
          </c:extLst>
        </c:ser>
        <c:ser>
          <c:idx val="3"/>
          <c:order val="1"/>
          <c:tx>
            <c:v>Hartree-Fock-Bogolyubov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n235U_all_ld!$R$7:$R$24</c:f>
              <c:numCache>
                <c:formatCode>0.00E+00</c:formatCode>
                <c:ptCount val="18"/>
                <c:pt idx="0">
                  <c:v>0.1</c:v>
                </c:pt>
                <c:pt idx="1">
                  <c:v>0.15</c:v>
                </c:pt>
                <c:pt idx="2">
                  <c:v>0.2</c:v>
                </c:pt>
                <c:pt idx="3">
                  <c:v>0.25</c:v>
                </c:pt>
                <c:pt idx="4">
                  <c:v>0.3</c:v>
                </c:pt>
                <c:pt idx="5">
                  <c:v>0.35</c:v>
                </c:pt>
                <c:pt idx="6">
                  <c:v>0.4</c:v>
                </c:pt>
                <c:pt idx="7">
                  <c:v>0.45</c:v>
                </c:pt>
                <c:pt idx="8">
                  <c:v>0.5</c:v>
                </c:pt>
                <c:pt idx="9">
                  <c:v>0.55000000000000004</c:v>
                </c:pt>
                <c:pt idx="10">
                  <c:v>0.6</c:v>
                </c:pt>
                <c:pt idx="11">
                  <c:v>0.65</c:v>
                </c:pt>
                <c:pt idx="12">
                  <c:v>0.7</c:v>
                </c:pt>
                <c:pt idx="13">
                  <c:v>0.75</c:v>
                </c:pt>
                <c:pt idx="14">
                  <c:v>0.8</c:v>
                </c:pt>
                <c:pt idx="15">
                  <c:v>0.85</c:v>
                </c:pt>
                <c:pt idx="16">
                  <c:v>0.9</c:v>
                </c:pt>
                <c:pt idx="17">
                  <c:v>1</c:v>
                </c:pt>
              </c:numCache>
            </c:numRef>
          </c:xVal>
          <c:yVal>
            <c:numRef>
              <c:f>n235U_all_ld!$S$7:$S$24</c:f>
              <c:numCache>
                <c:formatCode>0.00E+00</c:formatCode>
                <c:ptCount val="18"/>
                <c:pt idx="0">
                  <c:v>531</c:v>
                </c:pt>
                <c:pt idx="1">
                  <c:v>463</c:v>
                </c:pt>
                <c:pt idx="2">
                  <c:v>405</c:v>
                </c:pt>
                <c:pt idx="3">
                  <c:v>361</c:v>
                </c:pt>
                <c:pt idx="4">
                  <c:v>330</c:v>
                </c:pt>
                <c:pt idx="5">
                  <c:v>306</c:v>
                </c:pt>
                <c:pt idx="6">
                  <c:v>286</c:v>
                </c:pt>
                <c:pt idx="7">
                  <c:v>268</c:v>
                </c:pt>
                <c:pt idx="8">
                  <c:v>252</c:v>
                </c:pt>
                <c:pt idx="9">
                  <c:v>236</c:v>
                </c:pt>
                <c:pt idx="10">
                  <c:v>223</c:v>
                </c:pt>
                <c:pt idx="11">
                  <c:v>210</c:v>
                </c:pt>
                <c:pt idx="12">
                  <c:v>199</c:v>
                </c:pt>
                <c:pt idx="13">
                  <c:v>188</c:v>
                </c:pt>
                <c:pt idx="14">
                  <c:v>179</c:v>
                </c:pt>
                <c:pt idx="15">
                  <c:v>170</c:v>
                </c:pt>
                <c:pt idx="16">
                  <c:v>163</c:v>
                </c:pt>
                <c:pt idx="17">
                  <c:v>149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29CF-1847-BE0F-4E07566CF679}"/>
            </c:ext>
          </c:extLst>
        </c:ser>
        <c:ser>
          <c:idx val="4"/>
          <c:order val="2"/>
          <c:tx>
            <c:v>Goriely hybrid model</c:v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n235U_all_ld!$W$7:$W$24</c:f>
              <c:numCache>
                <c:formatCode>0.00E+00</c:formatCode>
                <c:ptCount val="18"/>
                <c:pt idx="0">
                  <c:v>0.1</c:v>
                </c:pt>
                <c:pt idx="1">
                  <c:v>0.15</c:v>
                </c:pt>
                <c:pt idx="2">
                  <c:v>0.2</c:v>
                </c:pt>
                <c:pt idx="3">
                  <c:v>0.25</c:v>
                </c:pt>
                <c:pt idx="4">
                  <c:v>0.3</c:v>
                </c:pt>
                <c:pt idx="5">
                  <c:v>0.35</c:v>
                </c:pt>
                <c:pt idx="6">
                  <c:v>0.4</c:v>
                </c:pt>
                <c:pt idx="7">
                  <c:v>0.45</c:v>
                </c:pt>
                <c:pt idx="8">
                  <c:v>0.5</c:v>
                </c:pt>
                <c:pt idx="9">
                  <c:v>0.55000000000000004</c:v>
                </c:pt>
                <c:pt idx="10">
                  <c:v>0.6</c:v>
                </c:pt>
                <c:pt idx="11">
                  <c:v>0.65</c:v>
                </c:pt>
                <c:pt idx="12">
                  <c:v>0.7</c:v>
                </c:pt>
                <c:pt idx="13">
                  <c:v>0.75</c:v>
                </c:pt>
                <c:pt idx="14">
                  <c:v>0.8</c:v>
                </c:pt>
                <c:pt idx="15">
                  <c:v>0.85</c:v>
                </c:pt>
                <c:pt idx="16">
                  <c:v>0.9</c:v>
                </c:pt>
                <c:pt idx="17">
                  <c:v>1</c:v>
                </c:pt>
              </c:numCache>
            </c:numRef>
          </c:xVal>
          <c:yVal>
            <c:numRef>
              <c:f>n235U_all_ld!$X$7:$X$24</c:f>
              <c:numCache>
                <c:formatCode>0.00E+00</c:formatCode>
                <c:ptCount val="18"/>
                <c:pt idx="0">
                  <c:v>573</c:v>
                </c:pt>
                <c:pt idx="1">
                  <c:v>502</c:v>
                </c:pt>
                <c:pt idx="2">
                  <c:v>440</c:v>
                </c:pt>
                <c:pt idx="3">
                  <c:v>393</c:v>
                </c:pt>
                <c:pt idx="4">
                  <c:v>361</c:v>
                </c:pt>
                <c:pt idx="5">
                  <c:v>335</c:v>
                </c:pt>
                <c:pt idx="6">
                  <c:v>314</c:v>
                </c:pt>
                <c:pt idx="7">
                  <c:v>294</c:v>
                </c:pt>
                <c:pt idx="8">
                  <c:v>276</c:v>
                </c:pt>
                <c:pt idx="9">
                  <c:v>260</c:v>
                </c:pt>
                <c:pt idx="10">
                  <c:v>245</c:v>
                </c:pt>
                <c:pt idx="11">
                  <c:v>230</c:v>
                </c:pt>
                <c:pt idx="12">
                  <c:v>218</c:v>
                </c:pt>
                <c:pt idx="13">
                  <c:v>207</c:v>
                </c:pt>
                <c:pt idx="14">
                  <c:v>197</c:v>
                </c:pt>
                <c:pt idx="15">
                  <c:v>187</c:v>
                </c:pt>
                <c:pt idx="16">
                  <c:v>179</c:v>
                </c:pt>
                <c:pt idx="17">
                  <c:v>163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29CF-1847-BE0F-4E07566CF679}"/>
            </c:ext>
          </c:extLst>
        </c:ser>
        <c:ser>
          <c:idx val="5"/>
          <c:order val="3"/>
          <c:tx>
            <c:v>Goriely T-dependent HFB</c:v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n235U_all_ld!$AB$7:$AB$24</c:f>
              <c:numCache>
                <c:formatCode>0.00E+00</c:formatCode>
                <c:ptCount val="18"/>
                <c:pt idx="0">
                  <c:v>0.1</c:v>
                </c:pt>
                <c:pt idx="1">
                  <c:v>0.15</c:v>
                </c:pt>
                <c:pt idx="2">
                  <c:v>0.2</c:v>
                </c:pt>
                <c:pt idx="3">
                  <c:v>0.25</c:v>
                </c:pt>
                <c:pt idx="4">
                  <c:v>0.3</c:v>
                </c:pt>
                <c:pt idx="5">
                  <c:v>0.35</c:v>
                </c:pt>
                <c:pt idx="6">
                  <c:v>0.4</c:v>
                </c:pt>
                <c:pt idx="7">
                  <c:v>0.45</c:v>
                </c:pt>
                <c:pt idx="8">
                  <c:v>0.5</c:v>
                </c:pt>
                <c:pt idx="9">
                  <c:v>0.55000000000000004</c:v>
                </c:pt>
                <c:pt idx="10">
                  <c:v>0.6</c:v>
                </c:pt>
                <c:pt idx="11">
                  <c:v>0.65</c:v>
                </c:pt>
                <c:pt idx="12">
                  <c:v>0.7</c:v>
                </c:pt>
                <c:pt idx="13">
                  <c:v>0.75</c:v>
                </c:pt>
                <c:pt idx="14">
                  <c:v>0.8</c:v>
                </c:pt>
                <c:pt idx="15">
                  <c:v>0.85</c:v>
                </c:pt>
                <c:pt idx="16">
                  <c:v>0.9</c:v>
                </c:pt>
                <c:pt idx="17">
                  <c:v>1</c:v>
                </c:pt>
              </c:numCache>
            </c:numRef>
          </c:xVal>
          <c:yVal>
            <c:numRef>
              <c:f>n235U_all_ld!$AC$7:$AC$24</c:f>
              <c:numCache>
                <c:formatCode>0.00E+00</c:formatCode>
                <c:ptCount val="18"/>
                <c:pt idx="0">
                  <c:v>640</c:v>
                </c:pt>
                <c:pt idx="1">
                  <c:v>561</c:v>
                </c:pt>
                <c:pt idx="2">
                  <c:v>493</c:v>
                </c:pt>
                <c:pt idx="3">
                  <c:v>440</c:v>
                </c:pt>
                <c:pt idx="4">
                  <c:v>404</c:v>
                </c:pt>
                <c:pt idx="5">
                  <c:v>375</c:v>
                </c:pt>
                <c:pt idx="6">
                  <c:v>351</c:v>
                </c:pt>
                <c:pt idx="7">
                  <c:v>329</c:v>
                </c:pt>
                <c:pt idx="8">
                  <c:v>309</c:v>
                </c:pt>
                <c:pt idx="9">
                  <c:v>291</c:v>
                </c:pt>
                <c:pt idx="10">
                  <c:v>274</c:v>
                </c:pt>
                <c:pt idx="11">
                  <c:v>258</c:v>
                </c:pt>
                <c:pt idx="12">
                  <c:v>245</c:v>
                </c:pt>
                <c:pt idx="13">
                  <c:v>232</c:v>
                </c:pt>
                <c:pt idx="14">
                  <c:v>221</c:v>
                </c:pt>
                <c:pt idx="15">
                  <c:v>210</c:v>
                </c:pt>
                <c:pt idx="16">
                  <c:v>201</c:v>
                </c:pt>
                <c:pt idx="17">
                  <c:v>184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29CF-1847-BE0F-4E07566CF679}"/>
            </c:ext>
          </c:extLst>
        </c:ser>
        <c:ser>
          <c:idx val="0"/>
          <c:order val="4"/>
          <c:tx>
            <c:v>T-dependent RMF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n235U_all_ld!$AG$7:$AG$24</c:f>
              <c:numCache>
                <c:formatCode>0.00E+00</c:formatCode>
                <c:ptCount val="18"/>
                <c:pt idx="0">
                  <c:v>0.1</c:v>
                </c:pt>
                <c:pt idx="1">
                  <c:v>0.15</c:v>
                </c:pt>
                <c:pt idx="2">
                  <c:v>0.2</c:v>
                </c:pt>
                <c:pt idx="3">
                  <c:v>0.25</c:v>
                </c:pt>
                <c:pt idx="4">
                  <c:v>0.3</c:v>
                </c:pt>
                <c:pt idx="5">
                  <c:v>0.35</c:v>
                </c:pt>
                <c:pt idx="6">
                  <c:v>0.4</c:v>
                </c:pt>
                <c:pt idx="7">
                  <c:v>0.45</c:v>
                </c:pt>
                <c:pt idx="8">
                  <c:v>0.5</c:v>
                </c:pt>
                <c:pt idx="9">
                  <c:v>0.55000000000000004</c:v>
                </c:pt>
                <c:pt idx="10">
                  <c:v>0.6</c:v>
                </c:pt>
                <c:pt idx="11">
                  <c:v>0.65</c:v>
                </c:pt>
                <c:pt idx="12">
                  <c:v>0.7</c:v>
                </c:pt>
                <c:pt idx="13">
                  <c:v>0.75</c:v>
                </c:pt>
                <c:pt idx="14">
                  <c:v>0.8</c:v>
                </c:pt>
                <c:pt idx="15">
                  <c:v>0.85</c:v>
                </c:pt>
                <c:pt idx="16">
                  <c:v>0.9</c:v>
                </c:pt>
                <c:pt idx="17">
                  <c:v>1</c:v>
                </c:pt>
              </c:numCache>
            </c:numRef>
          </c:xVal>
          <c:yVal>
            <c:numRef>
              <c:f>n235U_all_ld!$AH$7:$AH$24</c:f>
              <c:numCache>
                <c:formatCode>0.00E+00</c:formatCode>
                <c:ptCount val="18"/>
                <c:pt idx="0">
                  <c:v>334.87099999999998</c:v>
                </c:pt>
                <c:pt idx="1">
                  <c:v>289.88</c:v>
                </c:pt>
                <c:pt idx="2">
                  <c:v>251.68</c:v>
                </c:pt>
                <c:pt idx="3">
                  <c:v>223.37799999999999</c:v>
                </c:pt>
                <c:pt idx="4">
                  <c:v>204.12899999999999</c:v>
                </c:pt>
                <c:pt idx="5">
                  <c:v>189.285</c:v>
                </c:pt>
                <c:pt idx="6">
                  <c:v>176.79599999999999</c:v>
                </c:pt>
                <c:pt idx="7">
                  <c:v>165.661</c:v>
                </c:pt>
                <c:pt idx="8">
                  <c:v>155.59299999999999</c:v>
                </c:pt>
                <c:pt idx="9">
                  <c:v>146.18700000000001</c:v>
                </c:pt>
                <c:pt idx="10">
                  <c:v>137.595</c:v>
                </c:pt>
                <c:pt idx="11">
                  <c:v>129.66399999999999</c:v>
                </c:pt>
                <c:pt idx="12">
                  <c:v>122.851</c:v>
                </c:pt>
                <c:pt idx="13">
                  <c:v>116.232</c:v>
                </c:pt>
                <c:pt idx="14">
                  <c:v>110.73099999999999</c:v>
                </c:pt>
                <c:pt idx="15">
                  <c:v>105.158</c:v>
                </c:pt>
                <c:pt idx="16">
                  <c:v>100.718</c:v>
                </c:pt>
                <c:pt idx="17">
                  <c:v>91.7637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29CF-1847-BE0F-4E07566CF679}"/>
            </c:ext>
          </c:extLst>
        </c:ser>
        <c:ser>
          <c:idx val="2"/>
          <c:order val="5"/>
          <c:tx>
            <c:v>Gogny D1M HFB+QRPA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n235U_all_ld!$AL$7:$AL$24</c:f>
              <c:numCache>
                <c:formatCode>0.00E+00</c:formatCode>
                <c:ptCount val="18"/>
                <c:pt idx="0">
                  <c:v>0.1</c:v>
                </c:pt>
                <c:pt idx="1">
                  <c:v>0.15</c:v>
                </c:pt>
                <c:pt idx="2">
                  <c:v>0.2</c:v>
                </c:pt>
                <c:pt idx="3">
                  <c:v>0.25</c:v>
                </c:pt>
                <c:pt idx="4">
                  <c:v>0.3</c:v>
                </c:pt>
                <c:pt idx="5">
                  <c:v>0.35</c:v>
                </c:pt>
                <c:pt idx="6">
                  <c:v>0.4</c:v>
                </c:pt>
                <c:pt idx="7">
                  <c:v>0.45</c:v>
                </c:pt>
                <c:pt idx="8">
                  <c:v>0.5</c:v>
                </c:pt>
                <c:pt idx="9">
                  <c:v>0.55000000000000004</c:v>
                </c:pt>
                <c:pt idx="10">
                  <c:v>0.6</c:v>
                </c:pt>
                <c:pt idx="11">
                  <c:v>0.65</c:v>
                </c:pt>
                <c:pt idx="12">
                  <c:v>0.7</c:v>
                </c:pt>
                <c:pt idx="13">
                  <c:v>0.75</c:v>
                </c:pt>
                <c:pt idx="14">
                  <c:v>0.8</c:v>
                </c:pt>
                <c:pt idx="15">
                  <c:v>0.85</c:v>
                </c:pt>
                <c:pt idx="16">
                  <c:v>0.9</c:v>
                </c:pt>
                <c:pt idx="17">
                  <c:v>1</c:v>
                </c:pt>
              </c:numCache>
            </c:numRef>
          </c:xVal>
          <c:yVal>
            <c:numRef>
              <c:f>n235U_all_ld!$AM$7:$AM$24</c:f>
              <c:numCache>
                <c:formatCode>0.00E+00</c:formatCode>
                <c:ptCount val="18"/>
                <c:pt idx="0">
                  <c:v>786.42</c:v>
                </c:pt>
                <c:pt idx="1">
                  <c:v>692.43799999999999</c:v>
                </c:pt>
                <c:pt idx="2">
                  <c:v>610.86199999999997</c:v>
                </c:pt>
                <c:pt idx="3">
                  <c:v>547.63599999999997</c:v>
                </c:pt>
                <c:pt idx="4">
                  <c:v>503.99900000000002</c:v>
                </c:pt>
                <c:pt idx="5">
                  <c:v>469.28100000000001</c:v>
                </c:pt>
                <c:pt idx="6">
                  <c:v>440.28800000000001</c:v>
                </c:pt>
                <c:pt idx="7">
                  <c:v>413.32400000000001</c:v>
                </c:pt>
                <c:pt idx="8">
                  <c:v>388.96300000000002</c:v>
                </c:pt>
                <c:pt idx="9">
                  <c:v>366.61599999999999</c:v>
                </c:pt>
                <c:pt idx="10">
                  <c:v>346.36200000000002</c:v>
                </c:pt>
                <c:pt idx="11">
                  <c:v>327.02600000000001</c:v>
                </c:pt>
                <c:pt idx="12">
                  <c:v>310.43099999999998</c:v>
                </c:pt>
                <c:pt idx="13">
                  <c:v>294.483</c:v>
                </c:pt>
                <c:pt idx="14">
                  <c:v>281.24900000000002</c:v>
                </c:pt>
                <c:pt idx="15">
                  <c:v>267.42599999999999</c:v>
                </c:pt>
                <c:pt idx="16">
                  <c:v>256.66899999999998</c:v>
                </c:pt>
                <c:pt idx="17">
                  <c:v>235.34200000000001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29CF-1847-BE0F-4E07566CF6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21786608"/>
        <c:axId val="1821788256"/>
      </c:scatterChart>
      <c:valAx>
        <c:axId val="1821786608"/>
        <c:scaling>
          <c:orientation val="minMax"/>
          <c:max val="1"/>
          <c:min val="0.1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dirty="0"/>
                  <a:t>Incident Neutron Energy (MeV)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#,##0.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821788256"/>
        <c:crosses val="autoZero"/>
        <c:crossBetween val="midCat"/>
        <c:majorUnit val="0.2"/>
      </c:valAx>
      <c:valAx>
        <c:axId val="1821788256"/>
        <c:scaling>
          <c:orientation val="minMax"/>
          <c:max val="8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dirty="0"/>
                  <a:t>Cross Section (mb)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82178660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35791100190555702"/>
          <c:y val="3.9821917641439372E-2"/>
          <c:w val="0.6401610894635229"/>
          <c:h val="0.373840161343251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830796150481191"/>
          <c:y val="5.3900554097404491E-2"/>
          <c:w val="0.77977012248468947"/>
          <c:h val="0.6723940930466521"/>
        </c:manualLayout>
      </c:layout>
      <c:barChart>
        <c:barDir val="col"/>
        <c:grouping val="stacked"/>
        <c:varyColors val="0"/>
        <c:ser>
          <c:idx val="1"/>
          <c:order val="0"/>
          <c:tx>
            <c:v>Level Density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Sheet1!$A$13:$A$18</c:f>
              <c:strCache>
                <c:ptCount val="6"/>
                <c:pt idx="0">
                  <c:v>1960-1970</c:v>
                </c:pt>
                <c:pt idx="1">
                  <c:v>1970-1980</c:v>
                </c:pt>
                <c:pt idx="2">
                  <c:v>1980-1990</c:v>
                </c:pt>
                <c:pt idx="3">
                  <c:v>1990-2000</c:v>
                </c:pt>
                <c:pt idx="4">
                  <c:v>2000-2010</c:v>
                </c:pt>
                <c:pt idx="5">
                  <c:v>2010-2020</c:v>
                </c:pt>
              </c:strCache>
            </c:strRef>
          </c:cat>
          <c:val>
            <c:numRef>
              <c:f>Sheet1!$B$13:$B$18</c:f>
              <c:numCache>
                <c:formatCode>General</c:formatCode>
                <c:ptCount val="6"/>
                <c:pt idx="0">
                  <c:v>5</c:v>
                </c:pt>
                <c:pt idx="1">
                  <c:v>40</c:v>
                </c:pt>
                <c:pt idx="2">
                  <c:v>62</c:v>
                </c:pt>
                <c:pt idx="3">
                  <c:v>59</c:v>
                </c:pt>
                <c:pt idx="4">
                  <c:v>55</c:v>
                </c:pt>
                <c:pt idx="5">
                  <c:v>113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09-CE47-979F-01974E4CABF9}"/>
            </c:ext>
          </c:extLst>
        </c:ser>
        <c:ser>
          <c:idx val="2"/>
          <c:order val="1"/>
          <c:tx>
            <c:v>Strength Function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Sheet1!$A$13:$A$18</c:f>
              <c:strCache>
                <c:ptCount val="6"/>
                <c:pt idx="0">
                  <c:v>1960-1970</c:v>
                </c:pt>
                <c:pt idx="1">
                  <c:v>1970-1980</c:v>
                </c:pt>
                <c:pt idx="2">
                  <c:v>1980-1990</c:v>
                </c:pt>
                <c:pt idx="3">
                  <c:v>1990-2000</c:v>
                </c:pt>
                <c:pt idx="4">
                  <c:v>2000-2010</c:v>
                </c:pt>
                <c:pt idx="5">
                  <c:v>2010-2020</c:v>
                </c:pt>
              </c:strCache>
            </c:strRef>
          </c:cat>
          <c:val>
            <c:numRef>
              <c:f>Sheet1!$C$13:$C$18</c:f>
              <c:numCache>
                <c:formatCode>General</c:formatCode>
                <c:ptCount val="6"/>
                <c:pt idx="0">
                  <c:v>0</c:v>
                </c:pt>
                <c:pt idx="1">
                  <c:v>4</c:v>
                </c:pt>
                <c:pt idx="2">
                  <c:v>6</c:v>
                </c:pt>
                <c:pt idx="3">
                  <c:v>7</c:v>
                </c:pt>
                <c:pt idx="4">
                  <c:v>11</c:v>
                </c:pt>
                <c:pt idx="5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09-CE47-979F-01974E4CAB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1362051440"/>
        <c:axId val="1434333136"/>
      </c:barChart>
      <c:catAx>
        <c:axId val="1362051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2700000" spcFirstLastPara="1" vertOverflow="ellipsis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434333136"/>
        <c:crosses val="autoZero"/>
        <c:auto val="1"/>
        <c:lblAlgn val="ctr"/>
        <c:lblOffset val="100"/>
        <c:noMultiLvlLbl val="0"/>
      </c:catAx>
      <c:valAx>
        <c:axId val="1434333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dirty="0"/>
                  <a:t># of NSR references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362051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2141141732283467"/>
          <c:y val="0.10114756488772239"/>
          <c:w val="0.28969969378827648"/>
          <c:h val="0.17733449985418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593949968229951"/>
          <c:y val="4.5333333333333302E-2"/>
          <c:w val="0.69133721339208387"/>
          <c:h val="0.75444444444444403"/>
        </c:manualLayout>
      </c:layout>
      <c:scatterChart>
        <c:scatterStyle val="lineMarker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π=+</c:v>
                </c:pt>
              </c:strCache>
            </c:strRef>
          </c:tx>
          <c:spPr>
            <a:ln w="19080">
              <a:noFill/>
            </a:ln>
          </c:spPr>
          <c:marker>
            <c:symbol val="circle"/>
            <c:size val="5"/>
            <c:spPr>
              <a:solidFill>
                <a:srgbClr val="4472C4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1</c:f>
              <c:numCache>
                <c:formatCode>General</c:formatCode>
                <c:ptCount val="46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0</c:v>
                </c:pt>
                <c:pt idx="7">
                  <c:v>2</c:v>
                </c:pt>
                <c:pt idx="8">
                  <c:v>2</c:v>
                </c:pt>
                <c:pt idx="9">
                  <c:v>3</c:v>
                </c:pt>
                <c:pt idx="10">
                  <c:v>4</c:v>
                </c:pt>
                <c:pt idx="11">
                  <c:v>4</c:v>
                </c:pt>
                <c:pt idx="12">
                  <c:v>12</c:v>
                </c:pt>
                <c:pt idx="13">
                  <c:v>5</c:v>
                </c:pt>
                <c:pt idx="14">
                  <c:v>14</c:v>
                </c:pt>
                <c:pt idx="15">
                  <c:v>1</c:v>
                </c:pt>
                <c:pt idx="16">
                  <c:v>16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18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20</c:v>
                </c:pt>
                <c:pt idx="29">
                  <c:v>1</c:v>
                </c:pt>
                <c:pt idx="30">
                  <c:v>0</c:v>
                </c:pt>
                <c:pt idx="31">
                  <c:v>1</c:v>
                </c:pt>
                <c:pt idx="32">
                  <c:v>2</c:v>
                </c:pt>
                <c:pt idx="33">
                  <c:v>4</c:v>
                </c:pt>
                <c:pt idx="34">
                  <c:v>1</c:v>
                </c:pt>
                <c:pt idx="35">
                  <c:v>1</c:v>
                </c:pt>
                <c:pt idx="36">
                  <c:v>6</c:v>
                </c:pt>
                <c:pt idx="37">
                  <c:v>1</c:v>
                </c:pt>
                <c:pt idx="38">
                  <c:v>8</c:v>
                </c:pt>
                <c:pt idx="39">
                  <c:v>22</c:v>
                </c:pt>
                <c:pt idx="40">
                  <c:v>1</c:v>
                </c:pt>
                <c:pt idx="41">
                  <c:v>0</c:v>
                </c:pt>
                <c:pt idx="42">
                  <c:v>24</c:v>
                </c:pt>
                <c:pt idx="43">
                  <c:v>26</c:v>
                </c:pt>
                <c:pt idx="44">
                  <c:v>28</c:v>
                </c:pt>
                <c:pt idx="45">
                  <c:v>30</c:v>
                </c:pt>
              </c:numCache>
            </c:numRef>
          </c:xVal>
          <c:yVal>
            <c:numRef>
              <c:f>0</c:f>
              <c:numCache>
                <c:formatCode>General</c:formatCode>
                <c:ptCount val="46"/>
                <c:pt idx="0">
                  <c:v>0</c:v>
                </c:pt>
                <c:pt idx="1">
                  <c:v>4.5242999999999998E-2</c:v>
                </c:pt>
                <c:pt idx="2">
                  <c:v>0.14948</c:v>
                </c:pt>
                <c:pt idx="3">
                  <c:v>0.30979000000000001</c:v>
                </c:pt>
                <c:pt idx="4">
                  <c:v>0.52225999999999995</c:v>
                </c:pt>
                <c:pt idx="5">
                  <c:v>0.78239999999999998</c:v>
                </c:pt>
                <c:pt idx="6">
                  <c:v>0.91918</c:v>
                </c:pt>
                <c:pt idx="7">
                  <c:v>0.95789999999999997</c:v>
                </c:pt>
                <c:pt idx="8">
                  <c:v>0.96004999999999996</c:v>
                </c:pt>
                <c:pt idx="9">
                  <c:v>1.0016</c:v>
                </c:pt>
                <c:pt idx="10">
                  <c:v>1.0508999999999999</c:v>
                </c:pt>
                <c:pt idx="11">
                  <c:v>1.0588</c:v>
                </c:pt>
                <c:pt idx="12">
                  <c:v>1.0853999999999999</c:v>
                </c:pt>
                <c:pt idx="13">
                  <c:v>1.1274</c:v>
                </c:pt>
                <c:pt idx="14">
                  <c:v>1.4263999999999999</c:v>
                </c:pt>
                <c:pt idx="15">
                  <c:v>1.7912999999999999</c:v>
                </c:pt>
                <c:pt idx="16">
                  <c:v>1.8009999999999999</c:v>
                </c:pt>
                <c:pt idx="17">
                  <c:v>2.0541999999999998</c:v>
                </c:pt>
                <c:pt idx="18">
                  <c:v>2.0956999999999999</c:v>
                </c:pt>
                <c:pt idx="19">
                  <c:v>2.1888000000000001</c:v>
                </c:pt>
                <c:pt idx="20">
                  <c:v>2.2040000000000002</c:v>
                </c:pt>
                <c:pt idx="21">
                  <c:v>2.2511000000000001</c:v>
                </c:pt>
                <c:pt idx="22">
                  <c:v>2.2847</c:v>
                </c:pt>
                <c:pt idx="23">
                  <c:v>2.4356</c:v>
                </c:pt>
                <c:pt idx="24">
                  <c:v>2.4401999999999999</c:v>
                </c:pt>
                <c:pt idx="25">
                  <c:v>2.4573</c:v>
                </c:pt>
                <c:pt idx="26">
                  <c:v>2.4944999999999999</c:v>
                </c:pt>
                <c:pt idx="27">
                  <c:v>2.4984999999999999</c:v>
                </c:pt>
                <c:pt idx="28">
                  <c:v>2.6318000000000001</c:v>
                </c:pt>
                <c:pt idx="29">
                  <c:v>2.6989999999999998</c:v>
                </c:pt>
                <c:pt idx="30">
                  <c:v>2.75</c:v>
                </c:pt>
                <c:pt idx="31">
                  <c:v>2.7562000000000002</c:v>
                </c:pt>
                <c:pt idx="32">
                  <c:v>2.77</c:v>
                </c:pt>
                <c:pt idx="33">
                  <c:v>2.8170000000000002</c:v>
                </c:pt>
                <c:pt idx="34">
                  <c:v>2.8233000000000001</c:v>
                </c:pt>
                <c:pt idx="35">
                  <c:v>2.8382999999999998</c:v>
                </c:pt>
                <c:pt idx="36">
                  <c:v>2.891</c:v>
                </c:pt>
                <c:pt idx="37">
                  <c:v>2.9689999999999999</c:v>
                </c:pt>
                <c:pt idx="38">
                  <c:v>2.9910000000000001</c:v>
                </c:pt>
                <c:pt idx="39">
                  <c:v>3.081</c:v>
                </c:pt>
                <c:pt idx="40">
                  <c:v>3.1438000000000001</c:v>
                </c:pt>
                <c:pt idx="41">
                  <c:v>3.4340000000000002</c:v>
                </c:pt>
                <c:pt idx="42">
                  <c:v>3.55</c:v>
                </c:pt>
                <c:pt idx="43">
                  <c:v>4.0389999999999997</c:v>
                </c:pt>
                <c:pt idx="44">
                  <c:v>4.5490000000000004</c:v>
                </c:pt>
                <c:pt idx="45">
                  <c:v>5.077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8F9-1148-A8CE-31D72020C42A}"/>
            </c:ext>
          </c:extLst>
        </c:ser>
        <c:ser>
          <c:idx val="1"/>
          <c:order val="1"/>
          <c:tx>
            <c:strRef>
              <c:f>label 2</c:f>
              <c:strCache>
                <c:ptCount val="1"/>
                <c:pt idx="0">
                  <c:v>π=-</c:v>
                </c:pt>
              </c:strCache>
            </c:strRef>
          </c:tx>
          <c:spPr>
            <a:ln w="25560">
              <a:noFill/>
            </a:ln>
          </c:spPr>
          <c:marker>
            <c:symbol val="circle"/>
            <c:size val="5"/>
            <c:spPr>
              <a:solidFill>
                <a:srgbClr val="ED7D31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3</c:f>
              <c:numCache>
                <c:formatCode>General</c:formatCode>
                <c:ptCount val="46"/>
                <c:pt idx="0">
                  <c:v>1</c:v>
                </c:pt>
                <c:pt idx="1">
                  <c:v>3</c:v>
                </c:pt>
                <c:pt idx="2">
                  <c:v>5</c:v>
                </c:pt>
                <c:pt idx="3">
                  <c:v>1</c:v>
                </c:pt>
                <c:pt idx="4">
                  <c:v>2</c:v>
                </c:pt>
                <c:pt idx="5">
                  <c:v>7</c:v>
                </c:pt>
                <c:pt idx="6">
                  <c:v>3</c:v>
                </c:pt>
                <c:pt idx="7">
                  <c:v>4</c:v>
                </c:pt>
                <c:pt idx="8">
                  <c:v>4</c:v>
                </c:pt>
                <c:pt idx="9">
                  <c:v>5</c:v>
                </c:pt>
                <c:pt idx="10">
                  <c:v>2</c:v>
                </c:pt>
                <c:pt idx="11">
                  <c:v>3</c:v>
                </c:pt>
                <c:pt idx="12">
                  <c:v>5</c:v>
                </c:pt>
                <c:pt idx="13">
                  <c:v>6</c:v>
                </c:pt>
                <c:pt idx="14">
                  <c:v>3</c:v>
                </c:pt>
                <c:pt idx="15">
                  <c:v>9</c:v>
                </c:pt>
                <c:pt idx="16">
                  <c:v>7</c:v>
                </c:pt>
                <c:pt idx="17">
                  <c:v>4</c:v>
                </c:pt>
                <c:pt idx="18">
                  <c:v>5</c:v>
                </c:pt>
                <c:pt idx="19">
                  <c:v>8</c:v>
                </c:pt>
                <c:pt idx="20">
                  <c:v>6</c:v>
                </c:pt>
                <c:pt idx="21">
                  <c:v>7</c:v>
                </c:pt>
                <c:pt idx="22">
                  <c:v>11</c:v>
                </c:pt>
                <c:pt idx="23">
                  <c:v>6</c:v>
                </c:pt>
                <c:pt idx="24">
                  <c:v>7</c:v>
                </c:pt>
                <c:pt idx="25">
                  <c:v>8</c:v>
                </c:pt>
                <c:pt idx="26">
                  <c:v>13</c:v>
                </c:pt>
                <c:pt idx="27">
                  <c:v>15</c:v>
                </c:pt>
                <c:pt idx="28">
                  <c:v>1</c:v>
                </c:pt>
                <c:pt idx="29">
                  <c:v>17</c:v>
                </c:pt>
                <c:pt idx="30">
                  <c:v>1</c:v>
                </c:pt>
                <c:pt idx="31">
                  <c:v>19</c:v>
                </c:pt>
                <c:pt idx="32">
                  <c:v>1</c:v>
                </c:pt>
              </c:numCache>
            </c:numRef>
          </c:xVal>
          <c:yVal>
            <c:numRef>
              <c:f>2</c:f>
              <c:numCache>
                <c:formatCode>General</c:formatCode>
                <c:ptCount val="46"/>
                <c:pt idx="0">
                  <c:v>0.68755999999999995</c:v>
                </c:pt>
                <c:pt idx="1">
                  <c:v>0.74417999999999995</c:v>
                </c:pt>
                <c:pt idx="2">
                  <c:v>0.84830000000000005</c:v>
                </c:pt>
                <c:pt idx="3">
                  <c:v>0.96657999999999999</c:v>
                </c:pt>
                <c:pt idx="4">
                  <c:v>0.98765999999999998</c:v>
                </c:pt>
                <c:pt idx="5">
                  <c:v>0.99980000000000002</c:v>
                </c:pt>
                <c:pt idx="6">
                  <c:v>1.0356000000000001</c:v>
                </c:pt>
                <c:pt idx="7">
                  <c:v>1.0528999999999999</c:v>
                </c:pt>
                <c:pt idx="8">
                  <c:v>1.07</c:v>
                </c:pt>
                <c:pt idx="9">
                  <c:v>1.1044</c:v>
                </c:pt>
                <c:pt idx="10">
                  <c:v>1.1107</c:v>
                </c:pt>
                <c:pt idx="11">
                  <c:v>1.1494</c:v>
                </c:pt>
                <c:pt idx="12">
                  <c:v>1.1639999999999999</c:v>
                </c:pt>
                <c:pt idx="13">
                  <c:v>1.1639999999999999</c:v>
                </c:pt>
                <c:pt idx="14">
                  <c:v>1.1916</c:v>
                </c:pt>
                <c:pt idx="15">
                  <c:v>1.1986000000000001</c:v>
                </c:pt>
                <c:pt idx="16">
                  <c:v>1.232</c:v>
                </c:pt>
                <c:pt idx="17">
                  <c:v>1.2322</c:v>
                </c:pt>
                <c:pt idx="18">
                  <c:v>1.2822</c:v>
                </c:pt>
                <c:pt idx="19">
                  <c:v>1.32</c:v>
                </c:pt>
                <c:pt idx="20">
                  <c:v>1.3428</c:v>
                </c:pt>
                <c:pt idx="21">
                  <c:v>1.4133</c:v>
                </c:pt>
                <c:pt idx="22">
                  <c:v>1.4436</c:v>
                </c:pt>
                <c:pt idx="23">
                  <c:v>1.4717</c:v>
                </c:pt>
                <c:pt idx="24">
                  <c:v>1.5418000000000001</c:v>
                </c:pt>
                <c:pt idx="25">
                  <c:v>1.6217999999999999</c:v>
                </c:pt>
                <c:pt idx="26">
                  <c:v>1.7325999999999999</c:v>
                </c:pt>
                <c:pt idx="27">
                  <c:v>2.0606</c:v>
                </c:pt>
                <c:pt idx="28">
                  <c:v>2.0865</c:v>
                </c:pt>
                <c:pt idx="29">
                  <c:v>2.4266000000000001</c:v>
                </c:pt>
                <c:pt idx="30">
                  <c:v>2.7121</c:v>
                </c:pt>
                <c:pt idx="31">
                  <c:v>2.823</c:v>
                </c:pt>
                <c:pt idx="32">
                  <c:v>2.8778000000000001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8F9-1148-A8CE-31D72020C42A}"/>
            </c:ext>
          </c:extLst>
        </c:ser>
        <c:ser>
          <c:idx val="2"/>
          <c:order val="2"/>
          <c:tx>
            <c:strRef>
              <c:f>label 4</c:f>
              <c:strCache>
                <c:ptCount val="1"/>
                <c:pt idx="0">
                  <c:v>Sn</c:v>
                </c:pt>
              </c:strCache>
            </c:strRef>
          </c:tx>
          <c:spPr>
            <a:ln w="25560">
              <a:noFill/>
            </a:ln>
          </c:spPr>
          <c:marker>
            <c:symbol val="circle"/>
            <c:size val="5"/>
            <c:spPr>
              <a:solidFill>
                <a:srgbClr val="A5A5A5"/>
              </a:solidFill>
            </c:spPr>
          </c:marke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2-58F9-1148-A8CE-31D72020C42A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3-58F9-1148-A8CE-31D72020C42A}"/>
              </c:ext>
            </c:extLst>
          </c:dPt>
          <c:dLbls>
            <c:dLbl>
              <c:idx val="0"/>
              <c:spPr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r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8F9-1148-A8CE-31D72020C42A}"/>
                </c:ext>
              </c:extLst>
            </c:dLbl>
            <c:dLbl>
              <c:idx val="1"/>
              <c:spPr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r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8F9-1148-A8CE-31D72020C42A}"/>
                </c:ext>
              </c:extLst>
            </c:dLbl>
            <c:spPr>
              <a:noFill/>
              <a:ln>
                <a:noFill/>
              </a:ln>
              <a:effectLst/>
            </c:sp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5</c:f>
              <c:numCache>
                <c:formatCode>General</c:formatCode>
                <c:ptCount val="46"/>
                <c:pt idx="0">
                  <c:v>0</c:v>
                </c:pt>
                <c:pt idx="1">
                  <c:v>30</c:v>
                </c:pt>
              </c:numCache>
            </c:numRef>
          </c:xVal>
          <c:yVal>
            <c:numRef>
              <c:f>4</c:f>
              <c:numCache>
                <c:formatCode>General</c:formatCode>
                <c:ptCount val="46"/>
                <c:pt idx="0">
                  <c:v>6.54</c:v>
                </c:pt>
                <c:pt idx="1">
                  <c:v>6.54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58F9-1148-A8CE-31D72020C4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6777548"/>
        <c:axId val="41177757"/>
      </c:scatterChart>
      <c:valAx>
        <c:axId val="76777548"/>
        <c:scaling>
          <c:orientation val="minMax"/>
          <c:max val="30"/>
        </c:scaling>
        <c:delete val="0"/>
        <c:axPos val="b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title>
          <c:tx>
            <c:rich>
              <a:bodyPr rot="0"/>
              <a:lstStyle/>
              <a:p>
                <a:pPr>
                  <a:defRPr/>
                </a:pPr>
                <a:r>
                  <a:rPr lang="en-US" dirty="0"/>
                  <a:t>Angular Momentum (ℏ)</a:t>
                </a:r>
              </a:p>
            </c:rich>
          </c:tx>
          <c:overlay val="0"/>
          <c:spPr>
            <a:noFill/>
            <a:ln w="0">
              <a:noFill/>
            </a:ln>
          </c:spPr>
        </c:title>
        <c:numFmt formatCode="General" sourceLinked="0"/>
        <c:majorTickMark val="out"/>
        <c:minorTickMark val="none"/>
        <c:tickLblPos val="nextTo"/>
        <c:spPr>
          <a:ln w="9360">
            <a:solidFill>
              <a:srgbClr val="BFBFBF"/>
            </a:solidFill>
            <a:round/>
          </a:ln>
        </c:spPr>
        <c:crossAx val="41177757"/>
        <c:crosses val="autoZero"/>
        <c:crossBetween val="midCat"/>
        <c:majorUnit val="5"/>
      </c:valAx>
      <c:valAx>
        <c:axId val="41177757"/>
        <c:scaling>
          <c:orientation val="minMax"/>
          <c:max val="7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title>
          <c:tx>
            <c:rich>
              <a:bodyPr rot="-5400000"/>
              <a:lstStyle/>
              <a:p>
                <a:pPr>
                  <a:defRPr/>
                </a:pPr>
                <a:r>
                  <a:rPr lang="en-US" sz="2400" b="1" i="0" u="none" strike="noStrike" baseline="0" dirty="0">
                    <a:effectLst/>
                  </a:rPr>
                  <a:t>Excitation</a:t>
                </a:r>
                <a:r>
                  <a:rPr lang="en-US" sz="2400" b="1" i="0" u="none" strike="noStrike" baseline="0" dirty="0"/>
                  <a:t> </a:t>
                </a:r>
                <a:r>
                  <a:rPr lang="en-US" dirty="0"/>
                  <a:t> Energy (MeV)</a:t>
                </a:r>
              </a:p>
            </c:rich>
          </c:tx>
          <c:overlay val="0"/>
          <c:spPr>
            <a:noFill/>
            <a:ln w="0">
              <a:noFill/>
            </a:ln>
          </c:spPr>
        </c:title>
        <c:numFmt formatCode="0.0" sourceLinked="0"/>
        <c:majorTickMark val="out"/>
        <c:minorTickMark val="none"/>
        <c:tickLblPos val="nextTo"/>
        <c:spPr>
          <a:ln w="9360">
            <a:solidFill>
              <a:srgbClr val="BFBFBF"/>
            </a:solidFill>
            <a:round/>
          </a:ln>
        </c:spPr>
        <c:crossAx val="76777548"/>
        <c:crosses val="autoZero"/>
        <c:crossBetween val="midCat"/>
      </c:valAx>
      <c:spPr>
        <a:noFill/>
        <a:ln w="0">
          <a:noFill/>
        </a:ln>
      </c:spPr>
    </c:plotArea>
    <c:legend>
      <c:legendPos val="r"/>
      <c:layout>
        <c:manualLayout>
          <c:xMode val="edge"/>
          <c:yMode val="edge"/>
          <c:x val="0.60956250000000001"/>
          <c:y val="0.64186288924355506"/>
          <c:w val="0.34524119477632337"/>
          <c:h val="0.16227421426018593"/>
        </c:manualLayout>
      </c:layout>
      <c:overlay val="0"/>
      <c:spPr>
        <a:noFill/>
        <a:ln w="0">
          <a:noFill/>
        </a:ln>
      </c:spPr>
    </c:legend>
    <c:plotVisOnly val="1"/>
    <c:dispBlanksAs val="gap"/>
    <c:showDLblsOverMax val="1"/>
  </c:chart>
  <c:spPr>
    <a:solidFill>
      <a:srgbClr val="FFFFFF"/>
    </a:solidFill>
    <a:ln w="9360">
      <a:solidFill>
        <a:srgbClr val="D9D9D9"/>
      </a:solidFill>
      <a:round/>
    </a:ln>
  </c:spPr>
  <c:txPr>
    <a:bodyPr/>
    <a:lstStyle/>
    <a:p>
      <a:pPr>
        <a:defRPr sz="24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593949968229951"/>
          <c:y val="4.5333333333333302E-2"/>
          <c:w val="0.69133721339208387"/>
          <c:h val="0.75444444444444403"/>
        </c:manualLayout>
      </c:layout>
      <c:scatterChart>
        <c:scatterStyle val="lineMarker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π=+</c:v>
                </c:pt>
              </c:strCache>
            </c:strRef>
          </c:tx>
          <c:spPr>
            <a:ln w="19080">
              <a:noFill/>
            </a:ln>
          </c:spPr>
          <c:marker>
            <c:symbol val="circle"/>
            <c:size val="5"/>
            <c:spPr>
              <a:solidFill>
                <a:srgbClr val="4472C4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1</c:f>
              <c:numCache>
                <c:formatCode>General</c:formatCode>
                <c:ptCount val="46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0</c:v>
                </c:pt>
                <c:pt idx="7">
                  <c:v>2</c:v>
                </c:pt>
                <c:pt idx="8">
                  <c:v>2</c:v>
                </c:pt>
                <c:pt idx="9">
                  <c:v>3</c:v>
                </c:pt>
                <c:pt idx="10">
                  <c:v>4</c:v>
                </c:pt>
                <c:pt idx="11">
                  <c:v>4</c:v>
                </c:pt>
                <c:pt idx="12">
                  <c:v>12</c:v>
                </c:pt>
                <c:pt idx="13">
                  <c:v>5</c:v>
                </c:pt>
                <c:pt idx="14">
                  <c:v>14</c:v>
                </c:pt>
                <c:pt idx="15">
                  <c:v>1</c:v>
                </c:pt>
                <c:pt idx="16">
                  <c:v>16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18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20</c:v>
                </c:pt>
                <c:pt idx="29">
                  <c:v>1</c:v>
                </c:pt>
                <c:pt idx="30">
                  <c:v>0</c:v>
                </c:pt>
                <c:pt idx="31">
                  <c:v>1</c:v>
                </c:pt>
                <c:pt idx="32">
                  <c:v>2</c:v>
                </c:pt>
                <c:pt idx="33">
                  <c:v>4</c:v>
                </c:pt>
                <c:pt idx="34">
                  <c:v>1</c:v>
                </c:pt>
                <c:pt idx="35">
                  <c:v>1</c:v>
                </c:pt>
                <c:pt idx="36">
                  <c:v>6</c:v>
                </c:pt>
                <c:pt idx="37">
                  <c:v>1</c:v>
                </c:pt>
                <c:pt idx="38">
                  <c:v>8</c:v>
                </c:pt>
                <c:pt idx="39">
                  <c:v>22</c:v>
                </c:pt>
                <c:pt idx="40">
                  <c:v>1</c:v>
                </c:pt>
                <c:pt idx="41">
                  <c:v>0</c:v>
                </c:pt>
                <c:pt idx="42">
                  <c:v>24</c:v>
                </c:pt>
                <c:pt idx="43">
                  <c:v>26</c:v>
                </c:pt>
                <c:pt idx="44">
                  <c:v>28</c:v>
                </c:pt>
                <c:pt idx="45">
                  <c:v>30</c:v>
                </c:pt>
              </c:numCache>
            </c:numRef>
          </c:xVal>
          <c:yVal>
            <c:numRef>
              <c:f>0</c:f>
              <c:numCache>
                <c:formatCode>General</c:formatCode>
                <c:ptCount val="46"/>
                <c:pt idx="0">
                  <c:v>0</c:v>
                </c:pt>
                <c:pt idx="1">
                  <c:v>4.5242999999999998E-2</c:v>
                </c:pt>
                <c:pt idx="2">
                  <c:v>0.14948</c:v>
                </c:pt>
                <c:pt idx="3">
                  <c:v>0.30979000000000001</c:v>
                </c:pt>
                <c:pt idx="4">
                  <c:v>0.52225999999999995</c:v>
                </c:pt>
                <c:pt idx="5">
                  <c:v>0.78239999999999998</c:v>
                </c:pt>
                <c:pt idx="6">
                  <c:v>0.91918</c:v>
                </c:pt>
                <c:pt idx="7">
                  <c:v>0.95789999999999997</c:v>
                </c:pt>
                <c:pt idx="8">
                  <c:v>0.96004999999999996</c:v>
                </c:pt>
                <c:pt idx="9">
                  <c:v>1.0016</c:v>
                </c:pt>
                <c:pt idx="10">
                  <c:v>1.0508999999999999</c:v>
                </c:pt>
                <c:pt idx="11">
                  <c:v>1.0588</c:v>
                </c:pt>
                <c:pt idx="12">
                  <c:v>1.0853999999999999</c:v>
                </c:pt>
                <c:pt idx="13">
                  <c:v>1.1274</c:v>
                </c:pt>
                <c:pt idx="14">
                  <c:v>1.4263999999999999</c:v>
                </c:pt>
                <c:pt idx="15">
                  <c:v>1.7912999999999999</c:v>
                </c:pt>
                <c:pt idx="16">
                  <c:v>1.8009999999999999</c:v>
                </c:pt>
                <c:pt idx="17">
                  <c:v>2.0541999999999998</c:v>
                </c:pt>
                <c:pt idx="18">
                  <c:v>2.0956999999999999</c:v>
                </c:pt>
                <c:pt idx="19">
                  <c:v>2.1888000000000001</c:v>
                </c:pt>
                <c:pt idx="20">
                  <c:v>2.2040000000000002</c:v>
                </c:pt>
                <c:pt idx="21">
                  <c:v>2.2511000000000001</c:v>
                </c:pt>
                <c:pt idx="22">
                  <c:v>2.2847</c:v>
                </c:pt>
                <c:pt idx="23">
                  <c:v>2.4356</c:v>
                </c:pt>
                <c:pt idx="24">
                  <c:v>2.4401999999999999</c:v>
                </c:pt>
                <c:pt idx="25">
                  <c:v>2.4573</c:v>
                </c:pt>
                <c:pt idx="26">
                  <c:v>2.4944999999999999</c:v>
                </c:pt>
                <c:pt idx="27">
                  <c:v>2.4984999999999999</c:v>
                </c:pt>
                <c:pt idx="28">
                  <c:v>2.6318000000000001</c:v>
                </c:pt>
                <c:pt idx="29">
                  <c:v>2.6989999999999998</c:v>
                </c:pt>
                <c:pt idx="30">
                  <c:v>2.75</c:v>
                </c:pt>
                <c:pt idx="31">
                  <c:v>2.7562000000000002</c:v>
                </c:pt>
                <c:pt idx="32">
                  <c:v>2.77</c:v>
                </c:pt>
                <c:pt idx="33">
                  <c:v>2.8170000000000002</c:v>
                </c:pt>
                <c:pt idx="34">
                  <c:v>2.8233000000000001</c:v>
                </c:pt>
                <c:pt idx="35">
                  <c:v>2.8382999999999998</c:v>
                </c:pt>
                <c:pt idx="36">
                  <c:v>2.891</c:v>
                </c:pt>
                <c:pt idx="37">
                  <c:v>2.9689999999999999</c:v>
                </c:pt>
                <c:pt idx="38">
                  <c:v>2.9910000000000001</c:v>
                </c:pt>
                <c:pt idx="39">
                  <c:v>3.081</c:v>
                </c:pt>
                <c:pt idx="40">
                  <c:v>3.1438000000000001</c:v>
                </c:pt>
                <c:pt idx="41">
                  <c:v>3.4340000000000002</c:v>
                </c:pt>
                <c:pt idx="42">
                  <c:v>3.55</c:v>
                </c:pt>
                <c:pt idx="43">
                  <c:v>4.0389999999999997</c:v>
                </c:pt>
                <c:pt idx="44">
                  <c:v>4.5490000000000004</c:v>
                </c:pt>
                <c:pt idx="45">
                  <c:v>5.077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8F9-1148-A8CE-31D72020C42A}"/>
            </c:ext>
          </c:extLst>
        </c:ser>
        <c:ser>
          <c:idx val="1"/>
          <c:order val="1"/>
          <c:tx>
            <c:strRef>
              <c:f>label 2</c:f>
              <c:strCache>
                <c:ptCount val="1"/>
                <c:pt idx="0">
                  <c:v>π=-</c:v>
                </c:pt>
              </c:strCache>
            </c:strRef>
          </c:tx>
          <c:spPr>
            <a:ln w="25560">
              <a:noFill/>
            </a:ln>
          </c:spPr>
          <c:marker>
            <c:symbol val="circle"/>
            <c:size val="5"/>
            <c:spPr>
              <a:solidFill>
                <a:srgbClr val="ED7D31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3</c:f>
              <c:numCache>
                <c:formatCode>General</c:formatCode>
                <c:ptCount val="46"/>
                <c:pt idx="0">
                  <c:v>1</c:v>
                </c:pt>
                <c:pt idx="1">
                  <c:v>3</c:v>
                </c:pt>
                <c:pt idx="2">
                  <c:v>5</c:v>
                </c:pt>
                <c:pt idx="3">
                  <c:v>1</c:v>
                </c:pt>
                <c:pt idx="4">
                  <c:v>2</c:v>
                </c:pt>
                <c:pt idx="5">
                  <c:v>7</c:v>
                </c:pt>
                <c:pt idx="6">
                  <c:v>3</c:v>
                </c:pt>
                <c:pt idx="7">
                  <c:v>4</c:v>
                </c:pt>
                <c:pt idx="8">
                  <c:v>4</c:v>
                </c:pt>
                <c:pt idx="9">
                  <c:v>5</c:v>
                </c:pt>
                <c:pt idx="10">
                  <c:v>2</c:v>
                </c:pt>
                <c:pt idx="11">
                  <c:v>3</c:v>
                </c:pt>
                <c:pt idx="12">
                  <c:v>5</c:v>
                </c:pt>
                <c:pt idx="13">
                  <c:v>6</c:v>
                </c:pt>
                <c:pt idx="14">
                  <c:v>3</c:v>
                </c:pt>
                <c:pt idx="15">
                  <c:v>9</c:v>
                </c:pt>
                <c:pt idx="16">
                  <c:v>7</c:v>
                </c:pt>
                <c:pt idx="17">
                  <c:v>4</c:v>
                </c:pt>
                <c:pt idx="18">
                  <c:v>5</c:v>
                </c:pt>
                <c:pt idx="19">
                  <c:v>8</c:v>
                </c:pt>
                <c:pt idx="20">
                  <c:v>6</c:v>
                </c:pt>
                <c:pt idx="21">
                  <c:v>7</c:v>
                </c:pt>
                <c:pt idx="22">
                  <c:v>11</c:v>
                </c:pt>
                <c:pt idx="23">
                  <c:v>6</c:v>
                </c:pt>
                <c:pt idx="24">
                  <c:v>7</c:v>
                </c:pt>
                <c:pt idx="25">
                  <c:v>8</c:v>
                </c:pt>
                <c:pt idx="26">
                  <c:v>13</c:v>
                </c:pt>
                <c:pt idx="27">
                  <c:v>15</c:v>
                </c:pt>
                <c:pt idx="28">
                  <c:v>1</c:v>
                </c:pt>
                <c:pt idx="29">
                  <c:v>17</c:v>
                </c:pt>
                <c:pt idx="30">
                  <c:v>1</c:v>
                </c:pt>
                <c:pt idx="31">
                  <c:v>19</c:v>
                </c:pt>
                <c:pt idx="32">
                  <c:v>1</c:v>
                </c:pt>
              </c:numCache>
            </c:numRef>
          </c:xVal>
          <c:yVal>
            <c:numRef>
              <c:f>2</c:f>
              <c:numCache>
                <c:formatCode>General</c:formatCode>
                <c:ptCount val="46"/>
                <c:pt idx="0">
                  <c:v>0.68755999999999995</c:v>
                </c:pt>
                <c:pt idx="1">
                  <c:v>0.74417999999999995</c:v>
                </c:pt>
                <c:pt idx="2">
                  <c:v>0.84830000000000005</c:v>
                </c:pt>
                <c:pt idx="3">
                  <c:v>0.96657999999999999</c:v>
                </c:pt>
                <c:pt idx="4">
                  <c:v>0.98765999999999998</c:v>
                </c:pt>
                <c:pt idx="5">
                  <c:v>0.99980000000000002</c:v>
                </c:pt>
                <c:pt idx="6">
                  <c:v>1.0356000000000001</c:v>
                </c:pt>
                <c:pt idx="7">
                  <c:v>1.0528999999999999</c:v>
                </c:pt>
                <c:pt idx="8">
                  <c:v>1.07</c:v>
                </c:pt>
                <c:pt idx="9">
                  <c:v>1.1044</c:v>
                </c:pt>
                <c:pt idx="10">
                  <c:v>1.1107</c:v>
                </c:pt>
                <c:pt idx="11">
                  <c:v>1.1494</c:v>
                </c:pt>
                <c:pt idx="12">
                  <c:v>1.1639999999999999</c:v>
                </c:pt>
                <c:pt idx="13">
                  <c:v>1.1639999999999999</c:v>
                </c:pt>
                <c:pt idx="14">
                  <c:v>1.1916</c:v>
                </c:pt>
                <c:pt idx="15">
                  <c:v>1.1986000000000001</c:v>
                </c:pt>
                <c:pt idx="16">
                  <c:v>1.232</c:v>
                </c:pt>
                <c:pt idx="17">
                  <c:v>1.2322</c:v>
                </c:pt>
                <c:pt idx="18">
                  <c:v>1.2822</c:v>
                </c:pt>
                <c:pt idx="19">
                  <c:v>1.32</c:v>
                </c:pt>
                <c:pt idx="20">
                  <c:v>1.3428</c:v>
                </c:pt>
                <c:pt idx="21">
                  <c:v>1.4133</c:v>
                </c:pt>
                <c:pt idx="22">
                  <c:v>1.4436</c:v>
                </c:pt>
                <c:pt idx="23">
                  <c:v>1.4717</c:v>
                </c:pt>
                <c:pt idx="24">
                  <c:v>1.5418000000000001</c:v>
                </c:pt>
                <c:pt idx="25">
                  <c:v>1.6217999999999999</c:v>
                </c:pt>
                <c:pt idx="26">
                  <c:v>1.7325999999999999</c:v>
                </c:pt>
                <c:pt idx="27">
                  <c:v>2.0606</c:v>
                </c:pt>
                <c:pt idx="28">
                  <c:v>2.0865</c:v>
                </c:pt>
                <c:pt idx="29">
                  <c:v>2.4266000000000001</c:v>
                </c:pt>
                <c:pt idx="30">
                  <c:v>2.7121</c:v>
                </c:pt>
                <c:pt idx="31">
                  <c:v>2.823</c:v>
                </c:pt>
                <c:pt idx="32">
                  <c:v>2.8778000000000001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8F9-1148-A8CE-31D72020C42A}"/>
            </c:ext>
          </c:extLst>
        </c:ser>
        <c:ser>
          <c:idx val="2"/>
          <c:order val="2"/>
          <c:tx>
            <c:strRef>
              <c:f>label 4</c:f>
              <c:strCache>
                <c:ptCount val="1"/>
                <c:pt idx="0">
                  <c:v>Sn</c:v>
                </c:pt>
              </c:strCache>
            </c:strRef>
          </c:tx>
          <c:spPr>
            <a:ln w="25560">
              <a:noFill/>
            </a:ln>
          </c:spPr>
          <c:marker>
            <c:symbol val="circle"/>
            <c:size val="5"/>
            <c:spPr>
              <a:solidFill>
                <a:srgbClr val="A5A5A5"/>
              </a:solidFill>
            </c:spPr>
          </c:marke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2-58F9-1148-A8CE-31D72020C42A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3-58F9-1148-A8CE-31D72020C42A}"/>
              </c:ext>
            </c:extLst>
          </c:dPt>
          <c:dLbls>
            <c:dLbl>
              <c:idx val="0"/>
              <c:spPr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r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8F9-1148-A8CE-31D72020C42A}"/>
                </c:ext>
              </c:extLst>
            </c:dLbl>
            <c:dLbl>
              <c:idx val="1"/>
              <c:spPr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r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8F9-1148-A8CE-31D72020C42A}"/>
                </c:ext>
              </c:extLst>
            </c:dLbl>
            <c:spPr>
              <a:noFill/>
              <a:ln>
                <a:noFill/>
              </a:ln>
              <a:effectLst/>
            </c:sp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5</c:f>
              <c:numCache>
                <c:formatCode>General</c:formatCode>
                <c:ptCount val="46"/>
                <c:pt idx="0">
                  <c:v>0</c:v>
                </c:pt>
                <c:pt idx="1">
                  <c:v>30</c:v>
                </c:pt>
              </c:numCache>
            </c:numRef>
          </c:xVal>
          <c:yVal>
            <c:numRef>
              <c:f>4</c:f>
              <c:numCache>
                <c:formatCode>General</c:formatCode>
                <c:ptCount val="46"/>
                <c:pt idx="0">
                  <c:v>6.54</c:v>
                </c:pt>
                <c:pt idx="1">
                  <c:v>6.54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58F9-1148-A8CE-31D72020C4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6777548"/>
        <c:axId val="41177757"/>
      </c:scatterChart>
      <c:valAx>
        <c:axId val="76777548"/>
        <c:scaling>
          <c:orientation val="minMax"/>
          <c:max val="30"/>
        </c:scaling>
        <c:delete val="0"/>
        <c:axPos val="b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title>
          <c:tx>
            <c:rich>
              <a:bodyPr rot="0"/>
              <a:lstStyle/>
              <a:p>
                <a:pPr>
                  <a:defRPr/>
                </a:pPr>
                <a:r>
                  <a:rPr lang="en-US" dirty="0"/>
                  <a:t>Angular Momentum (ℏ)</a:t>
                </a:r>
              </a:p>
            </c:rich>
          </c:tx>
          <c:overlay val="0"/>
          <c:spPr>
            <a:noFill/>
            <a:ln w="0">
              <a:noFill/>
            </a:ln>
          </c:spPr>
        </c:title>
        <c:numFmt formatCode="General" sourceLinked="0"/>
        <c:majorTickMark val="out"/>
        <c:minorTickMark val="none"/>
        <c:tickLblPos val="nextTo"/>
        <c:spPr>
          <a:ln w="9360">
            <a:solidFill>
              <a:srgbClr val="BFBFBF"/>
            </a:solidFill>
            <a:round/>
          </a:ln>
        </c:spPr>
        <c:crossAx val="41177757"/>
        <c:crosses val="autoZero"/>
        <c:crossBetween val="midCat"/>
        <c:majorUnit val="5"/>
      </c:valAx>
      <c:valAx>
        <c:axId val="41177757"/>
        <c:scaling>
          <c:orientation val="minMax"/>
          <c:max val="7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title>
          <c:tx>
            <c:rich>
              <a:bodyPr rot="-5400000"/>
              <a:lstStyle/>
              <a:p>
                <a:pPr>
                  <a:defRPr/>
                </a:pPr>
                <a:r>
                  <a:rPr lang="en-US" sz="2400" b="1" i="0" u="none" strike="noStrike" baseline="0" dirty="0">
                    <a:effectLst/>
                  </a:rPr>
                  <a:t>Excitation</a:t>
                </a:r>
                <a:r>
                  <a:rPr lang="en-US" dirty="0"/>
                  <a:t> Energy (MeV)</a:t>
                </a:r>
              </a:p>
            </c:rich>
          </c:tx>
          <c:overlay val="0"/>
          <c:spPr>
            <a:noFill/>
            <a:ln w="0">
              <a:noFill/>
            </a:ln>
          </c:spPr>
        </c:title>
        <c:numFmt formatCode="0.0" sourceLinked="0"/>
        <c:majorTickMark val="out"/>
        <c:minorTickMark val="none"/>
        <c:tickLblPos val="nextTo"/>
        <c:spPr>
          <a:ln w="9360">
            <a:solidFill>
              <a:srgbClr val="BFBFBF"/>
            </a:solidFill>
            <a:round/>
          </a:ln>
        </c:spPr>
        <c:crossAx val="76777548"/>
        <c:crosses val="autoZero"/>
        <c:crossBetween val="midCat"/>
      </c:valAx>
      <c:spPr>
        <a:noFill/>
        <a:ln w="0">
          <a:noFill/>
        </a:ln>
      </c:spPr>
    </c:plotArea>
    <c:legend>
      <c:legendPos val="r"/>
      <c:layout>
        <c:manualLayout>
          <c:xMode val="edge"/>
          <c:yMode val="edge"/>
          <c:x val="0.60956250000000001"/>
          <c:y val="0.64186288924355506"/>
          <c:w val="0.34524119477632337"/>
          <c:h val="0.16227421426018593"/>
        </c:manualLayout>
      </c:layout>
      <c:overlay val="0"/>
      <c:spPr>
        <a:noFill/>
        <a:ln w="0">
          <a:noFill/>
        </a:ln>
      </c:spPr>
    </c:legend>
    <c:plotVisOnly val="1"/>
    <c:dispBlanksAs val="gap"/>
    <c:showDLblsOverMax val="1"/>
  </c:chart>
  <c:spPr>
    <a:solidFill>
      <a:srgbClr val="FFFFFF"/>
    </a:solidFill>
    <a:ln w="9360">
      <a:solidFill>
        <a:srgbClr val="D9D9D9"/>
      </a:solidFill>
      <a:round/>
    </a:ln>
  </c:spPr>
  <c:txPr>
    <a:bodyPr/>
    <a:lstStyle/>
    <a:p>
      <a:pPr>
        <a:defRPr sz="24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593949968229951"/>
          <c:y val="4.5333333333333302E-2"/>
          <c:w val="0.69133721339208387"/>
          <c:h val="0.75444444444444403"/>
        </c:manualLayout>
      </c:layout>
      <c:scatterChart>
        <c:scatterStyle val="lineMarker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π=+</c:v>
                </c:pt>
              </c:strCache>
            </c:strRef>
          </c:tx>
          <c:spPr>
            <a:ln w="19080">
              <a:noFill/>
            </a:ln>
          </c:spPr>
          <c:marker>
            <c:symbol val="circle"/>
            <c:size val="5"/>
            <c:spPr>
              <a:solidFill>
                <a:srgbClr val="4472C4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1</c:f>
              <c:numCache>
                <c:formatCode>General</c:formatCode>
                <c:ptCount val="46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0</c:v>
                </c:pt>
                <c:pt idx="7">
                  <c:v>2</c:v>
                </c:pt>
                <c:pt idx="8">
                  <c:v>2</c:v>
                </c:pt>
                <c:pt idx="9">
                  <c:v>3</c:v>
                </c:pt>
                <c:pt idx="10">
                  <c:v>4</c:v>
                </c:pt>
                <c:pt idx="11">
                  <c:v>4</c:v>
                </c:pt>
                <c:pt idx="12">
                  <c:v>12</c:v>
                </c:pt>
                <c:pt idx="13">
                  <c:v>5</c:v>
                </c:pt>
                <c:pt idx="14">
                  <c:v>14</c:v>
                </c:pt>
                <c:pt idx="15">
                  <c:v>1</c:v>
                </c:pt>
                <c:pt idx="16">
                  <c:v>16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18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20</c:v>
                </c:pt>
                <c:pt idx="29">
                  <c:v>1</c:v>
                </c:pt>
                <c:pt idx="30">
                  <c:v>0</c:v>
                </c:pt>
                <c:pt idx="31">
                  <c:v>1</c:v>
                </c:pt>
                <c:pt idx="32">
                  <c:v>2</c:v>
                </c:pt>
                <c:pt idx="33">
                  <c:v>4</c:v>
                </c:pt>
                <c:pt idx="34">
                  <c:v>1</c:v>
                </c:pt>
                <c:pt idx="35">
                  <c:v>1</c:v>
                </c:pt>
                <c:pt idx="36">
                  <c:v>6</c:v>
                </c:pt>
                <c:pt idx="37">
                  <c:v>1</c:v>
                </c:pt>
                <c:pt idx="38">
                  <c:v>8</c:v>
                </c:pt>
                <c:pt idx="39">
                  <c:v>22</c:v>
                </c:pt>
                <c:pt idx="40">
                  <c:v>1</c:v>
                </c:pt>
                <c:pt idx="41">
                  <c:v>0</c:v>
                </c:pt>
                <c:pt idx="42">
                  <c:v>24</c:v>
                </c:pt>
                <c:pt idx="43">
                  <c:v>26</c:v>
                </c:pt>
                <c:pt idx="44">
                  <c:v>28</c:v>
                </c:pt>
                <c:pt idx="45">
                  <c:v>30</c:v>
                </c:pt>
              </c:numCache>
            </c:numRef>
          </c:xVal>
          <c:yVal>
            <c:numRef>
              <c:f>0</c:f>
              <c:numCache>
                <c:formatCode>General</c:formatCode>
                <c:ptCount val="46"/>
                <c:pt idx="0">
                  <c:v>0</c:v>
                </c:pt>
                <c:pt idx="1">
                  <c:v>4.5242999999999998E-2</c:v>
                </c:pt>
                <c:pt idx="2">
                  <c:v>0.14948</c:v>
                </c:pt>
                <c:pt idx="3">
                  <c:v>0.30979000000000001</c:v>
                </c:pt>
                <c:pt idx="4">
                  <c:v>0.52225999999999995</c:v>
                </c:pt>
                <c:pt idx="5">
                  <c:v>0.78239999999999998</c:v>
                </c:pt>
                <c:pt idx="6">
                  <c:v>0.91918</c:v>
                </c:pt>
                <c:pt idx="7">
                  <c:v>0.95789999999999997</c:v>
                </c:pt>
                <c:pt idx="8">
                  <c:v>0.96004999999999996</c:v>
                </c:pt>
                <c:pt idx="9">
                  <c:v>1.0016</c:v>
                </c:pt>
                <c:pt idx="10">
                  <c:v>1.0508999999999999</c:v>
                </c:pt>
                <c:pt idx="11">
                  <c:v>1.0588</c:v>
                </c:pt>
                <c:pt idx="12">
                  <c:v>1.0853999999999999</c:v>
                </c:pt>
                <c:pt idx="13">
                  <c:v>1.1274</c:v>
                </c:pt>
                <c:pt idx="14">
                  <c:v>1.4263999999999999</c:v>
                </c:pt>
                <c:pt idx="15">
                  <c:v>1.7912999999999999</c:v>
                </c:pt>
                <c:pt idx="16">
                  <c:v>1.8009999999999999</c:v>
                </c:pt>
                <c:pt idx="17">
                  <c:v>2.0541999999999998</c:v>
                </c:pt>
                <c:pt idx="18">
                  <c:v>2.0956999999999999</c:v>
                </c:pt>
                <c:pt idx="19">
                  <c:v>2.1888000000000001</c:v>
                </c:pt>
                <c:pt idx="20">
                  <c:v>2.2040000000000002</c:v>
                </c:pt>
                <c:pt idx="21">
                  <c:v>2.2511000000000001</c:v>
                </c:pt>
                <c:pt idx="22">
                  <c:v>2.2847</c:v>
                </c:pt>
                <c:pt idx="23">
                  <c:v>2.4356</c:v>
                </c:pt>
                <c:pt idx="24">
                  <c:v>2.4401999999999999</c:v>
                </c:pt>
                <c:pt idx="25">
                  <c:v>2.4573</c:v>
                </c:pt>
                <c:pt idx="26">
                  <c:v>2.4944999999999999</c:v>
                </c:pt>
                <c:pt idx="27">
                  <c:v>2.4984999999999999</c:v>
                </c:pt>
                <c:pt idx="28">
                  <c:v>2.6318000000000001</c:v>
                </c:pt>
                <c:pt idx="29">
                  <c:v>2.6989999999999998</c:v>
                </c:pt>
                <c:pt idx="30">
                  <c:v>2.75</c:v>
                </c:pt>
                <c:pt idx="31">
                  <c:v>2.7562000000000002</c:v>
                </c:pt>
                <c:pt idx="32">
                  <c:v>2.77</c:v>
                </c:pt>
                <c:pt idx="33">
                  <c:v>2.8170000000000002</c:v>
                </c:pt>
                <c:pt idx="34">
                  <c:v>2.8233000000000001</c:v>
                </c:pt>
                <c:pt idx="35">
                  <c:v>2.8382999999999998</c:v>
                </c:pt>
                <c:pt idx="36">
                  <c:v>2.891</c:v>
                </c:pt>
                <c:pt idx="37">
                  <c:v>2.9689999999999999</c:v>
                </c:pt>
                <c:pt idx="38">
                  <c:v>2.9910000000000001</c:v>
                </c:pt>
                <c:pt idx="39">
                  <c:v>3.081</c:v>
                </c:pt>
                <c:pt idx="40">
                  <c:v>3.1438000000000001</c:v>
                </c:pt>
                <c:pt idx="41">
                  <c:v>3.4340000000000002</c:v>
                </c:pt>
                <c:pt idx="42">
                  <c:v>3.55</c:v>
                </c:pt>
                <c:pt idx="43">
                  <c:v>4.0389999999999997</c:v>
                </c:pt>
                <c:pt idx="44">
                  <c:v>4.5490000000000004</c:v>
                </c:pt>
                <c:pt idx="45">
                  <c:v>5.077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C31-204C-9193-FCA19D7D3B07}"/>
            </c:ext>
          </c:extLst>
        </c:ser>
        <c:ser>
          <c:idx val="1"/>
          <c:order val="1"/>
          <c:tx>
            <c:strRef>
              <c:f>label 2</c:f>
              <c:strCache>
                <c:ptCount val="1"/>
                <c:pt idx="0">
                  <c:v>π=-</c:v>
                </c:pt>
              </c:strCache>
            </c:strRef>
          </c:tx>
          <c:spPr>
            <a:ln w="25560">
              <a:noFill/>
            </a:ln>
          </c:spPr>
          <c:marker>
            <c:symbol val="circle"/>
            <c:size val="5"/>
            <c:spPr>
              <a:solidFill>
                <a:srgbClr val="ED7D31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3</c:f>
              <c:numCache>
                <c:formatCode>General</c:formatCode>
                <c:ptCount val="46"/>
                <c:pt idx="0">
                  <c:v>1</c:v>
                </c:pt>
                <c:pt idx="1">
                  <c:v>3</c:v>
                </c:pt>
                <c:pt idx="2">
                  <c:v>5</c:v>
                </c:pt>
                <c:pt idx="3">
                  <c:v>1</c:v>
                </c:pt>
                <c:pt idx="4">
                  <c:v>2</c:v>
                </c:pt>
                <c:pt idx="5">
                  <c:v>7</c:v>
                </c:pt>
                <c:pt idx="6">
                  <c:v>3</c:v>
                </c:pt>
                <c:pt idx="7">
                  <c:v>4</c:v>
                </c:pt>
                <c:pt idx="8">
                  <c:v>4</c:v>
                </c:pt>
                <c:pt idx="9">
                  <c:v>5</c:v>
                </c:pt>
                <c:pt idx="10">
                  <c:v>2</c:v>
                </c:pt>
                <c:pt idx="11">
                  <c:v>3</c:v>
                </c:pt>
                <c:pt idx="12">
                  <c:v>5</c:v>
                </c:pt>
                <c:pt idx="13">
                  <c:v>6</c:v>
                </c:pt>
                <c:pt idx="14">
                  <c:v>3</c:v>
                </c:pt>
                <c:pt idx="15">
                  <c:v>9</c:v>
                </c:pt>
                <c:pt idx="16">
                  <c:v>7</c:v>
                </c:pt>
                <c:pt idx="17">
                  <c:v>4</c:v>
                </c:pt>
                <c:pt idx="18">
                  <c:v>5</c:v>
                </c:pt>
                <c:pt idx="19">
                  <c:v>8</c:v>
                </c:pt>
                <c:pt idx="20">
                  <c:v>6</c:v>
                </c:pt>
                <c:pt idx="21">
                  <c:v>7</c:v>
                </c:pt>
                <c:pt idx="22">
                  <c:v>11</c:v>
                </c:pt>
                <c:pt idx="23">
                  <c:v>6</c:v>
                </c:pt>
                <c:pt idx="24">
                  <c:v>7</c:v>
                </c:pt>
                <c:pt idx="25">
                  <c:v>8</c:v>
                </c:pt>
                <c:pt idx="26">
                  <c:v>13</c:v>
                </c:pt>
                <c:pt idx="27">
                  <c:v>15</c:v>
                </c:pt>
                <c:pt idx="28">
                  <c:v>1</c:v>
                </c:pt>
                <c:pt idx="29">
                  <c:v>17</c:v>
                </c:pt>
                <c:pt idx="30">
                  <c:v>1</c:v>
                </c:pt>
                <c:pt idx="31">
                  <c:v>19</c:v>
                </c:pt>
                <c:pt idx="32">
                  <c:v>1</c:v>
                </c:pt>
              </c:numCache>
            </c:numRef>
          </c:xVal>
          <c:yVal>
            <c:numRef>
              <c:f>2</c:f>
              <c:numCache>
                <c:formatCode>General</c:formatCode>
                <c:ptCount val="46"/>
                <c:pt idx="0">
                  <c:v>0.68755999999999995</c:v>
                </c:pt>
                <c:pt idx="1">
                  <c:v>0.74417999999999995</c:v>
                </c:pt>
                <c:pt idx="2">
                  <c:v>0.84830000000000005</c:v>
                </c:pt>
                <c:pt idx="3">
                  <c:v>0.96657999999999999</c:v>
                </c:pt>
                <c:pt idx="4">
                  <c:v>0.98765999999999998</c:v>
                </c:pt>
                <c:pt idx="5">
                  <c:v>0.99980000000000002</c:v>
                </c:pt>
                <c:pt idx="6">
                  <c:v>1.0356000000000001</c:v>
                </c:pt>
                <c:pt idx="7">
                  <c:v>1.0528999999999999</c:v>
                </c:pt>
                <c:pt idx="8">
                  <c:v>1.07</c:v>
                </c:pt>
                <c:pt idx="9">
                  <c:v>1.1044</c:v>
                </c:pt>
                <c:pt idx="10">
                  <c:v>1.1107</c:v>
                </c:pt>
                <c:pt idx="11">
                  <c:v>1.1494</c:v>
                </c:pt>
                <c:pt idx="12">
                  <c:v>1.1639999999999999</c:v>
                </c:pt>
                <c:pt idx="13">
                  <c:v>1.1639999999999999</c:v>
                </c:pt>
                <c:pt idx="14">
                  <c:v>1.1916</c:v>
                </c:pt>
                <c:pt idx="15">
                  <c:v>1.1986000000000001</c:v>
                </c:pt>
                <c:pt idx="16">
                  <c:v>1.232</c:v>
                </c:pt>
                <c:pt idx="17">
                  <c:v>1.2322</c:v>
                </c:pt>
                <c:pt idx="18">
                  <c:v>1.2822</c:v>
                </c:pt>
                <c:pt idx="19">
                  <c:v>1.32</c:v>
                </c:pt>
                <c:pt idx="20">
                  <c:v>1.3428</c:v>
                </c:pt>
                <c:pt idx="21">
                  <c:v>1.4133</c:v>
                </c:pt>
                <c:pt idx="22">
                  <c:v>1.4436</c:v>
                </c:pt>
                <c:pt idx="23">
                  <c:v>1.4717</c:v>
                </c:pt>
                <c:pt idx="24">
                  <c:v>1.5418000000000001</c:v>
                </c:pt>
                <c:pt idx="25">
                  <c:v>1.6217999999999999</c:v>
                </c:pt>
                <c:pt idx="26">
                  <c:v>1.7325999999999999</c:v>
                </c:pt>
                <c:pt idx="27">
                  <c:v>2.0606</c:v>
                </c:pt>
                <c:pt idx="28">
                  <c:v>2.0865</c:v>
                </c:pt>
                <c:pt idx="29">
                  <c:v>2.4266000000000001</c:v>
                </c:pt>
                <c:pt idx="30">
                  <c:v>2.7121</c:v>
                </c:pt>
                <c:pt idx="31">
                  <c:v>2.823</c:v>
                </c:pt>
                <c:pt idx="32">
                  <c:v>2.8778000000000001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C31-204C-9193-FCA19D7D3B07}"/>
            </c:ext>
          </c:extLst>
        </c:ser>
        <c:ser>
          <c:idx val="2"/>
          <c:order val="2"/>
          <c:tx>
            <c:strRef>
              <c:f>label 4</c:f>
              <c:strCache>
                <c:ptCount val="1"/>
                <c:pt idx="0">
                  <c:v>Sn</c:v>
                </c:pt>
              </c:strCache>
            </c:strRef>
          </c:tx>
          <c:spPr>
            <a:ln w="25560">
              <a:noFill/>
            </a:ln>
          </c:spPr>
          <c:marker>
            <c:symbol val="circle"/>
            <c:size val="5"/>
            <c:spPr>
              <a:solidFill>
                <a:srgbClr val="A5A5A5"/>
              </a:solidFill>
            </c:spPr>
          </c:marke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2-6C31-204C-9193-FCA19D7D3B07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3-6C31-204C-9193-FCA19D7D3B07}"/>
              </c:ext>
            </c:extLst>
          </c:dPt>
          <c:dLbls>
            <c:dLbl>
              <c:idx val="0"/>
              <c:spPr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r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C31-204C-9193-FCA19D7D3B07}"/>
                </c:ext>
              </c:extLst>
            </c:dLbl>
            <c:dLbl>
              <c:idx val="1"/>
              <c:spPr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r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C31-204C-9193-FCA19D7D3B07}"/>
                </c:ext>
              </c:extLst>
            </c:dLbl>
            <c:spPr>
              <a:noFill/>
              <a:ln>
                <a:noFill/>
              </a:ln>
              <a:effectLst/>
            </c:sp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5</c:f>
              <c:numCache>
                <c:formatCode>General</c:formatCode>
                <c:ptCount val="46"/>
                <c:pt idx="0">
                  <c:v>0</c:v>
                </c:pt>
                <c:pt idx="1">
                  <c:v>30</c:v>
                </c:pt>
              </c:numCache>
            </c:numRef>
          </c:xVal>
          <c:yVal>
            <c:numRef>
              <c:f>4</c:f>
              <c:numCache>
                <c:formatCode>General</c:formatCode>
                <c:ptCount val="46"/>
                <c:pt idx="0">
                  <c:v>6.54</c:v>
                </c:pt>
                <c:pt idx="1">
                  <c:v>6.54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6C31-204C-9193-FCA19D7D3B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6777548"/>
        <c:axId val="41177757"/>
      </c:scatterChart>
      <c:valAx>
        <c:axId val="76777548"/>
        <c:scaling>
          <c:orientation val="minMax"/>
          <c:max val="30"/>
        </c:scaling>
        <c:delete val="0"/>
        <c:axPos val="b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title>
          <c:tx>
            <c:rich>
              <a:bodyPr rot="0"/>
              <a:lstStyle/>
              <a:p>
                <a:pPr>
                  <a:defRPr/>
                </a:pPr>
                <a:r>
                  <a:rPr lang="en-US" dirty="0"/>
                  <a:t>Angular Momentum (ℏ)</a:t>
                </a:r>
              </a:p>
            </c:rich>
          </c:tx>
          <c:overlay val="0"/>
          <c:spPr>
            <a:noFill/>
            <a:ln w="0">
              <a:noFill/>
            </a:ln>
          </c:spPr>
        </c:title>
        <c:numFmt formatCode="General" sourceLinked="0"/>
        <c:majorTickMark val="out"/>
        <c:minorTickMark val="none"/>
        <c:tickLblPos val="nextTo"/>
        <c:spPr>
          <a:ln w="9360">
            <a:solidFill>
              <a:srgbClr val="BFBFBF"/>
            </a:solidFill>
            <a:round/>
          </a:ln>
        </c:spPr>
        <c:crossAx val="41177757"/>
        <c:crosses val="autoZero"/>
        <c:crossBetween val="midCat"/>
        <c:majorUnit val="5"/>
      </c:valAx>
      <c:valAx>
        <c:axId val="41177757"/>
        <c:scaling>
          <c:orientation val="minMax"/>
          <c:max val="7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title>
          <c:tx>
            <c:rich>
              <a:bodyPr rot="-5400000"/>
              <a:lstStyle/>
              <a:p>
                <a:pPr>
                  <a:defRPr/>
                </a:pPr>
                <a:r>
                  <a:rPr lang="en-US" sz="2400" b="1" i="0" u="none" strike="noStrike" baseline="0" dirty="0">
                    <a:effectLst/>
                  </a:rPr>
                  <a:t>Excitation</a:t>
                </a:r>
                <a:r>
                  <a:rPr lang="en-US" dirty="0"/>
                  <a:t> Energy (MeV)</a:t>
                </a:r>
              </a:p>
            </c:rich>
          </c:tx>
          <c:overlay val="0"/>
          <c:spPr>
            <a:noFill/>
            <a:ln w="0">
              <a:noFill/>
            </a:ln>
          </c:spPr>
        </c:title>
        <c:numFmt formatCode="0.0" sourceLinked="0"/>
        <c:majorTickMark val="out"/>
        <c:minorTickMark val="none"/>
        <c:tickLblPos val="nextTo"/>
        <c:spPr>
          <a:ln w="9360">
            <a:solidFill>
              <a:srgbClr val="BFBFBF"/>
            </a:solidFill>
            <a:round/>
          </a:ln>
        </c:spPr>
        <c:crossAx val="76777548"/>
        <c:crosses val="autoZero"/>
        <c:crossBetween val="midCat"/>
      </c:valAx>
      <c:spPr>
        <a:noFill/>
        <a:ln w="0">
          <a:noFill/>
        </a:ln>
      </c:spPr>
    </c:plotArea>
    <c:legend>
      <c:legendPos val="r"/>
      <c:layout>
        <c:manualLayout>
          <c:xMode val="edge"/>
          <c:yMode val="edge"/>
          <c:x val="0.60956250000000001"/>
          <c:y val="0.64186288924355506"/>
          <c:w val="0.34524119477632337"/>
          <c:h val="0.16227421426018593"/>
        </c:manualLayout>
      </c:layout>
      <c:overlay val="0"/>
      <c:spPr>
        <a:noFill/>
        <a:ln w="0">
          <a:noFill/>
        </a:ln>
      </c:spPr>
    </c:legend>
    <c:plotVisOnly val="1"/>
    <c:dispBlanksAs val="gap"/>
    <c:showDLblsOverMax val="1"/>
  </c:chart>
  <c:spPr>
    <a:solidFill>
      <a:srgbClr val="FFFFFF"/>
    </a:solidFill>
    <a:ln w="9360">
      <a:solidFill>
        <a:srgbClr val="D9D9D9"/>
      </a:solidFill>
      <a:round/>
    </a:ln>
  </c:spPr>
  <c:txPr>
    <a:bodyPr/>
    <a:lstStyle/>
    <a:p>
      <a:pPr>
        <a:defRPr sz="24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593949968229951"/>
          <c:y val="4.5333333333333302E-2"/>
          <c:w val="0.69133721339208387"/>
          <c:h val="0.75444444444444403"/>
        </c:manualLayout>
      </c:layout>
      <c:scatterChart>
        <c:scatterStyle val="lineMarker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π=+</c:v>
                </c:pt>
              </c:strCache>
            </c:strRef>
          </c:tx>
          <c:spPr>
            <a:ln w="19080">
              <a:noFill/>
            </a:ln>
          </c:spPr>
          <c:marker>
            <c:symbol val="circle"/>
            <c:size val="5"/>
            <c:spPr>
              <a:solidFill>
                <a:srgbClr val="4472C4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1</c:f>
              <c:numCache>
                <c:formatCode>General</c:formatCode>
                <c:ptCount val="46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0</c:v>
                </c:pt>
                <c:pt idx="7">
                  <c:v>2</c:v>
                </c:pt>
                <c:pt idx="8">
                  <c:v>2</c:v>
                </c:pt>
                <c:pt idx="9">
                  <c:v>3</c:v>
                </c:pt>
                <c:pt idx="10">
                  <c:v>4</c:v>
                </c:pt>
                <c:pt idx="11">
                  <c:v>4</c:v>
                </c:pt>
                <c:pt idx="12">
                  <c:v>12</c:v>
                </c:pt>
                <c:pt idx="13">
                  <c:v>5</c:v>
                </c:pt>
                <c:pt idx="14">
                  <c:v>14</c:v>
                </c:pt>
                <c:pt idx="15">
                  <c:v>1</c:v>
                </c:pt>
                <c:pt idx="16">
                  <c:v>16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18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20</c:v>
                </c:pt>
                <c:pt idx="29">
                  <c:v>1</c:v>
                </c:pt>
                <c:pt idx="30">
                  <c:v>0</c:v>
                </c:pt>
                <c:pt idx="31">
                  <c:v>1</c:v>
                </c:pt>
                <c:pt idx="32">
                  <c:v>2</c:v>
                </c:pt>
                <c:pt idx="33">
                  <c:v>4</c:v>
                </c:pt>
                <c:pt idx="34">
                  <c:v>1</c:v>
                </c:pt>
                <c:pt idx="35">
                  <c:v>1</c:v>
                </c:pt>
                <c:pt idx="36">
                  <c:v>6</c:v>
                </c:pt>
                <c:pt idx="37">
                  <c:v>1</c:v>
                </c:pt>
                <c:pt idx="38">
                  <c:v>8</c:v>
                </c:pt>
                <c:pt idx="39">
                  <c:v>22</c:v>
                </c:pt>
                <c:pt idx="40">
                  <c:v>1</c:v>
                </c:pt>
                <c:pt idx="41">
                  <c:v>0</c:v>
                </c:pt>
                <c:pt idx="42">
                  <c:v>24</c:v>
                </c:pt>
                <c:pt idx="43">
                  <c:v>26</c:v>
                </c:pt>
                <c:pt idx="44">
                  <c:v>28</c:v>
                </c:pt>
                <c:pt idx="45">
                  <c:v>30</c:v>
                </c:pt>
              </c:numCache>
            </c:numRef>
          </c:xVal>
          <c:yVal>
            <c:numRef>
              <c:f>0</c:f>
              <c:numCache>
                <c:formatCode>General</c:formatCode>
                <c:ptCount val="46"/>
                <c:pt idx="0">
                  <c:v>0</c:v>
                </c:pt>
                <c:pt idx="1">
                  <c:v>4.5242999999999998E-2</c:v>
                </c:pt>
                <c:pt idx="2">
                  <c:v>0.14948</c:v>
                </c:pt>
                <c:pt idx="3">
                  <c:v>0.30979000000000001</c:v>
                </c:pt>
                <c:pt idx="4">
                  <c:v>0.52225999999999995</c:v>
                </c:pt>
                <c:pt idx="5">
                  <c:v>0.78239999999999998</c:v>
                </c:pt>
                <c:pt idx="6">
                  <c:v>0.91918</c:v>
                </c:pt>
                <c:pt idx="7">
                  <c:v>0.95789999999999997</c:v>
                </c:pt>
                <c:pt idx="8">
                  <c:v>0.96004999999999996</c:v>
                </c:pt>
                <c:pt idx="9">
                  <c:v>1.0016</c:v>
                </c:pt>
                <c:pt idx="10">
                  <c:v>1.0508999999999999</c:v>
                </c:pt>
                <c:pt idx="11">
                  <c:v>1.0588</c:v>
                </c:pt>
                <c:pt idx="12">
                  <c:v>1.0853999999999999</c:v>
                </c:pt>
                <c:pt idx="13">
                  <c:v>1.1274</c:v>
                </c:pt>
                <c:pt idx="14">
                  <c:v>1.4263999999999999</c:v>
                </c:pt>
                <c:pt idx="15">
                  <c:v>1.7912999999999999</c:v>
                </c:pt>
                <c:pt idx="16">
                  <c:v>1.8009999999999999</c:v>
                </c:pt>
                <c:pt idx="17">
                  <c:v>2.0541999999999998</c:v>
                </c:pt>
                <c:pt idx="18">
                  <c:v>2.0956999999999999</c:v>
                </c:pt>
                <c:pt idx="19">
                  <c:v>2.1888000000000001</c:v>
                </c:pt>
                <c:pt idx="20">
                  <c:v>2.2040000000000002</c:v>
                </c:pt>
                <c:pt idx="21">
                  <c:v>2.2511000000000001</c:v>
                </c:pt>
                <c:pt idx="22">
                  <c:v>2.2847</c:v>
                </c:pt>
                <c:pt idx="23">
                  <c:v>2.4356</c:v>
                </c:pt>
                <c:pt idx="24">
                  <c:v>2.4401999999999999</c:v>
                </c:pt>
                <c:pt idx="25">
                  <c:v>2.4573</c:v>
                </c:pt>
                <c:pt idx="26">
                  <c:v>2.4944999999999999</c:v>
                </c:pt>
                <c:pt idx="27">
                  <c:v>2.4984999999999999</c:v>
                </c:pt>
                <c:pt idx="28">
                  <c:v>2.6318000000000001</c:v>
                </c:pt>
                <c:pt idx="29">
                  <c:v>2.6989999999999998</c:v>
                </c:pt>
                <c:pt idx="30">
                  <c:v>2.75</c:v>
                </c:pt>
                <c:pt idx="31">
                  <c:v>2.7562000000000002</c:v>
                </c:pt>
                <c:pt idx="32">
                  <c:v>2.77</c:v>
                </c:pt>
                <c:pt idx="33">
                  <c:v>2.8170000000000002</c:v>
                </c:pt>
                <c:pt idx="34">
                  <c:v>2.8233000000000001</c:v>
                </c:pt>
                <c:pt idx="35">
                  <c:v>2.8382999999999998</c:v>
                </c:pt>
                <c:pt idx="36">
                  <c:v>2.891</c:v>
                </c:pt>
                <c:pt idx="37">
                  <c:v>2.9689999999999999</c:v>
                </c:pt>
                <c:pt idx="38">
                  <c:v>2.9910000000000001</c:v>
                </c:pt>
                <c:pt idx="39">
                  <c:v>3.081</c:v>
                </c:pt>
                <c:pt idx="40">
                  <c:v>3.1438000000000001</c:v>
                </c:pt>
                <c:pt idx="41">
                  <c:v>3.4340000000000002</c:v>
                </c:pt>
                <c:pt idx="42">
                  <c:v>3.55</c:v>
                </c:pt>
                <c:pt idx="43">
                  <c:v>4.0389999999999997</c:v>
                </c:pt>
                <c:pt idx="44">
                  <c:v>4.5490000000000004</c:v>
                </c:pt>
                <c:pt idx="45">
                  <c:v>5.077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C31-204C-9193-FCA19D7D3B07}"/>
            </c:ext>
          </c:extLst>
        </c:ser>
        <c:ser>
          <c:idx val="1"/>
          <c:order val="1"/>
          <c:tx>
            <c:strRef>
              <c:f>label 2</c:f>
              <c:strCache>
                <c:ptCount val="1"/>
                <c:pt idx="0">
                  <c:v>π=-</c:v>
                </c:pt>
              </c:strCache>
            </c:strRef>
          </c:tx>
          <c:spPr>
            <a:ln w="25560">
              <a:noFill/>
            </a:ln>
          </c:spPr>
          <c:marker>
            <c:symbol val="circle"/>
            <c:size val="5"/>
            <c:spPr>
              <a:solidFill>
                <a:srgbClr val="ED7D31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3</c:f>
              <c:numCache>
                <c:formatCode>General</c:formatCode>
                <c:ptCount val="46"/>
                <c:pt idx="0">
                  <c:v>1</c:v>
                </c:pt>
                <c:pt idx="1">
                  <c:v>3</c:v>
                </c:pt>
                <c:pt idx="2">
                  <c:v>5</c:v>
                </c:pt>
                <c:pt idx="3">
                  <c:v>1</c:v>
                </c:pt>
                <c:pt idx="4">
                  <c:v>2</c:v>
                </c:pt>
                <c:pt idx="5">
                  <c:v>7</c:v>
                </c:pt>
                <c:pt idx="6">
                  <c:v>3</c:v>
                </c:pt>
                <c:pt idx="7">
                  <c:v>4</c:v>
                </c:pt>
                <c:pt idx="8">
                  <c:v>4</c:v>
                </c:pt>
                <c:pt idx="9">
                  <c:v>5</c:v>
                </c:pt>
                <c:pt idx="10">
                  <c:v>2</c:v>
                </c:pt>
                <c:pt idx="11">
                  <c:v>3</c:v>
                </c:pt>
                <c:pt idx="12">
                  <c:v>5</c:v>
                </c:pt>
                <c:pt idx="13">
                  <c:v>6</c:v>
                </c:pt>
                <c:pt idx="14">
                  <c:v>3</c:v>
                </c:pt>
                <c:pt idx="15">
                  <c:v>9</c:v>
                </c:pt>
                <c:pt idx="16">
                  <c:v>7</c:v>
                </c:pt>
                <c:pt idx="17">
                  <c:v>4</c:v>
                </c:pt>
                <c:pt idx="18">
                  <c:v>5</c:v>
                </c:pt>
                <c:pt idx="19">
                  <c:v>8</c:v>
                </c:pt>
                <c:pt idx="20">
                  <c:v>6</c:v>
                </c:pt>
                <c:pt idx="21">
                  <c:v>7</c:v>
                </c:pt>
                <c:pt idx="22">
                  <c:v>11</c:v>
                </c:pt>
                <c:pt idx="23">
                  <c:v>6</c:v>
                </c:pt>
                <c:pt idx="24">
                  <c:v>7</c:v>
                </c:pt>
                <c:pt idx="25">
                  <c:v>8</c:v>
                </c:pt>
                <c:pt idx="26">
                  <c:v>13</c:v>
                </c:pt>
                <c:pt idx="27">
                  <c:v>15</c:v>
                </c:pt>
                <c:pt idx="28">
                  <c:v>1</c:v>
                </c:pt>
                <c:pt idx="29">
                  <c:v>17</c:v>
                </c:pt>
                <c:pt idx="30">
                  <c:v>1</c:v>
                </c:pt>
                <c:pt idx="31">
                  <c:v>19</c:v>
                </c:pt>
                <c:pt idx="32">
                  <c:v>1</c:v>
                </c:pt>
              </c:numCache>
            </c:numRef>
          </c:xVal>
          <c:yVal>
            <c:numRef>
              <c:f>2</c:f>
              <c:numCache>
                <c:formatCode>General</c:formatCode>
                <c:ptCount val="46"/>
                <c:pt idx="0">
                  <c:v>0.68755999999999995</c:v>
                </c:pt>
                <c:pt idx="1">
                  <c:v>0.74417999999999995</c:v>
                </c:pt>
                <c:pt idx="2">
                  <c:v>0.84830000000000005</c:v>
                </c:pt>
                <c:pt idx="3">
                  <c:v>0.96657999999999999</c:v>
                </c:pt>
                <c:pt idx="4">
                  <c:v>0.98765999999999998</c:v>
                </c:pt>
                <c:pt idx="5">
                  <c:v>0.99980000000000002</c:v>
                </c:pt>
                <c:pt idx="6">
                  <c:v>1.0356000000000001</c:v>
                </c:pt>
                <c:pt idx="7">
                  <c:v>1.0528999999999999</c:v>
                </c:pt>
                <c:pt idx="8">
                  <c:v>1.07</c:v>
                </c:pt>
                <c:pt idx="9">
                  <c:v>1.1044</c:v>
                </c:pt>
                <c:pt idx="10">
                  <c:v>1.1107</c:v>
                </c:pt>
                <c:pt idx="11">
                  <c:v>1.1494</c:v>
                </c:pt>
                <c:pt idx="12">
                  <c:v>1.1639999999999999</c:v>
                </c:pt>
                <c:pt idx="13">
                  <c:v>1.1639999999999999</c:v>
                </c:pt>
                <c:pt idx="14">
                  <c:v>1.1916</c:v>
                </c:pt>
                <c:pt idx="15">
                  <c:v>1.1986000000000001</c:v>
                </c:pt>
                <c:pt idx="16">
                  <c:v>1.232</c:v>
                </c:pt>
                <c:pt idx="17">
                  <c:v>1.2322</c:v>
                </c:pt>
                <c:pt idx="18">
                  <c:v>1.2822</c:v>
                </c:pt>
                <c:pt idx="19">
                  <c:v>1.32</c:v>
                </c:pt>
                <c:pt idx="20">
                  <c:v>1.3428</c:v>
                </c:pt>
                <c:pt idx="21">
                  <c:v>1.4133</c:v>
                </c:pt>
                <c:pt idx="22">
                  <c:v>1.4436</c:v>
                </c:pt>
                <c:pt idx="23">
                  <c:v>1.4717</c:v>
                </c:pt>
                <c:pt idx="24">
                  <c:v>1.5418000000000001</c:v>
                </c:pt>
                <c:pt idx="25">
                  <c:v>1.6217999999999999</c:v>
                </c:pt>
                <c:pt idx="26">
                  <c:v>1.7325999999999999</c:v>
                </c:pt>
                <c:pt idx="27">
                  <c:v>2.0606</c:v>
                </c:pt>
                <c:pt idx="28">
                  <c:v>2.0865</c:v>
                </c:pt>
                <c:pt idx="29">
                  <c:v>2.4266000000000001</c:v>
                </c:pt>
                <c:pt idx="30">
                  <c:v>2.7121</c:v>
                </c:pt>
                <c:pt idx="31">
                  <c:v>2.823</c:v>
                </c:pt>
                <c:pt idx="32">
                  <c:v>2.8778000000000001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C31-204C-9193-FCA19D7D3B07}"/>
            </c:ext>
          </c:extLst>
        </c:ser>
        <c:ser>
          <c:idx val="2"/>
          <c:order val="2"/>
          <c:tx>
            <c:strRef>
              <c:f>label 4</c:f>
              <c:strCache>
                <c:ptCount val="1"/>
                <c:pt idx="0">
                  <c:v>Sn</c:v>
                </c:pt>
              </c:strCache>
            </c:strRef>
          </c:tx>
          <c:spPr>
            <a:ln w="25560">
              <a:noFill/>
            </a:ln>
          </c:spPr>
          <c:marker>
            <c:symbol val="circle"/>
            <c:size val="5"/>
            <c:spPr>
              <a:solidFill>
                <a:srgbClr val="A5A5A5"/>
              </a:solidFill>
            </c:spPr>
          </c:marke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2-6C31-204C-9193-FCA19D7D3B07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3-6C31-204C-9193-FCA19D7D3B07}"/>
              </c:ext>
            </c:extLst>
          </c:dPt>
          <c:dLbls>
            <c:dLbl>
              <c:idx val="0"/>
              <c:spPr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r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C31-204C-9193-FCA19D7D3B07}"/>
                </c:ext>
              </c:extLst>
            </c:dLbl>
            <c:dLbl>
              <c:idx val="1"/>
              <c:spPr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r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C31-204C-9193-FCA19D7D3B07}"/>
                </c:ext>
              </c:extLst>
            </c:dLbl>
            <c:spPr>
              <a:noFill/>
              <a:ln>
                <a:noFill/>
              </a:ln>
              <a:effectLst/>
            </c:sp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5</c:f>
              <c:numCache>
                <c:formatCode>General</c:formatCode>
                <c:ptCount val="46"/>
                <c:pt idx="0">
                  <c:v>0</c:v>
                </c:pt>
                <c:pt idx="1">
                  <c:v>30</c:v>
                </c:pt>
              </c:numCache>
            </c:numRef>
          </c:xVal>
          <c:yVal>
            <c:numRef>
              <c:f>4</c:f>
              <c:numCache>
                <c:formatCode>General</c:formatCode>
                <c:ptCount val="46"/>
                <c:pt idx="0">
                  <c:v>6.54</c:v>
                </c:pt>
                <c:pt idx="1">
                  <c:v>6.54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6C31-204C-9193-FCA19D7D3B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6777548"/>
        <c:axId val="41177757"/>
      </c:scatterChart>
      <c:valAx>
        <c:axId val="76777548"/>
        <c:scaling>
          <c:orientation val="minMax"/>
          <c:max val="30"/>
        </c:scaling>
        <c:delete val="0"/>
        <c:axPos val="b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title>
          <c:tx>
            <c:rich>
              <a:bodyPr rot="0"/>
              <a:lstStyle/>
              <a:p>
                <a:pPr>
                  <a:defRPr/>
                </a:pPr>
                <a:r>
                  <a:rPr lang="en-US" dirty="0"/>
                  <a:t>Angular Momentum (ℏ)</a:t>
                </a:r>
              </a:p>
            </c:rich>
          </c:tx>
          <c:overlay val="0"/>
          <c:spPr>
            <a:noFill/>
            <a:ln w="0">
              <a:noFill/>
            </a:ln>
          </c:spPr>
        </c:title>
        <c:numFmt formatCode="General" sourceLinked="0"/>
        <c:majorTickMark val="out"/>
        <c:minorTickMark val="none"/>
        <c:tickLblPos val="nextTo"/>
        <c:spPr>
          <a:ln w="9360">
            <a:solidFill>
              <a:srgbClr val="BFBFBF"/>
            </a:solidFill>
            <a:round/>
          </a:ln>
        </c:spPr>
        <c:crossAx val="41177757"/>
        <c:crosses val="autoZero"/>
        <c:crossBetween val="midCat"/>
        <c:majorUnit val="5"/>
      </c:valAx>
      <c:valAx>
        <c:axId val="41177757"/>
        <c:scaling>
          <c:orientation val="minMax"/>
          <c:max val="7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title>
          <c:tx>
            <c:rich>
              <a:bodyPr rot="-5400000"/>
              <a:lstStyle/>
              <a:p>
                <a:pPr>
                  <a:defRPr/>
                </a:pPr>
                <a:r>
                  <a:rPr lang="en-US" sz="2400" b="1" i="0" u="none" strike="noStrike" baseline="0" dirty="0">
                    <a:effectLst/>
                  </a:rPr>
                  <a:t>Excitation</a:t>
                </a:r>
                <a:r>
                  <a:rPr lang="en-US" dirty="0"/>
                  <a:t> Energy (MeV)</a:t>
                </a:r>
              </a:p>
            </c:rich>
          </c:tx>
          <c:overlay val="0"/>
          <c:spPr>
            <a:noFill/>
            <a:ln w="0">
              <a:noFill/>
            </a:ln>
          </c:spPr>
        </c:title>
        <c:numFmt formatCode="0.0" sourceLinked="0"/>
        <c:majorTickMark val="out"/>
        <c:minorTickMark val="none"/>
        <c:tickLblPos val="nextTo"/>
        <c:spPr>
          <a:ln w="9360">
            <a:solidFill>
              <a:srgbClr val="BFBFBF"/>
            </a:solidFill>
            <a:round/>
          </a:ln>
        </c:spPr>
        <c:crossAx val="76777548"/>
        <c:crosses val="autoZero"/>
        <c:crossBetween val="midCat"/>
      </c:valAx>
      <c:spPr>
        <a:noFill/>
        <a:ln w="0">
          <a:noFill/>
        </a:ln>
      </c:spPr>
    </c:plotArea>
    <c:legend>
      <c:legendPos val="r"/>
      <c:layout>
        <c:manualLayout>
          <c:xMode val="edge"/>
          <c:yMode val="edge"/>
          <c:x val="0.60956250000000001"/>
          <c:y val="0.64186288924355506"/>
          <c:w val="0.34524119477632337"/>
          <c:h val="0.16227421426018593"/>
        </c:manualLayout>
      </c:layout>
      <c:overlay val="0"/>
      <c:spPr>
        <a:noFill/>
        <a:ln w="0">
          <a:noFill/>
        </a:ln>
      </c:spPr>
    </c:legend>
    <c:plotVisOnly val="1"/>
    <c:dispBlanksAs val="gap"/>
    <c:showDLblsOverMax val="1"/>
  </c:chart>
  <c:spPr>
    <a:solidFill>
      <a:srgbClr val="FFFFFF"/>
    </a:solidFill>
    <a:ln w="9360">
      <a:solidFill>
        <a:srgbClr val="D9D9D9"/>
      </a:solidFill>
      <a:round/>
    </a:ln>
  </c:spPr>
  <c:txPr>
    <a:bodyPr/>
    <a:lstStyle/>
    <a:p>
      <a:pPr>
        <a:defRPr sz="24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593949968229951"/>
          <c:y val="4.5333333333333302E-2"/>
          <c:w val="0.69133721339208387"/>
          <c:h val="0.75444444444444403"/>
        </c:manualLayout>
      </c:layout>
      <c:scatterChart>
        <c:scatterStyle val="lineMarker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π=+</c:v>
                </c:pt>
              </c:strCache>
            </c:strRef>
          </c:tx>
          <c:spPr>
            <a:ln w="19080">
              <a:noFill/>
            </a:ln>
          </c:spPr>
          <c:marker>
            <c:symbol val="circle"/>
            <c:size val="5"/>
            <c:spPr>
              <a:solidFill>
                <a:srgbClr val="4472C4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1</c:f>
              <c:numCache>
                <c:formatCode>General</c:formatCode>
                <c:ptCount val="46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0</c:v>
                </c:pt>
                <c:pt idx="7">
                  <c:v>2</c:v>
                </c:pt>
                <c:pt idx="8">
                  <c:v>2</c:v>
                </c:pt>
                <c:pt idx="9">
                  <c:v>3</c:v>
                </c:pt>
                <c:pt idx="10">
                  <c:v>4</c:v>
                </c:pt>
                <c:pt idx="11">
                  <c:v>4</c:v>
                </c:pt>
                <c:pt idx="12">
                  <c:v>12</c:v>
                </c:pt>
                <c:pt idx="13">
                  <c:v>5</c:v>
                </c:pt>
                <c:pt idx="14">
                  <c:v>14</c:v>
                </c:pt>
                <c:pt idx="15">
                  <c:v>1</c:v>
                </c:pt>
                <c:pt idx="16">
                  <c:v>16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18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20</c:v>
                </c:pt>
                <c:pt idx="29">
                  <c:v>1</c:v>
                </c:pt>
                <c:pt idx="30">
                  <c:v>0</c:v>
                </c:pt>
                <c:pt idx="31">
                  <c:v>1</c:v>
                </c:pt>
                <c:pt idx="32">
                  <c:v>2</c:v>
                </c:pt>
                <c:pt idx="33">
                  <c:v>4</c:v>
                </c:pt>
                <c:pt idx="34">
                  <c:v>1</c:v>
                </c:pt>
                <c:pt idx="35">
                  <c:v>1</c:v>
                </c:pt>
                <c:pt idx="36">
                  <c:v>6</c:v>
                </c:pt>
                <c:pt idx="37">
                  <c:v>1</c:v>
                </c:pt>
                <c:pt idx="38">
                  <c:v>8</c:v>
                </c:pt>
                <c:pt idx="39">
                  <c:v>22</c:v>
                </c:pt>
                <c:pt idx="40">
                  <c:v>1</c:v>
                </c:pt>
                <c:pt idx="41">
                  <c:v>0</c:v>
                </c:pt>
                <c:pt idx="42">
                  <c:v>24</c:v>
                </c:pt>
                <c:pt idx="43">
                  <c:v>26</c:v>
                </c:pt>
                <c:pt idx="44">
                  <c:v>28</c:v>
                </c:pt>
                <c:pt idx="45">
                  <c:v>30</c:v>
                </c:pt>
              </c:numCache>
            </c:numRef>
          </c:xVal>
          <c:yVal>
            <c:numRef>
              <c:f>0</c:f>
              <c:numCache>
                <c:formatCode>General</c:formatCode>
                <c:ptCount val="46"/>
                <c:pt idx="0">
                  <c:v>0</c:v>
                </c:pt>
                <c:pt idx="1">
                  <c:v>4.5242999999999998E-2</c:v>
                </c:pt>
                <c:pt idx="2">
                  <c:v>0.14948</c:v>
                </c:pt>
                <c:pt idx="3">
                  <c:v>0.30979000000000001</c:v>
                </c:pt>
                <c:pt idx="4">
                  <c:v>0.52225999999999995</c:v>
                </c:pt>
                <c:pt idx="5">
                  <c:v>0.78239999999999998</c:v>
                </c:pt>
                <c:pt idx="6">
                  <c:v>0.91918</c:v>
                </c:pt>
                <c:pt idx="7">
                  <c:v>0.95789999999999997</c:v>
                </c:pt>
                <c:pt idx="8">
                  <c:v>0.96004999999999996</c:v>
                </c:pt>
                <c:pt idx="9">
                  <c:v>1.0016</c:v>
                </c:pt>
                <c:pt idx="10">
                  <c:v>1.0508999999999999</c:v>
                </c:pt>
                <c:pt idx="11">
                  <c:v>1.0588</c:v>
                </c:pt>
                <c:pt idx="12">
                  <c:v>1.0853999999999999</c:v>
                </c:pt>
                <c:pt idx="13">
                  <c:v>1.1274</c:v>
                </c:pt>
                <c:pt idx="14">
                  <c:v>1.4263999999999999</c:v>
                </c:pt>
                <c:pt idx="15">
                  <c:v>1.7912999999999999</c:v>
                </c:pt>
                <c:pt idx="16">
                  <c:v>1.8009999999999999</c:v>
                </c:pt>
                <c:pt idx="17">
                  <c:v>2.0541999999999998</c:v>
                </c:pt>
                <c:pt idx="18">
                  <c:v>2.0956999999999999</c:v>
                </c:pt>
                <c:pt idx="19">
                  <c:v>2.1888000000000001</c:v>
                </c:pt>
                <c:pt idx="20">
                  <c:v>2.2040000000000002</c:v>
                </c:pt>
                <c:pt idx="21">
                  <c:v>2.2511000000000001</c:v>
                </c:pt>
                <c:pt idx="22">
                  <c:v>2.2847</c:v>
                </c:pt>
                <c:pt idx="23">
                  <c:v>2.4356</c:v>
                </c:pt>
                <c:pt idx="24">
                  <c:v>2.4401999999999999</c:v>
                </c:pt>
                <c:pt idx="25">
                  <c:v>2.4573</c:v>
                </c:pt>
                <c:pt idx="26">
                  <c:v>2.4944999999999999</c:v>
                </c:pt>
                <c:pt idx="27">
                  <c:v>2.4984999999999999</c:v>
                </c:pt>
                <c:pt idx="28">
                  <c:v>2.6318000000000001</c:v>
                </c:pt>
                <c:pt idx="29">
                  <c:v>2.6989999999999998</c:v>
                </c:pt>
                <c:pt idx="30">
                  <c:v>2.75</c:v>
                </c:pt>
                <c:pt idx="31">
                  <c:v>2.7562000000000002</c:v>
                </c:pt>
                <c:pt idx="32">
                  <c:v>2.77</c:v>
                </c:pt>
                <c:pt idx="33">
                  <c:v>2.8170000000000002</c:v>
                </c:pt>
                <c:pt idx="34">
                  <c:v>2.8233000000000001</c:v>
                </c:pt>
                <c:pt idx="35">
                  <c:v>2.8382999999999998</c:v>
                </c:pt>
                <c:pt idx="36">
                  <c:v>2.891</c:v>
                </c:pt>
                <c:pt idx="37">
                  <c:v>2.9689999999999999</c:v>
                </c:pt>
                <c:pt idx="38">
                  <c:v>2.9910000000000001</c:v>
                </c:pt>
                <c:pt idx="39">
                  <c:v>3.081</c:v>
                </c:pt>
                <c:pt idx="40">
                  <c:v>3.1438000000000001</c:v>
                </c:pt>
                <c:pt idx="41">
                  <c:v>3.4340000000000002</c:v>
                </c:pt>
                <c:pt idx="42">
                  <c:v>3.55</c:v>
                </c:pt>
                <c:pt idx="43">
                  <c:v>4.0389999999999997</c:v>
                </c:pt>
                <c:pt idx="44">
                  <c:v>4.5490000000000004</c:v>
                </c:pt>
                <c:pt idx="45">
                  <c:v>5.077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C31-204C-9193-FCA19D7D3B07}"/>
            </c:ext>
          </c:extLst>
        </c:ser>
        <c:ser>
          <c:idx val="1"/>
          <c:order val="1"/>
          <c:tx>
            <c:strRef>
              <c:f>label 2</c:f>
              <c:strCache>
                <c:ptCount val="1"/>
                <c:pt idx="0">
                  <c:v>π=-</c:v>
                </c:pt>
              </c:strCache>
            </c:strRef>
          </c:tx>
          <c:spPr>
            <a:ln w="25560">
              <a:noFill/>
            </a:ln>
          </c:spPr>
          <c:marker>
            <c:symbol val="circle"/>
            <c:size val="5"/>
            <c:spPr>
              <a:solidFill>
                <a:srgbClr val="ED7D31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3</c:f>
              <c:numCache>
                <c:formatCode>General</c:formatCode>
                <c:ptCount val="46"/>
                <c:pt idx="0">
                  <c:v>1</c:v>
                </c:pt>
                <c:pt idx="1">
                  <c:v>3</c:v>
                </c:pt>
                <c:pt idx="2">
                  <c:v>5</c:v>
                </c:pt>
                <c:pt idx="3">
                  <c:v>1</c:v>
                </c:pt>
                <c:pt idx="4">
                  <c:v>2</c:v>
                </c:pt>
                <c:pt idx="5">
                  <c:v>7</c:v>
                </c:pt>
                <c:pt idx="6">
                  <c:v>3</c:v>
                </c:pt>
                <c:pt idx="7">
                  <c:v>4</c:v>
                </c:pt>
                <c:pt idx="8">
                  <c:v>4</c:v>
                </c:pt>
                <c:pt idx="9">
                  <c:v>5</c:v>
                </c:pt>
                <c:pt idx="10">
                  <c:v>2</c:v>
                </c:pt>
                <c:pt idx="11">
                  <c:v>3</c:v>
                </c:pt>
                <c:pt idx="12">
                  <c:v>5</c:v>
                </c:pt>
                <c:pt idx="13">
                  <c:v>6</c:v>
                </c:pt>
                <c:pt idx="14">
                  <c:v>3</c:v>
                </c:pt>
                <c:pt idx="15">
                  <c:v>9</c:v>
                </c:pt>
                <c:pt idx="16">
                  <c:v>7</c:v>
                </c:pt>
                <c:pt idx="17">
                  <c:v>4</c:v>
                </c:pt>
                <c:pt idx="18">
                  <c:v>5</c:v>
                </c:pt>
                <c:pt idx="19">
                  <c:v>8</c:v>
                </c:pt>
                <c:pt idx="20">
                  <c:v>6</c:v>
                </c:pt>
                <c:pt idx="21">
                  <c:v>7</c:v>
                </c:pt>
                <c:pt idx="22">
                  <c:v>11</c:v>
                </c:pt>
                <c:pt idx="23">
                  <c:v>6</c:v>
                </c:pt>
                <c:pt idx="24">
                  <c:v>7</c:v>
                </c:pt>
                <c:pt idx="25">
                  <c:v>8</c:v>
                </c:pt>
                <c:pt idx="26">
                  <c:v>13</c:v>
                </c:pt>
                <c:pt idx="27">
                  <c:v>15</c:v>
                </c:pt>
                <c:pt idx="28">
                  <c:v>1</c:v>
                </c:pt>
                <c:pt idx="29">
                  <c:v>17</c:v>
                </c:pt>
                <c:pt idx="30">
                  <c:v>1</c:v>
                </c:pt>
                <c:pt idx="31">
                  <c:v>19</c:v>
                </c:pt>
                <c:pt idx="32">
                  <c:v>1</c:v>
                </c:pt>
              </c:numCache>
            </c:numRef>
          </c:xVal>
          <c:yVal>
            <c:numRef>
              <c:f>2</c:f>
              <c:numCache>
                <c:formatCode>General</c:formatCode>
                <c:ptCount val="46"/>
                <c:pt idx="0">
                  <c:v>0.68755999999999995</c:v>
                </c:pt>
                <c:pt idx="1">
                  <c:v>0.74417999999999995</c:v>
                </c:pt>
                <c:pt idx="2">
                  <c:v>0.84830000000000005</c:v>
                </c:pt>
                <c:pt idx="3">
                  <c:v>0.96657999999999999</c:v>
                </c:pt>
                <c:pt idx="4">
                  <c:v>0.98765999999999998</c:v>
                </c:pt>
                <c:pt idx="5">
                  <c:v>0.99980000000000002</c:v>
                </c:pt>
                <c:pt idx="6">
                  <c:v>1.0356000000000001</c:v>
                </c:pt>
                <c:pt idx="7">
                  <c:v>1.0528999999999999</c:v>
                </c:pt>
                <c:pt idx="8">
                  <c:v>1.07</c:v>
                </c:pt>
                <c:pt idx="9">
                  <c:v>1.1044</c:v>
                </c:pt>
                <c:pt idx="10">
                  <c:v>1.1107</c:v>
                </c:pt>
                <c:pt idx="11">
                  <c:v>1.1494</c:v>
                </c:pt>
                <c:pt idx="12">
                  <c:v>1.1639999999999999</c:v>
                </c:pt>
                <c:pt idx="13">
                  <c:v>1.1639999999999999</c:v>
                </c:pt>
                <c:pt idx="14">
                  <c:v>1.1916</c:v>
                </c:pt>
                <c:pt idx="15">
                  <c:v>1.1986000000000001</c:v>
                </c:pt>
                <c:pt idx="16">
                  <c:v>1.232</c:v>
                </c:pt>
                <c:pt idx="17">
                  <c:v>1.2322</c:v>
                </c:pt>
                <c:pt idx="18">
                  <c:v>1.2822</c:v>
                </c:pt>
                <c:pt idx="19">
                  <c:v>1.32</c:v>
                </c:pt>
                <c:pt idx="20">
                  <c:v>1.3428</c:v>
                </c:pt>
                <c:pt idx="21">
                  <c:v>1.4133</c:v>
                </c:pt>
                <c:pt idx="22">
                  <c:v>1.4436</c:v>
                </c:pt>
                <c:pt idx="23">
                  <c:v>1.4717</c:v>
                </c:pt>
                <c:pt idx="24">
                  <c:v>1.5418000000000001</c:v>
                </c:pt>
                <c:pt idx="25">
                  <c:v>1.6217999999999999</c:v>
                </c:pt>
                <c:pt idx="26">
                  <c:v>1.7325999999999999</c:v>
                </c:pt>
                <c:pt idx="27">
                  <c:v>2.0606</c:v>
                </c:pt>
                <c:pt idx="28">
                  <c:v>2.0865</c:v>
                </c:pt>
                <c:pt idx="29">
                  <c:v>2.4266000000000001</c:v>
                </c:pt>
                <c:pt idx="30">
                  <c:v>2.7121</c:v>
                </c:pt>
                <c:pt idx="31">
                  <c:v>2.823</c:v>
                </c:pt>
                <c:pt idx="32">
                  <c:v>2.8778000000000001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C31-204C-9193-FCA19D7D3B07}"/>
            </c:ext>
          </c:extLst>
        </c:ser>
        <c:ser>
          <c:idx val="2"/>
          <c:order val="2"/>
          <c:tx>
            <c:strRef>
              <c:f>label 4</c:f>
              <c:strCache>
                <c:ptCount val="1"/>
                <c:pt idx="0">
                  <c:v>Sn</c:v>
                </c:pt>
              </c:strCache>
            </c:strRef>
          </c:tx>
          <c:spPr>
            <a:ln w="25560">
              <a:noFill/>
            </a:ln>
          </c:spPr>
          <c:marker>
            <c:symbol val="circle"/>
            <c:size val="5"/>
            <c:spPr>
              <a:solidFill>
                <a:srgbClr val="A5A5A5"/>
              </a:solidFill>
            </c:spPr>
          </c:marke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2-6C31-204C-9193-FCA19D7D3B07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3-6C31-204C-9193-FCA19D7D3B07}"/>
              </c:ext>
            </c:extLst>
          </c:dPt>
          <c:dLbls>
            <c:dLbl>
              <c:idx val="0"/>
              <c:spPr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r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C31-204C-9193-FCA19D7D3B07}"/>
                </c:ext>
              </c:extLst>
            </c:dLbl>
            <c:dLbl>
              <c:idx val="1"/>
              <c:spPr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r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C31-204C-9193-FCA19D7D3B07}"/>
                </c:ext>
              </c:extLst>
            </c:dLbl>
            <c:spPr>
              <a:noFill/>
              <a:ln>
                <a:noFill/>
              </a:ln>
              <a:effectLst/>
            </c:sp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5</c:f>
              <c:numCache>
                <c:formatCode>General</c:formatCode>
                <c:ptCount val="46"/>
                <c:pt idx="0">
                  <c:v>0</c:v>
                </c:pt>
                <c:pt idx="1">
                  <c:v>30</c:v>
                </c:pt>
              </c:numCache>
            </c:numRef>
          </c:xVal>
          <c:yVal>
            <c:numRef>
              <c:f>4</c:f>
              <c:numCache>
                <c:formatCode>General</c:formatCode>
                <c:ptCount val="46"/>
                <c:pt idx="0">
                  <c:v>6.54</c:v>
                </c:pt>
                <c:pt idx="1">
                  <c:v>6.54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6C31-204C-9193-FCA19D7D3B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6777548"/>
        <c:axId val="41177757"/>
      </c:scatterChart>
      <c:valAx>
        <c:axId val="76777548"/>
        <c:scaling>
          <c:orientation val="minMax"/>
          <c:max val="30"/>
        </c:scaling>
        <c:delete val="0"/>
        <c:axPos val="b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title>
          <c:tx>
            <c:rich>
              <a:bodyPr rot="0"/>
              <a:lstStyle/>
              <a:p>
                <a:pPr>
                  <a:defRPr/>
                </a:pPr>
                <a:r>
                  <a:rPr lang="en-US" dirty="0"/>
                  <a:t>Angular Momentum (ℏ)</a:t>
                </a:r>
              </a:p>
            </c:rich>
          </c:tx>
          <c:overlay val="0"/>
          <c:spPr>
            <a:noFill/>
            <a:ln w="0">
              <a:noFill/>
            </a:ln>
          </c:spPr>
        </c:title>
        <c:numFmt formatCode="General" sourceLinked="0"/>
        <c:majorTickMark val="out"/>
        <c:minorTickMark val="none"/>
        <c:tickLblPos val="nextTo"/>
        <c:spPr>
          <a:ln w="9360">
            <a:solidFill>
              <a:srgbClr val="BFBFBF"/>
            </a:solidFill>
            <a:round/>
          </a:ln>
        </c:spPr>
        <c:crossAx val="41177757"/>
        <c:crosses val="autoZero"/>
        <c:crossBetween val="midCat"/>
        <c:majorUnit val="5"/>
      </c:valAx>
      <c:valAx>
        <c:axId val="41177757"/>
        <c:scaling>
          <c:orientation val="minMax"/>
          <c:max val="7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title>
          <c:tx>
            <c:rich>
              <a:bodyPr rot="-5400000"/>
              <a:lstStyle/>
              <a:p>
                <a:pPr>
                  <a:defRPr/>
                </a:pPr>
                <a:r>
                  <a:rPr lang="en-US" sz="2400" b="1" i="0" u="none" strike="noStrike" baseline="0" dirty="0">
                    <a:effectLst/>
                  </a:rPr>
                  <a:t>Excitation</a:t>
                </a:r>
                <a:r>
                  <a:rPr lang="en-US" dirty="0"/>
                  <a:t> Energy (MeV)</a:t>
                </a:r>
              </a:p>
            </c:rich>
          </c:tx>
          <c:overlay val="0"/>
          <c:spPr>
            <a:noFill/>
            <a:ln w="0">
              <a:noFill/>
            </a:ln>
          </c:spPr>
        </c:title>
        <c:numFmt formatCode="0.0" sourceLinked="0"/>
        <c:majorTickMark val="out"/>
        <c:minorTickMark val="none"/>
        <c:tickLblPos val="nextTo"/>
        <c:spPr>
          <a:ln w="9360">
            <a:solidFill>
              <a:srgbClr val="BFBFBF"/>
            </a:solidFill>
            <a:round/>
          </a:ln>
        </c:spPr>
        <c:crossAx val="76777548"/>
        <c:crosses val="autoZero"/>
        <c:crossBetween val="midCat"/>
      </c:valAx>
      <c:spPr>
        <a:noFill/>
        <a:ln w="0">
          <a:noFill/>
        </a:ln>
      </c:spPr>
    </c:plotArea>
    <c:legend>
      <c:legendPos val="r"/>
      <c:layout>
        <c:manualLayout>
          <c:xMode val="edge"/>
          <c:yMode val="edge"/>
          <c:x val="0.60956250000000001"/>
          <c:y val="0.64186288924355506"/>
          <c:w val="0.34524119477632337"/>
          <c:h val="0.16227421426018593"/>
        </c:manualLayout>
      </c:layout>
      <c:overlay val="0"/>
      <c:spPr>
        <a:noFill/>
        <a:ln w="0">
          <a:noFill/>
        </a:ln>
      </c:spPr>
    </c:legend>
    <c:plotVisOnly val="1"/>
    <c:dispBlanksAs val="gap"/>
    <c:showDLblsOverMax val="1"/>
  </c:chart>
  <c:spPr>
    <a:solidFill>
      <a:srgbClr val="FFFFFF"/>
    </a:solidFill>
    <a:ln w="9360">
      <a:solidFill>
        <a:srgbClr val="D9D9D9"/>
      </a:solidFill>
      <a:round/>
    </a:ln>
  </c:spPr>
  <c:txPr>
    <a:bodyPr/>
    <a:lstStyle/>
    <a:p>
      <a:pPr>
        <a:defRPr sz="24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593949968229951"/>
          <c:y val="4.5333333333333302E-2"/>
          <c:w val="0.69133721339208387"/>
          <c:h val="0.75444444444444403"/>
        </c:manualLayout>
      </c:layout>
      <c:scatterChart>
        <c:scatterStyle val="lineMarker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π=+</c:v>
                </c:pt>
              </c:strCache>
            </c:strRef>
          </c:tx>
          <c:spPr>
            <a:ln w="19080">
              <a:noFill/>
            </a:ln>
          </c:spPr>
          <c:marker>
            <c:symbol val="circle"/>
            <c:size val="5"/>
            <c:spPr>
              <a:solidFill>
                <a:srgbClr val="4472C4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1</c:f>
              <c:numCache>
                <c:formatCode>General</c:formatCode>
                <c:ptCount val="46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0</c:v>
                </c:pt>
                <c:pt idx="7">
                  <c:v>2</c:v>
                </c:pt>
                <c:pt idx="8">
                  <c:v>2</c:v>
                </c:pt>
                <c:pt idx="9">
                  <c:v>3</c:v>
                </c:pt>
                <c:pt idx="10">
                  <c:v>4</c:v>
                </c:pt>
                <c:pt idx="11">
                  <c:v>4</c:v>
                </c:pt>
                <c:pt idx="12">
                  <c:v>12</c:v>
                </c:pt>
                <c:pt idx="13">
                  <c:v>5</c:v>
                </c:pt>
                <c:pt idx="14">
                  <c:v>14</c:v>
                </c:pt>
                <c:pt idx="15">
                  <c:v>1</c:v>
                </c:pt>
                <c:pt idx="16">
                  <c:v>16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18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20</c:v>
                </c:pt>
                <c:pt idx="29">
                  <c:v>1</c:v>
                </c:pt>
                <c:pt idx="30">
                  <c:v>0</c:v>
                </c:pt>
                <c:pt idx="31">
                  <c:v>1</c:v>
                </c:pt>
                <c:pt idx="32">
                  <c:v>2</c:v>
                </c:pt>
                <c:pt idx="33">
                  <c:v>4</c:v>
                </c:pt>
                <c:pt idx="34">
                  <c:v>1</c:v>
                </c:pt>
                <c:pt idx="35">
                  <c:v>1</c:v>
                </c:pt>
                <c:pt idx="36">
                  <c:v>6</c:v>
                </c:pt>
                <c:pt idx="37">
                  <c:v>1</c:v>
                </c:pt>
                <c:pt idx="38">
                  <c:v>8</c:v>
                </c:pt>
                <c:pt idx="39">
                  <c:v>22</c:v>
                </c:pt>
                <c:pt idx="40">
                  <c:v>1</c:v>
                </c:pt>
                <c:pt idx="41">
                  <c:v>0</c:v>
                </c:pt>
                <c:pt idx="42">
                  <c:v>24</c:v>
                </c:pt>
                <c:pt idx="43">
                  <c:v>26</c:v>
                </c:pt>
                <c:pt idx="44">
                  <c:v>28</c:v>
                </c:pt>
                <c:pt idx="45">
                  <c:v>30</c:v>
                </c:pt>
              </c:numCache>
            </c:numRef>
          </c:xVal>
          <c:yVal>
            <c:numRef>
              <c:f>0</c:f>
              <c:numCache>
                <c:formatCode>General</c:formatCode>
                <c:ptCount val="46"/>
                <c:pt idx="0">
                  <c:v>0</c:v>
                </c:pt>
                <c:pt idx="1">
                  <c:v>4.5242999999999998E-2</c:v>
                </c:pt>
                <c:pt idx="2">
                  <c:v>0.14948</c:v>
                </c:pt>
                <c:pt idx="3">
                  <c:v>0.30979000000000001</c:v>
                </c:pt>
                <c:pt idx="4">
                  <c:v>0.52225999999999995</c:v>
                </c:pt>
                <c:pt idx="5">
                  <c:v>0.78239999999999998</c:v>
                </c:pt>
                <c:pt idx="6">
                  <c:v>0.91918</c:v>
                </c:pt>
                <c:pt idx="7">
                  <c:v>0.95789999999999997</c:v>
                </c:pt>
                <c:pt idx="8">
                  <c:v>0.96004999999999996</c:v>
                </c:pt>
                <c:pt idx="9">
                  <c:v>1.0016</c:v>
                </c:pt>
                <c:pt idx="10">
                  <c:v>1.0508999999999999</c:v>
                </c:pt>
                <c:pt idx="11">
                  <c:v>1.0588</c:v>
                </c:pt>
                <c:pt idx="12">
                  <c:v>1.0853999999999999</c:v>
                </c:pt>
                <c:pt idx="13">
                  <c:v>1.1274</c:v>
                </c:pt>
                <c:pt idx="14">
                  <c:v>1.4263999999999999</c:v>
                </c:pt>
                <c:pt idx="15">
                  <c:v>1.7912999999999999</c:v>
                </c:pt>
                <c:pt idx="16">
                  <c:v>1.8009999999999999</c:v>
                </c:pt>
                <c:pt idx="17">
                  <c:v>2.0541999999999998</c:v>
                </c:pt>
                <c:pt idx="18">
                  <c:v>2.0956999999999999</c:v>
                </c:pt>
                <c:pt idx="19">
                  <c:v>2.1888000000000001</c:v>
                </c:pt>
                <c:pt idx="20">
                  <c:v>2.2040000000000002</c:v>
                </c:pt>
                <c:pt idx="21">
                  <c:v>2.2511000000000001</c:v>
                </c:pt>
                <c:pt idx="22">
                  <c:v>2.2847</c:v>
                </c:pt>
                <c:pt idx="23">
                  <c:v>2.4356</c:v>
                </c:pt>
                <c:pt idx="24">
                  <c:v>2.4401999999999999</c:v>
                </c:pt>
                <c:pt idx="25">
                  <c:v>2.4573</c:v>
                </c:pt>
                <c:pt idx="26">
                  <c:v>2.4944999999999999</c:v>
                </c:pt>
                <c:pt idx="27">
                  <c:v>2.4984999999999999</c:v>
                </c:pt>
                <c:pt idx="28">
                  <c:v>2.6318000000000001</c:v>
                </c:pt>
                <c:pt idx="29">
                  <c:v>2.6989999999999998</c:v>
                </c:pt>
                <c:pt idx="30">
                  <c:v>2.75</c:v>
                </c:pt>
                <c:pt idx="31">
                  <c:v>2.7562000000000002</c:v>
                </c:pt>
                <c:pt idx="32">
                  <c:v>2.77</c:v>
                </c:pt>
                <c:pt idx="33">
                  <c:v>2.8170000000000002</c:v>
                </c:pt>
                <c:pt idx="34">
                  <c:v>2.8233000000000001</c:v>
                </c:pt>
                <c:pt idx="35">
                  <c:v>2.8382999999999998</c:v>
                </c:pt>
                <c:pt idx="36">
                  <c:v>2.891</c:v>
                </c:pt>
                <c:pt idx="37">
                  <c:v>2.9689999999999999</c:v>
                </c:pt>
                <c:pt idx="38">
                  <c:v>2.9910000000000001</c:v>
                </c:pt>
                <c:pt idx="39">
                  <c:v>3.081</c:v>
                </c:pt>
                <c:pt idx="40">
                  <c:v>3.1438000000000001</c:v>
                </c:pt>
                <c:pt idx="41">
                  <c:v>3.4340000000000002</c:v>
                </c:pt>
                <c:pt idx="42">
                  <c:v>3.55</c:v>
                </c:pt>
                <c:pt idx="43">
                  <c:v>4.0389999999999997</c:v>
                </c:pt>
                <c:pt idx="44">
                  <c:v>4.5490000000000004</c:v>
                </c:pt>
                <c:pt idx="45">
                  <c:v>5.077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C31-204C-9193-FCA19D7D3B07}"/>
            </c:ext>
          </c:extLst>
        </c:ser>
        <c:ser>
          <c:idx val="1"/>
          <c:order val="1"/>
          <c:tx>
            <c:strRef>
              <c:f>label 2</c:f>
              <c:strCache>
                <c:ptCount val="1"/>
                <c:pt idx="0">
                  <c:v>π=-</c:v>
                </c:pt>
              </c:strCache>
            </c:strRef>
          </c:tx>
          <c:spPr>
            <a:ln w="25560">
              <a:noFill/>
            </a:ln>
          </c:spPr>
          <c:marker>
            <c:symbol val="circle"/>
            <c:size val="5"/>
            <c:spPr>
              <a:solidFill>
                <a:srgbClr val="ED7D31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3</c:f>
              <c:numCache>
                <c:formatCode>General</c:formatCode>
                <c:ptCount val="46"/>
                <c:pt idx="0">
                  <c:v>1</c:v>
                </c:pt>
                <c:pt idx="1">
                  <c:v>3</c:v>
                </c:pt>
                <c:pt idx="2">
                  <c:v>5</c:v>
                </c:pt>
                <c:pt idx="3">
                  <c:v>1</c:v>
                </c:pt>
                <c:pt idx="4">
                  <c:v>2</c:v>
                </c:pt>
                <c:pt idx="5">
                  <c:v>7</c:v>
                </c:pt>
                <c:pt idx="6">
                  <c:v>3</c:v>
                </c:pt>
                <c:pt idx="7">
                  <c:v>4</c:v>
                </c:pt>
                <c:pt idx="8">
                  <c:v>4</c:v>
                </c:pt>
                <c:pt idx="9">
                  <c:v>5</c:v>
                </c:pt>
                <c:pt idx="10">
                  <c:v>2</c:v>
                </c:pt>
                <c:pt idx="11">
                  <c:v>3</c:v>
                </c:pt>
                <c:pt idx="12">
                  <c:v>5</c:v>
                </c:pt>
                <c:pt idx="13">
                  <c:v>6</c:v>
                </c:pt>
                <c:pt idx="14">
                  <c:v>3</c:v>
                </c:pt>
                <c:pt idx="15">
                  <c:v>9</c:v>
                </c:pt>
                <c:pt idx="16">
                  <c:v>7</c:v>
                </c:pt>
                <c:pt idx="17">
                  <c:v>4</c:v>
                </c:pt>
                <c:pt idx="18">
                  <c:v>5</c:v>
                </c:pt>
                <c:pt idx="19">
                  <c:v>8</c:v>
                </c:pt>
                <c:pt idx="20">
                  <c:v>6</c:v>
                </c:pt>
                <c:pt idx="21">
                  <c:v>7</c:v>
                </c:pt>
                <c:pt idx="22">
                  <c:v>11</c:v>
                </c:pt>
                <c:pt idx="23">
                  <c:v>6</c:v>
                </c:pt>
                <c:pt idx="24">
                  <c:v>7</c:v>
                </c:pt>
                <c:pt idx="25">
                  <c:v>8</c:v>
                </c:pt>
                <c:pt idx="26">
                  <c:v>13</c:v>
                </c:pt>
                <c:pt idx="27">
                  <c:v>15</c:v>
                </c:pt>
                <c:pt idx="28">
                  <c:v>1</c:v>
                </c:pt>
                <c:pt idx="29">
                  <c:v>17</c:v>
                </c:pt>
                <c:pt idx="30">
                  <c:v>1</c:v>
                </c:pt>
                <c:pt idx="31">
                  <c:v>19</c:v>
                </c:pt>
                <c:pt idx="32">
                  <c:v>1</c:v>
                </c:pt>
              </c:numCache>
            </c:numRef>
          </c:xVal>
          <c:yVal>
            <c:numRef>
              <c:f>2</c:f>
              <c:numCache>
                <c:formatCode>General</c:formatCode>
                <c:ptCount val="46"/>
                <c:pt idx="0">
                  <c:v>0.68755999999999995</c:v>
                </c:pt>
                <c:pt idx="1">
                  <c:v>0.74417999999999995</c:v>
                </c:pt>
                <c:pt idx="2">
                  <c:v>0.84830000000000005</c:v>
                </c:pt>
                <c:pt idx="3">
                  <c:v>0.96657999999999999</c:v>
                </c:pt>
                <c:pt idx="4">
                  <c:v>0.98765999999999998</c:v>
                </c:pt>
                <c:pt idx="5">
                  <c:v>0.99980000000000002</c:v>
                </c:pt>
                <c:pt idx="6">
                  <c:v>1.0356000000000001</c:v>
                </c:pt>
                <c:pt idx="7">
                  <c:v>1.0528999999999999</c:v>
                </c:pt>
                <c:pt idx="8">
                  <c:v>1.07</c:v>
                </c:pt>
                <c:pt idx="9">
                  <c:v>1.1044</c:v>
                </c:pt>
                <c:pt idx="10">
                  <c:v>1.1107</c:v>
                </c:pt>
                <c:pt idx="11">
                  <c:v>1.1494</c:v>
                </c:pt>
                <c:pt idx="12">
                  <c:v>1.1639999999999999</c:v>
                </c:pt>
                <c:pt idx="13">
                  <c:v>1.1639999999999999</c:v>
                </c:pt>
                <c:pt idx="14">
                  <c:v>1.1916</c:v>
                </c:pt>
                <c:pt idx="15">
                  <c:v>1.1986000000000001</c:v>
                </c:pt>
                <c:pt idx="16">
                  <c:v>1.232</c:v>
                </c:pt>
                <c:pt idx="17">
                  <c:v>1.2322</c:v>
                </c:pt>
                <c:pt idx="18">
                  <c:v>1.2822</c:v>
                </c:pt>
                <c:pt idx="19">
                  <c:v>1.32</c:v>
                </c:pt>
                <c:pt idx="20">
                  <c:v>1.3428</c:v>
                </c:pt>
                <c:pt idx="21">
                  <c:v>1.4133</c:v>
                </c:pt>
                <c:pt idx="22">
                  <c:v>1.4436</c:v>
                </c:pt>
                <c:pt idx="23">
                  <c:v>1.4717</c:v>
                </c:pt>
                <c:pt idx="24">
                  <c:v>1.5418000000000001</c:v>
                </c:pt>
                <c:pt idx="25">
                  <c:v>1.6217999999999999</c:v>
                </c:pt>
                <c:pt idx="26">
                  <c:v>1.7325999999999999</c:v>
                </c:pt>
                <c:pt idx="27">
                  <c:v>2.0606</c:v>
                </c:pt>
                <c:pt idx="28">
                  <c:v>2.0865</c:v>
                </c:pt>
                <c:pt idx="29">
                  <c:v>2.4266000000000001</c:v>
                </c:pt>
                <c:pt idx="30">
                  <c:v>2.7121</c:v>
                </c:pt>
                <c:pt idx="31">
                  <c:v>2.823</c:v>
                </c:pt>
                <c:pt idx="32">
                  <c:v>2.8778000000000001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C31-204C-9193-FCA19D7D3B07}"/>
            </c:ext>
          </c:extLst>
        </c:ser>
        <c:ser>
          <c:idx val="2"/>
          <c:order val="2"/>
          <c:tx>
            <c:strRef>
              <c:f>label 4</c:f>
              <c:strCache>
                <c:ptCount val="1"/>
                <c:pt idx="0">
                  <c:v>Sn</c:v>
                </c:pt>
              </c:strCache>
            </c:strRef>
          </c:tx>
          <c:spPr>
            <a:ln w="25560">
              <a:noFill/>
            </a:ln>
          </c:spPr>
          <c:marker>
            <c:symbol val="circle"/>
            <c:size val="5"/>
            <c:spPr>
              <a:solidFill>
                <a:srgbClr val="A5A5A5"/>
              </a:solidFill>
            </c:spPr>
          </c:marke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2-6C31-204C-9193-FCA19D7D3B07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3-6C31-204C-9193-FCA19D7D3B07}"/>
              </c:ext>
            </c:extLst>
          </c:dPt>
          <c:dLbls>
            <c:dLbl>
              <c:idx val="0"/>
              <c:spPr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r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C31-204C-9193-FCA19D7D3B07}"/>
                </c:ext>
              </c:extLst>
            </c:dLbl>
            <c:dLbl>
              <c:idx val="1"/>
              <c:spPr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r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C31-204C-9193-FCA19D7D3B07}"/>
                </c:ext>
              </c:extLst>
            </c:dLbl>
            <c:spPr>
              <a:noFill/>
              <a:ln>
                <a:noFill/>
              </a:ln>
              <a:effectLst/>
            </c:sp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5</c:f>
              <c:numCache>
                <c:formatCode>General</c:formatCode>
                <c:ptCount val="46"/>
                <c:pt idx="0">
                  <c:v>0</c:v>
                </c:pt>
                <c:pt idx="1">
                  <c:v>30</c:v>
                </c:pt>
              </c:numCache>
            </c:numRef>
          </c:xVal>
          <c:yVal>
            <c:numRef>
              <c:f>4</c:f>
              <c:numCache>
                <c:formatCode>General</c:formatCode>
                <c:ptCount val="46"/>
                <c:pt idx="0">
                  <c:v>6.54</c:v>
                </c:pt>
                <c:pt idx="1">
                  <c:v>6.54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6C31-204C-9193-FCA19D7D3B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6777548"/>
        <c:axId val="41177757"/>
      </c:scatterChart>
      <c:valAx>
        <c:axId val="76777548"/>
        <c:scaling>
          <c:orientation val="minMax"/>
          <c:max val="30"/>
        </c:scaling>
        <c:delete val="0"/>
        <c:axPos val="b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title>
          <c:tx>
            <c:rich>
              <a:bodyPr rot="0"/>
              <a:lstStyle/>
              <a:p>
                <a:pPr>
                  <a:defRPr/>
                </a:pPr>
                <a:r>
                  <a:rPr lang="en-US" dirty="0"/>
                  <a:t>Angular Momentum (ℏ)</a:t>
                </a:r>
              </a:p>
            </c:rich>
          </c:tx>
          <c:overlay val="0"/>
          <c:spPr>
            <a:noFill/>
            <a:ln w="0">
              <a:noFill/>
            </a:ln>
          </c:spPr>
        </c:title>
        <c:numFmt formatCode="General" sourceLinked="0"/>
        <c:majorTickMark val="out"/>
        <c:minorTickMark val="none"/>
        <c:tickLblPos val="nextTo"/>
        <c:spPr>
          <a:ln w="9360">
            <a:solidFill>
              <a:srgbClr val="BFBFBF"/>
            </a:solidFill>
            <a:round/>
          </a:ln>
        </c:spPr>
        <c:crossAx val="41177757"/>
        <c:crosses val="autoZero"/>
        <c:crossBetween val="midCat"/>
        <c:majorUnit val="5"/>
      </c:valAx>
      <c:valAx>
        <c:axId val="41177757"/>
        <c:scaling>
          <c:orientation val="minMax"/>
          <c:max val="7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title>
          <c:tx>
            <c:rich>
              <a:bodyPr rot="-5400000"/>
              <a:lstStyle/>
              <a:p>
                <a:pPr>
                  <a:defRPr/>
                </a:pPr>
                <a:r>
                  <a:rPr lang="en-US" sz="2400" b="1" i="0" u="none" strike="noStrike" baseline="0" dirty="0">
                    <a:effectLst/>
                  </a:rPr>
                  <a:t>Excitation</a:t>
                </a:r>
                <a:r>
                  <a:rPr lang="en-US" dirty="0"/>
                  <a:t> Energy (MeV)</a:t>
                </a:r>
              </a:p>
            </c:rich>
          </c:tx>
          <c:overlay val="0"/>
          <c:spPr>
            <a:noFill/>
            <a:ln w="0">
              <a:noFill/>
            </a:ln>
          </c:spPr>
        </c:title>
        <c:numFmt formatCode="0.0" sourceLinked="0"/>
        <c:majorTickMark val="out"/>
        <c:minorTickMark val="none"/>
        <c:tickLblPos val="nextTo"/>
        <c:spPr>
          <a:ln w="9360">
            <a:solidFill>
              <a:srgbClr val="BFBFBF"/>
            </a:solidFill>
            <a:round/>
          </a:ln>
        </c:spPr>
        <c:crossAx val="76777548"/>
        <c:crosses val="autoZero"/>
        <c:crossBetween val="midCat"/>
      </c:valAx>
      <c:spPr>
        <a:noFill/>
        <a:ln w="0">
          <a:noFill/>
        </a:ln>
      </c:spPr>
    </c:plotArea>
    <c:legend>
      <c:legendPos val="r"/>
      <c:layout>
        <c:manualLayout>
          <c:xMode val="edge"/>
          <c:yMode val="edge"/>
          <c:x val="0.60956250000000001"/>
          <c:y val="0.64186288924355506"/>
          <c:w val="0.34524119477632337"/>
          <c:h val="0.16227421426018593"/>
        </c:manualLayout>
      </c:layout>
      <c:overlay val="0"/>
      <c:spPr>
        <a:noFill/>
        <a:ln w="0">
          <a:noFill/>
        </a:ln>
      </c:spPr>
    </c:legend>
    <c:plotVisOnly val="1"/>
    <c:dispBlanksAs val="gap"/>
    <c:showDLblsOverMax val="1"/>
  </c:chart>
  <c:spPr>
    <a:solidFill>
      <a:srgbClr val="FFFFFF"/>
    </a:solidFill>
    <a:ln w="9360">
      <a:solidFill>
        <a:srgbClr val="D9D9D9"/>
      </a:solidFill>
      <a:round/>
    </a:ln>
  </c:spPr>
  <c:txPr>
    <a:bodyPr/>
    <a:lstStyle/>
    <a:p>
      <a:pPr>
        <a:defRPr sz="24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dirty="0"/>
              <a:t>Talys 1.95 </a:t>
            </a:r>
            <a:r>
              <a:rPr lang="en-US" baseline="30000" dirty="0"/>
              <a:t>235</a:t>
            </a:r>
            <a:r>
              <a:rPr lang="en-US" dirty="0"/>
              <a:t>U(n,el)/(n,inl) for different LD models</a:t>
            </a:r>
          </a:p>
        </c:rich>
      </c:tx>
      <c:layout>
        <c:manualLayout>
          <c:xMode val="edge"/>
          <c:yMode val="edge"/>
          <c:x val="0.21164568986387985"/>
          <c:y val="3.31546809449345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382312545787566"/>
          <c:y val="0.14628558636598113"/>
          <c:w val="0.70291736474439914"/>
          <c:h val="0.64875329706160034"/>
        </c:manualLayout>
      </c:layout>
      <c:scatterChart>
        <c:scatterStyle val="smoothMarker"/>
        <c:varyColors val="0"/>
        <c:ser>
          <c:idx val="1"/>
          <c:order val="0"/>
          <c:tx>
            <c:v>Fermi-Gas</c:v>
          </c:tx>
          <c:spPr>
            <a:ln w="63500" cap="rnd">
              <a:solidFill>
                <a:schemeClr val="accent2"/>
              </a:solidFill>
              <a:prstDash val="sysDot"/>
              <a:round/>
            </a:ln>
            <a:effectLst/>
          </c:spPr>
          <c:marker>
            <c:symbol val="none"/>
          </c:marker>
          <c:xVal>
            <c:numRef>
              <c:f>n235U_inelastic_over_elastic!$H$7:$H$31</c:f>
              <c:numCache>
                <c:formatCode>0.00E+00</c:formatCode>
                <c:ptCount val="25"/>
                <c:pt idx="0">
                  <c:v>0.1</c:v>
                </c:pt>
                <c:pt idx="1">
                  <c:v>0.35</c:v>
                </c:pt>
                <c:pt idx="2">
                  <c:v>0.6</c:v>
                </c:pt>
                <c:pt idx="3">
                  <c:v>0.85</c:v>
                </c:pt>
                <c:pt idx="4">
                  <c:v>1.1000000000000001</c:v>
                </c:pt>
                <c:pt idx="5">
                  <c:v>1.35</c:v>
                </c:pt>
                <c:pt idx="6">
                  <c:v>1.6</c:v>
                </c:pt>
                <c:pt idx="7">
                  <c:v>1.85</c:v>
                </c:pt>
                <c:pt idx="8">
                  <c:v>2.1</c:v>
                </c:pt>
                <c:pt idx="9">
                  <c:v>2.35</c:v>
                </c:pt>
                <c:pt idx="10">
                  <c:v>2.6</c:v>
                </c:pt>
                <c:pt idx="11">
                  <c:v>2.85</c:v>
                </c:pt>
                <c:pt idx="12">
                  <c:v>3.1</c:v>
                </c:pt>
                <c:pt idx="13">
                  <c:v>3.35</c:v>
                </c:pt>
                <c:pt idx="14">
                  <c:v>3.6</c:v>
                </c:pt>
                <c:pt idx="15">
                  <c:v>3.85</c:v>
                </c:pt>
                <c:pt idx="16">
                  <c:v>4.0999999999999996</c:v>
                </c:pt>
                <c:pt idx="17">
                  <c:v>4.3499999999999996</c:v>
                </c:pt>
                <c:pt idx="18">
                  <c:v>4.5999999999999996</c:v>
                </c:pt>
                <c:pt idx="19">
                  <c:v>4.8499999999999996</c:v>
                </c:pt>
                <c:pt idx="20">
                  <c:v>5.0999999999999996</c:v>
                </c:pt>
                <c:pt idx="21">
                  <c:v>5.35</c:v>
                </c:pt>
                <c:pt idx="22">
                  <c:v>5.6</c:v>
                </c:pt>
                <c:pt idx="23">
                  <c:v>5.85</c:v>
                </c:pt>
                <c:pt idx="24">
                  <c:v>6</c:v>
                </c:pt>
              </c:numCache>
            </c:numRef>
          </c:xVal>
          <c:yVal>
            <c:numRef>
              <c:f>n235U_inelastic_over_elastic!$J$7:$J$31</c:f>
              <c:numCache>
                <c:formatCode>0.00E+00</c:formatCode>
                <c:ptCount val="25"/>
                <c:pt idx="0">
                  <c:v>0.11136165993790777</c:v>
                </c:pt>
                <c:pt idx="1">
                  <c:v>0.39565239326287593</c:v>
                </c:pt>
                <c:pt idx="2">
                  <c:v>0.59424077439842671</c:v>
                </c:pt>
                <c:pt idx="3">
                  <c:v>0.72339654197340497</c:v>
                </c:pt>
                <c:pt idx="4">
                  <c:v>0.80571855528425995</c:v>
                </c:pt>
                <c:pt idx="5">
                  <c:v>0.85229998061425127</c:v>
                </c:pt>
                <c:pt idx="6">
                  <c:v>0.86980389344205755</c:v>
                </c:pt>
                <c:pt idx="7">
                  <c:v>0.86449881948916074</c:v>
                </c:pt>
                <c:pt idx="8">
                  <c:v>0.84405143034183616</c:v>
                </c:pt>
                <c:pt idx="9">
                  <c:v>0.81702695794382085</c:v>
                </c:pt>
                <c:pt idx="10">
                  <c:v>0.78986767884443043</c:v>
                </c:pt>
                <c:pt idx="11">
                  <c:v>0.76680170814258142</c:v>
                </c:pt>
                <c:pt idx="12">
                  <c:v>0.77071413976297498</c:v>
                </c:pt>
                <c:pt idx="13">
                  <c:v>0.75802094427506383</c:v>
                </c:pt>
                <c:pt idx="14">
                  <c:v>0.75029633541315854</c:v>
                </c:pt>
                <c:pt idx="15">
                  <c:v>0.74681138466342201</c:v>
                </c:pt>
                <c:pt idx="16">
                  <c:v>0.74725347136225551</c:v>
                </c:pt>
                <c:pt idx="17">
                  <c:v>0.751151968036184</c:v>
                </c:pt>
                <c:pt idx="18">
                  <c:v>0.74654415389910611</c:v>
                </c:pt>
                <c:pt idx="19">
                  <c:v>0.73977923962419134</c:v>
                </c:pt>
                <c:pt idx="20">
                  <c:v>0.72088683026594758</c:v>
                </c:pt>
                <c:pt idx="21">
                  <c:v>0.69071432461738802</c:v>
                </c:pt>
                <c:pt idx="22">
                  <c:v>0.65794355002642602</c:v>
                </c:pt>
                <c:pt idx="23">
                  <c:v>0.60296610944353446</c:v>
                </c:pt>
                <c:pt idx="24">
                  <c:v>0.5696801046118517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98A-C044-BFEB-BDEEB1DD8461}"/>
            </c:ext>
          </c:extLst>
        </c:ser>
        <c:ser>
          <c:idx val="3"/>
          <c:order val="1"/>
          <c:tx>
            <c:v>Gilbert-Cameron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n235U_inelastic_over_elastic!$D$7:$D$31</c:f>
              <c:numCache>
                <c:formatCode>0.00E+00</c:formatCode>
                <c:ptCount val="25"/>
                <c:pt idx="0">
                  <c:v>0.1</c:v>
                </c:pt>
                <c:pt idx="1">
                  <c:v>0.35</c:v>
                </c:pt>
                <c:pt idx="2">
                  <c:v>0.6</c:v>
                </c:pt>
                <c:pt idx="3">
                  <c:v>0.85</c:v>
                </c:pt>
                <c:pt idx="4">
                  <c:v>1.1000000000000001</c:v>
                </c:pt>
                <c:pt idx="5">
                  <c:v>1.35</c:v>
                </c:pt>
                <c:pt idx="6">
                  <c:v>1.6</c:v>
                </c:pt>
                <c:pt idx="7">
                  <c:v>1.85</c:v>
                </c:pt>
                <c:pt idx="8">
                  <c:v>2.1</c:v>
                </c:pt>
                <c:pt idx="9">
                  <c:v>2.35</c:v>
                </c:pt>
                <c:pt idx="10">
                  <c:v>2.6</c:v>
                </c:pt>
                <c:pt idx="11">
                  <c:v>2.85</c:v>
                </c:pt>
                <c:pt idx="12">
                  <c:v>3.1</c:v>
                </c:pt>
                <c:pt idx="13">
                  <c:v>3.35</c:v>
                </c:pt>
                <c:pt idx="14">
                  <c:v>3.6</c:v>
                </c:pt>
                <c:pt idx="15">
                  <c:v>3.85</c:v>
                </c:pt>
                <c:pt idx="16">
                  <c:v>4.0999999999999996</c:v>
                </c:pt>
                <c:pt idx="17">
                  <c:v>4.3499999999999996</c:v>
                </c:pt>
                <c:pt idx="18">
                  <c:v>4.5999999999999996</c:v>
                </c:pt>
                <c:pt idx="19">
                  <c:v>4.8499999999999996</c:v>
                </c:pt>
                <c:pt idx="20">
                  <c:v>5.0999999999999996</c:v>
                </c:pt>
                <c:pt idx="21">
                  <c:v>5.35</c:v>
                </c:pt>
                <c:pt idx="22">
                  <c:v>5.6</c:v>
                </c:pt>
                <c:pt idx="23">
                  <c:v>5.85</c:v>
                </c:pt>
                <c:pt idx="24">
                  <c:v>6</c:v>
                </c:pt>
              </c:numCache>
            </c:numRef>
          </c:xVal>
          <c:yVal>
            <c:numRef>
              <c:f>n235U_inelastic_over_elastic!$F$7:$F$31</c:f>
              <c:numCache>
                <c:formatCode>0.00E+00</c:formatCode>
                <c:ptCount val="25"/>
                <c:pt idx="0">
                  <c:v>3.0773044073720873E-2</c:v>
                </c:pt>
                <c:pt idx="1">
                  <c:v>0.18651382724844712</c:v>
                </c:pt>
                <c:pt idx="2">
                  <c:v>0.32239734666983694</c:v>
                </c:pt>
                <c:pt idx="3">
                  <c:v>0.43744954829104654</c:v>
                </c:pt>
                <c:pt idx="4">
                  <c:v>0.52302232184552166</c:v>
                </c:pt>
                <c:pt idx="5">
                  <c:v>0.57326428314270683</c:v>
                </c:pt>
                <c:pt idx="6">
                  <c:v>0.59585056288568217</c:v>
                </c:pt>
                <c:pt idx="7">
                  <c:v>0.59830435715818853</c:v>
                </c:pt>
                <c:pt idx="8">
                  <c:v>0.5886605390891253</c:v>
                </c:pt>
                <c:pt idx="9">
                  <c:v>0.57077483925243389</c:v>
                </c:pt>
                <c:pt idx="10">
                  <c:v>0.55113846035876712</c:v>
                </c:pt>
                <c:pt idx="11">
                  <c:v>0.53612553729102763</c:v>
                </c:pt>
                <c:pt idx="12">
                  <c:v>0.53869301928149493</c:v>
                </c:pt>
                <c:pt idx="13">
                  <c:v>0.53023481174378684</c:v>
                </c:pt>
                <c:pt idx="14">
                  <c:v>0.52581121111093487</c:v>
                </c:pt>
                <c:pt idx="15">
                  <c:v>0.52493082000076929</c:v>
                </c:pt>
                <c:pt idx="16">
                  <c:v>0.52942392768932578</c:v>
                </c:pt>
                <c:pt idx="17">
                  <c:v>0.53441224973795443</c:v>
                </c:pt>
                <c:pt idx="18">
                  <c:v>0.53488869663903849</c:v>
                </c:pt>
                <c:pt idx="19">
                  <c:v>0.53497581956638551</c:v>
                </c:pt>
                <c:pt idx="20">
                  <c:v>0.53668171148281296</c:v>
                </c:pt>
                <c:pt idx="21">
                  <c:v>0.54464343184777708</c:v>
                </c:pt>
                <c:pt idx="22">
                  <c:v>0.53360165873887055</c:v>
                </c:pt>
                <c:pt idx="23">
                  <c:v>0.50680397397012988</c:v>
                </c:pt>
                <c:pt idx="24">
                  <c:v>0.48372350152027388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D98A-C044-BFEB-BDEEB1DD8461}"/>
            </c:ext>
          </c:extLst>
        </c:ser>
        <c:ser>
          <c:idx val="0"/>
          <c:order val="2"/>
          <c:tx>
            <c:v>Gen. Superfluid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n235U_inelastic_over_elastic!$L$7:$L$31</c:f>
              <c:numCache>
                <c:formatCode>0.00E+00</c:formatCode>
                <c:ptCount val="25"/>
                <c:pt idx="0">
                  <c:v>0.1</c:v>
                </c:pt>
                <c:pt idx="1">
                  <c:v>0.35</c:v>
                </c:pt>
                <c:pt idx="2">
                  <c:v>0.6</c:v>
                </c:pt>
                <c:pt idx="3">
                  <c:v>0.85</c:v>
                </c:pt>
                <c:pt idx="4">
                  <c:v>1.1000000000000001</c:v>
                </c:pt>
                <c:pt idx="5">
                  <c:v>1.35</c:v>
                </c:pt>
                <c:pt idx="6">
                  <c:v>1.6</c:v>
                </c:pt>
                <c:pt idx="7">
                  <c:v>1.85</c:v>
                </c:pt>
                <c:pt idx="8">
                  <c:v>2.1</c:v>
                </c:pt>
                <c:pt idx="9">
                  <c:v>2.35</c:v>
                </c:pt>
                <c:pt idx="10">
                  <c:v>2.6</c:v>
                </c:pt>
                <c:pt idx="11">
                  <c:v>2.85</c:v>
                </c:pt>
                <c:pt idx="12">
                  <c:v>3.1</c:v>
                </c:pt>
                <c:pt idx="13">
                  <c:v>3.35</c:v>
                </c:pt>
                <c:pt idx="14">
                  <c:v>3.6</c:v>
                </c:pt>
                <c:pt idx="15">
                  <c:v>3.85</c:v>
                </c:pt>
                <c:pt idx="16">
                  <c:v>4.0999999999999996</c:v>
                </c:pt>
                <c:pt idx="17">
                  <c:v>4.3499999999999996</c:v>
                </c:pt>
                <c:pt idx="18">
                  <c:v>4.5999999999999996</c:v>
                </c:pt>
                <c:pt idx="19">
                  <c:v>4.8499999999999996</c:v>
                </c:pt>
                <c:pt idx="20">
                  <c:v>5.0999999999999996</c:v>
                </c:pt>
                <c:pt idx="21">
                  <c:v>5.35</c:v>
                </c:pt>
                <c:pt idx="22">
                  <c:v>5.6</c:v>
                </c:pt>
                <c:pt idx="23">
                  <c:v>5.85</c:v>
                </c:pt>
                <c:pt idx="24">
                  <c:v>6</c:v>
                </c:pt>
              </c:numCache>
            </c:numRef>
          </c:xVal>
          <c:yVal>
            <c:numRef>
              <c:f>n235U_inelastic_over_elastic!$N$7:$N$31</c:f>
              <c:numCache>
                <c:formatCode>0.00E+00</c:formatCode>
                <c:ptCount val="25"/>
                <c:pt idx="0">
                  <c:v>0.11338133788172228</c:v>
                </c:pt>
                <c:pt idx="1">
                  <c:v>0.39691977000704781</c:v>
                </c:pt>
                <c:pt idx="2">
                  <c:v>0.59511124723443531</c:v>
                </c:pt>
                <c:pt idx="3">
                  <c:v>0.72404425732667577</c:v>
                </c:pt>
                <c:pt idx="4">
                  <c:v>0.80623624064363775</c:v>
                </c:pt>
                <c:pt idx="5">
                  <c:v>0.85271262012240712</c:v>
                </c:pt>
                <c:pt idx="6">
                  <c:v>0.87005492307734744</c:v>
                </c:pt>
                <c:pt idx="7">
                  <c:v>0.8644639407598198</c:v>
                </c:pt>
                <c:pt idx="8">
                  <c:v>0.84355571620365599</c:v>
                </c:pt>
                <c:pt idx="9">
                  <c:v>0.81584570218954189</c:v>
                </c:pt>
                <c:pt idx="10">
                  <c:v>0.78766552125717082</c:v>
                </c:pt>
                <c:pt idx="11">
                  <c:v>0.76320034312034379</c:v>
                </c:pt>
                <c:pt idx="12">
                  <c:v>0.76497195081175462</c:v>
                </c:pt>
                <c:pt idx="13">
                  <c:v>0.74980687568279158</c:v>
                </c:pt>
                <c:pt idx="14">
                  <c:v>0.73924976712456059</c:v>
                </c:pt>
                <c:pt idx="15">
                  <c:v>0.73226718073684893</c:v>
                </c:pt>
                <c:pt idx="16">
                  <c:v>0.72797153380701241</c:v>
                </c:pt>
                <c:pt idx="17">
                  <c:v>0.72858967919209705</c:v>
                </c:pt>
                <c:pt idx="18">
                  <c:v>0.71820202978632353</c:v>
                </c:pt>
                <c:pt idx="19">
                  <c:v>0.70919803337207576</c:v>
                </c:pt>
                <c:pt idx="20">
                  <c:v>0.68837648947306074</c:v>
                </c:pt>
                <c:pt idx="21">
                  <c:v>0.64610802754905505</c:v>
                </c:pt>
                <c:pt idx="22">
                  <c:v>0.61895759645485227</c:v>
                </c:pt>
                <c:pt idx="23">
                  <c:v>0.5603162038814915</c:v>
                </c:pt>
                <c:pt idx="24">
                  <c:v>0.51988316216963282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D98A-C044-BFEB-BDEEB1DD8461}"/>
            </c:ext>
          </c:extLst>
        </c:ser>
        <c:ser>
          <c:idx val="2"/>
          <c:order val="3"/>
          <c:tx>
            <c:v>Microscopic Skyrme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n235U_inelastic_over_elastic!$P$7:$P$31</c:f>
              <c:numCache>
                <c:formatCode>0.00E+00</c:formatCode>
                <c:ptCount val="25"/>
                <c:pt idx="0">
                  <c:v>0.1</c:v>
                </c:pt>
                <c:pt idx="1">
                  <c:v>0.35</c:v>
                </c:pt>
                <c:pt idx="2">
                  <c:v>0.6</c:v>
                </c:pt>
                <c:pt idx="3">
                  <c:v>0.85</c:v>
                </c:pt>
                <c:pt idx="4">
                  <c:v>1.1000000000000001</c:v>
                </c:pt>
                <c:pt idx="5">
                  <c:v>1.35</c:v>
                </c:pt>
                <c:pt idx="6">
                  <c:v>1.6</c:v>
                </c:pt>
                <c:pt idx="7">
                  <c:v>1.85</c:v>
                </c:pt>
                <c:pt idx="8">
                  <c:v>2.1</c:v>
                </c:pt>
                <c:pt idx="9">
                  <c:v>2.35</c:v>
                </c:pt>
                <c:pt idx="10">
                  <c:v>2.6</c:v>
                </c:pt>
                <c:pt idx="11">
                  <c:v>2.85</c:v>
                </c:pt>
                <c:pt idx="12">
                  <c:v>3.1</c:v>
                </c:pt>
                <c:pt idx="13">
                  <c:v>3.35</c:v>
                </c:pt>
                <c:pt idx="14">
                  <c:v>3.6</c:v>
                </c:pt>
                <c:pt idx="15">
                  <c:v>3.85</c:v>
                </c:pt>
                <c:pt idx="16">
                  <c:v>4.0999999999999996</c:v>
                </c:pt>
                <c:pt idx="17">
                  <c:v>4.3499999999999996</c:v>
                </c:pt>
                <c:pt idx="18">
                  <c:v>4.5999999999999996</c:v>
                </c:pt>
                <c:pt idx="19">
                  <c:v>4.8499999999999996</c:v>
                </c:pt>
                <c:pt idx="20">
                  <c:v>5.0999999999999996</c:v>
                </c:pt>
                <c:pt idx="21">
                  <c:v>5.35</c:v>
                </c:pt>
                <c:pt idx="22">
                  <c:v>5.6</c:v>
                </c:pt>
                <c:pt idx="23">
                  <c:v>5.85</c:v>
                </c:pt>
                <c:pt idx="24">
                  <c:v>6</c:v>
                </c:pt>
              </c:numCache>
            </c:numRef>
          </c:xVal>
          <c:yVal>
            <c:numRef>
              <c:f>n235U_inelastic_over_elastic!$R$7:$R$31</c:f>
              <c:numCache>
                <c:formatCode>0.00E+00</c:formatCode>
                <c:ptCount val="25"/>
                <c:pt idx="0">
                  <c:v>3.0635353081295454E-2</c:v>
                </c:pt>
                <c:pt idx="1">
                  <c:v>0.18615150120698909</c:v>
                </c:pt>
                <c:pt idx="2">
                  <c:v>0.32158933831974568</c:v>
                </c:pt>
                <c:pt idx="3">
                  <c:v>0.43779999129934605</c:v>
                </c:pt>
                <c:pt idx="4">
                  <c:v>0.52172010300337568</c:v>
                </c:pt>
                <c:pt idx="5">
                  <c:v>0.57280456395912382</c:v>
                </c:pt>
                <c:pt idx="6">
                  <c:v>0.5969015770729944</c:v>
                </c:pt>
                <c:pt idx="7">
                  <c:v>0.60049098518995503</c:v>
                </c:pt>
                <c:pt idx="8">
                  <c:v>0.59007538985851493</c:v>
                </c:pt>
                <c:pt idx="9">
                  <c:v>0.57291648571449838</c:v>
                </c:pt>
                <c:pt idx="10">
                  <c:v>0.55434225219137434</c:v>
                </c:pt>
                <c:pt idx="11">
                  <c:v>0.53791573038946017</c:v>
                </c:pt>
                <c:pt idx="12">
                  <c:v>0.54098710851877996</c:v>
                </c:pt>
                <c:pt idx="13">
                  <c:v>0.53284027590494176</c:v>
                </c:pt>
                <c:pt idx="14">
                  <c:v>0.52888901983804115</c:v>
                </c:pt>
                <c:pt idx="15">
                  <c:v>0.52857365888094698</c:v>
                </c:pt>
                <c:pt idx="16">
                  <c:v>0.53183701014085394</c:v>
                </c:pt>
                <c:pt idx="17">
                  <c:v>0.53785267194656794</c:v>
                </c:pt>
                <c:pt idx="18">
                  <c:v>0.53886315221536951</c:v>
                </c:pt>
                <c:pt idx="19">
                  <c:v>0.5380365440562056</c:v>
                </c:pt>
                <c:pt idx="20">
                  <c:v>0.53762211322050124</c:v>
                </c:pt>
                <c:pt idx="21">
                  <c:v>0.54424485188174299</c:v>
                </c:pt>
                <c:pt idx="22">
                  <c:v>0.53231847379761754</c:v>
                </c:pt>
                <c:pt idx="23">
                  <c:v>0.50649048697592158</c:v>
                </c:pt>
                <c:pt idx="24">
                  <c:v>0.48498330888137614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D98A-C044-BFEB-BDEEB1DD84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21786608"/>
        <c:axId val="1821788256"/>
      </c:scatterChart>
      <c:valAx>
        <c:axId val="1821786608"/>
        <c:scaling>
          <c:orientation val="minMax"/>
          <c:max val="6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dirty="0"/>
                  <a:t>Incident Neutron Energy (MeV)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#,##0.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821788256"/>
        <c:crosses val="autoZero"/>
        <c:crossBetween val="midCat"/>
        <c:majorUnit val="1"/>
      </c:valAx>
      <c:valAx>
        <c:axId val="1821788256"/>
        <c:scaling>
          <c:orientation val="minMax"/>
          <c:max val="1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dirty="0"/>
                  <a:t>(n,inelastic)/(n,elastic)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.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821786608"/>
        <c:crosses val="autoZero"/>
        <c:crossBetween val="midCat"/>
        <c:majorUnit val="0.2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3704135006886114"/>
          <c:y val="0.48592088965614294"/>
          <c:w val="0.53470925470925468"/>
          <c:h val="0.3106916370224581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dirty="0"/>
              <a:t>LD1, GSF1</a:t>
            </a:r>
          </a:p>
        </c:rich>
      </c:tx>
      <c:layout>
        <c:manualLayout>
          <c:xMode val="edge"/>
          <c:yMode val="edge"/>
          <c:x val="0.18952106043151798"/>
          <c:y val="3.74853052543519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773026266201213"/>
          <c:y val="2.6681399361442672E-2"/>
          <c:w val="0.69247221385586188"/>
          <c:h val="0.8189067615226201"/>
        </c:manualLayout>
      </c:layout>
      <c:scatterChart>
        <c:scatterStyle val="smoothMarker"/>
        <c:varyColors val="0"/>
        <c:ser>
          <c:idx val="0"/>
          <c:order val="0"/>
          <c:tx>
            <c:v>134Ce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'LD1 GSF1 plus M2 parameters'!$M$6:$M$44</c:f>
              <c:numCache>
                <c:formatCode>0.00E+00</c:formatCode>
                <c:ptCount val="39"/>
                <c:pt idx="0">
                  <c:v>25</c:v>
                </c:pt>
                <c:pt idx="1">
                  <c:v>27.5</c:v>
                </c:pt>
                <c:pt idx="2">
                  <c:v>30</c:v>
                </c:pt>
                <c:pt idx="3">
                  <c:v>32.5</c:v>
                </c:pt>
                <c:pt idx="4">
                  <c:v>35</c:v>
                </c:pt>
                <c:pt idx="5">
                  <c:v>37.5</c:v>
                </c:pt>
                <c:pt idx="6">
                  <c:v>40</c:v>
                </c:pt>
                <c:pt idx="7">
                  <c:v>42</c:v>
                </c:pt>
                <c:pt idx="8">
                  <c:v>45</c:v>
                </c:pt>
                <c:pt idx="9">
                  <c:v>47</c:v>
                </c:pt>
                <c:pt idx="10">
                  <c:v>50</c:v>
                </c:pt>
                <c:pt idx="11">
                  <c:v>52.5</c:v>
                </c:pt>
                <c:pt idx="12">
                  <c:v>55</c:v>
                </c:pt>
                <c:pt idx="13">
                  <c:v>57.5</c:v>
                </c:pt>
                <c:pt idx="14">
                  <c:v>60</c:v>
                </c:pt>
                <c:pt idx="15">
                  <c:v>62.5</c:v>
                </c:pt>
                <c:pt idx="16">
                  <c:v>65</c:v>
                </c:pt>
                <c:pt idx="17">
                  <c:v>67.7</c:v>
                </c:pt>
                <c:pt idx="18">
                  <c:v>70</c:v>
                </c:pt>
                <c:pt idx="19">
                  <c:v>75</c:v>
                </c:pt>
                <c:pt idx="20">
                  <c:v>80</c:v>
                </c:pt>
                <c:pt idx="21">
                  <c:v>85</c:v>
                </c:pt>
                <c:pt idx="22">
                  <c:v>90</c:v>
                </c:pt>
                <c:pt idx="23">
                  <c:v>95</c:v>
                </c:pt>
                <c:pt idx="24">
                  <c:v>100</c:v>
                </c:pt>
                <c:pt idx="25">
                  <c:v>105</c:v>
                </c:pt>
                <c:pt idx="26">
                  <c:v>115</c:v>
                </c:pt>
                <c:pt idx="27">
                  <c:v>120</c:v>
                </c:pt>
                <c:pt idx="28">
                  <c:v>125</c:v>
                </c:pt>
                <c:pt idx="29">
                  <c:v>130</c:v>
                </c:pt>
                <c:pt idx="30">
                  <c:v>135</c:v>
                </c:pt>
                <c:pt idx="31">
                  <c:v>140</c:v>
                </c:pt>
                <c:pt idx="32">
                  <c:v>145</c:v>
                </c:pt>
                <c:pt idx="33">
                  <c:v>150</c:v>
                </c:pt>
                <c:pt idx="34">
                  <c:v>160</c:v>
                </c:pt>
                <c:pt idx="35">
                  <c:v>170</c:v>
                </c:pt>
                <c:pt idx="36">
                  <c:v>180</c:v>
                </c:pt>
                <c:pt idx="37">
                  <c:v>190</c:v>
                </c:pt>
                <c:pt idx="38">
                  <c:v>200</c:v>
                </c:pt>
              </c:numCache>
            </c:numRef>
          </c:xVal>
          <c:yVal>
            <c:numRef>
              <c:f>'LD1 GSF1 plus M2 parameters'!$N$6:$N$44</c:f>
              <c:numCache>
                <c:formatCode>0.00E+00</c:formatCode>
                <c:ptCount val="3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0.143039</c:v>
                </c:pt>
                <c:pt idx="10">
                  <c:v>5.7438500000000001</c:v>
                </c:pt>
                <c:pt idx="11">
                  <c:v>30.9084</c:v>
                </c:pt>
                <c:pt idx="12">
                  <c:v>87.130300000000005</c:v>
                </c:pt>
                <c:pt idx="13">
                  <c:v>166.03700000000001</c:v>
                </c:pt>
                <c:pt idx="14">
                  <c:v>245.57499999999999</c:v>
                </c:pt>
                <c:pt idx="15">
                  <c:v>297.21800000000002</c:v>
                </c:pt>
                <c:pt idx="16">
                  <c:v>309.23899999999998</c:v>
                </c:pt>
                <c:pt idx="17">
                  <c:v>277.56</c:v>
                </c:pt>
                <c:pt idx="18">
                  <c:v>232.25200000000001</c:v>
                </c:pt>
                <c:pt idx="19">
                  <c:v>139.386</c:v>
                </c:pt>
                <c:pt idx="20">
                  <c:v>83.886200000000002</c:v>
                </c:pt>
                <c:pt idx="21">
                  <c:v>58.0565</c:v>
                </c:pt>
                <c:pt idx="22">
                  <c:v>43.8553</c:v>
                </c:pt>
                <c:pt idx="23">
                  <c:v>36.488999999999997</c:v>
                </c:pt>
                <c:pt idx="24">
                  <c:v>28.7088</c:v>
                </c:pt>
                <c:pt idx="25">
                  <c:v>26.1297</c:v>
                </c:pt>
                <c:pt idx="26">
                  <c:v>18.410799999999998</c:v>
                </c:pt>
                <c:pt idx="27">
                  <c:v>17.742599999999999</c:v>
                </c:pt>
                <c:pt idx="28">
                  <c:v>13.878</c:v>
                </c:pt>
                <c:pt idx="29">
                  <c:v>12.510999999999999</c:v>
                </c:pt>
                <c:pt idx="30">
                  <c:v>11.701499999999999</c:v>
                </c:pt>
                <c:pt idx="31">
                  <c:v>10.8041</c:v>
                </c:pt>
                <c:pt idx="32">
                  <c:v>11.1554</c:v>
                </c:pt>
                <c:pt idx="33">
                  <c:v>8.7580600000000004</c:v>
                </c:pt>
                <c:pt idx="34">
                  <c:v>7.8518600000000003</c:v>
                </c:pt>
                <c:pt idx="35">
                  <c:v>6.6700799999999996</c:v>
                </c:pt>
                <c:pt idx="36">
                  <c:v>6.1206800000000001</c:v>
                </c:pt>
                <c:pt idx="37">
                  <c:v>5.6286199999999997</c:v>
                </c:pt>
                <c:pt idx="38">
                  <c:v>6.1892500000000004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8B0-1747-96B8-C59EC7EC9852}"/>
            </c:ext>
          </c:extLst>
        </c:ser>
        <c:ser>
          <c:idx val="3"/>
          <c:order val="1"/>
          <c:tx>
            <c:v>135Ce</c:v>
          </c:tx>
          <c:spPr>
            <a:ln w="19050" cap="rnd">
              <a:solidFill>
                <a:srgbClr val="70AD47"/>
              </a:solidFill>
              <a:round/>
            </a:ln>
            <a:effectLst/>
          </c:spPr>
          <c:marker>
            <c:symbol val="none"/>
          </c:marker>
          <c:xVal>
            <c:numRef>
              <c:f>'LD1 GSF1 plus M2 parameters'!$D$6:$D$44</c:f>
              <c:numCache>
                <c:formatCode>0.00E+00</c:formatCode>
                <c:ptCount val="39"/>
                <c:pt idx="0">
                  <c:v>25</c:v>
                </c:pt>
                <c:pt idx="1">
                  <c:v>27.5</c:v>
                </c:pt>
                <c:pt idx="2">
                  <c:v>30</c:v>
                </c:pt>
                <c:pt idx="3">
                  <c:v>32.5</c:v>
                </c:pt>
                <c:pt idx="4">
                  <c:v>35</c:v>
                </c:pt>
                <c:pt idx="5">
                  <c:v>37.5</c:v>
                </c:pt>
                <c:pt idx="6">
                  <c:v>40</c:v>
                </c:pt>
                <c:pt idx="7">
                  <c:v>42</c:v>
                </c:pt>
                <c:pt idx="8">
                  <c:v>45</c:v>
                </c:pt>
                <c:pt idx="9">
                  <c:v>47</c:v>
                </c:pt>
                <c:pt idx="10">
                  <c:v>50</c:v>
                </c:pt>
                <c:pt idx="11">
                  <c:v>52.5</c:v>
                </c:pt>
                <c:pt idx="12">
                  <c:v>55</c:v>
                </c:pt>
                <c:pt idx="13">
                  <c:v>57.5</c:v>
                </c:pt>
                <c:pt idx="14">
                  <c:v>60</c:v>
                </c:pt>
                <c:pt idx="15">
                  <c:v>62.5</c:v>
                </c:pt>
                <c:pt idx="16">
                  <c:v>65</c:v>
                </c:pt>
                <c:pt idx="17">
                  <c:v>67.7</c:v>
                </c:pt>
                <c:pt idx="18">
                  <c:v>70</c:v>
                </c:pt>
                <c:pt idx="19">
                  <c:v>75</c:v>
                </c:pt>
                <c:pt idx="20">
                  <c:v>80</c:v>
                </c:pt>
                <c:pt idx="21">
                  <c:v>85</c:v>
                </c:pt>
                <c:pt idx="22">
                  <c:v>90</c:v>
                </c:pt>
                <c:pt idx="23">
                  <c:v>95</c:v>
                </c:pt>
                <c:pt idx="24">
                  <c:v>100</c:v>
                </c:pt>
                <c:pt idx="25">
                  <c:v>105</c:v>
                </c:pt>
                <c:pt idx="26">
                  <c:v>115</c:v>
                </c:pt>
                <c:pt idx="27">
                  <c:v>120</c:v>
                </c:pt>
                <c:pt idx="28">
                  <c:v>125</c:v>
                </c:pt>
                <c:pt idx="29">
                  <c:v>130</c:v>
                </c:pt>
                <c:pt idx="30">
                  <c:v>135</c:v>
                </c:pt>
                <c:pt idx="31">
                  <c:v>140</c:v>
                </c:pt>
                <c:pt idx="32">
                  <c:v>145</c:v>
                </c:pt>
                <c:pt idx="33">
                  <c:v>150</c:v>
                </c:pt>
                <c:pt idx="34">
                  <c:v>160</c:v>
                </c:pt>
                <c:pt idx="35">
                  <c:v>170</c:v>
                </c:pt>
                <c:pt idx="36">
                  <c:v>180</c:v>
                </c:pt>
                <c:pt idx="37">
                  <c:v>190</c:v>
                </c:pt>
                <c:pt idx="38">
                  <c:v>200</c:v>
                </c:pt>
              </c:numCache>
            </c:numRef>
          </c:xVal>
          <c:yVal>
            <c:numRef>
              <c:f>'LD1 GSF1 plus M2 parameters'!$E$6:$E$44</c:f>
              <c:numCache>
                <c:formatCode>0.00E+00</c:formatCode>
                <c:ptCount val="3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0.15193799999999999</c:v>
                </c:pt>
                <c:pt idx="6">
                  <c:v>14.898300000000001</c:v>
                </c:pt>
                <c:pt idx="7">
                  <c:v>77.420299999999997</c:v>
                </c:pt>
                <c:pt idx="8">
                  <c:v>260.26499999999999</c:v>
                </c:pt>
                <c:pt idx="9">
                  <c:v>384.24200000000002</c:v>
                </c:pt>
                <c:pt idx="10">
                  <c:v>498.36399999999998</c:v>
                </c:pt>
                <c:pt idx="11">
                  <c:v>519.73299999999995</c:v>
                </c:pt>
                <c:pt idx="12">
                  <c:v>478.71300000000002</c:v>
                </c:pt>
                <c:pt idx="13">
                  <c:v>396.608</c:v>
                </c:pt>
                <c:pt idx="14">
                  <c:v>304.16800000000001</c:v>
                </c:pt>
                <c:pt idx="15">
                  <c:v>225.43700000000001</c:v>
                </c:pt>
                <c:pt idx="16">
                  <c:v>167.01</c:v>
                </c:pt>
                <c:pt idx="17">
                  <c:v>124.33799999999999</c:v>
                </c:pt>
                <c:pt idx="18">
                  <c:v>100.52500000000001</c:v>
                </c:pt>
                <c:pt idx="19">
                  <c:v>70.394099999999995</c:v>
                </c:pt>
                <c:pt idx="20">
                  <c:v>54.8125</c:v>
                </c:pt>
                <c:pt idx="21">
                  <c:v>43.500700000000002</c:v>
                </c:pt>
                <c:pt idx="22">
                  <c:v>36.426000000000002</c:v>
                </c:pt>
                <c:pt idx="23">
                  <c:v>29.691800000000001</c:v>
                </c:pt>
                <c:pt idx="24">
                  <c:v>27.037099999999999</c:v>
                </c:pt>
                <c:pt idx="25">
                  <c:v>21.3416</c:v>
                </c:pt>
                <c:pt idx="26">
                  <c:v>18.3246</c:v>
                </c:pt>
                <c:pt idx="27">
                  <c:v>16.239999999999998</c:v>
                </c:pt>
                <c:pt idx="28">
                  <c:v>13.376300000000001</c:v>
                </c:pt>
                <c:pt idx="29">
                  <c:v>11.7798</c:v>
                </c:pt>
                <c:pt idx="30">
                  <c:v>11.349399999999999</c:v>
                </c:pt>
                <c:pt idx="31">
                  <c:v>11.6791</c:v>
                </c:pt>
                <c:pt idx="32">
                  <c:v>9.8726000000000003</c:v>
                </c:pt>
                <c:pt idx="33">
                  <c:v>10.7219</c:v>
                </c:pt>
                <c:pt idx="34">
                  <c:v>7.9910500000000004</c:v>
                </c:pt>
                <c:pt idx="35">
                  <c:v>6.5318399999999999</c:v>
                </c:pt>
                <c:pt idx="36">
                  <c:v>6.0357799999999999</c:v>
                </c:pt>
                <c:pt idx="37">
                  <c:v>5.6509</c:v>
                </c:pt>
                <c:pt idx="38">
                  <c:v>4.9928600000000003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8B0-1747-96B8-C59EC7EC9852}"/>
            </c:ext>
          </c:extLst>
        </c:ser>
        <c:ser>
          <c:idx val="1"/>
          <c:order val="2"/>
          <c:tx>
            <c:v>139Ce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'LD1 GSF1 plus M2 parameters'!$H$6:$H$44</c:f>
              <c:numCache>
                <c:formatCode>0.00E+00</c:formatCode>
                <c:ptCount val="39"/>
                <c:pt idx="0">
                  <c:v>25</c:v>
                </c:pt>
                <c:pt idx="1">
                  <c:v>27.5</c:v>
                </c:pt>
                <c:pt idx="2">
                  <c:v>30</c:v>
                </c:pt>
                <c:pt idx="3">
                  <c:v>32.5</c:v>
                </c:pt>
                <c:pt idx="4">
                  <c:v>35</c:v>
                </c:pt>
                <c:pt idx="5">
                  <c:v>37.5</c:v>
                </c:pt>
                <c:pt idx="6">
                  <c:v>40</c:v>
                </c:pt>
                <c:pt idx="7">
                  <c:v>42</c:v>
                </c:pt>
                <c:pt idx="8">
                  <c:v>45</c:v>
                </c:pt>
                <c:pt idx="9">
                  <c:v>47</c:v>
                </c:pt>
                <c:pt idx="10">
                  <c:v>50</c:v>
                </c:pt>
                <c:pt idx="11">
                  <c:v>52.5</c:v>
                </c:pt>
                <c:pt idx="12">
                  <c:v>55</c:v>
                </c:pt>
                <c:pt idx="13">
                  <c:v>57.5</c:v>
                </c:pt>
                <c:pt idx="14">
                  <c:v>60</c:v>
                </c:pt>
                <c:pt idx="15">
                  <c:v>62.5</c:v>
                </c:pt>
                <c:pt idx="16">
                  <c:v>65</c:v>
                </c:pt>
                <c:pt idx="17">
                  <c:v>67.7</c:v>
                </c:pt>
                <c:pt idx="18">
                  <c:v>70</c:v>
                </c:pt>
                <c:pt idx="19">
                  <c:v>75</c:v>
                </c:pt>
                <c:pt idx="20">
                  <c:v>80</c:v>
                </c:pt>
                <c:pt idx="21">
                  <c:v>85</c:v>
                </c:pt>
                <c:pt idx="22">
                  <c:v>90</c:v>
                </c:pt>
                <c:pt idx="23">
                  <c:v>95</c:v>
                </c:pt>
                <c:pt idx="24">
                  <c:v>100</c:v>
                </c:pt>
                <c:pt idx="25">
                  <c:v>105</c:v>
                </c:pt>
                <c:pt idx="26">
                  <c:v>115</c:v>
                </c:pt>
                <c:pt idx="27">
                  <c:v>120</c:v>
                </c:pt>
                <c:pt idx="28">
                  <c:v>125</c:v>
                </c:pt>
                <c:pt idx="29">
                  <c:v>130</c:v>
                </c:pt>
                <c:pt idx="30">
                  <c:v>135</c:v>
                </c:pt>
                <c:pt idx="31">
                  <c:v>140</c:v>
                </c:pt>
                <c:pt idx="32">
                  <c:v>145</c:v>
                </c:pt>
                <c:pt idx="33">
                  <c:v>150</c:v>
                </c:pt>
                <c:pt idx="34">
                  <c:v>160</c:v>
                </c:pt>
                <c:pt idx="35">
                  <c:v>170</c:v>
                </c:pt>
                <c:pt idx="36">
                  <c:v>180</c:v>
                </c:pt>
                <c:pt idx="37">
                  <c:v>190</c:v>
                </c:pt>
                <c:pt idx="38">
                  <c:v>200</c:v>
                </c:pt>
              </c:numCache>
            </c:numRef>
          </c:xVal>
          <c:yVal>
            <c:numRef>
              <c:f>'LD1 GSF1 plus M2 parameters'!$I$6:$I$44</c:f>
              <c:numCache>
                <c:formatCode>0.00E+00</c:formatCode>
                <c:ptCount val="39"/>
                <c:pt idx="0">
                  <c:v>49.842300000000002</c:v>
                </c:pt>
                <c:pt idx="1">
                  <c:v>45.284799999999997</c:v>
                </c:pt>
                <c:pt idx="2">
                  <c:v>40.6736</c:v>
                </c:pt>
                <c:pt idx="3">
                  <c:v>36.433999999999997</c:v>
                </c:pt>
                <c:pt idx="4">
                  <c:v>33.134399999999999</c:v>
                </c:pt>
                <c:pt idx="5">
                  <c:v>30.249300000000002</c:v>
                </c:pt>
                <c:pt idx="6">
                  <c:v>27.0961</c:v>
                </c:pt>
                <c:pt idx="7">
                  <c:v>25.179400000000001</c:v>
                </c:pt>
                <c:pt idx="8">
                  <c:v>22.2254</c:v>
                </c:pt>
                <c:pt idx="9">
                  <c:v>21.0365</c:v>
                </c:pt>
                <c:pt idx="10">
                  <c:v>17.936900000000001</c:v>
                </c:pt>
                <c:pt idx="11">
                  <c:v>16.838100000000001</c:v>
                </c:pt>
                <c:pt idx="12">
                  <c:v>15.9129</c:v>
                </c:pt>
                <c:pt idx="13">
                  <c:v>13.160299999999999</c:v>
                </c:pt>
                <c:pt idx="14">
                  <c:v>12.3446</c:v>
                </c:pt>
                <c:pt idx="15">
                  <c:v>12.007400000000001</c:v>
                </c:pt>
                <c:pt idx="16">
                  <c:v>11.143000000000001</c:v>
                </c:pt>
                <c:pt idx="17">
                  <c:v>9.2972199999999994</c:v>
                </c:pt>
                <c:pt idx="18">
                  <c:v>8.3212299999999999</c:v>
                </c:pt>
                <c:pt idx="19">
                  <c:v>7.4910899999999998</c:v>
                </c:pt>
                <c:pt idx="20">
                  <c:v>6.8072999999999997</c:v>
                </c:pt>
                <c:pt idx="21">
                  <c:v>4.9751899999999996</c:v>
                </c:pt>
                <c:pt idx="22">
                  <c:v>4.3396999999999997</c:v>
                </c:pt>
                <c:pt idx="23">
                  <c:v>4.01654</c:v>
                </c:pt>
                <c:pt idx="24">
                  <c:v>3.6717399999999998</c:v>
                </c:pt>
                <c:pt idx="25">
                  <c:v>3.6069300000000002</c:v>
                </c:pt>
                <c:pt idx="26">
                  <c:v>2.10711</c:v>
                </c:pt>
                <c:pt idx="27">
                  <c:v>1.8233200000000001</c:v>
                </c:pt>
                <c:pt idx="28">
                  <c:v>1.86727</c:v>
                </c:pt>
                <c:pt idx="29">
                  <c:v>1.69645</c:v>
                </c:pt>
                <c:pt idx="30">
                  <c:v>1.72373</c:v>
                </c:pt>
                <c:pt idx="31">
                  <c:v>1.5246299999999999</c:v>
                </c:pt>
                <c:pt idx="32">
                  <c:v>1.56342</c:v>
                </c:pt>
                <c:pt idx="33">
                  <c:v>1.46315</c:v>
                </c:pt>
                <c:pt idx="34">
                  <c:v>1.3092600000000001</c:v>
                </c:pt>
                <c:pt idx="35">
                  <c:v>0.58726100000000003</c:v>
                </c:pt>
                <c:pt idx="36">
                  <c:v>0.57793700000000003</c:v>
                </c:pt>
                <c:pt idx="37">
                  <c:v>0.57637000000000005</c:v>
                </c:pt>
                <c:pt idx="38">
                  <c:v>0.57607799999999998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B8B0-1747-96B8-C59EC7EC9852}"/>
            </c:ext>
          </c:extLst>
        </c:ser>
        <c:ser>
          <c:idx val="4"/>
          <c:order val="3"/>
          <c:tx>
            <c:v>Becker 134Ce</c:v>
          </c:tx>
          <c:spPr>
            <a:ln w="19050" cap="rnd">
              <a:noFill/>
              <a:round/>
            </a:ln>
            <a:effectLst/>
          </c:spPr>
          <c:marker>
            <c:symbol val="square"/>
            <c:size val="5"/>
            <c:spPr>
              <a:solidFill>
                <a:schemeClr val="accent5"/>
              </a:solidFill>
              <a:ln w="34925">
                <a:solidFill>
                  <a:schemeClr val="accent5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'Becker paper data'!$M$40:$M$45</c:f>
                <c:numCache>
                  <c:formatCode>General</c:formatCode>
                  <c:ptCount val="6"/>
                  <c:pt idx="0">
                    <c:v>3.59</c:v>
                  </c:pt>
                  <c:pt idx="1">
                    <c:v>15.99</c:v>
                  </c:pt>
                  <c:pt idx="2">
                    <c:v>20.71</c:v>
                  </c:pt>
                  <c:pt idx="3">
                    <c:v>26.59</c:v>
                  </c:pt>
                  <c:pt idx="4">
                    <c:v>12.9</c:v>
                  </c:pt>
                  <c:pt idx="5">
                    <c:v>7.2</c:v>
                  </c:pt>
                </c:numCache>
              </c:numRef>
            </c:plus>
            <c:minus>
              <c:numRef>
                <c:f>'Becker paper data'!$M$40:$M$45</c:f>
                <c:numCache>
                  <c:formatCode>General</c:formatCode>
                  <c:ptCount val="6"/>
                  <c:pt idx="0">
                    <c:v>3.59</c:v>
                  </c:pt>
                  <c:pt idx="1">
                    <c:v>15.99</c:v>
                  </c:pt>
                  <c:pt idx="2">
                    <c:v>20.71</c:v>
                  </c:pt>
                  <c:pt idx="3">
                    <c:v>26.59</c:v>
                  </c:pt>
                  <c:pt idx="4">
                    <c:v>12.9</c:v>
                  </c:pt>
                  <c:pt idx="5">
                    <c:v>7.2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'Becker paper data'!$B$40:$B$45</c:f>
              <c:numCache>
                <c:formatCode>General</c:formatCode>
                <c:ptCount val="6"/>
                <c:pt idx="0">
                  <c:v>54.93</c:v>
                </c:pt>
                <c:pt idx="1">
                  <c:v>58.87</c:v>
                </c:pt>
                <c:pt idx="2">
                  <c:v>63.32</c:v>
                </c:pt>
                <c:pt idx="3">
                  <c:v>67.989999999999995</c:v>
                </c:pt>
                <c:pt idx="4">
                  <c:v>78.05</c:v>
                </c:pt>
                <c:pt idx="5">
                  <c:v>88.66</c:v>
                </c:pt>
              </c:numCache>
            </c:numRef>
          </c:xVal>
          <c:yVal>
            <c:numRef>
              <c:f>'Becker paper data'!$L$40:$L$45</c:f>
              <c:numCache>
                <c:formatCode>General</c:formatCode>
                <c:ptCount val="6"/>
                <c:pt idx="0">
                  <c:v>41.12</c:v>
                </c:pt>
                <c:pt idx="1">
                  <c:v>127.78999999999999</c:v>
                </c:pt>
                <c:pt idx="2">
                  <c:v>204.94</c:v>
                </c:pt>
                <c:pt idx="3">
                  <c:v>224.66</c:v>
                </c:pt>
                <c:pt idx="4">
                  <c:v>135.24</c:v>
                </c:pt>
                <c:pt idx="5">
                  <c:v>72.830000000000013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B8B0-1747-96B8-C59EC7EC9852}"/>
            </c:ext>
          </c:extLst>
        </c:ser>
        <c:ser>
          <c:idx val="5"/>
          <c:order val="4"/>
          <c:tx>
            <c:v>Becker 135Ce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dPt>
            <c:idx val="2"/>
            <c:marker>
              <c:symbol val="circle"/>
              <c:size val="8"/>
              <c:spPr>
                <a:solidFill>
                  <a:schemeClr val="accent1"/>
                </a:solidFill>
                <a:ln w="31750">
                  <a:solidFill>
                    <a:schemeClr val="accent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B8B0-1747-96B8-C59EC7EC9852}"/>
              </c:ext>
            </c:extLst>
          </c:dPt>
          <c:errBars>
            <c:errDir val="y"/>
            <c:errBarType val="both"/>
            <c:errValType val="cust"/>
            <c:noEndCap val="0"/>
            <c:plus>
              <c:numRef>
                <c:f>'Becker paper data'!$M$57:$M$64</c:f>
                <c:numCache>
                  <c:formatCode>General</c:formatCode>
                  <c:ptCount val="8"/>
                  <c:pt idx="0">
                    <c:v>16.670000000000002</c:v>
                  </c:pt>
                  <c:pt idx="1">
                    <c:v>28.96</c:v>
                  </c:pt>
                  <c:pt idx="2">
                    <c:v>30.15</c:v>
                  </c:pt>
                  <c:pt idx="3">
                    <c:v>25.02</c:v>
                  </c:pt>
                  <c:pt idx="4">
                    <c:v>13.790000000000001</c:v>
                  </c:pt>
                  <c:pt idx="5">
                    <c:v>11.15</c:v>
                  </c:pt>
                  <c:pt idx="6">
                    <c:v>6.18</c:v>
                  </c:pt>
                  <c:pt idx="7">
                    <c:v>5.19</c:v>
                  </c:pt>
                </c:numCache>
              </c:numRef>
            </c:plus>
            <c:minus>
              <c:numRef>
                <c:f>'Becker paper data'!$M$57:$M$64</c:f>
                <c:numCache>
                  <c:formatCode>General</c:formatCode>
                  <c:ptCount val="8"/>
                  <c:pt idx="0">
                    <c:v>16.670000000000002</c:v>
                  </c:pt>
                  <c:pt idx="1">
                    <c:v>28.96</c:v>
                  </c:pt>
                  <c:pt idx="2">
                    <c:v>30.15</c:v>
                  </c:pt>
                  <c:pt idx="3">
                    <c:v>25.02</c:v>
                  </c:pt>
                  <c:pt idx="4">
                    <c:v>13.790000000000001</c:v>
                  </c:pt>
                  <c:pt idx="5">
                    <c:v>11.15</c:v>
                  </c:pt>
                  <c:pt idx="6">
                    <c:v>6.18</c:v>
                  </c:pt>
                  <c:pt idx="7">
                    <c:v>5.19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'Becker paper data'!$B$57:$B$64</c:f>
              <c:numCache>
                <c:formatCode>General</c:formatCode>
                <c:ptCount val="8"/>
                <c:pt idx="0">
                  <c:v>46.96</c:v>
                </c:pt>
                <c:pt idx="1">
                  <c:v>51.58</c:v>
                </c:pt>
                <c:pt idx="2">
                  <c:v>54.93</c:v>
                </c:pt>
                <c:pt idx="3">
                  <c:v>58.87</c:v>
                </c:pt>
                <c:pt idx="4">
                  <c:v>63.32</c:v>
                </c:pt>
                <c:pt idx="5">
                  <c:v>67.989999999999995</c:v>
                </c:pt>
                <c:pt idx="6">
                  <c:v>78.05</c:v>
                </c:pt>
                <c:pt idx="7">
                  <c:v>88.66</c:v>
                </c:pt>
              </c:numCache>
            </c:numRef>
          </c:xVal>
          <c:yVal>
            <c:numRef>
              <c:f>'Becker paper data'!$L$57:$L$64</c:f>
              <c:numCache>
                <c:formatCode>General</c:formatCode>
                <c:ptCount val="8"/>
                <c:pt idx="0">
                  <c:v>297.94</c:v>
                </c:pt>
                <c:pt idx="1">
                  <c:v>359.78</c:v>
                </c:pt>
                <c:pt idx="2">
                  <c:v>400.72999999999996</c:v>
                </c:pt>
                <c:pt idx="3">
                  <c:v>347.66999999999996</c:v>
                </c:pt>
                <c:pt idx="4">
                  <c:v>217.45000000000002</c:v>
                </c:pt>
                <c:pt idx="5">
                  <c:v>145.69</c:v>
                </c:pt>
                <c:pt idx="6">
                  <c:v>97.74</c:v>
                </c:pt>
                <c:pt idx="7">
                  <c:v>69.739999999999995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B8B0-1747-96B8-C59EC7EC9852}"/>
            </c:ext>
          </c:extLst>
        </c:ser>
        <c:ser>
          <c:idx val="6"/>
          <c:order val="5"/>
          <c:tx>
            <c:v>Becker 139Ce</c:v>
          </c:tx>
          <c:spPr>
            <a:ln w="1905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rgbClr val="FF0000"/>
              </a:solidFill>
              <a:ln w="38100">
                <a:solidFill>
                  <a:srgbClr val="FF000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'Becker paper data'!$M$113:$M$120</c:f>
                <c:numCache>
                  <c:formatCode>General</c:formatCode>
                  <c:ptCount val="8"/>
                  <c:pt idx="0">
                    <c:v>1.6800000000000002</c:v>
                  </c:pt>
                  <c:pt idx="1">
                    <c:v>1.28</c:v>
                  </c:pt>
                  <c:pt idx="2">
                    <c:v>1.47</c:v>
                  </c:pt>
                  <c:pt idx="3">
                    <c:v>1.03</c:v>
                  </c:pt>
                  <c:pt idx="4">
                    <c:v>1.22</c:v>
                  </c:pt>
                  <c:pt idx="5">
                    <c:v>1.52</c:v>
                  </c:pt>
                  <c:pt idx="6">
                    <c:v>0.43</c:v>
                  </c:pt>
                  <c:pt idx="7">
                    <c:v>0.74</c:v>
                  </c:pt>
                </c:numCache>
              </c:numRef>
            </c:plus>
            <c:minus>
              <c:numRef>
                <c:f>'Becker paper data'!$M$113:$M$120</c:f>
                <c:numCache>
                  <c:formatCode>General</c:formatCode>
                  <c:ptCount val="8"/>
                  <c:pt idx="0">
                    <c:v>1.6800000000000002</c:v>
                  </c:pt>
                  <c:pt idx="1">
                    <c:v>1.28</c:v>
                  </c:pt>
                  <c:pt idx="2">
                    <c:v>1.47</c:v>
                  </c:pt>
                  <c:pt idx="3">
                    <c:v>1.03</c:v>
                  </c:pt>
                  <c:pt idx="4">
                    <c:v>1.22</c:v>
                  </c:pt>
                  <c:pt idx="5">
                    <c:v>1.52</c:v>
                  </c:pt>
                  <c:pt idx="6">
                    <c:v>0.43</c:v>
                  </c:pt>
                  <c:pt idx="7">
                    <c:v>0.74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'Becker paper data'!$B$113:$B$120</c:f>
              <c:numCache>
                <c:formatCode>General</c:formatCode>
                <c:ptCount val="8"/>
                <c:pt idx="0">
                  <c:v>46.96</c:v>
                </c:pt>
                <c:pt idx="1">
                  <c:v>51.58</c:v>
                </c:pt>
                <c:pt idx="2">
                  <c:v>54.93</c:v>
                </c:pt>
                <c:pt idx="3">
                  <c:v>58.87</c:v>
                </c:pt>
                <c:pt idx="4">
                  <c:v>63.32</c:v>
                </c:pt>
                <c:pt idx="5">
                  <c:v>67.989999999999995</c:v>
                </c:pt>
                <c:pt idx="6">
                  <c:v>78.05</c:v>
                </c:pt>
                <c:pt idx="7">
                  <c:v>88.66</c:v>
                </c:pt>
              </c:numCache>
            </c:numRef>
          </c:xVal>
          <c:yVal>
            <c:numRef>
              <c:f>'Becker paper data'!$L$113:$L$120</c:f>
              <c:numCache>
                <c:formatCode>General</c:formatCode>
                <c:ptCount val="8"/>
                <c:pt idx="0">
                  <c:v>13.950000000000001</c:v>
                </c:pt>
                <c:pt idx="1">
                  <c:v>13.51</c:v>
                </c:pt>
                <c:pt idx="2">
                  <c:v>10.98</c:v>
                </c:pt>
                <c:pt idx="3">
                  <c:v>9.9799999999999986</c:v>
                </c:pt>
                <c:pt idx="4">
                  <c:v>9.26</c:v>
                </c:pt>
                <c:pt idx="5">
                  <c:v>9.15</c:v>
                </c:pt>
                <c:pt idx="6">
                  <c:v>5.43</c:v>
                </c:pt>
                <c:pt idx="7">
                  <c:v>5.6899999999999995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B8B0-1747-96B8-C59EC7EC98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7917119"/>
        <c:axId val="517302639"/>
      </c:scatterChart>
      <c:scatterChart>
        <c:scatterStyle val="smoothMarker"/>
        <c:varyColors val="0"/>
        <c:ser>
          <c:idx val="2"/>
          <c:order val="6"/>
          <c:tx>
            <c:v>134/139 Talys</c:v>
          </c:tx>
          <c:spPr>
            <a:ln w="19050" cap="rnd">
              <a:solidFill>
                <a:schemeClr val="accent5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'LD1 GSF1 plus M2 parameters'!$M$6:$M$44</c:f>
              <c:numCache>
                <c:formatCode>0.00E+00</c:formatCode>
                <c:ptCount val="39"/>
                <c:pt idx="0">
                  <c:v>25</c:v>
                </c:pt>
                <c:pt idx="1">
                  <c:v>27.5</c:v>
                </c:pt>
                <c:pt idx="2">
                  <c:v>30</c:v>
                </c:pt>
                <c:pt idx="3">
                  <c:v>32.5</c:v>
                </c:pt>
                <c:pt idx="4">
                  <c:v>35</c:v>
                </c:pt>
                <c:pt idx="5">
                  <c:v>37.5</c:v>
                </c:pt>
                <c:pt idx="6">
                  <c:v>40</c:v>
                </c:pt>
                <c:pt idx="7">
                  <c:v>42</c:v>
                </c:pt>
                <c:pt idx="8">
                  <c:v>45</c:v>
                </c:pt>
                <c:pt idx="9">
                  <c:v>47</c:v>
                </c:pt>
                <c:pt idx="10">
                  <c:v>50</c:v>
                </c:pt>
                <c:pt idx="11">
                  <c:v>52.5</c:v>
                </c:pt>
                <c:pt idx="12">
                  <c:v>55</c:v>
                </c:pt>
                <c:pt idx="13">
                  <c:v>57.5</c:v>
                </c:pt>
                <c:pt idx="14">
                  <c:v>60</c:v>
                </c:pt>
                <c:pt idx="15">
                  <c:v>62.5</c:v>
                </c:pt>
                <c:pt idx="16">
                  <c:v>65</c:v>
                </c:pt>
                <c:pt idx="17">
                  <c:v>67.7</c:v>
                </c:pt>
                <c:pt idx="18">
                  <c:v>70</c:v>
                </c:pt>
                <c:pt idx="19">
                  <c:v>75</c:v>
                </c:pt>
                <c:pt idx="20">
                  <c:v>80</c:v>
                </c:pt>
                <c:pt idx="21">
                  <c:v>85</c:v>
                </c:pt>
                <c:pt idx="22">
                  <c:v>90</c:v>
                </c:pt>
                <c:pt idx="23">
                  <c:v>95</c:v>
                </c:pt>
                <c:pt idx="24">
                  <c:v>100</c:v>
                </c:pt>
                <c:pt idx="25">
                  <c:v>105</c:v>
                </c:pt>
                <c:pt idx="26">
                  <c:v>115</c:v>
                </c:pt>
                <c:pt idx="27">
                  <c:v>120</c:v>
                </c:pt>
                <c:pt idx="28">
                  <c:v>125</c:v>
                </c:pt>
                <c:pt idx="29">
                  <c:v>130</c:v>
                </c:pt>
                <c:pt idx="30">
                  <c:v>135</c:v>
                </c:pt>
                <c:pt idx="31">
                  <c:v>140</c:v>
                </c:pt>
                <c:pt idx="32">
                  <c:v>145</c:v>
                </c:pt>
                <c:pt idx="33">
                  <c:v>150</c:v>
                </c:pt>
                <c:pt idx="34">
                  <c:v>160</c:v>
                </c:pt>
                <c:pt idx="35">
                  <c:v>170</c:v>
                </c:pt>
                <c:pt idx="36">
                  <c:v>180</c:v>
                </c:pt>
                <c:pt idx="37">
                  <c:v>190</c:v>
                </c:pt>
                <c:pt idx="38">
                  <c:v>200</c:v>
                </c:pt>
              </c:numCache>
            </c:numRef>
          </c:xVal>
          <c:yVal>
            <c:numRef>
              <c:f>'LD1 GSF1 plus M2 parameters'!$P$6:$P$44</c:f>
              <c:numCache>
                <c:formatCode>General</c:formatCode>
                <c:ptCount val="3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6.7995626648919734E-3</c:v>
                </c:pt>
                <c:pt idx="10">
                  <c:v>0.32022534551678383</c:v>
                </c:pt>
                <c:pt idx="11">
                  <c:v>1.8356227840433303</c:v>
                </c:pt>
                <c:pt idx="12">
                  <c:v>5.4754507349383204</c:v>
                </c:pt>
                <c:pt idx="13">
                  <c:v>12.616505702757538</c:v>
                </c:pt>
                <c:pt idx="14">
                  <c:v>19.893313675615246</c:v>
                </c:pt>
                <c:pt idx="15">
                  <c:v>24.752902376867599</c:v>
                </c:pt>
                <c:pt idx="16">
                  <c:v>27.751862155613384</c:v>
                </c:pt>
                <c:pt idx="17">
                  <c:v>29.854085414779906</c:v>
                </c:pt>
                <c:pt idx="18">
                  <c:v>27.910777613405713</c:v>
                </c:pt>
                <c:pt idx="19">
                  <c:v>18.606905003143734</c:v>
                </c:pt>
                <c:pt idx="20">
                  <c:v>12.322976804313019</c:v>
                </c:pt>
                <c:pt idx="21">
                  <c:v>11.669202583217928</c:v>
                </c:pt>
                <c:pt idx="22">
                  <c:v>10.105606378321083</c:v>
                </c:pt>
                <c:pt idx="23">
                  <c:v>9.0846848282352468</c:v>
                </c:pt>
                <c:pt idx="24">
                  <c:v>7.818854276174239</c:v>
                </c:pt>
                <c:pt idx="25">
                  <c:v>7.2443047134266534</c:v>
                </c:pt>
                <c:pt idx="26">
                  <c:v>8.737465058777186</c:v>
                </c:pt>
                <c:pt idx="27">
                  <c:v>9.7309303907158373</c:v>
                </c:pt>
                <c:pt idx="28">
                  <c:v>7.4322406507896552</c:v>
                </c:pt>
                <c:pt idx="29">
                  <c:v>7.3748121076365347</c:v>
                </c:pt>
                <c:pt idx="30">
                  <c:v>6.7884761534579079</c:v>
                </c:pt>
                <c:pt idx="31">
                  <c:v>7.0863750549313611</c:v>
                </c:pt>
                <c:pt idx="32">
                  <c:v>7.1352547619961371</c:v>
                </c:pt>
                <c:pt idx="33">
                  <c:v>5.9857567576803481</c:v>
                </c:pt>
                <c:pt idx="34">
                  <c:v>5.9971739761391927</c:v>
                </c:pt>
                <c:pt idx="35">
                  <c:v>11.35794816955323</c:v>
                </c:pt>
                <c:pt idx="36">
                  <c:v>10.5905660997652</c:v>
                </c:pt>
                <c:pt idx="37">
                  <c:v>9.7656366570085176</c:v>
                </c:pt>
                <c:pt idx="38">
                  <c:v>10.743770808814086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B8B0-1747-96B8-C59EC7EC98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27539471"/>
        <c:axId val="248714911"/>
      </c:scatterChart>
      <c:valAx>
        <c:axId val="527917119"/>
        <c:scaling>
          <c:orientation val="minMax"/>
          <c:max val="100"/>
          <c:min val="2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dirty="0"/>
                  <a:t>Incident Proton Energy (MeV)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17302639"/>
        <c:crosses val="autoZero"/>
        <c:crossBetween val="midCat"/>
      </c:valAx>
      <c:valAx>
        <c:axId val="517302639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dirty="0"/>
                  <a:t>Cross Section (mb)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27917119"/>
        <c:crosses val="autoZero"/>
        <c:crossBetween val="midCat"/>
      </c:valAx>
      <c:valAx>
        <c:axId val="248714911"/>
        <c:scaling>
          <c:orientation val="minMax"/>
          <c:max val="50"/>
          <c:min val="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dirty="0"/>
                  <a:t>134Ce/139Ce ratio</a:t>
                </a:r>
              </a:p>
            </c:rich>
          </c:tx>
          <c:layout>
            <c:manualLayout>
              <c:xMode val="edge"/>
              <c:yMode val="edge"/>
              <c:x val="0.95197585716329558"/>
              <c:y val="0.2998942484301711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prstDash val="dash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627539471"/>
        <c:crosses val="max"/>
        <c:crossBetween val="midCat"/>
      </c:valAx>
      <c:valAx>
        <c:axId val="627539471"/>
        <c:scaling>
          <c:orientation val="minMax"/>
        </c:scaling>
        <c:delete val="1"/>
        <c:axPos val="b"/>
        <c:numFmt formatCode="0.00E+00" sourceLinked="1"/>
        <c:majorTickMark val="out"/>
        <c:minorTickMark val="none"/>
        <c:tickLblPos val="nextTo"/>
        <c:crossAx val="248714911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57597836425402016"/>
          <c:y val="2.7713615641112573E-2"/>
          <c:w val="0.27482246062823729"/>
          <c:h val="0.327328937981005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3D39A6-77E7-444E-A642-9A63D17658CA}" type="datetimeFigureOut">
              <a:rPr lang="en-US" smtClean="0"/>
              <a:t>2/26/23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223C63-8C3D-434D-B393-CC73251942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6181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5E984D-96FD-2C4B-AC84-701CA62C147F}" type="datetimeFigureOut">
              <a:rPr lang="en-US" smtClean="0"/>
              <a:t>2/26/23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FDD09A-A7EA-F240-8C4A-3FAABB2D80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1134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19bc068db2c_1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19bc068db2c_1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18f972beb94_1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1" name="Google Shape;771;g18f972beb94_1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g18f972beb94_1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0" name="Google Shape;820;g18f972beb94_1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the case of the Br80 isomer peak, decay correction was necessary to account for the production/decay during extended runs, due to the long half-life of the isomer state (4.42 hours)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g19bc068db2c_1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7" name="Google Shape;867;g19bc068db2c_1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g19bc068db2c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1" name="Google Shape;891;g19bc068db2c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Briefly discuss the different LD and SF models, especially take note of the LDs 4,5,6 and SFs 1,3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Additionally talk about angular momentum tables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790192-7E63-437C-BEE3-4BD42C026799}" type="slidenum">
              <a:rPr lang="en-US"/>
              <a:pPr/>
              <a:t>25</a:t>
            </a:fld>
            <a:endParaRPr lang="en-US" dirty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9443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85948-FCB2-43B9-949A-4CE2114D2D37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2633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DD09A-A7EA-F240-8C4A-3FAABB2D807F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926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Color Background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0309" y="1134598"/>
            <a:ext cx="10968914" cy="2422759"/>
          </a:xfrm>
        </p:spPr>
        <p:txBody>
          <a:bodyPr anchor="b" anchorCtr="0">
            <a:noAutofit/>
          </a:bodyPr>
          <a:lstStyle>
            <a:lvl1pPr algn="ctr">
              <a:defRPr sz="54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0309" y="3886201"/>
            <a:ext cx="10968907" cy="1092083"/>
          </a:xfrm>
        </p:spPr>
        <p:txBody>
          <a:bodyPr>
            <a:noAutofit/>
          </a:bodyPr>
          <a:lstStyle>
            <a:lvl1pPr marL="0" indent="0" algn="ctr">
              <a:buNone/>
              <a:defRPr b="0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8" name="Straight Connector 117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3" name="Straight Connector 82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5" name="Straight Connector 94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8" name="Straight Connector 47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" name="Straight Connector 59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3" name="Straight Connector 12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ext Placeholder 153"/>
          <p:cNvSpPr>
            <a:spLocks noGrp="1"/>
          </p:cNvSpPr>
          <p:nvPr>
            <p:ph type="body" sz="quarter" idx="13"/>
          </p:nvPr>
        </p:nvSpPr>
        <p:spPr>
          <a:xfrm>
            <a:off x="610309" y="5327650"/>
            <a:ext cx="10968907" cy="520700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3" name="Picture 152" descr="DOE_Office_Science_white.png">
            <a:extLst>
              <a:ext uri="{FF2B5EF4-FFF2-40B4-BE49-F238E27FC236}">
                <a16:creationId xmlns:a16="http://schemas.microsoft.com/office/drawing/2014/main" id="{4327B12B-9E2F-EA47-9B79-D54BD52AFA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3692" y="406400"/>
            <a:ext cx="1769532" cy="588347"/>
          </a:xfrm>
          <a:prstGeom prst="rect">
            <a:avLst/>
          </a:prstGeom>
        </p:spPr>
      </p:pic>
      <p:pic>
        <p:nvPicPr>
          <p:cNvPr id="155" name="Picture 154" descr="A close up of a sign&#10;&#10;Description automatically generated">
            <a:extLst>
              <a:ext uri="{FF2B5EF4-FFF2-40B4-BE49-F238E27FC236}">
                <a16:creationId xmlns:a16="http://schemas.microsoft.com/office/drawing/2014/main" id="{9C7CFF29-BDD8-8C48-BBAA-96D01327FD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360" y="406400"/>
            <a:ext cx="3200400" cy="81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76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816102"/>
            <a:ext cx="3520837" cy="4261104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1" name="Content Placeholder 2"/>
          <p:cNvSpPr>
            <a:spLocks noGrp="1"/>
          </p:cNvSpPr>
          <p:nvPr>
            <p:ph idx="11"/>
          </p:nvPr>
        </p:nvSpPr>
        <p:spPr>
          <a:xfrm>
            <a:off x="4329867" y="1816102"/>
            <a:ext cx="3520837" cy="426186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3" name="Content Placeholder 2"/>
          <p:cNvSpPr>
            <a:spLocks noGrp="1"/>
          </p:cNvSpPr>
          <p:nvPr>
            <p:ph idx="12"/>
          </p:nvPr>
        </p:nvSpPr>
        <p:spPr>
          <a:xfrm>
            <a:off x="8058383" y="1816102"/>
            <a:ext cx="3520837" cy="426186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276" name="Straight Connector 275"/>
          <p:cNvCxnSpPr/>
          <p:nvPr userDrawn="1"/>
        </p:nvCxnSpPr>
        <p:spPr>
          <a:xfrm>
            <a:off x="610308" y="6873248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 userDrawn="1"/>
        </p:nvCxnSpPr>
        <p:spPr>
          <a:xfrm>
            <a:off x="11579225" y="6873248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8" name="Group 277"/>
          <p:cNvGrpSpPr/>
          <p:nvPr userDrawn="1"/>
        </p:nvGrpSpPr>
        <p:grpSpPr>
          <a:xfrm>
            <a:off x="10648211" y="6873248"/>
            <a:ext cx="203200" cy="122115"/>
            <a:chOff x="7983415" y="6582508"/>
            <a:chExt cx="152400" cy="486507"/>
          </a:xfrm>
        </p:grpSpPr>
        <p:cxnSp>
          <p:nvCxnSpPr>
            <p:cNvPr id="309" name="Straight Connector 30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9" name="Group 278"/>
          <p:cNvGrpSpPr/>
          <p:nvPr userDrawn="1"/>
        </p:nvGrpSpPr>
        <p:grpSpPr>
          <a:xfrm>
            <a:off x="9717201" y="6873248"/>
            <a:ext cx="203200" cy="122115"/>
            <a:chOff x="7983415" y="6582508"/>
            <a:chExt cx="152400" cy="486507"/>
          </a:xfrm>
        </p:grpSpPr>
        <p:cxnSp>
          <p:nvCxnSpPr>
            <p:cNvPr id="307" name="Straight Connector 30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0" name="Group 279"/>
          <p:cNvGrpSpPr/>
          <p:nvPr userDrawn="1"/>
        </p:nvGrpSpPr>
        <p:grpSpPr>
          <a:xfrm>
            <a:off x="8786192" y="6873248"/>
            <a:ext cx="203200" cy="122115"/>
            <a:chOff x="7983415" y="6582508"/>
            <a:chExt cx="152400" cy="486507"/>
          </a:xfrm>
        </p:grpSpPr>
        <p:cxnSp>
          <p:nvCxnSpPr>
            <p:cNvPr id="305" name="Straight Connector 30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1" name="Group 280"/>
          <p:cNvGrpSpPr/>
          <p:nvPr userDrawn="1"/>
        </p:nvGrpSpPr>
        <p:grpSpPr>
          <a:xfrm>
            <a:off x="7855183" y="6873248"/>
            <a:ext cx="203200" cy="122115"/>
            <a:chOff x="7983415" y="6582508"/>
            <a:chExt cx="152400" cy="486507"/>
          </a:xfrm>
        </p:grpSpPr>
        <p:cxnSp>
          <p:nvCxnSpPr>
            <p:cNvPr id="303" name="Straight Connector 30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 281"/>
          <p:cNvGrpSpPr/>
          <p:nvPr userDrawn="1"/>
        </p:nvGrpSpPr>
        <p:grpSpPr>
          <a:xfrm>
            <a:off x="6924173" y="6873248"/>
            <a:ext cx="203200" cy="122115"/>
            <a:chOff x="7983415" y="6582508"/>
            <a:chExt cx="152400" cy="486507"/>
          </a:xfrm>
        </p:grpSpPr>
        <p:cxnSp>
          <p:nvCxnSpPr>
            <p:cNvPr id="301" name="Straight Connector 30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3" name="Group 282"/>
          <p:cNvGrpSpPr/>
          <p:nvPr userDrawn="1"/>
        </p:nvGrpSpPr>
        <p:grpSpPr>
          <a:xfrm>
            <a:off x="5993164" y="6873248"/>
            <a:ext cx="203200" cy="122115"/>
            <a:chOff x="7983415" y="6582508"/>
            <a:chExt cx="152400" cy="486507"/>
          </a:xfrm>
        </p:grpSpPr>
        <p:cxnSp>
          <p:nvCxnSpPr>
            <p:cNvPr id="299" name="Straight Connector 29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4" name="Group 283"/>
          <p:cNvGrpSpPr/>
          <p:nvPr userDrawn="1"/>
        </p:nvGrpSpPr>
        <p:grpSpPr>
          <a:xfrm>
            <a:off x="5062155" y="6873248"/>
            <a:ext cx="203200" cy="122115"/>
            <a:chOff x="7983415" y="6582508"/>
            <a:chExt cx="152400" cy="486507"/>
          </a:xfrm>
        </p:grpSpPr>
        <p:cxnSp>
          <p:nvCxnSpPr>
            <p:cNvPr id="297" name="Straight Connector 29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5" name="Group 284"/>
          <p:cNvGrpSpPr/>
          <p:nvPr userDrawn="1"/>
        </p:nvGrpSpPr>
        <p:grpSpPr>
          <a:xfrm>
            <a:off x="4131145" y="6873248"/>
            <a:ext cx="203200" cy="122115"/>
            <a:chOff x="7983415" y="6582508"/>
            <a:chExt cx="152400" cy="486507"/>
          </a:xfrm>
        </p:grpSpPr>
        <p:cxnSp>
          <p:nvCxnSpPr>
            <p:cNvPr id="295" name="Straight Connector 29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6" name="Group 285"/>
          <p:cNvGrpSpPr/>
          <p:nvPr userDrawn="1"/>
        </p:nvGrpSpPr>
        <p:grpSpPr>
          <a:xfrm>
            <a:off x="3200136" y="6873248"/>
            <a:ext cx="203200" cy="122115"/>
            <a:chOff x="7983415" y="6582508"/>
            <a:chExt cx="152400" cy="486507"/>
          </a:xfrm>
        </p:grpSpPr>
        <p:cxnSp>
          <p:nvCxnSpPr>
            <p:cNvPr id="293" name="Straight Connector 29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7" name="Group 286"/>
          <p:cNvGrpSpPr/>
          <p:nvPr userDrawn="1"/>
        </p:nvGrpSpPr>
        <p:grpSpPr>
          <a:xfrm>
            <a:off x="2269127" y="6873248"/>
            <a:ext cx="203200" cy="122115"/>
            <a:chOff x="7983415" y="6582508"/>
            <a:chExt cx="152400" cy="486507"/>
          </a:xfrm>
        </p:grpSpPr>
        <p:cxnSp>
          <p:nvCxnSpPr>
            <p:cNvPr id="291" name="Straight Connector 29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8" name="Group 287"/>
          <p:cNvGrpSpPr/>
          <p:nvPr userDrawn="1"/>
        </p:nvGrpSpPr>
        <p:grpSpPr>
          <a:xfrm>
            <a:off x="1338117" y="6873248"/>
            <a:ext cx="203200" cy="122115"/>
            <a:chOff x="7983415" y="6582508"/>
            <a:chExt cx="152400" cy="486507"/>
          </a:xfrm>
        </p:grpSpPr>
        <p:cxnSp>
          <p:nvCxnSpPr>
            <p:cNvPr id="289" name="Straight Connector 28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1" name="Straight Connector 240"/>
          <p:cNvCxnSpPr/>
          <p:nvPr userDrawn="1"/>
        </p:nvCxnSpPr>
        <p:spPr>
          <a:xfrm rot="5400000">
            <a:off x="-120356" y="372597"/>
            <a:ext cx="0" cy="16282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2" name="Group 241"/>
          <p:cNvGrpSpPr/>
          <p:nvPr userDrawn="1"/>
        </p:nvGrpSpPr>
        <p:grpSpPr>
          <a:xfrm rot="5400000">
            <a:off x="-196556" y="5920357"/>
            <a:ext cx="152400" cy="162820"/>
            <a:chOff x="7983415" y="6582508"/>
            <a:chExt cx="152400" cy="486507"/>
          </a:xfrm>
        </p:grpSpPr>
        <p:cxnSp>
          <p:nvCxnSpPr>
            <p:cNvPr id="274" name="Straight Connector 27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3" name="Group 242"/>
          <p:cNvGrpSpPr/>
          <p:nvPr userDrawn="1"/>
        </p:nvGrpSpPr>
        <p:grpSpPr>
          <a:xfrm rot="5400000">
            <a:off x="-196556" y="5446715"/>
            <a:ext cx="152400" cy="162820"/>
            <a:chOff x="7983415" y="6582508"/>
            <a:chExt cx="152400" cy="486507"/>
          </a:xfrm>
        </p:grpSpPr>
        <p:cxnSp>
          <p:nvCxnSpPr>
            <p:cNvPr id="272" name="Straight Connector 27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4" name="Group 243"/>
          <p:cNvGrpSpPr/>
          <p:nvPr userDrawn="1"/>
        </p:nvGrpSpPr>
        <p:grpSpPr>
          <a:xfrm rot="5400000">
            <a:off x="-196556" y="4973073"/>
            <a:ext cx="152400" cy="162820"/>
            <a:chOff x="7983415" y="6582508"/>
            <a:chExt cx="152400" cy="486507"/>
          </a:xfrm>
        </p:grpSpPr>
        <p:cxnSp>
          <p:nvCxnSpPr>
            <p:cNvPr id="270" name="Straight Connector 26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 244"/>
          <p:cNvGrpSpPr/>
          <p:nvPr userDrawn="1"/>
        </p:nvGrpSpPr>
        <p:grpSpPr>
          <a:xfrm rot="5400000">
            <a:off x="-196556" y="4499431"/>
            <a:ext cx="152400" cy="162820"/>
            <a:chOff x="7983415" y="6582508"/>
            <a:chExt cx="152400" cy="486507"/>
          </a:xfrm>
        </p:grpSpPr>
        <p:cxnSp>
          <p:nvCxnSpPr>
            <p:cNvPr id="268" name="Straight Connector 26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6" name="Group 245"/>
          <p:cNvGrpSpPr/>
          <p:nvPr userDrawn="1"/>
        </p:nvGrpSpPr>
        <p:grpSpPr>
          <a:xfrm rot="5400000">
            <a:off x="-196556" y="4025789"/>
            <a:ext cx="152400" cy="162820"/>
            <a:chOff x="7983415" y="6582508"/>
            <a:chExt cx="152400" cy="486507"/>
          </a:xfrm>
        </p:grpSpPr>
        <p:cxnSp>
          <p:nvCxnSpPr>
            <p:cNvPr id="266" name="Straight Connector 26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7" name="Group 246"/>
          <p:cNvGrpSpPr/>
          <p:nvPr userDrawn="1"/>
        </p:nvGrpSpPr>
        <p:grpSpPr>
          <a:xfrm rot="5400000">
            <a:off x="-196556" y="3552147"/>
            <a:ext cx="152400" cy="162820"/>
            <a:chOff x="7983415" y="6582508"/>
            <a:chExt cx="152400" cy="486507"/>
          </a:xfrm>
        </p:grpSpPr>
        <p:cxnSp>
          <p:nvCxnSpPr>
            <p:cNvPr id="264" name="Straight Connector 26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8" name="Group 247"/>
          <p:cNvGrpSpPr/>
          <p:nvPr userDrawn="1"/>
        </p:nvGrpSpPr>
        <p:grpSpPr>
          <a:xfrm rot="5400000">
            <a:off x="-196556" y="3078505"/>
            <a:ext cx="152400" cy="162820"/>
            <a:chOff x="7983415" y="6582508"/>
            <a:chExt cx="152400" cy="486507"/>
          </a:xfrm>
        </p:grpSpPr>
        <p:cxnSp>
          <p:nvCxnSpPr>
            <p:cNvPr id="262" name="Straight Connector 26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9" name="Group 248"/>
          <p:cNvGrpSpPr/>
          <p:nvPr userDrawn="1"/>
        </p:nvGrpSpPr>
        <p:grpSpPr>
          <a:xfrm rot="5400000">
            <a:off x="-196556" y="2604863"/>
            <a:ext cx="152400" cy="162820"/>
            <a:chOff x="7983415" y="6582508"/>
            <a:chExt cx="152400" cy="486507"/>
          </a:xfrm>
        </p:grpSpPr>
        <p:cxnSp>
          <p:nvCxnSpPr>
            <p:cNvPr id="260" name="Straight Connector 25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0" name="Group 249"/>
          <p:cNvGrpSpPr/>
          <p:nvPr userDrawn="1"/>
        </p:nvGrpSpPr>
        <p:grpSpPr>
          <a:xfrm rot="5400000">
            <a:off x="-196556" y="2131221"/>
            <a:ext cx="152400" cy="162820"/>
            <a:chOff x="7983415" y="6582508"/>
            <a:chExt cx="152400" cy="486507"/>
          </a:xfrm>
        </p:grpSpPr>
        <p:cxnSp>
          <p:nvCxnSpPr>
            <p:cNvPr id="258" name="Straight Connector 25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1" name="Group 250"/>
          <p:cNvGrpSpPr/>
          <p:nvPr userDrawn="1"/>
        </p:nvGrpSpPr>
        <p:grpSpPr>
          <a:xfrm rot="5400000">
            <a:off x="-196556" y="1657579"/>
            <a:ext cx="152400" cy="162820"/>
            <a:chOff x="7983415" y="6582508"/>
            <a:chExt cx="152400" cy="486507"/>
          </a:xfrm>
        </p:grpSpPr>
        <p:cxnSp>
          <p:nvCxnSpPr>
            <p:cNvPr id="256" name="Straight Connector 25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2" name="Group 251"/>
          <p:cNvGrpSpPr/>
          <p:nvPr userDrawn="1"/>
        </p:nvGrpSpPr>
        <p:grpSpPr>
          <a:xfrm rot="5400000">
            <a:off x="-196556" y="976988"/>
            <a:ext cx="152400" cy="162820"/>
            <a:chOff x="7983415" y="6582508"/>
            <a:chExt cx="152400" cy="486507"/>
          </a:xfrm>
        </p:grpSpPr>
        <p:cxnSp>
          <p:nvCxnSpPr>
            <p:cNvPr id="254" name="Straight Connector 25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3" name="Straight Connector 252"/>
          <p:cNvCxnSpPr/>
          <p:nvPr userDrawn="1"/>
        </p:nvCxnSpPr>
        <p:spPr>
          <a:xfrm rot="5400000">
            <a:off x="-120356" y="6317802"/>
            <a:ext cx="0" cy="16282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/>
          <p:nvPr userDrawn="1"/>
        </p:nvCxnSpPr>
        <p:spPr>
          <a:xfrm rot="5400000">
            <a:off x="12303388" y="372597"/>
            <a:ext cx="0" cy="16282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7" name="Group 206"/>
          <p:cNvGrpSpPr/>
          <p:nvPr userDrawn="1"/>
        </p:nvGrpSpPr>
        <p:grpSpPr>
          <a:xfrm rot="5400000">
            <a:off x="12227188" y="5920357"/>
            <a:ext cx="152400" cy="162820"/>
            <a:chOff x="7983415" y="6582508"/>
            <a:chExt cx="152400" cy="486507"/>
          </a:xfrm>
        </p:grpSpPr>
        <p:cxnSp>
          <p:nvCxnSpPr>
            <p:cNvPr id="239" name="Straight Connector 23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8" name="Group 207"/>
          <p:cNvGrpSpPr/>
          <p:nvPr userDrawn="1"/>
        </p:nvGrpSpPr>
        <p:grpSpPr>
          <a:xfrm rot="5400000">
            <a:off x="12227188" y="5446715"/>
            <a:ext cx="152400" cy="162820"/>
            <a:chOff x="7983415" y="6582508"/>
            <a:chExt cx="152400" cy="486507"/>
          </a:xfrm>
        </p:grpSpPr>
        <p:cxnSp>
          <p:nvCxnSpPr>
            <p:cNvPr id="237" name="Straight Connector 23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9" name="Group 208"/>
          <p:cNvGrpSpPr/>
          <p:nvPr userDrawn="1"/>
        </p:nvGrpSpPr>
        <p:grpSpPr>
          <a:xfrm rot="5400000">
            <a:off x="12227188" y="4973073"/>
            <a:ext cx="152400" cy="162820"/>
            <a:chOff x="7983415" y="6582508"/>
            <a:chExt cx="152400" cy="486507"/>
          </a:xfrm>
        </p:grpSpPr>
        <p:cxnSp>
          <p:nvCxnSpPr>
            <p:cNvPr id="235" name="Straight Connector 23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0" name="Group 209"/>
          <p:cNvGrpSpPr/>
          <p:nvPr userDrawn="1"/>
        </p:nvGrpSpPr>
        <p:grpSpPr>
          <a:xfrm rot="5400000">
            <a:off x="12227188" y="4499431"/>
            <a:ext cx="152400" cy="162820"/>
            <a:chOff x="7983415" y="6582508"/>
            <a:chExt cx="152400" cy="486507"/>
          </a:xfrm>
        </p:grpSpPr>
        <p:cxnSp>
          <p:nvCxnSpPr>
            <p:cNvPr id="233" name="Straight Connector 23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1" name="Group 210"/>
          <p:cNvGrpSpPr/>
          <p:nvPr userDrawn="1"/>
        </p:nvGrpSpPr>
        <p:grpSpPr>
          <a:xfrm rot="5400000">
            <a:off x="12227188" y="4025789"/>
            <a:ext cx="152400" cy="162820"/>
            <a:chOff x="7983415" y="6582508"/>
            <a:chExt cx="152400" cy="486507"/>
          </a:xfrm>
        </p:grpSpPr>
        <p:cxnSp>
          <p:nvCxnSpPr>
            <p:cNvPr id="231" name="Straight Connector 23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2" name="Group 211"/>
          <p:cNvGrpSpPr/>
          <p:nvPr userDrawn="1"/>
        </p:nvGrpSpPr>
        <p:grpSpPr>
          <a:xfrm rot="5400000">
            <a:off x="12227188" y="3552147"/>
            <a:ext cx="152400" cy="162820"/>
            <a:chOff x="7983415" y="6582508"/>
            <a:chExt cx="152400" cy="486507"/>
          </a:xfrm>
        </p:grpSpPr>
        <p:cxnSp>
          <p:nvCxnSpPr>
            <p:cNvPr id="229" name="Straight Connector 22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3" name="Group 212"/>
          <p:cNvGrpSpPr/>
          <p:nvPr userDrawn="1"/>
        </p:nvGrpSpPr>
        <p:grpSpPr>
          <a:xfrm rot="5400000">
            <a:off x="12227188" y="3078505"/>
            <a:ext cx="152400" cy="162820"/>
            <a:chOff x="7983415" y="6582508"/>
            <a:chExt cx="152400" cy="486507"/>
          </a:xfrm>
        </p:grpSpPr>
        <p:cxnSp>
          <p:nvCxnSpPr>
            <p:cNvPr id="227" name="Straight Connector 22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4" name="Group 213"/>
          <p:cNvGrpSpPr/>
          <p:nvPr userDrawn="1"/>
        </p:nvGrpSpPr>
        <p:grpSpPr>
          <a:xfrm rot="5400000">
            <a:off x="12227188" y="2604863"/>
            <a:ext cx="152400" cy="162820"/>
            <a:chOff x="7983415" y="6582508"/>
            <a:chExt cx="152400" cy="486507"/>
          </a:xfrm>
        </p:grpSpPr>
        <p:cxnSp>
          <p:nvCxnSpPr>
            <p:cNvPr id="225" name="Straight Connector 22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5" name="Group 214"/>
          <p:cNvGrpSpPr/>
          <p:nvPr userDrawn="1"/>
        </p:nvGrpSpPr>
        <p:grpSpPr>
          <a:xfrm rot="5400000">
            <a:off x="12227188" y="2131221"/>
            <a:ext cx="152400" cy="162820"/>
            <a:chOff x="7983415" y="6582508"/>
            <a:chExt cx="152400" cy="486507"/>
          </a:xfrm>
        </p:grpSpPr>
        <p:cxnSp>
          <p:nvCxnSpPr>
            <p:cNvPr id="223" name="Straight Connector 22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6" name="Group 215"/>
          <p:cNvGrpSpPr/>
          <p:nvPr userDrawn="1"/>
        </p:nvGrpSpPr>
        <p:grpSpPr>
          <a:xfrm rot="5400000">
            <a:off x="12227188" y="1657579"/>
            <a:ext cx="152400" cy="162820"/>
            <a:chOff x="7983415" y="6582508"/>
            <a:chExt cx="152400" cy="486507"/>
          </a:xfrm>
        </p:grpSpPr>
        <p:cxnSp>
          <p:nvCxnSpPr>
            <p:cNvPr id="221" name="Straight Connector 22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7" name="Group 216"/>
          <p:cNvGrpSpPr/>
          <p:nvPr userDrawn="1"/>
        </p:nvGrpSpPr>
        <p:grpSpPr>
          <a:xfrm rot="5400000">
            <a:off x="12227188" y="976988"/>
            <a:ext cx="152400" cy="162820"/>
            <a:chOff x="7983415" y="6582508"/>
            <a:chExt cx="152400" cy="486507"/>
          </a:xfrm>
        </p:grpSpPr>
        <p:cxnSp>
          <p:nvCxnSpPr>
            <p:cNvPr id="219" name="Straight Connector 21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8" name="Straight Connector 217"/>
          <p:cNvCxnSpPr/>
          <p:nvPr userDrawn="1"/>
        </p:nvCxnSpPr>
        <p:spPr>
          <a:xfrm rot="5400000">
            <a:off x="12303388" y="6317802"/>
            <a:ext cx="0" cy="16282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 userDrawn="1"/>
        </p:nvCxnSpPr>
        <p:spPr>
          <a:xfrm>
            <a:off x="610308" y="-141165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 userDrawn="1"/>
        </p:nvCxnSpPr>
        <p:spPr>
          <a:xfrm>
            <a:off x="11579225" y="-141165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3" name="Group 172"/>
          <p:cNvGrpSpPr/>
          <p:nvPr userDrawn="1"/>
        </p:nvGrpSpPr>
        <p:grpSpPr>
          <a:xfrm>
            <a:off x="10648211" y="-141165"/>
            <a:ext cx="203200" cy="122115"/>
            <a:chOff x="7983415" y="6582508"/>
            <a:chExt cx="152400" cy="486507"/>
          </a:xfrm>
        </p:grpSpPr>
        <p:cxnSp>
          <p:nvCxnSpPr>
            <p:cNvPr id="204" name="Straight Connector 20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4" name="Group 173"/>
          <p:cNvGrpSpPr/>
          <p:nvPr userDrawn="1"/>
        </p:nvGrpSpPr>
        <p:grpSpPr>
          <a:xfrm>
            <a:off x="9717201" y="-141165"/>
            <a:ext cx="203200" cy="122115"/>
            <a:chOff x="7983415" y="6582508"/>
            <a:chExt cx="152400" cy="486507"/>
          </a:xfrm>
        </p:grpSpPr>
        <p:cxnSp>
          <p:nvCxnSpPr>
            <p:cNvPr id="202" name="Straight Connector 20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5" name="Group 174"/>
          <p:cNvGrpSpPr/>
          <p:nvPr userDrawn="1"/>
        </p:nvGrpSpPr>
        <p:grpSpPr>
          <a:xfrm>
            <a:off x="8786192" y="-141165"/>
            <a:ext cx="203200" cy="122115"/>
            <a:chOff x="7983415" y="6582508"/>
            <a:chExt cx="152400" cy="486507"/>
          </a:xfrm>
        </p:grpSpPr>
        <p:cxnSp>
          <p:nvCxnSpPr>
            <p:cNvPr id="200" name="Straight Connector 19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6" name="Group 175"/>
          <p:cNvGrpSpPr/>
          <p:nvPr userDrawn="1"/>
        </p:nvGrpSpPr>
        <p:grpSpPr>
          <a:xfrm>
            <a:off x="7855183" y="-141165"/>
            <a:ext cx="203200" cy="122115"/>
            <a:chOff x="7983415" y="6582508"/>
            <a:chExt cx="152400" cy="486507"/>
          </a:xfrm>
        </p:grpSpPr>
        <p:cxnSp>
          <p:nvCxnSpPr>
            <p:cNvPr id="198" name="Straight Connector 19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7" name="Group 176"/>
          <p:cNvGrpSpPr/>
          <p:nvPr userDrawn="1"/>
        </p:nvGrpSpPr>
        <p:grpSpPr>
          <a:xfrm>
            <a:off x="6924173" y="-141165"/>
            <a:ext cx="203200" cy="122115"/>
            <a:chOff x="7983415" y="6582508"/>
            <a:chExt cx="152400" cy="486507"/>
          </a:xfrm>
        </p:grpSpPr>
        <p:cxnSp>
          <p:nvCxnSpPr>
            <p:cNvPr id="196" name="Straight Connector 19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8" name="Group 177"/>
          <p:cNvGrpSpPr/>
          <p:nvPr userDrawn="1"/>
        </p:nvGrpSpPr>
        <p:grpSpPr>
          <a:xfrm>
            <a:off x="5993164" y="-141165"/>
            <a:ext cx="203200" cy="122115"/>
            <a:chOff x="7983415" y="6582508"/>
            <a:chExt cx="152400" cy="486507"/>
          </a:xfrm>
        </p:grpSpPr>
        <p:cxnSp>
          <p:nvCxnSpPr>
            <p:cNvPr id="194" name="Straight Connector 19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9" name="Group 178"/>
          <p:cNvGrpSpPr/>
          <p:nvPr userDrawn="1"/>
        </p:nvGrpSpPr>
        <p:grpSpPr>
          <a:xfrm>
            <a:off x="5062155" y="-141165"/>
            <a:ext cx="203200" cy="122115"/>
            <a:chOff x="7983415" y="6582508"/>
            <a:chExt cx="152400" cy="486507"/>
          </a:xfrm>
        </p:grpSpPr>
        <p:cxnSp>
          <p:nvCxnSpPr>
            <p:cNvPr id="192" name="Straight Connector 19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0" name="Group 179"/>
          <p:cNvGrpSpPr/>
          <p:nvPr userDrawn="1"/>
        </p:nvGrpSpPr>
        <p:grpSpPr>
          <a:xfrm>
            <a:off x="4131145" y="-141165"/>
            <a:ext cx="203200" cy="122115"/>
            <a:chOff x="7983415" y="6582508"/>
            <a:chExt cx="152400" cy="486507"/>
          </a:xfrm>
        </p:grpSpPr>
        <p:cxnSp>
          <p:nvCxnSpPr>
            <p:cNvPr id="190" name="Straight Connector 18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1" name="Group 180"/>
          <p:cNvGrpSpPr/>
          <p:nvPr userDrawn="1"/>
        </p:nvGrpSpPr>
        <p:grpSpPr>
          <a:xfrm>
            <a:off x="3200136" y="-141165"/>
            <a:ext cx="203200" cy="122115"/>
            <a:chOff x="7983415" y="6582508"/>
            <a:chExt cx="152400" cy="486507"/>
          </a:xfrm>
        </p:grpSpPr>
        <p:cxnSp>
          <p:nvCxnSpPr>
            <p:cNvPr id="188" name="Straight Connector 18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2" name="Group 181"/>
          <p:cNvGrpSpPr/>
          <p:nvPr userDrawn="1"/>
        </p:nvGrpSpPr>
        <p:grpSpPr>
          <a:xfrm>
            <a:off x="2269127" y="-141165"/>
            <a:ext cx="203200" cy="122115"/>
            <a:chOff x="7983415" y="6582508"/>
            <a:chExt cx="152400" cy="486507"/>
          </a:xfrm>
        </p:grpSpPr>
        <p:cxnSp>
          <p:nvCxnSpPr>
            <p:cNvPr id="186" name="Straight Connector 18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3" name="Group 182"/>
          <p:cNvGrpSpPr/>
          <p:nvPr userDrawn="1"/>
        </p:nvGrpSpPr>
        <p:grpSpPr>
          <a:xfrm>
            <a:off x="1338117" y="-141165"/>
            <a:ext cx="203200" cy="122115"/>
            <a:chOff x="7983415" y="6582508"/>
            <a:chExt cx="152400" cy="486507"/>
          </a:xfrm>
        </p:grpSpPr>
        <p:cxnSp>
          <p:nvCxnSpPr>
            <p:cNvPr id="184" name="Straight Connector 18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9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6072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AFB5CC-E55D-8245-8B64-7577EF58BD1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76071" y="6356350"/>
            <a:ext cx="1019600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Director's Review of the Nuclear Science Division - June 2-4,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05ACEE-C45C-DF42-B5FB-48F6EF28303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76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828800"/>
            <a:ext cx="2589828" cy="4261866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6" name="Content Placeholder 2"/>
          <p:cNvSpPr>
            <a:spLocks noGrp="1"/>
          </p:cNvSpPr>
          <p:nvPr>
            <p:ph idx="11"/>
          </p:nvPr>
        </p:nvSpPr>
        <p:spPr>
          <a:xfrm>
            <a:off x="3381572" y="1828800"/>
            <a:ext cx="2589828" cy="4261866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7" name="Content Placeholder 2"/>
          <p:cNvSpPr>
            <a:spLocks noGrp="1"/>
          </p:cNvSpPr>
          <p:nvPr>
            <p:ph idx="12"/>
          </p:nvPr>
        </p:nvSpPr>
        <p:spPr>
          <a:xfrm>
            <a:off x="6187072" y="1828800"/>
            <a:ext cx="2589828" cy="4261866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8" name="Content Placeholder 2"/>
          <p:cNvSpPr>
            <a:spLocks noGrp="1"/>
          </p:cNvSpPr>
          <p:nvPr>
            <p:ph idx="13"/>
          </p:nvPr>
        </p:nvSpPr>
        <p:spPr>
          <a:xfrm>
            <a:off x="8992573" y="1828800"/>
            <a:ext cx="2589828" cy="4261866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grpSp>
        <p:nvGrpSpPr>
          <p:cNvPr id="169" name="Group 168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170" name="Group 169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279" name="Straight Connector 278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1" name="Group 280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2" name="Straight Connector 3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Straight Connector 3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2" name="Group 281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0" name="Straight Connector 3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3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3" name="Group 282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8" name="Straight Connector 3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Straight Connector 3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4" name="Group 283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6" name="Straight Connector 3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5" name="Group 284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4" name="Straight Connector 3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6" name="Group 285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2" name="Straight Connector 3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7" name="Group 286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0" name="Straight Connector 2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Straight Connector 3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8" name="Group 287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8" name="Straight Connector 2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9" name="Straight Connector 2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9" name="Group 288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6" name="Straight Connector 2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" name="Straight Connector 2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0" name="Group 289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4" name="Straight Connector 29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5" name="Straight Connector 29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1" name="Group 290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2" name="Straight Connector 29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3" name="Straight Connector 29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44" name="Straight Connector 243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5" name="Group 244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7" name="Straight Connector 2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6" name="Group 245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5" name="Straight Connector 2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7" name="Group 246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3" name="Straight Connector 2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8" name="Group 247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1" name="Straight Connector 2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Connector 2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9" name="Group 248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9" name="Straight Connector 2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Connector 2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0" name="Group 249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7" name="Straight Connector 2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1" name="Group 250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5" name="Straight Connector 2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Straight Connector 2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2" name="Group 251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3" name="Straight Connector 2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Connector 2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3" name="Group 252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1" name="Straight Connector 2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Straight Connector 2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4" name="Group 253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9" name="Straight Connector 25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Connector 25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5" name="Group 254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7" name="Straight Connector 25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Straight Connector 25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6" name="Straight Connector 255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2" name="Group 171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09" name="Straight Connector 208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0" name="Group 209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2" name="Straight Connector 2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1" name="Group 210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0" name="Straight Connector 2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2" name="Group 211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8" name="Straight Connector 2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3" name="Group 212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6" name="Straight Connector 2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4" name="Group 213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4" name="Straight Connector 2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5" name="Group 214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2" name="Straight Connector 2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Connector 2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6" name="Group 215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0" name="Straight Connector 2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Straight Connector 2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7" name="Group 216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8" name="Straight Connector 2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" name="Straight Connector 2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8" name="Group 217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6" name="Straight Connector 2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" name="Straight Connector 2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9" name="Group 218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4" name="Straight Connector 22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0" name="Group 219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2" name="Straight Connector 22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Straight Connector 22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21" name="Straight Connector 220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3" name="Group 172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74" name="Straight Connector 173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6" name="Group 175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7" name="Straight Connector 2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7" name="Group 176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5" name="Straight Connector 2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8" name="Group 177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3" name="Straight Connector 2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9" name="Group 178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1" name="Straight Connector 2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0" name="Group 179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9" name="Straight Connector 1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1" name="Group 180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7" name="Straight Connector 1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2" name="Group 181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5" name="Straight Connector 19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3" name="Group 182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3" name="Straight Connector 19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4" name="Group 183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1" name="Straight Connector 19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5" name="Group 184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9" name="Straight Connector 18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Straight Connector 18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6" name="Group 185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7" name="Straight Connector 18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6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576072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D4A70B-EF2B-EC40-96A3-DFF7EEFD6B1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76071" y="6356350"/>
            <a:ext cx="1019600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Director's Review of the Nuclear Science Division - June 2-4,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7D8143-091E-944B-8ACD-1F19D50F881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536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828800"/>
            <a:ext cx="2031223" cy="4261866"/>
          </a:xfrm>
        </p:spPr>
        <p:txBody>
          <a:bodyPr>
            <a:noAutofit/>
          </a:bodyPr>
          <a:lstStyle>
            <a:lvl1pPr marL="0" indent="0">
              <a:buFontTx/>
              <a:buNone/>
              <a:tabLst/>
              <a:defRPr sz="1400"/>
            </a:lvl1pPr>
            <a:lvl2pPr marL="225425" indent="0">
              <a:buFontTx/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9" name="Content Placeholder 2"/>
          <p:cNvSpPr>
            <a:spLocks noGrp="1"/>
          </p:cNvSpPr>
          <p:nvPr>
            <p:ph idx="11"/>
          </p:nvPr>
        </p:nvSpPr>
        <p:spPr>
          <a:xfrm>
            <a:off x="2819055" y="1828800"/>
            <a:ext cx="2031223" cy="426186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/>
            </a:lvl1pPr>
            <a:lvl2pPr marL="225425" indent="0">
              <a:buFontTx/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1" name="Content Placeholder 2"/>
          <p:cNvSpPr>
            <a:spLocks noGrp="1"/>
          </p:cNvSpPr>
          <p:nvPr>
            <p:ph idx="12"/>
          </p:nvPr>
        </p:nvSpPr>
        <p:spPr>
          <a:xfrm>
            <a:off x="5062038" y="1828800"/>
            <a:ext cx="2031223" cy="426186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/>
            </a:lvl1pPr>
            <a:lvl2pPr marL="225425" indent="0">
              <a:buFontTx/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2" name="Content Placeholder 2"/>
          <p:cNvSpPr>
            <a:spLocks noGrp="1"/>
          </p:cNvSpPr>
          <p:nvPr>
            <p:ph idx="13"/>
          </p:nvPr>
        </p:nvSpPr>
        <p:spPr>
          <a:xfrm>
            <a:off x="7305021" y="1828800"/>
            <a:ext cx="2031223" cy="426186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/>
            </a:lvl1pPr>
            <a:lvl2pPr marL="225425" indent="0">
              <a:buFontTx/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3" name="Content Placeholder 2"/>
          <p:cNvSpPr>
            <a:spLocks noGrp="1"/>
          </p:cNvSpPr>
          <p:nvPr>
            <p:ph idx="14"/>
          </p:nvPr>
        </p:nvSpPr>
        <p:spPr>
          <a:xfrm>
            <a:off x="9548003" y="1828800"/>
            <a:ext cx="2031223" cy="426186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/>
            </a:lvl1pPr>
            <a:lvl2pPr marL="225425" indent="0">
              <a:buFontTx/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79" name="Group 178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180" name="Group 179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289" name="Straight Connector 288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1" name="Group 290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2" name="Straight Connector 32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3" name="Straight Connector 32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2" name="Group 291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0" name="Straight Connector 31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1" name="Straight Connector 32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3" name="Group 292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8" name="Straight Connector 31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9" name="Straight Connector 31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4" name="Group 293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6" name="Straight Connector 3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7" name="Straight Connector 3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5" name="Group 294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4" name="Straight Connector 3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5" name="Straight Connector 3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6" name="Group 295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2" name="Straight Connector 3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Straight Connector 3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7" name="Group 296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0" name="Straight Connector 3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3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8" name="Group 297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8" name="Straight Connector 3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Straight Connector 3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9" name="Group 298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6" name="Straight Connector 3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0" name="Group 299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4" name="Straight Connector 3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1" name="Group 300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2" name="Straight Connector 3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81" name="Group 180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54" name="Straight Connector 253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5" name="Group 254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7" name="Straight Connector 28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8" name="Straight Connector 28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6" name="Group 255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5" name="Straight Connector 28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6" name="Straight Connector 28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7" name="Group 256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3" name="Straight Connector 28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" name="Straight Connector 28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8" name="Group 257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1" name="Straight Connector 2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2" name="Straight Connector 2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9" name="Group 258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9" name="Straight Connector 2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0" name="Straight Connector 2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0" name="Group 259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7" name="Straight Connector 2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1" name="Group 260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5" name="Straight Connector 2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2" name="Group 261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3" name="Straight Connector 2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3" name="Group 262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1" name="Straight Connector 2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Connector 2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4" name="Group 263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9" name="Straight Connector 2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Connector 2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5" name="Group 264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7" name="Straight Connector 2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66" name="Straight Connector 265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2" name="Group 181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19" name="Straight Connector 218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0" name="Group 219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2" name="Straight Connector 25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" name="Straight Connector 25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1" name="Group 220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0" name="Straight Connector 24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1" name="Straight Connector 25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2" name="Group 221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8" name="Straight Connector 24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9" name="Straight Connector 24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3" name="Group 222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6" name="Straight Connector 2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Straight Connector 2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4" name="Group 223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4" name="Straight Connector 2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Straight Connector 2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5" name="Group 224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2" name="Straight Connector 2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6" name="Group 225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0" name="Straight Connector 2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7" name="Group 226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8" name="Straight Connector 2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8" name="Group 227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6" name="Straight Connector 2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9" name="Group 228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4" name="Straight Connector 2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0" name="Group 229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2" name="Straight Connector 2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Connector 2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1" name="Straight Connector 230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3" name="Group 182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84" name="Straight Connector 183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6" name="Group 185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7" name="Straight Connector 21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" name="Straight Connector 21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7" name="Group 186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5" name="Straight Connector 21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" name="Straight Connector 21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8" name="Group 187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3" name="Straight Connector 21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4" name="Straight Connector 21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9" name="Group 188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1" name="Straight Connector 21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Straight Connector 21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0" name="Group 189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9" name="Straight Connector 20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Straight Connector 20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1" name="Group 190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7" name="Straight Connector 2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2" name="Group 191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5" name="Straight Connector 2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3" name="Group 192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3" name="Straight Connector 2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4" name="Group 193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1" name="Straight Connector 2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5" name="Group 194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9" name="Straight Connector 1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6" name="Group 195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7" name="Straight Connector 1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5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576072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68ABD5-FC8E-264F-A51A-A9A998F6110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576071" y="6356350"/>
            <a:ext cx="1019600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Director's Review of the Nuclear Science Division - June 2-4,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3373FF-1443-3646-BE53-30C874D1903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211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pli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325" y="1828800"/>
            <a:ext cx="2589828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6" name="Content Placeholder 2"/>
          <p:cNvSpPr>
            <a:spLocks noGrp="1"/>
          </p:cNvSpPr>
          <p:nvPr>
            <p:ph idx="11"/>
          </p:nvPr>
        </p:nvSpPr>
        <p:spPr>
          <a:xfrm>
            <a:off x="3367354" y="1828800"/>
            <a:ext cx="2589828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7" name="Content Placeholder 2"/>
          <p:cNvSpPr>
            <a:spLocks noGrp="1"/>
          </p:cNvSpPr>
          <p:nvPr>
            <p:ph idx="12"/>
          </p:nvPr>
        </p:nvSpPr>
        <p:spPr>
          <a:xfrm>
            <a:off x="6160384" y="1828800"/>
            <a:ext cx="2589828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8" name="Content Placeholder 2"/>
          <p:cNvSpPr>
            <a:spLocks noGrp="1"/>
          </p:cNvSpPr>
          <p:nvPr>
            <p:ph idx="13"/>
          </p:nvPr>
        </p:nvSpPr>
        <p:spPr>
          <a:xfrm>
            <a:off x="8956588" y="1828800"/>
            <a:ext cx="2589828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69" name="Group 168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170" name="Group 169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279" name="Straight Connector 278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1" name="Group 280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2" name="Straight Connector 3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Straight Connector 3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2" name="Group 281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0" name="Straight Connector 3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3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3" name="Group 282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8" name="Straight Connector 3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Straight Connector 3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4" name="Group 283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6" name="Straight Connector 3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5" name="Group 284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4" name="Straight Connector 3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6" name="Group 285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2" name="Straight Connector 3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7" name="Group 286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0" name="Straight Connector 2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Straight Connector 3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8" name="Group 287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8" name="Straight Connector 2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9" name="Straight Connector 2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9" name="Group 288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6" name="Straight Connector 2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" name="Straight Connector 2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0" name="Group 289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4" name="Straight Connector 29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5" name="Straight Connector 29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1" name="Group 290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2" name="Straight Connector 29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3" name="Straight Connector 29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44" name="Straight Connector 243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5" name="Group 244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7" name="Straight Connector 2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6" name="Group 245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5" name="Straight Connector 2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7" name="Group 246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3" name="Straight Connector 2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8" name="Group 247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1" name="Straight Connector 2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Connector 2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9" name="Group 248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9" name="Straight Connector 2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Connector 2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0" name="Group 249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7" name="Straight Connector 2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1" name="Group 250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5" name="Straight Connector 2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Straight Connector 2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2" name="Group 251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3" name="Straight Connector 2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Connector 2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3" name="Group 252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1" name="Straight Connector 2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Straight Connector 2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4" name="Group 253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9" name="Straight Connector 25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Connector 25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5" name="Group 254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7" name="Straight Connector 25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Straight Connector 25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6" name="Straight Connector 255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2" name="Group 171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09" name="Straight Connector 208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0" name="Group 209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2" name="Straight Connector 2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1" name="Group 210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0" name="Straight Connector 2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2" name="Group 211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8" name="Straight Connector 2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3" name="Group 212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6" name="Straight Connector 2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4" name="Group 213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4" name="Straight Connector 2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5" name="Group 214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2" name="Straight Connector 2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Connector 2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6" name="Group 215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0" name="Straight Connector 2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Straight Connector 2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7" name="Group 216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8" name="Straight Connector 2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" name="Straight Connector 2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8" name="Group 217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6" name="Straight Connector 2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" name="Straight Connector 2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9" name="Group 218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4" name="Straight Connector 22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0" name="Group 219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2" name="Straight Connector 22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Straight Connector 22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21" name="Straight Connector 220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3" name="Group 172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74" name="Straight Connector 173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6" name="Group 175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7" name="Straight Connector 2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7" name="Group 176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5" name="Straight Connector 2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8" name="Group 177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3" name="Straight Connector 2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9" name="Group 178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1" name="Straight Connector 2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0" name="Group 179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9" name="Straight Connector 1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1" name="Group 180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7" name="Straight Connector 1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2" name="Group 181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5" name="Straight Connector 19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3" name="Group 182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3" name="Straight Connector 19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4" name="Group 183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1" name="Straight Connector 19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5" name="Group 184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9" name="Straight Connector 18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Straight Connector 18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6" name="Group 185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7" name="Straight Connector 18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5" name="Content Placeholder 2"/>
          <p:cNvSpPr>
            <a:spLocks noGrp="1"/>
          </p:cNvSpPr>
          <p:nvPr>
            <p:ph idx="14"/>
          </p:nvPr>
        </p:nvSpPr>
        <p:spPr>
          <a:xfrm>
            <a:off x="574326" y="4114800"/>
            <a:ext cx="2586650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6" name="Content Placeholder 2"/>
          <p:cNvSpPr>
            <a:spLocks noGrp="1"/>
          </p:cNvSpPr>
          <p:nvPr>
            <p:ph idx="15"/>
          </p:nvPr>
        </p:nvSpPr>
        <p:spPr>
          <a:xfrm>
            <a:off x="3367354" y="4114800"/>
            <a:ext cx="2586650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7" name="Content Placeholder 2"/>
          <p:cNvSpPr>
            <a:spLocks noGrp="1"/>
          </p:cNvSpPr>
          <p:nvPr>
            <p:ph idx="16"/>
          </p:nvPr>
        </p:nvSpPr>
        <p:spPr>
          <a:xfrm>
            <a:off x="6160384" y="4114800"/>
            <a:ext cx="2586651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8" name="Content Placeholder 2"/>
          <p:cNvSpPr>
            <a:spLocks noGrp="1"/>
          </p:cNvSpPr>
          <p:nvPr>
            <p:ph idx="17"/>
          </p:nvPr>
        </p:nvSpPr>
        <p:spPr>
          <a:xfrm>
            <a:off x="8953415" y="4114800"/>
            <a:ext cx="2593001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9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0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573617" y="1055688"/>
            <a:ext cx="10972799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AB7AD2-42B3-D040-89FB-9532814301A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576071" y="6356350"/>
            <a:ext cx="1019600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Director's Review of the Nuclear Science Division - June 2-4,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07830B-F58C-2C4F-B2DA-7715A3F4916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9644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10A5FC-5DFA-414E-8083-0049CCCD2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56350"/>
            <a:ext cx="1019600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Director's Review of the Nuclear Science Division - June 2-4, 2021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625894-79D7-5644-B9F6-84C19E2C8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2277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4C15E74-FDF0-0C47-9617-826C96ABEF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101680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Director's Review of the Nuclear Science Division - June 2-4, 2021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A80D3C9-DAFC-4C4B-8A7A-ED0AD76656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7704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273050"/>
            <a:ext cx="4011084" cy="1162050"/>
          </a:xfrm>
        </p:spPr>
        <p:txBody>
          <a:bodyPr anchor="b">
            <a:noAutofit/>
          </a:bodyPr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2000"/>
            </a:lvl1pPr>
            <a:lvl2pPr>
              <a:buClr>
                <a:schemeClr val="accent2"/>
              </a:buClr>
              <a:defRPr sz="20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2000"/>
            </a:lvl4pPr>
            <a:lvl5pPr>
              <a:buClr>
                <a:schemeClr val="accent2"/>
              </a:buCl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6072" y="1435101"/>
            <a:ext cx="4011084" cy="469106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89BF0E-F1BB-0D4C-8BF2-7A7BEDDB0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56350"/>
            <a:ext cx="1019600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Director's Review of the Nuclear Science Division - June 2-4, 2021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84B3DD-8252-394C-9787-06EBDE1B2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259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273051"/>
            <a:ext cx="6815667" cy="5853113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2000"/>
            </a:lvl1pPr>
            <a:lvl2pPr>
              <a:buClr>
                <a:schemeClr val="accent2"/>
              </a:buClr>
              <a:defRPr sz="20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2000"/>
            </a:lvl4pPr>
            <a:lvl5pPr>
              <a:buClr>
                <a:schemeClr val="accent2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3"/>
          </p:nvPr>
        </p:nvSpPr>
        <p:spPr>
          <a:xfrm>
            <a:off x="7574882" y="1435101"/>
            <a:ext cx="4011084" cy="469106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562613" y="273050"/>
            <a:ext cx="4011084" cy="1162050"/>
          </a:xfrm>
        </p:spPr>
        <p:txBody>
          <a:bodyPr anchor="b">
            <a:noAutofit/>
          </a:bodyPr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4268BF-1FD3-4B47-A983-1B740D12BA6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76071" y="6356350"/>
            <a:ext cx="1019600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Director's Review of the Nuclear Science Division - June 2-4,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C895CD-C1AB-B94A-8F36-56EB9A92444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7077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/capti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3" y="273053"/>
            <a:ext cx="6815667" cy="5853113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1600"/>
            </a:lvl1pPr>
            <a:lvl2pPr>
              <a:buClr>
                <a:schemeClr val="accent2"/>
              </a:buClr>
              <a:defRPr sz="1600"/>
            </a:lvl2pPr>
            <a:lvl3pPr>
              <a:buClr>
                <a:schemeClr val="accent2"/>
              </a:buClr>
              <a:defRPr sz="1600"/>
            </a:lvl3pPr>
            <a:lvl4pPr>
              <a:buClr>
                <a:schemeClr val="accent2"/>
              </a:buClr>
              <a:defRPr sz="1600"/>
            </a:lvl4pPr>
            <a:lvl5pPr>
              <a:buClr>
                <a:schemeClr val="accent2"/>
              </a:buCl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3"/>
          </p:nvPr>
        </p:nvSpPr>
        <p:spPr>
          <a:xfrm>
            <a:off x="7574882" y="1435103"/>
            <a:ext cx="4011084" cy="469106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562614" y="273050"/>
            <a:ext cx="4011084" cy="1162050"/>
          </a:xfrm>
        </p:spPr>
        <p:txBody>
          <a:bodyPr anchor="b">
            <a:noAutofit/>
          </a:bodyPr>
          <a:lstStyle>
            <a:lvl1pPr algn="l">
              <a:defRPr sz="1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4268BF-1FD3-4B47-A983-1B740D12BA6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76071" y="6356350"/>
            <a:ext cx="1019600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Director's Review of the Nuclear Science Division - June 2-4,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C895CD-C1AB-B94A-8F36-56EB9A92444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5012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SCL_ppt.png"/>
          <p:cNvPicPr>
            <a:picLocks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893034" y="1320106"/>
            <a:ext cx="10486572" cy="4896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24" tIns="45712" rIns="91424" bIns="45712">
            <a:spAutoFit/>
          </a:bodyPr>
          <a:lstStyle/>
          <a:p>
            <a:pPr eaLnBrk="0" hangingPunct="0">
              <a:lnSpc>
                <a:spcPct val="90000"/>
              </a:lnSpc>
            </a:pPr>
            <a:endParaRPr lang="en-US" sz="2800" dirty="0">
              <a:solidFill>
                <a:srgbClr val="B81414"/>
              </a:solidFill>
              <a:latin typeface="Helvetica" pitchFamily="34" charset="0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5487207" y="3009305"/>
            <a:ext cx="12192000" cy="5253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24" tIns="45712" rIns="91424" bIns="45712">
            <a:spAutoFit/>
          </a:bodyPr>
          <a:lstStyle/>
          <a:p>
            <a:endParaRPr lang="en-US" sz="2800" dirty="0">
              <a:solidFill>
                <a:srgbClr val="B81414"/>
              </a:solidFill>
              <a:cs typeface="Arial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80573" y="76201"/>
            <a:ext cx="11030857" cy="92392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10811" y="1067099"/>
            <a:ext cx="10970381" cy="5027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2958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Dark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0309" y="1134598"/>
            <a:ext cx="10968914" cy="2422759"/>
          </a:xfrm>
        </p:spPr>
        <p:txBody>
          <a:bodyPr anchor="b" anchorCtr="0">
            <a:noAutofit/>
          </a:bodyPr>
          <a:lstStyle>
            <a:lvl1pPr algn="ctr">
              <a:defRPr sz="54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0309" y="3886201"/>
            <a:ext cx="10968907" cy="1092083"/>
          </a:xfrm>
        </p:spPr>
        <p:txBody>
          <a:bodyPr>
            <a:noAutofit/>
          </a:bodyPr>
          <a:lstStyle>
            <a:lvl1pPr marL="0" indent="0" algn="ctr">
              <a:buNone/>
              <a:defRPr b="0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8" name="Straight Connector 117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3" name="Straight Connector 82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5" name="Straight Connector 94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8" name="Straight Connector 47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" name="Straight Connector 59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3" name="Straight Connector 12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ext Placeholder 153"/>
          <p:cNvSpPr>
            <a:spLocks noGrp="1"/>
          </p:cNvSpPr>
          <p:nvPr>
            <p:ph type="body" sz="quarter" idx="13"/>
          </p:nvPr>
        </p:nvSpPr>
        <p:spPr>
          <a:xfrm>
            <a:off x="610309" y="5327650"/>
            <a:ext cx="10968907" cy="520700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3" name="Picture 152" descr="DOE_Office_Science_white.png">
            <a:extLst>
              <a:ext uri="{FF2B5EF4-FFF2-40B4-BE49-F238E27FC236}">
                <a16:creationId xmlns:a16="http://schemas.microsoft.com/office/drawing/2014/main" id="{4327B12B-9E2F-EA47-9B79-D54BD52AFA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3692" y="408349"/>
            <a:ext cx="1769532" cy="588347"/>
          </a:xfrm>
          <a:prstGeom prst="rect">
            <a:avLst/>
          </a:prstGeom>
        </p:spPr>
      </p:pic>
      <p:pic>
        <p:nvPicPr>
          <p:cNvPr id="156" name="Picture 155" descr="A picture containing drawing&#10;&#10;Description automatically generated">
            <a:extLst>
              <a:ext uri="{FF2B5EF4-FFF2-40B4-BE49-F238E27FC236}">
                <a16:creationId xmlns:a16="http://schemas.microsoft.com/office/drawing/2014/main" id="{187DB3F6-A168-E141-AC49-F54F3BED4F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49" y="323748"/>
            <a:ext cx="3200400" cy="72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9057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27200" y="42863"/>
            <a:ext cx="751741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3769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2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65655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1219170" lvl="1" indent="-431789">
              <a:spcBef>
                <a:spcPts val="0"/>
              </a:spcBef>
              <a:spcAft>
                <a:spcPts val="0"/>
              </a:spcAft>
              <a:buSzPts val="1500"/>
              <a:buChar char="→"/>
              <a:defRPr/>
            </a:lvl2pPr>
            <a:lvl3pPr marL="1828754" lvl="2" indent="-431789">
              <a:spcBef>
                <a:spcPts val="0"/>
              </a:spcBef>
              <a:spcAft>
                <a:spcPts val="0"/>
              </a:spcAft>
              <a:buSzPts val="1500"/>
              <a:buChar char="→"/>
              <a:defRPr/>
            </a:lvl3pPr>
            <a:lvl4pPr marL="2438339" lvl="3" indent="-431789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3047924" lvl="4" indent="-431789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3657509" lvl="5" indent="-431789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4267093" lvl="6" indent="-431789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4876678" lvl="7" indent="-431789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5486263" lvl="8" indent="-431789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49982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7059" y="1784905"/>
            <a:ext cx="10968916" cy="809919"/>
          </a:xfrm>
        </p:spPr>
        <p:txBody>
          <a:bodyPr anchor="b" anchorCtr="0">
            <a:noAutofit/>
          </a:bodyPr>
          <a:lstStyle>
            <a:lvl1pPr algn="ctr">
              <a:defRPr sz="54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7059" y="2762473"/>
            <a:ext cx="10968916" cy="357392"/>
          </a:xfrm>
        </p:spPr>
        <p:txBody>
          <a:bodyPr>
            <a:noAutofit/>
          </a:bodyPr>
          <a:lstStyle>
            <a:lvl1pPr marL="0" indent="0" algn="ctr" fontAlgn="ctr">
              <a:buNone/>
              <a:defRPr b="0" i="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8" name="Straight Connector 117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3" name="Straight Connector 82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5" name="Straight Connector 94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8" name="Straight Connector 47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" name="Straight Connector 59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3" name="Straight Connector 12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ext Placeholder 153"/>
          <p:cNvSpPr>
            <a:spLocks noGrp="1"/>
          </p:cNvSpPr>
          <p:nvPr>
            <p:ph type="body" sz="quarter" idx="13"/>
          </p:nvPr>
        </p:nvSpPr>
        <p:spPr>
          <a:xfrm>
            <a:off x="607059" y="3289385"/>
            <a:ext cx="10968916" cy="267972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5" name="Picture Placeholder 154">
            <a:extLst>
              <a:ext uri="{FF2B5EF4-FFF2-40B4-BE49-F238E27FC236}">
                <a16:creationId xmlns:a16="http://schemas.microsoft.com/office/drawing/2014/main" id="{DDEDD069-6DED-8E45-89A4-F1AB098B03F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3709988"/>
            <a:ext cx="12192000" cy="3148012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153" name="Picture 152" descr="A close up of a sign&#10;&#10;Description automatically generated">
            <a:extLst>
              <a:ext uri="{FF2B5EF4-FFF2-40B4-BE49-F238E27FC236}">
                <a16:creationId xmlns:a16="http://schemas.microsoft.com/office/drawing/2014/main" id="{4595E5C9-9D1D-E54F-A7EF-4D59140D6A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360" y="406400"/>
            <a:ext cx="3200400" cy="817306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F9D89F58-FCB2-A04E-B6D9-68B5328B7F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112" y="411480"/>
            <a:ext cx="1773936" cy="57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12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457200"/>
            <a:ext cx="10972799" cy="1143001"/>
          </a:xfrm>
        </p:spPr>
        <p:txBody>
          <a:bodyPr wrap="square" anchor="t" anchorCtr="0"/>
          <a:lstStyle>
            <a:lvl1pPr>
              <a:defRPr b="1" i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600201"/>
            <a:ext cx="10972800" cy="4508499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 marL="457200" indent="-228600">
              <a:spcBef>
                <a:spcPts val="380"/>
              </a:spcBef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2pPr>
            <a:lvl3pPr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3pPr>
            <a:lvl4pPr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4pPr>
            <a:lvl5pPr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7918A5-5A9E-D242-856A-C2A607D6B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2" y="6356350"/>
            <a:ext cx="1019043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Director's Review of the Nuclear Science Division - June 2-4, 2021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4CE0EE-5B5A-6145-8847-32783B915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411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</p:spPr>
        <p:txBody>
          <a:bodyPr anchor="t" anchorCtr="0"/>
          <a:lstStyle>
            <a:lvl1pPr>
              <a:defRPr sz="3200" b="1" i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616" y="1600201"/>
            <a:ext cx="11008784" cy="4495799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6072" y="1055688"/>
            <a:ext cx="10936816" cy="457200"/>
          </a:xfrm>
        </p:spPr>
        <p:txBody>
          <a:bodyPr anchor="b" anchorCtr="0"/>
          <a:lstStyle>
            <a:lvl1pPr marL="0" indent="0">
              <a:buNone/>
              <a:defRPr sz="2000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7DFF5C0-BDA8-E348-A773-C9C0C69FB33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76071" y="6356350"/>
            <a:ext cx="1019600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Director's Review of the Nuclear Science Division - June 2-4, 2021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C9A09C0-DCA8-BA45-84BB-3CD9C9C7BFD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594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1864177"/>
            <a:ext cx="10963079" cy="1362075"/>
          </a:xfrm>
        </p:spPr>
        <p:txBody>
          <a:bodyPr anchor="b" anchorCtr="0">
            <a:noAutofit/>
          </a:bodyPr>
          <a:lstStyle>
            <a:lvl1pPr algn="ctr">
              <a:defRPr sz="5400" b="1" i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3667126"/>
            <a:ext cx="10963079" cy="975895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576072" y="5083895"/>
            <a:ext cx="10963079" cy="1268528"/>
          </a:xfrm>
        </p:spPr>
        <p:txBody>
          <a:bodyPr>
            <a:noAutofit/>
          </a:bodyPr>
          <a:lstStyle>
            <a:lvl1pPr algn="ctr">
              <a:lnSpc>
                <a:spcPct val="110000"/>
              </a:lnSpc>
              <a:spcAft>
                <a:spcPts val="600"/>
              </a:spcAft>
              <a:buNone/>
              <a:defRPr sz="1100" b="0" i="0" baseline="0">
                <a:solidFill>
                  <a:schemeClr val="tx1"/>
                </a:solidFill>
                <a:latin typeface="+mn-lt"/>
              </a:defRPr>
            </a:lvl1pPr>
            <a:lvl2pPr>
              <a:defRPr sz="1100" b="0" i="0">
                <a:solidFill>
                  <a:schemeClr val="tx2"/>
                </a:solidFill>
                <a:latin typeface="+mj-lt"/>
              </a:defRPr>
            </a:lvl2pPr>
            <a:lvl3pPr>
              <a:defRPr sz="1100" b="0" i="0">
                <a:solidFill>
                  <a:schemeClr val="tx2"/>
                </a:solidFill>
                <a:latin typeface="+mj-lt"/>
              </a:defRPr>
            </a:lvl3pPr>
            <a:lvl4pPr>
              <a:defRPr sz="1100" b="0" i="0">
                <a:solidFill>
                  <a:schemeClr val="tx2"/>
                </a:solidFill>
                <a:latin typeface="+mj-lt"/>
              </a:defRPr>
            </a:lvl4pPr>
            <a:lvl5pPr>
              <a:defRPr sz="1100" b="0" i="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14460" y="4931494"/>
            <a:ext cx="10963080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8C270-EE72-E643-86F3-6BAB5A74ED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76071" y="6356350"/>
            <a:ext cx="1019600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Director's Review of the Nuclear Science Division - June 2-4,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3693B-CF22-D144-AFDE-69A55E26739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300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1828800"/>
            <a:ext cx="10963079" cy="1362075"/>
          </a:xfrm>
        </p:spPr>
        <p:txBody>
          <a:bodyPr anchor="b" anchorCtr="0">
            <a:noAutofit/>
          </a:bodyPr>
          <a:lstStyle>
            <a:lvl1pPr algn="ctr">
              <a:defRPr sz="5400" b="1" i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3657600"/>
            <a:ext cx="10963079" cy="975895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576072" y="5029200"/>
            <a:ext cx="10972091" cy="1268528"/>
          </a:xfrm>
        </p:spPr>
        <p:txBody>
          <a:bodyPr>
            <a:noAutofit/>
          </a:bodyPr>
          <a:lstStyle>
            <a:lvl1pPr algn="ctr">
              <a:lnSpc>
                <a:spcPct val="110000"/>
              </a:lnSpc>
              <a:spcAft>
                <a:spcPts val="600"/>
              </a:spcAft>
              <a:buNone/>
              <a:defRPr sz="1100" b="1" i="0" baseline="0">
                <a:solidFill>
                  <a:schemeClr val="bg1"/>
                </a:solidFill>
                <a:latin typeface="+mn-lt"/>
              </a:defRPr>
            </a:lvl1pPr>
            <a:lvl2pPr>
              <a:defRPr sz="1100" b="0" i="0">
                <a:solidFill>
                  <a:schemeClr val="tx2"/>
                </a:solidFill>
                <a:latin typeface="+mj-lt"/>
              </a:defRPr>
            </a:lvl2pPr>
            <a:lvl3pPr>
              <a:defRPr sz="1100" b="0" i="0">
                <a:solidFill>
                  <a:schemeClr val="tx2"/>
                </a:solidFill>
                <a:latin typeface="+mj-lt"/>
              </a:defRPr>
            </a:lvl3pPr>
            <a:lvl4pPr>
              <a:defRPr sz="1100" b="0" i="0">
                <a:solidFill>
                  <a:schemeClr val="tx2"/>
                </a:solidFill>
                <a:latin typeface="+mj-lt"/>
              </a:defRPr>
            </a:lvl4pPr>
            <a:lvl5pPr>
              <a:defRPr sz="1100" b="0" i="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43C85-676B-9E43-8411-B3C29E71863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76071" y="6356350"/>
            <a:ext cx="1019600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Director's Review of the Nuclear Science Division - June 2-4,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3ABA0E-5CEB-3C4C-9288-67AEEFBD80F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481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6072" y="1600201"/>
            <a:ext cx="5384800" cy="4525963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800"/>
              </a:spcBef>
              <a:buClr>
                <a:schemeClr val="accent2"/>
              </a:buClr>
              <a:defRPr sz="1800"/>
            </a:lvl1pPr>
            <a:lvl2pPr marL="457200" indent="-228600">
              <a:lnSpc>
                <a:spcPct val="110000"/>
              </a:lnSpc>
              <a:spcBef>
                <a:spcPts val="300"/>
              </a:spcBef>
              <a:buClr>
                <a:schemeClr val="accent2"/>
              </a:buClr>
              <a:defRPr sz="1800"/>
            </a:lvl2pPr>
            <a:lvl3pPr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defRPr sz="1800"/>
            </a:lvl3pPr>
            <a:lvl4pPr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800"/>
              </a:spcBef>
              <a:buClr>
                <a:schemeClr val="accent2"/>
              </a:buClr>
              <a:defRPr sz="1800"/>
            </a:lvl1pPr>
            <a:lvl2pPr marL="457200" indent="-228600">
              <a:lnSpc>
                <a:spcPct val="110000"/>
              </a:lnSpc>
              <a:spcBef>
                <a:spcPts val="300"/>
              </a:spcBef>
              <a:buClr>
                <a:schemeClr val="accent2"/>
              </a:buClr>
              <a:defRPr sz="1800"/>
            </a:lvl2pPr>
            <a:lvl3pPr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defRPr sz="1800"/>
            </a:lvl3pPr>
            <a:lvl4pPr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6071" y="457200"/>
            <a:ext cx="10972800" cy="548640"/>
          </a:xfrm>
        </p:spPr>
        <p:txBody>
          <a:bodyPr anchor="t" anchorCtr="0"/>
          <a:lstStyle>
            <a:lvl1pPr>
              <a:defRPr b="1" i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6072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7AB93-9FC2-8D44-AEE3-C8AC366C69D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76071" y="6356350"/>
            <a:ext cx="1019600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Director's Review of the Nuclear Science Division - June 2-4, 2021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F648286-D5F1-064D-8702-CBF91A24FE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422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1535113"/>
            <a:ext cx="5386917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6072" y="2174875"/>
            <a:ext cx="5386917" cy="3951288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1800"/>
            </a:lvl1pPr>
            <a:lvl2pPr>
              <a:buClr>
                <a:schemeClr val="accent2"/>
              </a:buClr>
              <a:defRPr sz="1800"/>
            </a:lvl2pPr>
            <a:lvl3pPr>
              <a:buClr>
                <a:schemeClr val="accent2"/>
              </a:buClr>
              <a:defRPr sz="18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1800"/>
            </a:lvl1pPr>
            <a:lvl2pPr>
              <a:buClr>
                <a:schemeClr val="accent2"/>
              </a:buClr>
              <a:defRPr sz="1800"/>
            </a:lvl2pPr>
            <a:lvl3pPr>
              <a:buClr>
                <a:schemeClr val="accent2"/>
              </a:buClr>
              <a:defRPr sz="18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6071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149013A-C358-3C4E-9648-7384DB887BC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76071" y="6356350"/>
            <a:ext cx="1019600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Director's Review of the Nuclear Science Division - June 2-4, 2021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468AB6F-7C5E-1842-B488-5444DE400A7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967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tif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6072" y="454005"/>
            <a:ext cx="10972800" cy="114619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8" name="Group 7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7" name="Straight Connector 116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9" name="Group 118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" name="Group 119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0" name="Straight Connector 1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" name="Group 8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2" name="Straight Connector 81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3" name="Group 82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5" name="Straight Connector 9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4" name="Straight Connector 93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7" name="Straight Connector 46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47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0" name="Straight Connector 5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9" name="Straight Connector 58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2" name="Straight Connector 11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5" name="Straight Connector 2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2" name="TextBox 11">
            <a:extLst>
              <a:ext uri="{FF2B5EF4-FFF2-40B4-BE49-F238E27FC236}">
                <a16:creationId xmlns:a16="http://schemas.microsoft.com/office/drawing/2014/main" id="{3715419E-97B3-AC41-93E7-3FEEEFE111B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86263" y="6581776"/>
            <a:ext cx="377016" cy="276995"/>
          </a:xfrm>
          <a:prstGeom prst="rect">
            <a:avLst/>
          </a:prstGeom>
          <a:noFill/>
          <a:ln>
            <a:noFill/>
          </a:ln>
        </p:spPr>
        <p:txBody>
          <a:bodyPr wrap="none" lIns="91416" tIns="45709" rIns="91416" bIns="4570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08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62B45342-D41F-3246-BC88-9305F376649F}" type="slidenum">
              <a:rPr lang="en-US" sz="1200" smtClean="0">
                <a:solidFill>
                  <a:srgbClr val="FFFFFF"/>
                </a:solidFill>
              </a:rPr>
              <a:pPr defTabSz="457082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95B3B076-41EF-5143-A693-50453092E20B}"/>
              </a:ext>
            </a:extLst>
          </p:cNvPr>
          <p:cNvSpPr/>
          <p:nvPr userDrawn="1"/>
        </p:nvSpPr>
        <p:spPr>
          <a:xfrm>
            <a:off x="-1" y="6400800"/>
            <a:ext cx="12191997" cy="457200"/>
          </a:xfrm>
          <a:prstGeom prst="rect">
            <a:avLst/>
          </a:prstGeom>
          <a:solidFill>
            <a:srgbClr val="1F497D"/>
          </a:solidFill>
          <a:ln>
            <a:solidFill>
              <a:srgbClr val="4D72A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4" name="TextBox 9">
            <a:extLst>
              <a:ext uri="{FF2B5EF4-FFF2-40B4-BE49-F238E27FC236}">
                <a16:creationId xmlns:a16="http://schemas.microsoft.com/office/drawing/2014/main" id="{73A1BA63-E650-964A-A073-3B00B84E2F0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25852" y="6516233"/>
            <a:ext cx="367383" cy="246199"/>
          </a:xfrm>
          <a:prstGeom prst="rect">
            <a:avLst/>
          </a:prstGeom>
          <a:noFill/>
          <a:ln>
            <a:noFill/>
          </a:ln>
        </p:spPr>
        <p:txBody>
          <a:bodyPr wrap="square" lIns="91416" tIns="45709" rIns="91416" bIns="4570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08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AF46901F-252C-D946-B4FD-40072B8BE34D}" type="slidenum">
              <a:rPr lang="en-US" sz="1000" smtClean="0">
                <a:solidFill>
                  <a:srgbClr val="FFFFFF"/>
                </a:solidFill>
                <a:latin typeface="Helvetica Light"/>
              </a:rPr>
              <a:pPr algn="ctr" defTabSz="457082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FFFFFF"/>
              </a:solidFill>
              <a:latin typeface="Helvetica Light"/>
            </a:endParaRPr>
          </a:p>
        </p:txBody>
      </p: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7C8A083B-57C3-374A-B089-5D8E11958C38}"/>
              </a:ext>
            </a:extLst>
          </p:cNvPr>
          <p:cNvCxnSpPr/>
          <p:nvPr userDrawn="1"/>
        </p:nvCxnSpPr>
        <p:spPr>
          <a:xfrm>
            <a:off x="1626313" y="6448430"/>
            <a:ext cx="0" cy="366713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6" name="TextBox 155">
            <a:extLst>
              <a:ext uri="{FF2B5EF4-FFF2-40B4-BE49-F238E27FC236}">
                <a16:creationId xmlns:a16="http://schemas.microsoft.com/office/drawing/2014/main" id="{A19E0ED8-5975-F24C-AA5A-4AE4EF0E8605}"/>
              </a:ext>
            </a:extLst>
          </p:cNvPr>
          <p:cNvSpPr txBox="1"/>
          <p:nvPr userDrawn="1"/>
        </p:nvSpPr>
        <p:spPr>
          <a:xfrm>
            <a:off x="4915205" y="6500834"/>
            <a:ext cx="23616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WANDA 2023 – Bernstein QC talk</a:t>
            </a:r>
          </a:p>
        </p:txBody>
      </p:sp>
      <p:pic>
        <p:nvPicPr>
          <p:cNvPr id="157" name="Picture 12">
            <a:extLst>
              <a:ext uri="{FF2B5EF4-FFF2-40B4-BE49-F238E27FC236}">
                <a16:creationId xmlns:a16="http://schemas.microsoft.com/office/drawing/2014/main" id="{CC769DB0-5DA4-A640-B4D3-93EEB931C966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67" t="8601" r="7967" b="18398"/>
          <a:stretch>
            <a:fillRect/>
          </a:stretch>
        </p:blipFill>
        <p:spPr bwMode="auto">
          <a:xfrm>
            <a:off x="69852" y="6430441"/>
            <a:ext cx="534304" cy="390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" name="Picture 157">
            <a:extLst>
              <a:ext uri="{FF2B5EF4-FFF2-40B4-BE49-F238E27FC236}">
                <a16:creationId xmlns:a16="http://schemas.microsoft.com/office/drawing/2014/main" id="{79276A48-7B1F-4F4F-99BA-CEFD1046ABBA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696657" y="6400801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153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7" r:id="rId3"/>
    <p:sldLayoutId id="2147483650" r:id="rId4"/>
    <p:sldLayoutId id="2147483658" r:id="rId5"/>
    <p:sldLayoutId id="2147483651" r:id="rId6"/>
    <p:sldLayoutId id="2147483664" r:id="rId7"/>
    <p:sldLayoutId id="2147483652" r:id="rId8"/>
    <p:sldLayoutId id="2147483653" r:id="rId9"/>
    <p:sldLayoutId id="2147483660" r:id="rId10"/>
    <p:sldLayoutId id="2147483661" r:id="rId11"/>
    <p:sldLayoutId id="2147483662" r:id="rId12"/>
    <p:sldLayoutId id="2147483663" r:id="rId13"/>
    <p:sldLayoutId id="2147483654" r:id="rId14"/>
    <p:sldLayoutId id="2147483655" r:id="rId15"/>
    <p:sldLayoutId id="2147483656" r:id="rId16"/>
    <p:sldLayoutId id="2147483659" r:id="rId17"/>
    <p:sldLayoutId id="2147483666" r:id="rId18"/>
    <p:sldLayoutId id="2147483667" r:id="rId19"/>
    <p:sldLayoutId id="2147483668" r:id="rId20"/>
    <p:sldLayoutId id="2147483669" r:id="rId2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3200" b="1" i="0" kern="1200" cap="none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5425" indent="-225425" algn="l" defTabSz="457200" rtl="0" eaLnBrk="1" latinLnBrk="0" hangingPunct="1">
        <a:lnSpc>
          <a:spcPct val="110000"/>
        </a:lnSpc>
        <a:spcBef>
          <a:spcPts val="800"/>
        </a:spcBef>
        <a:buClr>
          <a:schemeClr val="accent2"/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457200" rtl="0" eaLnBrk="1" latinLnBrk="0" hangingPunct="1">
        <a:lnSpc>
          <a:spcPct val="110000"/>
        </a:lnSpc>
        <a:spcBef>
          <a:spcPts val="400"/>
        </a:spcBef>
        <a:buClr>
          <a:schemeClr val="accent2"/>
        </a:buClr>
        <a:buFont typeface="Arial"/>
        <a:buChar char="–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87388" indent="-227013" algn="l" defTabSz="457200" rtl="0" eaLnBrk="1" latinLnBrk="0" hangingPunct="1">
        <a:spcBef>
          <a:spcPts val="400"/>
        </a:spcBef>
        <a:buClr>
          <a:schemeClr val="accent2"/>
        </a:buClr>
        <a:buSzPct val="85000"/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12813" indent="-225425" algn="l" defTabSz="457200" rtl="0" eaLnBrk="1" latinLnBrk="0" hangingPunct="1">
        <a:spcBef>
          <a:spcPts val="400"/>
        </a:spcBef>
        <a:buClr>
          <a:schemeClr val="accent2"/>
        </a:buClr>
        <a:buSzPct val="85000"/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39825" indent="-227013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8.xml"/><Relationship Id="rId4" Type="http://schemas.openxmlformats.org/officeDocument/2006/relationships/image" Target="../media/image20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4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8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6.tmp"/><Relationship Id="rId5" Type="http://schemas.openxmlformats.org/officeDocument/2006/relationships/image" Target="../media/image45.emf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8.tm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9B50A73-266E-0B44-8939-0C5227C837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0316" y="1094282"/>
            <a:ext cx="10968914" cy="2620773"/>
          </a:xfrm>
        </p:spPr>
        <p:txBody>
          <a:bodyPr/>
          <a:lstStyle/>
          <a:p>
            <a:b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case for an evaluated database of statistical nuclear quantities</a:t>
            </a:r>
            <a:b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1D5773DE-2A24-5A46-A359-5B3DCC6AF4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0316" y="2933298"/>
            <a:ext cx="10968907" cy="3407541"/>
          </a:xfrm>
        </p:spPr>
        <p:txBody>
          <a:bodyPr/>
          <a:lstStyle/>
          <a:p>
            <a:pPr algn="l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Lee Bernstein</a:t>
            </a:r>
          </a:p>
          <a:p>
            <a:pPr algn="l"/>
            <a:endParaRPr lang="en-US" sz="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Nuclear Engineering	</a:t>
            </a:r>
          </a:p>
          <a:p>
            <a:pPr algn="l">
              <a:spcBef>
                <a:spcPts val="0"/>
              </a:spcBef>
            </a:pP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UC-Berkeley</a:t>
            </a:r>
          </a:p>
          <a:p>
            <a:pPr algn="l">
              <a:spcBef>
                <a:spcPts val="0"/>
              </a:spcBef>
            </a:pP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Science Division					</a:t>
            </a:r>
          </a:p>
          <a:p>
            <a:pPr algn="l">
              <a:spcBef>
                <a:spcPts val="0"/>
              </a:spcBef>
            </a:pP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Lawrence Berkeley National Laboratory</a:t>
            </a:r>
          </a:p>
          <a:p>
            <a:pPr algn="l">
              <a:spcBef>
                <a:spcPts val="200"/>
              </a:spcBef>
            </a:pPr>
            <a:endParaRPr lang="en-US" sz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200"/>
              </a:spcBef>
            </a:pP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WANDA 2023</a:t>
            </a:r>
          </a:p>
          <a:p>
            <a:pPr algn="l">
              <a:spcBef>
                <a:spcPts val="200"/>
              </a:spcBef>
            </a:pP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Crystal City, VA</a:t>
            </a:r>
          </a:p>
          <a:p>
            <a:pPr algn="l">
              <a:spcBef>
                <a:spcPts val="200"/>
              </a:spcBef>
            </a:pP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February 27, 2023</a:t>
            </a:r>
          </a:p>
          <a:p>
            <a:pPr algn="l"/>
            <a:endParaRPr lang="en-US" sz="4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2ADDC3-80C5-A444-9BED-CB8F38F52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762" y="122746"/>
            <a:ext cx="1104743" cy="1104743"/>
          </a:xfrm>
          <a:prstGeom prst="rect">
            <a:avLst/>
          </a:prstGeom>
        </p:spPr>
      </p:pic>
      <p:pic>
        <p:nvPicPr>
          <p:cNvPr id="6" name="Picture 2" descr="NELogo">
            <a:extLst>
              <a:ext uri="{FF2B5EF4-FFF2-40B4-BE49-F238E27FC236}">
                <a16:creationId xmlns:a16="http://schemas.microsoft.com/office/drawing/2014/main" id="{97DF5616-A858-604B-BC6B-1AFE5438D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2738" y="3940587"/>
            <a:ext cx="1613484" cy="161348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410227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-32043"/>
            <a:ext cx="12192000" cy="1310417"/>
          </a:xfrm>
        </p:spPr>
        <p:txBody>
          <a:bodyPr/>
          <a:lstStyle/>
          <a:p>
            <a:pPr algn="ctr"/>
            <a:r>
              <a:rPr lang="en-US" sz="4000" b="0" dirty="0">
                <a:solidFill>
                  <a:schemeClr val="tx1"/>
                </a:solidFill>
                <a:latin typeface="Times New Roman"/>
                <a:cs typeface="Times New Roman"/>
              </a:rPr>
              <a:t>Example: </a:t>
            </a:r>
            <a:r>
              <a:rPr lang="en-US" sz="4000" b="0" baseline="30000" dirty="0">
                <a:solidFill>
                  <a:schemeClr val="tx1"/>
                </a:solidFill>
                <a:latin typeface="Times New Roman"/>
                <a:cs typeface="Times New Roman"/>
              </a:rPr>
              <a:t>239</a:t>
            </a:r>
            <a:r>
              <a:rPr lang="en-US" sz="4000" b="0" dirty="0">
                <a:solidFill>
                  <a:schemeClr val="tx1"/>
                </a:solidFill>
                <a:latin typeface="Times New Roman"/>
                <a:cs typeface="Times New Roman"/>
              </a:rPr>
              <a:t>Pu(n,x) in Jezebel modeled using cross sections from two different nuclear data libraries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412F8B2-B057-EB46-95D0-DBF2521C8052}"/>
              </a:ext>
            </a:extLst>
          </p:cNvPr>
          <p:cNvGrpSpPr/>
          <p:nvPr/>
        </p:nvGrpSpPr>
        <p:grpSpPr>
          <a:xfrm>
            <a:off x="122149" y="3803820"/>
            <a:ext cx="6947326" cy="1801207"/>
            <a:chOff x="893792" y="3706577"/>
            <a:chExt cx="6947326" cy="1801207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FB92969-BFAD-C740-95A2-3DAE996C12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3792" y="3780098"/>
              <a:ext cx="1586705" cy="1693417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2A088A8-B6D6-FC44-AF44-FC51C7818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66078" y="3706577"/>
              <a:ext cx="1775040" cy="1801207"/>
            </a:xfrm>
            <a:prstGeom prst="rect">
              <a:avLst/>
            </a:prstGeom>
          </p:spPr>
        </p:pic>
        <p:sp>
          <p:nvSpPr>
            <p:cNvPr id="39" name="Left-Right Arrow 38">
              <a:extLst>
                <a:ext uri="{FF2B5EF4-FFF2-40B4-BE49-F238E27FC236}">
                  <a16:creationId xmlns:a16="http://schemas.microsoft.com/office/drawing/2014/main" id="{67749F31-796C-1247-8966-C67E7FAED3D0}"/>
                </a:ext>
              </a:extLst>
            </p:cNvPr>
            <p:cNvSpPr/>
            <p:nvPr/>
          </p:nvSpPr>
          <p:spPr bwMode="auto">
            <a:xfrm>
              <a:off x="2480497" y="3753331"/>
              <a:ext cx="3613480" cy="1709811"/>
            </a:xfrm>
            <a:prstGeom prst="leftRightArrow">
              <a:avLst>
                <a:gd name="adj1" fmla="val 48168"/>
                <a:gd name="adj2" fmla="val 47531"/>
              </a:avLst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5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endParaRP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charset="-128"/>
                  <a:cs typeface="Times New Roman" panose="02020603050405020304" pitchFamily="18" charset="0"/>
                </a:rPr>
                <a:t>ENDF/B-VIII.0 </a:t>
              </a: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charset="-128"/>
                  <a:cs typeface="Times New Roman" panose="02020603050405020304" pitchFamily="18" charset="0"/>
                </a:rPr>
                <a:t>vs. JEFF-3.3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00FF676-FAAD-1E41-8CDD-77103D1D7571}"/>
              </a:ext>
            </a:extLst>
          </p:cNvPr>
          <p:cNvGrpSpPr/>
          <p:nvPr/>
        </p:nvGrpSpPr>
        <p:grpSpPr>
          <a:xfrm>
            <a:off x="158236" y="1451203"/>
            <a:ext cx="7482748" cy="2210626"/>
            <a:chOff x="906395" y="1077481"/>
            <a:chExt cx="7482748" cy="2210626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D75275DE-7E8A-7A40-858D-2DBB1F3217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94830" y="1095906"/>
              <a:ext cx="7294313" cy="2192201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CCE40F5-B71D-CC4C-9BD3-3198A7043A87}"/>
                </a:ext>
              </a:extLst>
            </p:cNvPr>
            <p:cNvSpPr txBox="1"/>
            <p:nvPr/>
          </p:nvSpPr>
          <p:spPr>
            <a:xfrm>
              <a:off x="906395" y="1077481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r>
                <a:rPr lang="en-US" sz="2400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eff</a:t>
              </a:r>
              <a:endPara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38D2D49-3EE2-FB48-8192-F418B4969C0F}"/>
              </a:ext>
            </a:extLst>
          </p:cNvPr>
          <p:cNvGrpSpPr/>
          <p:nvPr/>
        </p:nvGrpSpPr>
        <p:grpSpPr>
          <a:xfrm>
            <a:off x="1492208" y="2550097"/>
            <a:ext cx="5486779" cy="666307"/>
            <a:chOff x="2164597" y="2269138"/>
            <a:chExt cx="5486779" cy="666307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3F7EFE7-73B6-4040-A97B-B31553915272}"/>
                </a:ext>
              </a:extLst>
            </p:cNvPr>
            <p:cNvSpPr txBox="1"/>
            <p:nvPr/>
          </p:nvSpPr>
          <p:spPr>
            <a:xfrm>
              <a:off x="6393051" y="2444498"/>
              <a:ext cx="125832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n,n’ +704</a:t>
              </a:r>
            </a:p>
          </p:txBody>
        </p:sp>
        <p:sp>
          <p:nvSpPr>
            <p:cNvPr id="45" name="Left Arrow 44">
              <a:extLst>
                <a:ext uri="{FF2B5EF4-FFF2-40B4-BE49-F238E27FC236}">
                  <a16:creationId xmlns:a16="http://schemas.microsoft.com/office/drawing/2014/main" id="{7E425F3D-1822-C740-9CAC-FA60051A112E}"/>
                </a:ext>
              </a:extLst>
            </p:cNvPr>
            <p:cNvSpPr/>
            <p:nvPr/>
          </p:nvSpPr>
          <p:spPr bwMode="auto">
            <a:xfrm>
              <a:off x="2164597" y="2269138"/>
              <a:ext cx="3017003" cy="358325"/>
            </a:xfrm>
            <a:prstGeom prst="leftArrow">
              <a:avLst>
                <a:gd name="adj1" fmla="val 50000"/>
                <a:gd name="adj2" fmla="val 98729"/>
              </a:avLst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931DD01-9993-DF45-A515-B420B5A457D0}"/>
                </a:ext>
              </a:extLst>
            </p:cNvPr>
            <p:cNvSpPr txBox="1"/>
            <p:nvPr/>
          </p:nvSpPr>
          <p:spPr>
            <a:xfrm>
              <a:off x="5172534" y="2411129"/>
              <a:ext cx="1081644" cy="400110"/>
            </a:xfrm>
            <a:prstGeom prst="rect">
              <a:avLst/>
            </a:prstGeom>
            <a:solidFill>
              <a:srgbClr val="E7E7E8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i="1" dirty="0">
                  <a:solidFill>
                    <a:srgbClr val="1F45F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el -500</a:t>
              </a:r>
            </a:p>
          </p:txBody>
        </p:sp>
        <p:sp>
          <p:nvSpPr>
            <p:cNvPr id="47" name="Left Arrow 46">
              <a:extLst>
                <a:ext uri="{FF2B5EF4-FFF2-40B4-BE49-F238E27FC236}">
                  <a16:creationId xmlns:a16="http://schemas.microsoft.com/office/drawing/2014/main" id="{98E60165-D209-CB43-9B82-0D707635632D}"/>
                </a:ext>
              </a:extLst>
            </p:cNvPr>
            <p:cNvSpPr/>
            <p:nvPr/>
          </p:nvSpPr>
          <p:spPr bwMode="auto">
            <a:xfrm rot="10800000">
              <a:off x="2164597" y="2651063"/>
              <a:ext cx="4228454" cy="284382"/>
            </a:xfrm>
            <a:prstGeom prst="leftArrow">
              <a:avLst>
                <a:gd name="adj1" fmla="val 50000"/>
                <a:gd name="adj2" fmla="val 98729"/>
              </a:avLst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3A6B5A07-90A2-D045-9F5F-D8E180072C43}"/>
              </a:ext>
            </a:extLst>
          </p:cNvPr>
          <p:cNvSpPr txBox="1"/>
          <p:nvPr/>
        </p:nvSpPr>
        <p:spPr>
          <a:xfrm>
            <a:off x="1552321" y="2033029"/>
            <a:ext cx="7745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239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00D7BC-5A18-8748-9A2A-FAB6E529B312}"/>
              </a:ext>
            </a:extLst>
          </p:cNvPr>
          <p:cNvSpPr txBox="1"/>
          <p:nvPr/>
        </p:nvSpPr>
        <p:spPr>
          <a:xfrm>
            <a:off x="158236" y="5676021"/>
            <a:ext cx="11798507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QC measurements of could help address compensating uncertainties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11CD036-8E81-1542-B27D-8693BE0FFC05}"/>
              </a:ext>
            </a:extLst>
          </p:cNvPr>
          <p:cNvSpPr/>
          <p:nvPr/>
        </p:nvSpPr>
        <p:spPr>
          <a:xfrm>
            <a:off x="7425181" y="6616403"/>
            <a:ext cx="45315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" pitchFamily="2" charset="0"/>
              </a:rPr>
              <a:t>*L.A.B. </a:t>
            </a:r>
            <a:r>
              <a:rPr lang="en-US" sz="1400" i="1" dirty="0">
                <a:solidFill>
                  <a:schemeClr val="bg1"/>
                </a:solidFill>
                <a:latin typeface="Times" pitchFamily="2" charset="0"/>
              </a:rPr>
              <a:t>et al., </a:t>
            </a:r>
            <a:r>
              <a:rPr lang="en-US" sz="1400" dirty="0">
                <a:solidFill>
                  <a:schemeClr val="bg1"/>
                </a:solidFill>
                <a:latin typeface="Times" pitchFamily="2" charset="0"/>
              </a:rPr>
              <a:t>Annu. Rev. Nucl. Part. Sci. 2019.69:109-136.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4A6819-6BE1-0F4E-F9A3-AD5BC8443969}"/>
              </a:ext>
            </a:extLst>
          </p:cNvPr>
          <p:cNvSpPr txBox="1"/>
          <p:nvPr/>
        </p:nvSpPr>
        <p:spPr>
          <a:xfrm>
            <a:off x="8424673" y="-4023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6917E5C-B599-EB41-A9F9-4E2BF81D03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0820670"/>
              </p:ext>
            </p:extLst>
          </p:nvPr>
        </p:nvGraphicFramePr>
        <p:xfrm>
          <a:off x="7271281" y="1398539"/>
          <a:ext cx="4762483" cy="4213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315661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6632"/>
            <a:ext cx="12192000" cy="920868"/>
          </a:xfrm>
        </p:spPr>
        <p:txBody>
          <a:bodyPr/>
          <a:lstStyle/>
          <a:p>
            <a:r>
              <a:rPr lang="en-US" sz="3600" b="0" dirty="0">
                <a:solidFill>
                  <a:schemeClr val="tx1"/>
                </a:solidFill>
                <a:latin typeface="Times New Roman"/>
                <a:cs typeface="Times New Roman"/>
              </a:rPr>
              <a:t>Let’s consider an example from Medical Applications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5A456BE1-D560-38A1-E90A-A744DD373E1F}"/>
              </a:ext>
            </a:extLst>
          </p:cNvPr>
          <p:cNvSpPr txBox="1">
            <a:spLocks/>
          </p:cNvSpPr>
          <p:nvPr/>
        </p:nvSpPr>
        <p:spPr>
          <a:xfrm>
            <a:off x="187864" y="596970"/>
            <a:ext cx="11652841" cy="7210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5425" indent="-225425" algn="l" defTabSz="457200" rtl="0" eaLnBrk="1" latinLnBrk="0" hangingPunct="1">
              <a:lnSpc>
                <a:spcPct val="110000"/>
              </a:lnSpc>
              <a:spcBef>
                <a:spcPts val="800"/>
              </a:spcBef>
              <a:buClr>
                <a:schemeClr val="accent2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lnSpc>
                <a:spcPct val="110000"/>
              </a:lnSpc>
              <a:spcBef>
                <a:spcPts val="380"/>
              </a:spcBef>
              <a:buClr>
                <a:schemeClr val="accent2"/>
              </a:buClr>
              <a:buFont typeface="Arial"/>
              <a:buChar char="–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87388" indent="-227013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SzPct val="85000"/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912813" indent="-225425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SzPct val="85000"/>
              <a:buFont typeface="Arial"/>
              <a:buChar char="–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139825" indent="-227013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i="1" dirty="0">
                <a:latin typeface="Times New Roman"/>
                <a:cs typeface="Times New Roman"/>
              </a:rPr>
              <a:t>Production of </a:t>
            </a:r>
            <a:r>
              <a:rPr lang="en-US" sz="3200" i="1" baseline="30000" dirty="0">
                <a:latin typeface="Times New Roman"/>
                <a:cs typeface="Times New Roman"/>
              </a:rPr>
              <a:t>134,139</a:t>
            </a:r>
            <a:r>
              <a:rPr lang="en-US" sz="3200" i="1" dirty="0">
                <a:latin typeface="Times New Roman"/>
                <a:cs typeface="Times New Roman"/>
              </a:rPr>
              <a:t>Ce for medical imaging using high energy protons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EAB9B79F-8BB0-4E41-92FD-8924FD6F13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1857269"/>
              </p:ext>
            </p:extLst>
          </p:nvPr>
        </p:nvGraphicFramePr>
        <p:xfrm>
          <a:off x="1" y="1238874"/>
          <a:ext cx="5915026" cy="4743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75349454-2181-8341-A5CB-86142C2DA0C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3638640"/>
              </p:ext>
            </p:extLst>
          </p:nvPr>
        </p:nvGraphicFramePr>
        <p:xfrm>
          <a:off x="6276975" y="958705"/>
          <a:ext cx="5727161" cy="5303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332514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6632"/>
            <a:ext cx="12192000" cy="920868"/>
          </a:xfrm>
        </p:spPr>
        <p:txBody>
          <a:bodyPr/>
          <a:lstStyle/>
          <a:p>
            <a:r>
              <a:rPr lang="en-US" sz="3600" b="0" dirty="0">
                <a:solidFill>
                  <a:schemeClr val="tx1"/>
                </a:solidFill>
                <a:latin typeface="Times New Roman"/>
                <a:cs typeface="Times New Roman"/>
              </a:rPr>
              <a:t>The Effect on the Ground-to-Isomer Ratio is greater 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5A456BE1-D560-38A1-E90A-A744DD373E1F}"/>
              </a:ext>
            </a:extLst>
          </p:cNvPr>
          <p:cNvSpPr txBox="1">
            <a:spLocks/>
          </p:cNvSpPr>
          <p:nvPr/>
        </p:nvSpPr>
        <p:spPr>
          <a:xfrm>
            <a:off x="2400331" y="596970"/>
            <a:ext cx="7617126" cy="7210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5425" indent="-225425" algn="l" defTabSz="457200" rtl="0" eaLnBrk="1" latinLnBrk="0" hangingPunct="1">
              <a:lnSpc>
                <a:spcPct val="110000"/>
              </a:lnSpc>
              <a:spcBef>
                <a:spcPts val="800"/>
              </a:spcBef>
              <a:buClr>
                <a:schemeClr val="accent2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lnSpc>
                <a:spcPct val="110000"/>
              </a:lnSpc>
              <a:spcBef>
                <a:spcPts val="380"/>
              </a:spcBef>
              <a:buClr>
                <a:schemeClr val="accent2"/>
              </a:buClr>
              <a:buFont typeface="Arial"/>
              <a:buChar char="–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87388" indent="-227013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SzPct val="85000"/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912813" indent="-225425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SzPct val="85000"/>
              <a:buFont typeface="Arial"/>
              <a:buChar char="–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139825" indent="-227013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i="1" dirty="0">
                <a:latin typeface="Times New Roman"/>
                <a:cs typeface="Times New Roman"/>
              </a:rPr>
              <a:t>Production of </a:t>
            </a:r>
            <a:r>
              <a:rPr lang="en-US" sz="3200" i="1" baseline="30000" dirty="0">
                <a:latin typeface="Times New Roman"/>
                <a:cs typeface="Times New Roman"/>
              </a:rPr>
              <a:t>86</a:t>
            </a:r>
            <a:r>
              <a:rPr lang="en-US" sz="3200" i="1" dirty="0">
                <a:latin typeface="Times New Roman"/>
                <a:cs typeface="Times New Roman"/>
              </a:rPr>
              <a:t>Y for medical imaging 	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7CAE119F-2D0D-A8B3-E1B3-62FE7D6E14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9623818"/>
              </p:ext>
            </p:extLst>
          </p:nvPr>
        </p:nvGraphicFramePr>
        <p:xfrm>
          <a:off x="2400331" y="1318029"/>
          <a:ext cx="7753350" cy="5137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B8A71DD-92C3-9710-87C8-3C41473D7EBE}"/>
              </a:ext>
            </a:extLst>
          </p:cNvPr>
          <p:cNvSpPr txBox="1"/>
          <p:nvPr/>
        </p:nvSpPr>
        <p:spPr>
          <a:xfrm>
            <a:off x="5351245" y="4121623"/>
            <a:ext cx="1489510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Default</a:t>
            </a:r>
          </a:p>
          <a:p>
            <a:r>
              <a:rPr lang="en-US" sz="2400" i="1" dirty="0">
                <a:latin typeface="Symbol" pitchFamily="2" charset="2"/>
                <a:cs typeface="Times New Roman" panose="02020603050405020304" pitchFamily="18" charset="0"/>
              </a:rPr>
              <a:t>s</a:t>
            </a:r>
            <a:r>
              <a:rPr 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cutoff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2</a:t>
            </a:r>
          </a:p>
          <a:p>
            <a:r>
              <a:rPr lang="en-US" sz="2400" i="1" dirty="0">
                <a:latin typeface="Symbol" pitchFamily="2" charset="2"/>
                <a:cs typeface="Times New Roman" panose="02020603050405020304" pitchFamily="18" charset="0"/>
              </a:rPr>
              <a:t>s</a:t>
            </a:r>
            <a:r>
              <a:rPr 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cutoff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1.5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9B8D62-114C-91E3-B030-9B9F1BC3D4E7}"/>
              </a:ext>
            </a:extLst>
          </p:cNvPr>
          <p:cNvSpPr/>
          <p:nvPr/>
        </p:nvSpPr>
        <p:spPr>
          <a:xfrm>
            <a:off x="4825786" y="4121623"/>
            <a:ext cx="2060812" cy="131018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FC2EA95-631E-D2B1-73DE-8FC853D5E6CD}"/>
              </a:ext>
            </a:extLst>
          </p:cNvPr>
          <p:cNvGrpSpPr/>
          <p:nvPr/>
        </p:nvGrpSpPr>
        <p:grpSpPr>
          <a:xfrm>
            <a:off x="6886599" y="1943798"/>
            <a:ext cx="4935044" cy="2832918"/>
            <a:chOff x="6886599" y="153762"/>
            <a:chExt cx="4935044" cy="283291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59EB4EA-59C5-081D-E9A2-C552652B0CF6}"/>
                </a:ext>
              </a:extLst>
            </p:cNvPr>
            <p:cNvSpPr txBox="1"/>
            <p:nvPr/>
          </p:nvSpPr>
          <p:spPr>
            <a:xfrm>
              <a:off x="9146682" y="153762"/>
              <a:ext cx="267496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Level Density </a:t>
              </a:r>
            </a:p>
            <a:p>
              <a:pPr algn="ctr"/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J-Distribution </a:t>
              </a:r>
            </a:p>
          </p:txBody>
        </p:sp>
        <p:cxnSp>
          <p:nvCxnSpPr>
            <p:cNvPr id="8" name="Curved Connector 7">
              <a:extLst>
                <a:ext uri="{FF2B5EF4-FFF2-40B4-BE49-F238E27FC236}">
                  <a16:creationId xmlns:a16="http://schemas.microsoft.com/office/drawing/2014/main" id="{5DC16935-B2F1-6CA9-A722-F25FEB86995B}"/>
                </a:ext>
              </a:extLst>
            </p:cNvPr>
            <p:cNvCxnSpPr>
              <a:cxnSpLocks/>
              <a:stCxn id="7" idx="2"/>
              <a:endCxn id="5" idx="3"/>
            </p:cNvCxnSpPr>
            <p:nvPr/>
          </p:nvCxnSpPr>
          <p:spPr>
            <a:xfrm rot="5400000">
              <a:off x="7684421" y="186937"/>
              <a:ext cx="2001921" cy="3597565"/>
            </a:xfrm>
            <a:prstGeom prst="curvedConnector2">
              <a:avLst/>
            </a:prstGeom>
            <a:ln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0159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56467EFB-EEFD-0D47-A855-E42A65C4687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4454514"/>
              </p:ext>
            </p:extLst>
          </p:nvPr>
        </p:nvGraphicFramePr>
        <p:xfrm>
          <a:off x="1707836" y="1123880"/>
          <a:ext cx="7753350" cy="5137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6632"/>
            <a:ext cx="12192000" cy="920868"/>
          </a:xfrm>
        </p:spPr>
        <p:txBody>
          <a:bodyPr/>
          <a:lstStyle/>
          <a:p>
            <a:r>
              <a:rPr lang="en-US" sz="3600" b="0" dirty="0">
                <a:solidFill>
                  <a:schemeClr val="tx1"/>
                </a:solidFill>
                <a:latin typeface="Times New Roman"/>
                <a:cs typeface="Times New Roman"/>
              </a:rPr>
              <a:t>How about an example from NA-11’s perspective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5A456BE1-D560-38A1-E90A-A744DD373E1F}"/>
              </a:ext>
            </a:extLst>
          </p:cNvPr>
          <p:cNvSpPr txBox="1">
            <a:spLocks/>
          </p:cNvSpPr>
          <p:nvPr/>
        </p:nvSpPr>
        <p:spPr>
          <a:xfrm>
            <a:off x="2400331" y="596970"/>
            <a:ext cx="7617126" cy="7210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5425" indent="-225425" algn="l" defTabSz="457200" rtl="0" eaLnBrk="1" latinLnBrk="0" hangingPunct="1">
              <a:lnSpc>
                <a:spcPct val="110000"/>
              </a:lnSpc>
              <a:spcBef>
                <a:spcPts val="800"/>
              </a:spcBef>
              <a:buClr>
                <a:schemeClr val="accent2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lnSpc>
                <a:spcPct val="110000"/>
              </a:lnSpc>
              <a:spcBef>
                <a:spcPts val="380"/>
              </a:spcBef>
              <a:buClr>
                <a:schemeClr val="accent2"/>
              </a:buClr>
              <a:buFont typeface="Arial"/>
              <a:buChar char="–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87388" indent="-227013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SzPct val="85000"/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912813" indent="-225425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SzPct val="85000"/>
              <a:buFont typeface="Arial"/>
              <a:buChar char="–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139825" indent="-227013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89g,m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Zr as a radiochemical diagnostic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8A71DD-92C3-9710-87C8-3C41473D7EBE}"/>
              </a:ext>
            </a:extLst>
          </p:cNvPr>
          <p:cNvSpPr txBox="1"/>
          <p:nvPr/>
        </p:nvSpPr>
        <p:spPr>
          <a:xfrm>
            <a:off x="5118866" y="3761093"/>
            <a:ext cx="1489510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Default</a:t>
            </a:r>
          </a:p>
          <a:p>
            <a:r>
              <a:rPr lang="en-US" sz="2400" i="1" dirty="0">
                <a:latin typeface="Symbol" pitchFamily="2" charset="2"/>
                <a:cs typeface="Times New Roman" panose="02020603050405020304" pitchFamily="18" charset="0"/>
              </a:rPr>
              <a:t>s</a:t>
            </a:r>
            <a:r>
              <a:rPr 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cutoff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2</a:t>
            </a:r>
          </a:p>
          <a:p>
            <a:r>
              <a:rPr lang="en-US" sz="2400" i="1" dirty="0">
                <a:latin typeface="Symbol" pitchFamily="2" charset="2"/>
                <a:cs typeface="Times New Roman" panose="02020603050405020304" pitchFamily="18" charset="0"/>
              </a:rPr>
              <a:t>s</a:t>
            </a:r>
            <a:r>
              <a:rPr 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cutoff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1.5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9B8D62-114C-91E3-B030-9B9F1BC3D4E7}"/>
              </a:ext>
            </a:extLst>
          </p:cNvPr>
          <p:cNvSpPr/>
          <p:nvPr/>
        </p:nvSpPr>
        <p:spPr>
          <a:xfrm>
            <a:off x="4547564" y="3817617"/>
            <a:ext cx="2060812" cy="131018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FC2EA95-631E-D2B1-73DE-8FC853D5E6CD}"/>
              </a:ext>
            </a:extLst>
          </p:cNvPr>
          <p:cNvGrpSpPr/>
          <p:nvPr/>
        </p:nvGrpSpPr>
        <p:grpSpPr>
          <a:xfrm>
            <a:off x="6608377" y="1943798"/>
            <a:ext cx="5213266" cy="2528912"/>
            <a:chOff x="6608377" y="153762"/>
            <a:chExt cx="5213266" cy="252891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59EB4EA-59C5-081D-E9A2-C552652B0CF6}"/>
                </a:ext>
              </a:extLst>
            </p:cNvPr>
            <p:cNvSpPr txBox="1"/>
            <p:nvPr/>
          </p:nvSpPr>
          <p:spPr>
            <a:xfrm>
              <a:off x="9146682" y="153762"/>
              <a:ext cx="267496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Level Density </a:t>
              </a:r>
            </a:p>
            <a:p>
              <a:pPr algn="ctr"/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J-Distribution </a:t>
              </a:r>
            </a:p>
          </p:txBody>
        </p:sp>
        <p:cxnSp>
          <p:nvCxnSpPr>
            <p:cNvPr id="8" name="Curved Connector 7">
              <a:extLst>
                <a:ext uri="{FF2B5EF4-FFF2-40B4-BE49-F238E27FC236}">
                  <a16:creationId xmlns:a16="http://schemas.microsoft.com/office/drawing/2014/main" id="{5DC16935-B2F1-6CA9-A722-F25FEB86995B}"/>
                </a:ext>
              </a:extLst>
            </p:cNvPr>
            <p:cNvCxnSpPr>
              <a:cxnSpLocks/>
              <a:stCxn id="7" idx="2"/>
              <a:endCxn id="5" idx="3"/>
            </p:cNvCxnSpPr>
            <p:nvPr/>
          </p:nvCxnSpPr>
          <p:spPr>
            <a:xfrm rot="5400000">
              <a:off x="7697313" y="-104177"/>
              <a:ext cx="1697915" cy="3875787"/>
            </a:xfrm>
            <a:prstGeom prst="curvedConnector2">
              <a:avLst/>
            </a:prstGeom>
            <a:ln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79323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6632"/>
            <a:ext cx="12192000" cy="920868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b="0" i="1" dirty="0">
                <a:solidFill>
                  <a:schemeClr val="tx1"/>
                </a:solidFill>
                <a:latin typeface="Times New Roman"/>
                <a:cs typeface="Times New Roman"/>
              </a:rPr>
              <a:t>How about a broadly important reaction?</a:t>
            </a:r>
            <a:br>
              <a:rPr lang="en-US" sz="3600" b="0" i="1" dirty="0">
                <a:solidFill>
                  <a:schemeClr val="tx1"/>
                </a:solidFill>
                <a:latin typeface="Times New Roman"/>
                <a:cs typeface="Times New Roman"/>
              </a:rPr>
            </a:br>
            <a:r>
              <a:rPr lang="en-US" sz="3600" b="0" i="1" dirty="0">
                <a:solidFill>
                  <a:schemeClr val="tx1"/>
                </a:solidFill>
                <a:latin typeface="Times New Roman"/>
                <a:cs typeface="Times New Roman"/>
              </a:rPr>
              <a:t>Dependence of </a:t>
            </a:r>
            <a:r>
              <a:rPr lang="en-US" sz="3600" b="0" i="1" baseline="30000" dirty="0">
                <a:solidFill>
                  <a:schemeClr val="tx1"/>
                </a:solidFill>
                <a:latin typeface="Times New Roman"/>
                <a:cs typeface="Times New Roman"/>
              </a:rPr>
              <a:t>235</a:t>
            </a:r>
            <a:r>
              <a:rPr lang="en-US" sz="3600" b="0" i="1" dirty="0">
                <a:solidFill>
                  <a:schemeClr val="tx1"/>
                </a:solidFill>
                <a:latin typeface="Times New Roman"/>
                <a:cs typeface="Times New Roman"/>
              </a:rPr>
              <a:t>U(n,</a:t>
            </a:r>
            <a:r>
              <a:rPr lang="en-US" sz="3600" b="0" i="1" dirty="0">
                <a:solidFill>
                  <a:schemeClr val="tx1"/>
                </a:solidFill>
                <a:latin typeface="Symbol" pitchFamily="2" charset="2"/>
                <a:cs typeface="Times New Roman"/>
              </a:rPr>
              <a:t>g</a:t>
            </a:r>
            <a:r>
              <a:rPr lang="en-US" sz="3600" b="0" i="1" dirty="0">
                <a:solidFill>
                  <a:schemeClr val="tx1"/>
                </a:solidFill>
                <a:latin typeface="Times New Roman"/>
                <a:cs typeface="Times New Roman"/>
              </a:rPr>
              <a:t>) at Fast Fission Energies on </a:t>
            </a:r>
            <a:r>
              <a:rPr lang="en-US" sz="3600" b="0" i="1" dirty="0">
                <a:solidFill>
                  <a:schemeClr val="tx1"/>
                </a:solidFill>
                <a:latin typeface="Symbol" pitchFamily="2" charset="2"/>
                <a:cs typeface="Times New Roman"/>
              </a:rPr>
              <a:t>r</a:t>
            </a:r>
            <a:r>
              <a:rPr lang="en-US" sz="3600" b="0" i="1" dirty="0">
                <a:solidFill>
                  <a:schemeClr val="tx1"/>
                </a:solidFill>
                <a:latin typeface="Times New Roman"/>
                <a:cs typeface="Times New Roman"/>
              </a:rPr>
              <a:t>(J)</a:t>
            </a:r>
            <a:endParaRPr lang="en-US" sz="3600" b="0" i="1" baseline="300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24F886-29D0-1E57-EE6E-C235827BF7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87" t="5515" r="8205" b="4096"/>
          <a:stretch/>
        </p:blipFill>
        <p:spPr>
          <a:xfrm rot="5400000">
            <a:off x="1324021" y="788899"/>
            <a:ext cx="3531848" cy="5620182"/>
          </a:xfrm>
          <a:prstGeom prst="rect">
            <a:avLst/>
          </a:prstGeom>
        </p:spPr>
      </p:pic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5DBB095D-C9E4-F047-B1E6-D85FED9F91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3697444"/>
              </p:ext>
            </p:extLst>
          </p:nvPr>
        </p:nvGraphicFramePr>
        <p:xfrm>
          <a:off x="6031476" y="1346290"/>
          <a:ext cx="5914452" cy="4119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F05B7294-9CCD-1D88-F8B3-5DD1BF7448A4}"/>
              </a:ext>
            </a:extLst>
          </p:cNvPr>
          <p:cNvGrpSpPr/>
          <p:nvPr/>
        </p:nvGrpSpPr>
        <p:grpSpPr>
          <a:xfrm>
            <a:off x="9041928" y="2024938"/>
            <a:ext cx="2358298" cy="1200329"/>
            <a:chOff x="4547564" y="3938217"/>
            <a:chExt cx="2358298" cy="120032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B8A71DD-92C3-9710-87C8-3C41473D7EBE}"/>
                </a:ext>
              </a:extLst>
            </p:cNvPr>
            <p:cNvSpPr txBox="1"/>
            <p:nvPr/>
          </p:nvSpPr>
          <p:spPr>
            <a:xfrm>
              <a:off x="5211167" y="3938217"/>
              <a:ext cx="1694695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Default</a:t>
              </a:r>
            </a:p>
            <a:p>
              <a:r>
                <a:rPr lang="en-US" sz="2400" i="1" dirty="0">
                  <a:latin typeface="Symbol" pitchFamily="2" charset="2"/>
                  <a:cs typeface="Times New Roman" panose="02020603050405020304" pitchFamily="18" charset="0"/>
                </a:rPr>
                <a:t>s</a:t>
              </a:r>
              <a:r>
                <a:rPr lang="en-US" sz="2400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cutoff  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 0.66</a:t>
              </a:r>
            </a:p>
            <a:p>
              <a:r>
                <a:rPr lang="en-US" sz="2400" i="1" dirty="0">
                  <a:latin typeface="Symbol" pitchFamily="2" charset="2"/>
                  <a:cs typeface="Times New Roman" panose="02020603050405020304" pitchFamily="18" charset="0"/>
                </a:rPr>
                <a:t>s</a:t>
              </a:r>
              <a:r>
                <a:rPr lang="en-US" sz="2400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cutoff 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 1.5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69B8D62-114C-91E3-B030-9B9F1BC3D4E7}"/>
                </a:ext>
              </a:extLst>
            </p:cNvPr>
            <p:cNvSpPr/>
            <p:nvPr/>
          </p:nvSpPr>
          <p:spPr>
            <a:xfrm>
              <a:off x="4547564" y="3938217"/>
              <a:ext cx="2358298" cy="1189585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0C35D5FC-A44E-BDB2-06BB-02CAD4D44343}"/>
              </a:ext>
            </a:extLst>
          </p:cNvPr>
          <p:cNvSpPr txBox="1">
            <a:spLocks/>
          </p:cNvSpPr>
          <p:nvPr/>
        </p:nvSpPr>
        <p:spPr>
          <a:xfrm>
            <a:off x="2287778" y="5511710"/>
            <a:ext cx="7616444" cy="67915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5425" indent="-225425" algn="l" defTabSz="457200" rtl="0" eaLnBrk="1" latinLnBrk="0" hangingPunct="1">
              <a:lnSpc>
                <a:spcPct val="110000"/>
              </a:lnSpc>
              <a:spcBef>
                <a:spcPts val="800"/>
              </a:spcBef>
              <a:buClr>
                <a:schemeClr val="accent2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lnSpc>
                <a:spcPct val="110000"/>
              </a:lnSpc>
              <a:spcBef>
                <a:spcPts val="380"/>
              </a:spcBef>
              <a:buClr>
                <a:schemeClr val="accent2"/>
              </a:buClr>
              <a:buFont typeface="Arial"/>
              <a:buChar char="–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87388" indent="-227013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SzPct val="85000"/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912813" indent="-225425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SzPct val="85000"/>
              <a:buFont typeface="Arial"/>
              <a:buChar char="–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139825" indent="-227013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i="1" dirty="0">
                <a:latin typeface="Times New Roman"/>
                <a:cs typeface="Times New Roman"/>
              </a:rPr>
              <a:t>What about the dependence on  F(E</a:t>
            </a:r>
            <a:r>
              <a:rPr lang="en-US" sz="3600" i="1" baseline="-25000" dirty="0">
                <a:latin typeface="Symbol" pitchFamily="2" charset="2"/>
                <a:cs typeface="Times New Roman"/>
              </a:rPr>
              <a:t>g</a:t>
            </a:r>
            <a:r>
              <a:rPr lang="en-US" sz="3600" i="1" dirty="0">
                <a:latin typeface="Times New Roman"/>
                <a:cs typeface="Times New Roman"/>
              </a:rPr>
              <a:t>)? </a:t>
            </a:r>
          </a:p>
        </p:txBody>
      </p:sp>
    </p:spTree>
    <p:extLst>
      <p:ext uri="{BB962C8B-B14F-4D97-AF65-F5344CB8AC3E}">
        <p14:creationId xmlns:p14="http://schemas.microsoft.com/office/powerpoint/2010/main" val="234922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6632"/>
            <a:ext cx="12192000" cy="920868"/>
          </a:xfrm>
        </p:spPr>
        <p:txBody>
          <a:bodyPr/>
          <a:lstStyle/>
          <a:p>
            <a:r>
              <a:rPr lang="en-US" sz="3600" b="0" i="1" dirty="0">
                <a:solidFill>
                  <a:schemeClr val="tx1"/>
                </a:solidFill>
                <a:latin typeface="Times New Roman"/>
                <a:cs typeface="Times New Roman"/>
              </a:rPr>
              <a:t>How about a broadly important reaction?</a:t>
            </a:r>
            <a:br>
              <a:rPr lang="en-US" sz="3600" b="0" i="1" dirty="0">
                <a:solidFill>
                  <a:schemeClr val="tx1"/>
                </a:solidFill>
                <a:latin typeface="Times New Roman"/>
                <a:cs typeface="Times New Roman"/>
              </a:rPr>
            </a:br>
            <a:r>
              <a:rPr lang="en-US" sz="3600" b="0" i="1" dirty="0">
                <a:solidFill>
                  <a:schemeClr val="tx1"/>
                </a:solidFill>
                <a:latin typeface="Times New Roman"/>
                <a:cs typeface="Times New Roman"/>
              </a:rPr>
              <a:t>Dependence of </a:t>
            </a:r>
            <a:r>
              <a:rPr lang="en-US" sz="3600" b="0" i="1" baseline="30000" dirty="0">
                <a:solidFill>
                  <a:schemeClr val="tx1"/>
                </a:solidFill>
                <a:latin typeface="Times New Roman"/>
                <a:cs typeface="Times New Roman"/>
              </a:rPr>
              <a:t>235</a:t>
            </a:r>
            <a:r>
              <a:rPr lang="en-US" sz="3600" b="0" i="1" dirty="0">
                <a:solidFill>
                  <a:schemeClr val="tx1"/>
                </a:solidFill>
                <a:latin typeface="Times New Roman"/>
                <a:cs typeface="Times New Roman"/>
              </a:rPr>
              <a:t>U(n,</a:t>
            </a:r>
            <a:r>
              <a:rPr lang="en-US" sz="3600" b="0" i="1" dirty="0">
                <a:solidFill>
                  <a:schemeClr val="tx1"/>
                </a:solidFill>
                <a:latin typeface="Symbol" pitchFamily="2" charset="2"/>
                <a:cs typeface="Times New Roman"/>
              </a:rPr>
              <a:t>g</a:t>
            </a:r>
            <a:r>
              <a:rPr lang="en-US" sz="3600" b="0" i="1" dirty="0">
                <a:solidFill>
                  <a:schemeClr val="tx1"/>
                </a:solidFill>
                <a:latin typeface="Times New Roman"/>
                <a:cs typeface="Times New Roman"/>
              </a:rPr>
              <a:t>) at Fast Fission Energies on F(E</a:t>
            </a:r>
            <a:r>
              <a:rPr lang="en-US" sz="3600" b="0" i="1" baseline="-25000" dirty="0">
                <a:solidFill>
                  <a:schemeClr val="tx1"/>
                </a:solidFill>
                <a:latin typeface="Symbol" pitchFamily="2" charset="2"/>
                <a:cs typeface="Times New Roman"/>
              </a:rPr>
              <a:t>g</a:t>
            </a:r>
            <a:r>
              <a:rPr lang="en-US" sz="3600" b="0" i="1" dirty="0">
                <a:solidFill>
                  <a:schemeClr val="tx1"/>
                </a:solidFill>
                <a:latin typeface="Times New Roman"/>
                <a:cs typeface="Times New Roman"/>
              </a:rPr>
              <a:t>)</a:t>
            </a:r>
            <a:endParaRPr lang="en-US" sz="3600" b="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24F886-29D0-1E57-EE6E-C235827BF7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87" t="5515" r="8205" b="4096"/>
          <a:stretch/>
        </p:blipFill>
        <p:spPr>
          <a:xfrm rot="5400000">
            <a:off x="1324021" y="788899"/>
            <a:ext cx="3531848" cy="5620182"/>
          </a:xfrm>
          <a:prstGeom prst="rect">
            <a:avLst/>
          </a:prstGeom>
        </p:spPr>
      </p:pic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0C35D5FC-A44E-BDB2-06BB-02CAD4D44343}"/>
              </a:ext>
            </a:extLst>
          </p:cNvPr>
          <p:cNvSpPr txBox="1">
            <a:spLocks/>
          </p:cNvSpPr>
          <p:nvPr/>
        </p:nvSpPr>
        <p:spPr>
          <a:xfrm>
            <a:off x="1331976" y="5594384"/>
            <a:ext cx="9528048" cy="59648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5425" indent="-225425" algn="l" defTabSz="457200" rtl="0" eaLnBrk="1" latinLnBrk="0" hangingPunct="1">
              <a:lnSpc>
                <a:spcPct val="110000"/>
              </a:lnSpc>
              <a:spcBef>
                <a:spcPts val="800"/>
              </a:spcBef>
              <a:buClr>
                <a:schemeClr val="accent2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lnSpc>
                <a:spcPct val="110000"/>
              </a:lnSpc>
              <a:spcBef>
                <a:spcPts val="380"/>
              </a:spcBef>
              <a:buClr>
                <a:schemeClr val="accent2"/>
              </a:buClr>
              <a:buFont typeface="Arial"/>
              <a:buChar char="–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87388" indent="-227013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SzPct val="85000"/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912813" indent="-225425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SzPct val="85000"/>
              <a:buFont typeface="Arial"/>
              <a:buChar char="–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139825" indent="-227013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i="1" dirty="0">
                <a:latin typeface="Times New Roman"/>
                <a:cs typeface="Times New Roman"/>
              </a:rPr>
              <a:t>We can ignore this, but we do so at our peril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303CFDD-0615-4243-AD18-BA73C4CC85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7974322"/>
              </p:ext>
            </p:extLst>
          </p:nvPr>
        </p:nvGraphicFramePr>
        <p:xfrm>
          <a:off x="6095999" y="1627631"/>
          <a:ext cx="5816147" cy="37372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7935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6632"/>
            <a:ext cx="12192000" cy="920868"/>
          </a:xfrm>
        </p:spPr>
        <p:txBody>
          <a:bodyPr/>
          <a:lstStyle/>
          <a:p>
            <a:r>
              <a:rPr lang="en-US" sz="3600" b="0" dirty="0">
                <a:solidFill>
                  <a:schemeClr val="tx1"/>
                </a:solidFill>
                <a:latin typeface="Times New Roman"/>
                <a:cs typeface="Times New Roman"/>
              </a:rPr>
              <a:t>Examples of recent </a:t>
            </a:r>
            <a:r>
              <a:rPr lang="en-US" sz="3600" b="0" i="1" dirty="0">
                <a:solidFill>
                  <a:schemeClr val="tx1"/>
                </a:solidFill>
                <a:latin typeface="Times New Roman"/>
                <a:cs typeface="Times New Roman"/>
              </a:rPr>
              <a:t>F(E</a:t>
            </a:r>
            <a:r>
              <a:rPr lang="en-US" sz="3600" b="0" i="1" baseline="-25000" dirty="0">
                <a:solidFill>
                  <a:schemeClr val="tx1"/>
                </a:solidFill>
                <a:latin typeface="Symbol" pitchFamily="2" charset="2"/>
                <a:cs typeface="Times New Roman"/>
              </a:rPr>
              <a:t>g</a:t>
            </a:r>
            <a:r>
              <a:rPr lang="en-US" sz="3600" b="0" i="1" dirty="0">
                <a:solidFill>
                  <a:schemeClr val="tx1"/>
                </a:solidFill>
                <a:latin typeface="Times New Roman"/>
                <a:cs typeface="Times New Roman"/>
              </a:rPr>
              <a:t>) </a:t>
            </a:r>
            <a:r>
              <a:rPr lang="en-US" sz="3600" b="0" dirty="0">
                <a:solidFill>
                  <a:schemeClr val="tx1"/>
                </a:solidFill>
                <a:latin typeface="Times New Roman"/>
                <a:cs typeface="Times New Roman"/>
              </a:rPr>
              <a:t>data in Actinide nuclei</a:t>
            </a:r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2E3DBE44-D0AF-6D4A-02AE-397C14B5C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50" y="957500"/>
            <a:ext cx="4301900" cy="46368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29A152-0979-70AA-4CAB-83CE37779F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55"/>
          <a:stretch/>
        </p:blipFill>
        <p:spPr>
          <a:xfrm>
            <a:off x="7351776" y="957500"/>
            <a:ext cx="4748474" cy="463688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9A8ECFF-6E77-47F9-1C55-22A66544D6FF}"/>
              </a:ext>
            </a:extLst>
          </p:cNvPr>
          <p:cNvGrpSpPr/>
          <p:nvPr/>
        </p:nvGrpSpPr>
        <p:grpSpPr>
          <a:xfrm>
            <a:off x="1737360" y="1122926"/>
            <a:ext cx="6999768" cy="4636884"/>
            <a:chOff x="1737360" y="1122926"/>
            <a:chExt cx="6999768" cy="4636884"/>
          </a:xfrm>
        </p:grpSpPr>
        <p:sp>
          <p:nvSpPr>
            <p:cNvPr id="14" name="Content Placeholder 1">
              <a:extLst>
                <a:ext uri="{FF2B5EF4-FFF2-40B4-BE49-F238E27FC236}">
                  <a16:creationId xmlns:a16="http://schemas.microsoft.com/office/drawing/2014/main" id="{0C35D5FC-A44E-BDB2-06BB-02CAD4D44343}"/>
                </a:ext>
              </a:extLst>
            </p:cNvPr>
            <p:cNvSpPr txBox="1">
              <a:spLocks/>
            </p:cNvSpPr>
            <p:nvPr/>
          </p:nvSpPr>
          <p:spPr>
            <a:xfrm>
              <a:off x="4393650" y="1122926"/>
              <a:ext cx="2668171" cy="463688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lvl1pPr marL="225425" indent="-225425" algn="l" defTabSz="457200" rtl="0" eaLnBrk="1" latinLnBrk="0" hangingPunct="1">
                <a:lnSpc>
                  <a:spcPct val="110000"/>
                </a:lnSpc>
                <a:spcBef>
                  <a:spcPts val="800"/>
                </a:spcBef>
                <a:buClr>
                  <a:schemeClr val="accent2"/>
                </a:buClr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-228600" algn="l" defTabSz="457200" rtl="0" eaLnBrk="1" latinLnBrk="0" hangingPunct="1">
                <a:lnSpc>
                  <a:spcPct val="110000"/>
                </a:lnSpc>
                <a:spcBef>
                  <a:spcPts val="380"/>
                </a:spcBef>
                <a:buClr>
                  <a:schemeClr val="accent2"/>
                </a:buClr>
                <a:buFont typeface="Arial"/>
                <a:buChar char="–"/>
                <a:defRPr sz="20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7388" indent="-227013" algn="l" defTabSz="457200" rtl="0" eaLnBrk="1" latinLnBrk="0" hangingPunct="1">
                <a:spcBef>
                  <a:spcPts val="400"/>
                </a:spcBef>
                <a:buClr>
                  <a:schemeClr val="accent2"/>
                </a:buClr>
                <a:buSzPct val="85000"/>
                <a:buFont typeface="Arial"/>
                <a:buChar char="•"/>
                <a:defRPr sz="20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912813" indent="-225425" algn="l" defTabSz="457200" rtl="0" eaLnBrk="1" latinLnBrk="0" hangingPunct="1">
                <a:spcBef>
                  <a:spcPts val="400"/>
                </a:spcBef>
                <a:buClr>
                  <a:schemeClr val="accent2"/>
                </a:buClr>
                <a:buSzPct val="85000"/>
                <a:buFont typeface="Arial"/>
                <a:buChar char="–"/>
                <a:defRPr sz="20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139825" indent="-227013" algn="l" defTabSz="457200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Arial"/>
                <a:buChar char="»"/>
                <a:defRPr sz="20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3600" i="1" dirty="0">
                  <a:latin typeface="Times New Roman"/>
                  <a:cs typeface="Times New Roman"/>
                </a:rPr>
                <a:t>A great deal of data is showing that there’s significant strength at low E</a:t>
              </a:r>
              <a:r>
                <a:rPr lang="en-US" sz="3600" i="1" baseline="-25000" dirty="0">
                  <a:latin typeface="Symbol" pitchFamily="2" charset="2"/>
                  <a:cs typeface="Times New Roman"/>
                </a:rPr>
                <a:t>g</a:t>
              </a:r>
              <a:endParaRPr lang="en-US" sz="3600" i="1" dirty="0">
                <a:latin typeface="Times New Roman"/>
                <a:cs typeface="Times New Roman"/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16A9D7B1-24BD-C0E6-3D93-9A97DA99E740}"/>
                </a:ext>
              </a:extLst>
            </p:cNvPr>
            <p:cNvCxnSpPr>
              <a:cxnSpLocks/>
              <a:stCxn id="14" idx="1"/>
            </p:cNvCxnSpPr>
            <p:nvPr/>
          </p:nvCxnSpPr>
          <p:spPr>
            <a:xfrm flipH="1">
              <a:off x="1737360" y="3441368"/>
              <a:ext cx="2656290" cy="307672"/>
            </a:xfrm>
            <a:prstGeom prst="straightConnector1">
              <a:avLst/>
            </a:prstGeom>
            <a:ln w="88900"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5ECA74C-7C89-47FD-F664-59A3FC917593}"/>
                </a:ext>
              </a:extLst>
            </p:cNvPr>
            <p:cNvCxnSpPr>
              <a:cxnSpLocks/>
              <a:stCxn id="14" idx="3"/>
            </p:cNvCxnSpPr>
            <p:nvPr/>
          </p:nvCxnSpPr>
          <p:spPr>
            <a:xfrm flipV="1">
              <a:off x="7061821" y="3429000"/>
              <a:ext cx="1675307" cy="12368"/>
            </a:xfrm>
            <a:prstGeom prst="straightConnector1">
              <a:avLst/>
            </a:prstGeom>
            <a:ln w="88900"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48103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32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88213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 fontScale="90000"/>
          </a:bodyPr>
          <a:lstStyle/>
          <a:p>
            <a:r>
              <a:rPr lang="en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Photoexcitation of Br using </a:t>
            </a:r>
            <a:r>
              <a:rPr lang="en-US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BELLA short-pulse laser facility</a:t>
            </a:r>
            <a:br>
              <a:rPr lang="en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(supported by Google)</a:t>
            </a:r>
            <a:endParaRPr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8" name="Google Shape;808;p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algn="r"/>
            <a:fld id="{00000000-1234-1234-1234-123412341234}" type="slidenum">
              <a:rPr lang="en"/>
              <a:pPr algn="r"/>
              <a:t>17</a:t>
            </a:fld>
            <a:endParaRPr/>
          </a:p>
        </p:txBody>
      </p:sp>
      <p:pic>
        <p:nvPicPr>
          <p:cNvPr id="809" name="Google Shape;809;p32"/>
          <p:cNvPicPr preferRelativeResize="0"/>
          <p:nvPr/>
        </p:nvPicPr>
        <p:blipFill rotWithShape="1">
          <a:blip r:embed="rId3">
            <a:alphaModFix/>
          </a:blip>
          <a:srcRect t="27718"/>
          <a:stretch/>
        </p:blipFill>
        <p:spPr>
          <a:xfrm>
            <a:off x="537860" y="977737"/>
            <a:ext cx="5974999" cy="2789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816;p33">
            <a:extLst>
              <a:ext uri="{FF2B5EF4-FFF2-40B4-BE49-F238E27FC236}">
                <a16:creationId xmlns:a16="http://schemas.microsoft.com/office/drawing/2014/main" id="{8B7CF2F1-B3EE-20EC-6A3C-1B90F5EE9DB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9340"/>
          <a:stretch/>
        </p:blipFill>
        <p:spPr>
          <a:xfrm>
            <a:off x="-136517" y="4118736"/>
            <a:ext cx="3661876" cy="2331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817;p33">
            <a:extLst>
              <a:ext uri="{FF2B5EF4-FFF2-40B4-BE49-F238E27FC236}">
                <a16:creationId xmlns:a16="http://schemas.microsoft.com/office/drawing/2014/main" id="{33B8F8F2-AA5C-A36F-0F08-40E6C6FF331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8694"/>
          <a:stretch/>
        </p:blipFill>
        <p:spPr>
          <a:xfrm>
            <a:off x="3529841" y="4181110"/>
            <a:ext cx="3661876" cy="21737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oogle Shape;896;p36">
            <a:extLst>
              <a:ext uri="{FF2B5EF4-FFF2-40B4-BE49-F238E27FC236}">
                <a16:creationId xmlns:a16="http://schemas.microsoft.com/office/drawing/2014/main" id="{8DAE35A5-0AFC-D3BB-68B3-FC5FAB348A39}"/>
              </a:ext>
            </a:extLst>
          </p:cNvPr>
          <p:cNvGrpSpPr/>
          <p:nvPr/>
        </p:nvGrpSpPr>
        <p:grpSpPr>
          <a:xfrm>
            <a:off x="7607608" y="675282"/>
            <a:ext cx="4775868" cy="3286704"/>
            <a:chOff x="5164025" y="1886297"/>
            <a:chExt cx="3581901" cy="2465028"/>
          </a:xfrm>
        </p:grpSpPr>
        <p:pic>
          <p:nvPicPr>
            <p:cNvPr id="5" name="Google Shape;897;p36">
              <a:extLst>
                <a:ext uri="{FF2B5EF4-FFF2-40B4-BE49-F238E27FC236}">
                  <a16:creationId xmlns:a16="http://schemas.microsoft.com/office/drawing/2014/main" id="{7FF885A1-9F14-184B-98F3-6CA777736670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164025" y="1963400"/>
              <a:ext cx="3581901" cy="23879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Google Shape;898;p36">
              <a:extLst>
                <a:ext uri="{FF2B5EF4-FFF2-40B4-BE49-F238E27FC236}">
                  <a16:creationId xmlns:a16="http://schemas.microsoft.com/office/drawing/2014/main" id="{5DE665BA-D4E1-5EEB-D111-00AD1FADCDC3}"/>
                </a:ext>
              </a:extLst>
            </p:cNvPr>
            <p:cNvSpPr txBox="1"/>
            <p:nvPr/>
          </p:nvSpPr>
          <p:spPr>
            <a:xfrm>
              <a:off x="5508454" y="1886297"/>
              <a:ext cx="2649300" cy="33847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/>
              <a:r>
                <a:rPr lang="en" sz="1333">
                  <a:latin typeface="Times New Roman"/>
                  <a:ea typeface="Times New Roman"/>
                  <a:cs typeface="Times New Roman"/>
                  <a:sym typeface="Times New Roman"/>
                </a:rPr>
                <a:t>Activation Ratio: Brem. Photons Br79m/Br80m</a:t>
              </a:r>
              <a:endParaRPr sz="1333"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aphicFrame>
        <p:nvGraphicFramePr>
          <p:cNvPr id="7" name="Google Shape;899;p36">
            <a:extLst>
              <a:ext uri="{FF2B5EF4-FFF2-40B4-BE49-F238E27FC236}">
                <a16:creationId xmlns:a16="http://schemas.microsoft.com/office/drawing/2014/main" id="{9733A3C0-D2C7-F5DA-AB4C-9AD9660154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8455814"/>
              </p:ext>
            </p:extLst>
          </p:nvPr>
        </p:nvGraphicFramePr>
        <p:xfrm>
          <a:off x="7524212" y="4025485"/>
          <a:ext cx="4137534" cy="2235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0687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87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7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Irradiation Cases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Population Ratios (#/Shot)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70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Brem. Photons 79/80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0.023±0.0024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CDE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70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Electrons 79/80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0.033</a:t>
                      </a:r>
                      <a:r>
                        <a:rPr lang="en" sz="1300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±0.0015</a:t>
                      </a:r>
                      <a:endParaRPr sz="13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70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Brem. 79/Electrons 79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0.503</a:t>
                      </a:r>
                      <a:r>
                        <a:rPr lang="en" sz="13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±0.0515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70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Brem. 80/Electrons 80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0.719</a:t>
                      </a:r>
                      <a:r>
                        <a:rPr lang="en" sz="1300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±0.0326</a:t>
                      </a:r>
                      <a:endParaRPr sz="13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CA1C527-5D3C-4E41-601B-73C05B65978A}"/>
              </a:ext>
            </a:extLst>
          </p:cNvPr>
          <p:cNvSpPr txBox="1"/>
          <p:nvPr/>
        </p:nvSpPr>
        <p:spPr>
          <a:xfrm>
            <a:off x="233060" y="4083893"/>
            <a:ext cx="200888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79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Br(</a:t>
            </a:r>
            <a:r>
              <a:rPr lang="en-US" sz="2400" dirty="0"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dirty="0"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’)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79m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3879B0-76ED-9E88-F8A7-C3E665A44369}"/>
              </a:ext>
            </a:extLst>
          </p:cNvPr>
          <p:cNvSpPr txBox="1"/>
          <p:nvPr/>
        </p:nvSpPr>
        <p:spPr>
          <a:xfrm>
            <a:off x="3947035" y="4118736"/>
            <a:ext cx="177324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Br(</a:t>
            </a:r>
            <a:r>
              <a:rPr lang="en-US" sz="2400" dirty="0"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,n)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48836E-6D01-1A1D-E5E0-759B986CFA57}"/>
              </a:ext>
            </a:extLst>
          </p:cNvPr>
          <p:cNvSpPr txBox="1"/>
          <p:nvPr/>
        </p:nvSpPr>
        <p:spPr>
          <a:xfrm rot="16200000">
            <a:off x="6704734" y="2170863"/>
            <a:ext cx="1782860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NLD models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74876B-8764-F70F-250B-2DCF3A7486C9}"/>
              </a:ext>
            </a:extLst>
          </p:cNvPr>
          <p:cNvSpPr txBox="1"/>
          <p:nvPr/>
        </p:nvSpPr>
        <p:spPr>
          <a:xfrm>
            <a:off x="8941617" y="3645373"/>
            <a:ext cx="1697901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RSF models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2C18B1-1A3C-0254-1F4F-937BA35ACFBC}"/>
              </a:ext>
            </a:extLst>
          </p:cNvPr>
          <p:cNvSpPr txBox="1"/>
          <p:nvPr/>
        </p:nvSpPr>
        <p:spPr>
          <a:xfrm>
            <a:off x="8189062" y="597515"/>
            <a:ext cx="346507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Br/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79m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 ratio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1337F2E-74B2-20CC-760D-C7C673BF0B4F}"/>
              </a:ext>
            </a:extLst>
          </p:cNvPr>
          <p:cNvGrpSpPr/>
          <p:nvPr/>
        </p:nvGrpSpPr>
        <p:grpSpPr>
          <a:xfrm>
            <a:off x="4116818" y="2191228"/>
            <a:ext cx="2396041" cy="1101898"/>
            <a:chOff x="4116818" y="2191228"/>
            <a:chExt cx="2396041" cy="110189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AE481FC-7C0D-B663-EE43-A77EB65E5C25}"/>
                </a:ext>
              </a:extLst>
            </p:cNvPr>
            <p:cNvSpPr txBox="1"/>
            <p:nvPr/>
          </p:nvSpPr>
          <p:spPr>
            <a:xfrm>
              <a:off x="4116818" y="2831461"/>
              <a:ext cx="2396041" cy="46166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LaBr active target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E9D10C7-C9A7-1A84-BD08-B4BA8A0CADAD}"/>
                </a:ext>
              </a:extLst>
            </p:cNvPr>
            <p:cNvCxnSpPr>
              <a:stCxn id="13" idx="0"/>
            </p:cNvCxnSpPr>
            <p:nvPr/>
          </p:nvCxnSpPr>
          <p:spPr>
            <a:xfrm flipV="1">
              <a:off x="5314839" y="2191228"/>
              <a:ext cx="405438" cy="640233"/>
            </a:xfrm>
            <a:prstGeom prst="straightConnector1">
              <a:avLst/>
            </a:prstGeom>
            <a:ln w="85725">
              <a:solidFill>
                <a:srgbClr val="FF0000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3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20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r>
              <a:rPr lang="en"/>
              <a:t>Experimental setup at BELLA HTT</a:t>
            </a:r>
            <a:endParaRPr/>
          </a:p>
        </p:txBody>
      </p:sp>
      <p:sp>
        <p:nvSpPr>
          <p:cNvPr id="774" name="Google Shape;774;p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algn="r"/>
            <a:fld id="{00000000-1234-1234-1234-123412341234}" type="slidenum">
              <a:rPr lang="en"/>
              <a:pPr algn="r"/>
              <a:t>18</a:t>
            </a:fld>
            <a:endParaRPr/>
          </a:p>
        </p:txBody>
      </p:sp>
      <p:pic>
        <p:nvPicPr>
          <p:cNvPr id="775" name="Google Shape;775;p31" descr="A picture containing indoor, messy, cluttered, dirt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21640" t="30031" r="12742" b="10873"/>
          <a:stretch/>
        </p:blipFill>
        <p:spPr>
          <a:xfrm>
            <a:off x="7880081" y="1612736"/>
            <a:ext cx="3550324" cy="2398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p31" descr="A picture containing indoor, equipment, miller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12773" t="33817" r="5185" b="10157"/>
          <a:stretch/>
        </p:blipFill>
        <p:spPr>
          <a:xfrm>
            <a:off x="8313951" y="4036968"/>
            <a:ext cx="2662196" cy="2414635"/>
          </a:xfrm>
          <a:prstGeom prst="rect">
            <a:avLst/>
          </a:prstGeom>
          <a:noFill/>
          <a:ln>
            <a:noFill/>
          </a:ln>
        </p:spPr>
      </p:pic>
      <p:sp>
        <p:nvSpPr>
          <p:cNvPr id="777" name="Google Shape;777;p31"/>
          <p:cNvSpPr txBox="1"/>
          <p:nvPr/>
        </p:nvSpPr>
        <p:spPr>
          <a:xfrm>
            <a:off x="9236267" y="1734791"/>
            <a:ext cx="731600" cy="27695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/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LANEX</a:t>
            </a:r>
            <a:endParaRPr sz="1467"/>
          </a:p>
        </p:txBody>
      </p:sp>
      <p:cxnSp>
        <p:nvCxnSpPr>
          <p:cNvPr id="778" name="Google Shape;778;p31"/>
          <p:cNvCxnSpPr/>
          <p:nvPr/>
        </p:nvCxnSpPr>
        <p:spPr>
          <a:xfrm flipH="1">
            <a:off x="9562893" y="2045012"/>
            <a:ext cx="21600" cy="5276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779" name="Google Shape;779;p31"/>
          <p:cNvSpPr txBox="1"/>
          <p:nvPr/>
        </p:nvSpPr>
        <p:spPr>
          <a:xfrm>
            <a:off x="8875233" y="3638834"/>
            <a:ext cx="1222800" cy="27695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/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Brem. converter</a:t>
            </a:r>
            <a:endParaRPr sz="1467"/>
          </a:p>
        </p:txBody>
      </p:sp>
      <p:cxnSp>
        <p:nvCxnSpPr>
          <p:cNvPr id="780" name="Google Shape;780;p31"/>
          <p:cNvCxnSpPr>
            <a:stCxn id="779" idx="0"/>
          </p:cNvCxnSpPr>
          <p:nvPr/>
        </p:nvCxnSpPr>
        <p:spPr>
          <a:xfrm flipH="1" flipV="1">
            <a:off x="9275033" y="3100833"/>
            <a:ext cx="211600" cy="538001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781" name="Google Shape;781;p31"/>
          <p:cNvSpPr txBox="1"/>
          <p:nvPr/>
        </p:nvSpPr>
        <p:spPr>
          <a:xfrm>
            <a:off x="7769867" y="5819334"/>
            <a:ext cx="1155600" cy="27695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/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Active Targets</a:t>
            </a:r>
            <a:endParaRPr sz="1467"/>
          </a:p>
        </p:txBody>
      </p:sp>
      <p:cxnSp>
        <p:nvCxnSpPr>
          <p:cNvPr id="782" name="Google Shape;782;p31"/>
          <p:cNvCxnSpPr>
            <a:stCxn id="781" idx="0"/>
          </p:cNvCxnSpPr>
          <p:nvPr/>
        </p:nvCxnSpPr>
        <p:spPr>
          <a:xfrm flipV="1">
            <a:off x="8347667" y="4927333"/>
            <a:ext cx="172400" cy="892001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783" name="Google Shape;783;p31"/>
          <p:cNvCxnSpPr>
            <a:stCxn id="781" idx="0"/>
          </p:cNvCxnSpPr>
          <p:nvPr/>
        </p:nvCxnSpPr>
        <p:spPr>
          <a:xfrm flipV="1">
            <a:off x="8347667" y="5465333"/>
            <a:ext cx="334400" cy="354001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grpSp>
        <p:nvGrpSpPr>
          <p:cNvPr id="784" name="Google Shape;784;p31"/>
          <p:cNvGrpSpPr/>
          <p:nvPr/>
        </p:nvGrpSpPr>
        <p:grpSpPr>
          <a:xfrm>
            <a:off x="612119" y="1527460"/>
            <a:ext cx="7410728" cy="4379689"/>
            <a:chOff x="315172" y="1744394"/>
            <a:chExt cx="7998339" cy="4726964"/>
          </a:xfrm>
        </p:grpSpPr>
        <p:grpSp>
          <p:nvGrpSpPr>
            <p:cNvPr id="785" name="Google Shape;785;p31"/>
            <p:cNvGrpSpPr/>
            <p:nvPr/>
          </p:nvGrpSpPr>
          <p:grpSpPr>
            <a:xfrm>
              <a:off x="315172" y="1744394"/>
              <a:ext cx="7998339" cy="4726964"/>
              <a:chOff x="568387" y="1441939"/>
              <a:chExt cx="7998339" cy="4726964"/>
            </a:xfrm>
          </p:grpSpPr>
          <p:pic>
            <p:nvPicPr>
              <p:cNvPr id="786" name="Google Shape;786;p31" descr="A picture containing indoor, items, old, dirty&#10;&#10;Description automatically generated"/>
              <p:cNvPicPr preferRelativeResize="0"/>
              <p:nvPr/>
            </p:nvPicPr>
            <p:blipFill rotWithShape="1">
              <a:blip r:embed="rId5">
                <a:alphaModFix/>
              </a:blip>
              <a:srcRect b="20102"/>
              <a:stretch/>
            </p:blipFill>
            <p:spPr>
              <a:xfrm>
                <a:off x="568387" y="1512277"/>
                <a:ext cx="7771169" cy="465662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87" name="Google Shape;787;p31"/>
              <p:cNvSpPr/>
              <p:nvPr/>
            </p:nvSpPr>
            <p:spPr>
              <a:xfrm>
                <a:off x="668215" y="4888523"/>
                <a:ext cx="464100" cy="464100"/>
              </a:xfrm>
              <a:prstGeom prst="ellipse">
                <a:avLst/>
              </a:prstGeom>
              <a:noFill/>
              <a:ln w="28575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33" tIns="45700" rIns="91433" bIns="45700" anchor="ctr" anchorCtr="0">
                <a:noAutofit/>
              </a:bodyPr>
              <a:lstStyle/>
              <a:p>
                <a:pPr algn="ctr"/>
                <a:endParaRPr sz="1867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788" name="Google Shape;788;p31"/>
              <p:cNvSpPr/>
              <p:nvPr/>
            </p:nvSpPr>
            <p:spPr>
              <a:xfrm>
                <a:off x="5779476" y="1441939"/>
                <a:ext cx="766800" cy="766800"/>
              </a:xfrm>
              <a:prstGeom prst="ellipse">
                <a:avLst/>
              </a:prstGeom>
              <a:noFill/>
              <a:ln w="28575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33" tIns="45700" rIns="91433" bIns="45700" anchor="ctr" anchorCtr="0">
                <a:noAutofit/>
              </a:bodyPr>
              <a:lstStyle/>
              <a:p>
                <a:pPr algn="ctr"/>
                <a:endParaRPr sz="1867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789" name="Google Shape;789;p31"/>
              <p:cNvSpPr txBox="1"/>
              <p:nvPr/>
            </p:nvSpPr>
            <p:spPr>
              <a:xfrm>
                <a:off x="3972433" y="3160976"/>
                <a:ext cx="1519199" cy="29892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33" tIns="45700" rIns="91433" bIns="45700" anchor="t" anchorCtr="0">
                <a:spAutoFit/>
              </a:bodyPr>
              <a:lstStyle/>
              <a:p>
                <a:pPr algn="ctr"/>
                <a:r>
                  <a:rPr lang="en" sz="1200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Dispersion Magnet</a:t>
                </a:r>
                <a:endParaRPr sz="1467"/>
              </a:p>
            </p:txBody>
          </p:sp>
          <p:sp>
            <p:nvSpPr>
              <p:cNvPr id="790" name="Google Shape;790;p31"/>
              <p:cNvSpPr txBox="1"/>
              <p:nvPr/>
            </p:nvSpPr>
            <p:spPr>
              <a:xfrm>
                <a:off x="6937161" y="4982134"/>
                <a:ext cx="1438200" cy="29892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33" tIns="45700" rIns="91433" bIns="45700" anchor="t" anchorCtr="0">
                <a:spAutoFit/>
              </a:bodyPr>
              <a:lstStyle/>
              <a:p>
                <a:pPr algn="ctr"/>
                <a:r>
                  <a:rPr lang="en" sz="1200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Clean-up Magnet</a:t>
                </a:r>
                <a:endParaRPr sz="1467"/>
              </a:p>
            </p:txBody>
          </p:sp>
          <p:sp>
            <p:nvSpPr>
              <p:cNvPr id="791" name="Google Shape;791;p31"/>
              <p:cNvSpPr txBox="1"/>
              <p:nvPr/>
            </p:nvSpPr>
            <p:spPr>
              <a:xfrm>
                <a:off x="5810058" y="3491836"/>
                <a:ext cx="789600" cy="29892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33" tIns="45700" rIns="91433" bIns="45700" anchor="t" anchorCtr="0">
                <a:spAutoFit/>
              </a:bodyPr>
              <a:lstStyle/>
              <a:p>
                <a:pPr algn="ctr"/>
                <a:r>
                  <a:rPr lang="en" sz="1200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LANEX</a:t>
                </a:r>
                <a:endParaRPr sz="1467"/>
              </a:p>
            </p:txBody>
          </p:sp>
          <p:sp>
            <p:nvSpPr>
              <p:cNvPr id="792" name="Google Shape;792;p31"/>
              <p:cNvSpPr txBox="1"/>
              <p:nvPr/>
            </p:nvSpPr>
            <p:spPr>
              <a:xfrm>
                <a:off x="1092039" y="5406094"/>
                <a:ext cx="1076699" cy="498227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33" tIns="45700" rIns="91433" bIns="45700" anchor="t" anchorCtr="0">
                <a:spAutoFit/>
              </a:bodyPr>
              <a:lstStyle/>
              <a:p>
                <a:pPr algn="ctr"/>
                <a:r>
                  <a:rPr lang="en" sz="1200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Gas Jet (accelerator)</a:t>
                </a:r>
                <a:endParaRPr sz="1467"/>
              </a:p>
            </p:txBody>
          </p:sp>
          <p:sp>
            <p:nvSpPr>
              <p:cNvPr id="793" name="Google Shape;793;p31"/>
              <p:cNvSpPr txBox="1"/>
              <p:nvPr/>
            </p:nvSpPr>
            <p:spPr>
              <a:xfrm>
                <a:off x="7247025" y="1782643"/>
                <a:ext cx="1319701" cy="29892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33" tIns="45700" rIns="91433" bIns="45700" anchor="t" anchorCtr="0">
                <a:spAutoFit/>
              </a:bodyPr>
              <a:lstStyle/>
              <a:p>
                <a:pPr algn="ctr"/>
                <a:r>
                  <a:rPr lang="en" sz="1200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Imaging Camera</a:t>
                </a:r>
                <a:endParaRPr sz="1467"/>
              </a:p>
            </p:txBody>
          </p:sp>
          <p:cxnSp>
            <p:nvCxnSpPr>
              <p:cNvPr id="794" name="Google Shape;794;p31"/>
              <p:cNvCxnSpPr>
                <a:endCxn id="788" idx="6"/>
              </p:cNvCxnSpPr>
              <p:nvPr/>
            </p:nvCxnSpPr>
            <p:spPr>
              <a:xfrm rot="10800000">
                <a:off x="6546276" y="1825339"/>
                <a:ext cx="700800" cy="9570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cxnSp>
            <p:nvCxnSpPr>
              <p:cNvPr id="795" name="Google Shape;795;p31"/>
              <p:cNvCxnSpPr/>
              <p:nvPr/>
            </p:nvCxnSpPr>
            <p:spPr>
              <a:xfrm rot="10800000">
                <a:off x="1132401" y="5118506"/>
                <a:ext cx="569100" cy="27810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cxnSp>
            <p:nvCxnSpPr>
              <p:cNvPr id="796" name="Google Shape;796;p31"/>
              <p:cNvCxnSpPr/>
              <p:nvPr/>
            </p:nvCxnSpPr>
            <p:spPr>
              <a:xfrm>
                <a:off x="4753232" y="3485283"/>
                <a:ext cx="261900" cy="56610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cxnSp>
            <p:nvCxnSpPr>
              <p:cNvPr id="797" name="Google Shape;797;p31"/>
              <p:cNvCxnSpPr/>
              <p:nvPr/>
            </p:nvCxnSpPr>
            <p:spPr>
              <a:xfrm flipH="1">
                <a:off x="6162779" y="3826632"/>
                <a:ext cx="23100" cy="56940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cxnSp>
            <p:nvCxnSpPr>
              <p:cNvPr id="798" name="Google Shape;798;p31"/>
              <p:cNvCxnSpPr>
                <a:stCxn id="790" idx="0"/>
              </p:cNvCxnSpPr>
              <p:nvPr/>
            </p:nvCxnSpPr>
            <p:spPr>
              <a:xfrm flipH="1" flipV="1">
                <a:off x="7247063" y="4649133"/>
                <a:ext cx="409198" cy="33300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sp>
            <p:nvSpPr>
              <p:cNvPr id="799" name="Google Shape;799;p31"/>
              <p:cNvSpPr txBox="1"/>
              <p:nvPr/>
            </p:nvSpPr>
            <p:spPr>
              <a:xfrm>
                <a:off x="5591825" y="5396618"/>
                <a:ext cx="1319701" cy="29892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33" tIns="45700" rIns="91433" bIns="45700" anchor="t" anchorCtr="0">
                <a:spAutoFit/>
              </a:bodyPr>
              <a:lstStyle/>
              <a:p>
                <a:pPr algn="ctr"/>
                <a:r>
                  <a:rPr lang="en" sz="1200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Brem. converter</a:t>
                </a:r>
                <a:endParaRPr sz="1467"/>
              </a:p>
            </p:txBody>
          </p:sp>
          <p:cxnSp>
            <p:nvCxnSpPr>
              <p:cNvPr id="800" name="Google Shape;800;p31"/>
              <p:cNvCxnSpPr>
                <a:stCxn id="799" idx="0"/>
              </p:cNvCxnSpPr>
              <p:nvPr/>
            </p:nvCxnSpPr>
            <p:spPr>
              <a:xfrm flipH="1" flipV="1">
                <a:off x="5982574" y="4854518"/>
                <a:ext cx="269102" cy="542099"/>
              </a:xfrm>
              <a:prstGeom prst="straightConnector1">
                <a:avLst/>
              </a:prstGeom>
              <a:noFill/>
              <a:ln w="38100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</p:grpSp>
        <p:cxnSp>
          <p:nvCxnSpPr>
            <p:cNvPr id="801" name="Google Shape;801;p31"/>
            <p:cNvCxnSpPr/>
            <p:nvPr/>
          </p:nvCxnSpPr>
          <p:spPr>
            <a:xfrm rot="10800000" flipH="1">
              <a:off x="979062" y="4804092"/>
              <a:ext cx="3592800" cy="551400"/>
            </a:xfrm>
            <a:prstGeom prst="straightConnector1">
              <a:avLst/>
            </a:prstGeom>
            <a:noFill/>
            <a:ln w="57150" cap="flat" cmpd="sng">
              <a:solidFill>
                <a:srgbClr val="FF0000"/>
              </a:solidFill>
              <a:prstDash val="dash"/>
              <a:miter lim="800000"/>
              <a:headEnd type="none" w="sm" len="sm"/>
              <a:tailEnd type="triangle" w="med" len="med"/>
            </a:ln>
          </p:spPr>
        </p:cxnSp>
        <p:sp>
          <p:nvSpPr>
            <p:cNvPr id="802" name="Google Shape;802;p31"/>
            <p:cNvSpPr txBox="1"/>
            <p:nvPr/>
          </p:nvSpPr>
          <p:spPr>
            <a:xfrm>
              <a:off x="1894444" y="4674716"/>
              <a:ext cx="878100" cy="29892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spAutoFit/>
            </a:bodyPr>
            <a:lstStyle/>
            <a:p>
              <a:pPr algn="ctr"/>
              <a:r>
                <a:rPr lang="en" sz="12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Electrons</a:t>
              </a:r>
              <a:endParaRPr sz="1467"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34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20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r>
              <a:rPr lang="en"/>
              <a:t>Analysis: Calculating population levels</a:t>
            </a:r>
            <a:endParaRPr/>
          </a:p>
        </p:txBody>
      </p:sp>
      <p:sp>
        <p:nvSpPr>
          <p:cNvPr id="823" name="Google Shape;823;p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algn="r"/>
            <a:fld id="{00000000-1234-1234-1234-123412341234}" type="slidenum">
              <a:rPr lang="en"/>
              <a:pPr algn="r"/>
              <a:t>19</a:t>
            </a:fld>
            <a:endParaRPr/>
          </a:p>
        </p:txBody>
      </p:sp>
      <p:grpSp>
        <p:nvGrpSpPr>
          <p:cNvPr id="824" name="Google Shape;824;p34"/>
          <p:cNvGrpSpPr/>
          <p:nvPr/>
        </p:nvGrpSpPr>
        <p:grpSpPr>
          <a:xfrm>
            <a:off x="4106015" y="1247707"/>
            <a:ext cx="3545357" cy="4847883"/>
            <a:chOff x="5922425" y="998808"/>
            <a:chExt cx="2659018" cy="3635912"/>
          </a:xfrm>
        </p:grpSpPr>
        <p:pic>
          <p:nvPicPr>
            <p:cNvPr id="825" name="Google Shape;825;p3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933572" y="998808"/>
              <a:ext cx="2630949" cy="18783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6" name="Google Shape;826;p3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922425" y="2839596"/>
              <a:ext cx="2659018" cy="179512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27" name="Google Shape;827;p34"/>
          <p:cNvGrpSpPr/>
          <p:nvPr/>
        </p:nvGrpSpPr>
        <p:grpSpPr>
          <a:xfrm>
            <a:off x="5833524" y="2903699"/>
            <a:ext cx="524800" cy="1109200"/>
            <a:chOff x="7231228" y="2223875"/>
            <a:chExt cx="393600" cy="831900"/>
          </a:xfrm>
        </p:grpSpPr>
        <p:sp>
          <p:nvSpPr>
            <p:cNvPr id="828" name="Google Shape;828;p34"/>
            <p:cNvSpPr/>
            <p:nvPr/>
          </p:nvSpPr>
          <p:spPr>
            <a:xfrm>
              <a:off x="7231228" y="2223875"/>
              <a:ext cx="393600" cy="393600"/>
            </a:xfrm>
            <a:prstGeom prst="ellipse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cxnSp>
          <p:nvCxnSpPr>
            <p:cNvPr id="829" name="Google Shape;829;p34"/>
            <p:cNvCxnSpPr>
              <a:stCxn id="828" idx="4"/>
            </p:cNvCxnSpPr>
            <p:nvPr/>
          </p:nvCxnSpPr>
          <p:spPr>
            <a:xfrm flipH="1">
              <a:off x="7251028" y="2617475"/>
              <a:ext cx="177000" cy="4383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830" name="Google Shape;830;p34"/>
          <p:cNvGrpSpPr/>
          <p:nvPr/>
        </p:nvGrpSpPr>
        <p:grpSpPr>
          <a:xfrm>
            <a:off x="5610433" y="3854867"/>
            <a:ext cx="97600" cy="1888000"/>
            <a:chOff x="7408225" y="2891150"/>
            <a:chExt cx="73200" cy="1416000"/>
          </a:xfrm>
        </p:grpSpPr>
        <p:sp>
          <p:nvSpPr>
            <p:cNvPr id="831" name="Google Shape;831;p34"/>
            <p:cNvSpPr/>
            <p:nvPr/>
          </p:nvSpPr>
          <p:spPr>
            <a:xfrm>
              <a:off x="7408225" y="2891150"/>
              <a:ext cx="73200" cy="1416000"/>
            </a:xfrm>
            <a:prstGeom prst="rect">
              <a:avLst/>
            </a:prstGeom>
            <a:solidFill>
              <a:srgbClr val="00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2" name="Google Shape;832;p34"/>
            <p:cNvSpPr/>
            <p:nvPr/>
          </p:nvSpPr>
          <p:spPr>
            <a:xfrm>
              <a:off x="7408225" y="3515750"/>
              <a:ext cx="73200" cy="791400"/>
            </a:xfrm>
            <a:prstGeom prst="rect">
              <a:avLst/>
            </a:prstGeom>
            <a:solidFill>
              <a:srgbClr val="F6B26B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33" name="Google Shape;833;p34"/>
          <p:cNvGrpSpPr/>
          <p:nvPr/>
        </p:nvGrpSpPr>
        <p:grpSpPr>
          <a:xfrm>
            <a:off x="7738748" y="1803401"/>
            <a:ext cx="4384675" cy="3715844"/>
            <a:chOff x="5804061" y="1352550"/>
            <a:chExt cx="3288506" cy="2786883"/>
          </a:xfrm>
        </p:grpSpPr>
        <p:sp>
          <p:nvSpPr>
            <p:cNvPr id="834" name="Google Shape;834;p34"/>
            <p:cNvSpPr/>
            <p:nvPr/>
          </p:nvSpPr>
          <p:spPr>
            <a:xfrm>
              <a:off x="7234650" y="1911948"/>
              <a:ext cx="253500" cy="5070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5" name="Google Shape;835;p34"/>
            <p:cNvSpPr/>
            <p:nvPr/>
          </p:nvSpPr>
          <p:spPr>
            <a:xfrm>
              <a:off x="7234650" y="3081291"/>
              <a:ext cx="253500" cy="5070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836" name="Google Shape;836;p34"/>
            <p:cNvGrpSpPr/>
            <p:nvPr/>
          </p:nvGrpSpPr>
          <p:grpSpPr>
            <a:xfrm>
              <a:off x="5804061" y="1352550"/>
              <a:ext cx="3288506" cy="2786883"/>
              <a:chOff x="5804061" y="1352550"/>
              <a:chExt cx="3288506" cy="2786883"/>
            </a:xfrm>
          </p:grpSpPr>
          <p:pic>
            <p:nvPicPr>
              <p:cNvPr id="837" name="Google Shape;837;p34" descr="{&quot;id&quot;:&quot;1&quot;,&quot;code&quot;:&quot;$$N0_{t_{bin}}=\\frac{Peak\\,Counts}{\\exp\\left(-\\lambda\\cdot t_{LHS}\\right)-\\exp\\left(-\\lambda\\cdot t_{RHS}\\right)}$$&quot;,&quot;type&quot;:&quot;$$&quot;,&quot;backgroundColorModified&quot;:false,&quot;aid&quot;:null,&quot;font&quot;:{&quot;size&quot;:12,&quot;color&quot;:&quot;#000000&quot;,&quot;family&quot;:&quot;Arial&quot;},&quot;backgroundColor&quot;:&quot;#FFFFFF&quot;,&quot;ts&quot;:1669068063837,&quot;cs&quot;:&quot;O/6oyaiWfyan8xwTQQ7ZRA==&quot;,&quot;size&quot;:{&quot;width&quot;:345.25000000000006,&quot;height&quot;:44}}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5804061" y="2530179"/>
                <a:ext cx="3288506" cy="4191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38" name="Google Shape;838;p34" descr="{&quot;type&quot;:&quot;$$&quot;,&quot;code&quot;:&quot;$$Peak\\,Counts\\,=\\,\\sum_{i=1}^{n}C_{i}-BKG_{i}$$&quot;,&quot;aid&quot;:null,&quot;backgroundColor&quot;:&quot;#FFFFFF&quot;,&quot;font&quot;:{&quot;color&quot;:&quot;#000000&quot;,&quot;size&quot;:12,&quot;family&quot;:&quot;Arial&quot;},&quot;id&quot;:&quot;2&quot;,&quot;ts&quot;:1669055390560,&quot;cs&quot;:&quot;x/nTYDOeH/MQw9mLBXZZKg==&quot;,&quot;size&quot;:{&quot;width&quot;:262.40000000000003,&quot;height&quot;:48.19999999999999}}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6096000" y="1352550"/>
                <a:ext cx="2499360" cy="45910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39" name="Google Shape;839;p34" descr="{&quot;id&quot;:&quot;3&quot;,&quot;code&quot;:&quot;$$N0_{mean}=\\frac{\\sum_{t_{bin}}^{n}N0_{t_{bin}}}{n}$$&quot;,&quot;font&quot;:{&quot;color&quot;:&quot;#000000&quot;,&quot;size&quot;:12,&quot;family&quot;:&quot;Arial&quot;},&quot;type&quot;:&quot;$$&quot;,&quot;aid&quot;:null,&quot;backgroundColor&quot;:&quot;#FFFFFF&quot;,&quot;backgroundColorModified&quot;:false,&quot;ts&quot;:1669068133190,&quot;cs&quot;:&quot;mEeiBD++nTbuNxAhwGjj0Q==&quot;,&quot;size&quot;:{&quot;width&quot;:178,&quot;height&quot;:44}}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6513672" y="3720333"/>
                <a:ext cx="1695450" cy="4191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840" name="Google Shape;840;p34"/>
          <p:cNvGrpSpPr/>
          <p:nvPr/>
        </p:nvGrpSpPr>
        <p:grpSpPr>
          <a:xfrm>
            <a:off x="10300167" y="1126867"/>
            <a:ext cx="913200" cy="676000"/>
            <a:chOff x="7725125" y="845150"/>
            <a:chExt cx="684900" cy="507000"/>
          </a:xfrm>
        </p:grpSpPr>
        <p:sp>
          <p:nvSpPr>
            <p:cNvPr id="841" name="Google Shape;841;p34"/>
            <p:cNvSpPr/>
            <p:nvPr/>
          </p:nvSpPr>
          <p:spPr>
            <a:xfrm>
              <a:off x="7725125" y="845150"/>
              <a:ext cx="151500" cy="507000"/>
            </a:xfrm>
            <a:prstGeom prst="downArrow">
              <a:avLst>
                <a:gd name="adj1" fmla="val 50000"/>
                <a:gd name="adj2" fmla="val 100906"/>
              </a:avLst>
            </a:prstGeom>
            <a:solidFill>
              <a:srgbClr val="00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2" name="Google Shape;842;p34"/>
            <p:cNvSpPr/>
            <p:nvPr/>
          </p:nvSpPr>
          <p:spPr>
            <a:xfrm>
              <a:off x="8258525" y="845150"/>
              <a:ext cx="151500" cy="507000"/>
            </a:xfrm>
            <a:prstGeom prst="downArrow">
              <a:avLst>
                <a:gd name="adj1" fmla="val 50000"/>
                <a:gd name="adj2" fmla="val 100906"/>
              </a:avLst>
            </a:prstGeom>
            <a:solidFill>
              <a:srgbClr val="F6B26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43" name="Google Shape;843;p34"/>
          <p:cNvGrpSpPr/>
          <p:nvPr/>
        </p:nvGrpSpPr>
        <p:grpSpPr>
          <a:xfrm>
            <a:off x="-25820" y="2014619"/>
            <a:ext cx="4470163" cy="2866343"/>
            <a:chOff x="-82394" y="1600335"/>
            <a:chExt cx="3352623" cy="2149757"/>
          </a:xfrm>
        </p:grpSpPr>
        <p:grpSp>
          <p:nvGrpSpPr>
            <p:cNvPr id="844" name="Google Shape;844;p34"/>
            <p:cNvGrpSpPr/>
            <p:nvPr/>
          </p:nvGrpSpPr>
          <p:grpSpPr>
            <a:xfrm>
              <a:off x="125950" y="1600335"/>
              <a:ext cx="3144279" cy="2149757"/>
              <a:chOff x="125950" y="1600335"/>
              <a:chExt cx="3144279" cy="2149757"/>
            </a:xfrm>
          </p:grpSpPr>
          <p:grpSp>
            <p:nvGrpSpPr>
              <p:cNvPr id="845" name="Google Shape;845;p34"/>
              <p:cNvGrpSpPr/>
              <p:nvPr/>
            </p:nvGrpSpPr>
            <p:grpSpPr>
              <a:xfrm>
                <a:off x="125950" y="1600335"/>
                <a:ext cx="2911027" cy="2149757"/>
                <a:chOff x="125950" y="1600335"/>
                <a:chExt cx="2911027" cy="2149757"/>
              </a:xfrm>
            </p:grpSpPr>
            <p:pic>
              <p:nvPicPr>
                <p:cNvPr id="846" name="Google Shape;846;p34"/>
                <p:cNvPicPr preferRelativeResize="0"/>
                <p:nvPr/>
              </p:nvPicPr>
              <p:blipFill>
                <a:blip r:embed="rId8">
                  <a:alphaModFix/>
                </a:blip>
                <a:stretch>
                  <a:fillRect/>
                </a:stretch>
              </p:blipFill>
              <p:spPr>
                <a:xfrm>
                  <a:off x="125950" y="1827925"/>
                  <a:ext cx="2911027" cy="171135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847" name="Google Shape;847;p34"/>
                <p:cNvSpPr txBox="1"/>
                <p:nvPr/>
              </p:nvSpPr>
              <p:spPr>
                <a:xfrm>
                  <a:off x="315200" y="1600335"/>
                  <a:ext cx="2436600" cy="35396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900" tIns="121900" rIns="121900" bIns="121900" anchor="t" anchorCtr="0">
                  <a:spAutoFit/>
                </a:bodyPr>
                <a:lstStyle/>
                <a:p>
                  <a:pPr algn="ctr"/>
                  <a:r>
                    <a:rPr lang="en" sz="1467">
                      <a:latin typeface="Times New Roman"/>
                      <a:ea typeface="Times New Roman"/>
                      <a:cs typeface="Times New Roman"/>
                      <a:sym typeface="Times New Roman"/>
                    </a:rPr>
                    <a:t>2D Histogram, Time Integrated</a:t>
                  </a:r>
                  <a:endParaRPr sz="1467"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848" name="Google Shape;848;p34"/>
                <p:cNvSpPr txBox="1"/>
                <p:nvPr/>
              </p:nvSpPr>
              <p:spPr>
                <a:xfrm>
                  <a:off x="1159981" y="3442297"/>
                  <a:ext cx="684900" cy="30779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900" tIns="121900" rIns="121900" bIns="121900" anchor="t" anchorCtr="0">
                  <a:spAutoFit/>
                </a:bodyPr>
                <a:lstStyle/>
                <a:p>
                  <a:pPr algn="ctr"/>
                  <a:r>
                    <a:rPr lang="en" sz="1067">
                      <a:latin typeface="Times New Roman"/>
                      <a:ea typeface="Times New Roman"/>
                      <a:cs typeface="Times New Roman"/>
                      <a:sym typeface="Times New Roman"/>
                    </a:rPr>
                    <a:t>Time (s)</a:t>
                  </a:r>
                  <a:endParaRPr sz="1067"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</p:grpSp>
          <p:sp>
            <p:nvSpPr>
              <p:cNvPr id="849" name="Google Shape;849;p34"/>
              <p:cNvSpPr txBox="1"/>
              <p:nvPr/>
            </p:nvSpPr>
            <p:spPr>
              <a:xfrm rot="5400000">
                <a:off x="2875882" y="2537503"/>
                <a:ext cx="480900" cy="3077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spAutoFit/>
              </a:bodyPr>
              <a:lstStyle/>
              <a:p>
                <a:pPr algn="ctr"/>
                <a:r>
                  <a:rPr lang="en" sz="1067">
                    <a:latin typeface="Times New Roman"/>
                    <a:ea typeface="Times New Roman"/>
                    <a:cs typeface="Times New Roman"/>
                    <a:sym typeface="Times New Roman"/>
                  </a:rPr>
                  <a:t>Counts</a:t>
                </a:r>
                <a:endParaRPr sz="1067"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sp>
          <p:nvSpPr>
            <p:cNvPr id="850" name="Google Shape;850;p34"/>
            <p:cNvSpPr txBox="1"/>
            <p:nvPr/>
          </p:nvSpPr>
          <p:spPr>
            <a:xfrm rot="16200000">
              <a:off x="-327496" y="2519743"/>
              <a:ext cx="798000" cy="3077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/>
              <a:r>
                <a:rPr lang="en" sz="1067">
                  <a:latin typeface="Times New Roman"/>
                  <a:ea typeface="Times New Roman"/>
                  <a:cs typeface="Times New Roman"/>
                  <a:sym typeface="Times New Roman"/>
                </a:rPr>
                <a:t>ADC Channel</a:t>
              </a:r>
              <a:endParaRPr sz="1067"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851" name="Google Shape;851;p34"/>
          <p:cNvSpPr/>
          <p:nvPr/>
        </p:nvSpPr>
        <p:spPr>
          <a:xfrm>
            <a:off x="2309429" y="2334539"/>
            <a:ext cx="193200" cy="2200400"/>
          </a:xfrm>
          <a:prstGeom prst="rect">
            <a:avLst/>
          </a:prstGeom>
          <a:solidFill>
            <a:srgbClr val="FF0000">
              <a:alpha val="70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852" name="Google Shape;852;p34"/>
          <p:cNvGrpSpPr/>
          <p:nvPr/>
        </p:nvGrpSpPr>
        <p:grpSpPr>
          <a:xfrm>
            <a:off x="1536700" y="2325759"/>
            <a:ext cx="1845600" cy="2845341"/>
            <a:chOff x="1152525" y="1820519"/>
            <a:chExt cx="1384200" cy="2134006"/>
          </a:xfrm>
        </p:grpSpPr>
        <p:cxnSp>
          <p:nvCxnSpPr>
            <p:cNvPr id="853" name="Google Shape;853;p34"/>
            <p:cNvCxnSpPr>
              <a:stCxn id="854" idx="0"/>
              <a:endCxn id="851" idx="2"/>
            </p:cNvCxnSpPr>
            <p:nvPr/>
          </p:nvCxnSpPr>
          <p:spPr>
            <a:xfrm rot="10800000">
              <a:off x="1804425" y="3477525"/>
              <a:ext cx="65700" cy="303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grpSp>
          <p:nvGrpSpPr>
            <p:cNvPr id="855" name="Google Shape;855;p34"/>
            <p:cNvGrpSpPr/>
            <p:nvPr/>
          </p:nvGrpSpPr>
          <p:grpSpPr>
            <a:xfrm>
              <a:off x="1152525" y="1820519"/>
              <a:ext cx="1384200" cy="2134006"/>
              <a:chOff x="1152525" y="1820519"/>
              <a:chExt cx="1384200" cy="2134006"/>
            </a:xfrm>
          </p:grpSpPr>
          <p:grpSp>
            <p:nvGrpSpPr>
              <p:cNvPr id="856" name="Google Shape;856;p34"/>
              <p:cNvGrpSpPr/>
              <p:nvPr/>
            </p:nvGrpSpPr>
            <p:grpSpPr>
              <a:xfrm>
                <a:off x="1349325" y="1820519"/>
                <a:ext cx="990600" cy="1856131"/>
                <a:chOff x="1349325" y="1820519"/>
                <a:chExt cx="990600" cy="1856131"/>
              </a:xfrm>
            </p:grpSpPr>
            <p:grpSp>
              <p:nvGrpSpPr>
                <p:cNvPr id="857" name="Google Shape;857;p34"/>
                <p:cNvGrpSpPr/>
                <p:nvPr/>
              </p:nvGrpSpPr>
              <p:grpSpPr>
                <a:xfrm>
                  <a:off x="1733085" y="1820519"/>
                  <a:ext cx="142875" cy="1656886"/>
                  <a:chOff x="1733085" y="1820519"/>
                  <a:chExt cx="142875" cy="1656886"/>
                </a:xfrm>
              </p:grpSpPr>
              <p:cxnSp>
                <p:nvCxnSpPr>
                  <p:cNvPr id="858" name="Google Shape;858;p34"/>
                  <p:cNvCxnSpPr/>
                  <p:nvPr/>
                </p:nvCxnSpPr>
                <p:spPr>
                  <a:xfrm rot="10800000">
                    <a:off x="1733085" y="1827104"/>
                    <a:ext cx="0" cy="16503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dk1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859" name="Google Shape;859;p34"/>
                  <p:cNvCxnSpPr/>
                  <p:nvPr/>
                </p:nvCxnSpPr>
                <p:spPr>
                  <a:xfrm rot="10800000">
                    <a:off x="1875960" y="1827104"/>
                    <a:ext cx="0" cy="16503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dk1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860" name="Google Shape;860;p34"/>
                  <p:cNvCxnSpPr/>
                  <p:nvPr/>
                </p:nvCxnSpPr>
                <p:spPr>
                  <a:xfrm rot="10800000">
                    <a:off x="1804522" y="1820519"/>
                    <a:ext cx="0" cy="16503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dk1"/>
                    </a:solidFill>
                    <a:prstDash val="lgDash"/>
                    <a:round/>
                    <a:headEnd type="none" w="med" len="med"/>
                    <a:tailEnd type="none" w="med" len="med"/>
                  </a:ln>
                </p:spPr>
              </p:cxnSp>
            </p:grpSp>
            <p:cxnSp>
              <p:nvCxnSpPr>
                <p:cNvPr id="861" name="Google Shape;861;p34"/>
                <p:cNvCxnSpPr>
                  <a:stCxn id="862" idx="0"/>
                  <a:endCxn id="851" idx="1"/>
                </p:cNvCxnSpPr>
                <p:nvPr/>
              </p:nvCxnSpPr>
              <p:spPr>
                <a:xfrm rot="10800000" flipH="1">
                  <a:off x="1349325" y="2652150"/>
                  <a:ext cx="382800" cy="1024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</p:cxnSp>
            <p:cxnSp>
              <p:nvCxnSpPr>
                <p:cNvPr id="863" name="Google Shape;863;p34"/>
                <p:cNvCxnSpPr>
                  <a:stCxn id="864" idx="0"/>
                  <a:endCxn id="851" idx="3"/>
                </p:cNvCxnSpPr>
                <p:nvPr/>
              </p:nvCxnSpPr>
              <p:spPr>
                <a:xfrm rot="10800000">
                  <a:off x="1877025" y="2652225"/>
                  <a:ext cx="462900" cy="1014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</p:cxnSp>
          </p:grpSp>
          <p:sp>
            <p:nvSpPr>
              <p:cNvPr id="862" name="Google Shape;862;p34"/>
              <p:cNvSpPr txBox="1"/>
              <p:nvPr/>
            </p:nvSpPr>
            <p:spPr>
              <a:xfrm>
                <a:off x="1152525" y="3676650"/>
                <a:ext cx="393600" cy="17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" sz="1467">
                    <a:latin typeface="Times New Roman"/>
                    <a:ea typeface="Times New Roman"/>
                    <a:cs typeface="Times New Roman"/>
                    <a:sym typeface="Times New Roman"/>
                  </a:rPr>
                  <a:t>t</a:t>
                </a:r>
                <a:r>
                  <a:rPr lang="en" sz="1467" baseline="-25000">
                    <a:latin typeface="Times New Roman"/>
                    <a:ea typeface="Times New Roman"/>
                    <a:cs typeface="Times New Roman"/>
                    <a:sym typeface="Times New Roman"/>
                  </a:rPr>
                  <a:t>LHS</a:t>
                </a:r>
                <a:endParaRPr sz="1467" baseline="-25000"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64" name="Google Shape;864;p34"/>
              <p:cNvSpPr txBox="1"/>
              <p:nvPr/>
            </p:nvSpPr>
            <p:spPr>
              <a:xfrm>
                <a:off x="2143125" y="3667125"/>
                <a:ext cx="393600" cy="17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" sz="1467">
                    <a:latin typeface="Times New Roman"/>
                    <a:ea typeface="Times New Roman"/>
                    <a:cs typeface="Times New Roman"/>
                    <a:sym typeface="Times New Roman"/>
                  </a:rPr>
                  <a:t>t</a:t>
                </a:r>
                <a:r>
                  <a:rPr lang="en" sz="1467" baseline="-25000">
                    <a:latin typeface="Times New Roman"/>
                    <a:ea typeface="Times New Roman"/>
                    <a:cs typeface="Times New Roman"/>
                    <a:sym typeface="Times New Roman"/>
                  </a:rPr>
                  <a:t>RHS</a:t>
                </a:r>
                <a:endParaRPr sz="1467" baseline="-25000"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54" name="Google Shape;854;p34"/>
              <p:cNvSpPr txBox="1"/>
              <p:nvPr/>
            </p:nvSpPr>
            <p:spPr>
              <a:xfrm>
                <a:off x="1673325" y="3781425"/>
                <a:ext cx="393600" cy="17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" sz="1467">
                    <a:latin typeface="Times New Roman"/>
                    <a:ea typeface="Times New Roman"/>
                    <a:cs typeface="Times New Roman"/>
                    <a:sym typeface="Times New Roman"/>
                  </a:rPr>
                  <a:t>t</a:t>
                </a:r>
                <a:r>
                  <a:rPr lang="en" sz="1467" baseline="-25000">
                    <a:latin typeface="Times New Roman"/>
                    <a:ea typeface="Times New Roman"/>
                    <a:cs typeface="Times New Roman"/>
                    <a:sym typeface="Times New Roman"/>
                  </a:rPr>
                  <a:t>bin</a:t>
                </a:r>
                <a:endParaRPr sz="1467" baseline="-25000"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A21F3B4-69C0-09FF-852D-F3A631FE2B4C}"/>
              </a:ext>
            </a:extLst>
          </p:cNvPr>
          <p:cNvSpPr txBox="1">
            <a:spLocks/>
          </p:cNvSpPr>
          <p:nvPr/>
        </p:nvSpPr>
        <p:spPr>
          <a:xfrm>
            <a:off x="0" y="-6911"/>
            <a:ext cx="12192000" cy="80962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b="1" i="0" kern="1200" cap="none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4000" b="0" dirty="0">
                <a:solidFill>
                  <a:schemeClr val="tx1"/>
                </a:solidFill>
                <a:latin typeface="Times New Roman"/>
                <a:cs typeface="Times New Roman"/>
              </a:rPr>
              <a:t>What are statistical (Quasicontinuum) nuclear 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D4B1A0-ABE9-B0CE-BF42-52CE8C468E6D}"/>
              </a:ext>
            </a:extLst>
          </p:cNvPr>
          <p:cNvSpPr txBox="1"/>
          <p:nvPr/>
        </p:nvSpPr>
        <p:spPr>
          <a:xfrm>
            <a:off x="271133" y="808216"/>
            <a:ext cx="671428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Evaluated Nuclear Structure Data File (ENSDF) has information about discrete, particle-bound nuclear states and the decays connecting them.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44" name="Chart 43">
            <a:extLst>
              <a:ext uri="{FF2B5EF4-FFF2-40B4-BE49-F238E27FC236}">
                <a16:creationId xmlns:a16="http://schemas.microsoft.com/office/drawing/2014/main" id="{0FE13F35-0655-4F32-1D1B-71C027AF2E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3314678"/>
              </p:ext>
            </p:extLst>
          </p:nvPr>
        </p:nvGraphicFramePr>
        <p:xfrm>
          <a:off x="6985416" y="802714"/>
          <a:ext cx="4935451" cy="5247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02106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35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20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r>
              <a:rPr lang="en"/>
              <a:t>Analysis: Considerations for long-lived states</a:t>
            </a:r>
            <a:endParaRPr/>
          </a:p>
        </p:txBody>
      </p:sp>
      <p:sp>
        <p:nvSpPr>
          <p:cNvPr id="870" name="Google Shape;870;p3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704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indent="-448722">
              <a:buSzPts val="1700"/>
            </a:pPr>
            <a:r>
              <a:rPr lang="en" sz="2267"/>
              <a:t>Br80 isomer requires production/decay correction due to long lifetime (4.42 hrs)</a:t>
            </a:r>
            <a:endParaRPr sz="2267"/>
          </a:p>
        </p:txBody>
      </p:sp>
      <p:sp>
        <p:nvSpPr>
          <p:cNvPr id="871" name="Google Shape;871;p3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algn="r"/>
            <a:fld id="{00000000-1234-1234-1234-123412341234}" type="slidenum">
              <a:rPr lang="en"/>
              <a:pPr algn="r"/>
              <a:t>20</a:t>
            </a:fld>
            <a:endParaRPr/>
          </a:p>
        </p:txBody>
      </p:sp>
      <p:grpSp>
        <p:nvGrpSpPr>
          <p:cNvPr id="872" name="Google Shape;872;p35"/>
          <p:cNvGrpSpPr/>
          <p:nvPr/>
        </p:nvGrpSpPr>
        <p:grpSpPr>
          <a:xfrm>
            <a:off x="1134748" y="2668887"/>
            <a:ext cx="4384675" cy="3155157"/>
            <a:chOff x="5804061" y="1773065"/>
            <a:chExt cx="3288506" cy="2366368"/>
          </a:xfrm>
        </p:grpSpPr>
        <p:sp>
          <p:nvSpPr>
            <p:cNvPr id="873" name="Google Shape;873;p35"/>
            <p:cNvSpPr/>
            <p:nvPr/>
          </p:nvSpPr>
          <p:spPr>
            <a:xfrm>
              <a:off x="7234650" y="2317274"/>
              <a:ext cx="253500" cy="3303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4" name="Google Shape;874;p35"/>
            <p:cNvSpPr/>
            <p:nvPr/>
          </p:nvSpPr>
          <p:spPr>
            <a:xfrm>
              <a:off x="7234650" y="3257997"/>
              <a:ext cx="253500" cy="3303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875" name="Google Shape;875;p35"/>
            <p:cNvGrpSpPr/>
            <p:nvPr/>
          </p:nvGrpSpPr>
          <p:grpSpPr>
            <a:xfrm>
              <a:off x="5804061" y="1773065"/>
              <a:ext cx="3288506" cy="2366368"/>
              <a:chOff x="5804061" y="1773065"/>
              <a:chExt cx="3288506" cy="2366368"/>
            </a:xfrm>
          </p:grpSpPr>
          <p:pic>
            <p:nvPicPr>
              <p:cNvPr id="876" name="Google Shape;876;p35" descr="{&quot;id&quot;:&quot;1&quot;,&quot;code&quot;:&quot;$$N0_{t_{bin}}=\\frac{Peak\\,Counts}{\\exp\\left(-\\lambda\\cdot t_{LHS}\\right)-\\exp\\left(-\\lambda\\cdot t_{RHS}\\right)}$$&quot;,&quot;type&quot;:&quot;$$&quot;,&quot;backgroundColorModified&quot;:false,&quot;aid&quot;:null,&quot;font&quot;:{&quot;size&quot;:12,&quot;color&quot;:&quot;#000000&quot;,&quot;family&quot;:&quot;Arial&quot;},&quot;backgroundColor&quot;:&quot;#FFFFFF&quot;,&quot;ts&quot;:1669068063837,&quot;cs&quot;:&quot;O/6oyaiWfyan8xwTQQ7ZRA==&quot;,&quot;size&quot;:{&quot;width&quot;:345.25000000000006,&quot;height&quot;:44}}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5804061" y="2758779"/>
                <a:ext cx="3288506" cy="4191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77" name="Google Shape;877;p35" descr="{&quot;type&quot;:&quot;$$&quot;,&quot;code&quot;:&quot;$$Peak\\,Counts\\,=\\,\\sum_{i=1}^{n}C_{i}-BKG_{i}$$&quot;,&quot;aid&quot;:null,&quot;backgroundColor&quot;:&quot;#FFFFFF&quot;,&quot;font&quot;:{&quot;color&quot;:&quot;#000000&quot;,&quot;size&quot;:12,&quot;family&quot;:&quot;Arial&quot;},&quot;id&quot;:&quot;2&quot;,&quot;ts&quot;:1669055390560,&quot;cs&quot;:&quot;x/nTYDOeH/MQw9mLBXZZKg==&quot;,&quot;size&quot;:{&quot;width&quot;:262.40000000000003,&quot;height&quot;:48.19999999999999}}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6096000" y="1773065"/>
                <a:ext cx="2499360" cy="45910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78" name="Google Shape;878;p35" descr="{&quot;id&quot;:&quot;3&quot;,&quot;code&quot;:&quot;$$N0_{mean}=\\frac{\\sum_{t_{bin}}^{n}N0_{t_{bin}}}{n}$$&quot;,&quot;font&quot;:{&quot;color&quot;:&quot;#000000&quot;,&quot;size&quot;:12,&quot;family&quot;:&quot;Arial&quot;},&quot;type&quot;:&quot;$$&quot;,&quot;aid&quot;:null,&quot;backgroundColor&quot;:&quot;#FFFFFF&quot;,&quot;backgroundColorModified&quot;:false,&quot;ts&quot;:1669068133190,&quot;cs&quot;:&quot;mEeiBD++nTbuNxAhwGjj0Q==&quot;,&quot;size&quot;:{&quot;width&quot;:178,&quot;height&quot;:44}}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6513672" y="3720333"/>
                <a:ext cx="1695450" cy="4191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879" name="Google Shape;879;p35"/>
          <p:cNvGrpSpPr/>
          <p:nvPr/>
        </p:nvGrpSpPr>
        <p:grpSpPr>
          <a:xfrm>
            <a:off x="4601267" y="2108200"/>
            <a:ext cx="6407517" cy="3481080"/>
            <a:chOff x="3450950" y="1352550"/>
            <a:chExt cx="4805638" cy="2610810"/>
          </a:xfrm>
        </p:grpSpPr>
        <p:grpSp>
          <p:nvGrpSpPr>
            <p:cNvPr id="880" name="Google Shape;880;p35"/>
            <p:cNvGrpSpPr/>
            <p:nvPr/>
          </p:nvGrpSpPr>
          <p:grpSpPr>
            <a:xfrm>
              <a:off x="5213350" y="1352550"/>
              <a:ext cx="3043238" cy="2610810"/>
              <a:chOff x="5213350" y="1200150"/>
              <a:chExt cx="3043238" cy="2610810"/>
            </a:xfrm>
          </p:grpSpPr>
          <p:pic>
            <p:nvPicPr>
              <p:cNvPr id="881" name="Google Shape;881;p35" descr="{&quot;backgroundColor&quot;:&quot;#FFFFFF&quot;,&quot;id&quot;:&quot;4&quot;,&quot;aid&quot;:null,&quot;code&quot;:&quot;$$P_{eff}=\\frac{A_{peak}}{1-\\exp\\left(-\\lambda\\cdot t_{irrad}\\right)}$$&quot;,&quot;type&quot;:&quot;$$&quot;,&quot;font&quot;:{&quot;family&quot;:&quot;Arial&quot;,&quot;color&quot;:&quot;#000000&quot;,&quot;size&quot;:12},&quot;ts&quot;:1669227894429,&quot;cs&quot;:&quot;KijV27My7IYfnEmVtpCZbQ==&quot;,&quot;size&quot;:{&quot;width&quot;:220.40000000000006,&quot;height&quot;:45.600000000000016}}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5685319" y="1873725"/>
                <a:ext cx="2099310" cy="43434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82" name="Google Shape;882;p35" descr="{&quot;backgroundColor&quot;:&quot;#FFFFFF&quot;,&quot;aid&quot;:null,&quot;id&quot;:&quot;5&quot;,&quot;code&quot;:&quot;$$A_{peak}=N0_{mean}\\cdot \\lambda$$&quot;,&quot;type&quot;:&quot;$$&quot;,&quot;font&quot;:{&quot;color&quot;:&quot;#000000&quot;,&quot;size&quot;:12,&quot;family&quot;:&quot;Arial&quot;},&quot;ts&quot;:1669227974720,&quot;cs&quot;:&quot;mddOJRIPiv2bdJ8qIniAJg==&quot;,&quot;size&quot;:{&quot;width&quot;:150.16666666666666,&quot;height&quot;:19}}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6019800" y="1200150"/>
                <a:ext cx="1430338" cy="1809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83" name="Google Shape;883;p35" descr="{&quot;backgroundColor&quot;:&quot;#FFFFFF&quot;,&quot;code&quot;:&quot;$$N_{Dec}=\\int_{0}^{t_{irrad}}P_{eff}\\cdot\\left(1-\\exp\\left(-\\lambda\\cdot t\\right)\\right)\\,dt$$&quot;,&quot;type&quot;:&quot;$$&quot;,&quot;aid&quot;:null,&quot;id&quot;:&quot;6&quot;,&quot;font&quot;:{&quot;color&quot;:&quot;#000000&quot;,&quot;size&quot;:12,&quot;family&quot;:&quot;Arial&quot;},&quot;ts&quot;:1669228191717,&quot;cs&quot;:&quot;pfbHBAiaDZUIWbtNUaWLDQ==&quot;,&quot;size&quot;:{&quot;width&quot;:319.5,&quot;height&quot;:46}}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5213350" y="2708593"/>
                <a:ext cx="3043238" cy="4381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84" name="Google Shape;884;p35" descr="{&quot;backgroundColor&quot;:&quot;#FFFFFF&quot;,&quot;id&quot;:&quot;7&quot;,&quot;type&quot;:&quot;$$&quot;,&quot;font&quot;:{&quot;color&quot;:&quot;#000000&quot;,&quot;size&quot;:12,&quot;family&quot;:&quot;Arial&quot;},&quot;aid&quot;:null,&quot;code&quot;:&quot;$$N_{total}=N_{dec}+N0_{mean}$$&quot;,&quot;ts&quot;:1669228327607,&quot;cs&quot;:&quot;93ycLXdUwTC4dAfv/dd9OQ==&quot;,&quot;size&quot;:{&quot;width&quot;:184,&quot;height&quot;:15.833333333333334}}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>
                <a:off x="5858675" y="3660148"/>
                <a:ext cx="1752600" cy="15081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885" name="Google Shape;885;p35"/>
            <p:cNvCxnSpPr/>
            <p:nvPr/>
          </p:nvCxnSpPr>
          <p:spPr>
            <a:xfrm rot="10800000" flipH="1">
              <a:off x="3450950" y="1464000"/>
              <a:ext cx="2384100" cy="2476200"/>
            </a:xfrm>
            <a:prstGeom prst="straightConnector1">
              <a:avLst/>
            </a:prstGeom>
            <a:noFill/>
            <a:ln w="19050" cap="flat" cmpd="sng">
              <a:solidFill>
                <a:srgbClr val="999999"/>
              </a:solidFill>
              <a:prstDash val="dash"/>
              <a:round/>
              <a:headEnd type="none" w="med" len="med"/>
              <a:tailEnd type="triangle" w="med" len="med"/>
            </a:ln>
          </p:spPr>
        </p:cxnSp>
        <p:sp>
          <p:nvSpPr>
            <p:cNvPr id="886" name="Google Shape;886;p35"/>
            <p:cNvSpPr/>
            <p:nvPr/>
          </p:nvSpPr>
          <p:spPr>
            <a:xfrm>
              <a:off x="6608225" y="1611624"/>
              <a:ext cx="253500" cy="3303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7" name="Google Shape;887;p35"/>
            <p:cNvSpPr/>
            <p:nvPr/>
          </p:nvSpPr>
          <p:spPr>
            <a:xfrm>
              <a:off x="6608225" y="2552367"/>
              <a:ext cx="253500" cy="3303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8" name="Google Shape;888;p35"/>
            <p:cNvSpPr/>
            <p:nvPr/>
          </p:nvSpPr>
          <p:spPr>
            <a:xfrm>
              <a:off x="6608225" y="3351053"/>
              <a:ext cx="253500" cy="3303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3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20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 fontScale="90000"/>
          </a:bodyPr>
          <a:lstStyle/>
          <a:p>
            <a:r>
              <a:rPr lang="en"/>
              <a:t>Results: Population ratios can provide insight into unclear physics</a:t>
            </a:r>
            <a:endParaRPr/>
          </a:p>
        </p:txBody>
      </p:sp>
      <p:sp>
        <p:nvSpPr>
          <p:cNvPr id="894" name="Google Shape;894;p3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7952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indent="-448722">
              <a:buSzPts val="1700"/>
            </a:pPr>
            <a:r>
              <a:rPr lang="en" sz="2267"/>
              <a:t>Population ratios provide insight into which models are more physically representative</a:t>
            </a:r>
            <a:endParaRPr sz="2267"/>
          </a:p>
          <a:p>
            <a:pPr indent="-448722">
              <a:buSzPts val="1700"/>
            </a:pPr>
            <a:r>
              <a:rPr lang="en" sz="2267"/>
              <a:t>Ratio “heat maps” show which combinations of nuclear level densities and 𝜸-strength functions approach observed results</a:t>
            </a:r>
            <a:endParaRPr sz="2267"/>
          </a:p>
        </p:txBody>
      </p:sp>
      <p:sp>
        <p:nvSpPr>
          <p:cNvPr id="895" name="Google Shape;895;p3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algn="r"/>
            <a:fld id="{00000000-1234-1234-1234-123412341234}" type="slidenum">
              <a:rPr lang="en"/>
              <a:pPr algn="r"/>
              <a:t>21</a:t>
            </a:fld>
            <a:endParaRPr/>
          </a:p>
        </p:txBody>
      </p:sp>
      <p:grpSp>
        <p:nvGrpSpPr>
          <p:cNvPr id="896" name="Google Shape;896;p36"/>
          <p:cNvGrpSpPr/>
          <p:nvPr/>
        </p:nvGrpSpPr>
        <p:grpSpPr>
          <a:xfrm>
            <a:off x="7697001" y="2767059"/>
            <a:ext cx="4775868" cy="3286704"/>
            <a:chOff x="5164025" y="1886297"/>
            <a:chExt cx="3581901" cy="2465028"/>
          </a:xfrm>
        </p:grpSpPr>
        <p:pic>
          <p:nvPicPr>
            <p:cNvPr id="897" name="Google Shape;897;p3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164025" y="1963400"/>
              <a:ext cx="3581901" cy="23879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8" name="Google Shape;898;p36"/>
            <p:cNvSpPr txBox="1"/>
            <p:nvPr/>
          </p:nvSpPr>
          <p:spPr>
            <a:xfrm>
              <a:off x="5508454" y="1886297"/>
              <a:ext cx="2649300" cy="33847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/>
              <a:r>
                <a:rPr lang="en" sz="1333">
                  <a:latin typeface="Times New Roman"/>
                  <a:ea typeface="Times New Roman"/>
                  <a:cs typeface="Times New Roman"/>
                  <a:sym typeface="Times New Roman"/>
                </a:rPr>
                <a:t>Activation Ratio: Brem. Photons Br79m/Br80m</a:t>
              </a:r>
              <a:endParaRPr sz="1333"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aphicFrame>
        <p:nvGraphicFramePr>
          <p:cNvPr id="899" name="Google Shape;899;p36"/>
          <p:cNvGraphicFramePr/>
          <p:nvPr/>
        </p:nvGraphicFramePr>
        <p:xfrm>
          <a:off x="3288134" y="3503495"/>
          <a:ext cx="4137534" cy="2235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0687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87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7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Irradiation Cases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Population Ratios (#/Shot)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70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Brem. Photons 79/80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0.023±0.0024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CDE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70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Electrons 79/80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0.033</a:t>
                      </a:r>
                      <a:r>
                        <a:rPr lang="en" sz="1300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±0.0015</a:t>
                      </a:r>
                      <a:endParaRPr sz="13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70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Brem. 79/Electrons 79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0.503</a:t>
                      </a:r>
                      <a:r>
                        <a:rPr lang="en" sz="13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±0.0515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70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Brem. 80/Electrons 80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0.719</a:t>
                      </a:r>
                      <a:r>
                        <a:rPr lang="en" sz="1300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±0.0326</a:t>
                      </a:r>
                      <a:endParaRPr sz="13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6632"/>
            <a:ext cx="12192000" cy="920868"/>
          </a:xfrm>
        </p:spPr>
        <p:txBody>
          <a:bodyPr/>
          <a:lstStyle/>
          <a:p>
            <a:r>
              <a:rPr lang="en-US" sz="3600" b="0" dirty="0">
                <a:solidFill>
                  <a:schemeClr val="tx1"/>
                </a:solidFill>
                <a:latin typeface="Times New Roman"/>
                <a:cs typeface="Times New Roman"/>
              </a:rPr>
              <a:t>The publication rate of QC Data is on the rise</a:t>
            </a:r>
          </a:p>
        </p:txBody>
      </p:sp>
      <p:graphicFrame>
        <p:nvGraphicFramePr>
          <p:cNvPr id="1243" name="Chart 1242">
            <a:extLst>
              <a:ext uri="{FF2B5EF4-FFF2-40B4-BE49-F238E27FC236}">
                <a16:creationId xmlns:a16="http://schemas.microsoft.com/office/drawing/2014/main" id="{3C076F12-57E9-AFA2-575D-753F133984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4400118"/>
              </p:ext>
            </p:extLst>
          </p:nvPr>
        </p:nvGraphicFramePr>
        <p:xfrm>
          <a:off x="-196948" y="664698"/>
          <a:ext cx="8876714" cy="5528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44" name="TextBox 1243">
            <a:extLst>
              <a:ext uri="{FF2B5EF4-FFF2-40B4-BE49-F238E27FC236}">
                <a16:creationId xmlns:a16="http://schemas.microsoft.com/office/drawing/2014/main" id="{FEB1A72D-1ADC-475E-DBA4-70119C680447}"/>
              </a:ext>
            </a:extLst>
          </p:cNvPr>
          <p:cNvSpPr txBox="1"/>
          <p:nvPr/>
        </p:nvSpPr>
        <p:spPr>
          <a:xfrm>
            <a:off x="8482818" y="723335"/>
            <a:ext cx="35544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probably a radical underestimation  the actual number of articles since QC properties are often not indexed properly in NSR!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5" name="TextBox 1244">
            <a:extLst>
              <a:ext uri="{FF2B5EF4-FFF2-40B4-BE49-F238E27FC236}">
                <a16:creationId xmlns:a16="http://schemas.microsoft.com/office/drawing/2014/main" id="{D2B5F989-EECA-8DD0-4CE6-8F02926E2702}"/>
              </a:ext>
            </a:extLst>
          </p:cNvPr>
          <p:cNvSpPr txBox="1"/>
          <p:nvPr/>
        </p:nvSpPr>
        <p:spPr>
          <a:xfrm>
            <a:off x="8764172" y="3411289"/>
            <a:ext cx="3188678" cy="224676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Side note: We need Natural Language Processing to compile all of the available data! </a:t>
            </a:r>
          </a:p>
        </p:txBody>
      </p:sp>
    </p:spTree>
    <p:extLst>
      <p:ext uri="{BB962C8B-B14F-4D97-AF65-F5344CB8AC3E}">
        <p14:creationId xmlns:p14="http://schemas.microsoft.com/office/powerpoint/2010/main" val="352669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6632"/>
            <a:ext cx="12192000" cy="920868"/>
          </a:xfrm>
        </p:spPr>
        <p:txBody>
          <a:bodyPr/>
          <a:lstStyle/>
          <a:p>
            <a:r>
              <a:rPr lang="en-US" b="0" dirty="0">
                <a:solidFill>
                  <a:schemeClr val="tx1"/>
                </a:solidFill>
                <a:latin typeface="Times New Roman"/>
                <a:cs typeface="Times New Roman"/>
              </a:rPr>
              <a:t>There are a wealth of source of experimental data on QC properties</a:t>
            </a:r>
          </a:p>
        </p:txBody>
      </p:sp>
      <p:grpSp>
        <p:nvGrpSpPr>
          <p:cNvPr id="1215" name="Group 1214">
            <a:extLst>
              <a:ext uri="{FF2B5EF4-FFF2-40B4-BE49-F238E27FC236}">
                <a16:creationId xmlns:a16="http://schemas.microsoft.com/office/drawing/2014/main" id="{E012A14E-D834-D80E-E511-EF0CEFB4BF8C}"/>
              </a:ext>
            </a:extLst>
          </p:cNvPr>
          <p:cNvGrpSpPr/>
          <p:nvPr/>
        </p:nvGrpSpPr>
        <p:grpSpPr>
          <a:xfrm>
            <a:off x="266081" y="957500"/>
            <a:ext cx="6314551" cy="5398146"/>
            <a:chOff x="5313569" y="950423"/>
            <a:chExt cx="6314551" cy="5398146"/>
          </a:xfrm>
        </p:grpSpPr>
        <p:grpSp>
          <p:nvGrpSpPr>
            <p:cNvPr id="1214" name="Group 1213">
              <a:extLst>
                <a:ext uri="{FF2B5EF4-FFF2-40B4-BE49-F238E27FC236}">
                  <a16:creationId xmlns:a16="http://schemas.microsoft.com/office/drawing/2014/main" id="{A154AFB7-89A3-A236-036E-910C4AD84F8A}"/>
                </a:ext>
              </a:extLst>
            </p:cNvPr>
            <p:cNvGrpSpPr/>
            <p:nvPr/>
          </p:nvGrpSpPr>
          <p:grpSpPr>
            <a:xfrm>
              <a:off x="5313569" y="950423"/>
              <a:ext cx="6314551" cy="5398146"/>
              <a:chOff x="5313569" y="950423"/>
              <a:chExt cx="6314551" cy="5398146"/>
            </a:xfrm>
          </p:grpSpPr>
          <p:pic>
            <p:nvPicPr>
              <p:cNvPr id="1029" name="Picture 5">
                <a:extLst>
                  <a:ext uri="{FF2B5EF4-FFF2-40B4-BE49-F238E27FC236}">
                    <a16:creationId xmlns:a16="http://schemas.microsoft.com/office/drawing/2014/main" id="{2B717E11-0212-FAF3-7168-0FA2BC4A3E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742" r="14950"/>
              <a:stretch/>
            </p:blipFill>
            <p:spPr bwMode="auto">
              <a:xfrm>
                <a:off x="5313569" y="1044275"/>
                <a:ext cx="6314551" cy="53042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13" name="Rectangle 1212">
                <a:extLst>
                  <a:ext uri="{FF2B5EF4-FFF2-40B4-BE49-F238E27FC236}">
                    <a16:creationId xmlns:a16="http://schemas.microsoft.com/office/drawing/2014/main" id="{7114794B-0EAD-E4A3-69B3-7DDA95643C3F}"/>
                  </a:ext>
                </a:extLst>
              </p:cNvPr>
              <p:cNvSpPr/>
              <p:nvPr/>
            </p:nvSpPr>
            <p:spPr>
              <a:xfrm>
                <a:off x="6202017" y="950423"/>
                <a:ext cx="5224007" cy="1365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084" name="Picture 5">
              <a:extLst>
                <a:ext uri="{FF2B5EF4-FFF2-40B4-BE49-F238E27FC236}">
                  <a16:creationId xmlns:a16="http://schemas.microsoft.com/office/drawing/2014/main" id="{2D00B2B9-2B07-329C-85EA-E3880A44E6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053" t="5833" r="1078" b="83005"/>
            <a:stretch/>
          </p:blipFill>
          <p:spPr bwMode="auto">
            <a:xfrm>
              <a:off x="8521738" y="5004967"/>
              <a:ext cx="1259572" cy="759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09" name="TextBox 1208">
              <a:extLst>
                <a:ext uri="{FF2B5EF4-FFF2-40B4-BE49-F238E27FC236}">
                  <a16:creationId xmlns:a16="http://schemas.microsoft.com/office/drawing/2014/main" id="{67B2334D-AF1D-DD4F-CADE-C2FA8E11FF3A}"/>
                </a:ext>
              </a:extLst>
            </p:cNvPr>
            <p:cNvSpPr txBox="1"/>
            <p:nvPr/>
          </p:nvSpPr>
          <p:spPr>
            <a:xfrm>
              <a:off x="9762150" y="5113963"/>
              <a:ext cx="16111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236</a:t>
              </a:r>
              <a:r>
                <a:rPr lang="en-US" sz="1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 J vs. E* plot (NNDC)</a:t>
              </a:r>
            </a:p>
          </p:txBody>
        </p:sp>
      </p:grpSp>
      <p:sp>
        <p:nvSpPr>
          <p:cNvPr id="1222" name="TextBox 1221">
            <a:extLst>
              <a:ext uri="{FF2B5EF4-FFF2-40B4-BE49-F238E27FC236}">
                <a16:creationId xmlns:a16="http://schemas.microsoft.com/office/drawing/2014/main" id="{7556BBFE-185F-EB87-8F63-8A98FB5CC250}"/>
              </a:ext>
            </a:extLst>
          </p:cNvPr>
          <p:cNvSpPr txBox="1"/>
          <p:nvPr/>
        </p:nvSpPr>
        <p:spPr>
          <a:xfrm>
            <a:off x="6701912" y="723335"/>
            <a:ext cx="522400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Energy-Indexing approaches: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 Reaction + </a:t>
            </a:r>
            <a:r>
              <a:rPr lang="en-US" sz="2000" dirty="0"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-ray coincidence: Uses outgoing particle energy to iteratively obtain a Level Density and Photon strength from a “1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Generation </a:t>
            </a:r>
            <a:r>
              <a:rPr lang="en-US" sz="2000" dirty="0"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-ray spectrum” (</a:t>
            </a:r>
            <a:r>
              <a:rPr lang="en-US" sz="2000" i="1" dirty="0"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</a:t>
            </a:r>
            <a:r>
              <a:rPr lang="en-US" sz="2000" i="1" baseline="-25000" dirty="0"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for an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slice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lvl="1" algn="ctr"/>
            <a:r>
              <a:rPr lang="en-US" sz="2000" i="1" dirty="0"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</a:t>
            </a:r>
            <a:r>
              <a:rPr lang="en-US" sz="2000" i="1" baseline="-25000" dirty="0"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F(E</a:t>
            </a:r>
            <a:r>
              <a:rPr lang="en-US" sz="2000" i="1" baseline="-25000" dirty="0"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i="1" dirty="0">
                <a:latin typeface="Symbol" pitchFamily="2" charset="2"/>
                <a:cs typeface="Times New Roman" panose="02020603050405020304" pitchFamily="18" charset="0"/>
              </a:rPr>
              <a:t>r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E</a:t>
            </a:r>
            <a:r>
              <a:rPr lang="en-US" sz="2000" i="1" baseline="-25000" dirty="0"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grpSp>
        <p:nvGrpSpPr>
          <p:cNvPr id="1234" name="Group 1233">
            <a:extLst>
              <a:ext uri="{FF2B5EF4-FFF2-40B4-BE49-F238E27FC236}">
                <a16:creationId xmlns:a16="http://schemas.microsoft.com/office/drawing/2014/main" id="{791B13F0-C6F3-13FE-49C3-6AC096129CD6}"/>
              </a:ext>
            </a:extLst>
          </p:cNvPr>
          <p:cNvGrpSpPr/>
          <p:nvPr/>
        </p:nvGrpSpPr>
        <p:grpSpPr>
          <a:xfrm>
            <a:off x="1154529" y="1094067"/>
            <a:ext cx="1402400" cy="2032239"/>
            <a:chOff x="1154529" y="1094067"/>
            <a:chExt cx="1700348" cy="2032239"/>
          </a:xfrm>
        </p:grpSpPr>
        <p:sp>
          <p:nvSpPr>
            <p:cNvPr id="1217" name="Rectangle 1216">
              <a:extLst>
                <a:ext uri="{FF2B5EF4-FFF2-40B4-BE49-F238E27FC236}">
                  <a16:creationId xmlns:a16="http://schemas.microsoft.com/office/drawing/2014/main" id="{0CDA1B67-3597-BDFF-5663-A7667CE3443A}"/>
                </a:ext>
              </a:extLst>
            </p:cNvPr>
            <p:cNvSpPr/>
            <p:nvPr/>
          </p:nvSpPr>
          <p:spPr>
            <a:xfrm>
              <a:off x="1154529" y="1094067"/>
              <a:ext cx="1700348" cy="356560"/>
            </a:xfrm>
            <a:prstGeom prst="rect">
              <a:avLst/>
            </a:prstGeom>
            <a:noFill/>
            <a:ln w="635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233" name="Group 1232">
              <a:extLst>
                <a:ext uri="{FF2B5EF4-FFF2-40B4-BE49-F238E27FC236}">
                  <a16:creationId xmlns:a16="http://schemas.microsoft.com/office/drawing/2014/main" id="{1949602B-01ED-0CB9-15EC-D052FF0B0B5D}"/>
                </a:ext>
              </a:extLst>
            </p:cNvPr>
            <p:cNvGrpSpPr/>
            <p:nvPr/>
          </p:nvGrpSpPr>
          <p:grpSpPr>
            <a:xfrm>
              <a:off x="1622607" y="1188362"/>
              <a:ext cx="721282" cy="1937944"/>
              <a:chOff x="1622607" y="1188362"/>
              <a:chExt cx="721282" cy="1937944"/>
            </a:xfrm>
          </p:grpSpPr>
          <p:cxnSp>
            <p:nvCxnSpPr>
              <p:cNvPr id="1224" name="Straight Arrow Connector 1223">
                <a:extLst>
                  <a:ext uri="{FF2B5EF4-FFF2-40B4-BE49-F238E27FC236}">
                    <a16:creationId xmlns:a16="http://schemas.microsoft.com/office/drawing/2014/main" id="{F02CDE61-7394-41EA-09A4-9D3FF72538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22607" y="1190539"/>
                <a:ext cx="0" cy="532531"/>
              </a:xfrm>
              <a:prstGeom prst="straightConnector1">
                <a:avLst/>
              </a:prstGeom>
              <a:ln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5" name="Straight Arrow Connector 1224">
                <a:extLst>
                  <a:ext uri="{FF2B5EF4-FFF2-40B4-BE49-F238E27FC236}">
                    <a16:creationId xmlns:a16="http://schemas.microsoft.com/office/drawing/2014/main" id="{FD45B0B6-98C6-B5D3-15AB-5C07C8EB94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88967" y="1190539"/>
                <a:ext cx="0" cy="857311"/>
              </a:xfrm>
              <a:prstGeom prst="straightConnector1">
                <a:avLst/>
              </a:prstGeom>
              <a:ln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7" name="Straight Arrow Connector 1226">
                <a:extLst>
                  <a:ext uri="{FF2B5EF4-FFF2-40B4-BE49-F238E27FC236}">
                    <a16:creationId xmlns:a16="http://schemas.microsoft.com/office/drawing/2014/main" id="{16DFC626-BD17-9E5C-DC27-C7B57BB021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55327" y="1190539"/>
                <a:ext cx="0" cy="1204577"/>
              </a:xfrm>
              <a:prstGeom prst="straightConnector1">
                <a:avLst/>
              </a:prstGeom>
              <a:ln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9" name="Straight Arrow Connector 1228">
                <a:extLst>
                  <a:ext uri="{FF2B5EF4-FFF2-40B4-BE49-F238E27FC236}">
                    <a16:creationId xmlns:a16="http://schemas.microsoft.com/office/drawing/2014/main" id="{560338B1-3DDB-728D-6988-4A8C009FA4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42628" y="1190539"/>
                <a:ext cx="0" cy="1593740"/>
              </a:xfrm>
              <a:prstGeom prst="straightConnector1">
                <a:avLst/>
              </a:prstGeom>
              <a:ln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1" name="Straight Arrow Connector 1230">
                <a:extLst>
                  <a:ext uri="{FF2B5EF4-FFF2-40B4-BE49-F238E27FC236}">
                    <a16:creationId xmlns:a16="http://schemas.microsoft.com/office/drawing/2014/main" id="{F020B852-CAD4-5363-7D96-98A7B44D18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43889" y="1188362"/>
                <a:ext cx="0" cy="1937944"/>
              </a:xfrm>
              <a:prstGeom prst="straightConnector1">
                <a:avLst/>
              </a:prstGeom>
              <a:ln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35" name="Group 1234">
            <a:extLst>
              <a:ext uri="{FF2B5EF4-FFF2-40B4-BE49-F238E27FC236}">
                <a16:creationId xmlns:a16="http://schemas.microsoft.com/office/drawing/2014/main" id="{9921D2D2-B1FE-3224-9BE6-A74A73CAEDE5}"/>
              </a:ext>
            </a:extLst>
          </p:cNvPr>
          <p:cNvGrpSpPr/>
          <p:nvPr/>
        </p:nvGrpSpPr>
        <p:grpSpPr>
          <a:xfrm>
            <a:off x="1154529" y="1572230"/>
            <a:ext cx="1402392" cy="2032239"/>
            <a:chOff x="1154529" y="1094067"/>
            <a:chExt cx="1700348" cy="2032239"/>
          </a:xfrm>
        </p:grpSpPr>
        <p:sp>
          <p:nvSpPr>
            <p:cNvPr id="1236" name="Rectangle 1235">
              <a:extLst>
                <a:ext uri="{FF2B5EF4-FFF2-40B4-BE49-F238E27FC236}">
                  <a16:creationId xmlns:a16="http://schemas.microsoft.com/office/drawing/2014/main" id="{5ECA8E8E-B28A-D36E-F411-0FDCE9A3E77D}"/>
                </a:ext>
              </a:extLst>
            </p:cNvPr>
            <p:cNvSpPr/>
            <p:nvPr/>
          </p:nvSpPr>
          <p:spPr>
            <a:xfrm>
              <a:off x="1154529" y="1094067"/>
              <a:ext cx="1700348" cy="356560"/>
            </a:xfrm>
            <a:prstGeom prst="rect">
              <a:avLst/>
            </a:prstGeom>
            <a:noFill/>
            <a:ln w="635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237" name="Group 1236">
              <a:extLst>
                <a:ext uri="{FF2B5EF4-FFF2-40B4-BE49-F238E27FC236}">
                  <a16:creationId xmlns:a16="http://schemas.microsoft.com/office/drawing/2014/main" id="{744608BD-7EA4-230C-65EB-78B805A4C313}"/>
                </a:ext>
              </a:extLst>
            </p:cNvPr>
            <p:cNvGrpSpPr/>
            <p:nvPr/>
          </p:nvGrpSpPr>
          <p:grpSpPr>
            <a:xfrm>
              <a:off x="1622607" y="1188362"/>
              <a:ext cx="721282" cy="1937944"/>
              <a:chOff x="1622607" y="1188362"/>
              <a:chExt cx="721282" cy="1937944"/>
            </a:xfrm>
          </p:grpSpPr>
          <p:cxnSp>
            <p:nvCxnSpPr>
              <p:cNvPr id="1238" name="Straight Arrow Connector 1237">
                <a:extLst>
                  <a:ext uri="{FF2B5EF4-FFF2-40B4-BE49-F238E27FC236}">
                    <a16:creationId xmlns:a16="http://schemas.microsoft.com/office/drawing/2014/main" id="{091FC08B-7AB6-2FBD-D70F-0EF44F487C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22607" y="1190539"/>
                <a:ext cx="0" cy="532531"/>
              </a:xfrm>
              <a:prstGeom prst="straightConnector1">
                <a:avLst/>
              </a:prstGeom>
              <a:ln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9" name="Straight Arrow Connector 1238">
                <a:extLst>
                  <a:ext uri="{FF2B5EF4-FFF2-40B4-BE49-F238E27FC236}">
                    <a16:creationId xmlns:a16="http://schemas.microsoft.com/office/drawing/2014/main" id="{635C151D-38C8-BAD1-2B93-4BDCFBA2B1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88967" y="1190539"/>
                <a:ext cx="0" cy="857311"/>
              </a:xfrm>
              <a:prstGeom prst="straightConnector1">
                <a:avLst/>
              </a:prstGeom>
              <a:ln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0" name="Straight Arrow Connector 1239">
                <a:extLst>
                  <a:ext uri="{FF2B5EF4-FFF2-40B4-BE49-F238E27FC236}">
                    <a16:creationId xmlns:a16="http://schemas.microsoft.com/office/drawing/2014/main" id="{887113B4-8AD4-C069-7BAF-DD6D159964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55327" y="1190539"/>
                <a:ext cx="0" cy="1204577"/>
              </a:xfrm>
              <a:prstGeom prst="straightConnector1">
                <a:avLst/>
              </a:prstGeom>
              <a:ln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1" name="Straight Arrow Connector 1240">
                <a:extLst>
                  <a:ext uri="{FF2B5EF4-FFF2-40B4-BE49-F238E27FC236}">
                    <a16:creationId xmlns:a16="http://schemas.microsoft.com/office/drawing/2014/main" id="{78276B9A-0874-901B-9A5D-6C036A132E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42628" y="1190539"/>
                <a:ext cx="0" cy="1593740"/>
              </a:xfrm>
              <a:prstGeom prst="straightConnector1">
                <a:avLst/>
              </a:prstGeom>
              <a:ln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2" name="Straight Arrow Connector 1241">
                <a:extLst>
                  <a:ext uri="{FF2B5EF4-FFF2-40B4-BE49-F238E27FC236}">
                    <a16:creationId xmlns:a16="http://schemas.microsoft.com/office/drawing/2014/main" id="{3E1CBD0B-3F55-4EF2-61E0-9D30CADF96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43889" y="1188362"/>
                <a:ext cx="0" cy="1937944"/>
              </a:xfrm>
              <a:prstGeom prst="straightConnector1">
                <a:avLst/>
              </a:prstGeom>
              <a:ln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AF71142-D3DD-038B-068A-E825105757FC}"/>
              </a:ext>
            </a:extLst>
          </p:cNvPr>
          <p:cNvGrpSpPr/>
          <p:nvPr/>
        </p:nvGrpSpPr>
        <p:grpSpPr>
          <a:xfrm>
            <a:off x="1154529" y="2046344"/>
            <a:ext cx="1402392" cy="2032239"/>
            <a:chOff x="1154529" y="1094067"/>
            <a:chExt cx="1700348" cy="203223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24FF05C-1606-436E-A82C-69457C9D8670}"/>
                </a:ext>
              </a:extLst>
            </p:cNvPr>
            <p:cNvSpPr/>
            <p:nvPr/>
          </p:nvSpPr>
          <p:spPr>
            <a:xfrm>
              <a:off x="1154529" y="1094067"/>
              <a:ext cx="1700348" cy="356560"/>
            </a:xfrm>
            <a:prstGeom prst="rect">
              <a:avLst/>
            </a:prstGeom>
            <a:noFill/>
            <a:ln w="635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BE1BC12-C831-C36A-4A76-D338DBAD4C5E}"/>
                </a:ext>
              </a:extLst>
            </p:cNvPr>
            <p:cNvGrpSpPr/>
            <p:nvPr/>
          </p:nvGrpSpPr>
          <p:grpSpPr>
            <a:xfrm>
              <a:off x="1622607" y="1188362"/>
              <a:ext cx="721282" cy="1937944"/>
              <a:chOff x="1622607" y="1188362"/>
              <a:chExt cx="721282" cy="1937944"/>
            </a:xfrm>
          </p:grpSpPr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6EA6AC92-511B-1F58-F409-F6B55D41E3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22607" y="1190539"/>
                <a:ext cx="0" cy="532531"/>
              </a:xfrm>
              <a:prstGeom prst="straightConnector1">
                <a:avLst/>
              </a:prstGeom>
              <a:ln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F37E2A2C-41FC-1013-5318-3B32E55700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88967" y="1190539"/>
                <a:ext cx="0" cy="857311"/>
              </a:xfrm>
              <a:prstGeom prst="straightConnector1">
                <a:avLst/>
              </a:prstGeom>
              <a:ln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D8DD09A9-B8E0-3385-2F2F-24862DBF9D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55327" y="1190539"/>
                <a:ext cx="0" cy="1204577"/>
              </a:xfrm>
              <a:prstGeom prst="straightConnector1">
                <a:avLst/>
              </a:prstGeom>
              <a:ln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C4CF866D-6272-5AA4-6829-36E568A6EA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42628" y="1190539"/>
                <a:ext cx="0" cy="1593740"/>
              </a:xfrm>
              <a:prstGeom prst="straightConnector1">
                <a:avLst/>
              </a:prstGeom>
              <a:ln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DCEDA1D8-4B33-F05F-423F-F29995F008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43889" y="1188362"/>
                <a:ext cx="0" cy="1937944"/>
              </a:xfrm>
              <a:prstGeom prst="straightConnector1">
                <a:avLst/>
              </a:prstGeom>
              <a:ln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24EF365-E571-BF2D-AFF0-E10E6C4E3608}"/>
              </a:ext>
            </a:extLst>
          </p:cNvPr>
          <p:cNvGrpSpPr/>
          <p:nvPr/>
        </p:nvGrpSpPr>
        <p:grpSpPr>
          <a:xfrm>
            <a:off x="3007003" y="1025783"/>
            <a:ext cx="1967033" cy="4297813"/>
            <a:chOff x="3007003" y="1025783"/>
            <a:chExt cx="1967033" cy="4297813"/>
          </a:xfrm>
        </p:grpSpPr>
        <p:sp>
          <p:nvSpPr>
            <p:cNvPr id="2" name="Freeform 1">
              <a:extLst>
                <a:ext uri="{FF2B5EF4-FFF2-40B4-BE49-F238E27FC236}">
                  <a16:creationId xmlns:a16="http://schemas.microsoft.com/office/drawing/2014/main" id="{078810E7-90CD-0661-F841-CC523DC87487}"/>
                </a:ext>
              </a:extLst>
            </p:cNvPr>
            <p:cNvSpPr/>
            <p:nvPr/>
          </p:nvSpPr>
          <p:spPr>
            <a:xfrm>
              <a:off x="3007003" y="1025783"/>
              <a:ext cx="1848982" cy="4297813"/>
            </a:xfrm>
            <a:custGeom>
              <a:avLst/>
              <a:gdLst>
                <a:gd name="connsiteX0" fmla="*/ 352260 w 1848982"/>
                <a:gd name="connsiteY0" fmla="*/ 278239 h 4297813"/>
                <a:gd name="connsiteX1" fmla="*/ 1308864 w 1848982"/>
                <a:gd name="connsiteY1" fmla="*/ 334510 h 4297813"/>
                <a:gd name="connsiteX2" fmla="*/ 1843436 w 1848982"/>
                <a:gd name="connsiteY2" fmla="*/ 559593 h 4297813"/>
                <a:gd name="connsiteX3" fmla="*/ 1548014 w 1848982"/>
                <a:gd name="connsiteY3" fmla="*/ 1206707 h 4297813"/>
                <a:gd name="connsiteX4" fmla="*/ 929036 w 1848982"/>
                <a:gd name="connsiteY4" fmla="*/ 1811618 h 4297813"/>
                <a:gd name="connsiteX5" fmla="*/ 310057 w 1848982"/>
                <a:gd name="connsiteY5" fmla="*/ 2374325 h 4297813"/>
                <a:gd name="connsiteX6" fmla="*/ 746156 w 1848982"/>
                <a:gd name="connsiteY6" fmla="*/ 2472799 h 4297813"/>
                <a:gd name="connsiteX7" fmla="*/ 281922 w 1848982"/>
                <a:gd name="connsiteY7" fmla="*/ 2613476 h 4297813"/>
                <a:gd name="connsiteX8" fmla="*/ 253787 w 1848982"/>
                <a:gd name="connsiteY8" fmla="*/ 2824491 h 4297813"/>
                <a:gd name="connsiteX9" fmla="*/ 1196322 w 1848982"/>
                <a:gd name="connsiteY9" fmla="*/ 2880762 h 4297813"/>
                <a:gd name="connsiteX10" fmla="*/ 197516 w 1848982"/>
                <a:gd name="connsiteY10" fmla="*/ 3077710 h 4297813"/>
                <a:gd name="connsiteX11" fmla="*/ 141245 w 1848982"/>
                <a:gd name="connsiteY11" fmla="*/ 3288725 h 4297813"/>
                <a:gd name="connsiteX12" fmla="*/ 1730894 w 1848982"/>
                <a:gd name="connsiteY12" fmla="*/ 3373131 h 4297813"/>
                <a:gd name="connsiteX13" fmla="*/ 1125984 w 1848982"/>
                <a:gd name="connsiteY13" fmla="*/ 3471605 h 4297813"/>
                <a:gd name="connsiteX14" fmla="*/ 366328 w 1848982"/>
                <a:gd name="connsiteY14" fmla="*/ 3527876 h 4297813"/>
                <a:gd name="connsiteX15" fmla="*/ 760224 w 1848982"/>
                <a:gd name="connsiteY15" fmla="*/ 3612282 h 4297813"/>
                <a:gd name="connsiteX16" fmla="*/ 1801233 w 1848982"/>
                <a:gd name="connsiteY16" fmla="*/ 3710756 h 4297813"/>
                <a:gd name="connsiteX17" fmla="*/ 802427 w 1848982"/>
                <a:gd name="connsiteY17" fmla="*/ 3851433 h 4297813"/>
                <a:gd name="connsiteX18" fmla="*/ 127177 w 1848982"/>
                <a:gd name="connsiteY18" fmla="*/ 4062448 h 4297813"/>
                <a:gd name="connsiteX19" fmla="*/ 141245 w 1848982"/>
                <a:gd name="connsiteY19" fmla="*/ 3992110 h 4297813"/>
                <a:gd name="connsiteX20" fmla="*/ 99042 w 1848982"/>
                <a:gd name="connsiteY20" fmla="*/ 278239 h 4297813"/>
                <a:gd name="connsiteX21" fmla="*/ 352260 w 1848982"/>
                <a:gd name="connsiteY21" fmla="*/ 278239 h 4297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848982" h="4297813">
                  <a:moveTo>
                    <a:pt x="352260" y="278239"/>
                  </a:moveTo>
                  <a:cubicBezTo>
                    <a:pt x="553897" y="287617"/>
                    <a:pt x="1060335" y="287618"/>
                    <a:pt x="1308864" y="334510"/>
                  </a:cubicBezTo>
                  <a:cubicBezTo>
                    <a:pt x="1557393" y="381402"/>
                    <a:pt x="1803578" y="414227"/>
                    <a:pt x="1843436" y="559593"/>
                  </a:cubicBezTo>
                  <a:cubicBezTo>
                    <a:pt x="1883294" y="704959"/>
                    <a:pt x="1700414" y="998036"/>
                    <a:pt x="1548014" y="1206707"/>
                  </a:cubicBezTo>
                  <a:cubicBezTo>
                    <a:pt x="1395614" y="1415378"/>
                    <a:pt x="1135362" y="1617015"/>
                    <a:pt x="929036" y="1811618"/>
                  </a:cubicBezTo>
                  <a:cubicBezTo>
                    <a:pt x="722710" y="2006221"/>
                    <a:pt x="340537" y="2264128"/>
                    <a:pt x="310057" y="2374325"/>
                  </a:cubicBezTo>
                  <a:cubicBezTo>
                    <a:pt x="279577" y="2484522"/>
                    <a:pt x="750845" y="2432941"/>
                    <a:pt x="746156" y="2472799"/>
                  </a:cubicBezTo>
                  <a:cubicBezTo>
                    <a:pt x="741467" y="2512657"/>
                    <a:pt x="363983" y="2554861"/>
                    <a:pt x="281922" y="2613476"/>
                  </a:cubicBezTo>
                  <a:cubicBezTo>
                    <a:pt x="199861" y="2672091"/>
                    <a:pt x="101387" y="2779943"/>
                    <a:pt x="253787" y="2824491"/>
                  </a:cubicBezTo>
                  <a:cubicBezTo>
                    <a:pt x="406187" y="2869039"/>
                    <a:pt x="1205700" y="2838559"/>
                    <a:pt x="1196322" y="2880762"/>
                  </a:cubicBezTo>
                  <a:cubicBezTo>
                    <a:pt x="1186944" y="2922965"/>
                    <a:pt x="373362" y="3009716"/>
                    <a:pt x="197516" y="3077710"/>
                  </a:cubicBezTo>
                  <a:cubicBezTo>
                    <a:pt x="21670" y="3145704"/>
                    <a:pt x="-114318" y="3239488"/>
                    <a:pt x="141245" y="3288725"/>
                  </a:cubicBezTo>
                  <a:cubicBezTo>
                    <a:pt x="396808" y="3337962"/>
                    <a:pt x="1566771" y="3342651"/>
                    <a:pt x="1730894" y="3373131"/>
                  </a:cubicBezTo>
                  <a:cubicBezTo>
                    <a:pt x="1895017" y="3403611"/>
                    <a:pt x="1353412" y="3445814"/>
                    <a:pt x="1125984" y="3471605"/>
                  </a:cubicBezTo>
                  <a:cubicBezTo>
                    <a:pt x="898556" y="3497396"/>
                    <a:pt x="427288" y="3504430"/>
                    <a:pt x="366328" y="3527876"/>
                  </a:cubicBezTo>
                  <a:cubicBezTo>
                    <a:pt x="305368" y="3551322"/>
                    <a:pt x="521073" y="3581802"/>
                    <a:pt x="760224" y="3612282"/>
                  </a:cubicBezTo>
                  <a:cubicBezTo>
                    <a:pt x="999375" y="3642762"/>
                    <a:pt x="1794199" y="3670898"/>
                    <a:pt x="1801233" y="3710756"/>
                  </a:cubicBezTo>
                  <a:cubicBezTo>
                    <a:pt x="1808267" y="3750614"/>
                    <a:pt x="1081436" y="3792818"/>
                    <a:pt x="802427" y="3851433"/>
                  </a:cubicBezTo>
                  <a:cubicBezTo>
                    <a:pt x="523418" y="3910048"/>
                    <a:pt x="127177" y="4062448"/>
                    <a:pt x="127177" y="4062448"/>
                  </a:cubicBezTo>
                  <a:cubicBezTo>
                    <a:pt x="16980" y="4085894"/>
                    <a:pt x="145934" y="4622811"/>
                    <a:pt x="141245" y="3992110"/>
                  </a:cubicBezTo>
                  <a:cubicBezTo>
                    <a:pt x="136556" y="3361409"/>
                    <a:pt x="63873" y="899562"/>
                    <a:pt x="99042" y="278239"/>
                  </a:cubicBezTo>
                  <a:cubicBezTo>
                    <a:pt x="134211" y="-343084"/>
                    <a:pt x="150623" y="268861"/>
                    <a:pt x="352260" y="278239"/>
                  </a:cubicBezTo>
                  <a:close/>
                </a:path>
              </a:pathLst>
            </a:cu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36F1776-520B-BB1F-0EE8-B415596A3683}"/>
                </a:ext>
              </a:extLst>
            </p:cNvPr>
            <p:cNvSpPr txBox="1"/>
            <p:nvPr/>
          </p:nvSpPr>
          <p:spPr>
            <a:xfrm>
              <a:off x="3234036" y="1450627"/>
              <a:ext cx="1740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Direct Reaction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851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6632"/>
            <a:ext cx="12192000" cy="920868"/>
          </a:xfrm>
        </p:spPr>
        <p:txBody>
          <a:bodyPr/>
          <a:lstStyle/>
          <a:p>
            <a:r>
              <a:rPr lang="en-US" b="0" dirty="0">
                <a:solidFill>
                  <a:schemeClr val="tx1"/>
                </a:solidFill>
                <a:latin typeface="Times New Roman"/>
                <a:cs typeface="Times New Roman"/>
              </a:rPr>
              <a:t>There are a wealth of source of experimental data on QC properties</a:t>
            </a:r>
          </a:p>
        </p:txBody>
      </p:sp>
      <p:grpSp>
        <p:nvGrpSpPr>
          <p:cNvPr id="1215" name="Group 1214">
            <a:extLst>
              <a:ext uri="{FF2B5EF4-FFF2-40B4-BE49-F238E27FC236}">
                <a16:creationId xmlns:a16="http://schemas.microsoft.com/office/drawing/2014/main" id="{E012A14E-D834-D80E-E511-EF0CEFB4BF8C}"/>
              </a:ext>
            </a:extLst>
          </p:cNvPr>
          <p:cNvGrpSpPr/>
          <p:nvPr/>
        </p:nvGrpSpPr>
        <p:grpSpPr>
          <a:xfrm>
            <a:off x="266081" y="957500"/>
            <a:ext cx="6314551" cy="5398146"/>
            <a:chOff x="5313569" y="950423"/>
            <a:chExt cx="6314551" cy="5398146"/>
          </a:xfrm>
        </p:grpSpPr>
        <p:grpSp>
          <p:nvGrpSpPr>
            <p:cNvPr id="1214" name="Group 1213">
              <a:extLst>
                <a:ext uri="{FF2B5EF4-FFF2-40B4-BE49-F238E27FC236}">
                  <a16:creationId xmlns:a16="http://schemas.microsoft.com/office/drawing/2014/main" id="{A154AFB7-89A3-A236-036E-910C4AD84F8A}"/>
                </a:ext>
              </a:extLst>
            </p:cNvPr>
            <p:cNvGrpSpPr/>
            <p:nvPr/>
          </p:nvGrpSpPr>
          <p:grpSpPr>
            <a:xfrm>
              <a:off x="5313569" y="950423"/>
              <a:ext cx="6314551" cy="5398146"/>
              <a:chOff x="5313569" y="950423"/>
              <a:chExt cx="6314551" cy="5398146"/>
            </a:xfrm>
          </p:grpSpPr>
          <p:pic>
            <p:nvPicPr>
              <p:cNvPr id="1029" name="Picture 5">
                <a:extLst>
                  <a:ext uri="{FF2B5EF4-FFF2-40B4-BE49-F238E27FC236}">
                    <a16:creationId xmlns:a16="http://schemas.microsoft.com/office/drawing/2014/main" id="{2B717E11-0212-FAF3-7168-0FA2BC4A3E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742" r="14950"/>
              <a:stretch/>
            </p:blipFill>
            <p:spPr bwMode="auto">
              <a:xfrm>
                <a:off x="5313569" y="1044275"/>
                <a:ext cx="6314551" cy="53042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13" name="Rectangle 1212">
                <a:extLst>
                  <a:ext uri="{FF2B5EF4-FFF2-40B4-BE49-F238E27FC236}">
                    <a16:creationId xmlns:a16="http://schemas.microsoft.com/office/drawing/2014/main" id="{7114794B-0EAD-E4A3-69B3-7DDA95643C3F}"/>
                  </a:ext>
                </a:extLst>
              </p:cNvPr>
              <p:cNvSpPr/>
              <p:nvPr/>
            </p:nvSpPr>
            <p:spPr>
              <a:xfrm>
                <a:off x="6202017" y="950423"/>
                <a:ext cx="5224007" cy="1365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084" name="Picture 5">
              <a:extLst>
                <a:ext uri="{FF2B5EF4-FFF2-40B4-BE49-F238E27FC236}">
                  <a16:creationId xmlns:a16="http://schemas.microsoft.com/office/drawing/2014/main" id="{2D00B2B9-2B07-329C-85EA-E3880A44E6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053" t="5833" r="1078" b="83005"/>
            <a:stretch/>
          </p:blipFill>
          <p:spPr bwMode="auto">
            <a:xfrm>
              <a:off x="8521738" y="5004967"/>
              <a:ext cx="1259572" cy="759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09" name="TextBox 1208">
              <a:extLst>
                <a:ext uri="{FF2B5EF4-FFF2-40B4-BE49-F238E27FC236}">
                  <a16:creationId xmlns:a16="http://schemas.microsoft.com/office/drawing/2014/main" id="{67B2334D-AF1D-DD4F-CADE-C2FA8E11FF3A}"/>
                </a:ext>
              </a:extLst>
            </p:cNvPr>
            <p:cNvSpPr txBox="1"/>
            <p:nvPr/>
          </p:nvSpPr>
          <p:spPr>
            <a:xfrm>
              <a:off x="9762150" y="5113963"/>
              <a:ext cx="16111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236</a:t>
              </a:r>
              <a:r>
                <a:rPr lang="en-US" sz="1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 J vs. E* plot (NNDC)</a:t>
              </a:r>
            </a:p>
          </p:txBody>
        </p:sp>
      </p:grpSp>
      <p:sp>
        <p:nvSpPr>
          <p:cNvPr id="1222" name="TextBox 1221">
            <a:extLst>
              <a:ext uri="{FF2B5EF4-FFF2-40B4-BE49-F238E27FC236}">
                <a16:creationId xmlns:a16="http://schemas.microsoft.com/office/drawing/2014/main" id="{7556BBFE-185F-EB87-8F63-8A98FB5CC250}"/>
              </a:ext>
            </a:extLst>
          </p:cNvPr>
          <p:cNvSpPr txBox="1"/>
          <p:nvPr/>
        </p:nvSpPr>
        <p:spPr>
          <a:xfrm>
            <a:off x="6701912" y="723335"/>
            <a:ext cx="522400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Energy-Indexing approaches: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 Reaction + </a:t>
            </a:r>
            <a:r>
              <a:rPr lang="en-US" sz="2000" dirty="0"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-ray coincidence: Uses outgoing particle energy to iteratively obtain a Level Density and Photon strength from a “1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Generation </a:t>
            </a:r>
            <a:r>
              <a:rPr lang="en-US" sz="2000" dirty="0"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-ray spectrum” (</a:t>
            </a:r>
            <a:r>
              <a:rPr lang="en-US" sz="2000" i="1" dirty="0"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</a:t>
            </a:r>
            <a:r>
              <a:rPr lang="en-US" sz="2000" i="1" baseline="-25000" dirty="0"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for an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slice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lvl="1" algn="ctr"/>
            <a:r>
              <a:rPr lang="en-US" sz="2000" i="1" dirty="0"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</a:t>
            </a:r>
            <a:r>
              <a:rPr lang="en-US" sz="2000" i="1" baseline="-25000" dirty="0"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F(E</a:t>
            </a:r>
            <a:r>
              <a:rPr lang="en-US" sz="2000" i="1" baseline="-25000" dirty="0"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i="1" dirty="0">
                <a:latin typeface="Symbol" pitchFamily="2" charset="2"/>
                <a:cs typeface="Times New Roman" panose="02020603050405020304" pitchFamily="18" charset="0"/>
              </a:rPr>
              <a:t>r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E</a:t>
            </a:r>
            <a:r>
              <a:rPr lang="en-US" sz="2000" i="1" baseline="-25000" dirty="0"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Q-value </a:t>
            </a:r>
            <a:r>
              <a:rPr lang="en-US" sz="2000" dirty="0">
                <a:latin typeface="Symbol" pitchFamily="2" charset="2"/>
                <a:cs typeface="Times New Roman" panose="02020603050405020304" pitchFamily="18" charset="0"/>
              </a:rPr>
              <a:t>b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-decay using a segmented Total Absorption Spectrometer (TAS). Already used with CARIBU. FRIB will provide data on nuclei far from stability.</a:t>
            </a:r>
          </a:p>
        </p:txBody>
      </p:sp>
      <p:grpSp>
        <p:nvGrpSpPr>
          <p:cNvPr id="1234" name="Group 1233">
            <a:extLst>
              <a:ext uri="{FF2B5EF4-FFF2-40B4-BE49-F238E27FC236}">
                <a16:creationId xmlns:a16="http://schemas.microsoft.com/office/drawing/2014/main" id="{791B13F0-C6F3-13FE-49C3-6AC096129CD6}"/>
              </a:ext>
            </a:extLst>
          </p:cNvPr>
          <p:cNvGrpSpPr/>
          <p:nvPr/>
        </p:nvGrpSpPr>
        <p:grpSpPr>
          <a:xfrm>
            <a:off x="1154530" y="1094067"/>
            <a:ext cx="953502" cy="2032239"/>
            <a:chOff x="1154529" y="1094067"/>
            <a:chExt cx="1700348" cy="2032239"/>
          </a:xfrm>
        </p:grpSpPr>
        <p:sp>
          <p:nvSpPr>
            <p:cNvPr id="1217" name="Rectangle 1216">
              <a:extLst>
                <a:ext uri="{FF2B5EF4-FFF2-40B4-BE49-F238E27FC236}">
                  <a16:creationId xmlns:a16="http://schemas.microsoft.com/office/drawing/2014/main" id="{0CDA1B67-3597-BDFF-5663-A7667CE3443A}"/>
                </a:ext>
              </a:extLst>
            </p:cNvPr>
            <p:cNvSpPr/>
            <p:nvPr/>
          </p:nvSpPr>
          <p:spPr>
            <a:xfrm>
              <a:off x="1154529" y="1094067"/>
              <a:ext cx="1700348" cy="356560"/>
            </a:xfrm>
            <a:prstGeom prst="rect">
              <a:avLst/>
            </a:prstGeom>
            <a:noFill/>
            <a:ln w="635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233" name="Group 1232">
              <a:extLst>
                <a:ext uri="{FF2B5EF4-FFF2-40B4-BE49-F238E27FC236}">
                  <a16:creationId xmlns:a16="http://schemas.microsoft.com/office/drawing/2014/main" id="{1949602B-01ED-0CB9-15EC-D052FF0B0B5D}"/>
                </a:ext>
              </a:extLst>
            </p:cNvPr>
            <p:cNvGrpSpPr/>
            <p:nvPr/>
          </p:nvGrpSpPr>
          <p:grpSpPr>
            <a:xfrm>
              <a:off x="1622607" y="1188362"/>
              <a:ext cx="721282" cy="1937944"/>
              <a:chOff x="1622607" y="1188362"/>
              <a:chExt cx="721282" cy="1937944"/>
            </a:xfrm>
          </p:grpSpPr>
          <p:cxnSp>
            <p:nvCxnSpPr>
              <p:cNvPr id="1224" name="Straight Arrow Connector 1223">
                <a:extLst>
                  <a:ext uri="{FF2B5EF4-FFF2-40B4-BE49-F238E27FC236}">
                    <a16:creationId xmlns:a16="http://schemas.microsoft.com/office/drawing/2014/main" id="{F02CDE61-7394-41EA-09A4-9D3FF72538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22607" y="1190539"/>
                <a:ext cx="0" cy="532531"/>
              </a:xfrm>
              <a:prstGeom prst="straightConnector1">
                <a:avLst/>
              </a:prstGeom>
              <a:ln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5" name="Straight Arrow Connector 1224">
                <a:extLst>
                  <a:ext uri="{FF2B5EF4-FFF2-40B4-BE49-F238E27FC236}">
                    <a16:creationId xmlns:a16="http://schemas.microsoft.com/office/drawing/2014/main" id="{FD45B0B6-98C6-B5D3-15AB-5C07C8EB94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88967" y="1190539"/>
                <a:ext cx="0" cy="857311"/>
              </a:xfrm>
              <a:prstGeom prst="straightConnector1">
                <a:avLst/>
              </a:prstGeom>
              <a:ln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7" name="Straight Arrow Connector 1226">
                <a:extLst>
                  <a:ext uri="{FF2B5EF4-FFF2-40B4-BE49-F238E27FC236}">
                    <a16:creationId xmlns:a16="http://schemas.microsoft.com/office/drawing/2014/main" id="{16DFC626-BD17-9E5C-DC27-C7B57BB021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55327" y="1190539"/>
                <a:ext cx="0" cy="1204577"/>
              </a:xfrm>
              <a:prstGeom prst="straightConnector1">
                <a:avLst/>
              </a:prstGeom>
              <a:ln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9" name="Straight Arrow Connector 1228">
                <a:extLst>
                  <a:ext uri="{FF2B5EF4-FFF2-40B4-BE49-F238E27FC236}">
                    <a16:creationId xmlns:a16="http://schemas.microsoft.com/office/drawing/2014/main" id="{560338B1-3DDB-728D-6988-4A8C009FA4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42628" y="1190539"/>
                <a:ext cx="0" cy="1593740"/>
              </a:xfrm>
              <a:prstGeom prst="straightConnector1">
                <a:avLst/>
              </a:prstGeom>
              <a:ln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1" name="Straight Arrow Connector 1230">
                <a:extLst>
                  <a:ext uri="{FF2B5EF4-FFF2-40B4-BE49-F238E27FC236}">
                    <a16:creationId xmlns:a16="http://schemas.microsoft.com/office/drawing/2014/main" id="{F020B852-CAD4-5363-7D96-98A7B44D18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43889" y="1188362"/>
                <a:ext cx="0" cy="1937944"/>
              </a:xfrm>
              <a:prstGeom prst="straightConnector1">
                <a:avLst/>
              </a:prstGeom>
              <a:ln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35" name="Group 1234">
            <a:extLst>
              <a:ext uri="{FF2B5EF4-FFF2-40B4-BE49-F238E27FC236}">
                <a16:creationId xmlns:a16="http://schemas.microsoft.com/office/drawing/2014/main" id="{9921D2D2-B1FE-3224-9BE6-A74A73CAEDE5}"/>
              </a:ext>
            </a:extLst>
          </p:cNvPr>
          <p:cNvGrpSpPr/>
          <p:nvPr/>
        </p:nvGrpSpPr>
        <p:grpSpPr>
          <a:xfrm>
            <a:off x="1154530" y="1572230"/>
            <a:ext cx="953502" cy="2032239"/>
            <a:chOff x="1154529" y="1094067"/>
            <a:chExt cx="1700348" cy="2032239"/>
          </a:xfrm>
        </p:grpSpPr>
        <p:sp>
          <p:nvSpPr>
            <p:cNvPr id="1236" name="Rectangle 1235">
              <a:extLst>
                <a:ext uri="{FF2B5EF4-FFF2-40B4-BE49-F238E27FC236}">
                  <a16:creationId xmlns:a16="http://schemas.microsoft.com/office/drawing/2014/main" id="{5ECA8E8E-B28A-D36E-F411-0FDCE9A3E77D}"/>
                </a:ext>
              </a:extLst>
            </p:cNvPr>
            <p:cNvSpPr/>
            <p:nvPr/>
          </p:nvSpPr>
          <p:spPr>
            <a:xfrm>
              <a:off x="1154529" y="1094067"/>
              <a:ext cx="1700348" cy="356560"/>
            </a:xfrm>
            <a:prstGeom prst="rect">
              <a:avLst/>
            </a:prstGeom>
            <a:noFill/>
            <a:ln w="635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237" name="Group 1236">
              <a:extLst>
                <a:ext uri="{FF2B5EF4-FFF2-40B4-BE49-F238E27FC236}">
                  <a16:creationId xmlns:a16="http://schemas.microsoft.com/office/drawing/2014/main" id="{744608BD-7EA4-230C-65EB-78B805A4C313}"/>
                </a:ext>
              </a:extLst>
            </p:cNvPr>
            <p:cNvGrpSpPr/>
            <p:nvPr/>
          </p:nvGrpSpPr>
          <p:grpSpPr>
            <a:xfrm>
              <a:off x="1622607" y="1188362"/>
              <a:ext cx="721282" cy="1937944"/>
              <a:chOff x="1622607" y="1188362"/>
              <a:chExt cx="721282" cy="1937944"/>
            </a:xfrm>
          </p:grpSpPr>
          <p:cxnSp>
            <p:nvCxnSpPr>
              <p:cNvPr id="1238" name="Straight Arrow Connector 1237">
                <a:extLst>
                  <a:ext uri="{FF2B5EF4-FFF2-40B4-BE49-F238E27FC236}">
                    <a16:creationId xmlns:a16="http://schemas.microsoft.com/office/drawing/2014/main" id="{091FC08B-7AB6-2FBD-D70F-0EF44F487C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22607" y="1190539"/>
                <a:ext cx="0" cy="532531"/>
              </a:xfrm>
              <a:prstGeom prst="straightConnector1">
                <a:avLst/>
              </a:prstGeom>
              <a:ln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9" name="Straight Arrow Connector 1238">
                <a:extLst>
                  <a:ext uri="{FF2B5EF4-FFF2-40B4-BE49-F238E27FC236}">
                    <a16:creationId xmlns:a16="http://schemas.microsoft.com/office/drawing/2014/main" id="{635C151D-38C8-BAD1-2B93-4BDCFBA2B1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88967" y="1190539"/>
                <a:ext cx="0" cy="857311"/>
              </a:xfrm>
              <a:prstGeom prst="straightConnector1">
                <a:avLst/>
              </a:prstGeom>
              <a:ln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0" name="Straight Arrow Connector 1239">
                <a:extLst>
                  <a:ext uri="{FF2B5EF4-FFF2-40B4-BE49-F238E27FC236}">
                    <a16:creationId xmlns:a16="http://schemas.microsoft.com/office/drawing/2014/main" id="{887113B4-8AD4-C069-7BAF-DD6D159964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55327" y="1190539"/>
                <a:ext cx="0" cy="1204577"/>
              </a:xfrm>
              <a:prstGeom prst="straightConnector1">
                <a:avLst/>
              </a:prstGeom>
              <a:ln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1" name="Straight Arrow Connector 1240">
                <a:extLst>
                  <a:ext uri="{FF2B5EF4-FFF2-40B4-BE49-F238E27FC236}">
                    <a16:creationId xmlns:a16="http://schemas.microsoft.com/office/drawing/2014/main" id="{78276B9A-0874-901B-9A5D-6C036A132E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42628" y="1190539"/>
                <a:ext cx="0" cy="1593740"/>
              </a:xfrm>
              <a:prstGeom prst="straightConnector1">
                <a:avLst/>
              </a:prstGeom>
              <a:ln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2" name="Straight Arrow Connector 1241">
                <a:extLst>
                  <a:ext uri="{FF2B5EF4-FFF2-40B4-BE49-F238E27FC236}">
                    <a16:creationId xmlns:a16="http://schemas.microsoft.com/office/drawing/2014/main" id="{3E1CBD0B-3F55-4EF2-61E0-9D30CADF96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43889" y="1188362"/>
                <a:ext cx="0" cy="1937944"/>
              </a:xfrm>
              <a:prstGeom prst="straightConnector1">
                <a:avLst/>
              </a:prstGeom>
              <a:ln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AF71142-D3DD-038B-068A-E825105757FC}"/>
              </a:ext>
            </a:extLst>
          </p:cNvPr>
          <p:cNvGrpSpPr/>
          <p:nvPr/>
        </p:nvGrpSpPr>
        <p:grpSpPr>
          <a:xfrm>
            <a:off x="1154530" y="2046344"/>
            <a:ext cx="953502" cy="2032239"/>
            <a:chOff x="1154529" y="1094067"/>
            <a:chExt cx="1700348" cy="203223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24FF05C-1606-436E-A82C-69457C9D8670}"/>
                </a:ext>
              </a:extLst>
            </p:cNvPr>
            <p:cNvSpPr/>
            <p:nvPr/>
          </p:nvSpPr>
          <p:spPr>
            <a:xfrm>
              <a:off x="1154529" y="1094067"/>
              <a:ext cx="1700348" cy="356560"/>
            </a:xfrm>
            <a:prstGeom prst="rect">
              <a:avLst/>
            </a:prstGeom>
            <a:noFill/>
            <a:ln w="635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BE1BC12-C831-C36A-4A76-D338DBAD4C5E}"/>
                </a:ext>
              </a:extLst>
            </p:cNvPr>
            <p:cNvGrpSpPr/>
            <p:nvPr/>
          </p:nvGrpSpPr>
          <p:grpSpPr>
            <a:xfrm>
              <a:off x="1622607" y="1188362"/>
              <a:ext cx="721282" cy="1937944"/>
              <a:chOff x="1622607" y="1188362"/>
              <a:chExt cx="721282" cy="1937944"/>
            </a:xfrm>
          </p:grpSpPr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6EA6AC92-511B-1F58-F409-F6B55D41E3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22607" y="1190539"/>
                <a:ext cx="0" cy="532531"/>
              </a:xfrm>
              <a:prstGeom prst="straightConnector1">
                <a:avLst/>
              </a:prstGeom>
              <a:ln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F37E2A2C-41FC-1013-5318-3B32E55700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88967" y="1190539"/>
                <a:ext cx="0" cy="857311"/>
              </a:xfrm>
              <a:prstGeom prst="straightConnector1">
                <a:avLst/>
              </a:prstGeom>
              <a:ln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D8DD09A9-B8E0-3385-2F2F-24862DBF9D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55327" y="1190539"/>
                <a:ext cx="0" cy="1204577"/>
              </a:xfrm>
              <a:prstGeom prst="straightConnector1">
                <a:avLst/>
              </a:prstGeom>
              <a:ln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C4CF866D-6272-5AA4-6829-36E568A6EA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42628" y="1190539"/>
                <a:ext cx="0" cy="1593740"/>
              </a:xfrm>
              <a:prstGeom prst="straightConnector1">
                <a:avLst/>
              </a:prstGeom>
              <a:ln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DCEDA1D8-4B33-F05F-423F-F29995F008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43889" y="1188362"/>
                <a:ext cx="0" cy="1937944"/>
              </a:xfrm>
              <a:prstGeom prst="straightConnector1">
                <a:avLst/>
              </a:prstGeom>
              <a:ln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AD210C6-5562-0917-644F-1560AA083198}"/>
              </a:ext>
            </a:extLst>
          </p:cNvPr>
          <p:cNvGrpSpPr/>
          <p:nvPr/>
        </p:nvGrpSpPr>
        <p:grpSpPr>
          <a:xfrm>
            <a:off x="2976157" y="1183331"/>
            <a:ext cx="2384231" cy="3275532"/>
            <a:chOff x="4465533" y="1265644"/>
            <a:chExt cx="2384231" cy="3275532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48C5504E-9E1D-8BD6-B05D-1D08F41CC9B6}"/>
                </a:ext>
              </a:extLst>
            </p:cNvPr>
            <p:cNvSpPr/>
            <p:nvPr/>
          </p:nvSpPr>
          <p:spPr>
            <a:xfrm>
              <a:off x="4465533" y="1265644"/>
              <a:ext cx="2129390" cy="3275532"/>
            </a:xfrm>
            <a:custGeom>
              <a:avLst/>
              <a:gdLst>
                <a:gd name="connsiteX0" fmla="*/ 701257 w 2129390"/>
                <a:gd name="connsiteY0" fmla="*/ 141490 h 3275532"/>
                <a:gd name="connsiteX1" fmla="*/ 1263965 w 2129390"/>
                <a:gd name="connsiteY1" fmla="*/ 183693 h 3275532"/>
                <a:gd name="connsiteX2" fmla="*/ 1967349 w 2129390"/>
                <a:gd name="connsiteY2" fmla="*/ 676063 h 3275532"/>
                <a:gd name="connsiteX3" fmla="*/ 2065823 w 2129390"/>
                <a:gd name="connsiteY3" fmla="*/ 1196567 h 3275532"/>
                <a:gd name="connsiteX4" fmla="*/ 1165491 w 2129390"/>
                <a:gd name="connsiteY4" fmla="*/ 1899952 h 3275532"/>
                <a:gd name="connsiteX5" fmla="*/ 757528 w 2129390"/>
                <a:gd name="connsiteY5" fmla="*/ 2307915 h 3275532"/>
                <a:gd name="connsiteX6" fmla="*/ 1700063 w 2129390"/>
                <a:gd name="connsiteY6" fmla="*/ 2364186 h 3275532"/>
                <a:gd name="connsiteX7" fmla="*/ 757528 w 2129390"/>
                <a:gd name="connsiteY7" fmla="*/ 2420456 h 3275532"/>
                <a:gd name="connsiteX8" fmla="*/ 602783 w 2129390"/>
                <a:gd name="connsiteY8" fmla="*/ 2701810 h 3275532"/>
                <a:gd name="connsiteX9" fmla="*/ 1953282 w 2129390"/>
                <a:gd name="connsiteY9" fmla="*/ 2659607 h 3275532"/>
                <a:gd name="connsiteX10" fmla="*/ 504309 w 2129390"/>
                <a:gd name="connsiteY10" fmla="*/ 2856555 h 3275532"/>
                <a:gd name="connsiteX11" fmla="*/ 476174 w 2129390"/>
                <a:gd name="connsiteY11" fmla="*/ 3039435 h 3275532"/>
                <a:gd name="connsiteX12" fmla="*/ 1868875 w 2129390"/>
                <a:gd name="connsiteY12" fmla="*/ 3039435 h 3275532"/>
                <a:gd name="connsiteX13" fmla="*/ 138549 w 2129390"/>
                <a:gd name="connsiteY13" fmla="*/ 3166044 h 3275532"/>
                <a:gd name="connsiteX14" fmla="*/ 110414 w 2129390"/>
                <a:gd name="connsiteY14" fmla="*/ 3011300 h 3275532"/>
                <a:gd name="connsiteX15" fmla="*/ 152617 w 2129390"/>
                <a:gd name="connsiteY15" fmla="*/ 239964 h 3275532"/>
                <a:gd name="connsiteX16" fmla="*/ 701257 w 2129390"/>
                <a:gd name="connsiteY16" fmla="*/ 141490 h 3275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29390" h="3275532">
                  <a:moveTo>
                    <a:pt x="701257" y="141490"/>
                  </a:moveTo>
                  <a:cubicBezTo>
                    <a:pt x="886482" y="132111"/>
                    <a:pt x="1052950" y="94597"/>
                    <a:pt x="1263965" y="183693"/>
                  </a:cubicBezTo>
                  <a:cubicBezTo>
                    <a:pt x="1474980" y="272789"/>
                    <a:pt x="1833706" y="507251"/>
                    <a:pt x="1967349" y="676063"/>
                  </a:cubicBezTo>
                  <a:cubicBezTo>
                    <a:pt x="2100992" y="844875"/>
                    <a:pt x="2199466" y="992586"/>
                    <a:pt x="2065823" y="1196567"/>
                  </a:cubicBezTo>
                  <a:cubicBezTo>
                    <a:pt x="1932180" y="1400548"/>
                    <a:pt x="1383540" y="1714727"/>
                    <a:pt x="1165491" y="1899952"/>
                  </a:cubicBezTo>
                  <a:cubicBezTo>
                    <a:pt x="947442" y="2085177"/>
                    <a:pt x="668433" y="2230543"/>
                    <a:pt x="757528" y="2307915"/>
                  </a:cubicBezTo>
                  <a:cubicBezTo>
                    <a:pt x="846623" y="2385287"/>
                    <a:pt x="1700063" y="2345429"/>
                    <a:pt x="1700063" y="2364186"/>
                  </a:cubicBezTo>
                  <a:cubicBezTo>
                    <a:pt x="1700063" y="2382943"/>
                    <a:pt x="940408" y="2364185"/>
                    <a:pt x="757528" y="2420456"/>
                  </a:cubicBezTo>
                  <a:cubicBezTo>
                    <a:pt x="574648" y="2476727"/>
                    <a:pt x="403491" y="2661952"/>
                    <a:pt x="602783" y="2701810"/>
                  </a:cubicBezTo>
                  <a:cubicBezTo>
                    <a:pt x="802075" y="2741668"/>
                    <a:pt x="1969694" y="2633816"/>
                    <a:pt x="1953282" y="2659607"/>
                  </a:cubicBezTo>
                  <a:cubicBezTo>
                    <a:pt x="1936870" y="2685398"/>
                    <a:pt x="750494" y="2793250"/>
                    <a:pt x="504309" y="2856555"/>
                  </a:cubicBezTo>
                  <a:cubicBezTo>
                    <a:pt x="258124" y="2919860"/>
                    <a:pt x="248746" y="3008955"/>
                    <a:pt x="476174" y="3039435"/>
                  </a:cubicBezTo>
                  <a:cubicBezTo>
                    <a:pt x="703602" y="3069915"/>
                    <a:pt x="1925146" y="3018334"/>
                    <a:pt x="1868875" y="3039435"/>
                  </a:cubicBezTo>
                  <a:cubicBezTo>
                    <a:pt x="1812604" y="3060536"/>
                    <a:pt x="431626" y="3170733"/>
                    <a:pt x="138549" y="3166044"/>
                  </a:cubicBezTo>
                  <a:cubicBezTo>
                    <a:pt x="-154528" y="3161355"/>
                    <a:pt x="108069" y="3498980"/>
                    <a:pt x="110414" y="3011300"/>
                  </a:cubicBezTo>
                  <a:cubicBezTo>
                    <a:pt x="112759" y="2523620"/>
                    <a:pt x="58832" y="720610"/>
                    <a:pt x="152617" y="239964"/>
                  </a:cubicBezTo>
                  <a:cubicBezTo>
                    <a:pt x="246402" y="-240682"/>
                    <a:pt x="516032" y="150869"/>
                    <a:pt x="701257" y="141490"/>
                  </a:cubicBezTo>
                  <a:close/>
                </a:path>
              </a:pathLst>
            </a:cu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C2393AC-2363-5CA2-0D10-22B5BEE940E0}"/>
                </a:ext>
              </a:extLst>
            </p:cNvPr>
            <p:cNvSpPr txBox="1"/>
            <p:nvPr/>
          </p:nvSpPr>
          <p:spPr>
            <a:xfrm>
              <a:off x="4545845" y="3069892"/>
              <a:ext cx="9245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Log(</a:t>
              </a:r>
              <a:r>
                <a:rPr lang="en-US" sz="2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US" sz="2000" b="1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CFBADB1-8A21-5704-2861-ABECD9480E3D}"/>
                </a:ext>
              </a:extLst>
            </p:cNvPr>
            <p:cNvSpPr txBox="1"/>
            <p:nvPr/>
          </p:nvSpPr>
          <p:spPr>
            <a:xfrm>
              <a:off x="4590215" y="1941914"/>
              <a:ext cx="225954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“Pandemonium” </a:t>
              </a:r>
              <a:r>
                <a:rPr lang="en-US" sz="2000" b="1" dirty="0">
                  <a:latin typeface="Symbol" pitchFamily="2" charset="2"/>
                  <a:cs typeface="Times New Roman" panose="02020603050405020304" pitchFamily="18" charset="0"/>
                </a:rPr>
                <a:t>b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-decay </a:t>
              </a:r>
            </a:p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feeding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E19F0F6A-86C4-A8C3-1386-D960135B7498}"/>
                </a:ext>
              </a:extLst>
            </p:cNvPr>
            <p:cNvCxnSpPr>
              <a:cxnSpLocks/>
              <a:stCxn id="21" idx="3"/>
              <a:endCxn id="20" idx="6"/>
            </p:cNvCxnSpPr>
            <p:nvPr/>
          </p:nvCxnSpPr>
          <p:spPr>
            <a:xfrm>
              <a:off x="5470377" y="3269947"/>
              <a:ext cx="695219" cy="359883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E55AA5CB-1188-8354-A6FD-1AA86FA97C01}"/>
                </a:ext>
              </a:extLst>
            </p:cNvPr>
            <p:cNvCxnSpPr>
              <a:cxnSpLocks/>
              <a:stCxn id="21" idx="3"/>
              <a:endCxn id="20" idx="9"/>
            </p:cNvCxnSpPr>
            <p:nvPr/>
          </p:nvCxnSpPr>
          <p:spPr>
            <a:xfrm>
              <a:off x="5470377" y="3269947"/>
              <a:ext cx="948438" cy="655304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D7166ADB-392C-1226-CC6A-E958D2BF349F}"/>
                </a:ext>
              </a:extLst>
            </p:cNvPr>
            <p:cNvCxnSpPr>
              <a:cxnSpLocks/>
              <a:stCxn id="21" idx="3"/>
            </p:cNvCxnSpPr>
            <p:nvPr/>
          </p:nvCxnSpPr>
          <p:spPr>
            <a:xfrm>
              <a:off x="5470377" y="3269947"/>
              <a:ext cx="778706" cy="1042302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625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clean6minus_matri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734" y="4210373"/>
            <a:ext cx="2683632" cy="1856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19014"/>
            <a:ext cx="12192000" cy="923924"/>
          </a:xfrm>
        </p:spPr>
        <p:txBody>
          <a:bodyPr/>
          <a:lstStyle/>
          <a:p>
            <a:r>
              <a:rPr lang="en-US" sz="2800" dirty="0"/>
              <a:t>Using beta decay and total absorption spectroscopy to infer </a:t>
            </a:r>
            <a:br>
              <a:rPr lang="en-US" sz="2800" dirty="0"/>
            </a:br>
            <a:r>
              <a:rPr lang="en-US" sz="2800" dirty="0"/>
              <a:t>critical nuclear data </a:t>
            </a:r>
            <a:r>
              <a:rPr lang="en-US" sz="2800" i="1" dirty="0"/>
              <a:t>(Thanks to S. Liddick &amp; A. Spyrou!)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22232" y="1005762"/>
            <a:ext cx="9856779" cy="1108898"/>
          </a:xfrm>
        </p:spPr>
        <p:txBody>
          <a:bodyPr/>
          <a:lstStyle/>
          <a:p>
            <a:r>
              <a:rPr lang="en-US" sz="2400" dirty="0"/>
              <a:t>Measure beta decay of nucleus using TAS.</a:t>
            </a:r>
          </a:p>
          <a:p>
            <a:r>
              <a:rPr lang="en-US" sz="2400" dirty="0"/>
              <a:t>Extract critical QC structure, astrophysics, and stockpile stewardship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2758" b="9476"/>
          <a:stretch/>
        </p:blipFill>
        <p:spPr>
          <a:xfrm>
            <a:off x="271461" y="3047165"/>
            <a:ext cx="3266596" cy="28050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0855" y="1142063"/>
            <a:ext cx="1431038" cy="1429694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4510415" y="3499317"/>
            <a:ext cx="384676" cy="371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  <a:r>
              <a:rPr lang="en-US" baseline="30000" dirty="0"/>
              <a:t>-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10415" y="3118317"/>
            <a:ext cx="384676" cy="371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baseline="30000" dirty="0"/>
              <a:t>-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08253" y="2813517"/>
            <a:ext cx="425310" cy="371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r>
              <a:rPr lang="en-US" baseline="30000" dirty="0"/>
              <a:t>+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09964" y="3499317"/>
            <a:ext cx="330496" cy="371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  <a:endParaRPr lang="en-US" baseline="30000" dirty="0"/>
          </a:p>
        </p:txBody>
      </p:sp>
      <p:sp>
        <p:nvSpPr>
          <p:cNvPr id="15" name="TextBox 14"/>
          <p:cNvSpPr txBox="1"/>
          <p:nvPr/>
        </p:nvSpPr>
        <p:spPr>
          <a:xfrm>
            <a:off x="4939066" y="3127425"/>
            <a:ext cx="601395" cy="371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101</a:t>
            </a:r>
            <a:endParaRPr lang="en-US" baseline="30000" dirty="0"/>
          </a:p>
        </p:txBody>
      </p:sp>
      <p:sp>
        <p:nvSpPr>
          <p:cNvPr id="16" name="TextBox 15"/>
          <p:cNvSpPr txBox="1"/>
          <p:nvPr/>
        </p:nvSpPr>
        <p:spPr>
          <a:xfrm>
            <a:off x="4939066" y="2813517"/>
            <a:ext cx="601395" cy="371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243</a:t>
            </a:r>
            <a:endParaRPr lang="en-US" baseline="30000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920015" y="3133556"/>
            <a:ext cx="0" cy="3200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072415" y="3450513"/>
            <a:ext cx="0" cy="3657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  <a:stCxn id="16" idx="3"/>
            <a:endCxn id="25" idx="1"/>
          </p:cNvCxnSpPr>
          <p:nvPr/>
        </p:nvCxnSpPr>
        <p:spPr>
          <a:xfrm>
            <a:off x="5540461" y="2999378"/>
            <a:ext cx="302993" cy="118939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/>
            <a:stCxn id="15" idx="3"/>
            <a:endCxn id="26" idx="1"/>
          </p:cNvCxnSpPr>
          <p:nvPr/>
        </p:nvCxnSpPr>
        <p:spPr>
          <a:xfrm>
            <a:off x="5540461" y="3313286"/>
            <a:ext cx="302993" cy="150856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cxnSpLocks/>
            <a:stCxn id="14" idx="3"/>
            <a:endCxn id="27" idx="1"/>
          </p:cNvCxnSpPr>
          <p:nvPr/>
        </p:nvCxnSpPr>
        <p:spPr>
          <a:xfrm>
            <a:off x="5540460" y="3685178"/>
            <a:ext cx="302994" cy="169399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524919" y="3798832"/>
            <a:ext cx="914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524919" y="3450513"/>
            <a:ext cx="914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524919" y="3127104"/>
            <a:ext cx="914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843454" y="2932456"/>
            <a:ext cx="682664" cy="371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93%</a:t>
            </a:r>
            <a:endParaRPr lang="en-US" baseline="30000" dirty="0"/>
          </a:p>
        </p:txBody>
      </p:sp>
      <p:sp>
        <p:nvSpPr>
          <p:cNvPr id="26" name="TextBox 25"/>
          <p:cNvSpPr txBox="1"/>
          <p:nvPr/>
        </p:nvSpPr>
        <p:spPr>
          <a:xfrm>
            <a:off x="5843454" y="3278281"/>
            <a:ext cx="682664" cy="371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52%</a:t>
            </a:r>
            <a:endParaRPr lang="en-US" baseline="30000" dirty="0"/>
          </a:p>
        </p:txBody>
      </p:sp>
      <p:sp>
        <p:nvSpPr>
          <p:cNvPr id="27" name="TextBox 26"/>
          <p:cNvSpPr txBox="1"/>
          <p:nvPr/>
        </p:nvSpPr>
        <p:spPr>
          <a:xfrm>
            <a:off x="5843454" y="3668716"/>
            <a:ext cx="818113" cy="371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100%</a:t>
            </a:r>
            <a:endParaRPr lang="en-US" baseline="30000" dirty="0"/>
          </a:p>
        </p:txBody>
      </p:sp>
      <p:sp>
        <p:nvSpPr>
          <p:cNvPr id="28" name="TextBox 27"/>
          <p:cNvSpPr txBox="1"/>
          <p:nvPr/>
        </p:nvSpPr>
        <p:spPr>
          <a:xfrm>
            <a:off x="4718586" y="3853412"/>
            <a:ext cx="851976" cy="464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 dirty="0"/>
              <a:t>70</a:t>
            </a:r>
            <a:r>
              <a:rPr lang="en-US" sz="2400" dirty="0"/>
              <a:t>Cu</a:t>
            </a:r>
            <a:endParaRPr lang="en-US" sz="2400" baseline="30000" dirty="0"/>
          </a:p>
        </p:txBody>
      </p:sp>
      <p:sp>
        <p:nvSpPr>
          <p:cNvPr id="29" name="Content Placeholder 2"/>
          <p:cNvSpPr txBox="1">
            <a:spLocks/>
          </p:cNvSpPr>
          <p:nvPr/>
        </p:nvSpPr>
        <p:spPr bwMode="auto">
          <a:xfrm>
            <a:off x="571319" y="2001573"/>
            <a:ext cx="2625902" cy="843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/>
            <a:r>
              <a:rPr lang="en-US" sz="1600" kern="0" dirty="0"/>
              <a:t>I</a:t>
            </a:r>
            <a:r>
              <a:rPr lang="en-US" sz="1600" kern="0" baseline="-25000" dirty="0">
                <a:latin typeface="Symbol" panose="05050102010706020507" pitchFamily="18" charset="2"/>
              </a:rPr>
              <a:t>b</a:t>
            </a:r>
          </a:p>
          <a:p>
            <a:pPr lvl="1"/>
            <a:r>
              <a:rPr lang="en-US" sz="1600" kern="0" dirty="0"/>
              <a:t>avg. e</a:t>
            </a:r>
            <a:r>
              <a:rPr lang="en-US" sz="1600" kern="0" baseline="30000" dirty="0"/>
              <a:t>-</a:t>
            </a:r>
            <a:r>
              <a:rPr lang="en-US" sz="1600" kern="0" dirty="0"/>
              <a:t>/</a:t>
            </a:r>
            <a:r>
              <a:rPr lang="en-US" sz="1600" kern="0" dirty="0">
                <a:latin typeface="Symbol" panose="05050102010706020507" pitchFamily="18" charset="2"/>
              </a:rPr>
              <a:t>g</a:t>
            </a:r>
            <a:r>
              <a:rPr lang="en-US" sz="1600" kern="0" dirty="0"/>
              <a:t> energy</a:t>
            </a:r>
          </a:p>
          <a:p>
            <a:pPr lvl="1"/>
            <a:r>
              <a:rPr lang="en-US" sz="1600" kern="0" dirty="0"/>
              <a:t>n/</a:t>
            </a:r>
            <a:r>
              <a:rPr lang="en-US" sz="1600" kern="0" dirty="0">
                <a:latin typeface="Symbol" panose="05050102010706020507" pitchFamily="18" charset="2"/>
              </a:rPr>
              <a:t>g</a:t>
            </a:r>
            <a:r>
              <a:rPr lang="en-US" sz="1600" kern="0" dirty="0"/>
              <a:t> competition </a:t>
            </a:r>
          </a:p>
        </p:txBody>
      </p:sp>
      <p:sp>
        <p:nvSpPr>
          <p:cNvPr id="30" name="Content Placeholder 2"/>
          <p:cNvSpPr txBox="1">
            <a:spLocks/>
          </p:cNvSpPr>
          <p:nvPr/>
        </p:nvSpPr>
        <p:spPr bwMode="auto">
          <a:xfrm>
            <a:off x="3374070" y="1959860"/>
            <a:ext cx="4525689" cy="1270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/>
            <a:r>
              <a:rPr lang="en-US" sz="1600" kern="0" dirty="0"/>
              <a:t>nuclear level density, </a:t>
            </a:r>
            <a:r>
              <a:rPr lang="en-US" sz="1600" kern="0" dirty="0">
                <a:latin typeface="Symbol" panose="05050102010706020507" pitchFamily="18" charset="2"/>
              </a:rPr>
              <a:t>g</a:t>
            </a:r>
            <a:r>
              <a:rPr lang="en-US" sz="1600" kern="0" dirty="0"/>
              <a:t>-ray strength, </a:t>
            </a:r>
          </a:p>
          <a:p>
            <a:pPr lvl="1"/>
            <a:r>
              <a:rPr lang="en-US" sz="1600" kern="0" dirty="0"/>
              <a:t>Tests </a:t>
            </a:r>
            <a:r>
              <a:rPr lang="en-US" sz="1600" i="1" kern="0" dirty="0"/>
              <a:t>F(E</a:t>
            </a:r>
            <a:r>
              <a:rPr lang="en-US" sz="1600" i="1" kern="0" baseline="-25000" dirty="0">
                <a:latin typeface="Symbol" pitchFamily="2" charset="2"/>
              </a:rPr>
              <a:t>g</a:t>
            </a:r>
            <a:r>
              <a:rPr lang="en-US" sz="1600" i="1" kern="0" dirty="0"/>
              <a:t>) </a:t>
            </a:r>
            <a:r>
              <a:rPr lang="en-US" sz="1600" kern="0" dirty="0"/>
              <a:t>independence of </a:t>
            </a:r>
            <a:r>
              <a:rPr lang="en-US" sz="1600" i="1" kern="0" dirty="0"/>
              <a:t>J</a:t>
            </a:r>
            <a:r>
              <a:rPr lang="en-US" sz="1600" i="1" kern="0" baseline="30000" dirty="0"/>
              <a:t>π      </a:t>
            </a:r>
            <a:r>
              <a:rPr lang="en-US" sz="1600" i="1" kern="0" dirty="0"/>
              <a:t>(Brink-Axel Hypothesis)</a:t>
            </a:r>
            <a:r>
              <a:rPr lang="en-US" sz="1600" kern="0" dirty="0"/>
              <a:t> </a:t>
            </a:r>
          </a:p>
        </p:txBody>
      </p:sp>
      <p:sp>
        <p:nvSpPr>
          <p:cNvPr id="31" name="Content Placeholder 2"/>
          <p:cNvSpPr txBox="1">
            <a:spLocks/>
          </p:cNvSpPr>
          <p:nvPr/>
        </p:nvSpPr>
        <p:spPr bwMode="auto">
          <a:xfrm>
            <a:off x="7719713" y="1981201"/>
            <a:ext cx="2182449" cy="1334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/>
            <a:r>
              <a:rPr lang="en-US" sz="1600" kern="0" dirty="0"/>
              <a:t>neutron capture cross section </a:t>
            </a:r>
          </a:p>
        </p:txBody>
      </p:sp>
      <p:sp>
        <p:nvSpPr>
          <p:cNvPr id="3" name="TextBox 2"/>
          <p:cNvSpPr txBox="1"/>
          <p:nvPr/>
        </p:nvSpPr>
        <p:spPr>
          <a:xfrm rot="16200000">
            <a:off x="9946924" y="2113289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SuN</a:t>
            </a:r>
          </a:p>
        </p:txBody>
      </p:sp>
      <p:pic>
        <p:nvPicPr>
          <p:cNvPr id="5" name="Picture 4" descr="Ba139ng_i_process_PRL_shortened (002).pdf - Adobe Acrobat Pro 20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6" t="28826" r="11667" b="11181"/>
          <a:stretch/>
        </p:blipFill>
        <p:spPr>
          <a:xfrm>
            <a:off x="7934849" y="2971799"/>
            <a:ext cx="3119035" cy="256565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7973228" y="5580409"/>
            <a:ext cx="2844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30000" dirty="0"/>
              <a:t>139</a:t>
            </a:r>
            <a:r>
              <a:rPr lang="en-US" dirty="0"/>
              <a:t>Ba(n,</a:t>
            </a:r>
            <a:r>
              <a:rPr lang="en-US" dirty="0">
                <a:latin typeface="Symbol" panose="05050102010706020507" pitchFamily="18" charset="2"/>
              </a:rPr>
              <a:t>g</a:t>
            </a:r>
            <a:r>
              <a:rPr lang="en-US" dirty="0"/>
              <a:t>)</a:t>
            </a:r>
            <a:r>
              <a:rPr lang="en-US" baseline="30000" dirty="0"/>
              <a:t>140</a:t>
            </a:r>
            <a:r>
              <a:rPr lang="en-US" dirty="0"/>
              <a:t>Ba submitted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962400" y="6096001"/>
            <a:ext cx="6657374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/>
              <a:t>A.C.Larsen, A.Spyrou, S.N.Liddick, M.Guttormsen, Prog.Part.Nucl.Phys. 107, 69 (2019)</a:t>
            </a:r>
          </a:p>
          <a:p>
            <a:pPr algn="r"/>
            <a:r>
              <a:rPr lang="en-US" sz="1100" dirty="0"/>
              <a:t>S.N.Liddick, A. Spyrou et. al., PRL, 116, 242502 (2016) </a:t>
            </a:r>
          </a:p>
          <a:p>
            <a:pPr algn="r"/>
            <a:r>
              <a:rPr lang="en-US" sz="1100" dirty="0"/>
              <a:t>A. Spyrou, S.N.Liddick et al., PRL 117, 142701 (2016) </a:t>
            </a:r>
          </a:p>
          <a:p>
            <a:pPr algn="r"/>
            <a:r>
              <a:rPr lang="en-US" sz="1100" dirty="0"/>
              <a:t>A.C.Larsen etl al., PRC 97, 054329 (2018)</a:t>
            </a:r>
          </a:p>
          <a:p>
            <a:pPr algn="r"/>
            <a:endParaRPr lang="en-US" sz="11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0257F32-0680-EF7B-0B70-B4DD4A15E1AF}"/>
              </a:ext>
            </a:extLst>
          </p:cNvPr>
          <p:cNvSpPr txBox="1"/>
          <p:nvPr/>
        </p:nvSpPr>
        <p:spPr>
          <a:xfrm>
            <a:off x="28723" y="5009277"/>
            <a:ext cx="18694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/>
              <a:t>See the talk by Sean Liddick!</a:t>
            </a:r>
          </a:p>
        </p:txBody>
      </p:sp>
    </p:spTree>
    <p:extLst>
      <p:ext uri="{BB962C8B-B14F-4D97-AF65-F5344CB8AC3E}">
        <p14:creationId xmlns:p14="http://schemas.microsoft.com/office/powerpoint/2010/main" val="1265745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Continual improvement in hardware and software technique to advance the state-of-the-art </a:t>
            </a:r>
            <a:r>
              <a:rPr lang="en-US" sz="2800" i="1" dirty="0"/>
              <a:t>(Thanks to S. Liddick &amp; A. Spyrou!)</a:t>
            </a:r>
            <a:endParaRPr lang="en-US" sz="28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58156" y="1075627"/>
            <a:ext cx="7703820" cy="1995230"/>
          </a:xfrm>
        </p:spPr>
        <p:txBody>
          <a:bodyPr/>
          <a:lstStyle/>
          <a:p>
            <a:r>
              <a:rPr lang="en-US" dirty="0"/>
              <a:t>SuN++ currently under development ( new 12 NaI and 8 CeBr</a:t>
            </a:r>
            <a:r>
              <a:rPr lang="en-US" baseline="-25000" dirty="0"/>
              <a:t>3</a:t>
            </a:r>
            <a:r>
              <a:rPr lang="en-US" dirty="0"/>
              <a:t>).</a:t>
            </a:r>
          </a:p>
          <a:p>
            <a:r>
              <a:rPr lang="en-US" dirty="0"/>
              <a:t>Smaller segments help to identify the direction of the electron  and reduce electron background</a:t>
            </a:r>
          </a:p>
          <a:p>
            <a:r>
              <a:rPr lang="en-US" dirty="0"/>
              <a:t>Better energy resolution with CeBr</a:t>
            </a:r>
            <a:r>
              <a:rPr lang="en-US" baseline="-25000" dirty="0"/>
              <a:t>3</a:t>
            </a:r>
            <a:r>
              <a:rPr lang="en-US" dirty="0"/>
              <a:t> segments to identify low-lying discrete levels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02415D-E320-4643-A5B2-4944DACF2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920" y="1134559"/>
            <a:ext cx="3644302" cy="279218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189E2AC-8650-6A4D-96A8-8A7A10FB7843}"/>
              </a:ext>
            </a:extLst>
          </p:cNvPr>
          <p:cNvSpPr txBox="1"/>
          <p:nvPr/>
        </p:nvSpPr>
        <p:spPr>
          <a:xfrm>
            <a:off x="3381622" y="3505956"/>
            <a:ext cx="78258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08FA00"/>
                </a:solidFill>
              </a:rPr>
              <a:t>NaI(Tl)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06953F-74F4-E84A-A3E3-C565F77EB405}"/>
              </a:ext>
            </a:extLst>
          </p:cNvPr>
          <p:cNvSpPr txBox="1"/>
          <p:nvPr/>
        </p:nvSpPr>
        <p:spPr>
          <a:xfrm>
            <a:off x="3493615" y="1246549"/>
            <a:ext cx="71686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chemeClr val="bg2"/>
                </a:solidFill>
              </a:rPr>
              <a:t>CeBr</a:t>
            </a:r>
            <a:r>
              <a:rPr lang="en-US" sz="1500" b="1" baseline="-25000" dirty="0">
                <a:solidFill>
                  <a:schemeClr val="bg2"/>
                </a:solidFill>
              </a:rPr>
              <a:t>3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73008D4-5C4B-264D-BEB5-431B7A08C9AD}"/>
              </a:ext>
            </a:extLst>
          </p:cNvPr>
          <p:cNvCxnSpPr>
            <a:cxnSpLocks/>
          </p:cNvCxnSpPr>
          <p:nvPr/>
        </p:nvCxnSpPr>
        <p:spPr>
          <a:xfrm flipH="1">
            <a:off x="2903454" y="1510213"/>
            <a:ext cx="793097" cy="823592"/>
          </a:xfrm>
          <a:prstGeom prst="straightConnector1">
            <a:avLst/>
          </a:prstGeom>
          <a:ln>
            <a:solidFill>
              <a:schemeClr val="bg1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A500E5A-9903-4944-B589-BBFF4715E3DD}"/>
              </a:ext>
            </a:extLst>
          </p:cNvPr>
          <p:cNvCxnSpPr>
            <a:cxnSpLocks/>
            <a:stCxn id="24" idx="0"/>
          </p:cNvCxnSpPr>
          <p:nvPr/>
        </p:nvCxnSpPr>
        <p:spPr>
          <a:xfrm flipH="1" flipV="1">
            <a:off x="2884525" y="2897272"/>
            <a:ext cx="883470" cy="608683"/>
          </a:xfrm>
          <a:prstGeom prst="straightConnector1">
            <a:avLst/>
          </a:prstGeom>
          <a:ln>
            <a:solidFill>
              <a:schemeClr val="bg1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480" y="2644604"/>
            <a:ext cx="4419601" cy="3528693"/>
          </a:xfrm>
          <a:prstGeom prst="rect">
            <a:avLst/>
          </a:prstGeom>
        </p:spPr>
      </p:pic>
      <p:sp>
        <p:nvSpPr>
          <p:cNvPr id="32" name="Content Placeholder 1"/>
          <p:cNvSpPr txBox="1">
            <a:spLocks/>
          </p:cNvSpPr>
          <p:nvPr/>
        </p:nvSpPr>
        <p:spPr bwMode="auto">
          <a:xfrm>
            <a:off x="163287" y="3894887"/>
            <a:ext cx="6539298" cy="1995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kern="0" dirty="0"/>
              <a:t>Application of shape method with </a:t>
            </a:r>
            <a:r>
              <a:rPr lang="en-US" sz="2000" kern="0" dirty="0">
                <a:latin typeface="Symbol" panose="05050102010706020507" pitchFamily="18" charset="2"/>
              </a:rPr>
              <a:t>b-</a:t>
            </a:r>
            <a:r>
              <a:rPr lang="en-US" sz="2000" kern="0" dirty="0"/>
              <a:t>Oslo.</a:t>
            </a:r>
          </a:p>
          <a:p>
            <a:r>
              <a:rPr lang="en-US" sz="2000" kern="0" dirty="0"/>
              <a:t>Provides a model independent nuclear level density for populated states in nuclei far from stability.</a:t>
            </a:r>
          </a:p>
          <a:p>
            <a:r>
              <a:rPr lang="en-US" sz="2000" kern="0" dirty="0"/>
              <a:t>Constrained NLD leads to a reduction in predicted neutron capture cross section uncertainty of an order of magnitude</a:t>
            </a:r>
          </a:p>
        </p:txBody>
      </p:sp>
      <p:sp>
        <p:nvSpPr>
          <p:cNvPr id="33" name="Content Placeholder 1"/>
          <p:cNvSpPr txBox="1">
            <a:spLocks/>
          </p:cNvSpPr>
          <p:nvPr/>
        </p:nvSpPr>
        <p:spPr bwMode="auto">
          <a:xfrm>
            <a:off x="10753880" y="3894887"/>
            <a:ext cx="838200" cy="51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800" kern="0" baseline="30000" dirty="0"/>
              <a:t>88</a:t>
            </a:r>
            <a:r>
              <a:rPr lang="en-US" sz="1800" kern="0" dirty="0"/>
              <a:t>Kr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494314" y="6117622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/>
              <a:t>D.Mucher et al., PRC 107, L011602 (2023)</a:t>
            </a:r>
          </a:p>
        </p:txBody>
      </p:sp>
    </p:spTree>
    <p:extLst>
      <p:ext uri="{BB962C8B-B14F-4D97-AF65-F5344CB8AC3E}">
        <p14:creationId xmlns:p14="http://schemas.microsoft.com/office/powerpoint/2010/main" val="28342632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637431-D492-4EE6-A578-3D379E07F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285" y="1227735"/>
            <a:ext cx="3778826" cy="353919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C807788-AE91-42DB-BFF8-19CAF3A5CE4D}"/>
              </a:ext>
            </a:extLst>
          </p:cNvPr>
          <p:cNvSpPr txBox="1">
            <a:spLocks/>
          </p:cNvSpPr>
          <p:nvPr/>
        </p:nvSpPr>
        <p:spPr bwMode="auto">
          <a:xfrm>
            <a:off x="0" y="-9427"/>
            <a:ext cx="12192000" cy="1086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70C0"/>
                </a:solidFill>
              </a:rPr>
              <a:t>Combining the Shape and </a:t>
            </a:r>
            <a:r>
              <a:rPr lang="en-US" sz="2800" dirty="0">
                <a:solidFill>
                  <a:srgbClr val="0070C0"/>
                </a:solidFill>
                <a:latin typeface="Symbol" pitchFamily="2" charset="2"/>
              </a:rPr>
              <a:t>b</a:t>
            </a:r>
            <a:r>
              <a:rPr lang="en-US" sz="2800" dirty="0">
                <a:solidFill>
                  <a:srgbClr val="0070C0"/>
                </a:solidFill>
              </a:rPr>
              <a:t>-Oslo Methods at FRIB offers a chance to address improve reaction rate calculations for unstable nuclei</a:t>
            </a:r>
            <a:endParaRPr lang="en-ZA" sz="2800" dirty="0">
              <a:solidFill>
                <a:srgbClr val="0070C0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BFEEAF7-30A4-485E-BD9C-18AF6D2AF2E4}"/>
              </a:ext>
            </a:extLst>
          </p:cNvPr>
          <p:cNvCxnSpPr/>
          <p:nvPr/>
        </p:nvCxnSpPr>
        <p:spPr>
          <a:xfrm>
            <a:off x="1243172" y="2013735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7FD1C1D-3F60-44CF-995B-66390DBA35DC}"/>
              </a:ext>
            </a:extLst>
          </p:cNvPr>
          <p:cNvCxnSpPr/>
          <p:nvPr/>
        </p:nvCxnSpPr>
        <p:spPr>
          <a:xfrm>
            <a:off x="1243172" y="2034283"/>
            <a:ext cx="0" cy="2116477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DE7B470-FF18-4D33-92C4-01B4FF286560}"/>
              </a:ext>
            </a:extLst>
          </p:cNvPr>
          <p:cNvSpPr/>
          <p:nvPr/>
        </p:nvSpPr>
        <p:spPr>
          <a:xfrm>
            <a:off x="606174" y="1941815"/>
            <a:ext cx="2640458" cy="123290"/>
          </a:xfrm>
          <a:prstGeom prst="rect">
            <a:avLst/>
          </a:prstGeom>
          <a:solidFill>
            <a:srgbClr val="FFE89F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5D57A74-365D-4957-ABBD-1169DB60C241}"/>
              </a:ext>
            </a:extLst>
          </p:cNvPr>
          <p:cNvCxnSpPr>
            <a:cxnSpLocks/>
          </p:cNvCxnSpPr>
          <p:nvPr/>
        </p:nvCxnSpPr>
        <p:spPr>
          <a:xfrm>
            <a:off x="2433262" y="2073667"/>
            <a:ext cx="0" cy="2631897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7F3A635-BCEF-4684-A6D1-20EF5880A45F}"/>
              </a:ext>
            </a:extLst>
          </p:cNvPr>
          <p:cNvCxnSpPr/>
          <p:nvPr/>
        </p:nvCxnSpPr>
        <p:spPr>
          <a:xfrm>
            <a:off x="791109" y="4161034"/>
            <a:ext cx="811658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A17009D-0572-4FB5-9819-423FABDFBD6B}"/>
              </a:ext>
            </a:extLst>
          </p:cNvPr>
          <p:cNvCxnSpPr/>
          <p:nvPr/>
        </p:nvCxnSpPr>
        <p:spPr>
          <a:xfrm>
            <a:off x="2001747" y="4724401"/>
            <a:ext cx="811658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92893B2-1AAC-4543-AC8B-1F09E20A45B9}"/>
              </a:ext>
            </a:extLst>
          </p:cNvPr>
          <p:cNvSpPr txBox="1"/>
          <p:nvPr/>
        </p:nvSpPr>
        <p:spPr>
          <a:xfrm>
            <a:off x="277402" y="1808252"/>
            <a:ext cx="5239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E</a:t>
            </a:r>
            <a:r>
              <a:rPr lang="en-US" sz="2200" baseline="-25000" dirty="0"/>
              <a:t>i</a:t>
            </a:r>
            <a:endParaRPr lang="en-ZA" sz="2200" baseline="-25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CD740D-DB8F-438D-BB58-343C23C61AA8}"/>
              </a:ext>
            </a:extLst>
          </p:cNvPr>
          <p:cNvSpPr txBox="1"/>
          <p:nvPr/>
        </p:nvSpPr>
        <p:spPr>
          <a:xfrm>
            <a:off x="635287" y="4118224"/>
            <a:ext cx="12962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0</a:t>
            </a:r>
            <a:r>
              <a:rPr lang="en-US" sz="2200" baseline="30000" dirty="0"/>
              <a:t>+ </a:t>
            </a:r>
            <a:r>
              <a:rPr lang="en-US" sz="2200" dirty="0"/>
              <a:t>1MeV</a:t>
            </a:r>
            <a:endParaRPr lang="en-ZA" sz="2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FB9ECB-522D-4AB2-B19C-8346B5FEC6A5}"/>
              </a:ext>
            </a:extLst>
          </p:cNvPr>
          <p:cNvSpPr txBox="1"/>
          <p:nvPr/>
        </p:nvSpPr>
        <p:spPr>
          <a:xfrm>
            <a:off x="1969214" y="4671318"/>
            <a:ext cx="12962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0</a:t>
            </a:r>
            <a:r>
              <a:rPr lang="en-US" sz="2200" baseline="30000" dirty="0"/>
              <a:t>+ </a:t>
            </a:r>
            <a:r>
              <a:rPr lang="en-US" sz="2200" dirty="0"/>
              <a:t>g.s.</a:t>
            </a:r>
            <a:endParaRPr lang="en-ZA" sz="2200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7226C82-781B-4F58-AB2A-AD94AE894132}"/>
              </a:ext>
            </a:extLst>
          </p:cNvPr>
          <p:cNvGrpSpPr/>
          <p:nvPr/>
        </p:nvGrpSpPr>
        <p:grpSpPr>
          <a:xfrm>
            <a:off x="8260422" y="1397834"/>
            <a:ext cx="3328828" cy="3924180"/>
            <a:chOff x="8260422" y="1397834"/>
            <a:chExt cx="3328828" cy="392418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1408233-2C2D-44DB-BABA-915929899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62342" y="1397834"/>
              <a:ext cx="3196084" cy="3886093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9FCA041-FBBF-4524-91CA-2835E06D31E9}"/>
                </a:ext>
              </a:extLst>
            </p:cNvPr>
            <p:cNvSpPr/>
            <p:nvPr/>
          </p:nvSpPr>
          <p:spPr>
            <a:xfrm>
              <a:off x="8260422" y="2486348"/>
              <a:ext cx="3328828" cy="2835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5C6BF39-2B73-451F-85A4-B978C30F94AD}"/>
                </a:ext>
              </a:extLst>
            </p:cNvPr>
            <p:cNvSpPr/>
            <p:nvPr/>
          </p:nvSpPr>
          <p:spPr>
            <a:xfrm>
              <a:off x="8280971" y="1664413"/>
              <a:ext cx="318499" cy="9657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2A17BCF-917A-423B-93A9-7B9B16FDECB5}"/>
                </a:ext>
              </a:extLst>
            </p:cNvPr>
            <p:cNvGrpSpPr/>
            <p:nvPr/>
          </p:nvGrpSpPr>
          <p:grpSpPr>
            <a:xfrm>
              <a:off x="8712485" y="1561672"/>
              <a:ext cx="1592495" cy="575354"/>
              <a:chOff x="8712485" y="1561672"/>
              <a:chExt cx="1592495" cy="575354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07DFE04-3C86-4363-9590-F6F3FAC28314}"/>
                  </a:ext>
                </a:extLst>
              </p:cNvPr>
              <p:cNvSpPr/>
              <p:nvPr/>
            </p:nvSpPr>
            <p:spPr>
              <a:xfrm>
                <a:off x="8753582" y="1561672"/>
                <a:ext cx="1551398" cy="18493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 dirty="0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499BC08-75C9-4892-802B-DB975D2CE3F5}"/>
                  </a:ext>
                </a:extLst>
              </p:cNvPr>
              <p:cNvSpPr/>
              <p:nvPr/>
            </p:nvSpPr>
            <p:spPr>
              <a:xfrm>
                <a:off x="8712485" y="1715785"/>
                <a:ext cx="770562" cy="4212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 dirty="0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BF83170-27F6-4C80-92DC-7E483B4C5B61}"/>
                  </a:ext>
                </a:extLst>
              </p:cNvPr>
              <p:cNvSpPr/>
              <p:nvPr/>
            </p:nvSpPr>
            <p:spPr>
              <a:xfrm>
                <a:off x="9462499" y="1695236"/>
                <a:ext cx="441789" cy="2363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 dirty="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B08882A0-1359-42F4-8F9A-6EA36C9B5B82}"/>
                  </a:ext>
                </a:extLst>
              </p:cNvPr>
              <p:cNvSpPr/>
              <p:nvPr/>
            </p:nvSpPr>
            <p:spPr>
              <a:xfrm>
                <a:off x="9493322" y="1910993"/>
                <a:ext cx="328773" cy="1438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 dirty="0"/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7102EB9-AE16-46ED-B182-60102D76FE98}"/>
                </a:ext>
              </a:extLst>
            </p:cNvPr>
            <p:cNvSpPr/>
            <p:nvPr/>
          </p:nvSpPr>
          <p:spPr>
            <a:xfrm rot="20286590">
              <a:off x="9087635" y="1795683"/>
              <a:ext cx="1841057" cy="2218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19498234-1CF2-43EB-98A5-3E85E4C06C22}"/>
              </a:ext>
            </a:extLst>
          </p:cNvPr>
          <p:cNvSpPr/>
          <p:nvPr/>
        </p:nvSpPr>
        <p:spPr>
          <a:xfrm>
            <a:off x="349320" y="814833"/>
            <a:ext cx="33493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prstClr val="black"/>
                </a:solidFill>
              </a:rPr>
              <a:t>Primaries from intercepts of diagonals with E</a:t>
            </a:r>
            <a:r>
              <a:rPr lang="en-US" sz="2400" baseline="-25000" dirty="0">
                <a:solidFill>
                  <a:prstClr val="black"/>
                </a:solidFill>
              </a:rPr>
              <a:t>x</a:t>
            </a:r>
            <a:r>
              <a:rPr lang="en-US" sz="24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08A1E7-F99C-4C04-A8FE-827DDA6E6125}"/>
              </a:ext>
            </a:extLst>
          </p:cNvPr>
          <p:cNvSpPr/>
          <p:nvPr/>
        </p:nvSpPr>
        <p:spPr>
          <a:xfrm>
            <a:off x="8578921" y="3013502"/>
            <a:ext cx="33391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prstClr val="black"/>
                </a:solidFill>
              </a:rPr>
              <a:t>Pair of data points internally normalized and proportional to PSF.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76654B-755E-3632-F500-821FC7D261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749" y="5415576"/>
            <a:ext cx="2571798" cy="75121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0A5C7C3-6039-1D66-9201-42A259477323}"/>
              </a:ext>
            </a:extLst>
          </p:cNvPr>
          <p:cNvSpPr/>
          <p:nvPr/>
        </p:nvSpPr>
        <p:spPr>
          <a:xfrm>
            <a:off x="9618647" y="5436546"/>
            <a:ext cx="2457450" cy="74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E4CF29-AB9E-3641-A60C-9421D08E6E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4288" y="5404775"/>
            <a:ext cx="2114659" cy="8064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A82839-21E1-FCE4-402A-F00DBBE956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4915" y="5383046"/>
            <a:ext cx="1467552" cy="8284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49EEFA1-37FB-99C0-358F-403B8198FDD8}"/>
              </a:ext>
            </a:extLst>
          </p:cNvPr>
          <p:cNvSpPr txBox="1"/>
          <p:nvPr/>
        </p:nvSpPr>
        <p:spPr>
          <a:xfrm>
            <a:off x="3330266" y="4771055"/>
            <a:ext cx="45845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solidFill>
                  <a:srgbClr val="0070C0"/>
                </a:solidFill>
              </a:rPr>
              <a:t>Thanks to Mathis Wiedeking iThemba Labs!</a:t>
            </a:r>
            <a:endParaRPr lang="en-US" sz="2400" i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71BE899-1F19-76B7-2720-DCB1F7DE226F}"/>
              </a:ext>
            </a:extLst>
          </p:cNvPr>
          <p:cNvSpPr txBox="1"/>
          <p:nvPr/>
        </p:nvSpPr>
        <p:spPr>
          <a:xfrm>
            <a:off x="3114553" y="5456421"/>
            <a:ext cx="538403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Independent normalization for </a:t>
            </a:r>
            <a:r>
              <a:rPr lang="el-GR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γ-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ray strength functions: The shape method, </a:t>
            </a:r>
            <a:r>
              <a:rPr lang="en-US" sz="1400" b="0" i="0" dirty="0">
                <a:solidFill>
                  <a:srgbClr val="5555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M. Wiedeking, M. Guttormsen, A. C. Larsen, F. Zeiser, A. Görgen, S. N. Liddick, D. Mücher, S. Siem, and A. Spyrou Phys. Rev. C </a:t>
            </a:r>
            <a:r>
              <a:rPr lang="en-US" sz="1400" b="1" i="0" dirty="0">
                <a:solidFill>
                  <a:srgbClr val="5555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104</a:t>
            </a:r>
            <a:r>
              <a:rPr lang="en-US" sz="1400" b="0" i="0" dirty="0">
                <a:solidFill>
                  <a:srgbClr val="5555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014311 – Published 12 July 2021</a:t>
            </a:r>
          </a:p>
        </p:txBody>
      </p:sp>
    </p:spTree>
    <p:extLst>
      <p:ext uri="{BB962C8B-B14F-4D97-AF65-F5344CB8AC3E}">
        <p14:creationId xmlns:p14="http://schemas.microsoft.com/office/powerpoint/2010/main" val="38511631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637431-D492-4EE6-A578-3D379E07F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285" y="1227735"/>
            <a:ext cx="3778826" cy="3539193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BFEEAF7-30A4-485E-BD9C-18AF6D2AF2E4}"/>
              </a:ext>
            </a:extLst>
          </p:cNvPr>
          <p:cNvCxnSpPr/>
          <p:nvPr/>
        </p:nvCxnSpPr>
        <p:spPr>
          <a:xfrm>
            <a:off x="1243172" y="2013735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7FD1C1D-3F60-44CF-995B-66390DBA35DC}"/>
              </a:ext>
            </a:extLst>
          </p:cNvPr>
          <p:cNvCxnSpPr>
            <a:cxnSpLocks/>
          </p:cNvCxnSpPr>
          <p:nvPr/>
        </p:nvCxnSpPr>
        <p:spPr>
          <a:xfrm>
            <a:off x="1243172" y="2486346"/>
            <a:ext cx="0" cy="1664414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DE7B470-FF18-4D33-92C4-01B4FF286560}"/>
              </a:ext>
            </a:extLst>
          </p:cNvPr>
          <p:cNvSpPr/>
          <p:nvPr/>
        </p:nvSpPr>
        <p:spPr>
          <a:xfrm>
            <a:off x="606174" y="2373327"/>
            <a:ext cx="2640458" cy="123290"/>
          </a:xfrm>
          <a:prstGeom prst="rect">
            <a:avLst/>
          </a:prstGeom>
          <a:solidFill>
            <a:srgbClr val="FFE89F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5D57A74-365D-4957-ABBD-1169DB60C241}"/>
              </a:ext>
            </a:extLst>
          </p:cNvPr>
          <p:cNvCxnSpPr>
            <a:cxnSpLocks/>
          </p:cNvCxnSpPr>
          <p:nvPr/>
        </p:nvCxnSpPr>
        <p:spPr>
          <a:xfrm>
            <a:off x="2433262" y="2506894"/>
            <a:ext cx="0" cy="2198670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7F3A635-BCEF-4684-A6D1-20EF5880A45F}"/>
              </a:ext>
            </a:extLst>
          </p:cNvPr>
          <p:cNvCxnSpPr/>
          <p:nvPr/>
        </p:nvCxnSpPr>
        <p:spPr>
          <a:xfrm>
            <a:off x="791109" y="4161034"/>
            <a:ext cx="811658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A17009D-0572-4FB5-9819-423FABDFBD6B}"/>
              </a:ext>
            </a:extLst>
          </p:cNvPr>
          <p:cNvCxnSpPr/>
          <p:nvPr/>
        </p:nvCxnSpPr>
        <p:spPr>
          <a:xfrm>
            <a:off x="2001747" y="4724401"/>
            <a:ext cx="811658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92893B2-1AAC-4543-AC8B-1F09E20A45B9}"/>
              </a:ext>
            </a:extLst>
          </p:cNvPr>
          <p:cNvSpPr txBox="1"/>
          <p:nvPr/>
        </p:nvSpPr>
        <p:spPr>
          <a:xfrm>
            <a:off x="277402" y="2178120"/>
            <a:ext cx="5239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E</a:t>
            </a:r>
            <a:r>
              <a:rPr lang="en-US" sz="2200" baseline="-25000" dirty="0"/>
              <a:t>i</a:t>
            </a:r>
            <a:endParaRPr lang="en-ZA" sz="2200" baseline="-25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CD740D-DB8F-438D-BB58-343C23C61AA8}"/>
              </a:ext>
            </a:extLst>
          </p:cNvPr>
          <p:cNvSpPr txBox="1"/>
          <p:nvPr/>
        </p:nvSpPr>
        <p:spPr>
          <a:xfrm>
            <a:off x="635287" y="4118224"/>
            <a:ext cx="12962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0</a:t>
            </a:r>
            <a:r>
              <a:rPr lang="en-US" sz="2200" baseline="30000" dirty="0"/>
              <a:t>+ </a:t>
            </a:r>
            <a:r>
              <a:rPr lang="en-US" sz="2200" dirty="0"/>
              <a:t>1MeV</a:t>
            </a:r>
            <a:endParaRPr lang="en-ZA" sz="2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FB9ECB-522D-4AB2-B19C-8346B5FEC6A5}"/>
              </a:ext>
            </a:extLst>
          </p:cNvPr>
          <p:cNvSpPr txBox="1"/>
          <p:nvPr/>
        </p:nvSpPr>
        <p:spPr>
          <a:xfrm>
            <a:off x="1969214" y="4671318"/>
            <a:ext cx="12962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0</a:t>
            </a:r>
            <a:r>
              <a:rPr lang="en-US" sz="2200" baseline="30000" dirty="0"/>
              <a:t>+ </a:t>
            </a:r>
            <a:r>
              <a:rPr lang="en-US" sz="2200" dirty="0"/>
              <a:t>g.s.</a:t>
            </a:r>
            <a:endParaRPr lang="en-ZA" sz="2200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7226C82-781B-4F58-AB2A-AD94AE894132}"/>
              </a:ext>
            </a:extLst>
          </p:cNvPr>
          <p:cNvGrpSpPr/>
          <p:nvPr/>
        </p:nvGrpSpPr>
        <p:grpSpPr>
          <a:xfrm>
            <a:off x="8260422" y="1397834"/>
            <a:ext cx="3328828" cy="3924180"/>
            <a:chOff x="8260422" y="1397834"/>
            <a:chExt cx="3328828" cy="392418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1408233-2C2D-44DB-BABA-915929899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62342" y="1397834"/>
              <a:ext cx="3196084" cy="3886093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9FCA041-FBBF-4524-91CA-2835E06D31E9}"/>
                </a:ext>
              </a:extLst>
            </p:cNvPr>
            <p:cNvSpPr/>
            <p:nvPr/>
          </p:nvSpPr>
          <p:spPr>
            <a:xfrm>
              <a:off x="8260422" y="2486348"/>
              <a:ext cx="3328828" cy="2835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5C6BF39-2B73-451F-85A4-B978C30F94AD}"/>
                </a:ext>
              </a:extLst>
            </p:cNvPr>
            <p:cNvSpPr/>
            <p:nvPr/>
          </p:nvSpPr>
          <p:spPr>
            <a:xfrm>
              <a:off x="8280971" y="1664413"/>
              <a:ext cx="318499" cy="9657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2A17BCF-917A-423B-93A9-7B9B16FDECB5}"/>
                </a:ext>
              </a:extLst>
            </p:cNvPr>
            <p:cNvGrpSpPr/>
            <p:nvPr/>
          </p:nvGrpSpPr>
          <p:grpSpPr>
            <a:xfrm>
              <a:off x="8712485" y="1561672"/>
              <a:ext cx="1592495" cy="575354"/>
              <a:chOff x="8712485" y="1561672"/>
              <a:chExt cx="1592495" cy="575354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07DFE04-3C86-4363-9590-F6F3FAC28314}"/>
                  </a:ext>
                </a:extLst>
              </p:cNvPr>
              <p:cNvSpPr/>
              <p:nvPr/>
            </p:nvSpPr>
            <p:spPr>
              <a:xfrm>
                <a:off x="8753582" y="1561672"/>
                <a:ext cx="1551398" cy="18493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 dirty="0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499BC08-75C9-4892-802B-DB975D2CE3F5}"/>
                  </a:ext>
                </a:extLst>
              </p:cNvPr>
              <p:cNvSpPr/>
              <p:nvPr/>
            </p:nvSpPr>
            <p:spPr>
              <a:xfrm>
                <a:off x="8712485" y="1715785"/>
                <a:ext cx="770562" cy="4212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 dirty="0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BF83170-27F6-4C80-92DC-7E483B4C5B61}"/>
                  </a:ext>
                </a:extLst>
              </p:cNvPr>
              <p:cNvSpPr/>
              <p:nvPr/>
            </p:nvSpPr>
            <p:spPr>
              <a:xfrm>
                <a:off x="9462499" y="1695236"/>
                <a:ext cx="441789" cy="2363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 dirty="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B08882A0-1359-42F4-8F9A-6EA36C9B5B82}"/>
                  </a:ext>
                </a:extLst>
              </p:cNvPr>
              <p:cNvSpPr/>
              <p:nvPr/>
            </p:nvSpPr>
            <p:spPr>
              <a:xfrm>
                <a:off x="9493322" y="1910993"/>
                <a:ext cx="328773" cy="1438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 dirty="0"/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5C5D6B43-08DB-49C1-84A8-5F2BEF8EA578}"/>
              </a:ext>
            </a:extLst>
          </p:cNvPr>
          <p:cNvSpPr/>
          <p:nvPr/>
        </p:nvSpPr>
        <p:spPr>
          <a:xfrm>
            <a:off x="1027416" y="1890445"/>
            <a:ext cx="452063" cy="143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87F00C1-7946-4EC0-87E4-5C01197FCC70}"/>
              </a:ext>
            </a:extLst>
          </p:cNvPr>
          <p:cNvSpPr/>
          <p:nvPr/>
        </p:nvSpPr>
        <p:spPr>
          <a:xfrm>
            <a:off x="349320" y="814833"/>
            <a:ext cx="33493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prstClr val="black"/>
                </a:solidFill>
              </a:rPr>
              <a:t>Primaries from intercepts of diagonals with E</a:t>
            </a:r>
            <a:r>
              <a:rPr lang="en-US" sz="2400" baseline="-25000" dirty="0">
                <a:solidFill>
                  <a:prstClr val="black"/>
                </a:solidFill>
              </a:rPr>
              <a:t>x</a:t>
            </a:r>
            <a:r>
              <a:rPr lang="en-US" sz="24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3A15263-7737-4996-A808-0E3CEDCEEA02}"/>
              </a:ext>
            </a:extLst>
          </p:cNvPr>
          <p:cNvSpPr/>
          <p:nvPr/>
        </p:nvSpPr>
        <p:spPr>
          <a:xfrm>
            <a:off x="8578921" y="3013502"/>
            <a:ext cx="33391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prstClr val="black"/>
                </a:solidFill>
              </a:rPr>
              <a:t>Pair of data points internally normalized and proportional to PSF.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670F93-1022-56CC-5BE0-40DF74176F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749" y="5415576"/>
            <a:ext cx="2571798" cy="75121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E2388EA-C46F-1CA1-0A2A-6F996A212A1C}"/>
              </a:ext>
            </a:extLst>
          </p:cNvPr>
          <p:cNvSpPr/>
          <p:nvPr/>
        </p:nvSpPr>
        <p:spPr>
          <a:xfrm>
            <a:off x="9618647" y="5436546"/>
            <a:ext cx="2457450" cy="74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6B5D20-9C12-152E-5F30-FC66E5D963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4288" y="5404775"/>
            <a:ext cx="2114659" cy="8064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B56EE8-9B64-4BAA-9634-6F8F1604A7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4915" y="5383046"/>
            <a:ext cx="1467552" cy="8284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354831E-D93D-7714-9026-FB28917EC5A8}"/>
              </a:ext>
            </a:extLst>
          </p:cNvPr>
          <p:cNvSpPr txBox="1">
            <a:spLocks/>
          </p:cNvSpPr>
          <p:nvPr/>
        </p:nvSpPr>
        <p:spPr bwMode="auto">
          <a:xfrm>
            <a:off x="0" y="-9427"/>
            <a:ext cx="12192000" cy="1086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70C0"/>
                </a:solidFill>
              </a:rPr>
              <a:t>Combining the Shape and </a:t>
            </a:r>
            <a:r>
              <a:rPr lang="en-US" sz="2800" dirty="0">
                <a:solidFill>
                  <a:srgbClr val="0070C0"/>
                </a:solidFill>
                <a:latin typeface="Symbol" pitchFamily="2" charset="2"/>
              </a:rPr>
              <a:t>b</a:t>
            </a:r>
            <a:r>
              <a:rPr lang="en-US" sz="2800" dirty="0">
                <a:solidFill>
                  <a:srgbClr val="0070C0"/>
                </a:solidFill>
              </a:rPr>
              <a:t>-Oslo Methods at FRIB offers a chance to address improve reaction rate calculations for unstable nuclei</a:t>
            </a:r>
            <a:endParaRPr lang="en-ZA" sz="2800" dirty="0">
              <a:solidFill>
                <a:srgbClr val="0070C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A25A40B-1E6E-1383-FC65-89B4E4ECCB1A}"/>
              </a:ext>
            </a:extLst>
          </p:cNvPr>
          <p:cNvSpPr txBox="1"/>
          <p:nvPr/>
        </p:nvSpPr>
        <p:spPr>
          <a:xfrm>
            <a:off x="3330266" y="4771055"/>
            <a:ext cx="45845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solidFill>
                  <a:srgbClr val="0070C0"/>
                </a:solidFill>
              </a:rPr>
              <a:t>Thanks to Mathis Wiedeking iThemba Labs!</a:t>
            </a:r>
            <a:endParaRPr lang="en-US" sz="2400" i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E27EAA0-42F0-855E-4C66-C93C13234567}"/>
              </a:ext>
            </a:extLst>
          </p:cNvPr>
          <p:cNvSpPr txBox="1"/>
          <p:nvPr/>
        </p:nvSpPr>
        <p:spPr>
          <a:xfrm>
            <a:off x="3114553" y="5456421"/>
            <a:ext cx="538403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Independent normalization for </a:t>
            </a:r>
            <a:r>
              <a:rPr lang="el-GR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γ-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ray strength functions: The shape method, </a:t>
            </a:r>
            <a:r>
              <a:rPr lang="en-US" sz="1400" b="0" i="0" dirty="0">
                <a:solidFill>
                  <a:srgbClr val="5555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M. Wiedeking, M. Guttormsen, A. C. Larsen, F. Zeiser, A. Görgen, S. N. Liddick, D. Mücher, S. Siem, and A. Spyrou Phys. Rev. C </a:t>
            </a:r>
            <a:r>
              <a:rPr lang="en-US" sz="1400" b="1" i="0" dirty="0">
                <a:solidFill>
                  <a:srgbClr val="5555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104</a:t>
            </a:r>
            <a:r>
              <a:rPr lang="en-US" sz="1400" b="0" i="0" dirty="0">
                <a:solidFill>
                  <a:srgbClr val="5555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014311 – Published 12 July 2021</a:t>
            </a:r>
          </a:p>
        </p:txBody>
      </p:sp>
    </p:spTree>
    <p:extLst>
      <p:ext uri="{BB962C8B-B14F-4D97-AF65-F5344CB8AC3E}">
        <p14:creationId xmlns:p14="http://schemas.microsoft.com/office/powerpoint/2010/main" val="30796646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637431-D492-4EE6-A578-3D379E07F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285" y="1227735"/>
            <a:ext cx="3778826" cy="3539193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BFEEAF7-30A4-485E-BD9C-18AF6D2AF2E4}"/>
              </a:ext>
            </a:extLst>
          </p:cNvPr>
          <p:cNvCxnSpPr/>
          <p:nvPr/>
        </p:nvCxnSpPr>
        <p:spPr>
          <a:xfrm>
            <a:off x="1243172" y="2013735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7FD1C1D-3F60-44CF-995B-66390DBA35DC}"/>
              </a:ext>
            </a:extLst>
          </p:cNvPr>
          <p:cNvCxnSpPr>
            <a:cxnSpLocks/>
          </p:cNvCxnSpPr>
          <p:nvPr/>
        </p:nvCxnSpPr>
        <p:spPr>
          <a:xfrm>
            <a:off x="1243172" y="2897312"/>
            <a:ext cx="0" cy="1253448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DE7B470-FF18-4D33-92C4-01B4FF286560}"/>
              </a:ext>
            </a:extLst>
          </p:cNvPr>
          <p:cNvSpPr/>
          <p:nvPr/>
        </p:nvSpPr>
        <p:spPr>
          <a:xfrm>
            <a:off x="606174" y="2794566"/>
            <a:ext cx="2640458" cy="123290"/>
          </a:xfrm>
          <a:prstGeom prst="rect">
            <a:avLst/>
          </a:prstGeom>
          <a:solidFill>
            <a:srgbClr val="FFE89F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5D57A74-365D-4957-ABBD-1169DB60C241}"/>
              </a:ext>
            </a:extLst>
          </p:cNvPr>
          <p:cNvCxnSpPr>
            <a:cxnSpLocks/>
          </p:cNvCxnSpPr>
          <p:nvPr/>
        </p:nvCxnSpPr>
        <p:spPr>
          <a:xfrm>
            <a:off x="2433262" y="2907587"/>
            <a:ext cx="0" cy="1797977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7F3A635-BCEF-4684-A6D1-20EF5880A45F}"/>
              </a:ext>
            </a:extLst>
          </p:cNvPr>
          <p:cNvCxnSpPr/>
          <p:nvPr/>
        </p:nvCxnSpPr>
        <p:spPr>
          <a:xfrm>
            <a:off x="791109" y="4161034"/>
            <a:ext cx="811658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A17009D-0572-4FB5-9819-423FABDFBD6B}"/>
              </a:ext>
            </a:extLst>
          </p:cNvPr>
          <p:cNvCxnSpPr/>
          <p:nvPr/>
        </p:nvCxnSpPr>
        <p:spPr>
          <a:xfrm>
            <a:off x="2001747" y="4724401"/>
            <a:ext cx="811658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92893B2-1AAC-4543-AC8B-1F09E20A45B9}"/>
              </a:ext>
            </a:extLst>
          </p:cNvPr>
          <p:cNvSpPr txBox="1"/>
          <p:nvPr/>
        </p:nvSpPr>
        <p:spPr>
          <a:xfrm>
            <a:off x="277402" y="2619905"/>
            <a:ext cx="5239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E</a:t>
            </a:r>
            <a:r>
              <a:rPr lang="en-US" sz="2200" baseline="-25000" dirty="0"/>
              <a:t>i</a:t>
            </a:r>
            <a:endParaRPr lang="en-ZA" sz="2200" baseline="-25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CD740D-DB8F-438D-BB58-343C23C61AA8}"/>
              </a:ext>
            </a:extLst>
          </p:cNvPr>
          <p:cNvSpPr txBox="1"/>
          <p:nvPr/>
        </p:nvSpPr>
        <p:spPr>
          <a:xfrm>
            <a:off x="635287" y="4118224"/>
            <a:ext cx="12962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0</a:t>
            </a:r>
            <a:r>
              <a:rPr lang="en-US" sz="2200" baseline="30000" dirty="0"/>
              <a:t>+ </a:t>
            </a:r>
            <a:r>
              <a:rPr lang="en-US" sz="2200" dirty="0"/>
              <a:t>1MeV</a:t>
            </a:r>
            <a:endParaRPr lang="en-ZA" sz="2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FB9ECB-522D-4AB2-B19C-8346B5FEC6A5}"/>
              </a:ext>
            </a:extLst>
          </p:cNvPr>
          <p:cNvSpPr txBox="1"/>
          <p:nvPr/>
        </p:nvSpPr>
        <p:spPr>
          <a:xfrm>
            <a:off x="1969214" y="4671318"/>
            <a:ext cx="12962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0</a:t>
            </a:r>
            <a:r>
              <a:rPr lang="en-US" sz="2200" baseline="30000" dirty="0"/>
              <a:t>+ </a:t>
            </a:r>
            <a:r>
              <a:rPr lang="en-US" sz="2200" dirty="0"/>
              <a:t>g.s.</a:t>
            </a:r>
            <a:endParaRPr lang="en-ZA" sz="2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5D6B43-08DB-49C1-84A8-5F2BEF8EA578}"/>
              </a:ext>
            </a:extLst>
          </p:cNvPr>
          <p:cNvSpPr/>
          <p:nvPr/>
        </p:nvSpPr>
        <p:spPr>
          <a:xfrm>
            <a:off x="1027416" y="1890445"/>
            <a:ext cx="452063" cy="143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7504599-B26E-4EEE-99FC-3FF9691EF65D}"/>
              </a:ext>
            </a:extLst>
          </p:cNvPr>
          <p:cNvGrpSpPr/>
          <p:nvPr/>
        </p:nvGrpSpPr>
        <p:grpSpPr>
          <a:xfrm>
            <a:off x="8260422" y="1397834"/>
            <a:ext cx="3328828" cy="3924180"/>
            <a:chOff x="8260422" y="1397834"/>
            <a:chExt cx="3328828" cy="392418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7226C82-781B-4F58-AB2A-AD94AE894132}"/>
                </a:ext>
              </a:extLst>
            </p:cNvPr>
            <p:cNvGrpSpPr/>
            <p:nvPr/>
          </p:nvGrpSpPr>
          <p:grpSpPr>
            <a:xfrm>
              <a:off x="8260422" y="1397834"/>
              <a:ext cx="3328828" cy="3924180"/>
              <a:chOff x="8260422" y="1397834"/>
              <a:chExt cx="3328828" cy="3924180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91408233-2C2D-44DB-BABA-915929899B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62342" y="1397834"/>
                <a:ext cx="3196084" cy="3886093"/>
              </a:xfrm>
              <a:prstGeom prst="rect">
                <a:avLst/>
              </a:prstGeom>
            </p:spPr>
          </p:pic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9FCA041-FBBF-4524-91CA-2835E06D31E9}"/>
                  </a:ext>
                </a:extLst>
              </p:cNvPr>
              <p:cNvSpPr/>
              <p:nvPr/>
            </p:nvSpPr>
            <p:spPr>
              <a:xfrm>
                <a:off x="8260422" y="2486348"/>
                <a:ext cx="3328828" cy="28356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 dirty="0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5C6BF39-2B73-451F-85A4-B978C30F94AD}"/>
                  </a:ext>
                </a:extLst>
              </p:cNvPr>
              <p:cNvSpPr/>
              <p:nvPr/>
            </p:nvSpPr>
            <p:spPr>
              <a:xfrm>
                <a:off x="8280971" y="1664413"/>
                <a:ext cx="318499" cy="9657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 dirty="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B08882A0-1359-42F4-8F9A-6EA36C9B5B82}"/>
                  </a:ext>
                </a:extLst>
              </p:cNvPr>
              <p:cNvSpPr/>
              <p:nvPr/>
            </p:nvSpPr>
            <p:spPr>
              <a:xfrm>
                <a:off x="9493322" y="1910993"/>
                <a:ext cx="328773" cy="1438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 dirty="0"/>
              </a:p>
            </p:txBody>
          </p: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826E5F3-0474-4008-A963-1C38F77A765F}"/>
                </a:ext>
              </a:extLst>
            </p:cNvPr>
            <p:cNvSpPr/>
            <p:nvPr/>
          </p:nvSpPr>
          <p:spPr>
            <a:xfrm>
              <a:off x="8815227" y="1571946"/>
              <a:ext cx="287676" cy="2465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1A2E8D6-1C9D-4722-8594-24D03C5D1CE5}"/>
                </a:ext>
              </a:extLst>
            </p:cNvPr>
            <p:cNvSpPr/>
            <p:nvPr/>
          </p:nvSpPr>
          <p:spPr>
            <a:xfrm rot="20877164">
              <a:off x="9619733" y="1779510"/>
              <a:ext cx="257153" cy="1912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B724CDC5-3695-40F6-BFD7-270C386EF5EB}"/>
              </a:ext>
            </a:extLst>
          </p:cNvPr>
          <p:cNvSpPr/>
          <p:nvPr/>
        </p:nvSpPr>
        <p:spPr>
          <a:xfrm>
            <a:off x="349320" y="814833"/>
            <a:ext cx="33493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prstClr val="black"/>
                </a:solidFill>
              </a:rPr>
              <a:t>Primaries from intercepts of diagonals with E</a:t>
            </a:r>
            <a:r>
              <a:rPr lang="en-US" sz="2400" baseline="-25000" dirty="0">
                <a:solidFill>
                  <a:prstClr val="black"/>
                </a:solidFill>
              </a:rPr>
              <a:t>x</a:t>
            </a:r>
            <a:r>
              <a:rPr lang="en-US" sz="24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693654-7426-4E05-831F-430E1F1D11FF}"/>
              </a:ext>
            </a:extLst>
          </p:cNvPr>
          <p:cNvSpPr/>
          <p:nvPr/>
        </p:nvSpPr>
        <p:spPr>
          <a:xfrm>
            <a:off x="8578921" y="3013502"/>
            <a:ext cx="33391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prstClr val="black"/>
                </a:solidFill>
              </a:rPr>
              <a:t>Pair of data points internally normalized and proportional to PSF.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806319-7D52-B8FA-446A-8A0BC9E48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749" y="5415576"/>
            <a:ext cx="2571798" cy="75121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2A6F23A-FBB1-15F2-CB44-D0A1047DC1BD}"/>
              </a:ext>
            </a:extLst>
          </p:cNvPr>
          <p:cNvSpPr/>
          <p:nvPr/>
        </p:nvSpPr>
        <p:spPr>
          <a:xfrm>
            <a:off x="9618647" y="5436546"/>
            <a:ext cx="2457450" cy="74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55C1571-EF7C-35A6-0C4D-3441AB09EB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4288" y="5404775"/>
            <a:ext cx="2114659" cy="8064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65FA2CA-A1B4-F3BD-FECB-0DEF589D8F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4915" y="5383046"/>
            <a:ext cx="1467552" cy="828400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BA3C0F09-6988-7CCD-B498-0460171F5440}"/>
              </a:ext>
            </a:extLst>
          </p:cNvPr>
          <p:cNvSpPr txBox="1">
            <a:spLocks/>
          </p:cNvSpPr>
          <p:nvPr/>
        </p:nvSpPr>
        <p:spPr bwMode="auto">
          <a:xfrm>
            <a:off x="0" y="-9427"/>
            <a:ext cx="12192000" cy="1086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70C0"/>
                </a:solidFill>
              </a:rPr>
              <a:t>Combining the Shape and </a:t>
            </a:r>
            <a:r>
              <a:rPr lang="en-US" sz="2800" dirty="0">
                <a:solidFill>
                  <a:srgbClr val="0070C0"/>
                </a:solidFill>
                <a:latin typeface="Symbol" pitchFamily="2" charset="2"/>
              </a:rPr>
              <a:t>b</a:t>
            </a:r>
            <a:r>
              <a:rPr lang="en-US" sz="2800" dirty="0">
                <a:solidFill>
                  <a:srgbClr val="0070C0"/>
                </a:solidFill>
              </a:rPr>
              <a:t>-Oslo Methods at FRIB offers a chance to address improve reaction rate calculations for unstable nuclei</a:t>
            </a:r>
            <a:endParaRPr lang="en-ZA" sz="2800" dirty="0">
              <a:solidFill>
                <a:srgbClr val="0070C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3791FA4-71E2-F45E-7214-9E5DFAB259BB}"/>
              </a:ext>
            </a:extLst>
          </p:cNvPr>
          <p:cNvSpPr txBox="1"/>
          <p:nvPr/>
        </p:nvSpPr>
        <p:spPr>
          <a:xfrm>
            <a:off x="3330266" y="4771055"/>
            <a:ext cx="45845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solidFill>
                  <a:srgbClr val="0070C0"/>
                </a:solidFill>
              </a:rPr>
              <a:t>Thanks to Mathis Wiedeking iThemba Labs!</a:t>
            </a:r>
            <a:endParaRPr lang="en-US" sz="2400" i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B536166-A74B-6456-29FD-6A0C480B98A0}"/>
              </a:ext>
            </a:extLst>
          </p:cNvPr>
          <p:cNvSpPr txBox="1"/>
          <p:nvPr/>
        </p:nvSpPr>
        <p:spPr>
          <a:xfrm>
            <a:off x="3114553" y="5456421"/>
            <a:ext cx="538403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Independent normalization for </a:t>
            </a:r>
            <a:r>
              <a:rPr lang="el-GR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γ-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ray strength functions: The shape method, </a:t>
            </a:r>
            <a:r>
              <a:rPr lang="en-US" sz="1400" b="0" i="0" dirty="0">
                <a:solidFill>
                  <a:srgbClr val="5555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M. Wiedeking, M. Guttormsen, A. C. Larsen, F. Zeiser, A. Görgen, S. N. Liddick, D. Mücher, S. Siem, and A. Spyrou Phys. Rev. C </a:t>
            </a:r>
            <a:r>
              <a:rPr lang="en-US" sz="1400" b="1" i="0" dirty="0">
                <a:solidFill>
                  <a:srgbClr val="5555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104</a:t>
            </a:r>
            <a:r>
              <a:rPr lang="en-US" sz="1400" b="0" i="0" dirty="0">
                <a:solidFill>
                  <a:srgbClr val="5555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014311 – Published 12 July 2021</a:t>
            </a:r>
          </a:p>
        </p:txBody>
      </p:sp>
    </p:spTree>
    <p:extLst>
      <p:ext uri="{BB962C8B-B14F-4D97-AF65-F5344CB8AC3E}">
        <p14:creationId xmlns:p14="http://schemas.microsoft.com/office/powerpoint/2010/main" val="2946402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A21F3B4-69C0-09FF-852D-F3A631FE2B4C}"/>
              </a:ext>
            </a:extLst>
          </p:cNvPr>
          <p:cNvSpPr txBox="1">
            <a:spLocks/>
          </p:cNvSpPr>
          <p:nvPr/>
        </p:nvSpPr>
        <p:spPr>
          <a:xfrm>
            <a:off x="0" y="-6911"/>
            <a:ext cx="12192000" cy="80962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b="1" i="0" kern="1200" cap="none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4000" b="0" dirty="0">
                <a:solidFill>
                  <a:schemeClr val="tx1"/>
                </a:solidFill>
                <a:latin typeface="Times New Roman"/>
                <a:cs typeface="Times New Roman"/>
              </a:rPr>
              <a:t>What are statistical (Quasicontinuum) nuclear 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D4B1A0-ABE9-B0CE-BF42-52CE8C468E6D}"/>
              </a:ext>
            </a:extLst>
          </p:cNvPr>
          <p:cNvSpPr txBox="1"/>
          <p:nvPr/>
        </p:nvSpPr>
        <p:spPr>
          <a:xfrm>
            <a:off x="271132" y="808216"/>
            <a:ext cx="684236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Evaluated Nuclear Structure Data File (ENSDF) has information about discrete, particle-bound nuclear states and the decays connecting them.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States with 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3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&gt; a few MeV, particularly those with high-values of 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3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/J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are unknown and both their 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3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-J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distribution and the probability that they will decay via emission of a </a:t>
            </a:r>
            <a:r>
              <a:rPr lang="en-US" sz="2300" dirty="0"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-ray of a given energy are </a:t>
            </a:r>
            <a:r>
              <a:rPr lang="en-US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statistically distributed 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 continuous functions:</a:t>
            </a:r>
          </a:p>
          <a:p>
            <a:pPr lvl="1" algn="ctr"/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Nuclear Level Density = </a:t>
            </a:r>
            <a:r>
              <a:rPr lang="en-US" sz="2300" b="1" i="1" dirty="0">
                <a:latin typeface="Symbol" pitchFamily="2" charset="2"/>
                <a:cs typeface="Times New Roman" panose="02020603050405020304" pitchFamily="18" charset="0"/>
              </a:rPr>
              <a:t>r</a:t>
            </a:r>
            <a:r>
              <a:rPr lang="en-US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</a:t>
            </a:r>
            <a:r>
              <a:rPr lang="en-US" sz="23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,J</a:t>
            </a:r>
            <a:r>
              <a:rPr lang="en-US" sz="23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 algn="ctr"/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Photon Strength Function </a:t>
            </a:r>
            <a:r>
              <a:rPr lang="en-US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F(E</a:t>
            </a:r>
            <a:r>
              <a:rPr lang="en-US" sz="2300" b="1" i="1" baseline="-25000" dirty="0"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4" name="Chart 43">
            <a:extLst>
              <a:ext uri="{FF2B5EF4-FFF2-40B4-BE49-F238E27FC236}">
                <a16:creationId xmlns:a16="http://schemas.microsoft.com/office/drawing/2014/main" id="{0FE13F35-0655-4F32-1D1B-71C027AF2E87}"/>
              </a:ext>
            </a:extLst>
          </p:cNvPr>
          <p:cNvGraphicFramePr/>
          <p:nvPr/>
        </p:nvGraphicFramePr>
        <p:xfrm>
          <a:off x="6985416" y="802714"/>
          <a:ext cx="4935451" cy="5247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5" name="Freeform 44">
            <a:extLst>
              <a:ext uri="{FF2B5EF4-FFF2-40B4-BE49-F238E27FC236}">
                <a16:creationId xmlns:a16="http://schemas.microsoft.com/office/drawing/2014/main" id="{CBF96BB6-EAA5-DAA7-B37E-B8CA0C0C8839}"/>
              </a:ext>
            </a:extLst>
          </p:cNvPr>
          <p:cNvSpPr/>
          <p:nvPr/>
        </p:nvSpPr>
        <p:spPr>
          <a:xfrm>
            <a:off x="8219037" y="1406781"/>
            <a:ext cx="3391024" cy="2707181"/>
          </a:xfrm>
          <a:custGeom>
            <a:avLst/>
            <a:gdLst>
              <a:gd name="connsiteX0" fmla="*/ 3218458 w 3391024"/>
              <a:gd name="connsiteY0" fmla="*/ 691842 h 2707181"/>
              <a:gd name="connsiteX1" fmla="*/ 3278419 w 3391024"/>
              <a:gd name="connsiteY1" fmla="*/ 92235 h 2707181"/>
              <a:gd name="connsiteX2" fmla="*/ 2858694 w 3391024"/>
              <a:gd name="connsiteY2" fmla="*/ 2294 h 2707181"/>
              <a:gd name="connsiteX3" fmla="*/ 235415 w 3391024"/>
              <a:gd name="connsiteY3" fmla="*/ 32275 h 2707181"/>
              <a:gd name="connsiteX4" fmla="*/ 115494 w 3391024"/>
              <a:gd name="connsiteY4" fmla="*/ 152196 h 2707181"/>
              <a:gd name="connsiteX5" fmla="*/ 145474 w 3391024"/>
              <a:gd name="connsiteY5" fmla="*/ 1546281 h 2707181"/>
              <a:gd name="connsiteX6" fmla="*/ 340347 w 3391024"/>
              <a:gd name="connsiteY6" fmla="*/ 1801114 h 2707181"/>
              <a:gd name="connsiteX7" fmla="*/ 879993 w 3391024"/>
              <a:gd name="connsiteY7" fmla="*/ 1801114 h 2707181"/>
              <a:gd name="connsiteX8" fmla="*/ 1014904 w 3391024"/>
              <a:gd name="connsiteY8" fmla="*/ 1831094 h 2707181"/>
              <a:gd name="connsiteX9" fmla="*/ 999914 w 3391024"/>
              <a:gd name="connsiteY9" fmla="*/ 2085927 h 2707181"/>
              <a:gd name="connsiteX10" fmla="*/ 1074865 w 3391024"/>
              <a:gd name="connsiteY10" fmla="*/ 2640563 h 2707181"/>
              <a:gd name="connsiteX11" fmla="*/ 1419638 w 3391024"/>
              <a:gd name="connsiteY11" fmla="*/ 2475671 h 2707181"/>
              <a:gd name="connsiteX12" fmla="*/ 3218458 w 3391024"/>
              <a:gd name="connsiteY12" fmla="*/ 691842 h 2707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91024" h="2707181">
                <a:moveTo>
                  <a:pt x="3218458" y="691842"/>
                </a:moveTo>
                <a:cubicBezTo>
                  <a:pt x="3528255" y="294603"/>
                  <a:pt x="3338380" y="207160"/>
                  <a:pt x="3278419" y="92235"/>
                </a:cubicBezTo>
                <a:cubicBezTo>
                  <a:pt x="3218458" y="-22690"/>
                  <a:pt x="2858694" y="2294"/>
                  <a:pt x="2858694" y="2294"/>
                </a:cubicBezTo>
                <a:lnTo>
                  <a:pt x="235415" y="32275"/>
                </a:lnTo>
                <a:cubicBezTo>
                  <a:pt x="-221785" y="57259"/>
                  <a:pt x="130484" y="-100138"/>
                  <a:pt x="115494" y="152196"/>
                </a:cubicBezTo>
                <a:cubicBezTo>
                  <a:pt x="100504" y="404530"/>
                  <a:pt x="107999" y="1271461"/>
                  <a:pt x="145474" y="1546281"/>
                </a:cubicBezTo>
                <a:cubicBezTo>
                  <a:pt x="182949" y="1821101"/>
                  <a:pt x="217927" y="1758642"/>
                  <a:pt x="340347" y="1801114"/>
                </a:cubicBezTo>
                <a:cubicBezTo>
                  <a:pt x="462767" y="1843586"/>
                  <a:pt x="767567" y="1796117"/>
                  <a:pt x="879993" y="1801114"/>
                </a:cubicBezTo>
                <a:cubicBezTo>
                  <a:pt x="992419" y="1806111"/>
                  <a:pt x="994917" y="1783625"/>
                  <a:pt x="1014904" y="1831094"/>
                </a:cubicBezTo>
                <a:cubicBezTo>
                  <a:pt x="1034891" y="1878563"/>
                  <a:pt x="989921" y="1951016"/>
                  <a:pt x="999914" y="2085927"/>
                </a:cubicBezTo>
                <a:cubicBezTo>
                  <a:pt x="1009907" y="2220838"/>
                  <a:pt x="1004911" y="2575606"/>
                  <a:pt x="1074865" y="2640563"/>
                </a:cubicBezTo>
                <a:cubicBezTo>
                  <a:pt x="1144819" y="2705520"/>
                  <a:pt x="1059874" y="2805455"/>
                  <a:pt x="1419638" y="2475671"/>
                </a:cubicBezTo>
                <a:cubicBezTo>
                  <a:pt x="1779402" y="2145888"/>
                  <a:pt x="2908661" y="1089081"/>
                  <a:pt x="3218458" y="691842"/>
                </a:cubicBez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QC </a:t>
            </a:r>
          </a:p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States</a:t>
            </a:r>
          </a:p>
          <a:p>
            <a:pPr algn="ctr"/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4780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637431-D492-4EE6-A578-3D379E07F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285" y="1227735"/>
            <a:ext cx="3778826" cy="3539193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BFEEAF7-30A4-485E-BD9C-18AF6D2AF2E4}"/>
              </a:ext>
            </a:extLst>
          </p:cNvPr>
          <p:cNvCxnSpPr/>
          <p:nvPr/>
        </p:nvCxnSpPr>
        <p:spPr>
          <a:xfrm>
            <a:off x="1243172" y="2013735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7FD1C1D-3F60-44CF-995B-66390DBA35DC}"/>
              </a:ext>
            </a:extLst>
          </p:cNvPr>
          <p:cNvCxnSpPr>
            <a:cxnSpLocks/>
          </p:cNvCxnSpPr>
          <p:nvPr/>
        </p:nvCxnSpPr>
        <p:spPr>
          <a:xfrm>
            <a:off x="1243172" y="2897312"/>
            <a:ext cx="0" cy="1253448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DE7B470-FF18-4D33-92C4-01B4FF286560}"/>
              </a:ext>
            </a:extLst>
          </p:cNvPr>
          <p:cNvSpPr/>
          <p:nvPr/>
        </p:nvSpPr>
        <p:spPr>
          <a:xfrm>
            <a:off x="606174" y="2794566"/>
            <a:ext cx="2640458" cy="123290"/>
          </a:xfrm>
          <a:prstGeom prst="rect">
            <a:avLst/>
          </a:prstGeom>
          <a:solidFill>
            <a:srgbClr val="FFE89F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5D57A74-365D-4957-ABBD-1169DB60C241}"/>
              </a:ext>
            </a:extLst>
          </p:cNvPr>
          <p:cNvCxnSpPr>
            <a:cxnSpLocks/>
          </p:cNvCxnSpPr>
          <p:nvPr/>
        </p:nvCxnSpPr>
        <p:spPr>
          <a:xfrm>
            <a:off x="2433262" y="2907587"/>
            <a:ext cx="0" cy="1797977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7F3A635-BCEF-4684-A6D1-20EF5880A45F}"/>
              </a:ext>
            </a:extLst>
          </p:cNvPr>
          <p:cNvCxnSpPr/>
          <p:nvPr/>
        </p:nvCxnSpPr>
        <p:spPr>
          <a:xfrm>
            <a:off x="791109" y="4161034"/>
            <a:ext cx="811658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A17009D-0572-4FB5-9819-423FABDFBD6B}"/>
              </a:ext>
            </a:extLst>
          </p:cNvPr>
          <p:cNvCxnSpPr/>
          <p:nvPr/>
        </p:nvCxnSpPr>
        <p:spPr>
          <a:xfrm>
            <a:off x="2001747" y="4724401"/>
            <a:ext cx="811658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92893B2-1AAC-4543-AC8B-1F09E20A45B9}"/>
              </a:ext>
            </a:extLst>
          </p:cNvPr>
          <p:cNvSpPr txBox="1"/>
          <p:nvPr/>
        </p:nvSpPr>
        <p:spPr>
          <a:xfrm>
            <a:off x="277402" y="2619905"/>
            <a:ext cx="5239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E</a:t>
            </a:r>
            <a:r>
              <a:rPr lang="en-US" sz="2200" baseline="-25000" dirty="0"/>
              <a:t>i</a:t>
            </a:r>
            <a:endParaRPr lang="en-ZA" sz="2200" baseline="-25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CD740D-DB8F-438D-BB58-343C23C61AA8}"/>
              </a:ext>
            </a:extLst>
          </p:cNvPr>
          <p:cNvSpPr txBox="1"/>
          <p:nvPr/>
        </p:nvSpPr>
        <p:spPr>
          <a:xfrm>
            <a:off x="635287" y="4118224"/>
            <a:ext cx="12962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0</a:t>
            </a:r>
            <a:r>
              <a:rPr lang="en-US" sz="2200" baseline="30000" dirty="0"/>
              <a:t>+ </a:t>
            </a:r>
            <a:r>
              <a:rPr lang="en-US" sz="2200" dirty="0"/>
              <a:t>1MeV</a:t>
            </a:r>
            <a:endParaRPr lang="en-ZA" sz="2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FB9ECB-522D-4AB2-B19C-8346B5FEC6A5}"/>
              </a:ext>
            </a:extLst>
          </p:cNvPr>
          <p:cNvSpPr txBox="1"/>
          <p:nvPr/>
        </p:nvSpPr>
        <p:spPr>
          <a:xfrm>
            <a:off x="1969214" y="4671318"/>
            <a:ext cx="12962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0</a:t>
            </a:r>
            <a:r>
              <a:rPr lang="en-US" sz="2200" baseline="30000" dirty="0"/>
              <a:t>+ </a:t>
            </a:r>
            <a:r>
              <a:rPr lang="en-US" sz="2200" dirty="0"/>
              <a:t>g.s.</a:t>
            </a:r>
            <a:endParaRPr lang="en-ZA" sz="2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5D6B43-08DB-49C1-84A8-5F2BEF8EA578}"/>
              </a:ext>
            </a:extLst>
          </p:cNvPr>
          <p:cNvSpPr/>
          <p:nvPr/>
        </p:nvSpPr>
        <p:spPr>
          <a:xfrm>
            <a:off x="1027416" y="1890445"/>
            <a:ext cx="452063" cy="143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7504599-B26E-4EEE-99FC-3FF9691EF65D}"/>
              </a:ext>
            </a:extLst>
          </p:cNvPr>
          <p:cNvGrpSpPr/>
          <p:nvPr/>
        </p:nvGrpSpPr>
        <p:grpSpPr>
          <a:xfrm>
            <a:off x="8362342" y="1397834"/>
            <a:ext cx="3196084" cy="3886093"/>
            <a:chOff x="8362342" y="1397834"/>
            <a:chExt cx="3196084" cy="388609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1408233-2C2D-44DB-BABA-915929899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62342" y="1397834"/>
              <a:ext cx="3196084" cy="3886093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826E5F3-0474-4008-A963-1C38F77A765F}"/>
                </a:ext>
              </a:extLst>
            </p:cNvPr>
            <p:cNvSpPr/>
            <p:nvPr/>
          </p:nvSpPr>
          <p:spPr>
            <a:xfrm>
              <a:off x="8815227" y="1571946"/>
              <a:ext cx="287676" cy="2465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0C26B82C-5B47-498D-B729-7C183BF0D269}"/>
              </a:ext>
            </a:extLst>
          </p:cNvPr>
          <p:cNvSpPr/>
          <p:nvPr/>
        </p:nvSpPr>
        <p:spPr>
          <a:xfrm>
            <a:off x="8844337" y="2607924"/>
            <a:ext cx="287676" cy="246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E7E4190-642F-4F08-A57B-D41076272F4E}"/>
              </a:ext>
            </a:extLst>
          </p:cNvPr>
          <p:cNvSpPr/>
          <p:nvPr/>
        </p:nvSpPr>
        <p:spPr>
          <a:xfrm>
            <a:off x="8813515" y="3696984"/>
            <a:ext cx="287676" cy="246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DE404D6-C092-4689-A143-569CCFEF22E9}"/>
              </a:ext>
            </a:extLst>
          </p:cNvPr>
          <p:cNvSpPr/>
          <p:nvPr/>
        </p:nvSpPr>
        <p:spPr>
          <a:xfrm>
            <a:off x="349320" y="814833"/>
            <a:ext cx="33493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prstClr val="black"/>
                </a:solidFill>
              </a:rPr>
              <a:t>Primaries from intercepts of diagonals with E</a:t>
            </a:r>
            <a:r>
              <a:rPr lang="en-US" sz="2400" baseline="-25000" dirty="0">
                <a:solidFill>
                  <a:prstClr val="black"/>
                </a:solidFill>
              </a:rPr>
              <a:t>x</a:t>
            </a:r>
            <a:r>
              <a:rPr lang="en-US" sz="2400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386FC3-7663-4729-2784-A91141A99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749" y="5415576"/>
            <a:ext cx="2571798" cy="75121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049C93D-B97B-603A-0FC3-844579A617F3}"/>
              </a:ext>
            </a:extLst>
          </p:cNvPr>
          <p:cNvSpPr/>
          <p:nvPr/>
        </p:nvSpPr>
        <p:spPr>
          <a:xfrm>
            <a:off x="9618647" y="5436546"/>
            <a:ext cx="2457450" cy="74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A139D09-D826-192C-A56E-2317DE879E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4288" y="5404775"/>
            <a:ext cx="2114659" cy="8064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60D9EB-43E7-1E65-9804-71E8F78DF1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4915" y="5383046"/>
            <a:ext cx="1467552" cy="8284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4B53B5A1-20EB-CC66-19FB-DF092C8E49BA}"/>
              </a:ext>
            </a:extLst>
          </p:cNvPr>
          <p:cNvSpPr txBox="1">
            <a:spLocks/>
          </p:cNvSpPr>
          <p:nvPr/>
        </p:nvSpPr>
        <p:spPr bwMode="auto">
          <a:xfrm>
            <a:off x="0" y="-9427"/>
            <a:ext cx="12192000" cy="1086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70C0"/>
                </a:solidFill>
              </a:rPr>
              <a:t>Combining the Shape and </a:t>
            </a:r>
            <a:r>
              <a:rPr lang="en-US" sz="2800" dirty="0">
                <a:solidFill>
                  <a:srgbClr val="0070C0"/>
                </a:solidFill>
                <a:latin typeface="Symbol" pitchFamily="2" charset="2"/>
              </a:rPr>
              <a:t>b</a:t>
            </a:r>
            <a:r>
              <a:rPr lang="en-US" sz="2800" dirty="0">
                <a:solidFill>
                  <a:srgbClr val="0070C0"/>
                </a:solidFill>
              </a:rPr>
              <a:t>-Oslo Methods at FRIB offers a chance to address improve reaction rate calculations for unstable nuclei</a:t>
            </a:r>
            <a:endParaRPr lang="en-ZA" sz="2800" dirty="0">
              <a:solidFill>
                <a:srgbClr val="0070C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6D10B9C-6534-0C2D-E8AF-224DF8A1429A}"/>
              </a:ext>
            </a:extLst>
          </p:cNvPr>
          <p:cNvSpPr txBox="1"/>
          <p:nvPr/>
        </p:nvSpPr>
        <p:spPr>
          <a:xfrm>
            <a:off x="3330266" y="4771055"/>
            <a:ext cx="45845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solidFill>
                  <a:srgbClr val="0070C0"/>
                </a:solidFill>
              </a:rPr>
              <a:t>Thanks to Mathis Wiedeking iThemba Labs!</a:t>
            </a:r>
            <a:endParaRPr lang="en-US" sz="2400" i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4F41E8-4E9E-AE20-1AA3-EE94871DC68E}"/>
              </a:ext>
            </a:extLst>
          </p:cNvPr>
          <p:cNvSpPr txBox="1"/>
          <p:nvPr/>
        </p:nvSpPr>
        <p:spPr>
          <a:xfrm>
            <a:off x="3114553" y="5456421"/>
            <a:ext cx="538403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Independent normalization for </a:t>
            </a:r>
            <a:r>
              <a:rPr lang="el-GR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γ-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ray strength functions: The shape method, </a:t>
            </a:r>
            <a:r>
              <a:rPr lang="en-US" sz="1400" b="0" i="0" dirty="0">
                <a:solidFill>
                  <a:srgbClr val="5555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M. Wiedeking, M. Guttormsen, A. C. Larsen, F. Zeiser, A. Görgen, S. N. Liddick, D. Mücher, S. Siem, and A. Spyrou Phys. Rev. C </a:t>
            </a:r>
            <a:r>
              <a:rPr lang="en-US" sz="1400" b="1" i="0" dirty="0">
                <a:solidFill>
                  <a:srgbClr val="5555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104</a:t>
            </a:r>
            <a:r>
              <a:rPr lang="en-US" sz="1400" b="0" i="0" dirty="0">
                <a:solidFill>
                  <a:srgbClr val="5555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014311 – Published 12 July 2021</a:t>
            </a:r>
          </a:p>
        </p:txBody>
      </p:sp>
    </p:spTree>
    <p:extLst>
      <p:ext uri="{BB962C8B-B14F-4D97-AF65-F5344CB8AC3E}">
        <p14:creationId xmlns:p14="http://schemas.microsoft.com/office/powerpoint/2010/main" val="858462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6632"/>
            <a:ext cx="12192000" cy="920868"/>
          </a:xfrm>
        </p:spPr>
        <p:txBody>
          <a:bodyPr/>
          <a:lstStyle/>
          <a:p>
            <a:r>
              <a:rPr lang="en-US" b="0" dirty="0">
                <a:solidFill>
                  <a:schemeClr val="tx1"/>
                </a:solidFill>
                <a:latin typeface="Times New Roman"/>
                <a:cs typeface="Times New Roman"/>
              </a:rPr>
              <a:t>There are also a wealth of source of experimental data on QC properties</a:t>
            </a:r>
          </a:p>
        </p:txBody>
      </p:sp>
      <p:grpSp>
        <p:nvGrpSpPr>
          <p:cNvPr id="1215" name="Group 1214">
            <a:extLst>
              <a:ext uri="{FF2B5EF4-FFF2-40B4-BE49-F238E27FC236}">
                <a16:creationId xmlns:a16="http://schemas.microsoft.com/office/drawing/2014/main" id="{E012A14E-D834-D80E-E511-EF0CEFB4BF8C}"/>
              </a:ext>
            </a:extLst>
          </p:cNvPr>
          <p:cNvGrpSpPr/>
          <p:nvPr/>
        </p:nvGrpSpPr>
        <p:grpSpPr>
          <a:xfrm>
            <a:off x="266081" y="957500"/>
            <a:ext cx="6314551" cy="5398146"/>
            <a:chOff x="5313569" y="950423"/>
            <a:chExt cx="6314551" cy="5398146"/>
          </a:xfrm>
        </p:grpSpPr>
        <p:grpSp>
          <p:nvGrpSpPr>
            <p:cNvPr id="1214" name="Group 1213">
              <a:extLst>
                <a:ext uri="{FF2B5EF4-FFF2-40B4-BE49-F238E27FC236}">
                  <a16:creationId xmlns:a16="http://schemas.microsoft.com/office/drawing/2014/main" id="{A154AFB7-89A3-A236-036E-910C4AD84F8A}"/>
                </a:ext>
              </a:extLst>
            </p:cNvPr>
            <p:cNvGrpSpPr/>
            <p:nvPr/>
          </p:nvGrpSpPr>
          <p:grpSpPr>
            <a:xfrm>
              <a:off x="5313569" y="950423"/>
              <a:ext cx="6314551" cy="5398146"/>
              <a:chOff x="5313569" y="950423"/>
              <a:chExt cx="6314551" cy="5398146"/>
            </a:xfrm>
          </p:grpSpPr>
          <p:pic>
            <p:nvPicPr>
              <p:cNvPr id="1029" name="Picture 5">
                <a:extLst>
                  <a:ext uri="{FF2B5EF4-FFF2-40B4-BE49-F238E27FC236}">
                    <a16:creationId xmlns:a16="http://schemas.microsoft.com/office/drawing/2014/main" id="{2B717E11-0212-FAF3-7168-0FA2BC4A3E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742" r="14950"/>
              <a:stretch/>
            </p:blipFill>
            <p:spPr bwMode="auto">
              <a:xfrm>
                <a:off x="5313569" y="1044275"/>
                <a:ext cx="6314551" cy="53042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13" name="Rectangle 1212">
                <a:extLst>
                  <a:ext uri="{FF2B5EF4-FFF2-40B4-BE49-F238E27FC236}">
                    <a16:creationId xmlns:a16="http://schemas.microsoft.com/office/drawing/2014/main" id="{7114794B-0EAD-E4A3-69B3-7DDA95643C3F}"/>
                  </a:ext>
                </a:extLst>
              </p:cNvPr>
              <p:cNvSpPr/>
              <p:nvPr/>
            </p:nvSpPr>
            <p:spPr>
              <a:xfrm>
                <a:off x="6202017" y="950423"/>
                <a:ext cx="5224007" cy="1365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084" name="Picture 5">
              <a:extLst>
                <a:ext uri="{FF2B5EF4-FFF2-40B4-BE49-F238E27FC236}">
                  <a16:creationId xmlns:a16="http://schemas.microsoft.com/office/drawing/2014/main" id="{2D00B2B9-2B07-329C-85EA-E3880A44E6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053" t="5833" r="1078" b="83005"/>
            <a:stretch/>
          </p:blipFill>
          <p:spPr bwMode="auto">
            <a:xfrm>
              <a:off x="8521738" y="5004967"/>
              <a:ext cx="1259572" cy="759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09" name="TextBox 1208">
              <a:extLst>
                <a:ext uri="{FF2B5EF4-FFF2-40B4-BE49-F238E27FC236}">
                  <a16:creationId xmlns:a16="http://schemas.microsoft.com/office/drawing/2014/main" id="{67B2334D-AF1D-DD4F-CADE-C2FA8E11FF3A}"/>
                </a:ext>
              </a:extLst>
            </p:cNvPr>
            <p:cNvSpPr txBox="1"/>
            <p:nvPr/>
          </p:nvSpPr>
          <p:spPr>
            <a:xfrm>
              <a:off x="9762150" y="5113963"/>
              <a:ext cx="16111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236</a:t>
              </a:r>
              <a:r>
                <a:rPr lang="en-US" sz="1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 J vs. E* plot (NNDC)</a:t>
              </a:r>
            </a:p>
          </p:txBody>
        </p:sp>
      </p:grpSp>
      <p:sp>
        <p:nvSpPr>
          <p:cNvPr id="1222" name="TextBox 1221">
            <a:extLst>
              <a:ext uri="{FF2B5EF4-FFF2-40B4-BE49-F238E27FC236}">
                <a16:creationId xmlns:a16="http://schemas.microsoft.com/office/drawing/2014/main" id="{7556BBFE-185F-EB87-8F63-8A98FB5CC250}"/>
              </a:ext>
            </a:extLst>
          </p:cNvPr>
          <p:cNvSpPr txBox="1"/>
          <p:nvPr/>
        </p:nvSpPr>
        <p:spPr>
          <a:xfrm>
            <a:off x="6701912" y="723335"/>
            <a:ext cx="522400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Energy-Indexing approaches (Oslo, </a:t>
            </a:r>
            <a:r>
              <a:rPr lang="en-US" sz="2000" dirty="0">
                <a:latin typeface="Symbol" pitchFamily="2" charset="2"/>
                <a:cs typeface="Times New Roman" panose="02020603050405020304" pitchFamily="18" charset="0"/>
              </a:rPr>
              <a:t>b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-Oslo):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 Reaction + </a:t>
            </a:r>
            <a:r>
              <a:rPr lang="en-US" sz="2000" dirty="0"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-ray coincidence: Uses outgoing particle energy to iteratively obtain a Level Density and Photon strength from a “1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Generation </a:t>
            </a:r>
            <a:r>
              <a:rPr lang="en-US" sz="2000" dirty="0"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-ray spectrum” (</a:t>
            </a:r>
            <a:r>
              <a:rPr lang="en-US" sz="2000" i="1" dirty="0"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</a:t>
            </a:r>
            <a:r>
              <a:rPr lang="en-US" sz="2000" i="1" baseline="-25000" dirty="0"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for an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slice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lvl="1" algn="ctr"/>
            <a:r>
              <a:rPr lang="en-US" sz="2000" i="1" dirty="0"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</a:t>
            </a:r>
            <a:r>
              <a:rPr lang="en-US" sz="2000" i="1" baseline="-25000" dirty="0"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F(E</a:t>
            </a:r>
            <a:r>
              <a:rPr lang="en-US" sz="2000" i="1" baseline="-25000" dirty="0"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i="1" dirty="0">
                <a:latin typeface="Symbol" pitchFamily="2" charset="2"/>
                <a:cs typeface="Times New Roman" panose="02020603050405020304" pitchFamily="18" charset="0"/>
              </a:rPr>
              <a:t>r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E</a:t>
            </a:r>
            <a:r>
              <a:rPr lang="en-US" sz="2000" i="1" baseline="-25000" dirty="0"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Q-value </a:t>
            </a:r>
            <a:r>
              <a:rPr lang="en-US" sz="2000" dirty="0">
                <a:latin typeface="Symbol" pitchFamily="2" charset="2"/>
                <a:cs typeface="Times New Roman" panose="02020603050405020304" pitchFamily="18" charset="0"/>
              </a:rPr>
              <a:t>b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-decay using a segmented Total Absorption Spectrometer (TAS). Already used with CARIBU. FRIB will provide data on nuclei far from stability.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Photo-absorption (HI</a:t>
            </a:r>
            <a:r>
              <a:rPr lang="en-US" sz="2000" dirty="0"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S, Brehmsstrahlung)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Measures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F(E</a:t>
            </a:r>
            <a:r>
              <a:rPr lang="en-US" sz="2000" i="1" baseline="-25000" dirty="0"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ground to 1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states.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8BA93E5-FD76-29D8-D1F1-7A4D45654EC6}"/>
              </a:ext>
            </a:extLst>
          </p:cNvPr>
          <p:cNvGrpSpPr/>
          <p:nvPr/>
        </p:nvGrpSpPr>
        <p:grpSpPr>
          <a:xfrm>
            <a:off x="1135796" y="1094067"/>
            <a:ext cx="796961" cy="4806433"/>
            <a:chOff x="1135796" y="1094067"/>
            <a:chExt cx="796961" cy="4806433"/>
          </a:xfrm>
        </p:grpSpPr>
        <p:sp>
          <p:nvSpPr>
            <p:cNvPr id="1217" name="Rectangle 1216">
              <a:extLst>
                <a:ext uri="{FF2B5EF4-FFF2-40B4-BE49-F238E27FC236}">
                  <a16:creationId xmlns:a16="http://schemas.microsoft.com/office/drawing/2014/main" id="{0CDA1B67-3597-BDFF-5663-A7667CE3443A}"/>
                </a:ext>
              </a:extLst>
            </p:cNvPr>
            <p:cNvSpPr/>
            <p:nvPr/>
          </p:nvSpPr>
          <p:spPr>
            <a:xfrm>
              <a:off x="1154529" y="1094067"/>
              <a:ext cx="778228" cy="356560"/>
            </a:xfrm>
            <a:prstGeom prst="rect">
              <a:avLst/>
            </a:prstGeom>
            <a:noFill/>
            <a:ln w="635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231" name="Straight Arrow Connector 1230">
              <a:extLst>
                <a:ext uri="{FF2B5EF4-FFF2-40B4-BE49-F238E27FC236}">
                  <a16:creationId xmlns:a16="http://schemas.microsoft.com/office/drawing/2014/main" id="{F020B852-CAD4-5363-7D96-98A7B44D18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36962" y="2934164"/>
              <a:ext cx="290478" cy="2872484"/>
            </a:xfrm>
            <a:prstGeom prst="straightConnector1">
              <a:avLst/>
            </a:prstGeom>
            <a:ln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85A8824E-74D1-92BD-41D1-BE2EB0502D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19147" y="2680002"/>
              <a:ext cx="163054" cy="3126646"/>
            </a:xfrm>
            <a:prstGeom prst="straightConnector1">
              <a:avLst/>
            </a:prstGeom>
            <a:ln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AAAE9547-AD3A-E275-8EDA-BC8FCE702A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6763" y="2140176"/>
              <a:ext cx="111724" cy="3666472"/>
            </a:xfrm>
            <a:prstGeom prst="straightConnector1">
              <a:avLst/>
            </a:prstGeom>
            <a:ln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F5C52B91-C24D-2C91-9CC7-D986BCE742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32625" y="1640608"/>
              <a:ext cx="364378" cy="4259892"/>
            </a:xfrm>
            <a:prstGeom prst="straightConnector1">
              <a:avLst/>
            </a:prstGeom>
            <a:ln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67BF331-DA80-F5D1-901C-08C34EE511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1216" y="1272347"/>
              <a:ext cx="263630" cy="4534301"/>
            </a:xfrm>
            <a:prstGeom prst="straightConnector1">
              <a:avLst/>
            </a:prstGeom>
            <a:ln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E798909-B28A-63B0-EE32-BAACD6BC8450}"/>
                </a:ext>
              </a:extLst>
            </p:cNvPr>
            <p:cNvSpPr/>
            <p:nvPr/>
          </p:nvSpPr>
          <p:spPr>
            <a:xfrm>
              <a:off x="1154529" y="1498384"/>
              <a:ext cx="778228" cy="356560"/>
            </a:xfrm>
            <a:prstGeom prst="rect">
              <a:avLst/>
            </a:prstGeom>
            <a:noFill/>
            <a:ln w="635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A5CCC22-7F89-B85A-6459-FAA58EA53B1C}"/>
                </a:ext>
              </a:extLst>
            </p:cNvPr>
            <p:cNvSpPr/>
            <p:nvPr/>
          </p:nvSpPr>
          <p:spPr>
            <a:xfrm>
              <a:off x="1154529" y="1875249"/>
              <a:ext cx="778228" cy="356560"/>
            </a:xfrm>
            <a:prstGeom prst="rect">
              <a:avLst/>
            </a:prstGeom>
            <a:noFill/>
            <a:ln w="635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49B958B-E1E7-EE54-70A6-3F95B4BE0007}"/>
                </a:ext>
              </a:extLst>
            </p:cNvPr>
            <p:cNvSpPr/>
            <p:nvPr/>
          </p:nvSpPr>
          <p:spPr>
            <a:xfrm>
              <a:off x="1151262" y="2234302"/>
              <a:ext cx="778228" cy="356560"/>
            </a:xfrm>
            <a:prstGeom prst="rect">
              <a:avLst/>
            </a:prstGeom>
            <a:noFill/>
            <a:ln w="635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E5E7546-866A-7DB4-8B78-87838AC61F4C}"/>
                </a:ext>
              </a:extLst>
            </p:cNvPr>
            <p:cNvSpPr/>
            <p:nvPr/>
          </p:nvSpPr>
          <p:spPr>
            <a:xfrm>
              <a:off x="1147995" y="2596107"/>
              <a:ext cx="778228" cy="356560"/>
            </a:xfrm>
            <a:prstGeom prst="rect">
              <a:avLst/>
            </a:prstGeom>
            <a:noFill/>
            <a:ln w="635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8370448-D13F-C049-F2B6-5768C45CAA50}"/>
                </a:ext>
              </a:extLst>
            </p:cNvPr>
            <p:cNvSpPr/>
            <p:nvPr/>
          </p:nvSpPr>
          <p:spPr>
            <a:xfrm>
              <a:off x="1135796" y="2960405"/>
              <a:ext cx="778228" cy="356560"/>
            </a:xfrm>
            <a:prstGeom prst="rect">
              <a:avLst/>
            </a:prstGeom>
            <a:noFill/>
            <a:ln w="635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0890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6632"/>
            <a:ext cx="12192000" cy="920868"/>
          </a:xfrm>
        </p:spPr>
        <p:txBody>
          <a:bodyPr/>
          <a:lstStyle/>
          <a:p>
            <a:r>
              <a:rPr lang="en-US" b="0" dirty="0">
                <a:solidFill>
                  <a:schemeClr val="tx1"/>
                </a:solidFill>
                <a:latin typeface="Times New Roman"/>
                <a:cs typeface="Times New Roman"/>
              </a:rPr>
              <a:t>There are a wealth of source of experimental data on QC properties</a:t>
            </a:r>
          </a:p>
        </p:txBody>
      </p:sp>
      <p:grpSp>
        <p:nvGrpSpPr>
          <p:cNvPr id="1215" name="Group 1214">
            <a:extLst>
              <a:ext uri="{FF2B5EF4-FFF2-40B4-BE49-F238E27FC236}">
                <a16:creationId xmlns:a16="http://schemas.microsoft.com/office/drawing/2014/main" id="{E012A14E-D834-D80E-E511-EF0CEFB4BF8C}"/>
              </a:ext>
            </a:extLst>
          </p:cNvPr>
          <p:cNvGrpSpPr/>
          <p:nvPr/>
        </p:nvGrpSpPr>
        <p:grpSpPr>
          <a:xfrm>
            <a:off x="266081" y="957500"/>
            <a:ext cx="6314551" cy="5398146"/>
            <a:chOff x="5313569" y="950423"/>
            <a:chExt cx="6314551" cy="5398146"/>
          </a:xfrm>
        </p:grpSpPr>
        <p:grpSp>
          <p:nvGrpSpPr>
            <p:cNvPr id="1214" name="Group 1213">
              <a:extLst>
                <a:ext uri="{FF2B5EF4-FFF2-40B4-BE49-F238E27FC236}">
                  <a16:creationId xmlns:a16="http://schemas.microsoft.com/office/drawing/2014/main" id="{A154AFB7-89A3-A236-036E-910C4AD84F8A}"/>
                </a:ext>
              </a:extLst>
            </p:cNvPr>
            <p:cNvGrpSpPr/>
            <p:nvPr/>
          </p:nvGrpSpPr>
          <p:grpSpPr>
            <a:xfrm>
              <a:off x="5313569" y="950423"/>
              <a:ext cx="6314551" cy="5398146"/>
              <a:chOff x="5313569" y="950423"/>
              <a:chExt cx="6314551" cy="5398146"/>
            </a:xfrm>
          </p:grpSpPr>
          <p:pic>
            <p:nvPicPr>
              <p:cNvPr id="1029" name="Picture 5">
                <a:extLst>
                  <a:ext uri="{FF2B5EF4-FFF2-40B4-BE49-F238E27FC236}">
                    <a16:creationId xmlns:a16="http://schemas.microsoft.com/office/drawing/2014/main" id="{2B717E11-0212-FAF3-7168-0FA2BC4A3E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742" r="14950"/>
              <a:stretch/>
            </p:blipFill>
            <p:spPr bwMode="auto">
              <a:xfrm>
                <a:off x="5313569" y="1044275"/>
                <a:ext cx="6314551" cy="53042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13" name="Rectangle 1212">
                <a:extLst>
                  <a:ext uri="{FF2B5EF4-FFF2-40B4-BE49-F238E27FC236}">
                    <a16:creationId xmlns:a16="http://schemas.microsoft.com/office/drawing/2014/main" id="{7114794B-0EAD-E4A3-69B3-7DDA95643C3F}"/>
                  </a:ext>
                </a:extLst>
              </p:cNvPr>
              <p:cNvSpPr/>
              <p:nvPr/>
            </p:nvSpPr>
            <p:spPr>
              <a:xfrm>
                <a:off x="6202017" y="950423"/>
                <a:ext cx="5224007" cy="1365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084" name="Picture 5">
              <a:extLst>
                <a:ext uri="{FF2B5EF4-FFF2-40B4-BE49-F238E27FC236}">
                  <a16:creationId xmlns:a16="http://schemas.microsoft.com/office/drawing/2014/main" id="{2D00B2B9-2B07-329C-85EA-E3880A44E6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053" t="5833" r="1078" b="83005"/>
            <a:stretch/>
          </p:blipFill>
          <p:spPr bwMode="auto">
            <a:xfrm>
              <a:off x="8521738" y="5004967"/>
              <a:ext cx="1259572" cy="759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09" name="TextBox 1208">
              <a:extLst>
                <a:ext uri="{FF2B5EF4-FFF2-40B4-BE49-F238E27FC236}">
                  <a16:creationId xmlns:a16="http://schemas.microsoft.com/office/drawing/2014/main" id="{67B2334D-AF1D-DD4F-CADE-C2FA8E11FF3A}"/>
                </a:ext>
              </a:extLst>
            </p:cNvPr>
            <p:cNvSpPr txBox="1"/>
            <p:nvPr/>
          </p:nvSpPr>
          <p:spPr>
            <a:xfrm>
              <a:off x="9762150" y="5113963"/>
              <a:ext cx="16111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236</a:t>
              </a:r>
              <a:r>
                <a:rPr lang="en-US" sz="1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 J vs. E* plot (NNDC)</a:t>
              </a:r>
            </a:p>
          </p:txBody>
        </p:sp>
      </p:grpSp>
      <p:sp>
        <p:nvSpPr>
          <p:cNvPr id="1222" name="TextBox 1221">
            <a:extLst>
              <a:ext uri="{FF2B5EF4-FFF2-40B4-BE49-F238E27FC236}">
                <a16:creationId xmlns:a16="http://schemas.microsoft.com/office/drawing/2014/main" id="{7556BBFE-185F-EB87-8F63-8A98FB5CC250}"/>
              </a:ext>
            </a:extLst>
          </p:cNvPr>
          <p:cNvSpPr txBox="1"/>
          <p:nvPr/>
        </p:nvSpPr>
        <p:spPr>
          <a:xfrm>
            <a:off x="6701912" y="723335"/>
            <a:ext cx="522400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Energy-Indexing approaches (Oslo, </a:t>
            </a:r>
            <a:r>
              <a:rPr lang="en-US" sz="2000" dirty="0">
                <a:latin typeface="Symbol" pitchFamily="2" charset="2"/>
                <a:cs typeface="Times New Roman" panose="02020603050405020304" pitchFamily="18" charset="0"/>
              </a:rPr>
              <a:t>b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-Oslo):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 Reaction + </a:t>
            </a:r>
            <a:r>
              <a:rPr lang="en-US" sz="2000" dirty="0"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-ray coincidence: Uses outgoing particle energy to iteratively obtain a Level Density and Photon strength from a “1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Generation </a:t>
            </a:r>
            <a:r>
              <a:rPr lang="en-US" sz="2000" dirty="0"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-ray spectrum” (</a:t>
            </a:r>
            <a:r>
              <a:rPr lang="en-US" sz="2000" i="1" dirty="0"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</a:t>
            </a:r>
            <a:r>
              <a:rPr lang="en-US" sz="2000" i="1" baseline="-25000" dirty="0"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for an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slice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lvl="1" algn="ctr"/>
            <a:r>
              <a:rPr lang="en-US" sz="2000" i="1" dirty="0"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</a:t>
            </a:r>
            <a:r>
              <a:rPr lang="en-US" sz="2000" i="1" baseline="-25000" dirty="0"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F(E</a:t>
            </a:r>
            <a:r>
              <a:rPr lang="en-US" sz="2000" i="1" baseline="-25000" dirty="0"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i="1" dirty="0">
                <a:latin typeface="Symbol" pitchFamily="2" charset="2"/>
                <a:cs typeface="Times New Roman" panose="02020603050405020304" pitchFamily="18" charset="0"/>
              </a:rPr>
              <a:t>r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E</a:t>
            </a:r>
            <a:r>
              <a:rPr lang="en-US" sz="2000" i="1" baseline="-25000" dirty="0"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Q-value </a:t>
            </a:r>
            <a:r>
              <a:rPr lang="en-US" sz="2000" dirty="0">
                <a:latin typeface="Symbol" pitchFamily="2" charset="2"/>
                <a:cs typeface="Times New Roman" panose="02020603050405020304" pitchFamily="18" charset="0"/>
              </a:rPr>
              <a:t>b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-decay using a segmented Total Absorption Spectrometer (TAS). Already used with CARIBU. FRIB will provide data on nuclei far from stability.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Photo-absorption (HI</a:t>
            </a:r>
            <a:r>
              <a:rPr lang="en-US" sz="2000" dirty="0"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S, Brehmsstrahlung)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Measures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F(E</a:t>
            </a:r>
            <a:r>
              <a:rPr lang="en-US" sz="2000" i="1" baseline="-25000" dirty="0"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ground to 1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states.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High-resolution (n,</a:t>
            </a:r>
            <a:r>
              <a:rPr lang="en-US" sz="2000" dirty="0"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(DANCE etc.)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Forward fit through response function to obtain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F(E</a:t>
            </a:r>
            <a:r>
              <a:rPr lang="en-US" sz="2000" i="1" baseline="-25000" dirty="0"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000" i="1" dirty="0">
                <a:latin typeface="Symbol" pitchFamily="2" charset="2"/>
                <a:cs typeface="Times New Roman" panose="02020603050405020304" pitchFamily="18" charset="0"/>
              </a:rPr>
              <a:t>r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simultaneously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17" name="Rectangle 1216">
            <a:extLst>
              <a:ext uri="{FF2B5EF4-FFF2-40B4-BE49-F238E27FC236}">
                <a16:creationId xmlns:a16="http://schemas.microsoft.com/office/drawing/2014/main" id="{0CDA1B67-3597-BDFF-5663-A7667CE3443A}"/>
              </a:ext>
            </a:extLst>
          </p:cNvPr>
          <p:cNvSpPr/>
          <p:nvPr/>
        </p:nvSpPr>
        <p:spPr>
          <a:xfrm rot="10800000" flipH="1">
            <a:off x="1277629" y="4023930"/>
            <a:ext cx="778228" cy="356560"/>
          </a:xfrm>
          <a:prstGeom prst="rect">
            <a:avLst/>
          </a:prstGeom>
          <a:noFill/>
          <a:ln w="635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E798909-B28A-63B0-EE32-BAACD6BC8450}"/>
              </a:ext>
            </a:extLst>
          </p:cNvPr>
          <p:cNvSpPr/>
          <p:nvPr/>
        </p:nvSpPr>
        <p:spPr>
          <a:xfrm rot="10800000" flipH="1">
            <a:off x="1277629" y="3619613"/>
            <a:ext cx="778228" cy="356560"/>
          </a:xfrm>
          <a:prstGeom prst="rect">
            <a:avLst/>
          </a:prstGeom>
          <a:noFill/>
          <a:ln w="635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A5CCC22-7F89-B85A-6459-FAA58EA53B1C}"/>
              </a:ext>
            </a:extLst>
          </p:cNvPr>
          <p:cNvSpPr/>
          <p:nvPr/>
        </p:nvSpPr>
        <p:spPr>
          <a:xfrm rot="10800000" flipH="1">
            <a:off x="1277629" y="3242748"/>
            <a:ext cx="778228" cy="356560"/>
          </a:xfrm>
          <a:prstGeom prst="rect">
            <a:avLst/>
          </a:prstGeom>
          <a:noFill/>
          <a:ln w="635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49B958B-E1E7-EE54-70A6-3F95B4BE0007}"/>
              </a:ext>
            </a:extLst>
          </p:cNvPr>
          <p:cNvSpPr/>
          <p:nvPr/>
        </p:nvSpPr>
        <p:spPr>
          <a:xfrm rot="10800000" flipH="1">
            <a:off x="1274362" y="2883695"/>
            <a:ext cx="778228" cy="356560"/>
          </a:xfrm>
          <a:prstGeom prst="rect">
            <a:avLst/>
          </a:prstGeom>
          <a:noFill/>
          <a:ln w="635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E5E7546-866A-7DB4-8B78-87838AC61F4C}"/>
              </a:ext>
            </a:extLst>
          </p:cNvPr>
          <p:cNvSpPr/>
          <p:nvPr/>
        </p:nvSpPr>
        <p:spPr>
          <a:xfrm rot="10800000" flipH="1">
            <a:off x="1271095" y="2521890"/>
            <a:ext cx="778228" cy="356560"/>
          </a:xfrm>
          <a:prstGeom prst="rect">
            <a:avLst/>
          </a:prstGeom>
          <a:noFill/>
          <a:ln w="635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8370448-D13F-C049-F2B6-5768C45CAA50}"/>
              </a:ext>
            </a:extLst>
          </p:cNvPr>
          <p:cNvSpPr/>
          <p:nvPr/>
        </p:nvSpPr>
        <p:spPr>
          <a:xfrm rot="10800000" flipH="1">
            <a:off x="1258896" y="2157592"/>
            <a:ext cx="778228" cy="356560"/>
          </a:xfrm>
          <a:prstGeom prst="rect">
            <a:avLst/>
          </a:prstGeom>
          <a:noFill/>
          <a:ln w="635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CCC5F5B-4228-A996-D175-A214438D82E5}"/>
              </a:ext>
            </a:extLst>
          </p:cNvPr>
          <p:cNvGrpSpPr/>
          <p:nvPr/>
        </p:nvGrpSpPr>
        <p:grpSpPr>
          <a:xfrm>
            <a:off x="1369926" y="1094065"/>
            <a:ext cx="450112" cy="4166042"/>
            <a:chOff x="1369926" y="1094065"/>
            <a:chExt cx="450112" cy="4166042"/>
          </a:xfrm>
        </p:grpSpPr>
        <p:cxnSp>
          <p:nvCxnSpPr>
            <p:cNvPr id="1231" name="Straight Arrow Connector 1230">
              <a:extLst>
                <a:ext uri="{FF2B5EF4-FFF2-40B4-BE49-F238E27FC236}">
                  <a16:creationId xmlns:a16="http://schemas.microsoft.com/office/drawing/2014/main" id="{F020B852-CAD4-5363-7D96-98A7B44D18A7}"/>
                </a:ext>
              </a:extLst>
            </p:cNvPr>
            <p:cNvCxnSpPr>
              <a:cxnSpLocks/>
            </p:cNvCxnSpPr>
            <p:nvPr/>
          </p:nvCxnSpPr>
          <p:spPr>
            <a:xfrm>
              <a:off x="1430125" y="1094067"/>
              <a:ext cx="346014" cy="2397951"/>
            </a:xfrm>
            <a:prstGeom prst="straightConnector1">
              <a:avLst/>
            </a:prstGeom>
            <a:ln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85A8824E-74D1-92BD-41D1-BE2EB0502D27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1412310" y="1094067"/>
              <a:ext cx="163054" cy="3126646"/>
            </a:xfrm>
            <a:prstGeom prst="straightConnector1">
              <a:avLst/>
            </a:prstGeom>
            <a:ln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AAAE9547-AD3A-E275-8EDA-BC8FCE702A75}"/>
                </a:ext>
              </a:extLst>
            </p:cNvPr>
            <p:cNvCxnSpPr>
              <a:cxnSpLocks/>
            </p:cNvCxnSpPr>
            <p:nvPr/>
          </p:nvCxnSpPr>
          <p:spPr>
            <a:xfrm>
              <a:off x="1369926" y="1094067"/>
              <a:ext cx="60198" cy="2696443"/>
            </a:xfrm>
            <a:prstGeom prst="straightConnector1">
              <a:avLst/>
            </a:prstGeom>
            <a:ln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F5C52B91-C24D-2C91-9CC7-D986BCE74216}"/>
                </a:ext>
              </a:extLst>
            </p:cNvPr>
            <p:cNvCxnSpPr>
              <a:cxnSpLocks/>
            </p:cNvCxnSpPr>
            <p:nvPr/>
          </p:nvCxnSpPr>
          <p:spPr>
            <a:xfrm>
              <a:off x="1395357" y="1094066"/>
              <a:ext cx="394809" cy="4166041"/>
            </a:xfrm>
            <a:prstGeom prst="straightConnector1">
              <a:avLst/>
            </a:prstGeom>
            <a:ln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67BF331-DA80-F5D1-901C-08C34EE51104}"/>
                </a:ext>
              </a:extLst>
            </p:cNvPr>
            <p:cNvCxnSpPr>
              <a:cxnSpLocks/>
            </p:cNvCxnSpPr>
            <p:nvPr/>
          </p:nvCxnSpPr>
          <p:spPr>
            <a:xfrm>
              <a:off x="1384379" y="1094066"/>
              <a:ext cx="435659" cy="1967909"/>
            </a:xfrm>
            <a:prstGeom prst="straightConnector1">
              <a:avLst/>
            </a:prstGeom>
            <a:ln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8DFDD2D-E7E3-1B34-DEC2-AD64372F83E8}"/>
                </a:ext>
              </a:extLst>
            </p:cNvPr>
            <p:cNvCxnSpPr>
              <a:cxnSpLocks/>
            </p:cNvCxnSpPr>
            <p:nvPr/>
          </p:nvCxnSpPr>
          <p:spPr>
            <a:xfrm>
              <a:off x="1395357" y="1094065"/>
              <a:ext cx="218730" cy="1686821"/>
            </a:xfrm>
            <a:prstGeom prst="straightConnector1">
              <a:avLst/>
            </a:prstGeom>
            <a:ln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1F7910A-5C8A-A022-9830-1491F719D494}"/>
                </a:ext>
              </a:extLst>
            </p:cNvPr>
            <p:cNvCxnSpPr>
              <a:cxnSpLocks/>
            </p:cNvCxnSpPr>
            <p:nvPr/>
          </p:nvCxnSpPr>
          <p:spPr>
            <a:xfrm>
              <a:off x="1430124" y="1114370"/>
              <a:ext cx="3268" cy="1327918"/>
            </a:xfrm>
            <a:prstGeom prst="straightConnector1">
              <a:avLst/>
            </a:prstGeom>
            <a:ln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3820438-B4F0-E5EB-FA92-6C69FAE12EC4}"/>
              </a:ext>
            </a:extLst>
          </p:cNvPr>
          <p:cNvSpPr txBox="1"/>
          <p:nvPr/>
        </p:nvSpPr>
        <p:spPr>
          <a:xfrm>
            <a:off x="1154013" y="553507"/>
            <a:ext cx="1244251" cy="8104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800" b="1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E</a:t>
            </a:r>
            <a:r>
              <a:rPr lang="en-US" sz="2800" b="1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  <a:p>
            <a:endParaRPr lang="en-US" sz="2800" b="1" i="1" baseline="-2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66A159-62E4-36DD-A81F-1F5D21B30246}"/>
              </a:ext>
            </a:extLst>
          </p:cNvPr>
          <p:cNvSpPr txBox="1"/>
          <p:nvPr/>
        </p:nvSpPr>
        <p:spPr>
          <a:xfrm>
            <a:off x="5002132" y="1236449"/>
            <a:ext cx="518091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8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580FC2D-A44E-7C9A-2EC6-64EB4DB71751}"/>
              </a:ext>
            </a:extLst>
          </p:cNvPr>
          <p:cNvCxnSpPr/>
          <p:nvPr/>
        </p:nvCxnSpPr>
        <p:spPr>
          <a:xfrm>
            <a:off x="1207874" y="1292054"/>
            <a:ext cx="5244925" cy="0"/>
          </a:xfrm>
          <a:prstGeom prst="line">
            <a:avLst/>
          </a:prstGeom>
          <a:ln w="635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D2C49EC3-7EC1-772C-7F88-8EE41D476D45}"/>
              </a:ext>
            </a:extLst>
          </p:cNvPr>
          <p:cNvSpPr/>
          <p:nvPr/>
        </p:nvSpPr>
        <p:spPr>
          <a:xfrm>
            <a:off x="1336675" y="1032030"/>
            <a:ext cx="116848" cy="11764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6660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6632"/>
            <a:ext cx="12192000" cy="920868"/>
          </a:xfrm>
        </p:spPr>
        <p:txBody>
          <a:bodyPr/>
          <a:lstStyle/>
          <a:p>
            <a:r>
              <a:rPr lang="en-US" b="0" dirty="0">
                <a:solidFill>
                  <a:schemeClr val="tx1"/>
                </a:solidFill>
                <a:latin typeface="Times New Roman"/>
                <a:cs typeface="Times New Roman"/>
              </a:rPr>
              <a:t>There are a wealth of source of experimental data on QC properties</a:t>
            </a:r>
          </a:p>
        </p:txBody>
      </p:sp>
      <p:grpSp>
        <p:nvGrpSpPr>
          <p:cNvPr id="1215" name="Group 1214">
            <a:extLst>
              <a:ext uri="{FF2B5EF4-FFF2-40B4-BE49-F238E27FC236}">
                <a16:creationId xmlns:a16="http://schemas.microsoft.com/office/drawing/2014/main" id="{E012A14E-D834-D80E-E511-EF0CEFB4BF8C}"/>
              </a:ext>
            </a:extLst>
          </p:cNvPr>
          <p:cNvGrpSpPr/>
          <p:nvPr/>
        </p:nvGrpSpPr>
        <p:grpSpPr>
          <a:xfrm>
            <a:off x="266081" y="957500"/>
            <a:ext cx="6314551" cy="5398146"/>
            <a:chOff x="5313569" y="950423"/>
            <a:chExt cx="6314551" cy="5398146"/>
          </a:xfrm>
        </p:grpSpPr>
        <p:grpSp>
          <p:nvGrpSpPr>
            <p:cNvPr id="1214" name="Group 1213">
              <a:extLst>
                <a:ext uri="{FF2B5EF4-FFF2-40B4-BE49-F238E27FC236}">
                  <a16:creationId xmlns:a16="http://schemas.microsoft.com/office/drawing/2014/main" id="{A154AFB7-89A3-A236-036E-910C4AD84F8A}"/>
                </a:ext>
              </a:extLst>
            </p:cNvPr>
            <p:cNvGrpSpPr/>
            <p:nvPr/>
          </p:nvGrpSpPr>
          <p:grpSpPr>
            <a:xfrm>
              <a:off x="5313569" y="950423"/>
              <a:ext cx="6314551" cy="5398146"/>
              <a:chOff x="5313569" y="950423"/>
              <a:chExt cx="6314551" cy="5398146"/>
            </a:xfrm>
          </p:grpSpPr>
          <p:pic>
            <p:nvPicPr>
              <p:cNvPr id="1029" name="Picture 5">
                <a:extLst>
                  <a:ext uri="{FF2B5EF4-FFF2-40B4-BE49-F238E27FC236}">
                    <a16:creationId xmlns:a16="http://schemas.microsoft.com/office/drawing/2014/main" id="{2B717E11-0212-FAF3-7168-0FA2BC4A3E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742" r="14950"/>
              <a:stretch/>
            </p:blipFill>
            <p:spPr bwMode="auto">
              <a:xfrm>
                <a:off x="5313569" y="1044275"/>
                <a:ext cx="6314551" cy="53042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13" name="Rectangle 1212">
                <a:extLst>
                  <a:ext uri="{FF2B5EF4-FFF2-40B4-BE49-F238E27FC236}">
                    <a16:creationId xmlns:a16="http://schemas.microsoft.com/office/drawing/2014/main" id="{7114794B-0EAD-E4A3-69B3-7DDA95643C3F}"/>
                  </a:ext>
                </a:extLst>
              </p:cNvPr>
              <p:cNvSpPr/>
              <p:nvPr/>
            </p:nvSpPr>
            <p:spPr>
              <a:xfrm>
                <a:off x="6202017" y="950423"/>
                <a:ext cx="5224007" cy="1365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084" name="Picture 5">
              <a:extLst>
                <a:ext uri="{FF2B5EF4-FFF2-40B4-BE49-F238E27FC236}">
                  <a16:creationId xmlns:a16="http://schemas.microsoft.com/office/drawing/2014/main" id="{2D00B2B9-2B07-329C-85EA-E3880A44E6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053" t="5833" r="1078" b="83005"/>
            <a:stretch/>
          </p:blipFill>
          <p:spPr bwMode="auto">
            <a:xfrm>
              <a:off x="8521738" y="5004967"/>
              <a:ext cx="1259572" cy="759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09" name="TextBox 1208">
              <a:extLst>
                <a:ext uri="{FF2B5EF4-FFF2-40B4-BE49-F238E27FC236}">
                  <a16:creationId xmlns:a16="http://schemas.microsoft.com/office/drawing/2014/main" id="{67B2334D-AF1D-DD4F-CADE-C2FA8E11FF3A}"/>
                </a:ext>
              </a:extLst>
            </p:cNvPr>
            <p:cNvSpPr txBox="1"/>
            <p:nvPr/>
          </p:nvSpPr>
          <p:spPr>
            <a:xfrm>
              <a:off x="9762150" y="5113963"/>
              <a:ext cx="16111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236</a:t>
              </a:r>
              <a:r>
                <a:rPr lang="en-US" sz="1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 J vs. E* plot (NNDC)</a:t>
              </a:r>
            </a:p>
          </p:txBody>
        </p:sp>
      </p:grpSp>
      <p:sp>
        <p:nvSpPr>
          <p:cNvPr id="1222" name="TextBox 1221">
            <a:extLst>
              <a:ext uri="{FF2B5EF4-FFF2-40B4-BE49-F238E27FC236}">
                <a16:creationId xmlns:a16="http://schemas.microsoft.com/office/drawing/2014/main" id="{7556BBFE-185F-EB87-8F63-8A98FB5CC250}"/>
              </a:ext>
            </a:extLst>
          </p:cNvPr>
          <p:cNvSpPr txBox="1"/>
          <p:nvPr/>
        </p:nvSpPr>
        <p:spPr>
          <a:xfrm>
            <a:off x="6701912" y="723335"/>
            <a:ext cx="522400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Energy-Indexing approaches (Oslo,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Symbol" pitchFamily="2" charset="2"/>
                <a:cs typeface="Times New Roman" panose="02020603050405020304" pitchFamily="18" charset="0"/>
              </a:rPr>
              <a:t>b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-Oslo):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 Reaction +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-ray coincidence: Uses outgoing particle energy to iteratively obtain a Level Density and Photon strength from a “1</a:t>
            </a:r>
            <a:r>
              <a:rPr lang="en-US" sz="2000" baseline="300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Generation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-ray spectrum” (</a:t>
            </a:r>
            <a:r>
              <a:rPr lang="en-US" sz="2000" i="1" dirty="0">
                <a:solidFill>
                  <a:schemeClr val="bg1">
                    <a:lumMod val="75000"/>
                  </a:schemeClr>
                </a:solidFill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000" i="1" baseline="-250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i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</a:t>
            </a:r>
            <a:r>
              <a:rPr lang="en-US" sz="2000" i="1" baseline="-25000" dirty="0">
                <a:solidFill>
                  <a:schemeClr val="bg1">
                    <a:lumMod val="75000"/>
                  </a:schemeClr>
                </a:solidFill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000" i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for an </a:t>
            </a:r>
            <a:r>
              <a:rPr lang="en-US" sz="2000" i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slice </a:t>
            </a:r>
            <a:r>
              <a:rPr lang="en-US" sz="2000" i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lvl="1" algn="ctr"/>
            <a:r>
              <a:rPr lang="en-US" sz="2000" i="1" dirty="0">
                <a:solidFill>
                  <a:schemeClr val="bg1">
                    <a:lumMod val="75000"/>
                  </a:schemeClr>
                </a:solidFill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000" i="1" baseline="-250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i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</a:t>
            </a:r>
            <a:r>
              <a:rPr lang="en-US" sz="2000" i="1" baseline="-25000" dirty="0">
                <a:solidFill>
                  <a:schemeClr val="bg1">
                    <a:lumMod val="75000"/>
                  </a:schemeClr>
                </a:solidFill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000" i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F(E</a:t>
            </a:r>
            <a:r>
              <a:rPr lang="en-US" sz="2000" i="1" baseline="-25000" dirty="0">
                <a:solidFill>
                  <a:schemeClr val="bg1">
                    <a:lumMod val="75000"/>
                  </a:schemeClr>
                </a:solidFill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000" i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i="1" dirty="0">
                <a:solidFill>
                  <a:schemeClr val="bg1">
                    <a:lumMod val="75000"/>
                  </a:schemeClr>
                </a:solidFill>
                <a:latin typeface="Symbol" pitchFamily="2" charset="2"/>
                <a:cs typeface="Times New Roman" panose="02020603050405020304" pitchFamily="18" charset="0"/>
              </a:rPr>
              <a:t>r</a:t>
            </a:r>
            <a:r>
              <a:rPr lang="en-US" sz="2000" i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</a:t>
            </a:r>
            <a:r>
              <a:rPr lang="en-US" sz="2000" i="1" baseline="-250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i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E</a:t>
            </a:r>
            <a:r>
              <a:rPr lang="en-US" sz="2000" i="1" baseline="-25000" dirty="0">
                <a:solidFill>
                  <a:schemeClr val="bg1">
                    <a:lumMod val="75000"/>
                  </a:schemeClr>
                </a:solidFill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000" i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Q-value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Symbol" pitchFamily="2" charset="2"/>
                <a:cs typeface="Times New Roman" panose="02020603050405020304" pitchFamily="18" charset="0"/>
              </a:rPr>
              <a:t>b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-decay using a segmented Total Absorption Spectrometer (TAS). Already used with CARIBU. FRIB will provide data on nuclei far from stability.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Photo-absorption (HI</a:t>
            </a:r>
            <a:r>
              <a:rPr lang="en-US" sz="2000" dirty="0"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S, Brehmsstrahlung)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Measures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F(E</a:t>
            </a:r>
            <a:r>
              <a:rPr lang="en-US" sz="2000" i="1" baseline="-25000" dirty="0"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ground to 1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states.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High-resolution (n,</a:t>
            </a:r>
            <a:r>
              <a:rPr lang="en-US" sz="2000" dirty="0"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(DANCE etc.)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Forward fit through response function to obtain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F(E</a:t>
            </a:r>
            <a:r>
              <a:rPr lang="en-US" sz="2000" i="1" baseline="-25000" dirty="0"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000" i="1" dirty="0">
                <a:latin typeface="Symbol" pitchFamily="2" charset="2"/>
                <a:cs typeface="Times New Roman" panose="02020603050405020304" pitchFamily="18" charset="0"/>
              </a:rPr>
              <a:t>r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simultaneously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(n,n’</a:t>
            </a:r>
            <a:r>
              <a:rPr lang="en-US" sz="2000" dirty="0">
                <a:solidFill>
                  <a:srgbClr val="FF0000"/>
                </a:solidFill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US" sz="2000" dirty="0">
                <a:solidFill>
                  <a:srgbClr val="1E45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Neutron evaporation spectra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Measures </a:t>
            </a:r>
            <a:r>
              <a:rPr lang="en-US" sz="2000" i="1" dirty="0">
                <a:latin typeface="Symbol" pitchFamily="2" charset="2"/>
                <a:cs typeface="Times New Roman" panose="02020603050405020304" pitchFamily="18" charset="0"/>
              </a:rPr>
              <a:t>r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determining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kT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nuclear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17" name="Rectangle 1216">
            <a:extLst>
              <a:ext uri="{FF2B5EF4-FFF2-40B4-BE49-F238E27FC236}">
                <a16:creationId xmlns:a16="http://schemas.microsoft.com/office/drawing/2014/main" id="{0CDA1B67-3597-BDFF-5663-A7667CE3443A}"/>
              </a:ext>
            </a:extLst>
          </p:cNvPr>
          <p:cNvSpPr/>
          <p:nvPr/>
        </p:nvSpPr>
        <p:spPr>
          <a:xfrm rot="10800000" flipH="1">
            <a:off x="1277628" y="4023930"/>
            <a:ext cx="1256565" cy="356560"/>
          </a:xfrm>
          <a:prstGeom prst="rect">
            <a:avLst/>
          </a:prstGeom>
          <a:noFill/>
          <a:ln w="63500">
            <a:solidFill>
              <a:srgbClr val="1E45F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E798909-B28A-63B0-EE32-BAACD6BC8450}"/>
              </a:ext>
            </a:extLst>
          </p:cNvPr>
          <p:cNvSpPr/>
          <p:nvPr/>
        </p:nvSpPr>
        <p:spPr>
          <a:xfrm rot="10800000" flipH="1">
            <a:off x="1277628" y="3619613"/>
            <a:ext cx="1256565" cy="356560"/>
          </a:xfrm>
          <a:prstGeom prst="rect">
            <a:avLst/>
          </a:prstGeom>
          <a:noFill/>
          <a:ln w="63500">
            <a:solidFill>
              <a:srgbClr val="1E45F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A5CCC22-7F89-B85A-6459-FAA58EA53B1C}"/>
              </a:ext>
            </a:extLst>
          </p:cNvPr>
          <p:cNvSpPr/>
          <p:nvPr/>
        </p:nvSpPr>
        <p:spPr>
          <a:xfrm rot="10800000" flipH="1">
            <a:off x="1277628" y="3242748"/>
            <a:ext cx="1256565" cy="356560"/>
          </a:xfrm>
          <a:prstGeom prst="rect">
            <a:avLst/>
          </a:prstGeom>
          <a:noFill/>
          <a:ln w="63500">
            <a:solidFill>
              <a:srgbClr val="1E45F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49B958B-E1E7-EE54-70A6-3F95B4BE0007}"/>
              </a:ext>
            </a:extLst>
          </p:cNvPr>
          <p:cNvSpPr/>
          <p:nvPr/>
        </p:nvSpPr>
        <p:spPr>
          <a:xfrm rot="10800000" flipH="1">
            <a:off x="1274361" y="2883695"/>
            <a:ext cx="1256565" cy="356560"/>
          </a:xfrm>
          <a:prstGeom prst="rect">
            <a:avLst/>
          </a:prstGeom>
          <a:noFill/>
          <a:ln w="63500">
            <a:solidFill>
              <a:srgbClr val="1E45F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E5E7546-866A-7DB4-8B78-87838AC61F4C}"/>
              </a:ext>
            </a:extLst>
          </p:cNvPr>
          <p:cNvSpPr/>
          <p:nvPr/>
        </p:nvSpPr>
        <p:spPr>
          <a:xfrm rot="10800000" flipH="1">
            <a:off x="1271094" y="2521890"/>
            <a:ext cx="1256565" cy="356560"/>
          </a:xfrm>
          <a:prstGeom prst="rect">
            <a:avLst/>
          </a:prstGeom>
          <a:noFill/>
          <a:ln w="63500">
            <a:solidFill>
              <a:srgbClr val="1E45F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8370448-D13F-C049-F2B6-5768C45CAA50}"/>
              </a:ext>
            </a:extLst>
          </p:cNvPr>
          <p:cNvSpPr/>
          <p:nvPr/>
        </p:nvSpPr>
        <p:spPr>
          <a:xfrm rot="10800000" flipH="1">
            <a:off x="1258895" y="2157592"/>
            <a:ext cx="1256565" cy="356560"/>
          </a:xfrm>
          <a:prstGeom prst="rect">
            <a:avLst/>
          </a:prstGeom>
          <a:noFill/>
          <a:ln w="63500">
            <a:solidFill>
              <a:srgbClr val="1E45F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66A159-62E4-36DD-A81F-1F5D21B30246}"/>
              </a:ext>
            </a:extLst>
          </p:cNvPr>
          <p:cNvSpPr txBox="1"/>
          <p:nvPr/>
        </p:nvSpPr>
        <p:spPr>
          <a:xfrm>
            <a:off x="5002132" y="1236449"/>
            <a:ext cx="518091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8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580FC2D-A44E-7C9A-2EC6-64EB4DB71751}"/>
              </a:ext>
            </a:extLst>
          </p:cNvPr>
          <p:cNvCxnSpPr/>
          <p:nvPr/>
        </p:nvCxnSpPr>
        <p:spPr>
          <a:xfrm>
            <a:off x="1207874" y="1292054"/>
            <a:ext cx="5244925" cy="0"/>
          </a:xfrm>
          <a:prstGeom prst="line">
            <a:avLst/>
          </a:prstGeom>
          <a:ln w="635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D2C49EC3-7EC1-772C-7F88-8EE41D476D45}"/>
              </a:ext>
            </a:extLst>
          </p:cNvPr>
          <p:cNvSpPr/>
          <p:nvPr/>
        </p:nvSpPr>
        <p:spPr>
          <a:xfrm>
            <a:off x="1114368" y="626451"/>
            <a:ext cx="1171394" cy="434963"/>
          </a:xfrm>
          <a:prstGeom prst="ellipse">
            <a:avLst/>
          </a:prstGeom>
          <a:solidFill>
            <a:srgbClr val="1E45F7"/>
          </a:solidFill>
          <a:ln>
            <a:solidFill>
              <a:srgbClr val="1E45F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CCC5F5B-4228-A996-D175-A214438D82E5}"/>
              </a:ext>
            </a:extLst>
          </p:cNvPr>
          <p:cNvGrpSpPr/>
          <p:nvPr/>
        </p:nvGrpSpPr>
        <p:grpSpPr>
          <a:xfrm>
            <a:off x="1304877" y="751051"/>
            <a:ext cx="936356" cy="4166040"/>
            <a:chOff x="1278468" y="1094067"/>
            <a:chExt cx="541570" cy="4166040"/>
          </a:xfrm>
        </p:grpSpPr>
        <p:cxnSp>
          <p:nvCxnSpPr>
            <p:cNvPr id="1231" name="Straight Arrow Connector 1230">
              <a:extLst>
                <a:ext uri="{FF2B5EF4-FFF2-40B4-BE49-F238E27FC236}">
                  <a16:creationId xmlns:a16="http://schemas.microsoft.com/office/drawing/2014/main" id="{F020B852-CAD4-5363-7D96-98A7B44D18A7}"/>
                </a:ext>
              </a:extLst>
            </p:cNvPr>
            <p:cNvCxnSpPr>
              <a:cxnSpLocks/>
            </p:cNvCxnSpPr>
            <p:nvPr/>
          </p:nvCxnSpPr>
          <p:spPr>
            <a:xfrm>
              <a:off x="1562772" y="1179039"/>
              <a:ext cx="213367" cy="2312979"/>
            </a:xfrm>
            <a:prstGeom prst="straightConnector1">
              <a:avLst/>
            </a:prstGeom>
            <a:ln>
              <a:solidFill>
                <a:srgbClr val="1E45F7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85A8824E-74D1-92BD-41D1-BE2EB0502D27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1412310" y="1094067"/>
              <a:ext cx="163054" cy="3126646"/>
            </a:xfrm>
            <a:prstGeom prst="straightConnector1">
              <a:avLst/>
            </a:prstGeom>
            <a:ln>
              <a:solidFill>
                <a:srgbClr val="1E45F7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AAAE9547-AD3A-E275-8EDA-BC8FCE702A75}"/>
                </a:ext>
              </a:extLst>
            </p:cNvPr>
            <p:cNvCxnSpPr>
              <a:cxnSpLocks/>
            </p:cNvCxnSpPr>
            <p:nvPr/>
          </p:nvCxnSpPr>
          <p:spPr>
            <a:xfrm>
              <a:off x="1278468" y="1179039"/>
              <a:ext cx="151655" cy="2611471"/>
            </a:xfrm>
            <a:prstGeom prst="straightConnector1">
              <a:avLst/>
            </a:prstGeom>
            <a:ln>
              <a:solidFill>
                <a:srgbClr val="1E45F7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F5C52B91-C24D-2C91-9CC7-D986BCE74216}"/>
                </a:ext>
              </a:extLst>
            </p:cNvPr>
            <p:cNvCxnSpPr>
              <a:cxnSpLocks/>
            </p:cNvCxnSpPr>
            <p:nvPr/>
          </p:nvCxnSpPr>
          <p:spPr>
            <a:xfrm>
              <a:off x="1453351" y="1179039"/>
              <a:ext cx="336815" cy="4081068"/>
            </a:xfrm>
            <a:prstGeom prst="straightConnector1">
              <a:avLst/>
            </a:prstGeom>
            <a:ln>
              <a:solidFill>
                <a:srgbClr val="1E45F7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67BF331-DA80-F5D1-901C-08C34EE51104}"/>
                </a:ext>
              </a:extLst>
            </p:cNvPr>
            <p:cNvCxnSpPr>
              <a:cxnSpLocks/>
            </p:cNvCxnSpPr>
            <p:nvPr/>
          </p:nvCxnSpPr>
          <p:spPr>
            <a:xfrm>
              <a:off x="1656983" y="1179039"/>
              <a:ext cx="163055" cy="1882936"/>
            </a:xfrm>
            <a:prstGeom prst="straightConnector1">
              <a:avLst/>
            </a:prstGeom>
            <a:ln>
              <a:solidFill>
                <a:srgbClr val="1E45F7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8DFDD2D-E7E3-1B34-DEC2-AD64372F83E8}"/>
                </a:ext>
              </a:extLst>
            </p:cNvPr>
            <p:cNvCxnSpPr>
              <a:cxnSpLocks/>
            </p:cNvCxnSpPr>
            <p:nvPr/>
          </p:nvCxnSpPr>
          <p:spPr>
            <a:xfrm>
              <a:off x="1491320" y="1179039"/>
              <a:ext cx="122767" cy="1601847"/>
            </a:xfrm>
            <a:prstGeom prst="straightConnector1">
              <a:avLst/>
            </a:prstGeom>
            <a:ln>
              <a:solidFill>
                <a:srgbClr val="1E45F7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1F7910A-5C8A-A022-9830-1491F719D494}"/>
                </a:ext>
              </a:extLst>
            </p:cNvPr>
            <p:cNvCxnSpPr>
              <a:cxnSpLocks/>
            </p:cNvCxnSpPr>
            <p:nvPr/>
          </p:nvCxnSpPr>
          <p:spPr>
            <a:xfrm>
              <a:off x="1356634" y="1179039"/>
              <a:ext cx="76757" cy="1263249"/>
            </a:xfrm>
            <a:prstGeom prst="straightConnector1">
              <a:avLst/>
            </a:prstGeom>
            <a:ln>
              <a:solidFill>
                <a:srgbClr val="1E45F7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3820438-B4F0-E5EB-FA92-6C69FAE12EC4}"/>
              </a:ext>
            </a:extLst>
          </p:cNvPr>
          <p:cNvSpPr txBox="1"/>
          <p:nvPr/>
        </p:nvSpPr>
        <p:spPr>
          <a:xfrm>
            <a:off x="1421365" y="546734"/>
            <a:ext cx="543739" cy="8104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800" b="1" i="1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  <a:p>
            <a:endParaRPr lang="en-US" sz="2800" b="1" i="1" baseline="-25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47" name="Group 1046">
            <a:extLst>
              <a:ext uri="{FF2B5EF4-FFF2-40B4-BE49-F238E27FC236}">
                <a16:creationId xmlns:a16="http://schemas.microsoft.com/office/drawing/2014/main" id="{911AAD1A-D87A-0296-1F79-B46A9E433FFD}"/>
              </a:ext>
            </a:extLst>
          </p:cNvPr>
          <p:cNvGrpSpPr/>
          <p:nvPr/>
        </p:nvGrpSpPr>
        <p:grpSpPr>
          <a:xfrm rot="11243508">
            <a:off x="1465898" y="2261897"/>
            <a:ext cx="702267" cy="3124530"/>
            <a:chOff x="1278468" y="1094067"/>
            <a:chExt cx="541570" cy="4166040"/>
          </a:xfrm>
        </p:grpSpPr>
        <p:cxnSp>
          <p:nvCxnSpPr>
            <p:cNvPr id="1048" name="Straight Arrow Connector 1047">
              <a:extLst>
                <a:ext uri="{FF2B5EF4-FFF2-40B4-BE49-F238E27FC236}">
                  <a16:creationId xmlns:a16="http://schemas.microsoft.com/office/drawing/2014/main" id="{5EE996F7-B864-F028-B3C8-F1AD16473871}"/>
                </a:ext>
              </a:extLst>
            </p:cNvPr>
            <p:cNvCxnSpPr>
              <a:cxnSpLocks/>
            </p:cNvCxnSpPr>
            <p:nvPr/>
          </p:nvCxnSpPr>
          <p:spPr>
            <a:xfrm>
              <a:off x="1562772" y="1179039"/>
              <a:ext cx="213367" cy="2312979"/>
            </a:xfrm>
            <a:prstGeom prst="straightConnector1">
              <a:avLst/>
            </a:prstGeom>
            <a:ln>
              <a:solidFill>
                <a:srgbClr val="FF0000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9" name="Straight Arrow Connector 1048">
              <a:extLst>
                <a:ext uri="{FF2B5EF4-FFF2-40B4-BE49-F238E27FC236}">
                  <a16:creationId xmlns:a16="http://schemas.microsoft.com/office/drawing/2014/main" id="{CCEBCE49-61D1-0403-2058-232D160EC4E9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1412310" y="1094067"/>
              <a:ext cx="163054" cy="3126646"/>
            </a:xfrm>
            <a:prstGeom prst="straightConnector1">
              <a:avLst/>
            </a:prstGeom>
            <a:ln>
              <a:solidFill>
                <a:srgbClr val="FF0000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0" name="Straight Arrow Connector 1049">
              <a:extLst>
                <a:ext uri="{FF2B5EF4-FFF2-40B4-BE49-F238E27FC236}">
                  <a16:creationId xmlns:a16="http://schemas.microsoft.com/office/drawing/2014/main" id="{009E2B5C-F7CD-348C-9885-6800866265E6}"/>
                </a:ext>
              </a:extLst>
            </p:cNvPr>
            <p:cNvCxnSpPr>
              <a:cxnSpLocks/>
            </p:cNvCxnSpPr>
            <p:nvPr/>
          </p:nvCxnSpPr>
          <p:spPr>
            <a:xfrm>
              <a:off x="1278468" y="1179039"/>
              <a:ext cx="151655" cy="2611471"/>
            </a:xfrm>
            <a:prstGeom prst="straightConnector1">
              <a:avLst/>
            </a:prstGeom>
            <a:ln>
              <a:solidFill>
                <a:srgbClr val="FF0000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1" name="Straight Arrow Connector 1050">
              <a:extLst>
                <a:ext uri="{FF2B5EF4-FFF2-40B4-BE49-F238E27FC236}">
                  <a16:creationId xmlns:a16="http://schemas.microsoft.com/office/drawing/2014/main" id="{4F9498B3-42A7-88B7-180D-22AD423021FF}"/>
                </a:ext>
              </a:extLst>
            </p:cNvPr>
            <p:cNvCxnSpPr>
              <a:cxnSpLocks/>
            </p:cNvCxnSpPr>
            <p:nvPr/>
          </p:nvCxnSpPr>
          <p:spPr>
            <a:xfrm>
              <a:off x="1453351" y="1179039"/>
              <a:ext cx="336815" cy="4081068"/>
            </a:xfrm>
            <a:prstGeom prst="straightConnector1">
              <a:avLst/>
            </a:prstGeom>
            <a:ln>
              <a:solidFill>
                <a:srgbClr val="FF0000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2" name="Straight Arrow Connector 1051">
              <a:extLst>
                <a:ext uri="{FF2B5EF4-FFF2-40B4-BE49-F238E27FC236}">
                  <a16:creationId xmlns:a16="http://schemas.microsoft.com/office/drawing/2014/main" id="{BBAA3455-83AF-988B-8F66-B89D5CBBE00F}"/>
                </a:ext>
              </a:extLst>
            </p:cNvPr>
            <p:cNvCxnSpPr>
              <a:cxnSpLocks/>
            </p:cNvCxnSpPr>
            <p:nvPr/>
          </p:nvCxnSpPr>
          <p:spPr>
            <a:xfrm>
              <a:off x="1656983" y="1179039"/>
              <a:ext cx="163055" cy="1882936"/>
            </a:xfrm>
            <a:prstGeom prst="straightConnector1">
              <a:avLst/>
            </a:prstGeom>
            <a:ln>
              <a:solidFill>
                <a:srgbClr val="FF0000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3" name="Straight Arrow Connector 1052">
              <a:extLst>
                <a:ext uri="{FF2B5EF4-FFF2-40B4-BE49-F238E27FC236}">
                  <a16:creationId xmlns:a16="http://schemas.microsoft.com/office/drawing/2014/main" id="{A7B67542-2F53-EB58-1211-7572B9316D7A}"/>
                </a:ext>
              </a:extLst>
            </p:cNvPr>
            <p:cNvCxnSpPr>
              <a:cxnSpLocks/>
            </p:cNvCxnSpPr>
            <p:nvPr/>
          </p:nvCxnSpPr>
          <p:spPr>
            <a:xfrm>
              <a:off x="1491320" y="1179039"/>
              <a:ext cx="122767" cy="1601847"/>
            </a:xfrm>
            <a:prstGeom prst="straightConnector1">
              <a:avLst/>
            </a:prstGeom>
            <a:ln>
              <a:solidFill>
                <a:srgbClr val="FF0000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4" name="Straight Arrow Connector 1053">
              <a:extLst>
                <a:ext uri="{FF2B5EF4-FFF2-40B4-BE49-F238E27FC236}">
                  <a16:creationId xmlns:a16="http://schemas.microsoft.com/office/drawing/2014/main" id="{114619BD-D0F3-8048-90D5-F34A14EEFD7F}"/>
                </a:ext>
              </a:extLst>
            </p:cNvPr>
            <p:cNvCxnSpPr>
              <a:cxnSpLocks/>
            </p:cNvCxnSpPr>
            <p:nvPr/>
          </p:nvCxnSpPr>
          <p:spPr>
            <a:xfrm>
              <a:off x="1356634" y="1179039"/>
              <a:ext cx="76757" cy="1263249"/>
            </a:xfrm>
            <a:prstGeom prst="straightConnector1">
              <a:avLst/>
            </a:prstGeom>
            <a:ln>
              <a:solidFill>
                <a:srgbClr val="FF0000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07988A2-ED66-4900-550D-D37417E2FB6A}"/>
              </a:ext>
            </a:extLst>
          </p:cNvPr>
          <p:cNvSpPr txBox="1"/>
          <p:nvPr/>
        </p:nvSpPr>
        <p:spPr>
          <a:xfrm>
            <a:off x="3474250" y="2157592"/>
            <a:ext cx="18694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/>
              <a:t>See the talk by Alexander Voinov!</a:t>
            </a:r>
          </a:p>
        </p:txBody>
      </p:sp>
    </p:spTree>
    <p:extLst>
      <p:ext uri="{BB962C8B-B14F-4D97-AF65-F5344CB8AC3E}">
        <p14:creationId xmlns:p14="http://schemas.microsoft.com/office/powerpoint/2010/main" val="184468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4E52416-5B34-02B8-7426-716D501EB448}"/>
              </a:ext>
            </a:extLst>
          </p:cNvPr>
          <p:cNvSpPr txBox="1">
            <a:spLocks/>
          </p:cNvSpPr>
          <p:nvPr/>
        </p:nvSpPr>
        <p:spPr>
          <a:xfrm>
            <a:off x="290945" y="2"/>
            <a:ext cx="11582399" cy="8097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b="1" i="0" kern="1200" cap="none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Summary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82734F0-9117-910A-90A8-EA62720AC0AA}"/>
              </a:ext>
            </a:extLst>
          </p:cNvPr>
          <p:cNvSpPr txBox="1">
            <a:spLocks/>
          </p:cNvSpPr>
          <p:nvPr/>
        </p:nvSpPr>
        <p:spPr>
          <a:xfrm>
            <a:off x="184264" y="753036"/>
            <a:ext cx="11795759" cy="55702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5425" indent="-225425" algn="l" defTabSz="457200" rtl="0" eaLnBrk="1" latinLnBrk="0" hangingPunct="1">
              <a:lnSpc>
                <a:spcPct val="110000"/>
              </a:lnSpc>
              <a:spcBef>
                <a:spcPts val="800"/>
              </a:spcBef>
              <a:buClr>
                <a:schemeClr val="accent2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lnSpc>
                <a:spcPct val="110000"/>
              </a:lnSpc>
              <a:spcBef>
                <a:spcPts val="380"/>
              </a:spcBef>
              <a:buClr>
                <a:schemeClr val="accent2"/>
              </a:buClr>
              <a:buFont typeface="Arial"/>
              <a:buChar char="–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87388" indent="-227013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SzPct val="85000"/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912813" indent="-225425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SzPct val="85000"/>
              <a:buFont typeface="Arial"/>
              <a:buChar char="–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139825" indent="-227013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0" indent="-920750">
              <a:buFont typeface="+mj-lt"/>
              <a:buAutoNum type="arabicPeriod"/>
            </a:pPr>
            <a:r>
              <a:rPr lang="en-US" sz="3600" dirty="0">
                <a:latin typeface="Times New Roman"/>
                <a:cs typeface="Times New Roman"/>
              </a:rPr>
              <a:t>Nuclear Level Densities and Gamma Strength functions are key inputs for reaction modeling needed for applied  and basic nuclear science.</a:t>
            </a:r>
          </a:p>
          <a:p>
            <a:pPr marL="920750" indent="-920750">
              <a:buFont typeface="+mj-lt"/>
              <a:buAutoNum type="arabicPeriod"/>
            </a:pPr>
            <a:r>
              <a:rPr lang="en-US" sz="3600" dirty="0">
                <a:latin typeface="Times New Roman"/>
                <a:cs typeface="Times New Roman"/>
              </a:rPr>
              <a:t>There is a wealth of new data being generated using both stable and radioactive ion beam facilities</a:t>
            </a:r>
          </a:p>
          <a:p>
            <a:pPr marL="920750" indent="-920750">
              <a:buFont typeface="+mj-lt"/>
              <a:buAutoNum type="arabicPeriod"/>
            </a:pPr>
            <a:r>
              <a:rPr lang="en-US" sz="3600" dirty="0">
                <a:latin typeface="Times New Roman"/>
                <a:cs typeface="Times New Roman"/>
              </a:rPr>
              <a:t>A new evaluation effort is needed the couples structure and reaction data to provide nominal values and uncertainties for NLD and RSF.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4A269C-BB9D-4387-D59B-F56D5C42E11A}"/>
              </a:ext>
            </a:extLst>
          </p:cNvPr>
          <p:cNvSpPr txBox="1"/>
          <p:nvPr/>
        </p:nvSpPr>
        <p:spPr>
          <a:xfrm>
            <a:off x="3654114" y="5781799"/>
            <a:ext cx="5275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Thanks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2496272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A21F3B4-69C0-09FF-852D-F3A631FE2B4C}"/>
              </a:ext>
            </a:extLst>
          </p:cNvPr>
          <p:cNvSpPr txBox="1">
            <a:spLocks/>
          </p:cNvSpPr>
          <p:nvPr/>
        </p:nvSpPr>
        <p:spPr>
          <a:xfrm>
            <a:off x="0" y="-6911"/>
            <a:ext cx="12192000" cy="80962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b="1" i="0" kern="1200" cap="none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4000" b="0" dirty="0">
                <a:solidFill>
                  <a:schemeClr val="tx1"/>
                </a:solidFill>
                <a:latin typeface="Times New Roman"/>
                <a:cs typeface="Times New Roman"/>
              </a:rPr>
              <a:t>What are statistical (Quasicontinuum) nuclear 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D4B1A0-ABE9-B0CE-BF42-52CE8C468E6D}"/>
              </a:ext>
            </a:extLst>
          </p:cNvPr>
          <p:cNvSpPr txBox="1"/>
          <p:nvPr/>
        </p:nvSpPr>
        <p:spPr>
          <a:xfrm>
            <a:off x="271132" y="808216"/>
            <a:ext cx="6786823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Evaluated Nuclear Structure Data File (ENSDF) has information about discrete, particle-bound nuclear states and the decays connecting them.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States with 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3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&gt; a few MeV, particularly those with high-values of 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3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/J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are unknown and both their 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3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-J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distribution and the probability that they will decay via emission of a </a:t>
            </a:r>
            <a:r>
              <a:rPr lang="en-US" sz="2300" dirty="0"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-ray of a given energy are </a:t>
            </a:r>
            <a:r>
              <a:rPr lang="en-US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statistically distributed 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 continuous functions:</a:t>
            </a:r>
          </a:p>
          <a:p>
            <a:pPr lvl="1" algn="ctr"/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Nuclear Level Density = </a:t>
            </a:r>
            <a:r>
              <a:rPr lang="en-US" sz="2300" b="1" i="1" dirty="0">
                <a:latin typeface="Symbol" pitchFamily="2" charset="2"/>
                <a:cs typeface="Times New Roman" panose="02020603050405020304" pitchFamily="18" charset="0"/>
              </a:rPr>
              <a:t>r</a:t>
            </a:r>
            <a:r>
              <a:rPr lang="en-US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</a:t>
            </a:r>
            <a:r>
              <a:rPr lang="en-US" sz="23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,J</a:t>
            </a:r>
            <a:r>
              <a:rPr lang="en-US" sz="23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 algn="ctr"/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Photon Strength Function </a:t>
            </a:r>
            <a:r>
              <a:rPr lang="en-US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F(E</a:t>
            </a:r>
            <a:r>
              <a:rPr lang="en-US" sz="2300" b="1" i="1" baseline="-25000" dirty="0"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Quasicontinuum 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(QC) states are the ones most likely to connect to states populated in neutron capture, making </a:t>
            </a:r>
            <a:r>
              <a:rPr lang="en-US" sz="2300" i="1" dirty="0">
                <a:latin typeface="Symbol" pitchFamily="2" charset="2"/>
                <a:cs typeface="Times New Roman" panose="02020603050405020304" pitchFamily="18" charset="0"/>
              </a:rPr>
              <a:t>r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</a:t>
            </a:r>
            <a:r>
              <a:rPr lang="en-US" sz="23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,J</a:t>
            </a:r>
            <a:r>
              <a:rPr lang="en-US" sz="23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F(E</a:t>
            </a:r>
            <a:r>
              <a:rPr lang="en-US" sz="2300" i="1" baseline="-25000" dirty="0"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critical to accurate nuclear reaction modeling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4" name="Chart 43">
            <a:extLst>
              <a:ext uri="{FF2B5EF4-FFF2-40B4-BE49-F238E27FC236}">
                <a16:creationId xmlns:a16="http://schemas.microsoft.com/office/drawing/2014/main" id="{0FE13F35-0655-4F32-1D1B-71C027AF2E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5134458"/>
              </p:ext>
            </p:extLst>
          </p:nvPr>
        </p:nvGraphicFramePr>
        <p:xfrm>
          <a:off x="6985416" y="802714"/>
          <a:ext cx="4935451" cy="5247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5" name="Freeform 44">
            <a:extLst>
              <a:ext uri="{FF2B5EF4-FFF2-40B4-BE49-F238E27FC236}">
                <a16:creationId xmlns:a16="http://schemas.microsoft.com/office/drawing/2014/main" id="{CBF96BB6-EAA5-DAA7-B37E-B8CA0C0C8839}"/>
              </a:ext>
            </a:extLst>
          </p:cNvPr>
          <p:cNvSpPr/>
          <p:nvPr/>
        </p:nvSpPr>
        <p:spPr>
          <a:xfrm>
            <a:off x="8219037" y="1406781"/>
            <a:ext cx="3391024" cy="2707181"/>
          </a:xfrm>
          <a:custGeom>
            <a:avLst/>
            <a:gdLst>
              <a:gd name="connsiteX0" fmla="*/ 3218458 w 3391024"/>
              <a:gd name="connsiteY0" fmla="*/ 691842 h 2707181"/>
              <a:gd name="connsiteX1" fmla="*/ 3278419 w 3391024"/>
              <a:gd name="connsiteY1" fmla="*/ 92235 h 2707181"/>
              <a:gd name="connsiteX2" fmla="*/ 2858694 w 3391024"/>
              <a:gd name="connsiteY2" fmla="*/ 2294 h 2707181"/>
              <a:gd name="connsiteX3" fmla="*/ 235415 w 3391024"/>
              <a:gd name="connsiteY3" fmla="*/ 32275 h 2707181"/>
              <a:gd name="connsiteX4" fmla="*/ 115494 w 3391024"/>
              <a:gd name="connsiteY4" fmla="*/ 152196 h 2707181"/>
              <a:gd name="connsiteX5" fmla="*/ 145474 w 3391024"/>
              <a:gd name="connsiteY5" fmla="*/ 1546281 h 2707181"/>
              <a:gd name="connsiteX6" fmla="*/ 340347 w 3391024"/>
              <a:gd name="connsiteY6" fmla="*/ 1801114 h 2707181"/>
              <a:gd name="connsiteX7" fmla="*/ 879993 w 3391024"/>
              <a:gd name="connsiteY7" fmla="*/ 1801114 h 2707181"/>
              <a:gd name="connsiteX8" fmla="*/ 1014904 w 3391024"/>
              <a:gd name="connsiteY8" fmla="*/ 1831094 h 2707181"/>
              <a:gd name="connsiteX9" fmla="*/ 999914 w 3391024"/>
              <a:gd name="connsiteY9" fmla="*/ 2085927 h 2707181"/>
              <a:gd name="connsiteX10" fmla="*/ 1074865 w 3391024"/>
              <a:gd name="connsiteY10" fmla="*/ 2640563 h 2707181"/>
              <a:gd name="connsiteX11" fmla="*/ 1419638 w 3391024"/>
              <a:gd name="connsiteY11" fmla="*/ 2475671 h 2707181"/>
              <a:gd name="connsiteX12" fmla="*/ 3218458 w 3391024"/>
              <a:gd name="connsiteY12" fmla="*/ 691842 h 2707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91024" h="2707181">
                <a:moveTo>
                  <a:pt x="3218458" y="691842"/>
                </a:moveTo>
                <a:cubicBezTo>
                  <a:pt x="3528255" y="294603"/>
                  <a:pt x="3338380" y="207160"/>
                  <a:pt x="3278419" y="92235"/>
                </a:cubicBezTo>
                <a:cubicBezTo>
                  <a:pt x="3218458" y="-22690"/>
                  <a:pt x="2858694" y="2294"/>
                  <a:pt x="2858694" y="2294"/>
                </a:cubicBezTo>
                <a:lnTo>
                  <a:pt x="235415" y="32275"/>
                </a:lnTo>
                <a:cubicBezTo>
                  <a:pt x="-221785" y="57259"/>
                  <a:pt x="130484" y="-100138"/>
                  <a:pt x="115494" y="152196"/>
                </a:cubicBezTo>
                <a:cubicBezTo>
                  <a:pt x="100504" y="404530"/>
                  <a:pt x="107999" y="1271461"/>
                  <a:pt x="145474" y="1546281"/>
                </a:cubicBezTo>
                <a:cubicBezTo>
                  <a:pt x="182949" y="1821101"/>
                  <a:pt x="217927" y="1758642"/>
                  <a:pt x="340347" y="1801114"/>
                </a:cubicBezTo>
                <a:cubicBezTo>
                  <a:pt x="462767" y="1843586"/>
                  <a:pt x="767567" y="1796117"/>
                  <a:pt x="879993" y="1801114"/>
                </a:cubicBezTo>
                <a:cubicBezTo>
                  <a:pt x="992419" y="1806111"/>
                  <a:pt x="994917" y="1783625"/>
                  <a:pt x="1014904" y="1831094"/>
                </a:cubicBezTo>
                <a:cubicBezTo>
                  <a:pt x="1034891" y="1878563"/>
                  <a:pt x="989921" y="1951016"/>
                  <a:pt x="999914" y="2085927"/>
                </a:cubicBezTo>
                <a:cubicBezTo>
                  <a:pt x="1009907" y="2220838"/>
                  <a:pt x="1004911" y="2575606"/>
                  <a:pt x="1074865" y="2640563"/>
                </a:cubicBezTo>
                <a:cubicBezTo>
                  <a:pt x="1144819" y="2705520"/>
                  <a:pt x="1059874" y="2805455"/>
                  <a:pt x="1419638" y="2475671"/>
                </a:cubicBezTo>
                <a:cubicBezTo>
                  <a:pt x="1779402" y="2145888"/>
                  <a:pt x="2908661" y="1089081"/>
                  <a:pt x="3218458" y="691842"/>
                </a:cubicBez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QC </a:t>
            </a:r>
          </a:p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States</a:t>
            </a:r>
          </a:p>
          <a:p>
            <a:pPr algn="ctr"/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D0172A1-5965-5F65-1000-08ADD83F6842}"/>
              </a:ext>
            </a:extLst>
          </p:cNvPr>
          <p:cNvGrpSpPr/>
          <p:nvPr/>
        </p:nvGrpSpPr>
        <p:grpSpPr>
          <a:xfrm>
            <a:off x="8119406" y="802715"/>
            <a:ext cx="2373700" cy="3426479"/>
            <a:chOff x="8119406" y="802715"/>
            <a:chExt cx="2373700" cy="3426479"/>
          </a:xfrm>
        </p:grpSpPr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19CA164-C334-7863-67C2-BEEEF3BBF90D}"/>
                </a:ext>
              </a:extLst>
            </p:cNvPr>
            <p:cNvSpPr/>
            <p:nvPr/>
          </p:nvSpPr>
          <p:spPr>
            <a:xfrm>
              <a:off x="8119406" y="802715"/>
              <a:ext cx="2373700" cy="438816"/>
            </a:xfrm>
            <a:custGeom>
              <a:avLst/>
              <a:gdLst>
                <a:gd name="connsiteX0" fmla="*/ 140174 w 1632722"/>
                <a:gd name="connsiteY0" fmla="*/ 166238 h 178575"/>
                <a:gd name="connsiteX1" fmla="*/ 1549250 w 1632722"/>
                <a:gd name="connsiteY1" fmla="*/ 166238 h 178575"/>
                <a:gd name="connsiteX2" fmla="*/ 1399348 w 1632722"/>
                <a:gd name="connsiteY2" fmla="*/ 46317 h 178575"/>
                <a:gd name="connsiteX3" fmla="*/ 814732 w 1632722"/>
                <a:gd name="connsiteY3" fmla="*/ 1347 h 178575"/>
                <a:gd name="connsiteX4" fmla="*/ 125184 w 1632722"/>
                <a:gd name="connsiteY4" fmla="*/ 91288 h 178575"/>
                <a:gd name="connsiteX5" fmla="*/ 140174 w 1632722"/>
                <a:gd name="connsiteY5" fmla="*/ 166238 h 17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2722" h="178575">
                  <a:moveTo>
                    <a:pt x="140174" y="166238"/>
                  </a:moveTo>
                  <a:cubicBezTo>
                    <a:pt x="377518" y="178730"/>
                    <a:pt x="1339388" y="186225"/>
                    <a:pt x="1549250" y="166238"/>
                  </a:cubicBezTo>
                  <a:cubicBezTo>
                    <a:pt x="1759112" y="146251"/>
                    <a:pt x="1521768" y="73799"/>
                    <a:pt x="1399348" y="46317"/>
                  </a:cubicBezTo>
                  <a:cubicBezTo>
                    <a:pt x="1276928" y="18835"/>
                    <a:pt x="1027093" y="-6148"/>
                    <a:pt x="814732" y="1347"/>
                  </a:cubicBezTo>
                  <a:cubicBezTo>
                    <a:pt x="602371" y="8842"/>
                    <a:pt x="235112" y="56311"/>
                    <a:pt x="125184" y="91288"/>
                  </a:cubicBezTo>
                  <a:cubicBezTo>
                    <a:pt x="15256" y="126265"/>
                    <a:pt x="-97170" y="153746"/>
                    <a:pt x="140174" y="166238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tint val="100000"/>
                    <a:shade val="100000"/>
                    <a:satMod val="130000"/>
                    <a:alpha val="14000"/>
                    <a:lumMod val="47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11133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Neutron Capture</a:t>
              </a: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291AC84E-8967-8AB4-2D6E-9F1492F31CA8}"/>
                </a:ext>
              </a:extLst>
            </p:cNvPr>
            <p:cNvCxnSpPr/>
            <p:nvPr/>
          </p:nvCxnSpPr>
          <p:spPr>
            <a:xfrm flipH="1">
              <a:off x="8709285" y="1109272"/>
              <a:ext cx="329784" cy="974361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C909EAB2-E32E-39E5-5A28-F70E94DA5B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72596" y="1139149"/>
              <a:ext cx="184223" cy="1781472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F575413F-A0BD-70A1-6307-29C2AF90446A}"/>
                </a:ext>
              </a:extLst>
            </p:cNvPr>
            <p:cNvCxnSpPr>
              <a:cxnSpLocks/>
            </p:cNvCxnSpPr>
            <p:nvPr/>
          </p:nvCxnSpPr>
          <p:spPr>
            <a:xfrm>
              <a:off x="8688643" y="1944297"/>
              <a:ext cx="164891" cy="669767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3E0C9994-D52E-4EFD-9A0A-3F37D543CB79}"/>
                </a:ext>
              </a:extLst>
            </p:cNvPr>
            <p:cNvCxnSpPr>
              <a:cxnSpLocks/>
            </p:cNvCxnSpPr>
            <p:nvPr/>
          </p:nvCxnSpPr>
          <p:spPr>
            <a:xfrm>
              <a:off x="9123358" y="1139149"/>
              <a:ext cx="0" cy="735409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8C35DE82-9F66-4EA2-A7E4-E56AEF4EC29A}"/>
                </a:ext>
              </a:extLst>
            </p:cNvPr>
            <p:cNvCxnSpPr>
              <a:cxnSpLocks/>
            </p:cNvCxnSpPr>
            <p:nvPr/>
          </p:nvCxnSpPr>
          <p:spPr>
            <a:xfrm>
              <a:off x="9275758" y="1291549"/>
              <a:ext cx="0" cy="735409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7B100D02-CAB6-5523-99F5-B272A1D49BBD}"/>
                </a:ext>
              </a:extLst>
            </p:cNvPr>
            <p:cNvCxnSpPr>
              <a:cxnSpLocks/>
            </p:cNvCxnSpPr>
            <p:nvPr/>
          </p:nvCxnSpPr>
          <p:spPr>
            <a:xfrm>
              <a:off x="8832687" y="1139149"/>
              <a:ext cx="288827" cy="1460165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A78BFBD8-3B82-6395-21ED-C666FE9AF3BF}"/>
                </a:ext>
              </a:extLst>
            </p:cNvPr>
            <p:cNvCxnSpPr>
              <a:cxnSpLocks/>
            </p:cNvCxnSpPr>
            <p:nvPr/>
          </p:nvCxnSpPr>
          <p:spPr>
            <a:xfrm>
              <a:off x="9458138" y="1109272"/>
              <a:ext cx="0" cy="1259174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0174C46D-9F94-C8A0-CF3F-FD4AFF37D5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10538" y="1241531"/>
              <a:ext cx="244927" cy="842102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1006B423-A088-76BA-B35C-A37A14DBCB61}"/>
                </a:ext>
              </a:extLst>
            </p:cNvPr>
            <p:cNvCxnSpPr>
              <a:cxnSpLocks/>
            </p:cNvCxnSpPr>
            <p:nvPr/>
          </p:nvCxnSpPr>
          <p:spPr>
            <a:xfrm>
              <a:off x="9781348" y="1393930"/>
              <a:ext cx="375827" cy="497329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F628BD51-1363-42B2-0D83-1356AAA226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07031" y="1780819"/>
              <a:ext cx="291055" cy="504900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F35CC259-5286-5FA4-E1E8-1638213CFD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08363" y="2614064"/>
              <a:ext cx="124323" cy="809625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8DD31039-1A3E-0F01-C544-C77AFD441518}"/>
                </a:ext>
              </a:extLst>
            </p:cNvPr>
            <p:cNvCxnSpPr>
              <a:cxnSpLocks/>
            </p:cNvCxnSpPr>
            <p:nvPr/>
          </p:nvCxnSpPr>
          <p:spPr>
            <a:xfrm>
              <a:off x="9146145" y="2436144"/>
              <a:ext cx="306996" cy="1793050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7445B360-F430-1E8F-8B54-45E1FE74DD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73254" y="2344679"/>
              <a:ext cx="561719" cy="1884515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8DA5C3C-32CF-193E-CDDB-86EF922491A7}"/>
              </a:ext>
            </a:extLst>
          </p:cNvPr>
          <p:cNvGrpSpPr/>
          <p:nvPr/>
        </p:nvGrpSpPr>
        <p:grpSpPr>
          <a:xfrm>
            <a:off x="8301662" y="680861"/>
            <a:ext cx="3489806" cy="596016"/>
            <a:chOff x="8656819" y="-186874"/>
            <a:chExt cx="3489806" cy="596016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45F9D17-5C90-1743-F914-F1CDDBCA3750}"/>
                </a:ext>
              </a:extLst>
            </p:cNvPr>
            <p:cNvSpPr txBox="1"/>
            <p:nvPr/>
          </p:nvSpPr>
          <p:spPr>
            <a:xfrm>
              <a:off x="11620519" y="-186874"/>
              <a:ext cx="5261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sz="3200" i="1" baseline="-2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423417F-6820-33CB-59AE-C872EF6132A3}"/>
                </a:ext>
              </a:extLst>
            </p:cNvPr>
            <p:cNvCxnSpPr/>
            <p:nvPr/>
          </p:nvCxnSpPr>
          <p:spPr>
            <a:xfrm>
              <a:off x="8656819" y="409142"/>
              <a:ext cx="3432748" cy="0"/>
            </a:xfrm>
            <a:prstGeom prst="line">
              <a:avLst/>
            </a:prstGeom>
            <a:ln w="50800"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64027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C123B190-4313-5C97-AD73-389DAD26B1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7300935"/>
              </p:ext>
            </p:extLst>
          </p:nvPr>
        </p:nvGraphicFramePr>
        <p:xfrm>
          <a:off x="6985416" y="802714"/>
          <a:ext cx="4935451" cy="5247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AA21F3B4-69C0-09FF-852D-F3A631FE2B4C}"/>
              </a:ext>
            </a:extLst>
          </p:cNvPr>
          <p:cNvSpPr txBox="1">
            <a:spLocks/>
          </p:cNvSpPr>
          <p:nvPr/>
        </p:nvSpPr>
        <p:spPr>
          <a:xfrm>
            <a:off x="0" y="-6911"/>
            <a:ext cx="12192000" cy="80962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b="1" i="0" kern="1200" cap="none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4000" b="0" dirty="0">
                <a:solidFill>
                  <a:schemeClr val="tx1"/>
                </a:solidFill>
                <a:latin typeface="Times New Roman"/>
                <a:cs typeface="Times New Roman"/>
              </a:rPr>
              <a:t>What are statistical nuclear 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D4B1A0-ABE9-B0CE-BF42-52CE8C468E6D}"/>
              </a:ext>
            </a:extLst>
          </p:cNvPr>
          <p:cNvSpPr txBox="1"/>
          <p:nvPr/>
        </p:nvSpPr>
        <p:spPr>
          <a:xfrm>
            <a:off x="271133" y="808216"/>
            <a:ext cx="67142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Nuclear Level Density = </a:t>
            </a:r>
            <a:r>
              <a:rPr lang="en-US" sz="2200" b="1" i="1" u="sng" dirty="0">
                <a:latin typeface="Symbol" pitchFamily="2" charset="2"/>
                <a:cs typeface="Times New Roman" panose="02020603050405020304" pitchFamily="18" charset="0"/>
              </a:rPr>
              <a:t>r</a:t>
            </a:r>
            <a:r>
              <a:rPr lang="en-US" sz="2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</a:t>
            </a:r>
            <a:r>
              <a:rPr lang="en-US" sz="2200" b="1" i="1" u="sng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,J</a:t>
            </a:r>
            <a:r>
              <a:rPr lang="en-US" sz="2200" b="1" i="1" u="sng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sz="2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48D82495-8797-5BEA-B0EE-8FCC7848C950}"/>
              </a:ext>
            </a:extLst>
          </p:cNvPr>
          <p:cNvSpPr/>
          <p:nvPr/>
        </p:nvSpPr>
        <p:spPr>
          <a:xfrm>
            <a:off x="8219037" y="1406781"/>
            <a:ext cx="3391024" cy="2707181"/>
          </a:xfrm>
          <a:custGeom>
            <a:avLst/>
            <a:gdLst>
              <a:gd name="connsiteX0" fmla="*/ 3218458 w 3391024"/>
              <a:gd name="connsiteY0" fmla="*/ 691842 h 2707181"/>
              <a:gd name="connsiteX1" fmla="*/ 3278419 w 3391024"/>
              <a:gd name="connsiteY1" fmla="*/ 92235 h 2707181"/>
              <a:gd name="connsiteX2" fmla="*/ 2858694 w 3391024"/>
              <a:gd name="connsiteY2" fmla="*/ 2294 h 2707181"/>
              <a:gd name="connsiteX3" fmla="*/ 235415 w 3391024"/>
              <a:gd name="connsiteY3" fmla="*/ 32275 h 2707181"/>
              <a:gd name="connsiteX4" fmla="*/ 115494 w 3391024"/>
              <a:gd name="connsiteY4" fmla="*/ 152196 h 2707181"/>
              <a:gd name="connsiteX5" fmla="*/ 145474 w 3391024"/>
              <a:gd name="connsiteY5" fmla="*/ 1546281 h 2707181"/>
              <a:gd name="connsiteX6" fmla="*/ 340347 w 3391024"/>
              <a:gd name="connsiteY6" fmla="*/ 1801114 h 2707181"/>
              <a:gd name="connsiteX7" fmla="*/ 879993 w 3391024"/>
              <a:gd name="connsiteY7" fmla="*/ 1801114 h 2707181"/>
              <a:gd name="connsiteX8" fmla="*/ 1014904 w 3391024"/>
              <a:gd name="connsiteY8" fmla="*/ 1831094 h 2707181"/>
              <a:gd name="connsiteX9" fmla="*/ 999914 w 3391024"/>
              <a:gd name="connsiteY9" fmla="*/ 2085927 h 2707181"/>
              <a:gd name="connsiteX10" fmla="*/ 1074865 w 3391024"/>
              <a:gd name="connsiteY10" fmla="*/ 2640563 h 2707181"/>
              <a:gd name="connsiteX11" fmla="*/ 1419638 w 3391024"/>
              <a:gd name="connsiteY11" fmla="*/ 2475671 h 2707181"/>
              <a:gd name="connsiteX12" fmla="*/ 3218458 w 3391024"/>
              <a:gd name="connsiteY12" fmla="*/ 691842 h 2707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91024" h="2707181">
                <a:moveTo>
                  <a:pt x="3218458" y="691842"/>
                </a:moveTo>
                <a:cubicBezTo>
                  <a:pt x="3528255" y="294603"/>
                  <a:pt x="3338380" y="207160"/>
                  <a:pt x="3278419" y="92235"/>
                </a:cubicBezTo>
                <a:cubicBezTo>
                  <a:pt x="3218458" y="-22690"/>
                  <a:pt x="2858694" y="2294"/>
                  <a:pt x="2858694" y="2294"/>
                </a:cubicBezTo>
                <a:lnTo>
                  <a:pt x="235415" y="32275"/>
                </a:lnTo>
                <a:cubicBezTo>
                  <a:pt x="-221785" y="57259"/>
                  <a:pt x="130484" y="-100138"/>
                  <a:pt x="115494" y="152196"/>
                </a:cubicBezTo>
                <a:cubicBezTo>
                  <a:pt x="100504" y="404530"/>
                  <a:pt x="107999" y="1271461"/>
                  <a:pt x="145474" y="1546281"/>
                </a:cubicBezTo>
                <a:cubicBezTo>
                  <a:pt x="182949" y="1821101"/>
                  <a:pt x="217927" y="1758642"/>
                  <a:pt x="340347" y="1801114"/>
                </a:cubicBezTo>
                <a:cubicBezTo>
                  <a:pt x="462767" y="1843586"/>
                  <a:pt x="767567" y="1796117"/>
                  <a:pt x="879993" y="1801114"/>
                </a:cubicBezTo>
                <a:cubicBezTo>
                  <a:pt x="992419" y="1806111"/>
                  <a:pt x="994917" y="1783625"/>
                  <a:pt x="1014904" y="1831094"/>
                </a:cubicBezTo>
                <a:cubicBezTo>
                  <a:pt x="1034891" y="1878563"/>
                  <a:pt x="989921" y="1951016"/>
                  <a:pt x="999914" y="2085927"/>
                </a:cubicBezTo>
                <a:cubicBezTo>
                  <a:pt x="1009907" y="2220838"/>
                  <a:pt x="1004911" y="2575606"/>
                  <a:pt x="1074865" y="2640563"/>
                </a:cubicBezTo>
                <a:cubicBezTo>
                  <a:pt x="1144819" y="2705520"/>
                  <a:pt x="1059874" y="2805455"/>
                  <a:pt x="1419638" y="2475671"/>
                </a:cubicBezTo>
                <a:cubicBezTo>
                  <a:pt x="1779402" y="2145888"/>
                  <a:pt x="2908661" y="1089081"/>
                  <a:pt x="3218458" y="691842"/>
                </a:cubicBez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QC </a:t>
            </a:r>
          </a:p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States</a:t>
            </a:r>
          </a:p>
          <a:p>
            <a:pPr algn="ctr"/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0078616-BDC6-FD21-3962-C36E08466E94}"/>
              </a:ext>
            </a:extLst>
          </p:cNvPr>
          <p:cNvGrpSpPr/>
          <p:nvPr/>
        </p:nvGrpSpPr>
        <p:grpSpPr>
          <a:xfrm>
            <a:off x="8119406" y="802715"/>
            <a:ext cx="2373700" cy="3426479"/>
            <a:chOff x="8119406" y="802715"/>
            <a:chExt cx="2373700" cy="3426479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160433E0-6D49-2BE1-CA42-7E065127A07A}"/>
                </a:ext>
              </a:extLst>
            </p:cNvPr>
            <p:cNvSpPr/>
            <p:nvPr/>
          </p:nvSpPr>
          <p:spPr>
            <a:xfrm>
              <a:off x="8119406" y="802715"/>
              <a:ext cx="2373700" cy="438816"/>
            </a:xfrm>
            <a:custGeom>
              <a:avLst/>
              <a:gdLst>
                <a:gd name="connsiteX0" fmla="*/ 140174 w 1632722"/>
                <a:gd name="connsiteY0" fmla="*/ 166238 h 178575"/>
                <a:gd name="connsiteX1" fmla="*/ 1549250 w 1632722"/>
                <a:gd name="connsiteY1" fmla="*/ 166238 h 178575"/>
                <a:gd name="connsiteX2" fmla="*/ 1399348 w 1632722"/>
                <a:gd name="connsiteY2" fmla="*/ 46317 h 178575"/>
                <a:gd name="connsiteX3" fmla="*/ 814732 w 1632722"/>
                <a:gd name="connsiteY3" fmla="*/ 1347 h 178575"/>
                <a:gd name="connsiteX4" fmla="*/ 125184 w 1632722"/>
                <a:gd name="connsiteY4" fmla="*/ 91288 h 178575"/>
                <a:gd name="connsiteX5" fmla="*/ 140174 w 1632722"/>
                <a:gd name="connsiteY5" fmla="*/ 166238 h 17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2722" h="178575">
                  <a:moveTo>
                    <a:pt x="140174" y="166238"/>
                  </a:moveTo>
                  <a:cubicBezTo>
                    <a:pt x="377518" y="178730"/>
                    <a:pt x="1339388" y="186225"/>
                    <a:pt x="1549250" y="166238"/>
                  </a:cubicBezTo>
                  <a:cubicBezTo>
                    <a:pt x="1759112" y="146251"/>
                    <a:pt x="1521768" y="73799"/>
                    <a:pt x="1399348" y="46317"/>
                  </a:cubicBezTo>
                  <a:cubicBezTo>
                    <a:pt x="1276928" y="18835"/>
                    <a:pt x="1027093" y="-6148"/>
                    <a:pt x="814732" y="1347"/>
                  </a:cubicBezTo>
                  <a:cubicBezTo>
                    <a:pt x="602371" y="8842"/>
                    <a:pt x="235112" y="56311"/>
                    <a:pt x="125184" y="91288"/>
                  </a:cubicBezTo>
                  <a:cubicBezTo>
                    <a:pt x="15256" y="126265"/>
                    <a:pt x="-97170" y="153746"/>
                    <a:pt x="140174" y="166238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tint val="100000"/>
                    <a:shade val="100000"/>
                    <a:satMod val="130000"/>
                    <a:alpha val="14000"/>
                    <a:lumMod val="47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11133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Neutron Capture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9750566-EC11-C2E8-8C47-DD470A6B3AB4}"/>
                </a:ext>
              </a:extLst>
            </p:cNvPr>
            <p:cNvCxnSpPr/>
            <p:nvPr/>
          </p:nvCxnSpPr>
          <p:spPr>
            <a:xfrm flipH="1">
              <a:off x="8709285" y="1109272"/>
              <a:ext cx="329784" cy="974361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431920F-E2B5-FA14-0B10-5E1E38AE0D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72596" y="1139149"/>
              <a:ext cx="184223" cy="1781472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75076C2-A222-48DB-CFD1-173514FA4315}"/>
                </a:ext>
              </a:extLst>
            </p:cNvPr>
            <p:cNvCxnSpPr>
              <a:cxnSpLocks/>
            </p:cNvCxnSpPr>
            <p:nvPr/>
          </p:nvCxnSpPr>
          <p:spPr>
            <a:xfrm>
              <a:off x="8688643" y="1944297"/>
              <a:ext cx="164891" cy="669767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28C3F06-BC9F-DCFA-E980-3E92ED11C818}"/>
                </a:ext>
              </a:extLst>
            </p:cNvPr>
            <p:cNvCxnSpPr>
              <a:cxnSpLocks/>
            </p:cNvCxnSpPr>
            <p:nvPr/>
          </p:nvCxnSpPr>
          <p:spPr>
            <a:xfrm>
              <a:off x="9123358" y="1139149"/>
              <a:ext cx="0" cy="735409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3C562D5-B8E8-F9DF-EB66-AA27EE9DA41D}"/>
                </a:ext>
              </a:extLst>
            </p:cNvPr>
            <p:cNvCxnSpPr>
              <a:cxnSpLocks/>
            </p:cNvCxnSpPr>
            <p:nvPr/>
          </p:nvCxnSpPr>
          <p:spPr>
            <a:xfrm>
              <a:off x="9275758" y="1291549"/>
              <a:ext cx="0" cy="735409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50972A2B-57B8-11D8-0837-6B9D3FDB1C30}"/>
                </a:ext>
              </a:extLst>
            </p:cNvPr>
            <p:cNvCxnSpPr>
              <a:cxnSpLocks/>
            </p:cNvCxnSpPr>
            <p:nvPr/>
          </p:nvCxnSpPr>
          <p:spPr>
            <a:xfrm>
              <a:off x="8832687" y="1139149"/>
              <a:ext cx="288827" cy="1460165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1EE4B641-042F-7BF0-62A9-E9C816807EC0}"/>
                </a:ext>
              </a:extLst>
            </p:cNvPr>
            <p:cNvCxnSpPr>
              <a:cxnSpLocks/>
            </p:cNvCxnSpPr>
            <p:nvPr/>
          </p:nvCxnSpPr>
          <p:spPr>
            <a:xfrm>
              <a:off x="9458138" y="1109272"/>
              <a:ext cx="0" cy="1259174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B2F16B50-614E-34CD-F85F-E2AEAF5689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10538" y="1241531"/>
              <a:ext cx="244927" cy="842102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4EFBED2B-53BA-393B-8873-B46F4DF65CE0}"/>
                </a:ext>
              </a:extLst>
            </p:cNvPr>
            <p:cNvCxnSpPr>
              <a:cxnSpLocks/>
            </p:cNvCxnSpPr>
            <p:nvPr/>
          </p:nvCxnSpPr>
          <p:spPr>
            <a:xfrm>
              <a:off x="9781348" y="1393930"/>
              <a:ext cx="375827" cy="497329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CC5B728A-71E6-9BE0-FE6B-2FAEF3CD6F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07031" y="1780819"/>
              <a:ext cx="291055" cy="504900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5B755762-FEFB-37B4-AA45-D825D5D50F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08363" y="2614064"/>
              <a:ext cx="124323" cy="809625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1A63D812-383C-E274-DF23-125A68D07E63}"/>
                </a:ext>
              </a:extLst>
            </p:cNvPr>
            <p:cNvCxnSpPr>
              <a:cxnSpLocks/>
            </p:cNvCxnSpPr>
            <p:nvPr/>
          </p:nvCxnSpPr>
          <p:spPr>
            <a:xfrm>
              <a:off x="9146145" y="2436144"/>
              <a:ext cx="306996" cy="1793050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E397B2C5-0BAD-833F-D355-31AC379601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73254" y="2344679"/>
              <a:ext cx="561719" cy="1884515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5C581FD-C657-6671-DDB6-FED5755A333D}"/>
              </a:ext>
            </a:extLst>
          </p:cNvPr>
          <p:cNvGrpSpPr>
            <a:grpSpLocks/>
          </p:cNvGrpSpPr>
          <p:nvPr/>
        </p:nvGrpSpPr>
        <p:grpSpPr bwMode="auto">
          <a:xfrm>
            <a:off x="254444" y="1345372"/>
            <a:ext cx="3560762" cy="1933575"/>
            <a:chOff x="5583516" y="1927202"/>
            <a:chExt cx="3560484" cy="1933816"/>
          </a:xfrm>
        </p:grpSpPr>
        <p:grpSp>
          <p:nvGrpSpPr>
            <p:cNvPr id="3" name="Group 7">
              <a:extLst>
                <a:ext uri="{FF2B5EF4-FFF2-40B4-BE49-F238E27FC236}">
                  <a16:creationId xmlns:a16="http://schemas.microsoft.com/office/drawing/2014/main" id="{9F717740-8F5B-DC01-6C75-C8265CE108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3516" y="1927202"/>
              <a:ext cx="3560484" cy="1383062"/>
              <a:chOff x="5583516" y="1927202"/>
              <a:chExt cx="3560484" cy="1383062"/>
            </a:xfrm>
          </p:grpSpPr>
          <p:grpSp>
            <p:nvGrpSpPr>
              <p:cNvPr id="7" name="Group 5">
                <a:extLst>
                  <a:ext uri="{FF2B5EF4-FFF2-40B4-BE49-F238E27FC236}">
                    <a16:creationId xmlns:a16="http://schemas.microsoft.com/office/drawing/2014/main" id="{DAD4F9B3-F03F-5F11-ECBA-7539625349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83516" y="2182208"/>
                <a:ext cx="3560484" cy="1128056"/>
                <a:chOff x="5583516" y="2182208"/>
                <a:chExt cx="3560484" cy="1128056"/>
              </a:xfrm>
            </p:grpSpPr>
            <p:pic>
              <p:nvPicPr>
                <p:cNvPr id="12" name="Picture 1">
                  <a:extLst>
                    <a:ext uri="{FF2B5EF4-FFF2-40B4-BE49-F238E27FC236}">
                      <a16:creationId xmlns:a16="http://schemas.microsoft.com/office/drawing/2014/main" id="{E7A34E56-A1B2-2AB4-4119-2D51131C8B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27307" y="2182208"/>
                  <a:ext cx="2541222" cy="5314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" name="Picture 4">
                  <a:extLst>
                    <a:ext uri="{FF2B5EF4-FFF2-40B4-BE49-F238E27FC236}">
                      <a16:creationId xmlns:a16="http://schemas.microsoft.com/office/drawing/2014/main" id="{BDB954BE-A36A-F9D8-1C1E-C66EF94F27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83516" y="2718134"/>
                  <a:ext cx="3560484" cy="592130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0" name="TextBox 6">
                <a:extLst>
                  <a:ext uri="{FF2B5EF4-FFF2-40B4-BE49-F238E27FC236}">
                    <a16:creationId xmlns:a16="http://schemas.microsoft.com/office/drawing/2014/main" id="{31C295AF-8C38-06A3-62A9-C8A87C35C68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29990" y="1927202"/>
                <a:ext cx="163130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 b="1">
                    <a:solidFill>
                      <a:schemeClr val="tx1"/>
                    </a:solidFill>
                    <a:latin typeface="Helvetica" charset="0"/>
                    <a:ea typeface="MS PGothic" charset="0"/>
                    <a:cs typeface="MS PGothic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Helvetica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Helvetica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Helvetica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Helvetica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Helvetica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Helvetica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Helvetica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Helvetica" charset="0"/>
                    <a:ea typeface="MS PGothic" charset="0"/>
                    <a:cs typeface="MS PGothic" charset="0"/>
                  </a:defRPr>
                </a:lvl9pPr>
              </a:lstStyle>
              <a:p>
                <a:r>
                  <a:rPr lang="en-US" dirty="0"/>
                  <a:t>Fermi Gas Model</a:t>
                </a:r>
              </a:p>
            </p:txBody>
          </p:sp>
        </p:grpSp>
        <p:pic>
          <p:nvPicPr>
            <p:cNvPr id="4" name="Picture 8">
              <a:extLst>
                <a:ext uri="{FF2B5EF4-FFF2-40B4-BE49-F238E27FC236}">
                  <a16:creationId xmlns:a16="http://schemas.microsoft.com/office/drawing/2014/main" id="{0D6DC630-78C1-9D31-16BB-8A4332D4D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9848" y="3297739"/>
              <a:ext cx="2785100" cy="563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D73F2B3-16FE-C148-283A-1EE26C0E19CE}"/>
              </a:ext>
            </a:extLst>
          </p:cNvPr>
          <p:cNvGrpSpPr>
            <a:grpSpLocks/>
          </p:cNvGrpSpPr>
          <p:nvPr/>
        </p:nvGrpSpPr>
        <p:grpSpPr bwMode="auto">
          <a:xfrm>
            <a:off x="3714146" y="1308623"/>
            <a:ext cx="2822575" cy="688975"/>
            <a:chOff x="6160990" y="4222021"/>
            <a:chExt cx="2822422" cy="687929"/>
          </a:xfrm>
        </p:grpSpPr>
        <p:pic>
          <p:nvPicPr>
            <p:cNvPr id="20" name="Picture 10">
              <a:extLst>
                <a:ext uri="{FF2B5EF4-FFF2-40B4-BE49-F238E27FC236}">
                  <a16:creationId xmlns:a16="http://schemas.microsoft.com/office/drawing/2014/main" id="{5E5DF2B5-2F60-D0A5-176B-F61352576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0990" y="4483796"/>
              <a:ext cx="2784870" cy="426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11">
              <a:extLst>
                <a:ext uri="{FF2B5EF4-FFF2-40B4-BE49-F238E27FC236}">
                  <a16:creationId xmlns:a16="http://schemas.microsoft.com/office/drawing/2014/main" id="{7A71C15D-28A0-7A91-487B-BCBFE521D8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28105" y="4222021"/>
              <a:ext cx="2655307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dirty="0"/>
                <a:t>Constant Temperature Model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58B947B0-DAA8-013D-D0DA-9A6DFD8C0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9039" y="2574274"/>
            <a:ext cx="23066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r>
              <a:rPr lang="en-US" dirty="0"/>
              <a:t>Plus many, many more…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1A9113-B92F-01FF-A8A2-1896E483AC44}"/>
              </a:ext>
            </a:extLst>
          </p:cNvPr>
          <p:cNvSpPr txBox="1"/>
          <p:nvPr/>
        </p:nvSpPr>
        <p:spPr>
          <a:xfrm>
            <a:off x="357004" y="3457535"/>
            <a:ext cx="67142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Photon Strength Function </a:t>
            </a:r>
            <a:r>
              <a:rPr lang="en-US" sz="2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F(E</a:t>
            </a:r>
            <a:r>
              <a:rPr lang="en-US" sz="2200" b="1" i="1" u="sng" baseline="-25000" dirty="0"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 descr="Diagram&#10;&#10;Description automatically generated">
            <a:extLst>
              <a:ext uri="{FF2B5EF4-FFF2-40B4-BE49-F238E27FC236}">
                <a16:creationId xmlns:a16="http://schemas.microsoft.com/office/drawing/2014/main" id="{E1719223-0D07-A199-7B42-94BD26E644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642" y="3948275"/>
            <a:ext cx="2371332" cy="1783398"/>
          </a:xfrm>
          <a:prstGeom prst="rect">
            <a:avLst/>
          </a:prstGeom>
        </p:spPr>
      </p:pic>
      <p:pic>
        <p:nvPicPr>
          <p:cNvPr id="1026" name="Picture 2" descr="(Color online) Photo-neutron production cross section ">
            <a:extLst>
              <a:ext uri="{FF2B5EF4-FFF2-40B4-BE49-F238E27FC236}">
                <a16:creationId xmlns:a16="http://schemas.microsoft.com/office/drawing/2014/main" id="{6CB28DE8-DEA5-CFE3-B8B4-1E4564B20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998" y="3870301"/>
            <a:ext cx="2111284" cy="193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ome examples of low energy enhancements in the γ-ray strength function found in medium mass nuclei, using the Oslo method. ">
            <a:extLst>
              <a:ext uri="{FF2B5EF4-FFF2-40B4-BE49-F238E27FC236}">
                <a16:creationId xmlns:a16="http://schemas.microsoft.com/office/drawing/2014/main" id="{8A8E0FF0-ED6C-D8CF-D9EE-2661A59F5E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9496"/>
          <a:stretch/>
        </p:blipFill>
        <p:spPr bwMode="auto">
          <a:xfrm>
            <a:off x="4604808" y="3843384"/>
            <a:ext cx="2507048" cy="165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589B747-6488-C4AE-D776-AEA579E98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2745" y="5493128"/>
            <a:ext cx="23066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r>
              <a:rPr lang="en-US" dirty="0"/>
              <a:t>Plus many, many more…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A7B72EA-F35A-FF63-5DE8-329963452E43}"/>
              </a:ext>
            </a:extLst>
          </p:cNvPr>
          <p:cNvGrpSpPr/>
          <p:nvPr/>
        </p:nvGrpSpPr>
        <p:grpSpPr>
          <a:xfrm>
            <a:off x="8301662" y="680861"/>
            <a:ext cx="3489806" cy="596016"/>
            <a:chOff x="8656819" y="-186874"/>
            <a:chExt cx="3489806" cy="596016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965EABC-00D6-42AD-A696-A13981DF6A26}"/>
                </a:ext>
              </a:extLst>
            </p:cNvPr>
            <p:cNvSpPr txBox="1"/>
            <p:nvPr/>
          </p:nvSpPr>
          <p:spPr>
            <a:xfrm>
              <a:off x="11620519" y="-186874"/>
              <a:ext cx="5261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sz="3200" i="1" baseline="-2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88CF57C-4AE3-A50D-1F55-67738D768C35}"/>
                </a:ext>
              </a:extLst>
            </p:cNvPr>
            <p:cNvCxnSpPr/>
            <p:nvPr/>
          </p:nvCxnSpPr>
          <p:spPr>
            <a:xfrm>
              <a:off x="8656819" y="409142"/>
              <a:ext cx="3432748" cy="0"/>
            </a:xfrm>
            <a:prstGeom prst="line">
              <a:avLst/>
            </a:prstGeom>
            <a:ln w="50800"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29F03FE1-5B26-78D7-8840-60C98104D588}"/>
              </a:ext>
            </a:extLst>
          </p:cNvPr>
          <p:cNvSpPr txBox="1"/>
          <p:nvPr/>
        </p:nvSpPr>
        <p:spPr>
          <a:xfrm>
            <a:off x="1191709" y="5874628"/>
            <a:ext cx="9988119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do these data effect the reaction rates needed for applications?</a:t>
            </a:r>
          </a:p>
        </p:txBody>
      </p:sp>
    </p:spTree>
    <p:extLst>
      <p:ext uri="{BB962C8B-B14F-4D97-AF65-F5344CB8AC3E}">
        <p14:creationId xmlns:p14="http://schemas.microsoft.com/office/powerpoint/2010/main" val="326184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/>
      <p:bldP spid="25" grpId="0"/>
      <p:bldP spid="29" grpId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C123B190-4313-5C97-AD73-389DAD26B1AA}"/>
              </a:ext>
            </a:extLst>
          </p:cNvPr>
          <p:cNvGraphicFramePr/>
          <p:nvPr/>
        </p:nvGraphicFramePr>
        <p:xfrm>
          <a:off x="6985416" y="802714"/>
          <a:ext cx="4935451" cy="5247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AA21F3B4-69C0-09FF-852D-F3A631FE2B4C}"/>
              </a:ext>
            </a:extLst>
          </p:cNvPr>
          <p:cNvSpPr txBox="1">
            <a:spLocks/>
          </p:cNvSpPr>
          <p:nvPr/>
        </p:nvSpPr>
        <p:spPr>
          <a:xfrm>
            <a:off x="0" y="-6911"/>
            <a:ext cx="12192000" cy="80962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b="1" i="0" kern="1200" cap="none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4000" b="0" dirty="0">
                <a:solidFill>
                  <a:schemeClr val="tx1"/>
                </a:solidFill>
                <a:latin typeface="Times New Roman"/>
                <a:cs typeface="Times New Roman"/>
              </a:rPr>
              <a:t>What are statistical nuclear 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D4B1A0-ABE9-B0CE-BF42-52CE8C468E6D}"/>
              </a:ext>
            </a:extLst>
          </p:cNvPr>
          <p:cNvSpPr txBox="1"/>
          <p:nvPr/>
        </p:nvSpPr>
        <p:spPr>
          <a:xfrm>
            <a:off x="271133" y="808216"/>
            <a:ext cx="67142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Nuclear Level Density = </a:t>
            </a:r>
            <a:r>
              <a:rPr lang="en-US" sz="2200" b="1" i="1" u="sng" dirty="0">
                <a:latin typeface="Symbol" pitchFamily="2" charset="2"/>
                <a:cs typeface="Times New Roman" panose="02020603050405020304" pitchFamily="18" charset="0"/>
              </a:rPr>
              <a:t>r</a:t>
            </a:r>
            <a:r>
              <a:rPr lang="en-US" sz="2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</a:t>
            </a:r>
            <a:r>
              <a:rPr lang="en-US" sz="2200" b="1" i="1" u="sng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,J</a:t>
            </a:r>
            <a:r>
              <a:rPr lang="en-US" sz="2200" b="1" i="1" u="sng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sz="2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48D82495-8797-5BEA-B0EE-8FCC7848C950}"/>
              </a:ext>
            </a:extLst>
          </p:cNvPr>
          <p:cNvSpPr/>
          <p:nvPr/>
        </p:nvSpPr>
        <p:spPr>
          <a:xfrm>
            <a:off x="8219037" y="1406781"/>
            <a:ext cx="3391024" cy="2707181"/>
          </a:xfrm>
          <a:custGeom>
            <a:avLst/>
            <a:gdLst>
              <a:gd name="connsiteX0" fmla="*/ 3218458 w 3391024"/>
              <a:gd name="connsiteY0" fmla="*/ 691842 h 2707181"/>
              <a:gd name="connsiteX1" fmla="*/ 3278419 w 3391024"/>
              <a:gd name="connsiteY1" fmla="*/ 92235 h 2707181"/>
              <a:gd name="connsiteX2" fmla="*/ 2858694 w 3391024"/>
              <a:gd name="connsiteY2" fmla="*/ 2294 h 2707181"/>
              <a:gd name="connsiteX3" fmla="*/ 235415 w 3391024"/>
              <a:gd name="connsiteY3" fmla="*/ 32275 h 2707181"/>
              <a:gd name="connsiteX4" fmla="*/ 115494 w 3391024"/>
              <a:gd name="connsiteY4" fmla="*/ 152196 h 2707181"/>
              <a:gd name="connsiteX5" fmla="*/ 145474 w 3391024"/>
              <a:gd name="connsiteY5" fmla="*/ 1546281 h 2707181"/>
              <a:gd name="connsiteX6" fmla="*/ 340347 w 3391024"/>
              <a:gd name="connsiteY6" fmla="*/ 1801114 h 2707181"/>
              <a:gd name="connsiteX7" fmla="*/ 879993 w 3391024"/>
              <a:gd name="connsiteY7" fmla="*/ 1801114 h 2707181"/>
              <a:gd name="connsiteX8" fmla="*/ 1014904 w 3391024"/>
              <a:gd name="connsiteY8" fmla="*/ 1831094 h 2707181"/>
              <a:gd name="connsiteX9" fmla="*/ 999914 w 3391024"/>
              <a:gd name="connsiteY9" fmla="*/ 2085927 h 2707181"/>
              <a:gd name="connsiteX10" fmla="*/ 1074865 w 3391024"/>
              <a:gd name="connsiteY10" fmla="*/ 2640563 h 2707181"/>
              <a:gd name="connsiteX11" fmla="*/ 1419638 w 3391024"/>
              <a:gd name="connsiteY11" fmla="*/ 2475671 h 2707181"/>
              <a:gd name="connsiteX12" fmla="*/ 3218458 w 3391024"/>
              <a:gd name="connsiteY12" fmla="*/ 691842 h 2707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91024" h="2707181">
                <a:moveTo>
                  <a:pt x="3218458" y="691842"/>
                </a:moveTo>
                <a:cubicBezTo>
                  <a:pt x="3528255" y="294603"/>
                  <a:pt x="3338380" y="207160"/>
                  <a:pt x="3278419" y="92235"/>
                </a:cubicBezTo>
                <a:cubicBezTo>
                  <a:pt x="3218458" y="-22690"/>
                  <a:pt x="2858694" y="2294"/>
                  <a:pt x="2858694" y="2294"/>
                </a:cubicBezTo>
                <a:lnTo>
                  <a:pt x="235415" y="32275"/>
                </a:lnTo>
                <a:cubicBezTo>
                  <a:pt x="-221785" y="57259"/>
                  <a:pt x="130484" y="-100138"/>
                  <a:pt x="115494" y="152196"/>
                </a:cubicBezTo>
                <a:cubicBezTo>
                  <a:pt x="100504" y="404530"/>
                  <a:pt x="107999" y="1271461"/>
                  <a:pt x="145474" y="1546281"/>
                </a:cubicBezTo>
                <a:cubicBezTo>
                  <a:pt x="182949" y="1821101"/>
                  <a:pt x="217927" y="1758642"/>
                  <a:pt x="340347" y="1801114"/>
                </a:cubicBezTo>
                <a:cubicBezTo>
                  <a:pt x="462767" y="1843586"/>
                  <a:pt x="767567" y="1796117"/>
                  <a:pt x="879993" y="1801114"/>
                </a:cubicBezTo>
                <a:cubicBezTo>
                  <a:pt x="992419" y="1806111"/>
                  <a:pt x="994917" y="1783625"/>
                  <a:pt x="1014904" y="1831094"/>
                </a:cubicBezTo>
                <a:cubicBezTo>
                  <a:pt x="1034891" y="1878563"/>
                  <a:pt x="989921" y="1951016"/>
                  <a:pt x="999914" y="2085927"/>
                </a:cubicBezTo>
                <a:cubicBezTo>
                  <a:pt x="1009907" y="2220838"/>
                  <a:pt x="1004911" y="2575606"/>
                  <a:pt x="1074865" y="2640563"/>
                </a:cubicBezTo>
                <a:cubicBezTo>
                  <a:pt x="1144819" y="2705520"/>
                  <a:pt x="1059874" y="2805455"/>
                  <a:pt x="1419638" y="2475671"/>
                </a:cubicBezTo>
                <a:cubicBezTo>
                  <a:pt x="1779402" y="2145888"/>
                  <a:pt x="2908661" y="1089081"/>
                  <a:pt x="3218458" y="691842"/>
                </a:cubicBez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QC </a:t>
            </a:r>
          </a:p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States</a:t>
            </a:r>
          </a:p>
          <a:p>
            <a:pPr algn="ctr"/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0078616-BDC6-FD21-3962-C36E08466E94}"/>
              </a:ext>
            </a:extLst>
          </p:cNvPr>
          <p:cNvGrpSpPr/>
          <p:nvPr/>
        </p:nvGrpSpPr>
        <p:grpSpPr>
          <a:xfrm>
            <a:off x="8119406" y="802715"/>
            <a:ext cx="2373700" cy="3426479"/>
            <a:chOff x="8119406" y="802715"/>
            <a:chExt cx="2373700" cy="3426479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160433E0-6D49-2BE1-CA42-7E065127A07A}"/>
                </a:ext>
              </a:extLst>
            </p:cNvPr>
            <p:cNvSpPr/>
            <p:nvPr/>
          </p:nvSpPr>
          <p:spPr>
            <a:xfrm>
              <a:off x="8119406" y="802715"/>
              <a:ext cx="2373700" cy="438816"/>
            </a:xfrm>
            <a:custGeom>
              <a:avLst/>
              <a:gdLst>
                <a:gd name="connsiteX0" fmla="*/ 140174 w 1632722"/>
                <a:gd name="connsiteY0" fmla="*/ 166238 h 178575"/>
                <a:gd name="connsiteX1" fmla="*/ 1549250 w 1632722"/>
                <a:gd name="connsiteY1" fmla="*/ 166238 h 178575"/>
                <a:gd name="connsiteX2" fmla="*/ 1399348 w 1632722"/>
                <a:gd name="connsiteY2" fmla="*/ 46317 h 178575"/>
                <a:gd name="connsiteX3" fmla="*/ 814732 w 1632722"/>
                <a:gd name="connsiteY3" fmla="*/ 1347 h 178575"/>
                <a:gd name="connsiteX4" fmla="*/ 125184 w 1632722"/>
                <a:gd name="connsiteY4" fmla="*/ 91288 h 178575"/>
                <a:gd name="connsiteX5" fmla="*/ 140174 w 1632722"/>
                <a:gd name="connsiteY5" fmla="*/ 166238 h 17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2722" h="178575">
                  <a:moveTo>
                    <a:pt x="140174" y="166238"/>
                  </a:moveTo>
                  <a:cubicBezTo>
                    <a:pt x="377518" y="178730"/>
                    <a:pt x="1339388" y="186225"/>
                    <a:pt x="1549250" y="166238"/>
                  </a:cubicBezTo>
                  <a:cubicBezTo>
                    <a:pt x="1759112" y="146251"/>
                    <a:pt x="1521768" y="73799"/>
                    <a:pt x="1399348" y="46317"/>
                  </a:cubicBezTo>
                  <a:cubicBezTo>
                    <a:pt x="1276928" y="18835"/>
                    <a:pt x="1027093" y="-6148"/>
                    <a:pt x="814732" y="1347"/>
                  </a:cubicBezTo>
                  <a:cubicBezTo>
                    <a:pt x="602371" y="8842"/>
                    <a:pt x="235112" y="56311"/>
                    <a:pt x="125184" y="91288"/>
                  </a:cubicBezTo>
                  <a:cubicBezTo>
                    <a:pt x="15256" y="126265"/>
                    <a:pt x="-97170" y="153746"/>
                    <a:pt x="140174" y="166238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tint val="100000"/>
                    <a:shade val="100000"/>
                    <a:satMod val="130000"/>
                    <a:alpha val="14000"/>
                    <a:lumMod val="47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11133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Neutron Capture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9750566-EC11-C2E8-8C47-DD470A6B3AB4}"/>
                </a:ext>
              </a:extLst>
            </p:cNvPr>
            <p:cNvCxnSpPr/>
            <p:nvPr/>
          </p:nvCxnSpPr>
          <p:spPr>
            <a:xfrm flipH="1">
              <a:off x="8709285" y="1109272"/>
              <a:ext cx="329784" cy="974361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431920F-E2B5-FA14-0B10-5E1E38AE0D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72596" y="1139149"/>
              <a:ext cx="184223" cy="1781472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75076C2-A222-48DB-CFD1-173514FA4315}"/>
                </a:ext>
              </a:extLst>
            </p:cNvPr>
            <p:cNvCxnSpPr>
              <a:cxnSpLocks/>
            </p:cNvCxnSpPr>
            <p:nvPr/>
          </p:nvCxnSpPr>
          <p:spPr>
            <a:xfrm>
              <a:off x="8688643" y="1944297"/>
              <a:ext cx="164891" cy="669767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28C3F06-BC9F-DCFA-E980-3E92ED11C818}"/>
                </a:ext>
              </a:extLst>
            </p:cNvPr>
            <p:cNvCxnSpPr>
              <a:cxnSpLocks/>
            </p:cNvCxnSpPr>
            <p:nvPr/>
          </p:nvCxnSpPr>
          <p:spPr>
            <a:xfrm>
              <a:off x="9123358" y="1139149"/>
              <a:ext cx="0" cy="735409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3C562D5-B8E8-F9DF-EB66-AA27EE9DA41D}"/>
                </a:ext>
              </a:extLst>
            </p:cNvPr>
            <p:cNvCxnSpPr>
              <a:cxnSpLocks/>
            </p:cNvCxnSpPr>
            <p:nvPr/>
          </p:nvCxnSpPr>
          <p:spPr>
            <a:xfrm>
              <a:off x="9275758" y="1291549"/>
              <a:ext cx="0" cy="735409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50972A2B-57B8-11D8-0837-6B9D3FDB1C30}"/>
                </a:ext>
              </a:extLst>
            </p:cNvPr>
            <p:cNvCxnSpPr>
              <a:cxnSpLocks/>
            </p:cNvCxnSpPr>
            <p:nvPr/>
          </p:nvCxnSpPr>
          <p:spPr>
            <a:xfrm>
              <a:off x="8832687" y="1139149"/>
              <a:ext cx="288827" cy="1460165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1EE4B641-042F-7BF0-62A9-E9C816807EC0}"/>
                </a:ext>
              </a:extLst>
            </p:cNvPr>
            <p:cNvCxnSpPr>
              <a:cxnSpLocks/>
            </p:cNvCxnSpPr>
            <p:nvPr/>
          </p:nvCxnSpPr>
          <p:spPr>
            <a:xfrm>
              <a:off x="9458138" y="1109272"/>
              <a:ext cx="0" cy="1259174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B2F16B50-614E-34CD-F85F-E2AEAF5689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10538" y="1241531"/>
              <a:ext cx="244927" cy="842102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4EFBED2B-53BA-393B-8873-B46F4DF65CE0}"/>
                </a:ext>
              </a:extLst>
            </p:cNvPr>
            <p:cNvCxnSpPr>
              <a:cxnSpLocks/>
            </p:cNvCxnSpPr>
            <p:nvPr/>
          </p:nvCxnSpPr>
          <p:spPr>
            <a:xfrm>
              <a:off x="9781348" y="1393930"/>
              <a:ext cx="375827" cy="497329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CC5B728A-71E6-9BE0-FE6B-2FAEF3CD6F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07031" y="1780819"/>
              <a:ext cx="291055" cy="504900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5B755762-FEFB-37B4-AA45-D825D5D50F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08363" y="2614064"/>
              <a:ext cx="124323" cy="809625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1A63D812-383C-E274-DF23-125A68D07E63}"/>
                </a:ext>
              </a:extLst>
            </p:cNvPr>
            <p:cNvCxnSpPr>
              <a:cxnSpLocks/>
            </p:cNvCxnSpPr>
            <p:nvPr/>
          </p:nvCxnSpPr>
          <p:spPr>
            <a:xfrm>
              <a:off x="9146145" y="2436144"/>
              <a:ext cx="306996" cy="1793050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E397B2C5-0BAD-833F-D355-31AC379601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73254" y="2344679"/>
              <a:ext cx="561719" cy="1884515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5C581FD-C657-6671-DDB6-FED5755A333D}"/>
              </a:ext>
            </a:extLst>
          </p:cNvPr>
          <p:cNvGrpSpPr>
            <a:grpSpLocks/>
          </p:cNvGrpSpPr>
          <p:nvPr/>
        </p:nvGrpSpPr>
        <p:grpSpPr bwMode="auto">
          <a:xfrm>
            <a:off x="254444" y="1345372"/>
            <a:ext cx="3560762" cy="1933575"/>
            <a:chOff x="5583516" y="1927202"/>
            <a:chExt cx="3560484" cy="1933816"/>
          </a:xfrm>
        </p:grpSpPr>
        <p:grpSp>
          <p:nvGrpSpPr>
            <p:cNvPr id="3" name="Group 7">
              <a:extLst>
                <a:ext uri="{FF2B5EF4-FFF2-40B4-BE49-F238E27FC236}">
                  <a16:creationId xmlns:a16="http://schemas.microsoft.com/office/drawing/2014/main" id="{9F717740-8F5B-DC01-6C75-C8265CE108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3516" y="1927202"/>
              <a:ext cx="3560484" cy="1383062"/>
              <a:chOff x="5583516" y="1927202"/>
              <a:chExt cx="3560484" cy="1383062"/>
            </a:xfrm>
          </p:grpSpPr>
          <p:grpSp>
            <p:nvGrpSpPr>
              <p:cNvPr id="7" name="Group 5">
                <a:extLst>
                  <a:ext uri="{FF2B5EF4-FFF2-40B4-BE49-F238E27FC236}">
                    <a16:creationId xmlns:a16="http://schemas.microsoft.com/office/drawing/2014/main" id="{DAD4F9B3-F03F-5F11-ECBA-7539625349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83516" y="2182208"/>
                <a:ext cx="3560484" cy="1128056"/>
                <a:chOff x="5583516" y="2182208"/>
                <a:chExt cx="3560484" cy="1128056"/>
              </a:xfrm>
            </p:grpSpPr>
            <p:pic>
              <p:nvPicPr>
                <p:cNvPr id="12" name="Picture 1">
                  <a:extLst>
                    <a:ext uri="{FF2B5EF4-FFF2-40B4-BE49-F238E27FC236}">
                      <a16:creationId xmlns:a16="http://schemas.microsoft.com/office/drawing/2014/main" id="{E7A34E56-A1B2-2AB4-4119-2D51131C8B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27307" y="2182208"/>
                  <a:ext cx="2541222" cy="5314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" name="Picture 4">
                  <a:extLst>
                    <a:ext uri="{FF2B5EF4-FFF2-40B4-BE49-F238E27FC236}">
                      <a16:creationId xmlns:a16="http://schemas.microsoft.com/office/drawing/2014/main" id="{BDB954BE-A36A-F9D8-1C1E-C66EF94F27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83516" y="2718134"/>
                  <a:ext cx="3560484" cy="592130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0" name="TextBox 6">
                <a:extLst>
                  <a:ext uri="{FF2B5EF4-FFF2-40B4-BE49-F238E27FC236}">
                    <a16:creationId xmlns:a16="http://schemas.microsoft.com/office/drawing/2014/main" id="{31C295AF-8C38-06A3-62A9-C8A87C35C68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29990" y="1927202"/>
                <a:ext cx="163130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 b="1">
                    <a:solidFill>
                      <a:schemeClr val="tx1"/>
                    </a:solidFill>
                    <a:latin typeface="Helvetica" charset="0"/>
                    <a:ea typeface="MS PGothic" charset="0"/>
                    <a:cs typeface="MS PGothic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Helvetica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Helvetica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Helvetica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Helvetica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Helvetica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Helvetica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Helvetica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Helvetica" charset="0"/>
                    <a:ea typeface="MS PGothic" charset="0"/>
                    <a:cs typeface="MS PGothic" charset="0"/>
                  </a:defRPr>
                </a:lvl9pPr>
              </a:lstStyle>
              <a:p>
                <a:r>
                  <a:rPr lang="en-US" dirty="0"/>
                  <a:t>Fermi Gas Model</a:t>
                </a:r>
              </a:p>
            </p:txBody>
          </p:sp>
        </p:grpSp>
        <p:pic>
          <p:nvPicPr>
            <p:cNvPr id="4" name="Picture 8">
              <a:extLst>
                <a:ext uri="{FF2B5EF4-FFF2-40B4-BE49-F238E27FC236}">
                  <a16:creationId xmlns:a16="http://schemas.microsoft.com/office/drawing/2014/main" id="{0D6DC630-78C1-9D31-16BB-8A4332D4D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9848" y="3297739"/>
              <a:ext cx="2785100" cy="563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D73F2B3-16FE-C148-283A-1EE26C0E19CE}"/>
              </a:ext>
            </a:extLst>
          </p:cNvPr>
          <p:cNvGrpSpPr>
            <a:grpSpLocks/>
          </p:cNvGrpSpPr>
          <p:nvPr/>
        </p:nvGrpSpPr>
        <p:grpSpPr bwMode="auto">
          <a:xfrm>
            <a:off x="3714146" y="1308623"/>
            <a:ext cx="2822575" cy="688975"/>
            <a:chOff x="6160990" y="4222021"/>
            <a:chExt cx="2822422" cy="687929"/>
          </a:xfrm>
        </p:grpSpPr>
        <p:pic>
          <p:nvPicPr>
            <p:cNvPr id="20" name="Picture 10">
              <a:extLst>
                <a:ext uri="{FF2B5EF4-FFF2-40B4-BE49-F238E27FC236}">
                  <a16:creationId xmlns:a16="http://schemas.microsoft.com/office/drawing/2014/main" id="{5E5DF2B5-2F60-D0A5-176B-F61352576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0990" y="4483796"/>
              <a:ext cx="2784870" cy="426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11">
              <a:extLst>
                <a:ext uri="{FF2B5EF4-FFF2-40B4-BE49-F238E27FC236}">
                  <a16:creationId xmlns:a16="http://schemas.microsoft.com/office/drawing/2014/main" id="{7A71C15D-28A0-7A91-487B-BCBFE521D8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28105" y="4222021"/>
              <a:ext cx="2655307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dirty="0"/>
                <a:t>Constant Temperature Model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58B947B0-DAA8-013D-D0DA-9A6DFD8C0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9039" y="2574274"/>
            <a:ext cx="23066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r>
              <a:rPr lang="en-US" dirty="0"/>
              <a:t>Plus many, many more…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A7B72EA-F35A-FF63-5DE8-329963452E43}"/>
              </a:ext>
            </a:extLst>
          </p:cNvPr>
          <p:cNvGrpSpPr/>
          <p:nvPr/>
        </p:nvGrpSpPr>
        <p:grpSpPr>
          <a:xfrm>
            <a:off x="8301662" y="680861"/>
            <a:ext cx="3489806" cy="596016"/>
            <a:chOff x="8656819" y="-186874"/>
            <a:chExt cx="3489806" cy="596016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965EABC-00D6-42AD-A696-A13981DF6A26}"/>
                </a:ext>
              </a:extLst>
            </p:cNvPr>
            <p:cNvSpPr txBox="1"/>
            <p:nvPr/>
          </p:nvSpPr>
          <p:spPr>
            <a:xfrm>
              <a:off x="11620519" y="-186874"/>
              <a:ext cx="5261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sz="3200" i="1" baseline="-2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88CF57C-4AE3-A50D-1F55-67738D768C35}"/>
                </a:ext>
              </a:extLst>
            </p:cNvPr>
            <p:cNvCxnSpPr/>
            <p:nvPr/>
          </p:nvCxnSpPr>
          <p:spPr>
            <a:xfrm>
              <a:off x="8656819" y="409142"/>
              <a:ext cx="3432748" cy="0"/>
            </a:xfrm>
            <a:prstGeom prst="line">
              <a:avLst/>
            </a:prstGeom>
            <a:ln w="50800"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50496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C123B190-4313-5C97-AD73-389DAD26B1AA}"/>
              </a:ext>
            </a:extLst>
          </p:cNvPr>
          <p:cNvGraphicFramePr/>
          <p:nvPr/>
        </p:nvGraphicFramePr>
        <p:xfrm>
          <a:off x="6985416" y="802714"/>
          <a:ext cx="4935451" cy="5247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AA21F3B4-69C0-09FF-852D-F3A631FE2B4C}"/>
              </a:ext>
            </a:extLst>
          </p:cNvPr>
          <p:cNvSpPr txBox="1">
            <a:spLocks/>
          </p:cNvSpPr>
          <p:nvPr/>
        </p:nvSpPr>
        <p:spPr>
          <a:xfrm>
            <a:off x="0" y="-6911"/>
            <a:ext cx="12192000" cy="80962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b="1" i="0" kern="1200" cap="none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4000" b="0" dirty="0">
                <a:solidFill>
                  <a:schemeClr val="tx1"/>
                </a:solidFill>
                <a:latin typeface="Times New Roman"/>
                <a:cs typeface="Times New Roman"/>
              </a:rPr>
              <a:t>What are statistical nuclear 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D4B1A0-ABE9-B0CE-BF42-52CE8C468E6D}"/>
              </a:ext>
            </a:extLst>
          </p:cNvPr>
          <p:cNvSpPr txBox="1"/>
          <p:nvPr/>
        </p:nvSpPr>
        <p:spPr>
          <a:xfrm>
            <a:off x="271133" y="808216"/>
            <a:ext cx="67142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Nuclear Level Density = </a:t>
            </a:r>
            <a:r>
              <a:rPr lang="en-US" sz="2200" b="1" i="1" u="sng" dirty="0">
                <a:latin typeface="Symbol" pitchFamily="2" charset="2"/>
                <a:cs typeface="Times New Roman" panose="02020603050405020304" pitchFamily="18" charset="0"/>
              </a:rPr>
              <a:t>r</a:t>
            </a:r>
            <a:r>
              <a:rPr lang="en-US" sz="2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</a:t>
            </a:r>
            <a:r>
              <a:rPr lang="en-US" sz="2200" b="1" i="1" u="sng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,J</a:t>
            </a:r>
            <a:r>
              <a:rPr lang="en-US" sz="2200" b="1" i="1" u="sng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sz="2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48D82495-8797-5BEA-B0EE-8FCC7848C950}"/>
              </a:ext>
            </a:extLst>
          </p:cNvPr>
          <p:cNvSpPr/>
          <p:nvPr/>
        </p:nvSpPr>
        <p:spPr>
          <a:xfrm>
            <a:off x="8219037" y="1406781"/>
            <a:ext cx="3391024" cy="2707181"/>
          </a:xfrm>
          <a:custGeom>
            <a:avLst/>
            <a:gdLst>
              <a:gd name="connsiteX0" fmla="*/ 3218458 w 3391024"/>
              <a:gd name="connsiteY0" fmla="*/ 691842 h 2707181"/>
              <a:gd name="connsiteX1" fmla="*/ 3278419 w 3391024"/>
              <a:gd name="connsiteY1" fmla="*/ 92235 h 2707181"/>
              <a:gd name="connsiteX2" fmla="*/ 2858694 w 3391024"/>
              <a:gd name="connsiteY2" fmla="*/ 2294 h 2707181"/>
              <a:gd name="connsiteX3" fmla="*/ 235415 w 3391024"/>
              <a:gd name="connsiteY3" fmla="*/ 32275 h 2707181"/>
              <a:gd name="connsiteX4" fmla="*/ 115494 w 3391024"/>
              <a:gd name="connsiteY4" fmla="*/ 152196 h 2707181"/>
              <a:gd name="connsiteX5" fmla="*/ 145474 w 3391024"/>
              <a:gd name="connsiteY5" fmla="*/ 1546281 h 2707181"/>
              <a:gd name="connsiteX6" fmla="*/ 340347 w 3391024"/>
              <a:gd name="connsiteY6" fmla="*/ 1801114 h 2707181"/>
              <a:gd name="connsiteX7" fmla="*/ 879993 w 3391024"/>
              <a:gd name="connsiteY7" fmla="*/ 1801114 h 2707181"/>
              <a:gd name="connsiteX8" fmla="*/ 1014904 w 3391024"/>
              <a:gd name="connsiteY8" fmla="*/ 1831094 h 2707181"/>
              <a:gd name="connsiteX9" fmla="*/ 999914 w 3391024"/>
              <a:gd name="connsiteY9" fmla="*/ 2085927 h 2707181"/>
              <a:gd name="connsiteX10" fmla="*/ 1074865 w 3391024"/>
              <a:gd name="connsiteY10" fmla="*/ 2640563 h 2707181"/>
              <a:gd name="connsiteX11" fmla="*/ 1419638 w 3391024"/>
              <a:gd name="connsiteY11" fmla="*/ 2475671 h 2707181"/>
              <a:gd name="connsiteX12" fmla="*/ 3218458 w 3391024"/>
              <a:gd name="connsiteY12" fmla="*/ 691842 h 2707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91024" h="2707181">
                <a:moveTo>
                  <a:pt x="3218458" y="691842"/>
                </a:moveTo>
                <a:cubicBezTo>
                  <a:pt x="3528255" y="294603"/>
                  <a:pt x="3338380" y="207160"/>
                  <a:pt x="3278419" y="92235"/>
                </a:cubicBezTo>
                <a:cubicBezTo>
                  <a:pt x="3218458" y="-22690"/>
                  <a:pt x="2858694" y="2294"/>
                  <a:pt x="2858694" y="2294"/>
                </a:cubicBezTo>
                <a:lnTo>
                  <a:pt x="235415" y="32275"/>
                </a:lnTo>
                <a:cubicBezTo>
                  <a:pt x="-221785" y="57259"/>
                  <a:pt x="130484" y="-100138"/>
                  <a:pt x="115494" y="152196"/>
                </a:cubicBezTo>
                <a:cubicBezTo>
                  <a:pt x="100504" y="404530"/>
                  <a:pt x="107999" y="1271461"/>
                  <a:pt x="145474" y="1546281"/>
                </a:cubicBezTo>
                <a:cubicBezTo>
                  <a:pt x="182949" y="1821101"/>
                  <a:pt x="217927" y="1758642"/>
                  <a:pt x="340347" y="1801114"/>
                </a:cubicBezTo>
                <a:cubicBezTo>
                  <a:pt x="462767" y="1843586"/>
                  <a:pt x="767567" y="1796117"/>
                  <a:pt x="879993" y="1801114"/>
                </a:cubicBezTo>
                <a:cubicBezTo>
                  <a:pt x="992419" y="1806111"/>
                  <a:pt x="994917" y="1783625"/>
                  <a:pt x="1014904" y="1831094"/>
                </a:cubicBezTo>
                <a:cubicBezTo>
                  <a:pt x="1034891" y="1878563"/>
                  <a:pt x="989921" y="1951016"/>
                  <a:pt x="999914" y="2085927"/>
                </a:cubicBezTo>
                <a:cubicBezTo>
                  <a:pt x="1009907" y="2220838"/>
                  <a:pt x="1004911" y="2575606"/>
                  <a:pt x="1074865" y="2640563"/>
                </a:cubicBezTo>
                <a:cubicBezTo>
                  <a:pt x="1144819" y="2705520"/>
                  <a:pt x="1059874" y="2805455"/>
                  <a:pt x="1419638" y="2475671"/>
                </a:cubicBezTo>
                <a:cubicBezTo>
                  <a:pt x="1779402" y="2145888"/>
                  <a:pt x="2908661" y="1089081"/>
                  <a:pt x="3218458" y="691842"/>
                </a:cubicBez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QC </a:t>
            </a:r>
          </a:p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States</a:t>
            </a:r>
          </a:p>
          <a:p>
            <a:pPr algn="ctr"/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0078616-BDC6-FD21-3962-C36E08466E94}"/>
              </a:ext>
            </a:extLst>
          </p:cNvPr>
          <p:cNvGrpSpPr/>
          <p:nvPr/>
        </p:nvGrpSpPr>
        <p:grpSpPr>
          <a:xfrm>
            <a:off x="8119406" y="802715"/>
            <a:ext cx="2373700" cy="3426479"/>
            <a:chOff x="8119406" y="802715"/>
            <a:chExt cx="2373700" cy="3426479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160433E0-6D49-2BE1-CA42-7E065127A07A}"/>
                </a:ext>
              </a:extLst>
            </p:cNvPr>
            <p:cNvSpPr/>
            <p:nvPr/>
          </p:nvSpPr>
          <p:spPr>
            <a:xfrm>
              <a:off x="8119406" y="802715"/>
              <a:ext cx="2373700" cy="438816"/>
            </a:xfrm>
            <a:custGeom>
              <a:avLst/>
              <a:gdLst>
                <a:gd name="connsiteX0" fmla="*/ 140174 w 1632722"/>
                <a:gd name="connsiteY0" fmla="*/ 166238 h 178575"/>
                <a:gd name="connsiteX1" fmla="*/ 1549250 w 1632722"/>
                <a:gd name="connsiteY1" fmla="*/ 166238 h 178575"/>
                <a:gd name="connsiteX2" fmla="*/ 1399348 w 1632722"/>
                <a:gd name="connsiteY2" fmla="*/ 46317 h 178575"/>
                <a:gd name="connsiteX3" fmla="*/ 814732 w 1632722"/>
                <a:gd name="connsiteY3" fmla="*/ 1347 h 178575"/>
                <a:gd name="connsiteX4" fmla="*/ 125184 w 1632722"/>
                <a:gd name="connsiteY4" fmla="*/ 91288 h 178575"/>
                <a:gd name="connsiteX5" fmla="*/ 140174 w 1632722"/>
                <a:gd name="connsiteY5" fmla="*/ 166238 h 17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2722" h="178575">
                  <a:moveTo>
                    <a:pt x="140174" y="166238"/>
                  </a:moveTo>
                  <a:cubicBezTo>
                    <a:pt x="377518" y="178730"/>
                    <a:pt x="1339388" y="186225"/>
                    <a:pt x="1549250" y="166238"/>
                  </a:cubicBezTo>
                  <a:cubicBezTo>
                    <a:pt x="1759112" y="146251"/>
                    <a:pt x="1521768" y="73799"/>
                    <a:pt x="1399348" y="46317"/>
                  </a:cubicBezTo>
                  <a:cubicBezTo>
                    <a:pt x="1276928" y="18835"/>
                    <a:pt x="1027093" y="-6148"/>
                    <a:pt x="814732" y="1347"/>
                  </a:cubicBezTo>
                  <a:cubicBezTo>
                    <a:pt x="602371" y="8842"/>
                    <a:pt x="235112" y="56311"/>
                    <a:pt x="125184" y="91288"/>
                  </a:cubicBezTo>
                  <a:cubicBezTo>
                    <a:pt x="15256" y="126265"/>
                    <a:pt x="-97170" y="153746"/>
                    <a:pt x="140174" y="166238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tint val="100000"/>
                    <a:shade val="100000"/>
                    <a:satMod val="130000"/>
                    <a:alpha val="14000"/>
                    <a:lumMod val="47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11133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Neutron Capture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9750566-EC11-C2E8-8C47-DD470A6B3AB4}"/>
                </a:ext>
              </a:extLst>
            </p:cNvPr>
            <p:cNvCxnSpPr/>
            <p:nvPr/>
          </p:nvCxnSpPr>
          <p:spPr>
            <a:xfrm flipH="1">
              <a:off x="8709285" y="1109272"/>
              <a:ext cx="329784" cy="974361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431920F-E2B5-FA14-0B10-5E1E38AE0D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72596" y="1139149"/>
              <a:ext cx="184223" cy="1781472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75076C2-A222-48DB-CFD1-173514FA4315}"/>
                </a:ext>
              </a:extLst>
            </p:cNvPr>
            <p:cNvCxnSpPr>
              <a:cxnSpLocks/>
            </p:cNvCxnSpPr>
            <p:nvPr/>
          </p:nvCxnSpPr>
          <p:spPr>
            <a:xfrm>
              <a:off x="8688643" y="1944297"/>
              <a:ext cx="164891" cy="669767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28C3F06-BC9F-DCFA-E980-3E92ED11C818}"/>
                </a:ext>
              </a:extLst>
            </p:cNvPr>
            <p:cNvCxnSpPr>
              <a:cxnSpLocks/>
            </p:cNvCxnSpPr>
            <p:nvPr/>
          </p:nvCxnSpPr>
          <p:spPr>
            <a:xfrm>
              <a:off x="9123358" y="1139149"/>
              <a:ext cx="0" cy="735409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3C562D5-B8E8-F9DF-EB66-AA27EE9DA41D}"/>
                </a:ext>
              </a:extLst>
            </p:cNvPr>
            <p:cNvCxnSpPr>
              <a:cxnSpLocks/>
            </p:cNvCxnSpPr>
            <p:nvPr/>
          </p:nvCxnSpPr>
          <p:spPr>
            <a:xfrm>
              <a:off x="9275758" y="1291549"/>
              <a:ext cx="0" cy="735409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50972A2B-57B8-11D8-0837-6B9D3FDB1C30}"/>
                </a:ext>
              </a:extLst>
            </p:cNvPr>
            <p:cNvCxnSpPr>
              <a:cxnSpLocks/>
            </p:cNvCxnSpPr>
            <p:nvPr/>
          </p:nvCxnSpPr>
          <p:spPr>
            <a:xfrm>
              <a:off x="8832687" y="1139149"/>
              <a:ext cx="288827" cy="1460165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1EE4B641-042F-7BF0-62A9-E9C816807EC0}"/>
                </a:ext>
              </a:extLst>
            </p:cNvPr>
            <p:cNvCxnSpPr>
              <a:cxnSpLocks/>
            </p:cNvCxnSpPr>
            <p:nvPr/>
          </p:nvCxnSpPr>
          <p:spPr>
            <a:xfrm>
              <a:off x="9458138" y="1109272"/>
              <a:ext cx="0" cy="1259174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B2F16B50-614E-34CD-F85F-E2AEAF5689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10538" y="1241531"/>
              <a:ext cx="244927" cy="842102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4EFBED2B-53BA-393B-8873-B46F4DF65CE0}"/>
                </a:ext>
              </a:extLst>
            </p:cNvPr>
            <p:cNvCxnSpPr>
              <a:cxnSpLocks/>
            </p:cNvCxnSpPr>
            <p:nvPr/>
          </p:nvCxnSpPr>
          <p:spPr>
            <a:xfrm>
              <a:off x="9781348" y="1393930"/>
              <a:ext cx="375827" cy="497329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CC5B728A-71E6-9BE0-FE6B-2FAEF3CD6F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07031" y="1780819"/>
              <a:ext cx="291055" cy="504900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5B755762-FEFB-37B4-AA45-D825D5D50F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08363" y="2614064"/>
              <a:ext cx="124323" cy="809625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1A63D812-383C-E274-DF23-125A68D07E63}"/>
                </a:ext>
              </a:extLst>
            </p:cNvPr>
            <p:cNvCxnSpPr>
              <a:cxnSpLocks/>
            </p:cNvCxnSpPr>
            <p:nvPr/>
          </p:nvCxnSpPr>
          <p:spPr>
            <a:xfrm>
              <a:off x="9146145" y="2436144"/>
              <a:ext cx="306996" cy="1793050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E397B2C5-0BAD-833F-D355-31AC379601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73254" y="2344679"/>
              <a:ext cx="561719" cy="1884515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5C581FD-C657-6671-DDB6-FED5755A333D}"/>
              </a:ext>
            </a:extLst>
          </p:cNvPr>
          <p:cNvGrpSpPr>
            <a:grpSpLocks/>
          </p:cNvGrpSpPr>
          <p:nvPr/>
        </p:nvGrpSpPr>
        <p:grpSpPr bwMode="auto">
          <a:xfrm>
            <a:off x="254444" y="1345372"/>
            <a:ext cx="3560762" cy="1933575"/>
            <a:chOff x="5583516" y="1927202"/>
            <a:chExt cx="3560484" cy="1933816"/>
          </a:xfrm>
        </p:grpSpPr>
        <p:grpSp>
          <p:nvGrpSpPr>
            <p:cNvPr id="3" name="Group 7">
              <a:extLst>
                <a:ext uri="{FF2B5EF4-FFF2-40B4-BE49-F238E27FC236}">
                  <a16:creationId xmlns:a16="http://schemas.microsoft.com/office/drawing/2014/main" id="{9F717740-8F5B-DC01-6C75-C8265CE108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3516" y="1927202"/>
              <a:ext cx="3560484" cy="1383062"/>
              <a:chOff x="5583516" y="1927202"/>
              <a:chExt cx="3560484" cy="1383062"/>
            </a:xfrm>
          </p:grpSpPr>
          <p:grpSp>
            <p:nvGrpSpPr>
              <p:cNvPr id="7" name="Group 5">
                <a:extLst>
                  <a:ext uri="{FF2B5EF4-FFF2-40B4-BE49-F238E27FC236}">
                    <a16:creationId xmlns:a16="http://schemas.microsoft.com/office/drawing/2014/main" id="{DAD4F9B3-F03F-5F11-ECBA-7539625349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83516" y="2182208"/>
                <a:ext cx="3560484" cy="1128056"/>
                <a:chOff x="5583516" y="2182208"/>
                <a:chExt cx="3560484" cy="1128056"/>
              </a:xfrm>
            </p:grpSpPr>
            <p:pic>
              <p:nvPicPr>
                <p:cNvPr id="12" name="Picture 1">
                  <a:extLst>
                    <a:ext uri="{FF2B5EF4-FFF2-40B4-BE49-F238E27FC236}">
                      <a16:creationId xmlns:a16="http://schemas.microsoft.com/office/drawing/2014/main" id="{E7A34E56-A1B2-2AB4-4119-2D51131C8B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27307" y="2182208"/>
                  <a:ext cx="2541222" cy="5314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" name="Picture 4">
                  <a:extLst>
                    <a:ext uri="{FF2B5EF4-FFF2-40B4-BE49-F238E27FC236}">
                      <a16:creationId xmlns:a16="http://schemas.microsoft.com/office/drawing/2014/main" id="{BDB954BE-A36A-F9D8-1C1E-C66EF94F27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83516" y="2718134"/>
                  <a:ext cx="3560484" cy="592130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0" name="TextBox 6">
                <a:extLst>
                  <a:ext uri="{FF2B5EF4-FFF2-40B4-BE49-F238E27FC236}">
                    <a16:creationId xmlns:a16="http://schemas.microsoft.com/office/drawing/2014/main" id="{31C295AF-8C38-06A3-62A9-C8A87C35C68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29990" y="1927202"/>
                <a:ext cx="163130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 b="1">
                    <a:solidFill>
                      <a:schemeClr val="tx1"/>
                    </a:solidFill>
                    <a:latin typeface="Helvetica" charset="0"/>
                    <a:ea typeface="MS PGothic" charset="0"/>
                    <a:cs typeface="MS PGothic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Helvetica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Helvetica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Helvetica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Helvetica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Helvetica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Helvetica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Helvetica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Helvetica" charset="0"/>
                    <a:ea typeface="MS PGothic" charset="0"/>
                    <a:cs typeface="MS PGothic" charset="0"/>
                  </a:defRPr>
                </a:lvl9pPr>
              </a:lstStyle>
              <a:p>
                <a:r>
                  <a:rPr lang="en-US" dirty="0"/>
                  <a:t>Fermi Gas Model</a:t>
                </a:r>
              </a:p>
            </p:txBody>
          </p:sp>
        </p:grpSp>
        <p:pic>
          <p:nvPicPr>
            <p:cNvPr id="4" name="Picture 8">
              <a:extLst>
                <a:ext uri="{FF2B5EF4-FFF2-40B4-BE49-F238E27FC236}">
                  <a16:creationId xmlns:a16="http://schemas.microsoft.com/office/drawing/2014/main" id="{0D6DC630-78C1-9D31-16BB-8A4332D4D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9848" y="3297739"/>
              <a:ext cx="2785100" cy="563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D73F2B3-16FE-C148-283A-1EE26C0E19CE}"/>
              </a:ext>
            </a:extLst>
          </p:cNvPr>
          <p:cNvGrpSpPr>
            <a:grpSpLocks/>
          </p:cNvGrpSpPr>
          <p:nvPr/>
        </p:nvGrpSpPr>
        <p:grpSpPr bwMode="auto">
          <a:xfrm>
            <a:off x="3714146" y="1308623"/>
            <a:ext cx="2822575" cy="688975"/>
            <a:chOff x="6160990" y="4222021"/>
            <a:chExt cx="2822422" cy="687929"/>
          </a:xfrm>
        </p:grpSpPr>
        <p:pic>
          <p:nvPicPr>
            <p:cNvPr id="20" name="Picture 10">
              <a:extLst>
                <a:ext uri="{FF2B5EF4-FFF2-40B4-BE49-F238E27FC236}">
                  <a16:creationId xmlns:a16="http://schemas.microsoft.com/office/drawing/2014/main" id="{5E5DF2B5-2F60-D0A5-176B-F61352576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0990" y="4483796"/>
              <a:ext cx="2784870" cy="426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11">
              <a:extLst>
                <a:ext uri="{FF2B5EF4-FFF2-40B4-BE49-F238E27FC236}">
                  <a16:creationId xmlns:a16="http://schemas.microsoft.com/office/drawing/2014/main" id="{7A71C15D-28A0-7A91-487B-BCBFE521D8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28105" y="4222021"/>
              <a:ext cx="2655307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dirty="0"/>
                <a:t>Constant Temperature Model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58B947B0-DAA8-013D-D0DA-9A6DFD8C0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9039" y="2574274"/>
            <a:ext cx="23066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r>
              <a:rPr lang="en-US" dirty="0"/>
              <a:t>Plus many, many more…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1A9113-B92F-01FF-A8A2-1896E483AC44}"/>
              </a:ext>
            </a:extLst>
          </p:cNvPr>
          <p:cNvSpPr txBox="1"/>
          <p:nvPr/>
        </p:nvSpPr>
        <p:spPr>
          <a:xfrm>
            <a:off x="357004" y="3457535"/>
            <a:ext cx="67142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Photon Strength Function </a:t>
            </a:r>
            <a:r>
              <a:rPr lang="en-US" sz="2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F(E</a:t>
            </a:r>
            <a:r>
              <a:rPr lang="en-US" sz="2200" b="1" i="1" u="sng" baseline="-25000" dirty="0"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 descr="Diagram&#10;&#10;Description automatically generated">
            <a:extLst>
              <a:ext uri="{FF2B5EF4-FFF2-40B4-BE49-F238E27FC236}">
                <a16:creationId xmlns:a16="http://schemas.microsoft.com/office/drawing/2014/main" id="{E1719223-0D07-A199-7B42-94BD26E644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642" y="3948275"/>
            <a:ext cx="2371332" cy="1783398"/>
          </a:xfrm>
          <a:prstGeom prst="rect">
            <a:avLst/>
          </a:prstGeom>
        </p:spPr>
      </p:pic>
      <p:pic>
        <p:nvPicPr>
          <p:cNvPr id="1026" name="Picture 2" descr="(Color online) Photo-neutron production cross section ">
            <a:extLst>
              <a:ext uri="{FF2B5EF4-FFF2-40B4-BE49-F238E27FC236}">
                <a16:creationId xmlns:a16="http://schemas.microsoft.com/office/drawing/2014/main" id="{6CB28DE8-DEA5-CFE3-B8B4-1E4564B20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998" y="3870301"/>
            <a:ext cx="2111284" cy="193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ome examples of low energy enhancements in the γ-ray strength function found in medium mass nuclei, using the Oslo method. ">
            <a:extLst>
              <a:ext uri="{FF2B5EF4-FFF2-40B4-BE49-F238E27FC236}">
                <a16:creationId xmlns:a16="http://schemas.microsoft.com/office/drawing/2014/main" id="{8A8E0FF0-ED6C-D8CF-D9EE-2661A59F5E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9496"/>
          <a:stretch/>
        </p:blipFill>
        <p:spPr bwMode="auto">
          <a:xfrm>
            <a:off x="4604808" y="3843384"/>
            <a:ext cx="2507048" cy="165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589B747-6488-C4AE-D776-AEA579E98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2745" y="5493128"/>
            <a:ext cx="23066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r>
              <a:rPr lang="en-US" dirty="0"/>
              <a:t>Plus many, many more…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A7B72EA-F35A-FF63-5DE8-329963452E43}"/>
              </a:ext>
            </a:extLst>
          </p:cNvPr>
          <p:cNvGrpSpPr/>
          <p:nvPr/>
        </p:nvGrpSpPr>
        <p:grpSpPr>
          <a:xfrm>
            <a:off x="8301662" y="680861"/>
            <a:ext cx="3489806" cy="596016"/>
            <a:chOff x="8656819" y="-186874"/>
            <a:chExt cx="3489806" cy="596016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965EABC-00D6-42AD-A696-A13981DF6A26}"/>
                </a:ext>
              </a:extLst>
            </p:cNvPr>
            <p:cNvSpPr txBox="1"/>
            <p:nvPr/>
          </p:nvSpPr>
          <p:spPr>
            <a:xfrm>
              <a:off x="11620519" y="-186874"/>
              <a:ext cx="5261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sz="3200" i="1" baseline="-2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88CF57C-4AE3-A50D-1F55-67738D768C35}"/>
                </a:ext>
              </a:extLst>
            </p:cNvPr>
            <p:cNvCxnSpPr/>
            <p:nvPr/>
          </p:nvCxnSpPr>
          <p:spPr>
            <a:xfrm>
              <a:off x="8656819" y="409142"/>
              <a:ext cx="3432748" cy="0"/>
            </a:xfrm>
            <a:prstGeom prst="line">
              <a:avLst/>
            </a:prstGeom>
            <a:ln w="50800"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75464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C123B190-4313-5C97-AD73-389DAD26B1AA}"/>
              </a:ext>
            </a:extLst>
          </p:cNvPr>
          <p:cNvGraphicFramePr/>
          <p:nvPr/>
        </p:nvGraphicFramePr>
        <p:xfrm>
          <a:off x="6985416" y="802714"/>
          <a:ext cx="4935451" cy="5247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AA21F3B4-69C0-09FF-852D-F3A631FE2B4C}"/>
              </a:ext>
            </a:extLst>
          </p:cNvPr>
          <p:cNvSpPr txBox="1">
            <a:spLocks/>
          </p:cNvSpPr>
          <p:nvPr/>
        </p:nvSpPr>
        <p:spPr>
          <a:xfrm>
            <a:off x="0" y="-6911"/>
            <a:ext cx="12192000" cy="80962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b="1" i="0" kern="1200" cap="none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4000" b="0" dirty="0">
                <a:solidFill>
                  <a:schemeClr val="tx1"/>
                </a:solidFill>
                <a:latin typeface="Times New Roman"/>
                <a:cs typeface="Times New Roman"/>
              </a:rPr>
              <a:t>What are statistical nuclear 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D4B1A0-ABE9-B0CE-BF42-52CE8C468E6D}"/>
              </a:ext>
            </a:extLst>
          </p:cNvPr>
          <p:cNvSpPr txBox="1"/>
          <p:nvPr/>
        </p:nvSpPr>
        <p:spPr>
          <a:xfrm>
            <a:off x="271133" y="808216"/>
            <a:ext cx="67142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Nuclear Level Density = </a:t>
            </a:r>
            <a:r>
              <a:rPr lang="en-US" sz="2200" b="1" i="1" u="sng" dirty="0">
                <a:latin typeface="Symbol" pitchFamily="2" charset="2"/>
                <a:cs typeface="Times New Roman" panose="02020603050405020304" pitchFamily="18" charset="0"/>
              </a:rPr>
              <a:t>r</a:t>
            </a:r>
            <a:r>
              <a:rPr lang="en-US" sz="2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</a:t>
            </a:r>
            <a:r>
              <a:rPr lang="en-US" sz="2200" b="1" i="1" u="sng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,J</a:t>
            </a:r>
            <a:r>
              <a:rPr lang="en-US" sz="2200" b="1" i="1" u="sng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sz="2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48D82495-8797-5BEA-B0EE-8FCC7848C950}"/>
              </a:ext>
            </a:extLst>
          </p:cNvPr>
          <p:cNvSpPr/>
          <p:nvPr/>
        </p:nvSpPr>
        <p:spPr>
          <a:xfrm>
            <a:off x="8219037" y="1406781"/>
            <a:ext cx="3391024" cy="2707181"/>
          </a:xfrm>
          <a:custGeom>
            <a:avLst/>
            <a:gdLst>
              <a:gd name="connsiteX0" fmla="*/ 3218458 w 3391024"/>
              <a:gd name="connsiteY0" fmla="*/ 691842 h 2707181"/>
              <a:gd name="connsiteX1" fmla="*/ 3278419 w 3391024"/>
              <a:gd name="connsiteY1" fmla="*/ 92235 h 2707181"/>
              <a:gd name="connsiteX2" fmla="*/ 2858694 w 3391024"/>
              <a:gd name="connsiteY2" fmla="*/ 2294 h 2707181"/>
              <a:gd name="connsiteX3" fmla="*/ 235415 w 3391024"/>
              <a:gd name="connsiteY3" fmla="*/ 32275 h 2707181"/>
              <a:gd name="connsiteX4" fmla="*/ 115494 w 3391024"/>
              <a:gd name="connsiteY4" fmla="*/ 152196 h 2707181"/>
              <a:gd name="connsiteX5" fmla="*/ 145474 w 3391024"/>
              <a:gd name="connsiteY5" fmla="*/ 1546281 h 2707181"/>
              <a:gd name="connsiteX6" fmla="*/ 340347 w 3391024"/>
              <a:gd name="connsiteY6" fmla="*/ 1801114 h 2707181"/>
              <a:gd name="connsiteX7" fmla="*/ 879993 w 3391024"/>
              <a:gd name="connsiteY7" fmla="*/ 1801114 h 2707181"/>
              <a:gd name="connsiteX8" fmla="*/ 1014904 w 3391024"/>
              <a:gd name="connsiteY8" fmla="*/ 1831094 h 2707181"/>
              <a:gd name="connsiteX9" fmla="*/ 999914 w 3391024"/>
              <a:gd name="connsiteY9" fmla="*/ 2085927 h 2707181"/>
              <a:gd name="connsiteX10" fmla="*/ 1074865 w 3391024"/>
              <a:gd name="connsiteY10" fmla="*/ 2640563 h 2707181"/>
              <a:gd name="connsiteX11" fmla="*/ 1419638 w 3391024"/>
              <a:gd name="connsiteY11" fmla="*/ 2475671 h 2707181"/>
              <a:gd name="connsiteX12" fmla="*/ 3218458 w 3391024"/>
              <a:gd name="connsiteY12" fmla="*/ 691842 h 2707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91024" h="2707181">
                <a:moveTo>
                  <a:pt x="3218458" y="691842"/>
                </a:moveTo>
                <a:cubicBezTo>
                  <a:pt x="3528255" y="294603"/>
                  <a:pt x="3338380" y="207160"/>
                  <a:pt x="3278419" y="92235"/>
                </a:cubicBezTo>
                <a:cubicBezTo>
                  <a:pt x="3218458" y="-22690"/>
                  <a:pt x="2858694" y="2294"/>
                  <a:pt x="2858694" y="2294"/>
                </a:cubicBezTo>
                <a:lnTo>
                  <a:pt x="235415" y="32275"/>
                </a:lnTo>
                <a:cubicBezTo>
                  <a:pt x="-221785" y="57259"/>
                  <a:pt x="130484" y="-100138"/>
                  <a:pt x="115494" y="152196"/>
                </a:cubicBezTo>
                <a:cubicBezTo>
                  <a:pt x="100504" y="404530"/>
                  <a:pt x="107999" y="1271461"/>
                  <a:pt x="145474" y="1546281"/>
                </a:cubicBezTo>
                <a:cubicBezTo>
                  <a:pt x="182949" y="1821101"/>
                  <a:pt x="217927" y="1758642"/>
                  <a:pt x="340347" y="1801114"/>
                </a:cubicBezTo>
                <a:cubicBezTo>
                  <a:pt x="462767" y="1843586"/>
                  <a:pt x="767567" y="1796117"/>
                  <a:pt x="879993" y="1801114"/>
                </a:cubicBezTo>
                <a:cubicBezTo>
                  <a:pt x="992419" y="1806111"/>
                  <a:pt x="994917" y="1783625"/>
                  <a:pt x="1014904" y="1831094"/>
                </a:cubicBezTo>
                <a:cubicBezTo>
                  <a:pt x="1034891" y="1878563"/>
                  <a:pt x="989921" y="1951016"/>
                  <a:pt x="999914" y="2085927"/>
                </a:cubicBezTo>
                <a:cubicBezTo>
                  <a:pt x="1009907" y="2220838"/>
                  <a:pt x="1004911" y="2575606"/>
                  <a:pt x="1074865" y="2640563"/>
                </a:cubicBezTo>
                <a:cubicBezTo>
                  <a:pt x="1144819" y="2705520"/>
                  <a:pt x="1059874" y="2805455"/>
                  <a:pt x="1419638" y="2475671"/>
                </a:cubicBezTo>
                <a:cubicBezTo>
                  <a:pt x="1779402" y="2145888"/>
                  <a:pt x="2908661" y="1089081"/>
                  <a:pt x="3218458" y="691842"/>
                </a:cubicBez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QC </a:t>
            </a:r>
          </a:p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States</a:t>
            </a:r>
          </a:p>
          <a:p>
            <a:pPr algn="ctr"/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0078616-BDC6-FD21-3962-C36E08466E94}"/>
              </a:ext>
            </a:extLst>
          </p:cNvPr>
          <p:cNvGrpSpPr/>
          <p:nvPr/>
        </p:nvGrpSpPr>
        <p:grpSpPr>
          <a:xfrm>
            <a:off x="8119406" y="802715"/>
            <a:ext cx="2373700" cy="3426479"/>
            <a:chOff x="8119406" y="802715"/>
            <a:chExt cx="2373700" cy="3426479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160433E0-6D49-2BE1-CA42-7E065127A07A}"/>
                </a:ext>
              </a:extLst>
            </p:cNvPr>
            <p:cNvSpPr/>
            <p:nvPr/>
          </p:nvSpPr>
          <p:spPr>
            <a:xfrm>
              <a:off x="8119406" y="802715"/>
              <a:ext cx="2373700" cy="438816"/>
            </a:xfrm>
            <a:custGeom>
              <a:avLst/>
              <a:gdLst>
                <a:gd name="connsiteX0" fmla="*/ 140174 w 1632722"/>
                <a:gd name="connsiteY0" fmla="*/ 166238 h 178575"/>
                <a:gd name="connsiteX1" fmla="*/ 1549250 w 1632722"/>
                <a:gd name="connsiteY1" fmla="*/ 166238 h 178575"/>
                <a:gd name="connsiteX2" fmla="*/ 1399348 w 1632722"/>
                <a:gd name="connsiteY2" fmla="*/ 46317 h 178575"/>
                <a:gd name="connsiteX3" fmla="*/ 814732 w 1632722"/>
                <a:gd name="connsiteY3" fmla="*/ 1347 h 178575"/>
                <a:gd name="connsiteX4" fmla="*/ 125184 w 1632722"/>
                <a:gd name="connsiteY4" fmla="*/ 91288 h 178575"/>
                <a:gd name="connsiteX5" fmla="*/ 140174 w 1632722"/>
                <a:gd name="connsiteY5" fmla="*/ 166238 h 17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2722" h="178575">
                  <a:moveTo>
                    <a:pt x="140174" y="166238"/>
                  </a:moveTo>
                  <a:cubicBezTo>
                    <a:pt x="377518" y="178730"/>
                    <a:pt x="1339388" y="186225"/>
                    <a:pt x="1549250" y="166238"/>
                  </a:cubicBezTo>
                  <a:cubicBezTo>
                    <a:pt x="1759112" y="146251"/>
                    <a:pt x="1521768" y="73799"/>
                    <a:pt x="1399348" y="46317"/>
                  </a:cubicBezTo>
                  <a:cubicBezTo>
                    <a:pt x="1276928" y="18835"/>
                    <a:pt x="1027093" y="-6148"/>
                    <a:pt x="814732" y="1347"/>
                  </a:cubicBezTo>
                  <a:cubicBezTo>
                    <a:pt x="602371" y="8842"/>
                    <a:pt x="235112" y="56311"/>
                    <a:pt x="125184" y="91288"/>
                  </a:cubicBezTo>
                  <a:cubicBezTo>
                    <a:pt x="15256" y="126265"/>
                    <a:pt x="-97170" y="153746"/>
                    <a:pt x="140174" y="166238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tint val="100000"/>
                    <a:shade val="100000"/>
                    <a:satMod val="130000"/>
                    <a:alpha val="14000"/>
                    <a:lumMod val="47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11133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Neutron Capture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9750566-EC11-C2E8-8C47-DD470A6B3AB4}"/>
                </a:ext>
              </a:extLst>
            </p:cNvPr>
            <p:cNvCxnSpPr/>
            <p:nvPr/>
          </p:nvCxnSpPr>
          <p:spPr>
            <a:xfrm flipH="1">
              <a:off x="8709285" y="1109272"/>
              <a:ext cx="329784" cy="974361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431920F-E2B5-FA14-0B10-5E1E38AE0D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72596" y="1139149"/>
              <a:ext cx="184223" cy="1781472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75076C2-A222-48DB-CFD1-173514FA4315}"/>
                </a:ext>
              </a:extLst>
            </p:cNvPr>
            <p:cNvCxnSpPr>
              <a:cxnSpLocks/>
            </p:cNvCxnSpPr>
            <p:nvPr/>
          </p:nvCxnSpPr>
          <p:spPr>
            <a:xfrm>
              <a:off x="8688643" y="1944297"/>
              <a:ext cx="164891" cy="669767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28C3F06-BC9F-DCFA-E980-3E92ED11C818}"/>
                </a:ext>
              </a:extLst>
            </p:cNvPr>
            <p:cNvCxnSpPr>
              <a:cxnSpLocks/>
            </p:cNvCxnSpPr>
            <p:nvPr/>
          </p:nvCxnSpPr>
          <p:spPr>
            <a:xfrm>
              <a:off x="9123358" y="1139149"/>
              <a:ext cx="0" cy="735409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3C562D5-B8E8-F9DF-EB66-AA27EE9DA41D}"/>
                </a:ext>
              </a:extLst>
            </p:cNvPr>
            <p:cNvCxnSpPr>
              <a:cxnSpLocks/>
            </p:cNvCxnSpPr>
            <p:nvPr/>
          </p:nvCxnSpPr>
          <p:spPr>
            <a:xfrm>
              <a:off x="9275758" y="1291549"/>
              <a:ext cx="0" cy="735409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50972A2B-57B8-11D8-0837-6B9D3FDB1C30}"/>
                </a:ext>
              </a:extLst>
            </p:cNvPr>
            <p:cNvCxnSpPr>
              <a:cxnSpLocks/>
            </p:cNvCxnSpPr>
            <p:nvPr/>
          </p:nvCxnSpPr>
          <p:spPr>
            <a:xfrm>
              <a:off x="8832687" y="1139149"/>
              <a:ext cx="288827" cy="1460165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1EE4B641-042F-7BF0-62A9-E9C816807EC0}"/>
                </a:ext>
              </a:extLst>
            </p:cNvPr>
            <p:cNvCxnSpPr>
              <a:cxnSpLocks/>
            </p:cNvCxnSpPr>
            <p:nvPr/>
          </p:nvCxnSpPr>
          <p:spPr>
            <a:xfrm>
              <a:off x="9458138" y="1109272"/>
              <a:ext cx="0" cy="1259174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B2F16B50-614E-34CD-F85F-E2AEAF5689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10538" y="1241531"/>
              <a:ext cx="244927" cy="842102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4EFBED2B-53BA-393B-8873-B46F4DF65CE0}"/>
                </a:ext>
              </a:extLst>
            </p:cNvPr>
            <p:cNvCxnSpPr>
              <a:cxnSpLocks/>
            </p:cNvCxnSpPr>
            <p:nvPr/>
          </p:nvCxnSpPr>
          <p:spPr>
            <a:xfrm>
              <a:off x="9781348" y="1393930"/>
              <a:ext cx="375827" cy="497329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CC5B728A-71E6-9BE0-FE6B-2FAEF3CD6F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07031" y="1780819"/>
              <a:ext cx="291055" cy="504900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5B755762-FEFB-37B4-AA45-D825D5D50F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08363" y="2614064"/>
              <a:ext cx="124323" cy="809625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1A63D812-383C-E274-DF23-125A68D07E63}"/>
                </a:ext>
              </a:extLst>
            </p:cNvPr>
            <p:cNvCxnSpPr>
              <a:cxnSpLocks/>
            </p:cNvCxnSpPr>
            <p:nvPr/>
          </p:nvCxnSpPr>
          <p:spPr>
            <a:xfrm>
              <a:off x="9146145" y="2436144"/>
              <a:ext cx="306996" cy="1793050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E397B2C5-0BAD-833F-D355-31AC379601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73254" y="2344679"/>
              <a:ext cx="561719" cy="1884515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5C581FD-C657-6671-DDB6-FED5755A333D}"/>
              </a:ext>
            </a:extLst>
          </p:cNvPr>
          <p:cNvGrpSpPr>
            <a:grpSpLocks/>
          </p:cNvGrpSpPr>
          <p:nvPr/>
        </p:nvGrpSpPr>
        <p:grpSpPr bwMode="auto">
          <a:xfrm>
            <a:off x="254444" y="1345372"/>
            <a:ext cx="3560762" cy="1933575"/>
            <a:chOff x="5583516" y="1927202"/>
            <a:chExt cx="3560484" cy="1933816"/>
          </a:xfrm>
        </p:grpSpPr>
        <p:grpSp>
          <p:nvGrpSpPr>
            <p:cNvPr id="3" name="Group 7">
              <a:extLst>
                <a:ext uri="{FF2B5EF4-FFF2-40B4-BE49-F238E27FC236}">
                  <a16:creationId xmlns:a16="http://schemas.microsoft.com/office/drawing/2014/main" id="{9F717740-8F5B-DC01-6C75-C8265CE108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3516" y="1927202"/>
              <a:ext cx="3560484" cy="1383062"/>
              <a:chOff x="5583516" y="1927202"/>
              <a:chExt cx="3560484" cy="1383062"/>
            </a:xfrm>
          </p:grpSpPr>
          <p:grpSp>
            <p:nvGrpSpPr>
              <p:cNvPr id="7" name="Group 5">
                <a:extLst>
                  <a:ext uri="{FF2B5EF4-FFF2-40B4-BE49-F238E27FC236}">
                    <a16:creationId xmlns:a16="http://schemas.microsoft.com/office/drawing/2014/main" id="{DAD4F9B3-F03F-5F11-ECBA-7539625349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83516" y="2182208"/>
                <a:ext cx="3560484" cy="1128056"/>
                <a:chOff x="5583516" y="2182208"/>
                <a:chExt cx="3560484" cy="1128056"/>
              </a:xfrm>
            </p:grpSpPr>
            <p:pic>
              <p:nvPicPr>
                <p:cNvPr id="12" name="Picture 1">
                  <a:extLst>
                    <a:ext uri="{FF2B5EF4-FFF2-40B4-BE49-F238E27FC236}">
                      <a16:creationId xmlns:a16="http://schemas.microsoft.com/office/drawing/2014/main" id="{E7A34E56-A1B2-2AB4-4119-2D51131C8B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27307" y="2182208"/>
                  <a:ext cx="2541222" cy="5314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" name="Picture 4">
                  <a:extLst>
                    <a:ext uri="{FF2B5EF4-FFF2-40B4-BE49-F238E27FC236}">
                      <a16:creationId xmlns:a16="http://schemas.microsoft.com/office/drawing/2014/main" id="{BDB954BE-A36A-F9D8-1C1E-C66EF94F27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83516" y="2718134"/>
                  <a:ext cx="3560484" cy="592130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0" name="TextBox 6">
                <a:extLst>
                  <a:ext uri="{FF2B5EF4-FFF2-40B4-BE49-F238E27FC236}">
                    <a16:creationId xmlns:a16="http://schemas.microsoft.com/office/drawing/2014/main" id="{31C295AF-8C38-06A3-62A9-C8A87C35C68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29990" y="1927202"/>
                <a:ext cx="163130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 b="1">
                    <a:solidFill>
                      <a:schemeClr val="tx1"/>
                    </a:solidFill>
                    <a:latin typeface="Helvetica" charset="0"/>
                    <a:ea typeface="MS PGothic" charset="0"/>
                    <a:cs typeface="MS PGothic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Helvetica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Helvetica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Helvetica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Helvetica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Helvetica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Helvetica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Helvetica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Helvetica" charset="0"/>
                    <a:ea typeface="MS PGothic" charset="0"/>
                    <a:cs typeface="MS PGothic" charset="0"/>
                  </a:defRPr>
                </a:lvl9pPr>
              </a:lstStyle>
              <a:p>
                <a:r>
                  <a:rPr lang="en-US" dirty="0"/>
                  <a:t>Fermi Gas Model</a:t>
                </a:r>
              </a:p>
            </p:txBody>
          </p:sp>
        </p:grpSp>
        <p:pic>
          <p:nvPicPr>
            <p:cNvPr id="4" name="Picture 8">
              <a:extLst>
                <a:ext uri="{FF2B5EF4-FFF2-40B4-BE49-F238E27FC236}">
                  <a16:creationId xmlns:a16="http://schemas.microsoft.com/office/drawing/2014/main" id="{0D6DC630-78C1-9D31-16BB-8A4332D4D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9848" y="3297739"/>
              <a:ext cx="2785100" cy="563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D73F2B3-16FE-C148-283A-1EE26C0E19CE}"/>
              </a:ext>
            </a:extLst>
          </p:cNvPr>
          <p:cNvGrpSpPr>
            <a:grpSpLocks/>
          </p:cNvGrpSpPr>
          <p:nvPr/>
        </p:nvGrpSpPr>
        <p:grpSpPr bwMode="auto">
          <a:xfrm>
            <a:off x="3714146" y="1308623"/>
            <a:ext cx="2822575" cy="688975"/>
            <a:chOff x="6160990" y="4222021"/>
            <a:chExt cx="2822422" cy="687929"/>
          </a:xfrm>
        </p:grpSpPr>
        <p:pic>
          <p:nvPicPr>
            <p:cNvPr id="20" name="Picture 10">
              <a:extLst>
                <a:ext uri="{FF2B5EF4-FFF2-40B4-BE49-F238E27FC236}">
                  <a16:creationId xmlns:a16="http://schemas.microsoft.com/office/drawing/2014/main" id="{5E5DF2B5-2F60-D0A5-176B-F61352576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0990" y="4483796"/>
              <a:ext cx="2784870" cy="426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11">
              <a:extLst>
                <a:ext uri="{FF2B5EF4-FFF2-40B4-BE49-F238E27FC236}">
                  <a16:creationId xmlns:a16="http://schemas.microsoft.com/office/drawing/2014/main" id="{7A71C15D-28A0-7A91-487B-BCBFE521D8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28105" y="4222021"/>
              <a:ext cx="2655307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dirty="0"/>
                <a:t>Constant Temperature Model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58B947B0-DAA8-013D-D0DA-9A6DFD8C0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9039" y="2574274"/>
            <a:ext cx="23066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r>
              <a:rPr lang="en-US" dirty="0"/>
              <a:t>Plus many, many more…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1A9113-B92F-01FF-A8A2-1896E483AC44}"/>
              </a:ext>
            </a:extLst>
          </p:cNvPr>
          <p:cNvSpPr txBox="1"/>
          <p:nvPr/>
        </p:nvSpPr>
        <p:spPr>
          <a:xfrm>
            <a:off x="357004" y="3457535"/>
            <a:ext cx="67142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Photon Strength Function </a:t>
            </a:r>
            <a:r>
              <a:rPr lang="en-US" sz="2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F(E</a:t>
            </a:r>
            <a:r>
              <a:rPr lang="en-US" sz="2200" b="1" i="1" u="sng" baseline="-25000" dirty="0"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 descr="Diagram&#10;&#10;Description automatically generated">
            <a:extLst>
              <a:ext uri="{FF2B5EF4-FFF2-40B4-BE49-F238E27FC236}">
                <a16:creationId xmlns:a16="http://schemas.microsoft.com/office/drawing/2014/main" id="{E1719223-0D07-A199-7B42-94BD26E644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642" y="3948275"/>
            <a:ext cx="2371332" cy="1783398"/>
          </a:xfrm>
          <a:prstGeom prst="rect">
            <a:avLst/>
          </a:prstGeom>
        </p:spPr>
      </p:pic>
      <p:pic>
        <p:nvPicPr>
          <p:cNvPr id="1026" name="Picture 2" descr="(Color online) Photo-neutron production cross section ">
            <a:extLst>
              <a:ext uri="{FF2B5EF4-FFF2-40B4-BE49-F238E27FC236}">
                <a16:creationId xmlns:a16="http://schemas.microsoft.com/office/drawing/2014/main" id="{6CB28DE8-DEA5-CFE3-B8B4-1E4564B20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998" y="3870301"/>
            <a:ext cx="2111284" cy="193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ome examples of low energy enhancements in the γ-ray strength function found in medium mass nuclei, using the Oslo method. ">
            <a:extLst>
              <a:ext uri="{FF2B5EF4-FFF2-40B4-BE49-F238E27FC236}">
                <a16:creationId xmlns:a16="http://schemas.microsoft.com/office/drawing/2014/main" id="{8A8E0FF0-ED6C-D8CF-D9EE-2661A59F5E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9496"/>
          <a:stretch/>
        </p:blipFill>
        <p:spPr bwMode="auto">
          <a:xfrm>
            <a:off x="4604808" y="3843384"/>
            <a:ext cx="2507048" cy="165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589B747-6488-C4AE-D776-AEA579E98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2745" y="5493128"/>
            <a:ext cx="23066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r>
              <a:rPr lang="en-US" dirty="0"/>
              <a:t>Plus many, many more…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A7B72EA-F35A-FF63-5DE8-329963452E43}"/>
              </a:ext>
            </a:extLst>
          </p:cNvPr>
          <p:cNvGrpSpPr/>
          <p:nvPr/>
        </p:nvGrpSpPr>
        <p:grpSpPr>
          <a:xfrm>
            <a:off x="8301662" y="680861"/>
            <a:ext cx="3489806" cy="596016"/>
            <a:chOff x="8656819" y="-186874"/>
            <a:chExt cx="3489806" cy="596016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965EABC-00D6-42AD-A696-A13981DF6A26}"/>
                </a:ext>
              </a:extLst>
            </p:cNvPr>
            <p:cNvSpPr txBox="1"/>
            <p:nvPr/>
          </p:nvSpPr>
          <p:spPr>
            <a:xfrm>
              <a:off x="11620519" y="-186874"/>
              <a:ext cx="5261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sz="3200" i="1" baseline="-2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88CF57C-4AE3-A50D-1F55-67738D768C35}"/>
                </a:ext>
              </a:extLst>
            </p:cNvPr>
            <p:cNvCxnSpPr/>
            <p:nvPr/>
          </p:nvCxnSpPr>
          <p:spPr>
            <a:xfrm>
              <a:off x="8656819" y="409142"/>
              <a:ext cx="3432748" cy="0"/>
            </a:xfrm>
            <a:prstGeom prst="line">
              <a:avLst/>
            </a:prstGeom>
            <a:ln w="50800"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29F03FE1-5B26-78D7-8840-60C98104D588}"/>
              </a:ext>
            </a:extLst>
          </p:cNvPr>
          <p:cNvSpPr txBox="1"/>
          <p:nvPr/>
        </p:nvSpPr>
        <p:spPr>
          <a:xfrm>
            <a:off x="1191709" y="5874628"/>
            <a:ext cx="9988119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do these data effect the reaction rates needed for applications?</a:t>
            </a:r>
          </a:p>
        </p:txBody>
      </p:sp>
    </p:spTree>
    <p:extLst>
      <p:ext uri="{BB962C8B-B14F-4D97-AF65-F5344CB8AC3E}">
        <p14:creationId xmlns:p14="http://schemas.microsoft.com/office/powerpoint/2010/main" val="4111888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-6911"/>
            <a:ext cx="12192000" cy="809625"/>
          </a:xfrm>
        </p:spPr>
        <p:txBody>
          <a:bodyPr/>
          <a:lstStyle/>
          <a:p>
            <a:pPr lvl="0"/>
            <a:r>
              <a:rPr lang="en-US" sz="4000" b="0" dirty="0">
                <a:solidFill>
                  <a:schemeClr val="tx1"/>
                </a:solidFill>
                <a:latin typeface="Times New Roman"/>
                <a:cs typeface="Times New Roman"/>
              </a:rPr>
              <a:t>Where Statistical Data Enters Reaction Evaluation</a:t>
            </a:r>
          </a:p>
        </p:txBody>
      </p:sp>
      <p:pic>
        <p:nvPicPr>
          <p:cNvPr id="3" name="Picture 2" descr="ENDF_workflow_cartoon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3129" y="2060287"/>
            <a:ext cx="6807200" cy="420889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78871" y="2009487"/>
            <a:ext cx="5689600" cy="2794000"/>
            <a:chOff x="914400" y="1727200"/>
            <a:chExt cx="5689600" cy="2794000"/>
          </a:xfrm>
        </p:grpSpPr>
        <p:sp>
          <p:nvSpPr>
            <p:cNvPr id="5" name="Rectangle 4"/>
            <p:cNvSpPr/>
            <p:nvPr/>
          </p:nvSpPr>
          <p:spPr bwMode="auto">
            <a:xfrm>
              <a:off x="914400" y="1727200"/>
              <a:ext cx="5321300" cy="685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latin typeface="Helvetica" pitchFamily="34" charset="0"/>
                <a:ea typeface="MS PGothic" pitchFamily="34" charset="-128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4965700" y="2209800"/>
              <a:ext cx="1638300" cy="23114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latin typeface="Helvetica" pitchFamily="34" charset="0"/>
                <a:ea typeface="MS PGothic" pitchFamily="34" charset="-128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211181" y="6432489"/>
            <a:ext cx="3724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Thanks to Dave Brown (BNL/NNDC)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84018" y="601225"/>
            <a:ext cx="116239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8788" indent="-458788">
              <a:buFont typeface="+mj-lt"/>
              <a:buAutoNum type="arabicPeriod"/>
            </a:pPr>
            <a:r>
              <a:rPr lang="en-US" sz="2400" dirty="0">
                <a:latin typeface="Times New Roman"/>
                <a:cs typeface="Times New Roman"/>
              </a:rPr>
              <a:t>Reaction models are </a:t>
            </a:r>
            <a:r>
              <a:rPr lang="en-US" sz="2400" b="1" i="1" dirty="0">
                <a:latin typeface="Times New Roman"/>
                <a:cs typeface="Times New Roman"/>
              </a:rPr>
              <a:t>“tuned” </a:t>
            </a:r>
            <a:r>
              <a:rPr lang="en-US" sz="2400" dirty="0">
                <a:latin typeface="Times New Roman"/>
                <a:cs typeface="Times New Roman"/>
              </a:rPr>
              <a:t>by varying underlying physics knobs, such as QC properties and OM parameters, by evaluators</a:t>
            </a:r>
            <a:r>
              <a:rPr lang="en-US" sz="2400" i="1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to reproduce measured angle- and energy-differential </a:t>
            </a:r>
            <a:r>
              <a:rPr lang="en-US" sz="2400" b="1" i="1" dirty="0">
                <a:latin typeface="Times New Roman"/>
                <a:cs typeface="Times New Roman"/>
              </a:rPr>
              <a:t>cross section </a:t>
            </a:r>
            <a:r>
              <a:rPr lang="en-US" sz="2400" dirty="0">
                <a:latin typeface="Times New Roman"/>
                <a:cs typeface="Times New Roman"/>
              </a:rPr>
              <a:t>data (since we can’t measure everything needed).</a:t>
            </a:r>
          </a:p>
          <a:p>
            <a:pPr marL="458788" indent="-458788">
              <a:buFont typeface="+mj-lt"/>
              <a:buAutoNum type="arabicPeriod"/>
            </a:pPr>
            <a:r>
              <a:rPr lang="en-US" sz="2400" dirty="0">
                <a:latin typeface="Times New Roman"/>
                <a:cs typeface="Times New Roman"/>
              </a:rPr>
              <a:t>Models of “integral benchmarks” (e.g., systems that depend on multiple nuclear data inputs) are compared to the “real deal” to validate the underlying nuclear data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579241" y="2891284"/>
            <a:ext cx="5504705" cy="1938992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/>
                <a:cs typeface="Times New Roman"/>
              </a:rPr>
              <a:t>BUT QC properties such as Nuclear Level Density (</a:t>
            </a:r>
            <a:r>
              <a:rPr lang="en-US" sz="2400" i="1" dirty="0">
                <a:latin typeface="Symbol" pitchFamily="2" charset="2"/>
                <a:cs typeface="Times New Roman"/>
              </a:rPr>
              <a:t>r</a:t>
            </a:r>
            <a:r>
              <a:rPr lang="en-US" sz="2400" i="1" dirty="0">
                <a:latin typeface="Times New Roman"/>
                <a:cs typeface="Times New Roman"/>
              </a:rPr>
              <a:t>(E</a:t>
            </a:r>
            <a:r>
              <a:rPr lang="en-US" sz="2400" i="1" baseline="-25000" dirty="0">
                <a:latin typeface="Times New Roman"/>
                <a:cs typeface="Times New Roman"/>
              </a:rPr>
              <a:t>x</a:t>
            </a:r>
            <a:r>
              <a:rPr lang="en-US" sz="2400" i="1" dirty="0">
                <a:latin typeface="Times New Roman"/>
                <a:cs typeface="Times New Roman"/>
              </a:rPr>
              <a:t>,J,π)</a:t>
            </a:r>
            <a:r>
              <a:rPr lang="en-US" sz="2400" dirty="0">
                <a:latin typeface="Times New Roman"/>
                <a:cs typeface="Times New Roman"/>
              </a:rPr>
              <a:t>) and Gamma Strength Functions (</a:t>
            </a:r>
            <a:r>
              <a:rPr lang="en-US" sz="2400" i="1" dirty="0">
                <a:latin typeface="Symbol" pitchFamily="2" charset="2"/>
                <a:cs typeface="Times New Roman"/>
              </a:rPr>
              <a:t>G</a:t>
            </a:r>
            <a:r>
              <a:rPr lang="en-US" sz="2400" i="1" dirty="0">
                <a:latin typeface="Times New Roman"/>
                <a:cs typeface="Times New Roman"/>
              </a:rPr>
              <a:t>(E</a:t>
            </a:r>
            <a:r>
              <a:rPr lang="en-US" sz="2400" i="1" baseline="-25000" dirty="0">
                <a:latin typeface="Symbol" pitchFamily="2" charset="2"/>
                <a:cs typeface="Times New Roman"/>
              </a:rPr>
              <a:t>g</a:t>
            </a:r>
            <a:r>
              <a:rPr lang="en-US" sz="2400" i="1" dirty="0">
                <a:latin typeface="Times New Roman"/>
                <a:cs typeface="Times New Roman"/>
              </a:rPr>
              <a:t>)</a:t>
            </a:r>
            <a:r>
              <a:rPr lang="en-US" sz="2400" dirty="0">
                <a:latin typeface="Times New Roman"/>
                <a:cs typeface="Times New Roman"/>
              </a:rPr>
              <a:t>)</a:t>
            </a:r>
            <a:r>
              <a:rPr lang="en-US" sz="2400" i="1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are now being measured regularly and their values should not be adjusted “at will” by evaluators</a:t>
            </a:r>
          </a:p>
        </p:txBody>
      </p:sp>
      <p:sp>
        <p:nvSpPr>
          <p:cNvPr id="4" name="Left Arrow 3"/>
          <p:cNvSpPr/>
          <p:nvPr/>
        </p:nvSpPr>
        <p:spPr bwMode="auto">
          <a:xfrm>
            <a:off x="2723571" y="2923887"/>
            <a:ext cx="596900" cy="812800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latin typeface="Helvetica" pitchFamily="34" charset="0"/>
              <a:ea typeface="MS PGothic" pitchFamily="34" charset="-128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5D283E5-3278-E939-A62C-3DEE29A0A1DF}"/>
              </a:ext>
            </a:extLst>
          </p:cNvPr>
          <p:cNvGrpSpPr/>
          <p:nvPr/>
        </p:nvGrpSpPr>
        <p:grpSpPr>
          <a:xfrm>
            <a:off x="4479980" y="2700459"/>
            <a:ext cx="1060407" cy="1259656"/>
            <a:chOff x="5565797" y="2700459"/>
            <a:chExt cx="1060407" cy="125965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E28349BE-94F5-F37A-2D64-FB51BD6C99B4}"/>
                </a:ext>
              </a:extLst>
            </p:cNvPr>
            <p:cNvSpPr/>
            <p:nvPr/>
          </p:nvSpPr>
          <p:spPr>
            <a:xfrm>
              <a:off x="5565797" y="2700459"/>
              <a:ext cx="1060407" cy="1259656"/>
            </a:xfrm>
            <a:prstGeom prst="roundRect">
              <a:avLst/>
            </a:prstGeom>
            <a:solidFill>
              <a:srgbClr val="DCDEE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 dirty="0">
                <a:solidFill>
                  <a:schemeClr val="tx1"/>
                </a:solidFill>
              </a:endParaRPr>
            </a:p>
            <a:p>
              <a:pPr algn="ctr"/>
              <a:endParaRPr lang="en-US" sz="1300" b="1" dirty="0">
                <a:solidFill>
                  <a:schemeClr val="tx1"/>
                </a:solidFill>
              </a:endParaRPr>
            </a:p>
            <a:p>
              <a:pPr algn="ctr"/>
              <a:endParaRPr lang="en-US" sz="1300" b="1" dirty="0">
                <a:solidFill>
                  <a:schemeClr val="tx1"/>
                </a:solidFill>
              </a:endParaRPr>
            </a:p>
            <a:p>
              <a:pPr algn="ctr"/>
              <a:endParaRPr lang="en-US" sz="1300" b="1" dirty="0">
                <a:solidFill>
                  <a:schemeClr val="tx1"/>
                </a:solidFill>
              </a:endParaRPr>
            </a:p>
            <a:p>
              <a:pPr algn="ctr"/>
              <a:r>
                <a:rPr lang="en-US" sz="12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Integral Benchmark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8633B12-698E-1843-8209-62BF6D5B39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57585" y="2769843"/>
              <a:ext cx="876831" cy="721671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694DA760-5441-44FF-A4D1-A6E08C724704}"/>
              </a:ext>
            </a:extLst>
          </p:cNvPr>
          <p:cNvSpPr txBox="1"/>
          <p:nvPr/>
        </p:nvSpPr>
        <p:spPr>
          <a:xfrm>
            <a:off x="6579240" y="5044931"/>
            <a:ext cx="5504705" cy="1077218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Times New Roman"/>
                <a:cs typeface="Times New Roman"/>
              </a:rPr>
              <a:t>e.g., QC properties are another “trash can” (to quote Dave)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64721669"/>
      </p:ext>
    </p:extLst>
  </p:cSld>
  <p:clrMapOvr>
    <a:masterClrMapping/>
  </p:clrMapOvr>
</p:sld>
</file>

<file path=ppt/theme/theme1.xml><?xml version="1.0" encoding="utf-8"?>
<a:theme xmlns:a="http://schemas.openxmlformats.org/drawingml/2006/main" name="Berkeley Lab Wide PPT Theme">
  <a:themeElements>
    <a:clrScheme name="2020 LBNL Color Theme">
      <a:dk1>
        <a:srgbClr val="00303C"/>
      </a:dk1>
      <a:lt1>
        <a:srgbClr val="FFFFFF"/>
      </a:lt1>
      <a:dk2>
        <a:srgbClr val="00303B"/>
      </a:dk2>
      <a:lt2>
        <a:srgbClr val="B1B3B3"/>
      </a:lt2>
      <a:accent1>
        <a:srgbClr val="007681"/>
      </a:accent1>
      <a:accent2>
        <a:srgbClr val="4198B5"/>
      </a:accent2>
      <a:accent3>
        <a:srgbClr val="D57800"/>
      </a:accent3>
      <a:accent4>
        <a:srgbClr val="74AA50"/>
      </a:accent4>
      <a:accent5>
        <a:srgbClr val="EAAA00"/>
      </a:accent5>
      <a:accent6>
        <a:srgbClr val="E04E38"/>
      </a:accent6>
      <a:hlink>
        <a:srgbClr val="0055D1"/>
      </a:hlink>
      <a:folHlink>
        <a:srgbClr val="66339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BNL_PPT_WideNew_Template_2020" id="{D6C86F69-0A19-6F48-B837-2A039DF54971}" vid="{2D0ED6A3-FC57-1D45-B453-3CDD5F75BD3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Berkeley Lab Wide PPT Theme</Template>
  <TotalTime>84831</TotalTime>
  <Words>2970</Words>
  <Application>Microsoft Macintosh PowerPoint</Application>
  <PresentationFormat>Widescreen</PresentationFormat>
  <Paragraphs>349</Paragraphs>
  <Slides>34</Slides>
  <Notes>8</Notes>
  <HiddenSlides>5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Calibri</vt:lpstr>
      <vt:lpstr>Helvetica</vt:lpstr>
      <vt:lpstr>Helvetica Light</vt:lpstr>
      <vt:lpstr>Symbol</vt:lpstr>
      <vt:lpstr>Times</vt:lpstr>
      <vt:lpstr>Times New Roman</vt:lpstr>
      <vt:lpstr>Berkeley Lab Wide PPT Theme</vt:lpstr>
      <vt:lpstr>     The case for an evaluated database of statistical nuclear quantities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Where Statistical Data Enters Reaction Evaluation</vt:lpstr>
      <vt:lpstr>Example: 239Pu(n,x) in Jezebel modeled using cross sections from two different nuclear data libraries</vt:lpstr>
      <vt:lpstr>Let’s consider an example from Medical Applications</vt:lpstr>
      <vt:lpstr>The Effect on the Ground-to-Isomer Ratio is greater </vt:lpstr>
      <vt:lpstr>How about an example from NA-11’s perspective</vt:lpstr>
      <vt:lpstr>How about a broadly important reaction? Dependence of 235U(n,g) at Fast Fission Energies on r(J)</vt:lpstr>
      <vt:lpstr>How about a broadly important reaction? Dependence of 235U(n,g) at Fast Fission Energies on F(Eg)</vt:lpstr>
      <vt:lpstr>Examples of recent F(Eg) data in Actinide nuclei</vt:lpstr>
      <vt:lpstr>Photoexcitation of Br using the BELLA short-pulse laser facility (supported by Google)</vt:lpstr>
      <vt:lpstr>Experimental setup at BELLA HTT</vt:lpstr>
      <vt:lpstr>Analysis: Calculating population levels</vt:lpstr>
      <vt:lpstr>Analysis: Considerations for long-lived states</vt:lpstr>
      <vt:lpstr>Results: Population ratios can provide insight into unclear physics</vt:lpstr>
      <vt:lpstr>The publication rate of QC Data is on the rise</vt:lpstr>
      <vt:lpstr>There are a wealth of source of experimental data on QC properties</vt:lpstr>
      <vt:lpstr>There are a wealth of source of experimental data on QC properties</vt:lpstr>
      <vt:lpstr>Using beta decay and total absorption spectroscopy to infer  critical nuclear data (Thanks to S. Liddick &amp; A. Spyrou!)</vt:lpstr>
      <vt:lpstr>Continual improvement in hardware and software technique to advance the state-of-the-art (Thanks to S. Liddick &amp; A. Spyrou!)</vt:lpstr>
      <vt:lpstr>PowerPoint Presentation</vt:lpstr>
      <vt:lpstr>PowerPoint Presentation</vt:lpstr>
      <vt:lpstr>PowerPoint Presentation</vt:lpstr>
      <vt:lpstr>PowerPoint Presentation</vt:lpstr>
      <vt:lpstr>There are also a wealth of source of experimental data on QC properties</vt:lpstr>
      <vt:lpstr>There are a wealth of source of experimental data on QC properties</vt:lpstr>
      <vt:lpstr>There are a wealth of source of experimental data on QC properties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 Overview</dc:title>
  <dc:subject/>
  <dc:creator>Microsoft Office User</dc:creator>
  <cp:keywords/>
  <dc:description/>
  <cp:lastModifiedBy>Lee Bernstein</cp:lastModifiedBy>
  <cp:revision>646</cp:revision>
  <cp:lastPrinted>2023-02-27T13:22:01Z</cp:lastPrinted>
  <dcterms:created xsi:type="dcterms:W3CDTF">2021-05-04T18:06:47Z</dcterms:created>
  <dcterms:modified xsi:type="dcterms:W3CDTF">2023-02-27T16:52:40Z</dcterms:modified>
  <cp:category/>
</cp:coreProperties>
</file>