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4"/>
  </p:notesMasterIdLst>
  <p:sldIdLst>
    <p:sldId id="285" r:id="rId2"/>
    <p:sldId id="3786" r:id="rId3"/>
    <p:sldId id="732" r:id="rId4"/>
    <p:sldId id="3787" r:id="rId5"/>
    <p:sldId id="3788" r:id="rId6"/>
    <p:sldId id="3789" r:id="rId7"/>
    <p:sldId id="3790" r:id="rId8"/>
    <p:sldId id="844" r:id="rId9"/>
    <p:sldId id="3785" r:id="rId10"/>
    <p:sldId id="3791" r:id="rId11"/>
    <p:sldId id="3792" r:id="rId12"/>
    <p:sldId id="379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EDBE54-EF30-6D87-FC99-FF6508FC2485}" name="Sorensen, Paul" initials="SP" userId="S::paul.sorensen@science.doe.gov::b38b556d-837e-4f23-b269-e1351901d4f6" providerId="AD"/>
  <p188:author id="{E37E73B3-D321-5864-F00D-EB6524E56C5E}" name="SC-3" initials="SC-3" userId="SC-3"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rnasidis, Sophia" initials="VS" lastIdx="1" clrIdx="0">
    <p:extLst>
      <p:ext uri="{19B8F6BF-5375-455C-9EA6-DF929625EA0E}">
        <p15:presenceInfo xmlns:p15="http://schemas.microsoft.com/office/powerpoint/2012/main" userId="S-1-5-21-2844929807-1687724802-988633214-230280" providerId="AD"/>
      </p:ext>
    </p:extLst>
  </p:cmAuthor>
  <p:cmAuthor id="2" name="Fetizanan, Arlene" initials="FA" lastIdx="1" clrIdx="1">
    <p:extLst>
      <p:ext uri="{19B8F6BF-5375-455C-9EA6-DF929625EA0E}">
        <p15:presenceInfo xmlns:p15="http://schemas.microsoft.com/office/powerpoint/2012/main" userId="S-1-5-21-2844929807-1687724802-988633214-123133" providerId="AD"/>
      </p:ext>
    </p:extLst>
  </p:cmAuthor>
  <p:cmAuthor id="3" name="Macintyre, Douglas" initials="MD" lastIdx="1" clrIdx="2">
    <p:extLst>
      <p:ext uri="{19B8F6BF-5375-455C-9EA6-DF929625EA0E}">
        <p15:presenceInfo xmlns:p15="http://schemas.microsoft.com/office/powerpoint/2012/main" userId="S::douglas.macintyre@hq.doe.gov::e23995f9-4ac9-47d1-bcc9-8c876776f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081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65066-BEE8-4B03-850C-326434A3B9B3}" v="112" dt="2023-02-24T20:58:03.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9118" autoAdjust="0"/>
  </p:normalViewPr>
  <p:slideViewPr>
    <p:cSldViewPr snapToGrid="0">
      <p:cViewPr varScale="1">
        <p:scale>
          <a:sx n="59" d="100"/>
          <a:sy n="59" d="100"/>
        </p:scale>
        <p:origin x="920" y="56"/>
      </p:cViewPr>
      <p:guideLst/>
    </p:cSldViewPr>
  </p:slideViewPr>
  <p:notesTextViewPr>
    <p:cViewPr>
      <p:scale>
        <a:sx n="3" d="2"/>
        <a:sy n="3" d="2"/>
      </p:scale>
      <p:origin x="0" y="0"/>
    </p:cViewPr>
  </p:notesTextViewPr>
  <p:sorterViewPr>
    <p:cViewPr>
      <p:scale>
        <a:sx n="100" d="100"/>
        <a:sy n="100" d="100"/>
      </p:scale>
      <p:origin x="0" y="-1364"/>
    </p:cViewPr>
  </p:sorterViewPr>
  <p:notesViewPr>
    <p:cSldViewPr snapToGrid="0">
      <p:cViewPr varScale="1">
        <p:scale>
          <a:sx n="90" d="100"/>
          <a:sy n="90" d="100"/>
        </p:scale>
        <p:origin x="30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D73BF-BB28-4B82-BD4E-3E2EF0ABF7EA}"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7B74979-68CE-46DB-BC10-C0090A3DC2B2}">
      <dgm:prSet/>
      <dgm:spPr/>
      <dgm:t>
        <a:bodyPr/>
        <a:lstStyle/>
        <a:p>
          <a:r>
            <a:rPr lang="en-US" b="0" cap="none" spc="0">
              <a:ln w="0"/>
              <a:effectLst>
                <a:outerShdw blurRad="38100" dist="19050" dir="2700000" algn="tl" rotWithShape="0">
                  <a:schemeClr val="dk1">
                    <a:alpha val="40000"/>
                  </a:schemeClr>
                </a:outerShdw>
              </a:effectLst>
            </a:rPr>
            <a:t>Advancing DEI at the DOE National Labs</a:t>
          </a:r>
        </a:p>
      </dgm:t>
    </dgm:pt>
    <dgm:pt modelId="{1357D498-5104-4B3B-A60C-1D5DBE71E41D}" type="parTrans" cxnId="{3D44010D-2931-4667-BD02-F4B0B858509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E3F5A2E-5B63-40D8-A536-C1A9399895C7}" type="sibTrans" cxnId="{3D44010D-2931-4667-BD02-F4B0B858509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1F938ED-F27F-49C7-A4E0-A36CCFA304DF}">
      <dgm:prSet/>
      <dgm:spPr/>
      <dgm:t>
        <a:bodyPr/>
        <a:lstStyle/>
        <a:p>
          <a:r>
            <a:rPr lang="en-US" b="0" cap="none" spc="0" dirty="0">
              <a:ln w="0"/>
              <a:effectLst>
                <a:outerShdw blurRad="38100" dist="19050" dir="2700000" algn="tl" rotWithShape="0">
                  <a:schemeClr val="dk1">
                    <a:alpha val="40000"/>
                  </a:schemeClr>
                </a:outerShdw>
              </a:effectLst>
            </a:rPr>
            <a:t>Promoting DEI in SC’s business practices</a:t>
          </a:r>
        </a:p>
      </dgm:t>
    </dgm:pt>
    <dgm:pt modelId="{AA72C0C5-8296-4A2F-ACD6-2D144D707D3E}" type="parTrans" cxnId="{473F4859-A579-4942-A49C-FDB48013846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FB6C91-EE5A-4E6E-8820-F8E886B313E1}" type="sibTrans" cxnId="{473F4859-A579-4942-A49C-FDB48013846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378906F-255D-4F70-9C3E-5E0F84D006F6}">
      <dgm:prSet/>
      <dgm:spPr/>
      <dgm:t>
        <a:bodyPr/>
        <a:lstStyle/>
        <a:p>
          <a:r>
            <a:rPr lang="en-US" b="0" cap="none" spc="0" dirty="0">
              <a:ln w="0"/>
              <a:effectLst>
                <a:outerShdw blurRad="38100" dist="19050" dir="2700000" algn="tl" rotWithShape="0">
                  <a:schemeClr val="dk1">
                    <a:alpha val="40000"/>
                  </a:schemeClr>
                </a:outerShdw>
              </a:effectLst>
            </a:rPr>
            <a:t>SC’s statement of commitment &amp; PIER</a:t>
          </a:r>
        </a:p>
      </dgm:t>
    </dgm:pt>
    <dgm:pt modelId="{D18A5D8D-7F69-4257-9AFB-6B1552157121}" type="parTrans" cxnId="{03100EA8-E8A9-4415-846F-031136BEBA4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666074D-42A6-4AEC-927F-5DDE933DF629}" type="sibTrans" cxnId="{03100EA8-E8A9-4415-846F-031136BEBA4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6E0AABE-1A5F-480C-9C4C-1F4482FB2122}">
      <dgm:prSet/>
      <dgm:spPr/>
      <dgm:t>
        <a:bodyPr/>
        <a:lstStyle/>
        <a:p>
          <a:r>
            <a:rPr lang="en-US" b="0" cap="none" spc="0">
              <a:ln w="0"/>
              <a:effectLst>
                <a:outerShdw blurRad="38100" dist="19050" dir="2700000" algn="tl" rotWithShape="0">
                  <a:schemeClr val="dk1">
                    <a:alpha val="40000"/>
                  </a:schemeClr>
                </a:outerShdw>
              </a:effectLst>
            </a:rPr>
            <a:t>Increasing SC engagement and participation</a:t>
          </a:r>
        </a:p>
      </dgm:t>
    </dgm:pt>
    <dgm:pt modelId="{9F03A6CE-7878-49C1-8A00-28E5E387C69A}" type="parTrans" cxnId="{330F6F83-E341-441C-8D3E-C0A10FEDFFE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21301D1-047D-47A7-B7ED-C484F2744ED9}" type="sibTrans" cxnId="{330F6F83-E341-441C-8D3E-C0A10FEDFFE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EA2795D-EEFC-4E8F-8C0C-F41CDA7D29FA}">
      <dgm:prSet/>
      <dgm:spPr/>
      <dgm:t>
        <a:bodyPr/>
        <a:lstStyle/>
        <a:p>
          <a:r>
            <a:rPr lang="en-US" b="0" cap="none" spc="0">
              <a:ln w="0"/>
              <a:effectLst>
                <a:outerShdw blurRad="38100" dist="19050" dir="2700000" algn="tl" rotWithShape="0">
                  <a:schemeClr val="dk1">
                    <a:alpha val="40000"/>
                  </a:schemeClr>
                </a:outerShdw>
              </a:effectLst>
            </a:rPr>
            <a:t>DOE &amp; interagency coordination</a:t>
          </a:r>
        </a:p>
      </dgm:t>
    </dgm:pt>
    <dgm:pt modelId="{7D5E71B7-E7E7-4A2F-88B7-33E659056C51}" type="parTrans" cxnId="{DEA789A1-D4C5-4FB7-A25D-6EB2CA20CB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7EBCC9E-7A2F-46BD-8244-C4C9EE2088AC}" type="sibTrans" cxnId="{DEA789A1-D4C5-4FB7-A25D-6EB2CA20CB4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D6E61EB-05D9-4208-AD1F-0A305C9D4975}">
      <dgm:prSet/>
      <dgm:spPr/>
      <dgm:t>
        <a:bodyPr/>
        <a:lstStyle/>
        <a:p>
          <a:r>
            <a:rPr lang="en-US" b="0" cap="none" spc="0">
              <a:ln w="0"/>
              <a:effectLst>
                <a:outerShdw blurRad="38100" dist="19050" dir="2700000" algn="tl" rotWithShape="0">
                  <a:schemeClr val="dk1">
                    <a:alpha val="40000"/>
                  </a:schemeClr>
                </a:outerShdw>
              </a:effectLst>
            </a:rPr>
            <a:t>Establishment of the SC SW-DEI Office</a:t>
          </a:r>
        </a:p>
      </dgm:t>
    </dgm:pt>
    <dgm:pt modelId="{CD91BE1A-29B9-4205-B68B-987AE421C62D}" type="parTrans" cxnId="{6350499C-292D-4FAB-A2B0-1C89AD10A75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B415FE-891F-405C-AC14-41254B49A628}" type="sibTrans" cxnId="{6350499C-292D-4FAB-A2B0-1C89AD10A75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9CBDB3A-2050-4F03-922C-7139454641EC}" type="pres">
      <dgm:prSet presAssocID="{9D2D73BF-BB28-4B82-BD4E-3E2EF0ABF7EA}" presName="linear" presStyleCnt="0">
        <dgm:presLayoutVars>
          <dgm:animLvl val="lvl"/>
          <dgm:resizeHandles val="exact"/>
        </dgm:presLayoutVars>
      </dgm:prSet>
      <dgm:spPr/>
    </dgm:pt>
    <dgm:pt modelId="{3E72FB3B-A88B-4059-87A1-93FE3567F47F}" type="pres">
      <dgm:prSet presAssocID="{27B74979-68CE-46DB-BC10-C0090A3DC2B2}" presName="parentText" presStyleLbl="node1" presStyleIdx="0" presStyleCnt="6" custLinFactNeighborY="0">
        <dgm:presLayoutVars>
          <dgm:chMax val="0"/>
          <dgm:bulletEnabled val="1"/>
        </dgm:presLayoutVars>
      </dgm:prSet>
      <dgm:spPr/>
    </dgm:pt>
    <dgm:pt modelId="{037B5D9A-EC48-4183-BA11-0EA7CA0F2369}" type="pres">
      <dgm:prSet presAssocID="{1E3F5A2E-5B63-40D8-A536-C1A9399895C7}" presName="spacer" presStyleCnt="0"/>
      <dgm:spPr/>
    </dgm:pt>
    <dgm:pt modelId="{92D8E909-214B-4FD9-9D5D-8FF1F69C4B02}" type="pres">
      <dgm:prSet presAssocID="{41F938ED-F27F-49C7-A4E0-A36CCFA304DF}" presName="parentText" presStyleLbl="node1" presStyleIdx="1" presStyleCnt="6">
        <dgm:presLayoutVars>
          <dgm:chMax val="0"/>
          <dgm:bulletEnabled val="1"/>
        </dgm:presLayoutVars>
      </dgm:prSet>
      <dgm:spPr/>
    </dgm:pt>
    <dgm:pt modelId="{C7719C19-7478-4412-8766-3D6C8C663D55}" type="pres">
      <dgm:prSet presAssocID="{FCFB6C91-EE5A-4E6E-8820-F8E886B313E1}" presName="spacer" presStyleCnt="0"/>
      <dgm:spPr/>
    </dgm:pt>
    <dgm:pt modelId="{44C4252A-70A5-4B26-BF48-1C7F0E533497}" type="pres">
      <dgm:prSet presAssocID="{0378906F-255D-4F70-9C3E-5E0F84D006F6}" presName="parentText" presStyleLbl="node1" presStyleIdx="2" presStyleCnt="6">
        <dgm:presLayoutVars>
          <dgm:chMax val="0"/>
          <dgm:bulletEnabled val="1"/>
        </dgm:presLayoutVars>
      </dgm:prSet>
      <dgm:spPr/>
    </dgm:pt>
    <dgm:pt modelId="{06A543EF-0AA1-41E8-A1DC-2C5FD1043E53}" type="pres">
      <dgm:prSet presAssocID="{1666074D-42A6-4AEC-927F-5DDE933DF629}" presName="spacer" presStyleCnt="0"/>
      <dgm:spPr/>
    </dgm:pt>
    <dgm:pt modelId="{751C9098-9FEC-4473-BF9E-4C728EE61852}" type="pres">
      <dgm:prSet presAssocID="{96E0AABE-1A5F-480C-9C4C-1F4482FB2122}" presName="parentText" presStyleLbl="node1" presStyleIdx="3" presStyleCnt="6">
        <dgm:presLayoutVars>
          <dgm:chMax val="0"/>
          <dgm:bulletEnabled val="1"/>
        </dgm:presLayoutVars>
      </dgm:prSet>
      <dgm:spPr/>
    </dgm:pt>
    <dgm:pt modelId="{D4FBECAF-B3B5-4F0B-911E-60E09172FC98}" type="pres">
      <dgm:prSet presAssocID="{721301D1-047D-47A7-B7ED-C484F2744ED9}" presName="spacer" presStyleCnt="0"/>
      <dgm:spPr/>
    </dgm:pt>
    <dgm:pt modelId="{C93AA75F-2885-4ED3-8806-0C6B4BB01844}" type="pres">
      <dgm:prSet presAssocID="{5EA2795D-EEFC-4E8F-8C0C-F41CDA7D29FA}" presName="parentText" presStyleLbl="node1" presStyleIdx="4" presStyleCnt="6">
        <dgm:presLayoutVars>
          <dgm:chMax val="0"/>
          <dgm:bulletEnabled val="1"/>
        </dgm:presLayoutVars>
      </dgm:prSet>
      <dgm:spPr/>
    </dgm:pt>
    <dgm:pt modelId="{981973ED-E7B9-42A4-9412-92D78093BAE9}" type="pres">
      <dgm:prSet presAssocID="{D7EBCC9E-7A2F-46BD-8244-C4C9EE2088AC}" presName="spacer" presStyleCnt="0"/>
      <dgm:spPr/>
    </dgm:pt>
    <dgm:pt modelId="{1EA22FB4-1EA7-4619-8A16-C04A34269E23}" type="pres">
      <dgm:prSet presAssocID="{BD6E61EB-05D9-4208-AD1F-0A305C9D4975}" presName="parentText" presStyleLbl="node1" presStyleIdx="5" presStyleCnt="6">
        <dgm:presLayoutVars>
          <dgm:chMax val="0"/>
          <dgm:bulletEnabled val="1"/>
        </dgm:presLayoutVars>
      </dgm:prSet>
      <dgm:spPr/>
    </dgm:pt>
  </dgm:ptLst>
  <dgm:cxnLst>
    <dgm:cxn modelId="{3D44010D-2931-4667-BD02-F4B0B858509C}" srcId="{9D2D73BF-BB28-4B82-BD4E-3E2EF0ABF7EA}" destId="{27B74979-68CE-46DB-BC10-C0090A3DC2B2}" srcOrd="0" destOrd="0" parTransId="{1357D498-5104-4B3B-A60C-1D5DBE71E41D}" sibTransId="{1E3F5A2E-5B63-40D8-A536-C1A9399895C7}"/>
    <dgm:cxn modelId="{74FF6E28-DAB1-4FA3-939A-5FF216AE4D05}" type="presOf" srcId="{5EA2795D-EEFC-4E8F-8C0C-F41CDA7D29FA}" destId="{C93AA75F-2885-4ED3-8806-0C6B4BB01844}" srcOrd="0" destOrd="0" presId="urn:microsoft.com/office/officeart/2005/8/layout/vList2"/>
    <dgm:cxn modelId="{BD28B429-14ED-4F1F-9BC9-F6907A3F6F8C}" type="presOf" srcId="{BD6E61EB-05D9-4208-AD1F-0A305C9D4975}" destId="{1EA22FB4-1EA7-4619-8A16-C04A34269E23}" srcOrd="0" destOrd="0" presId="urn:microsoft.com/office/officeart/2005/8/layout/vList2"/>
    <dgm:cxn modelId="{1DE5205D-F214-4EAE-9C36-9BE78E0188E7}" type="presOf" srcId="{41F938ED-F27F-49C7-A4E0-A36CCFA304DF}" destId="{92D8E909-214B-4FD9-9D5D-8FF1F69C4B02}" srcOrd="0" destOrd="0" presId="urn:microsoft.com/office/officeart/2005/8/layout/vList2"/>
    <dgm:cxn modelId="{B80B324A-0DBC-444D-B81D-244EBE7717BD}" type="presOf" srcId="{96E0AABE-1A5F-480C-9C4C-1F4482FB2122}" destId="{751C9098-9FEC-4473-BF9E-4C728EE61852}" srcOrd="0" destOrd="0" presId="urn:microsoft.com/office/officeart/2005/8/layout/vList2"/>
    <dgm:cxn modelId="{473F4859-A579-4942-A49C-FDB480138463}" srcId="{9D2D73BF-BB28-4B82-BD4E-3E2EF0ABF7EA}" destId="{41F938ED-F27F-49C7-A4E0-A36CCFA304DF}" srcOrd="1" destOrd="0" parTransId="{AA72C0C5-8296-4A2F-ACD6-2D144D707D3E}" sibTransId="{FCFB6C91-EE5A-4E6E-8820-F8E886B313E1}"/>
    <dgm:cxn modelId="{330F6F83-E341-441C-8D3E-C0A10FEDFFE7}" srcId="{9D2D73BF-BB28-4B82-BD4E-3E2EF0ABF7EA}" destId="{96E0AABE-1A5F-480C-9C4C-1F4482FB2122}" srcOrd="3" destOrd="0" parTransId="{9F03A6CE-7878-49C1-8A00-28E5E387C69A}" sibTransId="{721301D1-047D-47A7-B7ED-C484F2744ED9}"/>
    <dgm:cxn modelId="{6350499C-292D-4FAB-A2B0-1C89AD10A753}" srcId="{9D2D73BF-BB28-4B82-BD4E-3E2EF0ABF7EA}" destId="{BD6E61EB-05D9-4208-AD1F-0A305C9D4975}" srcOrd="5" destOrd="0" parTransId="{CD91BE1A-29B9-4205-B68B-987AE421C62D}" sibTransId="{53B415FE-891F-405C-AC14-41254B49A628}"/>
    <dgm:cxn modelId="{DEA789A1-D4C5-4FB7-A25D-6EB2CA20CB40}" srcId="{9D2D73BF-BB28-4B82-BD4E-3E2EF0ABF7EA}" destId="{5EA2795D-EEFC-4E8F-8C0C-F41CDA7D29FA}" srcOrd="4" destOrd="0" parTransId="{7D5E71B7-E7E7-4A2F-88B7-33E659056C51}" sibTransId="{D7EBCC9E-7A2F-46BD-8244-C4C9EE2088AC}"/>
    <dgm:cxn modelId="{03100EA8-E8A9-4415-846F-031136BEBA4A}" srcId="{9D2D73BF-BB28-4B82-BD4E-3E2EF0ABF7EA}" destId="{0378906F-255D-4F70-9C3E-5E0F84D006F6}" srcOrd="2" destOrd="0" parTransId="{D18A5D8D-7F69-4257-9AFB-6B1552157121}" sibTransId="{1666074D-42A6-4AEC-927F-5DDE933DF629}"/>
    <dgm:cxn modelId="{773C4EC0-5ADA-4CC5-87B2-8A215507C051}" type="presOf" srcId="{0378906F-255D-4F70-9C3E-5E0F84D006F6}" destId="{44C4252A-70A5-4B26-BF48-1C7F0E533497}" srcOrd="0" destOrd="0" presId="urn:microsoft.com/office/officeart/2005/8/layout/vList2"/>
    <dgm:cxn modelId="{D0696FED-C31D-4F3C-9250-3628A71FAD01}" type="presOf" srcId="{9D2D73BF-BB28-4B82-BD4E-3E2EF0ABF7EA}" destId="{E9CBDB3A-2050-4F03-922C-7139454641EC}" srcOrd="0" destOrd="0" presId="urn:microsoft.com/office/officeart/2005/8/layout/vList2"/>
    <dgm:cxn modelId="{194C49F3-A9BF-4B7D-8D8F-A6E77AA3B1BC}" type="presOf" srcId="{27B74979-68CE-46DB-BC10-C0090A3DC2B2}" destId="{3E72FB3B-A88B-4059-87A1-93FE3567F47F}" srcOrd="0" destOrd="0" presId="urn:microsoft.com/office/officeart/2005/8/layout/vList2"/>
    <dgm:cxn modelId="{DBD6821E-9832-41D7-AB18-24DEB35AE673}" type="presParOf" srcId="{E9CBDB3A-2050-4F03-922C-7139454641EC}" destId="{3E72FB3B-A88B-4059-87A1-93FE3567F47F}" srcOrd="0" destOrd="0" presId="urn:microsoft.com/office/officeart/2005/8/layout/vList2"/>
    <dgm:cxn modelId="{B105E96D-FA0F-4C34-99C9-3A36B6DB3EB9}" type="presParOf" srcId="{E9CBDB3A-2050-4F03-922C-7139454641EC}" destId="{037B5D9A-EC48-4183-BA11-0EA7CA0F2369}" srcOrd="1" destOrd="0" presId="urn:microsoft.com/office/officeart/2005/8/layout/vList2"/>
    <dgm:cxn modelId="{69F5774A-D815-43B8-ABA0-0A4F56793731}" type="presParOf" srcId="{E9CBDB3A-2050-4F03-922C-7139454641EC}" destId="{92D8E909-214B-4FD9-9D5D-8FF1F69C4B02}" srcOrd="2" destOrd="0" presId="urn:microsoft.com/office/officeart/2005/8/layout/vList2"/>
    <dgm:cxn modelId="{1E406DEB-3DB4-4E8A-8A86-2FB2BC5265A5}" type="presParOf" srcId="{E9CBDB3A-2050-4F03-922C-7139454641EC}" destId="{C7719C19-7478-4412-8766-3D6C8C663D55}" srcOrd="3" destOrd="0" presId="urn:microsoft.com/office/officeart/2005/8/layout/vList2"/>
    <dgm:cxn modelId="{4E8273BD-D635-46B8-94AA-4095707914E0}" type="presParOf" srcId="{E9CBDB3A-2050-4F03-922C-7139454641EC}" destId="{44C4252A-70A5-4B26-BF48-1C7F0E533497}" srcOrd="4" destOrd="0" presId="urn:microsoft.com/office/officeart/2005/8/layout/vList2"/>
    <dgm:cxn modelId="{4C7A07A6-B19D-4995-87B1-578B85211E97}" type="presParOf" srcId="{E9CBDB3A-2050-4F03-922C-7139454641EC}" destId="{06A543EF-0AA1-41E8-A1DC-2C5FD1043E53}" srcOrd="5" destOrd="0" presId="urn:microsoft.com/office/officeart/2005/8/layout/vList2"/>
    <dgm:cxn modelId="{6C77CF2C-B162-45F7-848C-5E0A5C71CF0A}" type="presParOf" srcId="{E9CBDB3A-2050-4F03-922C-7139454641EC}" destId="{751C9098-9FEC-4473-BF9E-4C728EE61852}" srcOrd="6" destOrd="0" presId="urn:microsoft.com/office/officeart/2005/8/layout/vList2"/>
    <dgm:cxn modelId="{B6BDB846-3535-41A6-936E-E0B20A28821A}" type="presParOf" srcId="{E9CBDB3A-2050-4F03-922C-7139454641EC}" destId="{D4FBECAF-B3B5-4F0B-911E-60E09172FC98}" srcOrd="7" destOrd="0" presId="urn:microsoft.com/office/officeart/2005/8/layout/vList2"/>
    <dgm:cxn modelId="{BAA9EB87-FD95-4FF7-B748-AE576369F4D3}" type="presParOf" srcId="{E9CBDB3A-2050-4F03-922C-7139454641EC}" destId="{C93AA75F-2885-4ED3-8806-0C6B4BB01844}" srcOrd="8" destOrd="0" presId="urn:microsoft.com/office/officeart/2005/8/layout/vList2"/>
    <dgm:cxn modelId="{48333A4D-0D3F-4EEA-A8D0-E416087F3AF4}" type="presParOf" srcId="{E9CBDB3A-2050-4F03-922C-7139454641EC}" destId="{981973ED-E7B9-42A4-9412-92D78093BAE9}" srcOrd="9" destOrd="0" presId="urn:microsoft.com/office/officeart/2005/8/layout/vList2"/>
    <dgm:cxn modelId="{AC5D5B53-F97E-4827-AE44-B879FB34738F}" type="presParOf" srcId="{E9CBDB3A-2050-4F03-922C-7139454641EC}" destId="{1EA22FB4-1EA7-4619-8A16-C04A34269E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2FB3B-A88B-4059-87A1-93FE3567F47F}">
      <dsp:nvSpPr>
        <dsp:cNvPr id="0" name=""/>
        <dsp:cNvSpPr/>
      </dsp:nvSpPr>
      <dsp:spPr>
        <a:xfrm>
          <a:off x="0" y="78271"/>
          <a:ext cx="11217349" cy="50368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a:ln w="0"/>
              <a:effectLst>
                <a:outerShdw blurRad="38100" dist="19050" dir="2700000" algn="tl" rotWithShape="0">
                  <a:schemeClr val="dk1">
                    <a:alpha val="40000"/>
                  </a:schemeClr>
                </a:outerShdw>
              </a:effectLst>
            </a:rPr>
            <a:t>Advancing DEI at the DOE National Labs</a:t>
          </a:r>
        </a:p>
      </dsp:txBody>
      <dsp:txXfrm>
        <a:off x="24588" y="102859"/>
        <a:ext cx="11168173" cy="454509"/>
      </dsp:txXfrm>
    </dsp:sp>
    <dsp:sp modelId="{92D8E909-214B-4FD9-9D5D-8FF1F69C4B02}">
      <dsp:nvSpPr>
        <dsp:cNvPr id="0" name=""/>
        <dsp:cNvSpPr/>
      </dsp:nvSpPr>
      <dsp:spPr>
        <a:xfrm>
          <a:off x="0" y="642436"/>
          <a:ext cx="11217349" cy="503685"/>
        </a:xfrm>
        <a:prstGeom prst="roundRect">
          <a:avLst/>
        </a:prstGeom>
        <a:solidFill>
          <a:schemeClr val="accent1">
            <a:shade val="80000"/>
            <a:hueOff val="-131769"/>
            <a:satOff val="-13288"/>
            <a:lumOff val="83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dirty="0">
              <a:ln w="0"/>
              <a:effectLst>
                <a:outerShdw blurRad="38100" dist="19050" dir="2700000" algn="tl" rotWithShape="0">
                  <a:schemeClr val="dk1">
                    <a:alpha val="40000"/>
                  </a:schemeClr>
                </a:outerShdw>
              </a:effectLst>
            </a:rPr>
            <a:t>Promoting DEI in SC’s business practices</a:t>
          </a:r>
        </a:p>
      </dsp:txBody>
      <dsp:txXfrm>
        <a:off x="24588" y="667024"/>
        <a:ext cx="11168173" cy="454509"/>
      </dsp:txXfrm>
    </dsp:sp>
    <dsp:sp modelId="{44C4252A-70A5-4B26-BF48-1C7F0E533497}">
      <dsp:nvSpPr>
        <dsp:cNvPr id="0" name=""/>
        <dsp:cNvSpPr/>
      </dsp:nvSpPr>
      <dsp:spPr>
        <a:xfrm>
          <a:off x="0" y="1206600"/>
          <a:ext cx="11217349" cy="503685"/>
        </a:xfrm>
        <a:prstGeom prst="roundRect">
          <a:avLst/>
        </a:prstGeom>
        <a:solidFill>
          <a:schemeClr val="accent1">
            <a:shade val="80000"/>
            <a:hueOff val="-263538"/>
            <a:satOff val="-26576"/>
            <a:lumOff val="16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dirty="0">
              <a:ln w="0"/>
              <a:effectLst>
                <a:outerShdw blurRad="38100" dist="19050" dir="2700000" algn="tl" rotWithShape="0">
                  <a:schemeClr val="dk1">
                    <a:alpha val="40000"/>
                  </a:schemeClr>
                </a:outerShdw>
              </a:effectLst>
            </a:rPr>
            <a:t>SC’s statement of commitment &amp; PIER</a:t>
          </a:r>
        </a:p>
      </dsp:txBody>
      <dsp:txXfrm>
        <a:off x="24588" y="1231188"/>
        <a:ext cx="11168173" cy="454509"/>
      </dsp:txXfrm>
    </dsp:sp>
    <dsp:sp modelId="{751C9098-9FEC-4473-BF9E-4C728EE61852}">
      <dsp:nvSpPr>
        <dsp:cNvPr id="0" name=""/>
        <dsp:cNvSpPr/>
      </dsp:nvSpPr>
      <dsp:spPr>
        <a:xfrm>
          <a:off x="0" y="1770766"/>
          <a:ext cx="11217349" cy="503685"/>
        </a:xfrm>
        <a:prstGeom prst="roundRect">
          <a:avLst/>
        </a:prstGeom>
        <a:solidFill>
          <a:schemeClr val="accent1">
            <a:shade val="80000"/>
            <a:hueOff val="-395307"/>
            <a:satOff val="-39863"/>
            <a:lumOff val="2515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a:ln w="0"/>
              <a:effectLst>
                <a:outerShdw blurRad="38100" dist="19050" dir="2700000" algn="tl" rotWithShape="0">
                  <a:schemeClr val="dk1">
                    <a:alpha val="40000"/>
                  </a:schemeClr>
                </a:outerShdw>
              </a:effectLst>
            </a:rPr>
            <a:t>Increasing SC engagement and participation</a:t>
          </a:r>
        </a:p>
      </dsp:txBody>
      <dsp:txXfrm>
        <a:off x="24588" y="1795354"/>
        <a:ext cx="11168173" cy="454509"/>
      </dsp:txXfrm>
    </dsp:sp>
    <dsp:sp modelId="{C93AA75F-2885-4ED3-8806-0C6B4BB01844}">
      <dsp:nvSpPr>
        <dsp:cNvPr id="0" name=""/>
        <dsp:cNvSpPr/>
      </dsp:nvSpPr>
      <dsp:spPr>
        <a:xfrm>
          <a:off x="0" y="2334931"/>
          <a:ext cx="11217349" cy="503685"/>
        </a:xfrm>
        <a:prstGeom prst="roundRect">
          <a:avLst/>
        </a:prstGeom>
        <a:solidFill>
          <a:schemeClr val="accent1">
            <a:shade val="80000"/>
            <a:hueOff val="-527076"/>
            <a:satOff val="-53151"/>
            <a:lumOff val="335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a:ln w="0"/>
              <a:effectLst>
                <a:outerShdw blurRad="38100" dist="19050" dir="2700000" algn="tl" rotWithShape="0">
                  <a:schemeClr val="dk1">
                    <a:alpha val="40000"/>
                  </a:schemeClr>
                </a:outerShdw>
              </a:effectLst>
            </a:rPr>
            <a:t>DOE &amp; interagency coordination</a:t>
          </a:r>
        </a:p>
      </dsp:txBody>
      <dsp:txXfrm>
        <a:off x="24588" y="2359519"/>
        <a:ext cx="11168173" cy="454509"/>
      </dsp:txXfrm>
    </dsp:sp>
    <dsp:sp modelId="{1EA22FB4-1EA7-4619-8A16-C04A34269E23}">
      <dsp:nvSpPr>
        <dsp:cNvPr id="0" name=""/>
        <dsp:cNvSpPr/>
      </dsp:nvSpPr>
      <dsp:spPr>
        <a:xfrm>
          <a:off x="0" y="2899096"/>
          <a:ext cx="11217349" cy="503685"/>
        </a:xfrm>
        <a:prstGeom prst="roundRect">
          <a:avLst/>
        </a:prstGeom>
        <a:solidFill>
          <a:schemeClr val="accent1">
            <a:shade val="80000"/>
            <a:hueOff val="-658846"/>
            <a:satOff val="-66439"/>
            <a:lumOff val="419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cap="none" spc="0">
              <a:ln w="0"/>
              <a:effectLst>
                <a:outerShdw blurRad="38100" dist="19050" dir="2700000" algn="tl" rotWithShape="0">
                  <a:schemeClr val="dk1">
                    <a:alpha val="40000"/>
                  </a:schemeClr>
                </a:outerShdw>
              </a:effectLst>
            </a:rPr>
            <a:t>Establishment of the SC SW-DEI Office</a:t>
          </a:r>
        </a:p>
      </dsp:txBody>
      <dsp:txXfrm>
        <a:off x="24588" y="2923684"/>
        <a:ext cx="1116817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0B01471-3A54-4FD9-A385-F13A184186B6}" type="datetimeFigureOut">
              <a:rPr lang="en-US" smtClean="0"/>
              <a:t>2/24/2023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487DFF8-3A7F-49D5-AAAD-0F0E6C6496F2}" type="slidenum">
              <a:rPr lang="en-US" smtClean="0"/>
              <a:t>‹#›</a:t>
            </a:fld>
            <a:endParaRPr lang="en-US"/>
          </a:p>
        </p:txBody>
      </p:sp>
    </p:spTree>
    <p:extLst>
      <p:ext uri="{BB962C8B-B14F-4D97-AF65-F5344CB8AC3E}">
        <p14:creationId xmlns:p14="http://schemas.microsoft.com/office/powerpoint/2010/main" val="380105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7DFF8-3A7F-49D5-AAAD-0F0E6C6496F2}" type="slidenum">
              <a:rPr lang="en-US" smtClean="0"/>
              <a:t>1</a:t>
            </a:fld>
            <a:endParaRPr lang="en-US"/>
          </a:p>
        </p:txBody>
      </p:sp>
    </p:spTree>
    <p:extLst>
      <p:ext uri="{BB962C8B-B14F-4D97-AF65-F5344CB8AC3E}">
        <p14:creationId xmlns:p14="http://schemas.microsoft.com/office/powerpoint/2010/main" val="342336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064" y="3329940"/>
            <a:ext cx="7436277" cy="31546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AFF30-1815-4E85-9243-ABD4123A36FE}"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08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7DFF8-3A7F-49D5-AAAD-0F0E6C6496F2}" type="slidenum">
              <a:rPr lang="en-US" smtClean="0"/>
              <a:t>5</a:t>
            </a:fld>
            <a:endParaRPr lang="en-US"/>
          </a:p>
        </p:txBody>
      </p:sp>
    </p:spTree>
    <p:extLst>
      <p:ext uri="{BB962C8B-B14F-4D97-AF65-F5344CB8AC3E}">
        <p14:creationId xmlns:p14="http://schemas.microsoft.com/office/powerpoint/2010/main" val="226134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7DFF8-3A7F-49D5-AAAD-0F0E6C6496F2}" type="slidenum">
              <a:rPr lang="en-US" smtClean="0"/>
              <a:t>7</a:t>
            </a:fld>
            <a:endParaRPr lang="en-US"/>
          </a:p>
        </p:txBody>
      </p:sp>
    </p:spTree>
    <p:extLst>
      <p:ext uri="{BB962C8B-B14F-4D97-AF65-F5344CB8AC3E}">
        <p14:creationId xmlns:p14="http://schemas.microsoft.com/office/powerpoint/2010/main" val="335120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7DFF8-3A7F-49D5-AAAD-0F0E6C6496F2}" type="slidenum">
              <a:rPr lang="en-US" smtClean="0"/>
              <a:t>8</a:t>
            </a:fld>
            <a:endParaRPr lang="en-US"/>
          </a:p>
        </p:txBody>
      </p:sp>
    </p:spTree>
    <p:extLst>
      <p:ext uri="{BB962C8B-B14F-4D97-AF65-F5344CB8AC3E}">
        <p14:creationId xmlns:p14="http://schemas.microsoft.com/office/powerpoint/2010/main" val="17974263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4" cstate="screen">
            <a:extLst>
              <a:ext uri="{28A0092B-C50C-407E-A947-70E740481C1C}">
                <a14:useLocalDpi xmlns:a14="http://schemas.microsoft.com/office/drawing/2010/main"/>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a:t>Click to edit Master text styles</a:t>
            </a:r>
          </a:p>
        </p:txBody>
      </p:sp>
    </p:spTree>
    <p:extLst>
      <p:ext uri="{BB962C8B-B14F-4D97-AF65-F5344CB8AC3E}">
        <p14:creationId xmlns:p14="http://schemas.microsoft.com/office/powerpoint/2010/main" val="201072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Science Overview</a:t>
            </a:r>
          </a:p>
        </p:txBody>
      </p:sp>
      <p:sp>
        <p:nvSpPr>
          <p:cNvPr id="7" name="Slide Number Placeholder 6"/>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90158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Science Overview</a:t>
            </a:r>
          </a:p>
        </p:txBody>
      </p:sp>
      <p:sp>
        <p:nvSpPr>
          <p:cNvPr id="7" name="Slide Number Placeholder 6"/>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32701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4" cstate="screen">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161947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Science Overview</a:t>
            </a:r>
          </a:p>
        </p:txBody>
      </p:sp>
      <p:sp>
        <p:nvSpPr>
          <p:cNvPr id="6" name="Slide Number Placeholder 5"/>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95237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12192000" cy="762000"/>
          </a:xfrm>
          <a:prstGeom prst="rect">
            <a:avLst/>
          </a:prstGeom>
          <a:solidFill>
            <a:srgbClr val="000066"/>
          </a:solidFill>
          <a:ln w="9525">
            <a:noFill/>
            <a:miter lim="800000"/>
            <a:headEnd/>
            <a:tailEnd/>
          </a:ln>
          <a:effectLst/>
        </p:spPr>
        <p:txBody>
          <a:bodyPr wrap="none" anchor="ctr"/>
          <a:lstStyle/>
          <a:p>
            <a:pPr algn="ctr">
              <a:defRPr/>
            </a:pPr>
            <a:endParaRPr lang="en-US" sz="1800" dirty="0">
              <a:solidFill>
                <a:prstClr val="black"/>
              </a:solidFill>
            </a:endParaRPr>
          </a:p>
        </p:txBody>
      </p:sp>
      <p:sp>
        <p:nvSpPr>
          <p:cNvPr id="2" name="Title 1"/>
          <p:cNvSpPr>
            <a:spLocks noGrp="1"/>
          </p:cNvSpPr>
          <p:nvPr>
            <p:ph type="title" hasCustomPrompt="1"/>
          </p:nvPr>
        </p:nvSpPr>
        <p:spPr>
          <a:xfrm>
            <a:off x="215900" y="158157"/>
            <a:ext cx="9550400" cy="762000"/>
          </a:xfrm>
          <a:prstGeom prst="rect">
            <a:avLst/>
          </a:prstGeo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399907" y="924519"/>
            <a:ext cx="11379200" cy="5562600"/>
          </a:xfrm>
          <a:prstGeom prst="rect">
            <a:avLst/>
          </a:prstGeo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sp>
        <p:nvSpPr>
          <p:cNvPr id="6" name="Date Placeholder 3"/>
          <p:cNvSpPr>
            <a:spLocks noGrp="1"/>
          </p:cNvSpPr>
          <p:nvPr>
            <p:ph type="dt" sz="half" idx="14"/>
          </p:nvPr>
        </p:nvSpPr>
        <p:spPr>
          <a:xfrm>
            <a:off x="5080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5980525" y="607534"/>
            <a:ext cx="217967" cy="12261699"/>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sz="1800" dirty="0">
              <a:solidFill>
                <a:schemeClr val="bg1"/>
              </a:solidFill>
            </a:endParaRPr>
          </a:p>
        </p:txBody>
      </p:sp>
      <p:sp>
        <p:nvSpPr>
          <p:cNvPr id="5" name="TextBox 4"/>
          <p:cNvSpPr txBox="1"/>
          <p:nvPr userDrawn="1"/>
        </p:nvSpPr>
        <p:spPr>
          <a:xfrm>
            <a:off x="10966163" y="6623643"/>
            <a:ext cx="1225837" cy="261610"/>
          </a:xfrm>
          <a:prstGeom prst="rect">
            <a:avLst/>
          </a:prstGeom>
          <a:noFill/>
        </p:spPr>
        <p:txBody>
          <a:bodyPr wrap="square" rtlCol="0">
            <a:spAutoFit/>
          </a:bodyPr>
          <a:lstStyle/>
          <a:p>
            <a:r>
              <a:rPr lang="en-US" sz="1100" dirty="0">
                <a:solidFill>
                  <a:schemeClr val="bg1"/>
                </a:solidFill>
                <a:latin typeface="Meiryo" panose="020B0604030504040204" pitchFamily="34" charset="-128"/>
                <a:ea typeface="Meiryo" panose="020B0604030504040204" pitchFamily="34" charset="-128"/>
                <a:cs typeface="Meiryo" panose="020B0604030504040204" pitchFamily="34" charset="-128"/>
              </a:rPr>
              <a:t>energy.gov</a:t>
            </a:r>
          </a:p>
        </p:txBody>
      </p:sp>
      <p:sp>
        <p:nvSpPr>
          <p:cNvPr id="8" name="Slide Number Placeholder 5"/>
          <p:cNvSpPr>
            <a:spLocks noGrp="1"/>
          </p:cNvSpPr>
          <p:nvPr>
            <p:ph type="sldNum" sz="quarter" idx="16"/>
          </p:nvPr>
        </p:nvSpPr>
        <p:spPr>
          <a:xfrm>
            <a:off x="4821183" y="6555821"/>
            <a:ext cx="2844800" cy="365125"/>
          </a:xfrm>
          <a:prstGeom prst="rect">
            <a:avLst/>
          </a:prstGeom>
        </p:spPr>
        <p:txBody>
          <a:bodyPr/>
          <a:lstStyle>
            <a:lvl1pPr algn="ctr">
              <a:defRPr>
                <a:solidFill>
                  <a:schemeClr val="bg1"/>
                </a:solidFill>
              </a:defRPr>
            </a:lvl1pPr>
          </a:lstStyle>
          <a:p>
            <a:pPr>
              <a:defRPr/>
            </a:pPr>
            <a:fld id="{1131EA82-0226-494D-BCD0-CAC795CE0BBC}" type="slidenum">
              <a:rPr lang="en-US" smtClean="0"/>
              <a:pPr>
                <a:defRPr/>
              </a:pPr>
              <a:t>‹#›</a:t>
            </a:fld>
            <a:endParaRPr lang="en-US" dirty="0"/>
          </a:p>
        </p:txBody>
      </p:sp>
      <p:pic>
        <p:nvPicPr>
          <p:cNvPr id="9" name="Picture 4" descr="New_DOE_Seal_Color_Hi-Res_04280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368836" y="5875090"/>
            <a:ext cx="81294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7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Office of Science Overview</a:t>
            </a:r>
          </a:p>
        </p:txBody>
      </p:sp>
      <p:sp>
        <p:nvSpPr>
          <p:cNvPr id="9" name="Slide Number Placeholder 8"/>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59761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389960" y="6619164"/>
            <a:ext cx="2329075" cy="231440"/>
          </a:xfrm>
        </p:spPr>
        <p:txBody>
          <a:bodyPr/>
          <a:lstStyle/>
          <a:p>
            <a:endParaRPr lang="en-US"/>
          </a:p>
        </p:txBody>
      </p:sp>
      <p:sp>
        <p:nvSpPr>
          <p:cNvPr id="8" name="Footer Placeholder 7"/>
          <p:cNvSpPr>
            <a:spLocks noGrp="1"/>
          </p:cNvSpPr>
          <p:nvPr>
            <p:ph type="ftr" sz="quarter" idx="11"/>
          </p:nvPr>
        </p:nvSpPr>
        <p:spPr>
          <a:xfrm>
            <a:off x="6719035" y="6619164"/>
            <a:ext cx="4717775" cy="231440"/>
          </a:xfrm>
        </p:spPr>
        <p:txBody>
          <a:bodyPr/>
          <a:lstStyle/>
          <a:p>
            <a:r>
              <a:rPr lang="en-US"/>
              <a:t>Office of Science Overview</a:t>
            </a:r>
          </a:p>
        </p:txBody>
      </p:sp>
      <p:sp>
        <p:nvSpPr>
          <p:cNvPr id="9" name="Slide Number Placeholder 8"/>
          <p:cNvSpPr>
            <a:spLocks noGrp="1"/>
          </p:cNvSpPr>
          <p:nvPr>
            <p:ph type="sldNum" sz="quarter" idx="12"/>
          </p:nvPr>
        </p:nvSpPr>
        <p:spPr>
          <a:xfrm>
            <a:off x="11436808" y="6619164"/>
            <a:ext cx="576296" cy="231440"/>
          </a:xfrm>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144642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389960" y="6619164"/>
            <a:ext cx="2329075" cy="231440"/>
          </a:xfrm>
        </p:spPr>
        <p:txBody>
          <a:bodyPr/>
          <a:lstStyle/>
          <a:p>
            <a:endParaRPr lang="en-US"/>
          </a:p>
        </p:txBody>
      </p:sp>
      <p:sp>
        <p:nvSpPr>
          <p:cNvPr id="8" name="Footer Placeholder 7"/>
          <p:cNvSpPr>
            <a:spLocks noGrp="1"/>
          </p:cNvSpPr>
          <p:nvPr>
            <p:ph type="ftr" sz="quarter" idx="11"/>
          </p:nvPr>
        </p:nvSpPr>
        <p:spPr>
          <a:xfrm>
            <a:off x="6719035" y="6619164"/>
            <a:ext cx="4717775" cy="231440"/>
          </a:xfrm>
        </p:spPr>
        <p:txBody>
          <a:bodyPr/>
          <a:lstStyle/>
          <a:p>
            <a:r>
              <a:rPr lang="en-US"/>
              <a:t>Office of Science Overview</a:t>
            </a:r>
          </a:p>
        </p:txBody>
      </p:sp>
      <p:sp>
        <p:nvSpPr>
          <p:cNvPr id="9" name="Slide Number Placeholder 8"/>
          <p:cNvSpPr>
            <a:spLocks noGrp="1"/>
          </p:cNvSpPr>
          <p:nvPr>
            <p:ph type="sldNum" sz="quarter" idx="12"/>
          </p:nvPr>
        </p:nvSpPr>
        <p:spPr>
          <a:xfrm>
            <a:off x="11436808" y="6619164"/>
            <a:ext cx="576296" cy="231440"/>
          </a:xfrm>
        </p:spPr>
        <p:txBody>
          <a:bodyPr/>
          <a:lstStyle/>
          <a:p>
            <a:fld id="{0B15F4D9-BC1A-44F4-A438-3222513E9E73}" type="slidenum">
              <a:rPr lang="en-US" smtClean="0"/>
              <a:t>‹#›</a:t>
            </a:fld>
            <a:endParaRPr lang="en-US"/>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55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Science Overview</a:t>
            </a:r>
          </a:p>
        </p:txBody>
      </p:sp>
      <p:sp>
        <p:nvSpPr>
          <p:cNvPr id="6" name="Slide Number Placeholder 5"/>
          <p:cNvSpPr>
            <a:spLocks noGrp="1"/>
          </p:cNvSpPr>
          <p:nvPr>
            <p:ph type="sldNum" sz="quarter" idx="12"/>
          </p:nvPr>
        </p:nvSpPr>
        <p:spPr/>
        <p:txBody>
          <a:bodyPr/>
          <a:lstStyle/>
          <a:p>
            <a:fld id="{0B15F4D9-BC1A-44F4-A438-3222513E9E73}" type="slidenum">
              <a:rPr lang="en-US" smtClean="0"/>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04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Science Overview</a:t>
            </a:r>
          </a:p>
        </p:txBody>
      </p:sp>
      <p:sp>
        <p:nvSpPr>
          <p:cNvPr id="7" name="Slide Number Placeholder 6"/>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130477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Office of Science Overview</a:t>
            </a:r>
          </a:p>
        </p:txBody>
      </p:sp>
      <p:sp>
        <p:nvSpPr>
          <p:cNvPr id="9" name="Slide Number Placeholder 8"/>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32034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Office of Science Overview</a:t>
            </a:r>
          </a:p>
        </p:txBody>
      </p:sp>
      <p:sp>
        <p:nvSpPr>
          <p:cNvPr id="5" name="Slide Number Placeholder 4"/>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134733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Office of Science Overview</a:t>
            </a:r>
          </a:p>
        </p:txBody>
      </p:sp>
      <p:sp>
        <p:nvSpPr>
          <p:cNvPr id="4" name="Slide Number Placeholder 3"/>
          <p:cNvSpPr>
            <a:spLocks noGrp="1"/>
          </p:cNvSpPr>
          <p:nvPr>
            <p:ph type="sldNum" sz="quarter" idx="12"/>
          </p:nvPr>
        </p:nvSpPr>
        <p:spPr/>
        <p:txBody>
          <a:bodyPr/>
          <a:lstStyle/>
          <a:p>
            <a:fld id="{0B15F4D9-BC1A-44F4-A438-3222513E9E73}" type="slidenum">
              <a:rPr lang="en-US" smtClean="0"/>
              <a:t>‹#›</a:t>
            </a:fld>
            <a:endParaRPr lang="en-US"/>
          </a:p>
        </p:txBody>
      </p:sp>
    </p:spTree>
    <p:extLst>
      <p:ext uri="{BB962C8B-B14F-4D97-AF65-F5344CB8AC3E}">
        <p14:creationId xmlns:p14="http://schemas.microsoft.com/office/powerpoint/2010/main" val="44418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89960" y="6308056"/>
            <a:ext cx="2329075" cy="365125"/>
          </a:xfrm>
          <a:prstGeom prst="rect">
            <a:avLst/>
          </a:prstGeom>
        </p:spPr>
        <p:txBody>
          <a:bodyPr vert="horz" lIns="91440" tIns="45720" rIns="91440" bIns="45720" rtlCol="0" anchor="ctr"/>
          <a:lstStyle>
            <a:lvl1pPr algn="l">
              <a:defRPr sz="1000">
                <a:solidFill>
                  <a:schemeClr val="accent1">
                    <a:lumMod val="75000"/>
                  </a:schemeClr>
                </a:solidFill>
              </a:defRPr>
            </a:lvl1pPr>
          </a:lstStyle>
          <a:p>
            <a:endParaRPr lang="en-US"/>
          </a:p>
        </p:txBody>
      </p:sp>
      <p:sp>
        <p:nvSpPr>
          <p:cNvPr id="5" name="Footer Placeholder 4"/>
          <p:cNvSpPr>
            <a:spLocks noGrp="1"/>
          </p:cNvSpPr>
          <p:nvPr>
            <p:ph type="ftr" sz="quarter" idx="3"/>
          </p:nvPr>
        </p:nvSpPr>
        <p:spPr>
          <a:xfrm>
            <a:off x="6719035" y="6308056"/>
            <a:ext cx="4717775" cy="365125"/>
          </a:xfrm>
          <a:prstGeom prst="rect">
            <a:avLst/>
          </a:prstGeom>
        </p:spPr>
        <p:txBody>
          <a:bodyPr vert="horz" lIns="91440" tIns="45720" rIns="91440" bIns="45720" rtlCol="0" anchor="ctr"/>
          <a:lstStyle>
            <a:lvl1pPr algn="ctr">
              <a:defRPr sz="1000">
                <a:solidFill>
                  <a:schemeClr val="accent1">
                    <a:lumMod val="75000"/>
                  </a:schemeClr>
                </a:solidFill>
              </a:defRPr>
            </a:lvl1pPr>
          </a:lstStyle>
          <a:p>
            <a:r>
              <a:rPr lang="en-US"/>
              <a:t>Office of Science Overview</a:t>
            </a:r>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0B15F4D9-BC1A-44F4-A438-3222513E9E73}" type="slidenum">
              <a:rPr lang="en-US" smtClean="0"/>
              <a:t>‹#›</a:t>
            </a:fld>
            <a:endParaRPr lang="en-US"/>
          </a:p>
        </p:txBody>
      </p:sp>
      <p:pic>
        <p:nvPicPr>
          <p:cNvPr id="9" name="Picture 8"/>
          <p:cNvPicPr>
            <a:picLocks/>
          </p:cNvPicPr>
          <p:nvPr/>
        </p:nvPicPr>
        <p:blipFill>
          <a:blip r:embed="rId16" cstate="screen">
            <a:extLst>
              <a:ext uri="{28A0092B-C50C-407E-A947-70E740481C1C}">
                <a14:useLocalDpi xmlns:a14="http://schemas.microsoft.com/office/drawing/2010/main"/>
              </a:ext>
            </a:extLst>
          </a:blip>
          <a:stretch>
            <a:fillRect/>
          </a:stretch>
        </p:blipFill>
        <p:spPr>
          <a:xfrm>
            <a:off x="727825" y="6316801"/>
            <a:ext cx="2622792" cy="440596"/>
          </a:xfrm>
          <a:prstGeom prst="rect">
            <a:avLst/>
          </a:prstGeom>
        </p:spPr>
      </p:pic>
      <p:cxnSp>
        <p:nvCxnSpPr>
          <p:cNvPr id="21" name="Straight Connector 20"/>
          <p:cNvCxnSpPr>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68775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hyperlink" Target="https://science.osti.gov/sw-dei"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E7CD0418-ED71-4733-871F-793053E2DDC5}"/>
              </a:ext>
            </a:extLst>
          </p:cNvPr>
          <p:cNvSpPr>
            <a:spLocks noGrp="1"/>
          </p:cNvSpPr>
          <p:nvPr>
            <p:ph type="subTitle" idx="1"/>
          </p:nvPr>
        </p:nvSpPr>
        <p:spPr>
          <a:xfrm>
            <a:off x="534155" y="3873218"/>
            <a:ext cx="11072388" cy="1962097"/>
          </a:xfrm>
        </p:spPr>
        <p:txBody>
          <a:bodyPr>
            <a:normAutofit/>
          </a:bodyPr>
          <a:lstStyle/>
          <a:p>
            <a:endParaRPr lang="en-US" sz="1900" dirty="0"/>
          </a:p>
          <a:p>
            <a:r>
              <a:rPr lang="en-US" sz="1900" dirty="0"/>
              <a:t>Dr. Timothy J. Hallman</a:t>
            </a:r>
          </a:p>
          <a:p>
            <a:r>
              <a:rPr lang="en-US" sz="1900" dirty="0"/>
              <a:t>Associate Director, Office of Science for Nuclear Physics</a:t>
            </a:r>
          </a:p>
        </p:txBody>
      </p:sp>
      <p:sp>
        <p:nvSpPr>
          <p:cNvPr id="16" name="Text Placeholder 15">
            <a:extLst>
              <a:ext uri="{FF2B5EF4-FFF2-40B4-BE49-F238E27FC236}">
                <a16:creationId xmlns:a16="http://schemas.microsoft.com/office/drawing/2014/main" id="{A2402E0A-00AF-442F-A04B-3482E3DA7532}"/>
              </a:ext>
            </a:extLst>
          </p:cNvPr>
          <p:cNvSpPr>
            <a:spLocks noGrp="1"/>
          </p:cNvSpPr>
          <p:nvPr>
            <p:ph type="body" sz="quarter" idx="13"/>
          </p:nvPr>
        </p:nvSpPr>
        <p:spPr>
          <a:xfrm>
            <a:off x="1672871" y="5688020"/>
            <a:ext cx="8767233" cy="1082898"/>
          </a:xfrm>
        </p:spPr>
        <p:txBody>
          <a:bodyPr>
            <a:normAutofit/>
          </a:bodyPr>
          <a:lstStyle/>
          <a:p>
            <a:r>
              <a:rPr lang="en-US" dirty="0"/>
              <a:t>Office of Science (SC)</a:t>
            </a:r>
            <a:br>
              <a:rPr lang="en-US" dirty="0"/>
            </a:br>
            <a:r>
              <a:rPr lang="en-US" dirty="0"/>
              <a:t>U.S. Department of Energy (DOE)</a:t>
            </a:r>
          </a:p>
        </p:txBody>
      </p:sp>
      <p:sp>
        <p:nvSpPr>
          <p:cNvPr id="18" name="Title 17">
            <a:extLst>
              <a:ext uri="{FF2B5EF4-FFF2-40B4-BE49-F238E27FC236}">
                <a16:creationId xmlns:a16="http://schemas.microsoft.com/office/drawing/2014/main" id="{8CCD4CF2-D04B-493D-BA2E-6C5BC2F1E5D6}"/>
              </a:ext>
            </a:extLst>
          </p:cNvPr>
          <p:cNvSpPr>
            <a:spLocks noGrp="1"/>
          </p:cNvSpPr>
          <p:nvPr>
            <p:ph type="ctrTitle"/>
          </p:nvPr>
        </p:nvSpPr>
        <p:spPr>
          <a:xfrm>
            <a:off x="1346890" y="2374354"/>
            <a:ext cx="9289941" cy="1331543"/>
          </a:xfrm>
        </p:spPr>
        <p:txBody>
          <a:bodyPr>
            <a:noAutofit/>
          </a:bodyPr>
          <a:lstStyle/>
          <a:p>
            <a:r>
              <a:rPr lang="en-US" sz="4000" dirty="0"/>
              <a:t>Continuing Investments in Nuclear Data</a:t>
            </a:r>
          </a:p>
        </p:txBody>
      </p:sp>
    </p:spTree>
    <p:extLst>
      <p:ext uri="{BB962C8B-B14F-4D97-AF65-F5344CB8AC3E}">
        <p14:creationId xmlns:p14="http://schemas.microsoft.com/office/powerpoint/2010/main" val="201406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3D0E-795D-B9B0-012D-3F9C5E84643B}"/>
              </a:ext>
            </a:extLst>
          </p:cNvPr>
          <p:cNvSpPr>
            <a:spLocks noGrp="1"/>
          </p:cNvSpPr>
          <p:nvPr>
            <p:ph type="title"/>
          </p:nvPr>
        </p:nvSpPr>
        <p:spPr>
          <a:xfrm>
            <a:off x="737408" y="0"/>
            <a:ext cx="11787327" cy="902525"/>
          </a:xfrm>
        </p:spPr>
        <p:txBody>
          <a:bodyPr/>
          <a:lstStyle/>
          <a:p>
            <a:r>
              <a:rPr lang="en-US" dirty="0"/>
              <a:t>PIER Plans</a:t>
            </a:r>
          </a:p>
        </p:txBody>
      </p:sp>
      <p:sp>
        <p:nvSpPr>
          <p:cNvPr id="3" name="Content Placeholder 2">
            <a:extLst>
              <a:ext uri="{FF2B5EF4-FFF2-40B4-BE49-F238E27FC236}">
                <a16:creationId xmlns:a16="http://schemas.microsoft.com/office/drawing/2014/main" id="{2ECB7723-184D-8994-BAE2-DD6E24F4A98C}"/>
              </a:ext>
            </a:extLst>
          </p:cNvPr>
          <p:cNvSpPr>
            <a:spLocks noGrp="1"/>
          </p:cNvSpPr>
          <p:nvPr>
            <p:ph idx="1"/>
          </p:nvPr>
        </p:nvSpPr>
        <p:spPr/>
        <p:txBody>
          <a:bodyPr>
            <a:normAutofit lnSpcReduction="10000"/>
          </a:bodyPr>
          <a:lstStyle/>
          <a:p>
            <a:pPr algn="l"/>
            <a:r>
              <a:rPr lang="en-US" b="1" i="0" dirty="0">
                <a:solidFill>
                  <a:srgbClr val="666666"/>
                </a:solidFill>
                <a:effectLst/>
                <a:latin typeface="Calibri" panose="020F0502020204030204" pitchFamily="34" charset="0"/>
                <a:cs typeface="Calibri" panose="020F0502020204030204" pitchFamily="34" charset="0"/>
              </a:rPr>
              <a:t>Promoting Inclusive and Equitable Research (PIER) Plans</a:t>
            </a:r>
          </a:p>
          <a:p>
            <a:pPr marL="53975" indent="0" algn="l">
              <a:buNone/>
            </a:pPr>
            <a:r>
              <a:rPr lang="en-US" sz="2600" b="0" i="0" dirty="0">
                <a:solidFill>
                  <a:srgbClr val="666666"/>
                </a:solidFill>
                <a:effectLst/>
                <a:latin typeface="Calibri" panose="020F0502020204030204" pitchFamily="34" charset="0"/>
                <a:cs typeface="Calibri" panose="020F0502020204030204" pitchFamily="34" charset="0"/>
              </a:rPr>
              <a:t>Beginning in FY 2023, all Department of Energy (DOE) Office of Science Funding Opportunity Announcements (FOAs) and DOE National Lab Announcements and other funding solicitations will require applicants to submit a Promoting Inclusive and Equitable Research (PIER) Plan as an appendix to their proposal narrative. PIER Plans should describe the activities and strategies applicants will incorporate to promote diversity, equity, inclusion, and accessibility in their research projects. PIER Plans will be evaluated as part of the merit review process and will be used to inform funding decisions.</a:t>
            </a:r>
          </a:p>
          <a:p>
            <a:pPr marL="53975" indent="0" algn="l">
              <a:buNone/>
            </a:pPr>
            <a:r>
              <a:rPr lang="en-US" dirty="0">
                <a:solidFill>
                  <a:srgbClr val="666666"/>
                </a:solidFill>
                <a:latin typeface="Calibri" panose="020F0502020204030204" pitchFamily="34" charset="0"/>
                <a:cs typeface="Calibri" panose="020F0502020204030204" pitchFamily="34" charset="0"/>
              </a:rPr>
              <a:t>FAQ at: https://science.osti.gov/grants/Applicant-and-Awardee-Resources/PIER-Plans/Q-and-As</a:t>
            </a:r>
            <a:endParaRPr lang="en-US" b="0" i="0" dirty="0">
              <a:solidFill>
                <a:srgbClr val="666666"/>
              </a:solidFill>
              <a:effectLst/>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3E08EDFF-CB00-D5AC-8FA6-FA6D8AEAFC2D}"/>
              </a:ext>
            </a:extLst>
          </p:cNvPr>
          <p:cNvSpPr>
            <a:spLocks noGrp="1"/>
          </p:cNvSpPr>
          <p:nvPr>
            <p:ph type="sldNum" sz="quarter" idx="12"/>
          </p:nvPr>
        </p:nvSpPr>
        <p:spPr/>
        <p:txBody>
          <a:bodyPr/>
          <a:lstStyle/>
          <a:p>
            <a:fld id="{0B15F4D9-BC1A-44F4-A438-3222513E9E73}" type="slidenum">
              <a:rPr lang="en-US" smtClean="0"/>
              <a:t>10</a:t>
            </a:fld>
            <a:endParaRPr lang="en-US"/>
          </a:p>
        </p:txBody>
      </p:sp>
      <p:sp>
        <p:nvSpPr>
          <p:cNvPr id="9" name="Date Placeholder 3">
            <a:extLst>
              <a:ext uri="{FF2B5EF4-FFF2-40B4-BE49-F238E27FC236}">
                <a16:creationId xmlns:a16="http://schemas.microsoft.com/office/drawing/2014/main" id="{543785AB-7C9A-57DF-3AF0-3A4A5F918676}"/>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0" name="Footer Placeholder 4">
            <a:extLst>
              <a:ext uri="{FF2B5EF4-FFF2-40B4-BE49-F238E27FC236}">
                <a16:creationId xmlns:a16="http://schemas.microsoft.com/office/drawing/2014/main" id="{BE0F11A3-17FC-74D2-FE6A-E3A27D5EA3B8}"/>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381115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278D-328E-3755-5E94-1339D7428917}"/>
              </a:ext>
            </a:extLst>
          </p:cNvPr>
          <p:cNvSpPr>
            <a:spLocks noGrp="1"/>
          </p:cNvSpPr>
          <p:nvPr>
            <p:ph type="title"/>
          </p:nvPr>
        </p:nvSpPr>
        <p:spPr>
          <a:xfrm>
            <a:off x="623035" y="-10886"/>
            <a:ext cx="11787327" cy="902525"/>
          </a:xfrm>
        </p:spPr>
        <p:txBody>
          <a:bodyPr/>
          <a:lstStyle/>
          <a:p>
            <a:r>
              <a:rPr lang="en-US" dirty="0"/>
              <a:t>One Non-Conventional Source of Nuclear Data?</a:t>
            </a:r>
          </a:p>
        </p:txBody>
      </p:sp>
      <p:sp>
        <p:nvSpPr>
          <p:cNvPr id="4" name="Date Placeholder 3">
            <a:extLst>
              <a:ext uri="{FF2B5EF4-FFF2-40B4-BE49-F238E27FC236}">
                <a16:creationId xmlns:a16="http://schemas.microsoft.com/office/drawing/2014/main" id="{4C256555-E919-F3CA-5F5E-AAB67CD576E8}"/>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5" name="Footer Placeholder 4">
            <a:extLst>
              <a:ext uri="{FF2B5EF4-FFF2-40B4-BE49-F238E27FC236}">
                <a16:creationId xmlns:a16="http://schemas.microsoft.com/office/drawing/2014/main" id="{C0B6207F-63CF-6A3C-027B-A2659F04A580}"/>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
        <p:nvSpPr>
          <p:cNvPr id="6" name="Slide Number Placeholder 5">
            <a:extLst>
              <a:ext uri="{FF2B5EF4-FFF2-40B4-BE49-F238E27FC236}">
                <a16:creationId xmlns:a16="http://schemas.microsoft.com/office/drawing/2014/main" id="{E68AD175-563A-48FB-7F27-82108F77CF99}"/>
              </a:ext>
            </a:extLst>
          </p:cNvPr>
          <p:cNvSpPr>
            <a:spLocks noGrp="1"/>
          </p:cNvSpPr>
          <p:nvPr>
            <p:ph type="sldNum" sz="quarter" idx="12"/>
          </p:nvPr>
        </p:nvSpPr>
        <p:spPr/>
        <p:txBody>
          <a:bodyPr/>
          <a:lstStyle/>
          <a:p>
            <a:fld id="{0B15F4D9-BC1A-44F4-A438-3222513E9E73}" type="slidenum">
              <a:rPr lang="en-US" smtClean="0"/>
              <a:t>11</a:t>
            </a:fld>
            <a:endParaRPr lang="en-US"/>
          </a:p>
        </p:txBody>
      </p:sp>
      <p:pic>
        <p:nvPicPr>
          <p:cNvPr id="8" name="Picture 7" descr="Map&#10;&#10;Description automatically generated">
            <a:extLst>
              <a:ext uri="{FF2B5EF4-FFF2-40B4-BE49-F238E27FC236}">
                <a16:creationId xmlns:a16="http://schemas.microsoft.com/office/drawing/2014/main" id="{67E885FB-F678-C159-0D9A-DD2292A42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12192000" cy="4876800"/>
          </a:xfrm>
          <a:prstGeom prst="rect">
            <a:avLst/>
          </a:prstGeom>
        </p:spPr>
      </p:pic>
      <p:sp>
        <p:nvSpPr>
          <p:cNvPr id="9" name="TextBox 8">
            <a:extLst>
              <a:ext uri="{FF2B5EF4-FFF2-40B4-BE49-F238E27FC236}">
                <a16:creationId xmlns:a16="http://schemas.microsoft.com/office/drawing/2014/main" id="{B8B587F1-D242-D7DA-24CD-692490804AA1}"/>
              </a:ext>
            </a:extLst>
          </p:cNvPr>
          <p:cNvSpPr txBox="1"/>
          <p:nvPr/>
        </p:nvSpPr>
        <p:spPr>
          <a:xfrm>
            <a:off x="9540611" y="3178629"/>
            <a:ext cx="2651389" cy="1477328"/>
          </a:xfrm>
          <a:prstGeom prst="rect">
            <a:avLst/>
          </a:prstGeom>
          <a:noFill/>
        </p:spPr>
        <p:txBody>
          <a:bodyPr wrap="square" rtlCol="0">
            <a:spAutoFit/>
          </a:bodyPr>
          <a:lstStyle/>
          <a:p>
            <a:r>
              <a:rPr lang="en-US" dirty="0">
                <a:solidFill>
                  <a:schemeClr val="bg1"/>
                </a:solidFill>
              </a:rPr>
              <a:t>High Energy Heavy Ion Fragmentation Data Needed by NASA to benchmark codes</a:t>
            </a:r>
          </a:p>
        </p:txBody>
      </p:sp>
    </p:spTree>
    <p:extLst>
      <p:ext uri="{BB962C8B-B14F-4D97-AF65-F5344CB8AC3E}">
        <p14:creationId xmlns:p14="http://schemas.microsoft.com/office/powerpoint/2010/main" val="67797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55C1-AD28-FA1D-E59A-590D8EBA1224}"/>
              </a:ext>
            </a:extLst>
          </p:cNvPr>
          <p:cNvSpPr>
            <a:spLocks noGrp="1"/>
          </p:cNvSpPr>
          <p:nvPr>
            <p:ph type="title"/>
          </p:nvPr>
        </p:nvSpPr>
        <p:spPr>
          <a:xfrm>
            <a:off x="718388" y="33991"/>
            <a:ext cx="11787327" cy="902525"/>
          </a:xfrm>
        </p:spPr>
        <p:txBody>
          <a:bodyPr>
            <a:normAutofit/>
          </a:bodyPr>
          <a:lstStyle/>
          <a:p>
            <a:r>
              <a:rPr lang="en-US" sz="2400" dirty="0"/>
              <a:t>Potential Benefits of Nuclear Data: The Sky is Not Even the Limit</a:t>
            </a:r>
          </a:p>
        </p:txBody>
      </p:sp>
      <p:sp>
        <p:nvSpPr>
          <p:cNvPr id="6" name="Slide Number Placeholder 5">
            <a:extLst>
              <a:ext uri="{FF2B5EF4-FFF2-40B4-BE49-F238E27FC236}">
                <a16:creationId xmlns:a16="http://schemas.microsoft.com/office/drawing/2014/main" id="{ED0FC9D0-E596-14E7-C77C-315B17E83B9F}"/>
              </a:ext>
            </a:extLst>
          </p:cNvPr>
          <p:cNvSpPr>
            <a:spLocks noGrp="1"/>
          </p:cNvSpPr>
          <p:nvPr>
            <p:ph type="sldNum" sz="quarter" idx="12"/>
          </p:nvPr>
        </p:nvSpPr>
        <p:spPr/>
        <p:txBody>
          <a:bodyPr/>
          <a:lstStyle/>
          <a:p>
            <a:fld id="{0B15F4D9-BC1A-44F4-A438-3222513E9E73}" type="slidenum">
              <a:rPr lang="en-US" smtClean="0"/>
              <a:t>12</a:t>
            </a:fld>
            <a:endParaRPr lang="en-US"/>
          </a:p>
        </p:txBody>
      </p:sp>
      <p:sp>
        <p:nvSpPr>
          <p:cNvPr id="8" name="Rectangle 2">
            <a:extLst>
              <a:ext uri="{FF2B5EF4-FFF2-40B4-BE49-F238E27FC236}">
                <a16:creationId xmlns:a16="http://schemas.microsoft.com/office/drawing/2014/main" id="{4B80675B-6127-4EE0-B449-EFA295251B15}"/>
              </a:ext>
            </a:extLst>
          </p:cNvPr>
          <p:cNvSpPr>
            <a:spLocks noChangeArrowheads="1"/>
          </p:cNvSpPr>
          <p:nvPr/>
        </p:nvSpPr>
        <p:spPr bwMode="auto">
          <a:xfrm>
            <a:off x="1182030" y="16726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37936" tIns="876024" rIns="647496" bIns="1142640" numCol="1" anchor="ctr" anchorCtr="0" compatLnSpc="1">
            <a:prstTxWarp prst="textNoShape">
              <a:avLst/>
            </a:prstTxWarp>
            <a:spAutoFit/>
          </a:bodyPr>
          <a:lstStyle/>
          <a:p>
            <a:endParaRPr lang="en-US"/>
          </a:p>
        </p:txBody>
      </p:sp>
      <p:pic>
        <p:nvPicPr>
          <p:cNvPr id="4097" name="image43.jpeg">
            <a:extLst>
              <a:ext uri="{FF2B5EF4-FFF2-40B4-BE49-F238E27FC236}">
                <a16:creationId xmlns:a16="http://schemas.microsoft.com/office/drawing/2014/main" id="{E6107CAD-48C3-CDEE-DE7F-4FD36AA04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79" y="3083771"/>
            <a:ext cx="4435429" cy="31083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FE51787-092C-897E-5FEE-85AE7EFE6481}"/>
              </a:ext>
            </a:extLst>
          </p:cNvPr>
          <p:cNvSpPr>
            <a:spLocks noChangeArrowheads="1"/>
          </p:cNvSpPr>
          <p:nvPr/>
        </p:nvSpPr>
        <p:spPr bwMode="auto">
          <a:xfrm>
            <a:off x="631303" y="936516"/>
            <a:ext cx="1097627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Most planetary nuclear spectroscopy experiments rely on galactic cosmic rays to stimulate neutron and gamma-ray emission from planetary surfaces, as shown in Fig. 4.6. In this scenario, high-energy primary cosmic-ray particles (</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&gt;</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30 MeV), primarily protons, initiate nuclear spallation reactions to depths of a few meters in the surface. Spallation neutrons can escape the surface and the energy-dependent shape of the neutron spectrum provides constraints on the bulk composition and hydrogen content of the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surface. Moreover, the neutrons interact with subsurface materials and stimulate gamma-ray emission via inelastic scattering and neutron radiative capture reactions. The resulting gamma rays provide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E21F5A7-1213-11A4-05B3-C4182E3D1CC7}"/>
              </a:ext>
            </a:extLst>
          </p:cNvPr>
          <p:cNvSpPr txBox="1"/>
          <p:nvPr/>
        </p:nvSpPr>
        <p:spPr>
          <a:xfrm>
            <a:off x="631303" y="2866050"/>
            <a:ext cx="6087730" cy="313932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element-diagnostic measurements of the surface composition to depths of tens of centimeters. NASA’s upcoming Dragonfly mission to Titan will use a D-T neutron generator to stimulate gamma-ray emission from the surface. However, the underlying nuclear reactions of interest are neutron inelastic scattering and radiative capture.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4.6: Schematic of cosmic ray interactions with planetary surfaces. Rendering by V. Chen [Cas19].</a:t>
            </a:r>
            <a:endParaRPr kumimoji="0" lang="en-US" altLang="en-US"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52AD9549-E5C4-8EDF-BDBF-E6E2905AA857}"/>
              </a:ext>
            </a:extLst>
          </p:cNvPr>
          <p:cNvSpPr txBox="1"/>
          <p:nvPr/>
        </p:nvSpPr>
        <p:spPr>
          <a:xfrm>
            <a:off x="892629" y="5787382"/>
            <a:ext cx="5077737" cy="369332"/>
          </a:xfrm>
          <a:prstGeom prst="rect">
            <a:avLst/>
          </a:prstGeom>
          <a:noFill/>
        </p:spPr>
        <p:txBody>
          <a:bodyPr wrap="none" rtlCol="0">
            <a:spAutoFit/>
          </a:bodyPr>
          <a:lstStyle/>
          <a:p>
            <a:r>
              <a:rPr lang="en-US" dirty="0"/>
              <a:t>https://science.osti.gov/np/nsac/Reports</a:t>
            </a:r>
          </a:p>
        </p:txBody>
      </p:sp>
      <p:sp>
        <p:nvSpPr>
          <p:cNvPr id="13" name="Date Placeholder 3">
            <a:extLst>
              <a:ext uri="{FF2B5EF4-FFF2-40B4-BE49-F238E27FC236}">
                <a16:creationId xmlns:a16="http://schemas.microsoft.com/office/drawing/2014/main" id="{A1B546C2-F339-C474-3F6D-CD6EA97564F4}"/>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4" name="Footer Placeholder 4">
            <a:extLst>
              <a:ext uri="{FF2B5EF4-FFF2-40B4-BE49-F238E27FC236}">
                <a16:creationId xmlns:a16="http://schemas.microsoft.com/office/drawing/2014/main" id="{6A8F787E-7836-A5D1-A565-7E5FF1B3EF6B}"/>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7246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BC0C-65FA-F1A4-0E84-0FA8466F580B}"/>
              </a:ext>
            </a:extLst>
          </p:cNvPr>
          <p:cNvSpPr>
            <a:spLocks noGrp="1"/>
          </p:cNvSpPr>
          <p:nvPr>
            <p:ph type="title"/>
          </p:nvPr>
        </p:nvSpPr>
        <p:spPr>
          <a:xfrm>
            <a:off x="617665" y="64778"/>
            <a:ext cx="11787327" cy="902525"/>
          </a:xfrm>
        </p:spPr>
        <p:txBody>
          <a:bodyPr>
            <a:normAutofit/>
          </a:bodyPr>
          <a:lstStyle/>
          <a:p>
            <a:r>
              <a:rPr lang="en-US" sz="3200" dirty="0"/>
              <a:t>Funding Opportunities for Nuclear Data Continue</a:t>
            </a:r>
          </a:p>
        </p:txBody>
      </p:sp>
      <p:sp>
        <p:nvSpPr>
          <p:cNvPr id="6" name="Slide Number Placeholder 5">
            <a:extLst>
              <a:ext uri="{FF2B5EF4-FFF2-40B4-BE49-F238E27FC236}">
                <a16:creationId xmlns:a16="http://schemas.microsoft.com/office/drawing/2014/main" id="{128FE621-85C7-D45B-B8B7-2DC2F76B8873}"/>
              </a:ext>
            </a:extLst>
          </p:cNvPr>
          <p:cNvSpPr>
            <a:spLocks noGrp="1"/>
          </p:cNvSpPr>
          <p:nvPr>
            <p:ph type="sldNum" sz="quarter" idx="12"/>
          </p:nvPr>
        </p:nvSpPr>
        <p:spPr/>
        <p:txBody>
          <a:bodyPr/>
          <a:lstStyle/>
          <a:p>
            <a:fld id="{0B15F4D9-BC1A-44F4-A438-3222513E9E73}" type="slidenum">
              <a:rPr lang="en-US" smtClean="0"/>
              <a:t>2</a:t>
            </a:fld>
            <a:endParaRPr lang="en-US"/>
          </a:p>
        </p:txBody>
      </p:sp>
      <p:pic>
        <p:nvPicPr>
          <p:cNvPr id="7" name="Picture 6">
            <a:extLst>
              <a:ext uri="{FF2B5EF4-FFF2-40B4-BE49-F238E27FC236}">
                <a16:creationId xmlns:a16="http://schemas.microsoft.com/office/drawing/2014/main" id="{12156F40-7D9B-618A-E2F6-D27D9C352E0C}"/>
              </a:ext>
            </a:extLst>
          </p:cNvPr>
          <p:cNvPicPr>
            <a:picLocks noChangeAspect="1"/>
          </p:cNvPicPr>
          <p:nvPr/>
        </p:nvPicPr>
        <p:blipFill>
          <a:blip r:embed="rId2"/>
          <a:stretch>
            <a:fillRect/>
          </a:stretch>
        </p:blipFill>
        <p:spPr>
          <a:xfrm>
            <a:off x="755190" y="998723"/>
            <a:ext cx="2247460" cy="2497712"/>
          </a:xfrm>
          <a:prstGeom prst="rect">
            <a:avLst/>
          </a:prstGeom>
          <a:ln>
            <a:solidFill>
              <a:schemeClr val="tx1"/>
            </a:solidFill>
          </a:ln>
        </p:spPr>
      </p:pic>
      <p:pic>
        <p:nvPicPr>
          <p:cNvPr id="8" name="Picture 7">
            <a:extLst>
              <a:ext uri="{FF2B5EF4-FFF2-40B4-BE49-F238E27FC236}">
                <a16:creationId xmlns:a16="http://schemas.microsoft.com/office/drawing/2014/main" id="{8588140E-12E2-1F46-749E-29CE6A8B7F3F}"/>
              </a:ext>
            </a:extLst>
          </p:cNvPr>
          <p:cNvPicPr>
            <a:picLocks noChangeAspect="1"/>
          </p:cNvPicPr>
          <p:nvPr/>
        </p:nvPicPr>
        <p:blipFill>
          <a:blip r:embed="rId3"/>
          <a:stretch>
            <a:fillRect/>
          </a:stretch>
        </p:blipFill>
        <p:spPr>
          <a:xfrm>
            <a:off x="3108015" y="3585200"/>
            <a:ext cx="2149786" cy="2445837"/>
          </a:xfrm>
          <a:prstGeom prst="rect">
            <a:avLst/>
          </a:prstGeom>
          <a:ln>
            <a:solidFill>
              <a:schemeClr val="tx1"/>
            </a:solidFill>
          </a:ln>
        </p:spPr>
      </p:pic>
      <p:sp>
        <p:nvSpPr>
          <p:cNvPr id="9" name="TextBox 8">
            <a:extLst>
              <a:ext uri="{FF2B5EF4-FFF2-40B4-BE49-F238E27FC236}">
                <a16:creationId xmlns:a16="http://schemas.microsoft.com/office/drawing/2014/main" id="{DCD43922-5551-0FC9-5FBC-D38B4A4EA316}"/>
              </a:ext>
            </a:extLst>
          </p:cNvPr>
          <p:cNvSpPr txBox="1"/>
          <p:nvPr/>
        </p:nvSpPr>
        <p:spPr>
          <a:xfrm>
            <a:off x="1596392" y="3122186"/>
            <a:ext cx="959214" cy="369332"/>
          </a:xfrm>
          <a:prstGeom prst="rect">
            <a:avLst/>
          </a:prstGeom>
          <a:noFill/>
        </p:spPr>
        <p:txBody>
          <a:bodyPr wrap="square" rtlCol="0">
            <a:spAutoFit/>
          </a:bodyPr>
          <a:lstStyle/>
          <a:p>
            <a:r>
              <a:rPr lang="en-US" dirty="0"/>
              <a:t>FY17</a:t>
            </a:r>
          </a:p>
        </p:txBody>
      </p:sp>
      <p:pic>
        <p:nvPicPr>
          <p:cNvPr id="11" name="Picture 10">
            <a:extLst>
              <a:ext uri="{FF2B5EF4-FFF2-40B4-BE49-F238E27FC236}">
                <a16:creationId xmlns:a16="http://schemas.microsoft.com/office/drawing/2014/main" id="{4A0AD754-A76C-A569-D979-92BCA3218744}"/>
              </a:ext>
            </a:extLst>
          </p:cNvPr>
          <p:cNvPicPr>
            <a:picLocks noChangeAspect="1"/>
          </p:cNvPicPr>
          <p:nvPr/>
        </p:nvPicPr>
        <p:blipFill>
          <a:blip r:embed="rId4"/>
          <a:stretch>
            <a:fillRect/>
          </a:stretch>
        </p:blipFill>
        <p:spPr>
          <a:xfrm>
            <a:off x="777305" y="3571398"/>
            <a:ext cx="2223538" cy="2445837"/>
          </a:xfrm>
          <a:prstGeom prst="rect">
            <a:avLst/>
          </a:prstGeom>
          <a:ln>
            <a:solidFill>
              <a:schemeClr val="tx1"/>
            </a:solidFill>
          </a:ln>
        </p:spPr>
      </p:pic>
      <p:pic>
        <p:nvPicPr>
          <p:cNvPr id="12" name="Picture 11">
            <a:extLst>
              <a:ext uri="{FF2B5EF4-FFF2-40B4-BE49-F238E27FC236}">
                <a16:creationId xmlns:a16="http://schemas.microsoft.com/office/drawing/2014/main" id="{7E06B11B-3B48-03C2-3D57-EF901F31DC3E}"/>
              </a:ext>
            </a:extLst>
          </p:cNvPr>
          <p:cNvPicPr>
            <a:picLocks noChangeAspect="1"/>
          </p:cNvPicPr>
          <p:nvPr/>
        </p:nvPicPr>
        <p:blipFill>
          <a:blip r:embed="rId5"/>
          <a:stretch>
            <a:fillRect/>
          </a:stretch>
        </p:blipFill>
        <p:spPr>
          <a:xfrm>
            <a:off x="3132279" y="998723"/>
            <a:ext cx="2125522" cy="2490283"/>
          </a:xfrm>
          <a:prstGeom prst="rect">
            <a:avLst/>
          </a:prstGeom>
          <a:ln>
            <a:solidFill>
              <a:schemeClr val="tx1"/>
            </a:solidFill>
          </a:ln>
        </p:spPr>
      </p:pic>
      <p:sp>
        <p:nvSpPr>
          <p:cNvPr id="10" name="TextBox 9">
            <a:extLst>
              <a:ext uri="{FF2B5EF4-FFF2-40B4-BE49-F238E27FC236}">
                <a16:creationId xmlns:a16="http://schemas.microsoft.com/office/drawing/2014/main" id="{6122DDD9-7638-3A9A-EA07-BDD3A030C950}"/>
              </a:ext>
            </a:extLst>
          </p:cNvPr>
          <p:cNvSpPr txBox="1"/>
          <p:nvPr/>
        </p:nvSpPr>
        <p:spPr>
          <a:xfrm>
            <a:off x="3880132" y="3104602"/>
            <a:ext cx="959214" cy="369332"/>
          </a:xfrm>
          <a:prstGeom prst="rect">
            <a:avLst/>
          </a:prstGeom>
          <a:noFill/>
        </p:spPr>
        <p:txBody>
          <a:bodyPr wrap="square" rtlCol="0">
            <a:spAutoFit/>
          </a:bodyPr>
          <a:lstStyle/>
          <a:p>
            <a:r>
              <a:rPr lang="en-US" dirty="0"/>
              <a:t>FY18</a:t>
            </a:r>
          </a:p>
        </p:txBody>
      </p:sp>
      <p:pic>
        <p:nvPicPr>
          <p:cNvPr id="13" name="Picture 12">
            <a:extLst>
              <a:ext uri="{FF2B5EF4-FFF2-40B4-BE49-F238E27FC236}">
                <a16:creationId xmlns:a16="http://schemas.microsoft.com/office/drawing/2014/main" id="{C98252BE-67CC-594C-9269-71738EB80C11}"/>
              </a:ext>
            </a:extLst>
          </p:cNvPr>
          <p:cNvPicPr>
            <a:picLocks noChangeAspect="1"/>
          </p:cNvPicPr>
          <p:nvPr/>
        </p:nvPicPr>
        <p:blipFill>
          <a:blip r:embed="rId6"/>
          <a:stretch>
            <a:fillRect/>
          </a:stretch>
        </p:blipFill>
        <p:spPr>
          <a:xfrm>
            <a:off x="6411147" y="1017332"/>
            <a:ext cx="4431023" cy="5218551"/>
          </a:xfrm>
          <a:prstGeom prst="rect">
            <a:avLst/>
          </a:prstGeom>
          <a:ln>
            <a:solidFill>
              <a:schemeClr val="tx1"/>
            </a:solidFill>
          </a:ln>
        </p:spPr>
      </p:pic>
      <p:sp>
        <p:nvSpPr>
          <p:cNvPr id="14" name="TextBox 13">
            <a:extLst>
              <a:ext uri="{FF2B5EF4-FFF2-40B4-BE49-F238E27FC236}">
                <a16:creationId xmlns:a16="http://schemas.microsoft.com/office/drawing/2014/main" id="{29DBB361-DBBD-C4D2-2850-DF3CFB3275A7}"/>
              </a:ext>
            </a:extLst>
          </p:cNvPr>
          <p:cNvSpPr txBox="1"/>
          <p:nvPr/>
        </p:nvSpPr>
        <p:spPr>
          <a:xfrm>
            <a:off x="1508964" y="4794317"/>
            <a:ext cx="959214" cy="338554"/>
          </a:xfrm>
          <a:prstGeom prst="rect">
            <a:avLst/>
          </a:prstGeom>
          <a:noFill/>
        </p:spPr>
        <p:txBody>
          <a:bodyPr wrap="square" rtlCol="0">
            <a:spAutoFit/>
          </a:bodyPr>
          <a:lstStyle/>
          <a:p>
            <a:r>
              <a:rPr lang="en-US" sz="1600" dirty="0"/>
              <a:t>FY19</a:t>
            </a:r>
          </a:p>
        </p:txBody>
      </p:sp>
      <p:sp>
        <p:nvSpPr>
          <p:cNvPr id="15" name="TextBox 14">
            <a:extLst>
              <a:ext uri="{FF2B5EF4-FFF2-40B4-BE49-F238E27FC236}">
                <a16:creationId xmlns:a16="http://schemas.microsoft.com/office/drawing/2014/main" id="{E5F59412-162B-A6CE-12BE-A0B801DFF9C4}"/>
              </a:ext>
            </a:extLst>
          </p:cNvPr>
          <p:cNvSpPr txBox="1"/>
          <p:nvPr/>
        </p:nvSpPr>
        <p:spPr>
          <a:xfrm>
            <a:off x="3886221" y="5130683"/>
            <a:ext cx="959214" cy="338554"/>
          </a:xfrm>
          <a:prstGeom prst="rect">
            <a:avLst/>
          </a:prstGeom>
          <a:noFill/>
        </p:spPr>
        <p:txBody>
          <a:bodyPr wrap="square" rtlCol="0">
            <a:spAutoFit/>
          </a:bodyPr>
          <a:lstStyle/>
          <a:p>
            <a:r>
              <a:rPr lang="en-US" sz="1600" dirty="0"/>
              <a:t>FY21</a:t>
            </a:r>
          </a:p>
        </p:txBody>
      </p:sp>
      <p:sp>
        <p:nvSpPr>
          <p:cNvPr id="16" name="TextBox 15">
            <a:extLst>
              <a:ext uri="{FF2B5EF4-FFF2-40B4-BE49-F238E27FC236}">
                <a16:creationId xmlns:a16="http://schemas.microsoft.com/office/drawing/2014/main" id="{DD9BFBB6-0A25-2F09-B857-6A46B4CF2903}"/>
              </a:ext>
            </a:extLst>
          </p:cNvPr>
          <p:cNvSpPr txBox="1"/>
          <p:nvPr/>
        </p:nvSpPr>
        <p:spPr>
          <a:xfrm>
            <a:off x="8311155" y="3467646"/>
            <a:ext cx="959214" cy="369332"/>
          </a:xfrm>
          <a:prstGeom prst="rect">
            <a:avLst/>
          </a:prstGeom>
          <a:noFill/>
        </p:spPr>
        <p:txBody>
          <a:bodyPr wrap="square" rtlCol="0">
            <a:spAutoFit/>
          </a:bodyPr>
          <a:lstStyle/>
          <a:p>
            <a:r>
              <a:rPr lang="en-US" dirty="0"/>
              <a:t>FY23</a:t>
            </a:r>
          </a:p>
        </p:txBody>
      </p:sp>
      <p:sp>
        <p:nvSpPr>
          <p:cNvPr id="3" name="Date Placeholder 3">
            <a:extLst>
              <a:ext uri="{FF2B5EF4-FFF2-40B4-BE49-F238E27FC236}">
                <a16:creationId xmlns:a16="http://schemas.microsoft.com/office/drawing/2014/main" id="{CFE10DB6-0BAB-2778-4B97-A7B998779A5E}"/>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7" name="Footer Placeholder 4">
            <a:extLst>
              <a:ext uri="{FF2B5EF4-FFF2-40B4-BE49-F238E27FC236}">
                <a16:creationId xmlns:a16="http://schemas.microsoft.com/office/drawing/2014/main" id="{A4AE37AD-24BF-E971-0469-5CA004A25100}"/>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184805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1836" y="0"/>
            <a:ext cx="11787327" cy="902525"/>
          </a:xfrm>
        </p:spPr>
        <p:txBody>
          <a:bodyPr/>
          <a:lstStyle/>
          <a:p>
            <a:r>
              <a:rPr lang="en-US" dirty="0"/>
              <a:t>NDIAWG Funded Efforts Since 2016</a:t>
            </a:r>
          </a:p>
        </p:txBody>
      </p:sp>
      <p:sp>
        <p:nvSpPr>
          <p:cNvPr id="4" name="Content Placeholder 3"/>
          <p:cNvSpPr>
            <a:spLocks noGrp="1"/>
          </p:cNvSpPr>
          <p:nvPr>
            <p:ph idx="1"/>
          </p:nvPr>
        </p:nvSpPr>
        <p:spPr>
          <a:xfrm>
            <a:off x="623035" y="1017332"/>
            <a:ext cx="11390071" cy="5492325"/>
          </a:xfrm>
        </p:spPr>
        <p:txBody>
          <a:bodyPr>
            <a:normAutofit fontScale="77500" lnSpcReduction="20000"/>
          </a:bodyPr>
          <a:lstStyle/>
          <a:p>
            <a:pPr>
              <a:spcBef>
                <a:spcPts val="2400"/>
              </a:spcBef>
            </a:pPr>
            <a:r>
              <a:rPr lang="en-US" dirty="0">
                <a:solidFill>
                  <a:schemeClr val="accent1"/>
                </a:solidFill>
                <a:latin typeface="Arial" panose="020B0604020202020204" pitchFamily="34" charset="0"/>
                <a:cs typeface="Arial" panose="020B0604020202020204" pitchFamily="34" charset="0"/>
              </a:rPr>
              <a:t>     Total Investment	$49,773,881.00</a:t>
            </a:r>
          </a:p>
          <a:p>
            <a:pPr>
              <a:spcBef>
                <a:spcPts val="2400"/>
              </a:spcBef>
            </a:pPr>
            <a:r>
              <a:rPr lang="en-US" dirty="0">
                <a:solidFill>
                  <a:schemeClr val="accent1"/>
                </a:solidFill>
                <a:latin typeface="Arial" panose="020B0604020202020204" pitchFamily="34" charset="0"/>
                <a:cs typeface="Arial" panose="020B0604020202020204" pitchFamily="34" charset="0"/>
              </a:rPr>
              <a:t>     23 individual projects</a:t>
            </a:r>
          </a:p>
          <a:p>
            <a:pPr>
              <a:spcBef>
                <a:spcPts val="2400"/>
              </a:spcBef>
            </a:pPr>
            <a:r>
              <a:rPr lang="en-US" dirty="0">
                <a:solidFill>
                  <a:schemeClr val="accent1"/>
                </a:solidFill>
                <a:latin typeface="Arial" panose="020B0604020202020204" pitchFamily="34" charset="0"/>
                <a:cs typeface="Arial" panose="020B0604020202020204" pitchFamily="34" charset="0"/>
              </a:rPr>
              <a:t>     8 different lead organizations</a:t>
            </a:r>
          </a:p>
          <a:p>
            <a:pPr>
              <a:spcBef>
                <a:spcPts val="2400"/>
              </a:spcBef>
            </a:pPr>
            <a:r>
              <a:rPr lang="en-US" dirty="0">
                <a:solidFill>
                  <a:schemeClr val="accent1"/>
                </a:solidFill>
                <a:latin typeface="Arial" panose="020B0604020202020204" pitchFamily="34" charset="0"/>
                <a:cs typeface="Arial" panose="020B0604020202020204" pitchFamily="34" charset="0"/>
              </a:rPr>
              <a:t>     6 DOE sites (ANL, BNL, LANL, LBNL, LLNL, ORNL)</a:t>
            </a:r>
          </a:p>
          <a:p>
            <a:pPr>
              <a:spcBef>
                <a:spcPts val="2400"/>
              </a:spcBef>
            </a:pPr>
            <a:r>
              <a:rPr lang="en-US" dirty="0">
                <a:solidFill>
                  <a:schemeClr val="accent1"/>
                </a:solidFill>
                <a:latin typeface="Arial" panose="020B0604020202020204" pitchFamily="34" charset="0"/>
                <a:cs typeface="Arial" panose="020B0604020202020204" pitchFamily="34" charset="0"/>
              </a:rPr>
              <a:t>     2 universities (Duke, US Naval Academy)</a:t>
            </a:r>
          </a:p>
          <a:p>
            <a:pPr>
              <a:spcBef>
                <a:spcPts val="2400"/>
              </a:spcBef>
            </a:pPr>
            <a:r>
              <a:rPr lang="en-US" dirty="0">
                <a:solidFill>
                  <a:schemeClr val="accent1"/>
                </a:solidFill>
                <a:latin typeface="Arial" panose="020B0604020202020204" pitchFamily="34" charset="0"/>
                <a:cs typeface="Arial" panose="020B0604020202020204" pitchFamily="34" charset="0"/>
              </a:rPr>
              <a:t>    14 collaborating orgs</a:t>
            </a:r>
          </a:p>
          <a:p>
            <a:pPr>
              <a:spcBef>
                <a:spcPts val="2400"/>
              </a:spcBef>
            </a:pPr>
            <a:r>
              <a:rPr lang="en-US" dirty="0">
                <a:solidFill>
                  <a:schemeClr val="accent1"/>
                </a:solidFill>
                <a:latin typeface="Arial" panose="020B0604020202020204" pitchFamily="34" charset="0"/>
                <a:cs typeface="Arial" panose="020B0604020202020204" pitchFamily="34" charset="0"/>
              </a:rPr>
              <a:t>     6 DOE sites (BNL, LANL, LBNL, LLNL, PNNL, NNSS)</a:t>
            </a:r>
          </a:p>
          <a:p>
            <a:pPr>
              <a:spcBef>
                <a:spcPts val="2400"/>
              </a:spcBef>
            </a:pPr>
            <a:r>
              <a:rPr lang="en-US" dirty="0">
                <a:solidFill>
                  <a:schemeClr val="accent1"/>
                </a:solidFill>
                <a:latin typeface="Arial" panose="020B0604020202020204" pitchFamily="34" charset="0"/>
                <a:cs typeface="Arial" panose="020B0604020202020204" pitchFamily="34" charset="0"/>
              </a:rPr>
              <a:t>     8 universities (Duke, Notre Dame, Univ. of Dallas, Mississippi State, Kentucky, NC</a:t>
            </a:r>
          </a:p>
          <a:p>
            <a:pPr marL="53975" indent="0">
              <a:spcBef>
                <a:spcPts val="0"/>
              </a:spcBef>
              <a:buNone/>
            </a:pPr>
            <a:r>
              <a:rPr lang="en-US" dirty="0">
                <a:solidFill>
                  <a:schemeClr val="accent1"/>
                </a:solidFill>
                <a:latin typeface="Arial" panose="020B0604020202020204" pitchFamily="34" charset="0"/>
                <a:cs typeface="Arial" panose="020B0604020202020204" pitchFamily="34" charset="0"/>
              </a:rPr>
              <a:t>       State, TUNL)</a:t>
            </a:r>
            <a:endParaRPr lang="en-US" dirty="0">
              <a:latin typeface="Arial" panose="020B0604020202020204" pitchFamily="34" charset="0"/>
              <a:cs typeface="Arial" panose="020B0604020202020204" pitchFamily="34" charset="0"/>
            </a:endParaRPr>
          </a:p>
          <a:p>
            <a:pPr>
              <a:spcBef>
                <a:spcPts val="2400"/>
              </a:spcBef>
            </a:pPr>
            <a:endParaRPr lang="en-US" dirty="0">
              <a:latin typeface="Arial" panose="020B0604020202020204" pitchFamily="34" charset="0"/>
              <a:cs typeface="Arial" panose="020B0604020202020204" pitchFamily="34" charset="0"/>
            </a:endParaRPr>
          </a:p>
          <a:p>
            <a:pPr>
              <a:spcBef>
                <a:spcPts val="2400"/>
              </a:spcBef>
            </a:pPr>
            <a:endParaRPr lang="en-US" dirty="0">
              <a:latin typeface="Arial" panose="020B0604020202020204" pitchFamily="34" charset="0"/>
              <a:cs typeface="Arial" panose="020B0604020202020204" pitchFamily="34" charset="0"/>
            </a:endParaRPr>
          </a:p>
          <a:p>
            <a:pPr>
              <a:spcBef>
                <a:spcPts val="2400"/>
              </a:spcBef>
            </a:pPr>
            <a:endParaRPr lang="en-US" dirty="0">
              <a:latin typeface="Arial" panose="020B0604020202020204" pitchFamily="34" charset="0"/>
              <a:cs typeface="Arial" panose="020B0604020202020204" pitchFamily="34" charset="0"/>
            </a:endParaRPr>
          </a:p>
          <a:p>
            <a:pPr>
              <a:spcBef>
                <a:spcPts val="2400"/>
              </a:spcBef>
            </a:pPr>
            <a:endParaRPr lang="en-US" dirty="0">
              <a:latin typeface="Arial" panose="020B0604020202020204" pitchFamily="34" charset="0"/>
              <a:cs typeface="Arial" panose="020B0604020202020204" pitchFamily="34" charset="0"/>
            </a:endParaRPr>
          </a:p>
        </p:txBody>
      </p:sp>
      <p:sp>
        <p:nvSpPr>
          <p:cNvPr id="2" name="Date Placeholder 3">
            <a:extLst>
              <a:ext uri="{FF2B5EF4-FFF2-40B4-BE49-F238E27FC236}">
                <a16:creationId xmlns:a16="http://schemas.microsoft.com/office/drawing/2014/main" id="{5461923F-9DD9-AA74-E922-EDC58FB982AF}"/>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5" name="Footer Placeholder 4">
            <a:extLst>
              <a:ext uri="{FF2B5EF4-FFF2-40B4-BE49-F238E27FC236}">
                <a16:creationId xmlns:a16="http://schemas.microsoft.com/office/drawing/2014/main" id="{1F13E907-6774-71E1-F3D8-150EEFEFCAA8}"/>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146302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68A1F8-4D99-820B-66B8-BAF85D2E48DD}"/>
              </a:ext>
            </a:extLst>
          </p:cNvPr>
          <p:cNvSpPr>
            <a:spLocks noGrp="1"/>
          </p:cNvSpPr>
          <p:nvPr>
            <p:ph type="sldNum" sz="quarter" idx="12"/>
          </p:nvPr>
        </p:nvSpPr>
        <p:spPr/>
        <p:txBody>
          <a:bodyPr/>
          <a:lstStyle/>
          <a:p>
            <a:fld id="{0B15F4D9-BC1A-44F4-A438-3222513E9E73}" type="slidenum">
              <a:rPr lang="en-US" smtClean="0"/>
              <a:t>4</a:t>
            </a:fld>
            <a:endParaRPr lang="en-US"/>
          </a:p>
        </p:txBody>
      </p:sp>
      <p:pic>
        <p:nvPicPr>
          <p:cNvPr id="2050" name="image1.jpeg">
            <a:extLst>
              <a:ext uri="{FF2B5EF4-FFF2-40B4-BE49-F238E27FC236}">
                <a16:creationId xmlns:a16="http://schemas.microsoft.com/office/drawing/2014/main" id="{ED83D1D7-1B2C-3532-487F-DC60A4F27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25" y="949788"/>
            <a:ext cx="1268412" cy="1268414"/>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2.jpeg">
            <a:extLst>
              <a:ext uri="{FF2B5EF4-FFF2-40B4-BE49-F238E27FC236}">
                <a16:creationId xmlns:a16="http://schemas.microsoft.com/office/drawing/2014/main" id="{6FF92C41-29B2-C597-F295-E6110A22D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8069" y="949788"/>
            <a:ext cx="1537006" cy="15475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768CFA30-0C7A-B5F8-8751-E53744CB4174}"/>
              </a:ext>
            </a:extLst>
          </p:cNvPr>
          <p:cNvSpPr>
            <a:spLocks noChangeArrowheads="1"/>
          </p:cNvSpPr>
          <p:nvPr/>
        </p:nvSpPr>
        <p:spPr bwMode="auto">
          <a:xfrm>
            <a:off x="1905337" y="1742842"/>
            <a:ext cx="941092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2157"/>
                </a:solidFill>
                <a:effectLst/>
                <a:latin typeface="Calibri" panose="020F0502020204030204" pitchFamily="34" charset="0"/>
                <a:ea typeface="Times New Roman" panose="02020603050405020304" pitchFamily="18" charset="0"/>
                <a:cs typeface="Calibri" panose="020F0502020204030204" pitchFamily="34" charset="0"/>
              </a:rPr>
              <a:t>U.S. Department of Energy and the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2157"/>
                </a:solidFill>
                <a:effectLst/>
                <a:latin typeface="Calibri" panose="020F0502020204030204" pitchFamily="34" charset="0"/>
                <a:ea typeface="Times New Roman" panose="02020603050405020304" pitchFamily="18" charset="0"/>
                <a:cs typeface="Calibri" panose="020F0502020204030204" pitchFamily="34" charset="0"/>
              </a:rPr>
              <a:t>National Science Foundation</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April 13, 2022</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Professor Gail Dodge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Chair, DOE/NSF Nuclear Science Advisory Committee College of Sciences</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Old Dominion University 4600 Elkhorn Avenue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Norfolk, Virginia 23529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dirty="0">
              <a:solidFill>
                <a:srgbClr val="231F2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Dear Professor Dodge: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This letter is to request that the Nuclear Science Advisory Committee (NSAC) establish an NSAC Sub-Committee to assess challenges, opportunities, and priorities for effective stewardship of nuclear data.</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3FA7BACA-C205-B479-159B-6B9BAC212846}"/>
              </a:ext>
            </a:extLst>
          </p:cNvPr>
          <p:cNvSpPr txBox="1">
            <a:spLocks/>
          </p:cNvSpPr>
          <p:nvPr/>
        </p:nvSpPr>
        <p:spPr>
          <a:xfrm>
            <a:off x="225777" y="-7472"/>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a:t>  NSAC Nuclear Data Charge</a:t>
            </a:r>
          </a:p>
        </p:txBody>
      </p:sp>
      <p:sp>
        <p:nvSpPr>
          <p:cNvPr id="11" name="Date Placeholder 3">
            <a:extLst>
              <a:ext uri="{FF2B5EF4-FFF2-40B4-BE49-F238E27FC236}">
                <a16:creationId xmlns:a16="http://schemas.microsoft.com/office/drawing/2014/main" id="{0465CBB1-ED49-E3BB-F023-E43E04AAA6BD}"/>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2" name="Footer Placeholder 4">
            <a:extLst>
              <a:ext uri="{FF2B5EF4-FFF2-40B4-BE49-F238E27FC236}">
                <a16:creationId xmlns:a16="http://schemas.microsoft.com/office/drawing/2014/main" id="{5C210A80-C0C8-2275-BB68-97F51B58F7F9}"/>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262761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C533-F2DF-8946-4800-89F42125E9E7}"/>
              </a:ext>
            </a:extLst>
          </p:cNvPr>
          <p:cNvSpPr>
            <a:spLocks noGrp="1"/>
          </p:cNvSpPr>
          <p:nvPr>
            <p:ph type="title"/>
          </p:nvPr>
        </p:nvSpPr>
        <p:spPr/>
        <p:txBody>
          <a:bodyPr/>
          <a:lstStyle/>
          <a:p>
            <a:r>
              <a:rPr lang="en-US" dirty="0"/>
              <a:t>  NSAC Nuclear Data Charge</a:t>
            </a:r>
          </a:p>
        </p:txBody>
      </p:sp>
      <p:sp>
        <p:nvSpPr>
          <p:cNvPr id="6" name="Slide Number Placeholder 5">
            <a:extLst>
              <a:ext uri="{FF2B5EF4-FFF2-40B4-BE49-F238E27FC236}">
                <a16:creationId xmlns:a16="http://schemas.microsoft.com/office/drawing/2014/main" id="{C126DB8C-A5E8-3591-FB85-9871B1FF7FED}"/>
              </a:ext>
            </a:extLst>
          </p:cNvPr>
          <p:cNvSpPr>
            <a:spLocks noGrp="1"/>
          </p:cNvSpPr>
          <p:nvPr>
            <p:ph type="sldNum" sz="quarter" idx="12"/>
          </p:nvPr>
        </p:nvSpPr>
        <p:spPr/>
        <p:txBody>
          <a:bodyPr/>
          <a:lstStyle/>
          <a:p>
            <a:fld id="{0B15F4D9-BC1A-44F4-A438-3222513E9E73}" type="slidenum">
              <a:rPr lang="en-US" smtClean="0"/>
              <a:t>5</a:t>
            </a:fld>
            <a:endParaRPr lang="en-US"/>
          </a:p>
        </p:txBody>
      </p:sp>
      <p:sp>
        <p:nvSpPr>
          <p:cNvPr id="7" name="TextBox 6">
            <a:extLst>
              <a:ext uri="{FF2B5EF4-FFF2-40B4-BE49-F238E27FC236}">
                <a16:creationId xmlns:a16="http://schemas.microsoft.com/office/drawing/2014/main" id="{4121D1C8-18D9-6F99-7593-A65478F026F0}"/>
              </a:ext>
            </a:extLst>
          </p:cNvPr>
          <p:cNvSpPr txBox="1"/>
          <p:nvPr/>
        </p:nvSpPr>
        <p:spPr>
          <a:xfrm>
            <a:off x="127548" y="902528"/>
            <a:ext cx="11936904" cy="5632311"/>
          </a:xfrm>
          <a:prstGeom prst="rect">
            <a:avLst/>
          </a:prstGeom>
          <a:noFill/>
        </p:spPr>
        <p:txBody>
          <a:bodyPr wrap="square" rtlCol="0">
            <a:spAutoFit/>
          </a:bodyPr>
          <a:lstStyle/>
          <a:p>
            <a:pPr marL="419100" marR="568960" indent="37465">
              <a:spcBef>
                <a:spcPts val="0"/>
              </a:spcBef>
              <a:spcAft>
                <a:spcPts val="0"/>
              </a:spcAft>
            </a:pPr>
            <a:r>
              <a:rPr lang="en-US" sz="2000" dirty="0">
                <a:solidFill>
                  <a:srgbClr val="231F20"/>
                </a:solidFill>
                <a:effectLst/>
                <a:latin typeface="Times New Roman" panose="02020603050405020304" pitchFamily="18" charset="0"/>
                <a:ea typeface="Times New Roman" panose="02020603050405020304" pitchFamily="18" charset="0"/>
              </a:rPr>
              <a:t>“Nuclear</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is</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derived</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from</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observed</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properties</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of</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nuclei,</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their</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decays</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and</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decay products, and the interactions of both nuclei and their decay products with other nuclei, subatomic particles or in bulk matter.</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 from theoretical models created for comparison with experimental nuclear data may also be considered for inclusion under this definition.</a:t>
            </a:r>
            <a:endParaRPr lang="en-US" sz="2000" dirty="0">
              <a:effectLst/>
              <a:latin typeface="Times New Roman" panose="02020603050405020304" pitchFamily="18" charset="0"/>
              <a:ea typeface="Times New Roman" panose="02020603050405020304" pitchFamily="18" charset="0"/>
            </a:endParaRPr>
          </a:p>
          <a:p>
            <a:pPr marL="0" marR="0">
              <a:spcBef>
                <a:spcPts val="15"/>
              </a:spcBef>
              <a:spcAft>
                <a:spcPts val="0"/>
              </a:spcAft>
            </a:pPr>
            <a:r>
              <a:rPr lang="en-US" sz="2000" dirty="0">
                <a:effectLst/>
                <a:latin typeface="Times New Roman" panose="02020603050405020304" pitchFamily="18" charset="0"/>
                <a:ea typeface="Times New Roman" panose="02020603050405020304" pitchFamily="18" charset="0"/>
              </a:rPr>
              <a:t> </a:t>
            </a:r>
          </a:p>
          <a:p>
            <a:pPr marL="419100" marR="633095">
              <a:spcBef>
                <a:spcPts val="0"/>
              </a:spcBef>
              <a:spcAft>
                <a:spcPts val="0"/>
              </a:spcAft>
            </a:pPr>
            <a:r>
              <a:rPr lang="en-US" sz="2000" dirty="0">
                <a:solidFill>
                  <a:srgbClr val="231F20"/>
                </a:solidFill>
                <a:effectLst/>
                <a:latin typeface="Times New Roman" panose="02020603050405020304" pitchFamily="18" charset="0"/>
                <a:ea typeface="Times New Roman" panose="02020603050405020304" pitchFamily="18" charset="0"/>
              </a:rPr>
              <a:t>Increasingly, access to accurate, reliable nuclear data plays an essential role in the success of Federal missions such as non-proliferation, nuclear forensics, homeland security, national defense, space exploration, clean energy generation, and scientific research.</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 access is also key to innovative commercial developments such as new medicines, automated industrial controls, energy exploration, energy security, nuclear reactor design, and isotope production.</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 mission of the United States Nuclear Data Program (USNDP) …. is to provide current, accurate, authoritative data for workers in pure and applied areas of nuclear science and engineering.</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This is accomplished primarily through the compilation, evaluation, dissemination, and archiving of extensive nuclear datasets.</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USNDP also addresses gaps in nuclear data, through</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targeted</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experimental</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studies</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and</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use</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of</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theoretical</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models.</a:t>
            </a:r>
            <a:r>
              <a:rPr lang="en-US" sz="2000" spc="20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keystone</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of USNDP</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stewardship</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of</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nuclear</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is</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activity</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of</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the</a:t>
            </a:r>
            <a:r>
              <a:rPr lang="en-US" sz="2000" spc="-10"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National</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Nuclear</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Data</a:t>
            </a:r>
            <a:r>
              <a:rPr lang="en-US" sz="2000" spc="-15" dirty="0">
                <a:solidFill>
                  <a:srgbClr val="231F20"/>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Center (NNDC) hosted at Brookhaven National Laboratory.</a:t>
            </a:r>
            <a:endParaRPr lang="en-US" sz="2000" dirty="0">
              <a:effectLst/>
              <a:latin typeface="Times New Roman" panose="02020603050405020304" pitchFamily="18" charset="0"/>
              <a:ea typeface="Times New Roman" panose="02020603050405020304" pitchFamily="18" charset="0"/>
            </a:endParaRPr>
          </a:p>
          <a:p>
            <a:pPr marL="0" marR="0">
              <a:spcBef>
                <a:spcPts val="20"/>
              </a:spcBef>
              <a:spcAft>
                <a:spcPts val="0"/>
              </a:spcAft>
            </a:pPr>
            <a:r>
              <a:rPr lang="en-US" sz="2000" dirty="0">
                <a:effectLst/>
                <a:latin typeface="Times New Roman" panose="02020603050405020304" pitchFamily="18" charset="0"/>
                <a:ea typeface="Times New Roman" panose="02020603050405020304" pitchFamily="18" charset="0"/>
              </a:rPr>
              <a:t> </a:t>
            </a:r>
          </a:p>
          <a:p>
            <a:endParaRPr lang="en-US" sz="2000" dirty="0"/>
          </a:p>
        </p:txBody>
      </p:sp>
      <p:sp>
        <p:nvSpPr>
          <p:cNvPr id="8" name="Date Placeholder 3">
            <a:extLst>
              <a:ext uri="{FF2B5EF4-FFF2-40B4-BE49-F238E27FC236}">
                <a16:creationId xmlns:a16="http://schemas.microsoft.com/office/drawing/2014/main" id="{7D620E36-321C-E0C0-CC72-02AB72C63788}"/>
              </a:ext>
            </a:extLst>
          </p:cNvPr>
          <p:cNvSpPr>
            <a:spLocks noGrp="1"/>
          </p:cNvSpPr>
          <p:nvPr>
            <p:ph type="dt" sz="half" idx="10"/>
          </p:nvPr>
        </p:nvSpPr>
        <p:spPr>
          <a:xfrm>
            <a:off x="4389438" y="6308725"/>
            <a:ext cx="2328862" cy="365125"/>
          </a:xfrm>
        </p:spPr>
        <p:txBody>
          <a:bodyPr/>
          <a:lstStyle/>
          <a:p>
            <a:r>
              <a:rPr lang="en-US" dirty="0"/>
              <a:t>March 27, 2023</a:t>
            </a:r>
          </a:p>
        </p:txBody>
      </p:sp>
      <p:sp>
        <p:nvSpPr>
          <p:cNvPr id="9" name="Footer Placeholder 4">
            <a:extLst>
              <a:ext uri="{FF2B5EF4-FFF2-40B4-BE49-F238E27FC236}">
                <a16:creationId xmlns:a16="http://schemas.microsoft.com/office/drawing/2014/main" id="{66C6088D-A572-5E66-B669-00962D1EC253}"/>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126356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18DF21-8ED8-51CB-6607-42C1C1C00DDD}"/>
              </a:ext>
            </a:extLst>
          </p:cNvPr>
          <p:cNvSpPr>
            <a:spLocks noGrp="1"/>
          </p:cNvSpPr>
          <p:nvPr>
            <p:ph type="sldNum" sz="quarter" idx="12"/>
          </p:nvPr>
        </p:nvSpPr>
        <p:spPr/>
        <p:txBody>
          <a:bodyPr/>
          <a:lstStyle/>
          <a:p>
            <a:fld id="{0B15F4D9-BC1A-44F4-A438-3222513E9E73}" type="slidenum">
              <a:rPr lang="en-US" smtClean="0"/>
              <a:t>6</a:t>
            </a:fld>
            <a:endParaRPr lang="en-US"/>
          </a:p>
        </p:txBody>
      </p:sp>
      <p:sp>
        <p:nvSpPr>
          <p:cNvPr id="7" name="TextBox 6">
            <a:extLst>
              <a:ext uri="{FF2B5EF4-FFF2-40B4-BE49-F238E27FC236}">
                <a16:creationId xmlns:a16="http://schemas.microsoft.com/office/drawing/2014/main" id="{50C32861-6CF1-321E-D874-09EFF7D22342}"/>
              </a:ext>
            </a:extLst>
          </p:cNvPr>
          <p:cNvSpPr txBox="1"/>
          <p:nvPr/>
        </p:nvSpPr>
        <p:spPr>
          <a:xfrm>
            <a:off x="178894" y="1007066"/>
            <a:ext cx="12372335" cy="5483552"/>
          </a:xfrm>
          <a:prstGeom prst="rect">
            <a:avLst/>
          </a:prstGeom>
          <a:noFill/>
        </p:spPr>
        <p:txBody>
          <a:bodyPr wrap="square" rtlCol="0">
            <a:spAutoFit/>
          </a:bodyPr>
          <a:lstStyle/>
          <a:p>
            <a:pPr marL="419100" marR="568960">
              <a:spcBef>
                <a:spcPts val="0"/>
              </a:spcBef>
              <a:spcAft>
                <a:spcPts val="0"/>
              </a:spcAf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NSAC</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requested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to</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develop</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strategic</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plan</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with</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prioritized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recommendations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to</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guide federal</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investment</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U.S.</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Nuclear</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Data</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Program</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(USNDP).</a:t>
            </a:r>
            <a:r>
              <a:rPr lang="en-US" sz="1900" spc="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will</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consist</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9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two separate steps and corresponding reports that will serve as a basis to inform the strategic </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plan:</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955"/>
              </a:spcBef>
              <a:spcAft>
                <a:spcPts val="0"/>
              </a:spcAft>
              <a:buClr>
                <a:srgbClr val="231F20"/>
              </a:buClr>
              <a:buSzPts val="1200"/>
              <a:buFont typeface="Times New Roman" panose="02020603050405020304" pitchFamily="18" charset="0"/>
              <a:buAutoNum type="arabicParenR"/>
              <a:tabLst>
                <a:tab pos="8763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Assess</a:t>
            </a:r>
            <a:r>
              <a:rPr lang="en-US" sz="19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USNDP</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Status,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which</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would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include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following</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actions: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1052830" lvl="1" indent="-285750">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Assess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document</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recent</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achievements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nuclear</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data</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their </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impact.</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995045" lvl="1" indent="-285750">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Survey</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current</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future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federal</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non-federal</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needs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reliable, accurate, secure, accessible nuclear data.</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897255" lvl="1" indent="-285750">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Assess</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role,</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competitiveness,</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importance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USNDP</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 international context.</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751840" lvl="0" indent="-342900">
              <a:spcBef>
                <a:spcPts val="0"/>
              </a:spcBef>
              <a:spcAft>
                <a:spcPts val="0"/>
              </a:spcAft>
              <a:buClr>
                <a:srgbClr val="231F20"/>
              </a:buClr>
              <a:buSzPts val="1200"/>
              <a:buFont typeface="Times New Roman" panose="02020603050405020304" pitchFamily="18" charset="0"/>
              <a:buAutoNum type="arabicParenR"/>
              <a:tabLst>
                <a:tab pos="8763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Based on the USNDP Status Report above, provide recommendations for maintaining</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effective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stewardship</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nuclear</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data,</a:t>
            </a:r>
            <a:r>
              <a:rPr lang="en-US" sz="19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which</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includes</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following </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actions: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685165" lvl="1" indent="-285750">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Identify challenges for nuclear data stewardship in the future, including identifying</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prioritizing</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most</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compelling</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opportunities</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to</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enhance and advance NP stewardship of nuclear data and the impact if those opportunities can be realized.</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793750" lvl="1" indent="-285750" algn="just">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Describe</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possible</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ways</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Nuclear</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Data</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(ND)</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community</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can</a:t>
            </a:r>
            <a:r>
              <a:rPr lang="en-US" sz="19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work</a:t>
            </a:r>
            <a:r>
              <a:rPr lang="en-US" sz="19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to train</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retain</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diverse,</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equitable,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inclusive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workforce</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capable</a:t>
            </a:r>
            <a:r>
              <a:rPr lang="en-US" sz="19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 sustaining the U.S. ND enterprise.</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650875" lvl="1" indent="-285750">
              <a:spcBef>
                <a:spcPts val="0"/>
              </a:spcBef>
              <a:spcAft>
                <a:spcPts val="0"/>
              </a:spcAft>
              <a:buClr>
                <a:srgbClr val="231F20"/>
              </a:buClr>
              <a:buSzPts val="1200"/>
              <a:buFont typeface="Times New Roman" panose="02020603050405020304" pitchFamily="18" charset="0"/>
              <a:buAutoNum type="alphaLcPeriod"/>
              <a:tabLst>
                <a:tab pos="1333500" algn="l"/>
              </a:tabLst>
            </a:pP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Identify access needs for facilities and instrumentation, crosscutting opportunities with other federal programs, and potentially mutually beneficial</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interactions</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with</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other</a:t>
            </a:r>
            <a:r>
              <a:rPr lang="en-US" sz="19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domestic</a:t>
            </a:r>
            <a:r>
              <a:rPr lang="en-US" sz="19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9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international</a:t>
            </a:r>
            <a:r>
              <a:rPr lang="en-US" sz="19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stakeholders.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05566B44-BC1D-FEC9-4EF7-7035AC49F10C}"/>
              </a:ext>
            </a:extLst>
          </p:cNvPr>
          <p:cNvSpPr txBox="1">
            <a:spLocks/>
          </p:cNvSpPr>
          <p:nvPr/>
        </p:nvSpPr>
        <p:spPr>
          <a:xfrm>
            <a:off x="378179" y="15240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  NSAC Nuclear Data Charge</a:t>
            </a:r>
            <a:endParaRPr lang="en-US" dirty="0"/>
          </a:p>
        </p:txBody>
      </p:sp>
      <p:sp>
        <p:nvSpPr>
          <p:cNvPr id="9" name="Date Placeholder 3">
            <a:extLst>
              <a:ext uri="{FF2B5EF4-FFF2-40B4-BE49-F238E27FC236}">
                <a16:creationId xmlns:a16="http://schemas.microsoft.com/office/drawing/2014/main" id="{8FC41CD4-65D5-3932-8429-ACEC94B36B2C}"/>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0" name="Footer Placeholder 4">
            <a:extLst>
              <a:ext uri="{FF2B5EF4-FFF2-40B4-BE49-F238E27FC236}">
                <a16:creationId xmlns:a16="http://schemas.microsoft.com/office/drawing/2014/main" id="{A2E68652-2CCB-3DCE-D968-E767732B35EE}"/>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177481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C9EA78-BFF9-532F-338A-88BD0090BC4E}"/>
              </a:ext>
            </a:extLst>
          </p:cNvPr>
          <p:cNvSpPr>
            <a:spLocks noGrp="1"/>
          </p:cNvSpPr>
          <p:nvPr>
            <p:ph type="sldNum" sz="quarter" idx="12"/>
          </p:nvPr>
        </p:nvSpPr>
        <p:spPr/>
        <p:txBody>
          <a:bodyPr/>
          <a:lstStyle/>
          <a:p>
            <a:fld id="{0B15F4D9-BC1A-44F4-A438-3222513E9E73}" type="slidenum">
              <a:rPr lang="en-US" smtClean="0"/>
              <a:t>7</a:t>
            </a:fld>
            <a:endParaRPr lang="en-US"/>
          </a:p>
        </p:txBody>
      </p:sp>
      <p:sp>
        <p:nvSpPr>
          <p:cNvPr id="7" name="Title 1">
            <a:extLst>
              <a:ext uri="{FF2B5EF4-FFF2-40B4-BE49-F238E27FC236}">
                <a16:creationId xmlns:a16="http://schemas.microsoft.com/office/drawing/2014/main" id="{B8940BEF-2F06-AFA7-E61B-CC654FC5EC34}"/>
              </a:ext>
            </a:extLst>
          </p:cNvPr>
          <p:cNvSpPr>
            <a:spLocks noGrp="1"/>
          </p:cNvSpPr>
          <p:nvPr>
            <p:ph type="title"/>
          </p:nvPr>
        </p:nvSpPr>
        <p:spPr>
          <a:xfrm>
            <a:off x="225779" y="3"/>
            <a:ext cx="11787327" cy="902525"/>
          </a:xfrm>
        </p:spPr>
        <p:txBody>
          <a:bodyPr/>
          <a:lstStyle/>
          <a:p>
            <a:r>
              <a:rPr lang="en-US" dirty="0"/>
              <a:t>  NSAC Nuclear Data Charge</a:t>
            </a:r>
          </a:p>
        </p:txBody>
      </p:sp>
      <p:sp>
        <p:nvSpPr>
          <p:cNvPr id="9" name="docshape1">
            <a:extLst>
              <a:ext uri="{FF2B5EF4-FFF2-40B4-BE49-F238E27FC236}">
                <a16:creationId xmlns:a16="http://schemas.microsoft.com/office/drawing/2014/main" id="{F6EA2FBD-9376-0CA8-3B2E-3DD747867E65}"/>
              </a:ext>
            </a:extLst>
          </p:cNvPr>
          <p:cNvSpPr>
            <a:spLocks/>
          </p:cNvSpPr>
          <p:nvPr/>
        </p:nvSpPr>
        <p:spPr bwMode="auto">
          <a:xfrm>
            <a:off x="2101850" y="790575"/>
            <a:ext cx="454025" cy="450850"/>
          </a:xfrm>
          <a:custGeom>
            <a:avLst/>
            <a:gdLst>
              <a:gd name="T0" fmla="+- 0 3077 3070"/>
              <a:gd name="T1" fmla="*/ T0 w 716"/>
              <a:gd name="T2" fmla="+- 0 958 284"/>
              <a:gd name="T3" fmla="*/ 958 h 711"/>
              <a:gd name="T4" fmla="+- 0 3129 3070"/>
              <a:gd name="T5" fmla="*/ T4 w 716"/>
              <a:gd name="T6" fmla="+- 0 993 284"/>
              <a:gd name="T7" fmla="*/ 993 h 711"/>
              <a:gd name="T8" fmla="+- 0 3151 3070"/>
              <a:gd name="T9" fmla="*/ T8 w 716"/>
              <a:gd name="T10" fmla="+- 0 886 284"/>
              <a:gd name="T11" fmla="*/ 886 h 711"/>
              <a:gd name="T12" fmla="+- 0 3355 3070"/>
              <a:gd name="T13" fmla="*/ T12 w 716"/>
              <a:gd name="T14" fmla="+- 0 315 284"/>
              <a:gd name="T15" fmla="*/ 315 h 711"/>
              <a:gd name="T16" fmla="+- 0 3354 3070"/>
              <a:gd name="T17" fmla="*/ T16 w 716"/>
              <a:gd name="T18" fmla="+- 0 392 284"/>
              <a:gd name="T19" fmla="*/ 392 h 711"/>
              <a:gd name="T20" fmla="+- 0 3367 3070"/>
              <a:gd name="T21" fmla="*/ T20 w 716"/>
              <a:gd name="T22" fmla="+- 0 468 284"/>
              <a:gd name="T23" fmla="*/ 468 h 711"/>
              <a:gd name="T24" fmla="+- 0 3345 3070"/>
              <a:gd name="T25" fmla="*/ T24 w 716"/>
              <a:gd name="T26" fmla="+- 0 600 284"/>
              <a:gd name="T27" fmla="*/ 600 h 711"/>
              <a:gd name="T28" fmla="+- 0 3173 3070"/>
              <a:gd name="T29" fmla="*/ T28 w 716"/>
              <a:gd name="T30" fmla="+- 0 923 284"/>
              <a:gd name="T31" fmla="*/ 923 h 711"/>
              <a:gd name="T32" fmla="+- 0 3132 3070"/>
              <a:gd name="T33" fmla="*/ T32 w 716"/>
              <a:gd name="T34" fmla="+- 0 992 284"/>
              <a:gd name="T35" fmla="*/ 992 h 711"/>
              <a:gd name="T36" fmla="+- 0 3277 3070"/>
              <a:gd name="T37" fmla="*/ T36 w 716"/>
              <a:gd name="T38" fmla="+- 0 813 284"/>
              <a:gd name="T39" fmla="*/ 813 h 711"/>
              <a:gd name="T40" fmla="+- 0 3377 3070"/>
              <a:gd name="T41" fmla="*/ T40 w 716"/>
              <a:gd name="T42" fmla="+- 0 590 284"/>
              <a:gd name="T43" fmla="*/ 590 h 711"/>
              <a:gd name="T44" fmla="+- 0 3404 3070"/>
              <a:gd name="T45" fmla="*/ T44 w 716"/>
              <a:gd name="T46" fmla="+- 0 468 284"/>
              <a:gd name="T47" fmla="*/ 468 h 711"/>
              <a:gd name="T48" fmla="+- 0 3372 3070"/>
              <a:gd name="T49" fmla="*/ T48 w 716"/>
              <a:gd name="T50" fmla="+- 0 376 284"/>
              <a:gd name="T51" fmla="*/ 376 h 711"/>
              <a:gd name="T52" fmla="+- 0 3378 3070"/>
              <a:gd name="T53" fmla="*/ T52 w 716"/>
              <a:gd name="T54" fmla="+- 0 301 284"/>
              <a:gd name="T55" fmla="*/ 301 h 711"/>
              <a:gd name="T56" fmla="+- 0 3377 3070"/>
              <a:gd name="T57" fmla="*/ T56 w 716"/>
              <a:gd name="T58" fmla="+- 0 284 284"/>
              <a:gd name="T59" fmla="*/ 284 h 711"/>
              <a:gd name="T60" fmla="+- 0 3750 3070"/>
              <a:gd name="T61" fmla="*/ T60 w 716"/>
              <a:gd name="T62" fmla="+- 0 838 284"/>
              <a:gd name="T63" fmla="*/ 838 h 711"/>
              <a:gd name="T64" fmla="+- 0 3761 3070"/>
              <a:gd name="T65" fmla="*/ T64 w 716"/>
              <a:gd name="T66" fmla="+- 0 842 284"/>
              <a:gd name="T67" fmla="*/ 842 h 711"/>
              <a:gd name="T68" fmla="+- 0 3782 3070"/>
              <a:gd name="T69" fmla="*/ T68 w 716"/>
              <a:gd name="T70" fmla="+- 0 815 284"/>
              <a:gd name="T71" fmla="*/ 815 h 711"/>
              <a:gd name="T72" fmla="+- 0 3782 3070"/>
              <a:gd name="T73" fmla="*/ T72 w 716"/>
              <a:gd name="T74" fmla="+- 0 821 284"/>
              <a:gd name="T75" fmla="*/ 821 h 711"/>
              <a:gd name="T76" fmla="+- 0 3786 3070"/>
              <a:gd name="T77" fmla="*/ T76 w 716"/>
              <a:gd name="T78" fmla="+- 0 838 284"/>
              <a:gd name="T79" fmla="*/ 838 h 711"/>
              <a:gd name="T80" fmla="+- 0 3761 3070"/>
              <a:gd name="T81" fmla="*/ T80 w 716"/>
              <a:gd name="T82" fmla="+- 0 817 284"/>
              <a:gd name="T83" fmla="*/ 817 h 711"/>
              <a:gd name="T84" fmla="+- 0 3774 3070"/>
              <a:gd name="T85" fmla="*/ T84 w 716"/>
              <a:gd name="T86" fmla="+- 0 830 284"/>
              <a:gd name="T87" fmla="*/ 830 h 711"/>
              <a:gd name="T88" fmla="+- 0 3765 3070"/>
              <a:gd name="T89" fmla="*/ T88 w 716"/>
              <a:gd name="T90" fmla="+- 0 827 284"/>
              <a:gd name="T91" fmla="*/ 827 h 711"/>
              <a:gd name="T92" fmla="+- 0 3773 3070"/>
              <a:gd name="T93" fmla="*/ T92 w 716"/>
              <a:gd name="T94" fmla="+- 0 817 284"/>
              <a:gd name="T95" fmla="*/ 817 h 711"/>
              <a:gd name="T96" fmla="+- 0 3771 3070"/>
              <a:gd name="T97" fmla="*/ T96 w 716"/>
              <a:gd name="T98" fmla="+- 0 835 284"/>
              <a:gd name="T99" fmla="*/ 835 h 711"/>
              <a:gd name="T100" fmla="+- 0 3775 3070"/>
              <a:gd name="T101" fmla="*/ T100 w 716"/>
              <a:gd name="T102" fmla="+- 0 832 284"/>
              <a:gd name="T103" fmla="*/ 832 h 711"/>
              <a:gd name="T104" fmla="+- 0 3771 3070"/>
              <a:gd name="T105" fmla="*/ T104 w 716"/>
              <a:gd name="T106" fmla="+- 0 822 284"/>
              <a:gd name="T107" fmla="*/ 822 h 711"/>
              <a:gd name="T108" fmla="+- 0 3776 3070"/>
              <a:gd name="T109" fmla="*/ T108 w 716"/>
              <a:gd name="T110" fmla="+- 0 824 284"/>
              <a:gd name="T111" fmla="*/ 824 h 711"/>
              <a:gd name="T112" fmla="+- 0 3429 3070"/>
              <a:gd name="T113" fmla="*/ T112 w 716"/>
              <a:gd name="T114" fmla="+- 0 627 284"/>
              <a:gd name="T115" fmla="*/ 627 h 711"/>
              <a:gd name="T116" fmla="+- 0 3474 3070"/>
              <a:gd name="T117" fmla="*/ T116 w 716"/>
              <a:gd name="T118" fmla="+- 0 748 284"/>
              <a:gd name="T119" fmla="*/ 748 h 711"/>
              <a:gd name="T120" fmla="+- 0 3277 3070"/>
              <a:gd name="T121" fmla="*/ T120 w 716"/>
              <a:gd name="T122" fmla="+- 0 813 284"/>
              <a:gd name="T123" fmla="*/ 813 h 711"/>
              <a:gd name="T124" fmla="+- 0 3566 3070"/>
              <a:gd name="T125" fmla="*/ T124 w 716"/>
              <a:gd name="T126" fmla="+- 0 753 284"/>
              <a:gd name="T127" fmla="*/ 753 h 711"/>
              <a:gd name="T128" fmla="+- 0 3771 3070"/>
              <a:gd name="T129" fmla="*/ T128 w 716"/>
              <a:gd name="T130" fmla="+- 0 746 284"/>
              <a:gd name="T131" fmla="*/ 746 h 711"/>
              <a:gd name="T132" fmla="+- 0 3560 3070"/>
              <a:gd name="T133" fmla="*/ T132 w 716"/>
              <a:gd name="T134" fmla="+- 0 720 284"/>
              <a:gd name="T135" fmla="*/ 720 h 711"/>
              <a:gd name="T136" fmla="+- 0 3475 3070"/>
              <a:gd name="T137" fmla="*/ T136 w 716"/>
              <a:gd name="T138" fmla="+- 0 651 284"/>
              <a:gd name="T139" fmla="*/ 651 h 711"/>
              <a:gd name="T140" fmla="+- 0 3621 3070"/>
              <a:gd name="T141" fmla="*/ T140 w 716"/>
              <a:gd name="T142" fmla="+- 0 753 284"/>
              <a:gd name="T143" fmla="*/ 753 h 711"/>
              <a:gd name="T144" fmla="+- 0 3705 3070"/>
              <a:gd name="T145" fmla="*/ T144 w 716"/>
              <a:gd name="T146" fmla="+- 0 801 284"/>
              <a:gd name="T147" fmla="*/ 801 h 711"/>
              <a:gd name="T148" fmla="+- 0 3775 3070"/>
              <a:gd name="T149" fmla="*/ T148 w 716"/>
              <a:gd name="T150" fmla="+- 0 796 284"/>
              <a:gd name="T151" fmla="*/ 796 h 711"/>
              <a:gd name="T152" fmla="+- 0 3692 3070"/>
              <a:gd name="T153" fmla="*/ T152 w 716"/>
              <a:gd name="T154" fmla="+- 0 781 284"/>
              <a:gd name="T155" fmla="*/ 781 h 711"/>
              <a:gd name="T156" fmla="+- 0 3774 3070"/>
              <a:gd name="T157" fmla="*/ T156 w 716"/>
              <a:gd name="T158" fmla="+- 0 790 284"/>
              <a:gd name="T159" fmla="*/ 790 h 711"/>
              <a:gd name="T160" fmla="+- 0 3771 3070"/>
              <a:gd name="T161" fmla="*/ T160 w 716"/>
              <a:gd name="T162" fmla="+- 0 746 284"/>
              <a:gd name="T163" fmla="*/ 746 h 711"/>
              <a:gd name="T164" fmla="+- 0 3782 3070"/>
              <a:gd name="T165" fmla="*/ T164 w 716"/>
              <a:gd name="T166" fmla="+- 0 780 284"/>
              <a:gd name="T167" fmla="*/ 780 h 711"/>
              <a:gd name="T168" fmla="+- 0 3777 3070"/>
              <a:gd name="T169" fmla="*/ T168 w 716"/>
              <a:gd name="T170" fmla="+- 0 749 284"/>
              <a:gd name="T171" fmla="*/ 749 h 711"/>
              <a:gd name="T172" fmla="+- 0 3624 3070"/>
              <a:gd name="T173" fmla="*/ T172 w 716"/>
              <a:gd name="T174" fmla="+- 0 726 284"/>
              <a:gd name="T175" fmla="*/ 726 h 711"/>
              <a:gd name="T176" fmla="+- 0 3664 3070"/>
              <a:gd name="T177" fmla="*/ T176 w 716"/>
              <a:gd name="T178" fmla="+- 0 725 284"/>
              <a:gd name="T179" fmla="*/ 725 h 711"/>
              <a:gd name="T180" fmla="+- 0 3397 3070"/>
              <a:gd name="T181" fmla="*/ T180 w 716"/>
              <a:gd name="T182" fmla="+- 0 427 284"/>
              <a:gd name="T183" fmla="*/ 427 h 711"/>
              <a:gd name="T184" fmla="+- 0 3408 3070"/>
              <a:gd name="T185" fmla="*/ T184 w 716"/>
              <a:gd name="T186" fmla="+- 0 423 284"/>
              <a:gd name="T187" fmla="*/ 423 h 711"/>
              <a:gd name="T188" fmla="+- 0 3387 3070"/>
              <a:gd name="T189" fmla="*/ T188 w 716"/>
              <a:gd name="T190" fmla="+- 0 288 284"/>
              <a:gd name="T191" fmla="*/ 288 h 711"/>
              <a:gd name="T192" fmla="+- 0 3411 3070"/>
              <a:gd name="T193" fmla="*/ T192 w 716"/>
              <a:gd name="T194" fmla="+- 0 330 284"/>
              <a:gd name="T195" fmla="*/ 330 h 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716" h="711">
                <a:moveTo>
                  <a:pt x="129" y="560"/>
                </a:moveTo>
                <a:lnTo>
                  <a:pt x="67" y="601"/>
                </a:lnTo>
                <a:lnTo>
                  <a:pt x="28" y="640"/>
                </a:lnTo>
                <a:lnTo>
                  <a:pt x="7" y="674"/>
                </a:lnTo>
                <a:lnTo>
                  <a:pt x="0" y="699"/>
                </a:lnTo>
                <a:lnTo>
                  <a:pt x="0" y="710"/>
                </a:lnTo>
                <a:lnTo>
                  <a:pt x="55" y="710"/>
                </a:lnTo>
                <a:lnTo>
                  <a:pt x="59" y="709"/>
                </a:lnTo>
                <a:lnTo>
                  <a:pt x="14" y="709"/>
                </a:lnTo>
                <a:lnTo>
                  <a:pt x="21" y="682"/>
                </a:lnTo>
                <a:lnTo>
                  <a:pt x="44" y="645"/>
                </a:lnTo>
                <a:lnTo>
                  <a:pt x="81" y="602"/>
                </a:lnTo>
                <a:lnTo>
                  <a:pt x="129" y="560"/>
                </a:lnTo>
                <a:close/>
                <a:moveTo>
                  <a:pt x="307" y="0"/>
                </a:moveTo>
                <a:lnTo>
                  <a:pt x="292" y="9"/>
                </a:lnTo>
                <a:lnTo>
                  <a:pt x="285" y="31"/>
                </a:lnTo>
                <a:lnTo>
                  <a:pt x="282" y="56"/>
                </a:lnTo>
                <a:lnTo>
                  <a:pt x="282" y="74"/>
                </a:lnTo>
                <a:lnTo>
                  <a:pt x="282" y="90"/>
                </a:lnTo>
                <a:lnTo>
                  <a:pt x="284" y="108"/>
                </a:lnTo>
                <a:lnTo>
                  <a:pt x="286" y="126"/>
                </a:lnTo>
                <a:lnTo>
                  <a:pt x="289" y="145"/>
                </a:lnTo>
                <a:lnTo>
                  <a:pt x="293" y="164"/>
                </a:lnTo>
                <a:lnTo>
                  <a:pt x="297" y="184"/>
                </a:lnTo>
                <a:lnTo>
                  <a:pt x="301" y="204"/>
                </a:lnTo>
                <a:lnTo>
                  <a:pt x="307" y="223"/>
                </a:lnTo>
                <a:lnTo>
                  <a:pt x="298" y="256"/>
                </a:lnTo>
                <a:lnTo>
                  <a:pt x="275" y="316"/>
                </a:lnTo>
                <a:lnTo>
                  <a:pt x="241" y="395"/>
                </a:lnTo>
                <a:lnTo>
                  <a:pt x="199" y="481"/>
                </a:lnTo>
                <a:lnTo>
                  <a:pt x="152" y="566"/>
                </a:lnTo>
                <a:lnTo>
                  <a:pt x="103" y="639"/>
                </a:lnTo>
                <a:lnTo>
                  <a:pt x="56" y="690"/>
                </a:lnTo>
                <a:lnTo>
                  <a:pt x="14" y="709"/>
                </a:lnTo>
                <a:lnTo>
                  <a:pt x="59" y="709"/>
                </a:lnTo>
                <a:lnTo>
                  <a:pt x="62" y="708"/>
                </a:lnTo>
                <a:lnTo>
                  <a:pt x="100" y="675"/>
                </a:lnTo>
                <a:lnTo>
                  <a:pt x="145" y="617"/>
                </a:lnTo>
                <a:lnTo>
                  <a:pt x="199" y="531"/>
                </a:lnTo>
                <a:lnTo>
                  <a:pt x="207" y="529"/>
                </a:lnTo>
                <a:lnTo>
                  <a:pt x="199" y="529"/>
                </a:lnTo>
                <a:lnTo>
                  <a:pt x="251" y="434"/>
                </a:lnTo>
                <a:lnTo>
                  <a:pt x="285" y="361"/>
                </a:lnTo>
                <a:lnTo>
                  <a:pt x="307" y="306"/>
                </a:lnTo>
                <a:lnTo>
                  <a:pt x="320" y="264"/>
                </a:lnTo>
                <a:lnTo>
                  <a:pt x="345" y="264"/>
                </a:lnTo>
                <a:lnTo>
                  <a:pt x="329" y="221"/>
                </a:lnTo>
                <a:lnTo>
                  <a:pt x="334" y="184"/>
                </a:lnTo>
                <a:lnTo>
                  <a:pt x="320" y="184"/>
                </a:lnTo>
                <a:lnTo>
                  <a:pt x="311" y="152"/>
                </a:lnTo>
                <a:lnTo>
                  <a:pt x="306" y="121"/>
                </a:lnTo>
                <a:lnTo>
                  <a:pt x="302" y="92"/>
                </a:lnTo>
                <a:lnTo>
                  <a:pt x="301" y="66"/>
                </a:lnTo>
                <a:lnTo>
                  <a:pt x="302" y="55"/>
                </a:lnTo>
                <a:lnTo>
                  <a:pt x="303" y="37"/>
                </a:lnTo>
                <a:lnTo>
                  <a:pt x="308" y="17"/>
                </a:lnTo>
                <a:lnTo>
                  <a:pt x="317" y="4"/>
                </a:lnTo>
                <a:lnTo>
                  <a:pt x="335" y="4"/>
                </a:lnTo>
                <a:lnTo>
                  <a:pt x="325" y="1"/>
                </a:lnTo>
                <a:lnTo>
                  <a:pt x="307" y="0"/>
                </a:lnTo>
                <a:close/>
                <a:moveTo>
                  <a:pt x="709" y="527"/>
                </a:moveTo>
                <a:lnTo>
                  <a:pt x="688" y="527"/>
                </a:lnTo>
                <a:lnTo>
                  <a:pt x="680" y="535"/>
                </a:lnTo>
                <a:lnTo>
                  <a:pt x="680" y="554"/>
                </a:lnTo>
                <a:lnTo>
                  <a:pt x="688" y="562"/>
                </a:lnTo>
                <a:lnTo>
                  <a:pt x="709" y="562"/>
                </a:lnTo>
                <a:lnTo>
                  <a:pt x="712" y="558"/>
                </a:lnTo>
                <a:lnTo>
                  <a:pt x="691" y="558"/>
                </a:lnTo>
                <a:lnTo>
                  <a:pt x="684" y="552"/>
                </a:lnTo>
                <a:lnTo>
                  <a:pt x="684" y="537"/>
                </a:lnTo>
                <a:lnTo>
                  <a:pt x="691" y="531"/>
                </a:lnTo>
                <a:lnTo>
                  <a:pt x="712" y="531"/>
                </a:lnTo>
                <a:lnTo>
                  <a:pt x="709" y="527"/>
                </a:lnTo>
                <a:close/>
                <a:moveTo>
                  <a:pt x="712" y="531"/>
                </a:moveTo>
                <a:lnTo>
                  <a:pt x="707" y="531"/>
                </a:lnTo>
                <a:lnTo>
                  <a:pt x="712" y="537"/>
                </a:lnTo>
                <a:lnTo>
                  <a:pt x="712" y="552"/>
                </a:lnTo>
                <a:lnTo>
                  <a:pt x="707" y="558"/>
                </a:lnTo>
                <a:lnTo>
                  <a:pt x="712" y="558"/>
                </a:lnTo>
                <a:lnTo>
                  <a:pt x="716" y="554"/>
                </a:lnTo>
                <a:lnTo>
                  <a:pt x="716" y="535"/>
                </a:lnTo>
                <a:lnTo>
                  <a:pt x="712" y="531"/>
                </a:lnTo>
                <a:close/>
                <a:moveTo>
                  <a:pt x="703" y="533"/>
                </a:moveTo>
                <a:lnTo>
                  <a:pt x="691" y="533"/>
                </a:lnTo>
                <a:lnTo>
                  <a:pt x="691" y="554"/>
                </a:lnTo>
                <a:lnTo>
                  <a:pt x="695" y="554"/>
                </a:lnTo>
                <a:lnTo>
                  <a:pt x="695" y="546"/>
                </a:lnTo>
                <a:lnTo>
                  <a:pt x="704" y="546"/>
                </a:lnTo>
                <a:lnTo>
                  <a:pt x="701" y="545"/>
                </a:lnTo>
                <a:lnTo>
                  <a:pt x="706" y="543"/>
                </a:lnTo>
                <a:lnTo>
                  <a:pt x="695" y="543"/>
                </a:lnTo>
                <a:lnTo>
                  <a:pt x="695" y="538"/>
                </a:lnTo>
                <a:lnTo>
                  <a:pt x="705" y="538"/>
                </a:lnTo>
                <a:lnTo>
                  <a:pt x="705" y="536"/>
                </a:lnTo>
                <a:lnTo>
                  <a:pt x="703" y="533"/>
                </a:lnTo>
                <a:close/>
                <a:moveTo>
                  <a:pt x="704" y="546"/>
                </a:moveTo>
                <a:lnTo>
                  <a:pt x="699" y="546"/>
                </a:lnTo>
                <a:lnTo>
                  <a:pt x="701" y="548"/>
                </a:lnTo>
                <a:lnTo>
                  <a:pt x="701" y="551"/>
                </a:lnTo>
                <a:lnTo>
                  <a:pt x="702" y="554"/>
                </a:lnTo>
                <a:lnTo>
                  <a:pt x="706" y="554"/>
                </a:lnTo>
                <a:lnTo>
                  <a:pt x="705" y="551"/>
                </a:lnTo>
                <a:lnTo>
                  <a:pt x="705" y="548"/>
                </a:lnTo>
                <a:lnTo>
                  <a:pt x="704" y="546"/>
                </a:lnTo>
                <a:close/>
                <a:moveTo>
                  <a:pt x="705" y="538"/>
                </a:moveTo>
                <a:lnTo>
                  <a:pt x="700" y="538"/>
                </a:lnTo>
                <a:lnTo>
                  <a:pt x="701" y="538"/>
                </a:lnTo>
                <a:lnTo>
                  <a:pt x="701" y="543"/>
                </a:lnTo>
                <a:lnTo>
                  <a:pt x="699" y="543"/>
                </a:lnTo>
                <a:lnTo>
                  <a:pt x="706" y="543"/>
                </a:lnTo>
                <a:lnTo>
                  <a:pt x="706" y="540"/>
                </a:lnTo>
                <a:lnTo>
                  <a:pt x="705" y="538"/>
                </a:lnTo>
                <a:close/>
                <a:moveTo>
                  <a:pt x="345" y="264"/>
                </a:moveTo>
                <a:lnTo>
                  <a:pt x="320" y="264"/>
                </a:lnTo>
                <a:lnTo>
                  <a:pt x="359" y="343"/>
                </a:lnTo>
                <a:lnTo>
                  <a:pt x="400" y="396"/>
                </a:lnTo>
                <a:lnTo>
                  <a:pt x="438" y="430"/>
                </a:lnTo>
                <a:lnTo>
                  <a:pt x="469" y="451"/>
                </a:lnTo>
                <a:lnTo>
                  <a:pt x="404" y="464"/>
                </a:lnTo>
                <a:lnTo>
                  <a:pt x="335" y="481"/>
                </a:lnTo>
                <a:lnTo>
                  <a:pt x="267" y="503"/>
                </a:lnTo>
                <a:lnTo>
                  <a:pt x="199" y="529"/>
                </a:lnTo>
                <a:lnTo>
                  <a:pt x="207" y="529"/>
                </a:lnTo>
                <a:lnTo>
                  <a:pt x="268" y="510"/>
                </a:lnTo>
                <a:lnTo>
                  <a:pt x="342" y="493"/>
                </a:lnTo>
                <a:lnTo>
                  <a:pt x="420" y="479"/>
                </a:lnTo>
                <a:lnTo>
                  <a:pt x="496" y="469"/>
                </a:lnTo>
                <a:lnTo>
                  <a:pt x="551" y="469"/>
                </a:lnTo>
                <a:lnTo>
                  <a:pt x="539" y="464"/>
                </a:lnTo>
                <a:lnTo>
                  <a:pt x="588" y="462"/>
                </a:lnTo>
                <a:lnTo>
                  <a:pt x="701" y="462"/>
                </a:lnTo>
                <a:lnTo>
                  <a:pt x="682" y="451"/>
                </a:lnTo>
                <a:lnTo>
                  <a:pt x="655" y="446"/>
                </a:lnTo>
                <a:lnTo>
                  <a:pt x="507" y="446"/>
                </a:lnTo>
                <a:lnTo>
                  <a:pt x="490" y="436"/>
                </a:lnTo>
                <a:lnTo>
                  <a:pt x="473" y="426"/>
                </a:lnTo>
                <a:lnTo>
                  <a:pt x="457" y="415"/>
                </a:lnTo>
                <a:lnTo>
                  <a:pt x="441" y="403"/>
                </a:lnTo>
                <a:lnTo>
                  <a:pt x="405" y="367"/>
                </a:lnTo>
                <a:lnTo>
                  <a:pt x="374" y="322"/>
                </a:lnTo>
                <a:lnTo>
                  <a:pt x="349" y="273"/>
                </a:lnTo>
                <a:lnTo>
                  <a:pt x="345" y="264"/>
                </a:lnTo>
                <a:close/>
                <a:moveTo>
                  <a:pt x="551" y="469"/>
                </a:moveTo>
                <a:lnTo>
                  <a:pt x="496" y="469"/>
                </a:lnTo>
                <a:lnTo>
                  <a:pt x="544" y="491"/>
                </a:lnTo>
                <a:lnTo>
                  <a:pt x="591" y="507"/>
                </a:lnTo>
                <a:lnTo>
                  <a:pt x="635" y="517"/>
                </a:lnTo>
                <a:lnTo>
                  <a:pt x="671" y="521"/>
                </a:lnTo>
                <a:lnTo>
                  <a:pt x="686" y="520"/>
                </a:lnTo>
                <a:lnTo>
                  <a:pt x="697" y="517"/>
                </a:lnTo>
                <a:lnTo>
                  <a:pt x="705" y="512"/>
                </a:lnTo>
                <a:lnTo>
                  <a:pt x="706" y="509"/>
                </a:lnTo>
                <a:lnTo>
                  <a:pt x="686" y="509"/>
                </a:lnTo>
                <a:lnTo>
                  <a:pt x="657" y="506"/>
                </a:lnTo>
                <a:lnTo>
                  <a:pt x="622" y="497"/>
                </a:lnTo>
                <a:lnTo>
                  <a:pt x="581" y="482"/>
                </a:lnTo>
                <a:lnTo>
                  <a:pt x="551" y="469"/>
                </a:lnTo>
                <a:close/>
                <a:moveTo>
                  <a:pt x="709" y="504"/>
                </a:moveTo>
                <a:lnTo>
                  <a:pt x="704" y="506"/>
                </a:lnTo>
                <a:lnTo>
                  <a:pt x="696" y="509"/>
                </a:lnTo>
                <a:lnTo>
                  <a:pt x="706" y="509"/>
                </a:lnTo>
                <a:lnTo>
                  <a:pt x="709" y="504"/>
                </a:lnTo>
                <a:close/>
                <a:moveTo>
                  <a:pt x="701" y="462"/>
                </a:moveTo>
                <a:lnTo>
                  <a:pt x="588" y="462"/>
                </a:lnTo>
                <a:lnTo>
                  <a:pt x="646" y="463"/>
                </a:lnTo>
                <a:lnTo>
                  <a:pt x="693" y="473"/>
                </a:lnTo>
                <a:lnTo>
                  <a:pt x="712" y="496"/>
                </a:lnTo>
                <a:lnTo>
                  <a:pt x="714" y="491"/>
                </a:lnTo>
                <a:lnTo>
                  <a:pt x="716" y="489"/>
                </a:lnTo>
                <a:lnTo>
                  <a:pt x="716" y="484"/>
                </a:lnTo>
                <a:lnTo>
                  <a:pt x="707" y="465"/>
                </a:lnTo>
                <a:lnTo>
                  <a:pt x="701" y="462"/>
                </a:lnTo>
                <a:close/>
                <a:moveTo>
                  <a:pt x="594" y="441"/>
                </a:moveTo>
                <a:lnTo>
                  <a:pt x="575" y="441"/>
                </a:lnTo>
                <a:lnTo>
                  <a:pt x="554" y="442"/>
                </a:lnTo>
                <a:lnTo>
                  <a:pt x="507" y="446"/>
                </a:lnTo>
                <a:lnTo>
                  <a:pt x="655" y="446"/>
                </a:lnTo>
                <a:lnTo>
                  <a:pt x="644" y="443"/>
                </a:lnTo>
                <a:lnTo>
                  <a:pt x="594" y="441"/>
                </a:lnTo>
                <a:close/>
                <a:moveTo>
                  <a:pt x="341" y="60"/>
                </a:moveTo>
                <a:lnTo>
                  <a:pt x="338" y="81"/>
                </a:lnTo>
                <a:lnTo>
                  <a:pt x="333" y="109"/>
                </a:lnTo>
                <a:lnTo>
                  <a:pt x="327" y="143"/>
                </a:lnTo>
                <a:lnTo>
                  <a:pt x="320" y="184"/>
                </a:lnTo>
                <a:lnTo>
                  <a:pt x="334" y="184"/>
                </a:lnTo>
                <a:lnTo>
                  <a:pt x="335" y="179"/>
                </a:lnTo>
                <a:lnTo>
                  <a:pt x="338" y="139"/>
                </a:lnTo>
                <a:lnTo>
                  <a:pt x="340" y="100"/>
                </a:lnTo>
                <a:lnTo>
                  <a:pt x="341" y="60"/>
                </a:lnTo>
                <a:close/>
                <a:moveTo>
                  <a:pt x="335" y="4"/>
                </a:moveTo>
                <a:lnTo>
                  <a:pt x="317" y="4"/>
                </a:lnTo>
                <a:lnTo>
                  <a:pt x="325" y="9"/>
                </a:lnTo>
                <a:lnTo>
                  <a:pt x="332" y="17"/>
                </a:lnTo>
                <a:lnTo>
                  <a:pt x="338" y="29"/>
                </a:lnTo>
                <a:lnTo>
                  <a:pt x="341" y="46"/>
                </a:lnTo>
                <a:lnTo>
                  <a:pt x="344" y="19"/>
                </a:lnTo>
                <a:lnTo>
                  <a:pt x="338" y="6"/>
                </a:lnTo>
                <a:lnTo>
                  <a:pt x="335" y="4"/>
                </a:lnTo>
                <a:close/>
              </a:path>
            </a:pathLst>
          </a:custGeom>
          <a:solidFill>
            <a:srgbClr val="FC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docshape2">
            <a:extLst>
              <a:ext uri="{FF2B5EF4-FFF2-40B4-BE49-F238E27FC236}">
                <a16:creationId xmlns:a16="http://schemas.microsoft.com/office/drawing/2014/main" id="{41714E42-ADC9-331E-69B7-980DAA165B18}"/>
              </a:ext>
            </a:extLst>
          </p:cNvPr>
          <p:cNvSpPr>
            <a:spLocks/>
          </p:cNvSpPr>
          <p:nvPr/>
        </p:nvSpPr>
        <p:spPr bwMode="auto">
          <a:xfrm>
            <a:off x="5618163" y="698500"/>
            <a:ext cx="439737" cy="436563"/>
          </a:xfrm>
          <a:custGeom>
            <a:avLst/>
            <a:gdLst>
              <a:gd name="T0" fmla="+- 0 8614 8608"/>
              <a:gd name="T1" fmla="*/ T0 w 692"/>
              <a:gd name="T2" fmla="+- 0 790 139"/>
              <a:gd name="T3" fmla="*/ 790 h 687"/>
              <a:gd name="T4" fmla="+- 0 8665 8608"/>
              <a:gd name="T5" fmla="*/ T4 w 692"/>
              <a:gd name="T6" fmla="+- 0 824 139"/>
              <a:gd name="T7" fmla="*/ 824 h 687"/>
              <a:gd name="T8" fmla="+- 0 8686 8608"/>
              <a:gd name="T9" fmla="*/ T8 w 692"/>
              <a:gd name="T10" fmla="+- 0 721 139"/>
              <a:gd name="T11" fmla="*/ 721 h 687"/>
              <a:gd name="T12" fmla="+- 0 8883 8608"/>
              <a:gd name="T13" fmla="*/ T12 w 692"/>
              <a:gd name="T14" fmla="+- 0 169 139"/>
              <a:gd name="T15" fmla="*/ 169 h 687"/>
              <a:gd name="T16" fmla="+- 0 8881 8608"/>
              <a:gd name="T17" fmla="*/ T16 w 692"/>
              <a:gd name="T18" fmla="+- 0 243 139"/>
              <a:gd name="T19" fmla="*/ 243 h 687"/>
              <a:gd name="T20" fmla="+- 0 8894 8608"/>
              <a:gd name="T21" fmla="*/ T20 w 692"/>
              <a:gd name="T22" fmla="+- 0 317 139"/>
              <a:gd name="T23" fmla="*/ 317 h 687"/>
              <a:gd name="T24" fmla="+- 0 8873 8608"/>
              <a:gd name="T25" fmla="*/ T24 w 692"/>
              <a:gd name="T26" fmla="+- 0 444 139"/>
              <a:gd name="T27" fmla="*/ 444 h 687"/>
              <a:gd name="T28" fmla="+- 0 8707 8608"/>
              <a:gd name="T29" fmla="*/ T28 w 692"/>
              <a:gd name="T30" fmla="+- 0 756 139"/>
              <a:gd name="T31" fmla="*/ 756 h 687"/>
              <a:gd name="T32" fmla="+- 0 8667 8608"/>
              <a:gd name="T33" fmla="*/ T32 w 692"/>
              <a:gd name="T34" fmla="+- 0 823 139"/>
              <a:gd name="T35" fmla="*/ 823 h 687"/>
              <a:gd name="T36" fmla="+- 0 8807 8608"/>
              <a:gd name="T37" fmla="*/ T36 w 692"/>
              <a:gd name="T38" fmla="+- 0 650 139"/>
              <a:gd name="T39" fmla="*/ 650 h 687"/>
              <a:gd name="T40" fmla="+- 0 8904 8608"/>
              <a:gd name="T41" fmla="*/ T40 w 692"/>
              <a:gd name="T42" fmla="+- 0 435 139"/>
              <a:gd name="T43" fmla="*/ 435 h 687"/>
              <a:gd name="T44" fmla="+- 0 8930 8608"/>
              <a:gd name="T45" fmla="*/ T44 w 692"/>
              <a:gd name="T46" fmla="+- 0 317 139"/>
              <a:gd name="T47" fmla="*/ 317 h 687"/>
              <a:gd name="T48" fmla="+- 0 8900 8608"/>
              <a:gd name="T49" fmla="*/ T48 w 692"/>
              <a:gd name="T50" fmla="+- 0 228 139"/>
              <a:gd name="T51" fmla="*/ 228 h 687"/>
              <a:gd name="T52" fmla="+- 0 8905 8608"/>
              <a:gd name="T53" fmla="*/ T52 w 692"/>
              <a:gd name="T54" fmla="+- 0 156 139"/>
              <a:gd name="T55" fmla="*/ 156 h 687"/>
              <a:gd name="T56" fmla="+- 0 8903 8608"/>
              <a:gd name="T57" fmla="*/ T56 w 692"/>
              <a:gd name="T58" fmla="+- 0 139 139"/>
              <a:gd name="T59" fmla="*/ 139 h 687"/>
              <a:gd name="T60" fmla="+- 0 9265 8608"/>
              <a:gd name="T61" fmla="*/ T60 w 692"/>
              <a:gd name="T62" fmla="+- 0 675 139"/>
              <a:gd name="T63" fmla="*/ 675 h 687"/>
              <a:gd name="T64" fmla="+- 0 9275 8608"/>
              <a:gd name="T65" fmla="*/ T64 w 692"/>
              <a:gd name="T66" fmla="+- 0 678 139"/>
              <a:gd name="T67" fmla="*/ 678 h 687"/>
              <a:gd name="T68" fmla="+- 0 9296 8608"/>
              <a:gd name="T69" fmla="*/ T68 w 692"/>
              <a:gd name="T70" fmla="+- 0 652 139"/>
              <a:gd name="T71" fmla="*/ 652 h 687"/>
              <a:gd name="T72" fmla="+- 0 9295 8608"/>
              <a:gd name="T73" fmla="*/ T72 w 692"/>
              <a:gd name="T74" fmla="+- 0 658 139"/>
              <a:gd name="T75" fmla="*/ 658 h 687"/>
              <a:gd name="T76" fmla="+- 0 9299 8608"/>
              <a:gd name="T77" fmla="*/ T76 w 692"/>
              <a:gd name="T78" fmla="+- 0 675 139"/>
              <a:gd name="T79" fmla="*/ 675 h 687"/>
              <a:gd name="T80" fmla="+- 0 9275 8608"/>
              <a:gd name="T81" fmla="*/ T80 w 692"/>
              <a:gd name="T82" fmla="+- 0 654 139"/>
              <a:gd name="T83" fmla="*/ 654 h 687"/>
              <a:gd name="T84" fmla="+- 0 9288 8608"/>
              <a:gd name="T85" fmla="*/ T84 w 692"/>
              <a:gd name="T86" fmla="+- 0 667 139"/>
              <a:gd name="T87" fmla="*/ 667 h 687"/>
              <a:gd name="T88" fmla="+- 0 9279 8608"/>
              <a:gd name="T89" fmla="*/ T88 w 692"/>
              <a:gd name="T90" fmla="+- 0 664 139"/>
              <a:gd name="T91" fmla="*/ 664 h 687"/>
              <a:gd name="T92" fmla="+- 0 9287 8608"/>
              <a:gd name="T93" fmla="*/ T92 w 692"/>
              <a:gd name="T94" fmla="+- 0 654 139"/>
              <a:gd name="T95" fmla="*/ 654 h 687"/>
              <a:gd name="T96" fmla="+- 0 9285 8608"/>
              <a:gd name="T97" fmla="*/ T96 w 692"/>
              <a:gd name="T98" fmla="+- 0 671 139"/>
              <a:gd name="T99" fmla="*/ 671 h 687"/>
              <a:gd name="T100" fmla="+- 0 9289 8608"/>
              <a:gd name="T101" fmla="*/ T100 w 692"/>
              <a:gd name="T102" fmla="+- 0 668 139"/>
              <a:gd name="T103" fmla="*/ 668 h 687"/>
              <a:gd name="T104" fmla="+- 0 9285 8608"/>
              <a:gd name="T105" fmla="*/ T104 w 692"/>
              <a:gd name="T106" fmla="+- 0 659 139"/>
              <a:gd name="T107" fmla="*/ 659 h 687"/>
              <a:gd name="T108" fmla="+- 0 9289 8608"/>
              <a:gd name="T109" fmla="*/ T108 w 692"/>
              <a:gd name="T110" fmla="+- 0 661 139"/>
              <a:gd name="T111" fmla="*/ 661 h 687"/>
              <a:gd name="T112" fmla="+- 0 8954 8608"/>
              <a:gd name="T113" fmla="*/ T112 w 692"/>
              <a:gd name="T114" fmla="+- 0 470 139"/>
              <a:gd name="T115" fmla="*/ 470 h 687"/>
              <a:gd name="T116" fmla="+- 0 8997 8608"/>
              <a:gd name="T117" fmla="*/ T116 w 692"/>
              <a:gd name="T118" fmla="+- 0 587 139"/>
              <a:gd name="T119" fmla="*/ 587 h 687"/>
              <a:gd name="T120" fmla="+- 0 8807 8608"/>
              <a:gd name="T121" fmla="*/ T120 w 692"/>
              <a:gd name="T122" fmla="+- 0 650 139"/>
              <a:gd name="T123" fmla="*/ 650 h 687"/>
              <a:gd name="T124" fmla="+- 0 9087 8608"/>
              <a:gd name="T125" fmla="*/ T124 w 692"/>
              <a:gd name="T126" fmla="+- 0 592 139"/>
              <a:gd name="T127" fmla="*/ 592 h 687"/>
              <a:gd name="T128" fmla="+- 0 9285 8608"/>
              <a:gd name="T129" fmla="*/ T128 w 692"/>
              <a:gd name="T130" fmla="+- 0 585 139"/>
              <a:gd name="T131" fmla="*/ 585 h 687"/>
              <a:gd name="T132" fmla="+- 0 9081 8608"/>
              <a:gd name="T133" fmla="*/ T132 w 692"/>
              <a:gd name="T134" fmla="+- 0 560 139"/>
              <a:gd name="T135" fmla="*/ 560 h 687"/>
              <a:gd name="T136" fmla="+- 0 8999 8608"/>
              <a:gd name="T137" fmla="*/ T136 w 692"/>
              <a:gd name="T138" fmla="+- 0 493 139"/>
              <a:gd name="T139" fmla="*/ 493 h 687"/>
              <a:gd name="T140" fmla="+- 0 9139 8608"/>
              <a:gd name="T141" fmla="*/ T140 w 692"/>
              <a:gd name="T142" fmla="+- 0 592 139"/>
              <a:gd name="T143" fmla="*/ 592 h 687"/>
              <a:gd name="T144" fmla="+- 0 9220 8608"/>
              <a:gd name="T145" fmla="*/ T144 w 692"/>
              <a:gd name="T146" fmla="+- 0 639 139"/>
              <a:gd name="T147" fmla="*/ 639 h 687"/>
              <a:gd name="T148" fmla="+- 0 9288 8608"/>
              <a:gd name="T149" fmla="*/ T148 w 692"/>
              <a:gd name="T150" fmla="+- 0 633 139"/>
              <a:gd name="T151" fmla="*/ 633 h 687"/>
              <a:gd name="T152" fmla="+- 0 9208 8608"/>
              <a:gd name="T153" fmla="*/ T152 w 692"/>
              <a:gd name="T154" fmla="+- 0 619 139"/>
              <a:gd name="T155" fmla="*/ 619 h 687"/>
              <a:gd name="T156" fmla="+- 0 9287 8608"/>
              <a:gd name="T157" fmla="*/ T156 w 692"/>
              <a:gd name="T158" fmla="+- 0 628 139"/>
              <a:gd name="T159" fmla="*/ 628 h 687"/>
              <a:gd name="T160" fmla="+- 0 9285 8608"/>
              <a:gd name="T161" fmla="*/ T160 w 692"/>
              <a:gd name="T162" fmla="+- 0 585 139"/>
              <a:gd name="T163" fmla="*/ 585 h 687"/>
              <a:gd name="T164" fmla="+- 0 9295 8608"/>
              <a:gd name="T165" fmla="*/ T164 w 692"/>
              <a:gd name="T166" fmla="+- 0 618 139"/>
              <a:gd name="T167" fmla="*/ 618 h 687"/>
              <a:gd name="T168" fmla="+- 0 9291 8608"/>
              <a:gd name="T169" fmla="*/ T168 w 692"/>
              <a:gd name="T170" fmla="+- 0 588 139"/>
              <a:gd name="T171" fmla="*/ 588 h 687"/>
              <a:gd name="T172" fmla="+- 0 9142 8608"/>
              <a:gd name="T173" fmla="*/ T172 w 692"/>
              <a:gd name="T174" fmla="+- 0 566 139"/>
              <a:gd name="T175" fmla="*/ 566 h 687"/>
              <a:gd name="T176" fmla="+- 0 9182 8608"/>
              <a:gd name="T177" fmla="*/ T176 w 692"/>
              <a:gd name="T178" fmla="+- 0 565 139"/>
              <a:gd name="T179" fmla="*/ 565 h 687"/>
              <a:gd name="T180" fmla="+- 0 8924 8608"/>
              <a:gd name="T181" fmla="*/ T180 w 692"/>
              <a:gd name="T182" fmla="+- 0 277 139"/>
              <a:gd name="T183" fmla="*/ 277 h 687"/>
              <a:gd name="T184" fmla="+- 0 8934 8608"/>
              <a:gd name="T185" fmla="*/ T184 w 692"/>
              <a:gd name="T186" fmla="+- 0 274 139"/>
              <a:gd name="T187" fmla="*/ 274 h 687"/>
              <a:gd name="T188" fmla="+- 0 8913 8608"/>
              <a:gd name="T189" fmla="*/ T188 w 692"/>
              <a:gd name="T190" fmla="+- 0 143 139"/>
              <a:gd name="T191" fmla="*/ 143 h 687"/>
              <a:gd name="T192" fmla="+- 0 8937 8608"/>
              <a:gd name="T193" fmla="*/ T192 w 692"/>
              <a:gd name="T194" fmla="+- 0 184 139"/>
              <a:gd name="T195" fmla="*/ 184 h 6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92" h="687">
                <a:moveTo>
                  <a:pt x="124" y="541"/>
                </a:moveTo>
                <a:lnTo>
                  <a:pt x="64" y="580"/>
                </a:lnTo>
                <a:lnTo>
                  <a:pt x="26" y="618"/>
                </a:lnTo>
                <a:lnTo>
                  <a:pt x="6" y="651"/>
                </a:lnTo>
                <a:lnTo>
                  <a:pt x="0" y="675"/>
                </a:lnTo>
                <a:lnTo>
                  <a:pt x="0" y="686"/>
                </a:lnTo>
                <a:lnTo>
                  <a:pt x="53" y="686"/>
                </a:lnTo>
                <a:lnTo>
                  <a:pt x="57" y="685"/>
                </a:lnTo>
                <a:lnTo>
                  <a:pt x="13" y="685"/>
                </a:lnTo>
                <a:lnTo>
                  <a:pt x="19" y="659"/>
                </a:lnTo>
                <a:lnTo>
                  <a:pt x="42" y="623"/>
                </a:lnTo>
                <a:lnTo>
                  <a:pt x="78" y="582"/>
                </a:lnTo>
                <a:lnTo>
                  <a:pt x="124" y="541"/>
                </a:lnTo>
                <a:close/>
                <a:moveTo>
                  <a:pt x="295" y="0"/>
                </a:moveTo>
                <a:lnTo>
                  <a:pt x="282" y="9"/>
                </a:lnTo>
                <a:lnTo>
                  <a:pt x="275" y="30"/>
                </a:lnTo>
                <a:lnTo>
                  <a:pt x="272" y="54"/>
                </a:lnTo>
                <a:lnTo>
                  <a:pt x="272" y="72"/>
                </a:lnTo>
                <a:lnTo>
                  <a:pt x="272" y="87"/>
                </a:lnTo>
                <a:lnTo>
                  <a:pt x="273" y="104"/>
                </a:lnTo>
                <a:lnTo>
                  <a:pt x="276" y="122"/>
                </a:lnTo>
                <a:lnTo>
                  <a:pt x="279" y="140"/>
                </a:lnTo>
                <a:lnTo>
                  <a:pt x="282" y="158"/>
                </a:lnTo>
                <a:lnTo>
                  <a:pt x="286" y="178"/>
                </a:lnTo>
                <a:lnTo>
                  <a:pt x="290" y="197"/>
                </a:lnTo>
                <a:lnTo>
                  <a:pt x="295" y="216"/>
                </a:lnTo>
                <a:lnTo>
                  <a:pt x="287" y="247"/>
                </a:lnTo>
                <a:lnTo>
                  <a:pt x="265" y="305"/>
                </a:lnTo>
                <a:lnTo>
                  <a:pt x="232" y="381"/>
                </a:lnTo>
                <a:lnTo>
                  <a:pt x="192" y="465"/>
                </a:lnTo>
                <a:lnTo>
                  <a:pt x="146" y="547"/>
                </a:lnTo>
                <a:lnTo>
                  <a:pt x="99" y="617"/>
                </a:lnTo>
                <a:lnTo>
                  <a:pt x="54" y="666"/>
                </a:lnTo>
                <a:lnTo>
                  <a:pt x="13" y="685"/>
                </a:lnTo>
                <a:lnTo>
                  <a:pt x="57" y="685"/>
                </a:lnTo>
                <a:lnTo>
                  <a:pt x="59" y="684"/>
                </a:lnTo>
                <a:lnTo>
                  <a:pt x="95" y="652"/>
                </a:lnTo>
                <a:lnTo>
                  <a:pt x="140" y="596"/>
                </a:lnTo>
                <a:lnTo>
                  <a:pt x="192" y="513"/>
                </a:lnTo>
                <a:lnTo>
                  <a:pt x="199" y="511"/>
                </a:lnTo>
                <a:lnTo>
                  <a:pt x="192" y="511"/>
                </a:lnTo>
                <a:lnTo>
                  <a:pt x="242" y="419"/>
                </a:lnTo>
                <a:lnTo>
                  <a:pt x="275" y="349"/>
                </a:lnTo>
                <a:lnTo>
                  <a:pt x="296" y="296"/>
                </a:lnTo>
                <a:lnTo>
                  <a:pt x="308" y="255"/>
                </a:lnTo>
                <a:lnTo>
                  <a:pt x="333" y="255"/>
                </a:lnTo>
                <a:lnTo>
                  <a:pt x="317" y="214"/>
                </a:lnTo>
                <a:lnTo>
                  <a:pt x="322" y="178"/>
                </a:lnTo>
                <a:lnTo>
                  <a:pt x="308" y="178"/>
                </a:lnTo>
                <a:lnTo>
                  <a:pt x="300" y="147"/>
                </a:lnTo>
                <a:lnTo>
                  <a:pt x="295" y="117"/>
                </a:lnTo>
                <a:lnTo>
                  <a:pt x="292" y="89"/>
                </a:lnTo>
                <a:lnTo>
                  <a:pt x="291" y="64"/>
                </a:lnTo>
                <a:lnTo>
                  <a:pt x="291" y="53"/>
                </a:lnTo>
                <a:lnTo>
                  <a:pt x="292" y="35"/>
                </a:lnTo>
                <a:lnTo>
                  <a:pt x="297" y="17"/>
                </a:lnTo>
                <a:lnTo>
                  <a:pt x="305" y="4"/>
                </a:lnTo>
                <a:lnTo>
                  <a:pt x="322" y="4"/>
                </a:lnTo>
                <a:lnTo>
                  <a:pt x="313" y="0"/>
                </a:lnTo>
                <a:lnTo>
                  <a:pt x="295" y="0"/>
                </a:lnTo>
                <a:close/>
                <a:moveTo>
                  <a:pt x="684" y="509"/>
                </a:moveTo>
                <a:lnTo>
                  <a:pt x="664" y="509"/>
                </a:lnTo>
                <a:lnTo>
                  <a:pt x="657" y="517"/>
                </a:lnTo>
                <a:lnTo>
                  <a:pt x="657" y="536"/>
                </a:lnTo>
                <a:lnTo>
                  <a:pt x="664" y="543"/>
                </a:lnTo>
                <a:lnTo>
                  <a:pt x="684" y="543"/>
                </a:lnTo>
                <a:lnTo>
                  <a:pt x="688" y="539"/>
                </a:lnTo>
                <a:lnTo>
                  <a:pt x="667" y="539"/>
                </a:lnTo>
                <a:lnTo>
                  <a:pt x="660" y="533"/>
                </a:lnTo>
                <a:lnTo>
                  <a:pt x="660" y="519"/>
                </a:lnTo>
                <a:lnTo>
                  <a:pt x="667" y="513"/>
                </a:lnTo>
                <a:lnTo>
                  <a:pt x="688" y="513"/>
                </a:lnTo>
                <a:lnTo>
                  <a:pt x="684" y="509"/>
                </a:lnTo>
                <a:close/>
                <a:moveTo>
                  <a:pt x="688" y="513"/>
                </a:moveTo>
                <a:lnTo>
                  <a:pt x="682" y="513"/>
                </a:lnTo>
                <a:lnTo>
                  <a:pt x="687" y="519"/>
                </a:lnTo>
                <a:lnTo>
                  <a:pt x="687" y="533"/>
                </a:lnTo>
                <a:lnTo>
                  <a:pt x="682" y="539"/>
                </a:lnTo>
                <a:lnTo>
                  <a:pt x="688" y="539"/>
                </a:lnTo>
                <a:lnTo>
                  <a:pt x="691" y="536"/>
                </a:lnTo>
                <a:lnTo>
                  <a:pt x="691" y="517"/>
                </a:lnTo>
                <a:lnTo>
                  <a:pt x="688" y="513"/>
                </a:lnTo>
                <a:close/>
                <a:moveTo>
                  <a:pt x="679" y="515"/>
                </a:moveTo>
                <a:lnTo>
                  <a:pt x="667" y="515"/>
                </a:lnTo>
                <a:lnTo>
                  <a:pt x="667" y="536"/>
                </a:lnTo>
                <a:lnTo>
                  <a:pt x="671" y="536"/>
                </a:lnTo>
                <a:lnTo>
                  <a:pt x="671" y="528"/>
                </a:lnTo>
                <a:lnTo>
                  <a:pt x="680" y="528"/>
                </a:lnTo>
                <a:lnTo>
                  <a:pt x="679" y="527"/>
                </a:lnTo>
                <a:lnTo>
                  <a:pt x="677" y="526"/>
                </a:lnTo>
                <a:lnTo>
                  <a:pt x="681" y="525"/>
                </a:lnTo>
                <a:lnTo>
                  <a:pt x="671" y="525"/>
                </a:lnTo>
                <a:lnTo>
                  <a:pt x="671" y="519"/>
                </a:lnTo>
                <a:lnTo>
                  <a:pt x="681" y="519"/>
                </a:lnTo>
                <a:lnTo>
                  <a:pt x="681" y="518"/>
                </a:lnTo>
                <a:lnTo>
                  <a:pt x="679" y="515"/>
                </a:lnTo>
                <a:close/>
                <a:moveTo>
                  <a:pt x="680" y="528"/>
                </a:moveTo>
                <a:lnTo>
                  <a:pt x="675" y="528"/>
                </a:lnTo>
                <a:lnTo>
                  <a:pt x="676" y="530"/>
                </a:lnTo>
                <a:lnTo>
                  <a:pt x="677" y="532"/>
                </a:lnTo>
                <a:lnTo>
                  <a:pt x="678" y="536"/>
                </a:lnTo>
                <a:lnTo>
                  <a:pt x="681" y="536"/>
                </a:lnTo>
                <a:lnTo>
                  <a:pt x="681" y="532"/>
                </a:lnTo>
                <a:lnTo>
                  <a:pt x="681" y="529"/>
                </a:lnTo>
                <a:lnTo>
                  <a:pt x="680" y="528"/>
                </a:lnTo>
                <a:close/>
                <a:moveTo>
                  <a:pt x="681" y="519"/>
                </a:moveTo>
                <a:lnTo>
                  <a:pt x="676" y="519"/>
                </a:lnTo>
                <a:lnTo>
                  <a:pt x="677" y="520"/>
                </a:lnTo>
                <a:lnTo>
                  <a:pt x="677" y="524"/>
                </a:lnTo>
                <a:lnTo>
                  <a:pt x="675" y="525"/>
                </a:lnTo>
                <a:lnTo>
                  <a:pt x="681" y="525"/>
                </a:lnTo>
                <a:lnTo>
                  <a:pt x="681" y="522"/>
                </a:lnTo>
                <a:lnTo>
                  <a:pt x="681" y="519"/>
                </a:lnTo>
                <a:close/>
                <a:moveTo>
                  <a:pt x="333" y="255"/>
                </a:moveTo>
                <a:lnTo>
                  <a:pt x="308" y="255"/>
                </a:lnTo>
                <a:lnTo>
                  <a:pt x="346" y="331"/>
                </a:lnTo>
                <a:lnTo>
                  <a:pt x="386" y="383"/>
                </a:lnTo>
                <a:lnTo>
                  <a:pt x="422" y="416"/>
                </a:lnTo>
                <a:lnTo>
                  <a:pt x="452" y="436"/>
                </a:lnTo>
                <a:lnTo>
                  <a:pt x="389" y="448"/>
                </a:lnTo>
                <a:lnTo>
                  <a:pt x="323" y="465"/>
                </a:lnTo>
                <a:lnTo>
                  <a:pt x="257" y="486"/>
                </a:lnTo>
                <a:lnTo>
                  <a:pt x="192" y="511"/>
                </a:lnTo>
                <a:lnTo>
                  <a:pt x="199" y="511"/>
                </a:lnTo>
                <a:lnTo>
                  <a:pt x="258" y="493"/>
                </a:lnTo>
                <a:lnTo>
                  <a:pt x="330" y="476"/>
                </a:lnTo>
                <a:lnTo>
                  <a:pt x="405" y="463"/>
                </a:lnTo>
                <a:lnTo>
                  <a:pt x="479" y="453"/>
                </a:lnTo>
                <a:lnTo>
                  <a:pt x="531" y="453"/>
                </a:lnTo>
                <a:lnTo>
                  <a:pt x="520" y="448"/>
                </a:lnTo>
                <a:lnTo>
                  <a:pt x="568" y="446"/>
                </a:lnTo>
                <a:lnTo>
                  <a:pt x="677" y="446"/>
                </a:lnTo>
                <a:lnTo>
                  <a:pt x="659" y="436"/>
                </a:lnTo>
                <a:lnTo>
                  <a:pt x="632" y="431"/>
                </a:lnTo>
                <a:lnTo>
                  <a:pt x="489" y="431"/>
                </a:lnTo>
                <a:lnTo>
                  <a:pt x="473" y="421"/>
                </a:lnTo>
                <a:lnTo>
                  <a:pt x="457" y="411"/>
                </a:lnTo>
                <a:lnTo>
                  <a:pt x="441" y="401"/>
                </a:lnTo>
                <a:lnTo>
                  <a:pt x="426" y="390"/>
                </a:lnTo>
                <a:lnTo>
                  <a:pt x="391" y="354"/>
                </a:lnTo>
                <a:lnTo>
                  <a:pt x="361" y="312"/>
                </a:lnTo>
                <a:lnTo>
                  <a:pt x="336" y="264"/>
                </a:lnTo>
                <a:lnTo>
                  <a:pt x="333" y="255"/>
                </a:lnTo>
                <a:close/>
                <a:moveTo>
                  <a:pt x="531" y="453"/>
                </a:moveTo>
                <a:lnTo>
                  <a:pt x="479" y="453"/>
                </a:lnTo>
                <a:lnTo>
                  <a:pt x="525" y="474"/>
                </a:lnTo>
                <a:lnTo>
                  <a:pt x="570" y="490"/>
                </a:lnTo>
                <a:lnTo>
                  <a:pt x="612" y="500"/>
                </a:lnTo>
                <a:lnTo>
                  <a:pt x="648" y="503"/>
                </a:lnTo>
                <a:lnTo>
                  <a:pt x="662" y="502"/>
                </a:lnTo>
                <a:lnTo>
                  <a:pt x="673" y="499"/>
                </a:lnTo>
                <a:lnTo>
                  <a:pt x="680" y="494"/>
                </a:lnTo>
                <a:lnTo>
                  <a:pt x="682" y="492"/>
                </a:lnTo>
                <a:lnTo>
                  <a:pt x="662" y="492"/>
                </a:lnTo>
                <a:lnTo>
                  <a:pt x="634" y="489"/>
                </a:lnTo>
                <a:lnTo>
                  <a:pt x="600" y="480"/>
                </a:lnTo>
                <a:lnTo>
                  <a:pt x="561" y="466"/>
                </a:lnTo>
                <a:lnTo>
                  <a:pt x="531" y="453"/>
                </a:lnTo>
                <a:close/>
                <a:moveTo>
                  <a:pt x="684" y="487"/>
                </a:moveTo>
                <a:lnTo>
                  <a:pt x="679" y="489"/>
                </a:lnTo>
                <a:lnTo>
                  <a:pt x="671" y="492"/>
                </a:lnTo>
                <a:lnTo>
                  <a:pt x="682" y="492"/>
                </a:lnTo>
                <a:lnTo>
                  <a:pt x="684" y="487"/>
                </a:lnTo>
                <a:close/>
                <a:moveTo>
                  <a:pt x="677" y="446"/>
                </a:moveTo>
                <a:lnTo>
                  <a:pt x="568" y="446"/>
                </a:lnTo>
                <a:lnTo>
                  <a:pt x="623" y="448"/>
                </a:lnTo>
                <a:lnTo>
                  <a:pt x="669" y="457"/>
                </a:lnTo>
                <a:lnTo>
                  <a:pt x="687" y="479"/>
                </a:lnTo>
                <a:lnTo>
                  <a:pt x="689" y="474"/>
                </a:lnTo>
                <a:lnTo>
                  <a:pt x="691" y="472"/>
                </a:lnTo>
                <a:lnTo>
                  <a:pt x="691" y="467"/>
                </a:lnTo>
                <a:lnTo>
                  <a:pt x="683" y="449"/>
                </a:lnTo>
                <a:lnTo>
                  <a:pt x="677" y="446"/>
                </a:lnTo>
                <a:close/>
                <a:moveTo>
                  <a:pt x="574" y="426"/>
                </a:moveTo>
                <a:lnTo>
                  <a:pt x="555" y="426"/>
                </a:lnTo>
                <a:lnTo>
                  <a:pt x="534" y="427"/>
                </a:lnTo>
                <a:lnTo>
                  <a:pt x="489" y="431"/>
                </a:lnTo>
                <a:lnTo>
                  <a:pt x="632" y="431"/>
                </a:lnTo>
                <a:lnTo>
                  <a:pt x="621" y="428"/>
                </a:lnTo>
                <a:lnTo>
                  <a:pt x="574" y="426"/>
                </a:lnTo>
                <a:close/>
                <a:moveTo>
                  <a:pt x="329" y="57"/>
                </a:moveTo>
                <a:lnTo>
                  <a:pt x="325" y="78"/>
                </a:lnTo>
                <a:lnTo>
                  <a:pt x="321" y="105"/>
                </a:lnTo>
                <a:lnTo>
                  <a:pt x="316" y="138"/>
                </a:lnTo>
                <a:lnTo>
                  <a:pt x="308" y="178"/>
                </a:lnTo>
                <a:lnTo>
                  <a:pt x="322" y="178"/>
                </a:lnTo>
                <a:lnTo>
                  <a:pt x="323" y="173"/>
                </a:lnTo>
                <a:lnTo>
                  <a:pt x="326" y="135"/>
                </a:lnTo>
                <a:lnTo>
                  <a:pt x="328" y="96"/>
                </a:lnTo>
                <a:lnTo>
                  <a:pt x="329" y="57"/>
                </a:lnTo>
                <a:close/>
                <a:moveTo>
                  <a:pt x="322" y="4"/>
                </a:moveTo>
                <a:lnTo>
                  <a:pt x="305" y="4"/>
                </a:lnTo>
                <a:lnTo>
                  <a:pt x="313" y="9"/>
                </a:lnTo>
                <a:lnTo>
                  <a:pt x="320" y="16"/>
                </a:lnTo>
                <a:lnTo>
                  <a:pt x="326" y="28"/>
                </a:lnTo>
                <a:lnTo>
                  <a:pt x="329" y="45"/>
                </a:lnTo>
                <a:lnTo>
                  <a:pt x="332" y="19"/>
                </a:lnTo>
                <a:lnTo>
                  <a:pt x="326" y="5"/>
                </a:lnTo>
                <a:lnTo>
                  <a:pt x="322" y="4"/>
                </a:lnTo>
                <a:close/>
              </a:path>
            </a:pathLst>
          </a:custGeom>
          <a:solidFill>
            <a:srgbClr val="FC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3">
            <a:extLst>
              <a:ext uri="{FF2B5EF4-FFF2-40B4-BE49-F238E27FC236}">
                <a16:creationId xmlns:a16="http://schemas.microsoft.com/office/drawing/2014/main" id="{120CE512-7B56-09A1-02D6-7CF8B5D54BA1}"/>
              </a:ext>
            </a:extLst>
          </p:cNvPr>
          <p:cNvSpPr>
            <a:spLocks noChangeArrowheads="1"/>
          </p:cNvSpPr>
          <p:nvPr/>
        </p:nvSpPr>
        <p:spPr bwMode="auto">
          <a:xfrm>
            <a:off x="33454" y="790575"/>
            <a:ext cx="11500625" cy="292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3672" tIns="584016" rIns="558624"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Arial" panose="020B0604020202020204" pitchFamily="34" charset="0"/>
                <a:ea typeface="Times New Roman" panose="02020603050405020304" pitchFamily="18" charset="0"/>
              </a:rPr>
              <a:t>We request that you submit an interim report on the outcome of the first step (USNDP Status Report) by September 15, 2022, with the second and final report submitted by January 30, 2023. We appreciate NSAC’s willingness to take on this important task and look forward to receiving its report.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55BEFB37-926D-A8FE-959E-84AC98D664E0}"/>
              </a:ext>
            </a:extLst>
          </p:cNvPr>
          <p:cNvSpPr>
            <a:spLocks noChangeArrowheads="1"/>
          </p:cNvSpPr>
          <p:nvPr/>
        </p:nvSpPr>
        <p:spPr bwMode="auto">
          <a:xfrm>
            <a:off x="701680" y="3872414"/>
            <a:ext cx="188224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31F20"/>
                </a:solidFill>
                <a:effectLst/>
                <a:latin typeface="Arial" panose="020B0604020202020204" pitchFamily="34" charset="0"/>
                <a:ea typeface="Times New Roman" panose="02020603050405020304" pitchFamily="18" charset="0"/>
              </a:rPr>
              <a:t>Sincerely,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231F2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31F20"/>
                </a:solidFill>
                <a:effectLst/>
                <a:latin typeface="Arial" panose="020B0604020202020204" pitchFamily="34" charset="0"/>
                <a:ea typeface="Times New Roman" panose="02020603050405020304" pitchFamily="18" charset="0"/>
              </a:rPr>
              <a:t>J. Stephen Binkley</a:t>
            </a:r>
            <a:endPar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Sean L Jones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ED6D56AE-F1A8-27AE-6C58-ACAC7A3CFE8F}"/>
              </a:ext>
            </a:extLst>
          </p:cNvPr>
          <p:cNvSpPr>
            <a:spLocks noChangeArrowheads="1"/>
          </p:cNvSpPr>
          <p:nvPr/>
        </p:nvSpPr>
        <p:spPr bwMode="auto">
          <a:xfrm>
            <a:off x="691375" y="2644170"/>
            <a:ext cx="9525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08450" algn="l"/>
              </a:tabLst>
              <a:defRPr>
                <a:solidFill>
                  <a:schemeClr val="tx1"/>
                </a:solidFill>
                <a:latin typeface="Arial" panose="020B0604020202020204" pitchFamily="34" charset="0"/>
              </a:defRPr>
            </a:lvl1pPr>
            <a:lvl2pPr eaLnBrk="0" fontAlgn="base" hangingPunct="0">
              <a:spcBef>
                <a:spcPct val="0"/>
              </a:spcBef>
              <a:spcAft>
                <a:spcPct val="0"/>
              </a:spcAft>
              <a:tabLst>
                <a:tab pos="4108450" algn="l"/>
              </a:tabLst>
              <a:defRPr>
                <a:solidFill>
                  <a:schemeClr val="tx1"/>
                </a:solidFill>
                <a:latin typeface="Arial" panose="020B0604020202020204" pitchFamily="34" charset="0"/>
              </a:defRPr>
            </a:lvl2pPr>
            <a:lvl3pPr eaLnBrk="0" fontAlgn="base" hangingPunct="0">
              <a:spcBef>
                <a:spcPct val="0"/>
              </a:spcBef>
              <a:spcAft>
                <a:spcPct val="0"/>
              </a:spcAft>
              <a:tabLst>
                <a:tab pos="4108450" algn="l"/>
              </a:tabLst>
              <a:defRPr>
                <a:solidFill>
                  <a:schemeClr val="tx1"/>
                </a:solidFill>
                <a:latin typeface="Arial" panose="020B0604020202020204" pitchFamily="34" charset="0"/>
              </a:defRPr>
            </a:lvl3pPr>
            <a:lvl4pPr eaLnBrk="0" fontAlgn="base" hangingPunct="0">
              <a:spcBef>
                <a:spcPct val="0"/>
              </a:spcBef>
              <a:spcAft>
                <a:spcPct val="0"/>
              </a:spcAft>
              <a:tabLst>
                <a:tab pos="4108450" algn="l"/>
              </a:tabLst>
              <a:defRPr>
                <a:solidFill>
                  <a:schemeClr val="tx1"/>
                </a:solidFill>
                <a:latin typeface="Arial" panose="020B0604020202020204" pitchFamily="34" charset="0"/>
              </a:defRPr>
            </a:lvl4pPr>
            <a:lvl5pPr eaLnBrk="0" fontAlgn="base" hangingPunct="0">
              <a:spcBef>
                <a:spcPct val="0"/>
              </a:spcBef>
              <a:spcAft>
                <a:spcPct val="0"/>
              </a:spcAft>
              <a:tabLst>
                <a:tab pos="4108450" algn="l"/>
              </a:tabLst>
              <a:defRPr>
                <a:solidFill>
                  <a:schemeClr val="tx1"/>
                </a:solidFill>
                <a:latin typeface="Arial" panose="020B0604020202020204" pitchFamily="34" charset="0"/>
              </a:defRPr>
            </a:lvl5pPr>
            <a:lvl6pPr eaLnBrk="0" fontAlgn="base" hangingPunct="0">
              <a:spcBef>
                <a:spcPct val="0"/>
              </a:spcBef>
              <a:spcAft>
                <a:spcPct val="0"/>
              </a:spcAft>
              <a:tabLst>
                <a:tab pos="4108450" algn="l"/>
              </a:tabLst>
              <a:defRPr>
                <a:solidFill>
                  <a:schemeClr val="tx1"/>
                </a:solidFill>
                <a:latin typeface="Arial" panose="020B0604020202020204" pitchFamily="34" charset="0"/>
              </a:defRPr>
            </a:lvl6pPr>
            <a:lvl7pPr eaLnBrk="0" fontAlgn="base" hangingPunct="0">
              <a:spcBef>
                <a:spcPct val="0"/>
              </a:spcBef>
              <a:spcAft>
                <a:spcPct val="0"/>
              </a:spcAft>
              <a:tabLst>
                <a:tab pos="4108450" algn="l"/>
              </a:tabLst>
              <a:defRPr>
                <a:solidFill>
                  <a:schemeClr val="tx1"/>
                </a:solidFill>
                <a:latin typeface="Arial" panose="020B0604020202020204" pitchFamily="34" charset="0"/>
              </a:defRPr>
            </a:lvl7pPr>
            <a:lvl8pPr eaLnBrk="0" fontAlgn="base" hangingPunct="0">
              <a:spcBef>
                <a:spcPct val="0"/>
              </a:spcBef>
              <a:spcAft>
                <a:spcPct val="0"/>
              </a:spcAft>
              <a:tabLst>
                <a:tab pos="4108450" algn="l"/>
              </a:tabLst>
              <a:defRPr>
                <a:solidFill>
                  <a:schemeClr val="tx1"/>
                </a:solidFill>
                <a:latin typeface="Arial" panose="020B0604020202020204" pitchFamily="34" charset="0"/>
              </a:defRPr>
            </a:lvl8pPr>
            <a:lvl9pPr eaLnBrk="0" fontAlgn="base" hangingPunct="0">
              <a:spcBef>
                <a:spcPct val="0"/>
              </a:spcBef>
              <a:spcAft>
                <a:spcPct val="0"/>
              </a:spcAft>
              <a:tabLst>
                <a:tab pos="4108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08450" algn="l"/>
              </a:tabLst>
            </a:pPr>
            <a:br>
              <a:rPr kumimoji="0" lang="en-US" altLang="en-US"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08450" algn="l"/>
              </a:tabLst>
            </a:pPr>
            <a:r>
              <a:rPr kumimoji="0" lang="en-US" altLang="en-US" sz="1600" b="0" i="0" u="none" strike="noStrike" cap="none" normalizeH="0" baseline="0" dirty="0">
                <a:ln>
                  <a:noFill/>
                </a:ln>
                <a:solidFill>
                  <a:srgbClr val="231F20"/>
                </a:solidFill>
                <a:effectLst/>
                <a:ea typeface="Times New Roman" panose="02020603050405020304" pitchFamily="18" charset="0"/>
              </a:rPr>
              <a:t>J. Stephen Binkley	Sean Jones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08450" algn="l"/>
              </a:tabLst>
            </a:pPr>
            <a:r>
              <a:rPr kumimoji="0" lang="en-US" altLang="en-US" sz="1600" b="0" i="0" u="none" strike="noStrike" cap="none" normalizeH="0" baseline="0" dirty="0">
                <a:ln>
                  <a:noFill/>
                </a:ln>
                <a:solidFill>
                  <a:srgbClr val="231F20"/>
                </a:solidFill>
                <a:effectLst/>
                <a:ea typeface="Times New Roman" panose="02020603050405020304" pitchFamily="18" charset="0"/>
              </a:rPr>
              <a:t>Acting Director	Assistant Director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08450" algn="l"/>
              </a:tabLst>
            </a:pPr>
            <a:r>
              <a:rPr kumimoji="0" lang="en-US" altLang="en-US" sz="1600" b="0" i="0" u="none" strike="noStrike" cap="none" normalizeH="0" baseline="0" dirty="0">
                <a:ln>
                  <a:noFill/>
                </a:ln>
                <a:solidFill>
                  <a:srgbClr val="231F20"/>
                </a:solidFill>
                <a:effectLst/>
                <a:ea typeface="Times New Roman" panose="02020603050405020304" pitchFamily="18" charset="0"/>
              </a:rPr>
              <a:t>Office of Science	Directorate for Mathematical</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08450" algn="l"/>
              </a:tabLst>
            </a:pPr>
            <a:r>
              <a:rPr kumimoji="0" lang="en-US" altLang="en-US" sz="1600" b="0" i="0" u="none" strike="noStrike" cap="none" normalizeH="0" baseline="0" dirty="0">
                <a:ln>
                  <a:noFill/>
                </a:ln>
                <a:solidFill>
                  <a:srgbClr val="231F20"/>
                </a:solidFill>
                <a:effectLst/>
                <a:ea typeface="Times New Roman" panose="02020603050405020304" pitchFamily="18" charset="0"/>
              </a:rPr>
              <a:t>U.S. Department of Energy		and Physical Sciences National Science Foundation</a:t>
            </a:r>
            <a:endParaRPr kumimoji="0" lang="en-US" altLang="en-US" sz="1600" b="0" i="0" u="none" strike="noStrike" cap="none" normalizeH="0" baseline="0" dirty="0">
              <a:ln>
                <a:noFill/>
              </a:ln>
              <a:solidFill>
                <a:schemeClr val="tx1"/>
              </a:solidFill>
              <a:effectLst/>
            </a:endParaRPr>
          </a:p>
        </p:txBody>
      </p:sp>
      <p:sp>
        <p:nvSpPr>
          <p:cNvPr id="14" name="Date Placeholder 3">
            <a:extLst>
              <a:ext uri="{FF2B5EF4-FFF2-40B4-BE49-F238E27FC236}">
                <a16:creationId xmlns:a16="http://schemas.microsoft.com/office/drawing/2014/main" id="{055E4B58-3827-FE4D-3D31-AADDDE437C08}"/>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15" name="Footer Placeholder 4">
            <a:extLst>
              <a:ext uri="{FF2B5EF4-FFF2-40B4-BE49-F238E27FC236}">
                <a16:creationId xmlns:a16="http://schemas.microsoft.com/office/drawing/2014/main" id="{A805A5F0-9AA2-C7BB-0586-151E773D0EF9}"/>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119258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31" y="15585"/>
            <a:ext cx="12192000" cy="920868"/>
          </a:xfrm>
        </p:spPr>
        <p:txBody>
          <a:bodyPr>
            <a:normAutofit/>
          </a:bodyPr>
          <a:lstStyle/>
          <a:p>
            <a:r>
              <a:rPr lang="en-US" sz="2800" b="0" dirty="0">
                <a:latin typeface="Arial" panose="020B0604020202020204" pitchFamily="34" charset="0"/>
                <a:cs typeface="Arial" panose="020B0604020202020204" pitchFamily="34" charset="0"/>
              </a:rPr>
              <a:t>The dependence of the application areas on the nuclear data thrust areas and initiative can be expressed in a table</a:t>
            </a:r>
          </a:p>
        </p:txBody>
      </p:sp>
      <p:graphicFrame>
        <p:nvGraphicFramePr>
          <p:cNvPr id="168" name="Object 167">
            <a:extLst>
              <a:ext uri="{FF2B5EF4-FFF2-40B4-BE49-F238E27FC236}">
                <a16:creationId xmlns:a16="http://schemas.microsoft.com/office/drawing/2014/main" id="{6AF6E5E1-BA54-4D8F-EFDE-59318952C8C5}"/>
              </a:ext>
            </a:extLst>
          </p:cNvPr>
          <p:cNvGraphicFramePr>
            <a:graphicFrameLocks noChangeAspect="1"/>
          </p:cNvGraphicFramePr>
          <p:nvPr>
            <p:extLst>
              <p:ext uri="{D42A27DB-BD31-4B8C-83A1-F6EECF244321}">
                <p14:modId xmlns:p14="http://schemas.microsoft.com/office/powerpoint/2010/main" val="1761932147"/>
              </p:ext>
            </p:extLst>
          </p:nvPr>
        </p:nvGraphicFramePr>
        <p:xfrm>
          <a:off x="339749" y="1076972"/>
          <a:ext cx="10020300" cy="5202237"/>
        </p:xfrm>
        <a:graphic>
          <a:graphicData uri="http://schemas.openxmlformats.org/presentationml/2006/ole">
            <mc:AlternateContent xmlns:mc="http://schemas.openxmlformats.org/markup-compatibility/2006">
              <mc:Choice xmlns:v="urn:schemas-microsoft-com:vml" Requires="v">
                <p:oleObj name="Document" r:id="rId3" imgW="5935378" imgH="3081664" progId="Word.Document.12">
                  <p:embed/>
                </p:oleObj>
              </mc:Choice>
              <mc:Fallback>
                <p:oleObj name="Document" r:id="rId3" imgW="5935378" imgH="3081664" progId="Word.Document.12">
                  <p:embed/>
                  <p:pic>
                    <p:nvPicPr>
                      <p:cNvPr id="168" name="Object 167">
                        <a:extLst>
                          <a:ext uri="{FF2B5EF4-FFF2-40B4-BE49-F238E27FC236}">
                            <a16:creationId xmlns:a16="http://schemas.microsoft.com/office/drawing/2014/main" id="{6AF6E5E1-BA54-4D8F-EFDE-59318952C8C5}"/>
                          </a:ext>
                        </a:extLst>
                      </p:cNvPr>
                      <p:cNvPicPr/>
                      <p:nvPr/>
                    </p:nvPicPr>
                    <p:blipFill>
                      <a:blip r:embed="rId4"/>
                      <a:stretch>
                        <a:fillRect/>
                      </a:stretch>
                    </p:blipFill>
                    <p:spPr>
                      <a:xfrm>
                        <a:off x="339749" y="1076972"/>
                        <a:ext cx="10020300" cy="520223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C204A8FB-67E0-B2CC-9845-3A9DF9A0947F}"/>
              </a:ext>
            </a:extLst>
          </p:cNvPr>
          <p:cNvGrpSpPr/>
          <p:nvPr/>
        </p:nvGrpSpPr>
        <p:grpSpPr>
          <a:xfrm>
            <a:off x="9889490" y="1373936"/>
            <a:ext cx="2274952" cy="4608308"/>
            <a:chOff x="9547729" y="1641711"/>
            <a:chExt cx="2274952" cy="4608308"/>
          </a:xfrm>
        </p:grpSpPr>
        <p:grpSp>
          <p:nvGrpSpPr>
            <p:cNvPr id="166" name="Group 165">
              <a:extLst>
                <a:ext uri="{FF2B5EF4-FFF2-40B4-BE49-F238E27FC236}">
                  <a16:creationId xmlns:a16="http://schemas.microsoft.com/office/drawing/2014/main" id="{A837271A-923A-236A-43DC-F967B2DB26A1}"/>
                </a:ext>
              </a:extLst>
            </p:cNvPr>
            <p:cNvGrpSpPr/>
            <p:nvPr/>
          </p:nvGrpSpPr>
          <p:grpSpPr>
            <a:xfrm>
              <a:off x="9713958" y="1641711"/>
              <a:ext cx="1774825" cy="1345184"/>
              <a:chOff x="10449169" y="1820296"/>
              <a:chExt cx="1774825" cy="1345184"/>
            </a:xfrm>
          </p:grpSpPr>
          <p:sp>
            <p:nvSpPr>
              <p:cNvPr id="163" name="TextBox 162">
                <a:extLst>
                  <a:ext uri="{FF2B5EF4-FFF2-40B4-BE49-F238E27FC236}">
                    <a16:creationId xmlns:a16="http://schemas.microsoft.com/office/drawing/2014/main" id="{350F957A-B16B-8621-BB3D-C4D2569EE2A3}"/>
                  </a:ext>
                </a:extLst>
              </p:cNvPr>
              <p:cNvSpPr txBox="1"/>
              <p:nvPr/>
            </p:nvSpPr>
            <p:spPr>
              <a:xfrm>
                <a:off x="10818223" y="1965151"/>
                <a:ext cx="1405771" cy="1200329"/>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Existing USNDP Efforts</a:t>
                </a:r>
              </a:p>
            </p:txBody>
          </p:sp>
          <p:sp>
            <p:nvSpPr>
              <p:cNvPr id="165" name="TextBox 164">
                <a:extLst>
                  <a:ext uri="{FF2B5EF4-FFF2-40B4-BE49-F238E27FC236}">
                    <a16:creationId xmlns:a16="http://schemas.microsoft.com/office/drawing/2014/main" id="{6837C157-FA92-E2C2-B4C9-B920C6FB0144}"/>
                  </a:ext>
                </a:extLst>
              </p:cNvPr>
              <p:cNvSpPr txBox="1"/>
              <p:nvPr/>
            </p:nvSpPr>
            <p:spPr>
              <a:xfrm>
                <a:off x="10449169" y="1820296"/>
                <a:ext cx="676788" cy="1323439"/>
              </a:xfrm>
              <a:prstGeom prst="rect">
                <a:avLst/>
              </a:prstGeom>
              <a:noFill/>
            </p:spPr>
            <p:txBody>
              <a:bodyPr wrap="none" rtlCol="0">
                <a:spAutoFit/>
              </a:bodyPr>
              <a:lstStyle/>
              <a:p>
                <a:r>
                  <a:rPr lang="en-US" sz="8000" dirty="0">
                    <a:latin typeface="Times New Roman" panose="02020603050405020304" pitchFamily="18" charset="0"/>
                    <a:cs typeface="Times New Roman" panose="02020603050405020304" pitchFamily="18" charset="0"/>
                  </a:rPr>
                  <a:t>}</a:t>
                </a:r>
              </a:p>
            </p:txBody>
          </p:sp>
        </p:grpSp>
        <p:grpSp>
          <p:nvGrpSpPr>
            <p:cNvPr id="169" name="Group 168">
              <a:extLst>
                <a:ext uri="{FF2B5EF4-FFF2-40B4-BE49-F238E27FC236}">
                  <a16:creationId xmlns:a16="http://schemas.microsoft.com/office/drawing/2014/main" id="{FA4168A0-AD68-2F96-6765-C90DECDB00B9}"/>
                </a:ext>
              </a:extLst>
            </p:cNvPr>
            <p:cNvGrpSpPr/>
            <p:nvPr/>
          </p:nvGrpSpPr>
          <p:grpSpPr>
            <a:xfrm>
              <a:off x="9547729" y="2303430"/>
              <a:ext cx="2274952" cy="3016210"/>
              <a:chOff x="10181145" y="832285"/>
              <a:chExt cx="2274952" cy="3016210"/>
            </a:xfrm>
          </p:grpSpPr>
          <p:sp>
            <p:nvSpPr>
              <p:cNvPr id="170" name="TextBox 169">
                <a:extLst>
                  <a:ext uri="{FF2B5EF4-FFF2-40B4-BE49-F238E27FC236}">
                    <a16:creationId xmlns:a16="http://schemas.microsoft.com/office/drawing/2014/main" id="{7D8FDBAE-9802-5219-48DD-7F9E33A8856C}"/>
                  </a:ext>
                </a:extLst>
              </p:cNvPr>
              <p:cNvSpPr txBox="1"/>
              <p:nvPr/>
            </p:nvSpPr>
            <p:spPr>
              <a:xfrm>
                <a:off x="11050326" y="1957855"/>
                <a:ext cx="1405771" cy="1200329"/>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New USNDP Initiatives</a:t>
                </a:r>
              </a:p>
            </p:txBody>
          </p:sp>
          <p:sp>
            <p:nvSpPr>
              <p:cNvPr id="171" name="TextBox 170">
                <a:extLst>
                  <a:ext uri="{FF2B5EF4-FFF2-40B4-BE49-F238E27FC236}">
                    <a16:creationId xmlns:a16="http://schemas.microsoft.com/office/drawing/2014/main" id="{E603148C-6E96-9E0F-1327-F54E2D1D4E51}"/>
                  </a:ext>
                </a:extLst>
              </p:cNvPr>
              <p:cNvSpPr txBox="1"/>
              <p:nvPr/>
            </p:nvSpPr>
            <p:spPr>
              <a:xfrm>
                <a:off x="10181145" y="832285"/>
                <a:ext cx="1354858" cy="3016210"/>
              </a:xfrm>
              <a:prstGeom prst="rect">
                <a:avLst/>
              </a:prstGeom>
              <a:noFill/>
            </p:spPr>
            <p:txBody>
              <a:bodyPr wrap="none" rtlCol="0">
                <a:spAutoFit/>
              </a:bodyPr>
              <a:lstStyle/>
              <a:p>
                <a:r>
                  <a:rPr lang="en-US" sz="19000" dirty="0">
                    <a:latin typeface="Times New Roman" panose="02020603050405020304" pitchFamily="18" charset="0"/>
                    <a:cs typeface="Times New Roman" panose="02020603050405020304" pitchFamily="18" charset="0"/>
                  </a:rPr>
                  <a:t>}</a:t>
                </a:r>
              </a:p>
            </p:txBody>
          </p:sp>
        </p:grpSp>
        <p:grpSp>
          <p:nvGrpSpPr>
            <p:cNvPr id="172" name="Group 171">
              <a:extLst>
                <a:ext uri="{FF2B5EF4-FFF2-40B4-BE49-F238E27FC236}">
                  <a16:creationId xmlns:a16="http://schemas.microsoft.com/office/drawing/2014/main" id="{3DE3FE0D-1920-C4C6-F93C-C9838F9FEEB9}"/>
                </a:ext>
              </a:extLst>
            </p:cNvPr>
            <p:cNvGrpSpPr/>
            <p:nvPr/>
          </p:nvGrpSpPr>
          <p:grpSpPr>
            <a:xfrm>
              <a:off x="9713958" y="4926580"/>
              <a:ext cx="1811837" cy="1323439"/>
              <a:chOff x="10449169" y="1820296"/>
              <a:chExt cx="1811837" cy="1323439"/>
            </a:xfrm>
          </p:grpSpPr>
          <p:sp>
            <p:nvSpPr>
              <p:cNvPr id="173" name="TextBox 172">
                <a:extLst>
                  <a:ext uri="{FF2B5EF4-FFF2-40B4-BE49-F238E27FC236}">
                    <a16:creationId xmlns:a16="http://schemas.microsoft.com/office/drawing/2014/main" id="{EA217286-741A-B35C-FBE6-75A0258D1FF6}"/>
                  </a:ext>
                </a:extLst>
              </p:cNvPr>
              <p:cNvSpPr txBox="1"/>
              <p:nvPr/>
            </p:nvSpPr>
            <p:spPr>
              <a:xfrm>
                <a:off x="10855235" y="1943406"/>
                <a:ext cx="1405771" cy="1200329"/>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Enabling</a:t>
                </a:r>
              </a:p>
              <a:p>
                <a:pPr algn="ctr"/>
                <a:r>
                  <a:rPr lang="en-US" sz="2400" dirty="0">
                    <a:latin typeface="Calibri" panose="020F0502020204030204" pitchFamily="34" charset="0"/>
                    <a:cs typeface="Calibri" panose="020F0502020204030204" pitchFamily="34" charset="0"/>
                  </a:rPr>
                  <a:t>USNDP</a:t>
                </a:r>
              </a:p>
              <a:p>
                <a:pPr algn="ctr"/>
                <a:r>
                  <a:rPr lang="en-US" sz="2400" dirty="0">
                    <a:latin typeface="Calibri" panose="020F0502020204030204" pitchFamily="34" charset="0"/>
                    <a:cs typeface="Calibri" panose="020F0502020204030204" pitchFamily="34" charset="0"/>
                  </a:rPr>
                  <a:t>initiatives</a:t>
                </a:r>
              </a:p>
            </p:txBody>
          </p:sp>
          <p:sp>
            <p:nvSpPr>
              <p:cNvPr id="174" name="TextBox 173">
                <a:extLst>
                  <a:ext uri="{FF2B5EF4-FFF2-40B4-BE49-F238E27FC236}">
                    <a16:creationId xmlns:a16="http://schemas.microsoft.com/office/drawing/2014/main" id="{F2585C4C-0823-229E-2BED-643F6E99DCAD}"/>
                  </a:ext>
                </a:extLst>
              </p:cNvPr>
              <p:cNvSpPr txBox="1"/>
              <p:nvPr/>
            </p:nvSpPr>
            <p:spPr>
              <a:xfrm>
                <a:off x="10449169" y="1820296"/>
                <a:ext cx="676788" cy="1323439"/>
              </a:xfrm>
              <a:prstGeom prst="rect">
                <a:avLst/>
              </a:prstGeom>
              <a:noFill/>
            </p:spPr>
            <p:txBody>
              <a:bodyPr wrap="none" rtlCol="0">
                <a:spAutoFit/>
              </a:bodyPr>
              <a:lstStyle/>
              <a:p>
                <a:r>
                  <a:rPr lang="en-US" sz="8000" dirty="0">
                    <a:latin typeface="Times New Roman" panose="02020603050405020304" pitchFamily="18" charset="0"/>
                    <a:cs typeface="Times New Roman" panose="02020603050405020304" pitchFamily="18" charset="0"/>
                  </a:rPr>
                  <a:t>}</a:t>
                </a:r>
              </a:p>
            </p:txBody>
          </p:sp>
        </p:grpSp>
      </p:grpSp>
      <p:sp>
        <p:nvSpPr>
          <p:cNvPr id="4" name="Date Placeholder 3">
            <a:extLst>
              <a:ext uri="{FF2B5EF4-FFF2-40B4-BE49-F238E27FC236}">
                <a16:creationId xmlns:a16="http://schemas.microsoft.com/office/drawing/2014/main" id="{A9C96495-2D66-0256-C26A-9904B0F2BD91}"/>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5" name="Footer Placeholder 4">
            <a:extLst>
              <a:ext uri="{FF2B5EF4-FFF2-40B4-BE49-F238E27FC236}">
                <a16:creationId xmlns:a16="http://schemas.microsoft.com/office/drawing/2014/main" id="{26B9039E-7478-19AD-238B-E335241A5F06}"/>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221095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965C6-719A-40D3-817E-9CB931596EDA}"/>
              </a:ext>
            </a:extLst>
          </p:cNvPr>
          <p:cNvSpPr>
            <a:spLocks noGrp="1"/>
          </p:cNvSpPr>
          <p:nvPr>
            <p:ph type="title"/>
          </p:nvPr>
        </p:nvSpPr>
        <p:spPr/>
        <p:txBody>
          <a:bodyPr/>
          <a:lstStyle/>
          <a:p>
            <a:r>
              <a:rPr lang="en-US" dirty="0"/>
              <a:t>SC Diversity, Equity, and Inclusion Initiatives</a:t>
            </a:r>
          </a:p>
        </p:txBody>
      </p:sp>
      <p:graphicFrame>
        <p:nvGraphicFramePr>
          <p:cNvPr id="6" name="Content Placeholder 1">
            <a:extLst>
              <a:ext uri="{FF2B5EF4-FFF2-40B4-BE49-F238E27FC236}">
                <a16:creationId xmlns:a16="http://schemas.microsoft.com/office/drawing/2014/main" id="{ACE3AD26-13B0-469A-B4BF-412170751063}"/>
              </a:ext>
            </a:extLst>
          </p:cNvPr>
          <p:cNvGraphicFramePr/>
          <p:nvPr>
            <p:extLst>
              <p:ext uri="{D42A27DB-BD31-4B8C-83A1-F6EECF244321}">
                <p14:modId xmlns:p14="http://schemas.microsoft.com/office/powerpoint/2010/main" val="580350814"/>
              </p:ext>
            </p:extLst>
          </p:nvPr>
        </p:nvGraphicFramePr>
        <p:xfrm>
          <a:off x="489097" y="2732302"/>
          <a:ext cx="11217349" cy="348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hlinkClick r:id="rId7"/>
            <a:extLst>
              <a:ext uri="{FF2B5EF4-FFF2-40B4-BE49-F238E27FC236}">
                <a16:creationId xmlns:a16="http://schemas.microsoft.com/office/drawing/2014/main" id="{9B6F78C9-7A20-4682-9397-8AE15BB00F3D}"/>
              </a:ext>
            </a:extLst>
          </p:cNvPr>
          <p:cNvPicPr>
            <a:picLocks noChangeAspect="1"/>
          </p:cNvPicPr>
          <p:nvPr/>
        </p:nvPicPr>
        <p:blipFill>
          <a:blip r:embed="rId8"/>
          <a:stretch>
            <a:fillRect/>
          </a:stretch>
        </p:blipFill>
        <p:spPr>
          <a:xfrm>
            <a:off x="3810000" y="972377"/>
            <a:ext cx="4572000" cy="1690138"/>
          </a:xfrm>
          <a:prstGeom prst="rect">
            <a:avLst/>
          </a:prstGeom>
        </p:spPr>
      </p:pic>
      <p:sp>
        <p:nvSpPr>
          <p:cNvPr id="2" name="Rectangle 1">
            <a:extLst>
              <a:ext uri="{FF2B5EF4-FFF2-40B4-BE49-F238E27FC236}">
                <a16:creationId xmlns:a16="http://schemas.microsoft.com/office/drawing/2014/main" id="{4684C667-78F5-6973-90ED-B415B13EDD8F}"/>
              </a:ext>
            </a:extLst>
          </p:cNvPr>
          <p:cNvSpPr/>
          <p:nvPr/>
        </p:nvSpPr>
        <p:spPr>
          <a:xfrm>
            <a:off x="11805719" y="6646781"/>
            <a:ext cx="370342" cy="246221"/>
          </a:xfrm>
          <a:prstGeom prst="rect">
            <a:avLst/>
          </a:prstGeom>
        </p:spPr>
        <p:txBody>
          <a:bodyPr wrap="square">
            <a:spAutoFit/>
          </a:bodyPr>
          <a:lstStyle/>
          <a:p>
            <a:fld id="{0E35970C-66DA-42B4-8591-6E363A3B576E}" type="slidenum">
              <a:rPr lang="en-US" sz="1000" smtClean="0">
                <a:solidFill>
                  <a:schemeClr val="bg1"/>
                </a:solidFill>
                <a:latin typeface="Arial" panose="020B0604020202020204" pitchFamily="34" charset="0"/>
                <a:cs typeface="Arial" panose="020B0604020202020204" pitchFamily="34" charset="0"/>
              </a:rPr>
              <a:pPr/>
              <a:t>9</a:t>
            </a:fld>
            <a:endParaRPr lang="en-US" sz="1000" dirty="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F7E9866-8492-4663-8B77-8476DD6E885C}"/>
              </a:ext>
            </a:extLst>
          </p:cNvPr>
          <p:cNvSpPr>
            <a:spLocks noGrp="1"/>
          </p:cNvSpPr>
          <p:nvPr>
            <p:ph type="dt" sz="half" idx="10"/>
          </p:nvPr>
        </p:nvSpPr>
        <p:spPr>
          <a:xfrm>
            <a:off x="5554497" y="6308055"/>
            <a:ext cx="2329075" cy="365125"/>
          </a:xfrm>
        </p:spPr>
        <p:txBody>
          <a:bodyPr/>
          <a:lstStyle/>
          <a:p>
            <a:r>
              <a:rPr lang="en-US" dirty="0"/>
              <a:t>March 27, 2023</a:t>
            </a:r>
          </a:p>
        </p:txBody>
      </p:sp>
      <p:sp>
        <p:nvSpPr>
          <p:cNvPr id="5" name="Footer Placeholder 4">
            <a:extLst>
              <a:ext uri="{FF2B5EF4-FFF2-40B4-BE49-F238E27FC236}">
                <a16:creationId xmlns:a16="http://schemas.microsoft.com/office/drawing/2014/main" id="{7527A2E5-D0B5-F70B-5FA9-7268490454B9}"/>
              </a:ext>
            </a:extLst>
          </p:cNvPr>
          <p:cNvSpPr>
            <a:spLocks noGrp="1"/>
          </p:cNvSpPr>
          <p:nvPr>
            <p:ph type="ftr" sz="quarter" idx="11"/>
          </p:nvPr>
        </p:nvSpPr>
        <p:spPr>
          <a:xfrm>
            <a:off x="7007181" y="6308054"/>
            <a:ext cx="4717775" cy="365125"/>
          </a:xfrm>
        </p:spPr>
        <p:txBody>
          <a:bodyPr/>
          <a:lstStyle/>
          <a:p>
            <a:r>
              <a:rPr lang="en-US" dirty="0"/>
              <a:t>WANDA Office of Science Overview</a:t>
            </a:r>
          </a:p>
        </p:txBody>
      </p:sp>
    </p:spTree>
    <p:extLst>
      <p:ext uri="{BB962C8B-B14F-4D97-AF65-F5344CB8AC3E}">
        <p14:creationId xmlns:p14="http://schemas.microsoft.com/office/powerpoint/2010/main" val="2951601600"/>
      </p:ext>
    </p:extLst>
  </p:cSld>
  <p:clrMapOvr>
    <a:masterClrMapping/>
  </p:clrMapOvr>
</p:sld>
</file>

<file path=ppt/theme/theme1.xml><?xml version="1.0" encoding="utf-8"?>
<a:theme xmlns:a="http://schemas.openxmlformats.org/drawingml/2006/main" name="DOE SC Theme - Green v10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0 (16x9)" id="{F95E1C16-32C0-451F-9608-72F2B7E07703}" vid="{44C837B8-1709-4816-A5D8-590D1E2AA8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 SC Theme - Green v10 (16x9)</Template>
  <TotalTime>9445</TotalTime>
  <Words>1351</Words>
  <Application>Microsoft Office PowerPoint</Application>
  <PresentationFormat>Widescreen</PresentationFormat>
  <Paragraphs>130</Paragraphs>
  <Slides>12</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Meiryo</vt:lpstr>
      <vt:lpstr>Arial</vt:lpstr>
      <vt:lpstr>Calibri</vt:lpstr>
      <vt:lpstr>Corbel</vt:lpstr>
      <vt:lpstr>Courier New</vt:lpstr>
      <vt:lpstr>Times New Roman</vt:lpstr>
      <vt:lpstr>Verdana</vt:lpstr>
      <vt:lpstr>Wingdings</vt:lpstr>
      <vt:lpstr>Wingdings 3</vt:lpstr>
      <vt:lpstr>DOE SC Theme - Green v10 (16x9)</vt:lpstr>
      <vt:lpstr>Microsoft Word Document</vt:lpstr>
      <vt:lpstr>Continuing Investments in Nuclear Data</vt:lpstr>
      <vt:lpstr>Funding Opportunities for Nuclear Data Continue</vt:lpstr>
      <vt:lpstr>NDIAWG Funded Efforts Since 2016</vt:lpstr>
      <vt:lpstr>PowerPoint Presentation</vt:lpstr>
      <vt:lpstr>  NSAC Nuclear Data Charge</vt:lpstr>
      <vt:lpstr>PowerPoint Presentation</vt:lpstr>
      <vt:lpstr>  NSAC Nuclear Data Charge</vt:lpstr>
      <vt:lpstr>The dependence of the application areas on the nuclear data thrust areas and initiative can be expressed in a table</vt:lpstr>
      <vt:lpstr>SC Diversity, Equity, and Inclusion Initiatives</vt:lpstr>
      <vt:lpstr>PIER Plans</vt:lpstr>
      <vt:lpstr>One Non-Conventional Source of Nuclear Data?</vt:lpstr>
      <vt:lpstr>Potential Benefits of Nuclear Data: The Sky is Not Even the Limit</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 Hunter</dc:creator>
  <cp:lastModifiedBy>Hallman, Timothy</cp:lastModifiedBy>
  <cp:revision>395</cp:revision>
  <cp:lastPrinted>2020-01-27T15:04:58Z</cp:lastPrinted>
  <dcterms:created xsi:type="dcterms:W3CDTF">2019-04-04T20:57:10Z</dcterms:created>
  <dcterms:modified xsi:type="dcterms:W3CDTF">2023-02-24T21:54:21Z</dcterms:modified>
</cp:coreProperties>
</file>