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25" r:id="rId2"/>
    <p:sldMasterId id="2147483741" r:id="rId3"/>
  </p:sldMasterIdLst>
  <p:notesMasterIdLst>
    <p:notesMasterId r:id="rId30"/>
  </p:notesMasterIdLst>
  <p:sldIdLst>
    <p:sldId id="256" r:id="rId4"/>
    <p:sldId id="1210" r:id="rId5"/>
    <p:sldId id="668" r:id="rId6"/>
    <p:sldId id="375" r:id="rId7"/>
    <p:sldId id="263" r:id="rId8"/>
    <p:sldId id="1253" r:id="rId9"/>
    <p:sldId id="1233" r:id="rId10"/>
    <p:sldId id="1216" r:id="rId11"/>
    <p:sldId id="1241" r:id="rId12"/>
    <p:sldId id="1232" r:id="rId13"/>
    <p:sldId id="1267" r:id="rId14"/>
    <p:sldId id="1259" r:id="rId15"/>
    <p:sldId id="1271" r:id="rId16"/>
    <p:sldId id="1272" r:id="rId17"/>
    <p:sldId id="1261" r:id="rId18"/>
    <p:sldId id="1223" r:id="rId19"/>
    <p:sldId id="257" r:id="rId20"/>
    <p:sldId id="1252" r:id="rId21"/>
    <p:sldId id="1234" r:id="rId22"/>
    <p:sldId id="1235" r:id="rId23"/>
    <p:sldId id="1236" r:id="rId24"/>
    <p:sldId id="1237" r:id="rId25"/>
    <p:sldId id="1238" r:id="rId26"/>
    <p:sldId id="1239" r:id="rId27"/>
    <p:sldId id="1226" r:id="rId28"/>
    <p:sldId id="122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2" autoAdjust="0"/>
  </p:normalViewPr>
  <p:slideViewPr>
    <p:cSldViewPr>
      <p:cViewPr varScale="1">
        <p:scale>
          <a:sx n="62" d="100"/>
          <a:sy n="62" d="100"/>
        </p:scale>
        <p:origin x="1400" y="48"/>
      </p:cViewPr>
      <p:guideLst>
        <p:guide orient="horz" pos="2160"/>
        <p:guide pos="2880"/>
      </p:guideLst>
    </p:cSldViewPr>
  </p:slideViewPr>
  <p:notesTextViewPr>
    <p:cViewPr>
      <p:scale>
        <a:sx n="1" d="1"/>
        <a:sy n="1" d="1"/>
      </p:scale>
      <p:origin x="0" y="0"/>
    </p:cViewPr>
  </p:notesTextViewPr>
  <p:sorterViewPr>
    <p:cViewPr varScale="1">
      <p:scale>
        <a:sx n="1" d="1"/>
        <a:sy n="1" d="1"/>
      </p:scale>
      <p:origin x="0" y="-41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D6E83-4E3A-4C4E-B358-84A63B5E1153}" type="datetimeFigureOut">
              <a:rPr lang="en-US" smtClean="0"/>
              <a:t>2/26/2023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E0E539-F9F0-4B72-905A-EE1AB002A8A6}" type="slidenum">
              <a:rPr lang="en-US" smtClean="0"/>
              <a:t>‹#›</a:t>
            </a:fld>
            <a:endParaRPr lang="en-US"/>
          </a:p>
        </p:txBody>
      </p:sp>
    </p:spTree>
    <p:extLst>
      <p:ext uri="{BB962C8B-B14F-4D97-AF65-F5344CB8AC3E}">
        <p14:creationId xmlns:p14="http://schemas.microsoft.com/office/powerpoint/2010/main" val="3724343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EEC7F7-ED74-A14C-879B-B195759F26D2}" type="slidenum">
              <a:rPr lang="en-US" smtClean="0"/>
              <a:t>1</a:t>
            </a:fld>
            <a:endParaRPr lang="en-US"/>
          </a:p>
        </p:txBody>
      </p:sp>
    </p:spTree>
    <p:extLst>
      <p:ext uri="{BB962C8B-B14F-4D97-AF65-F5344CB8AC3E}">
        <p14:creationId xmlns:p14="http://schemas.microsoft.com/office/powerpoint/2010/main" val="114783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in your handout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D29B5-A7BA-884E-BD13-B6F37FBFF9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232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0E539-F9F0-4B72-905A-EE1AB002A8A6}" type="slidenum">
              <a:rPr lang="en-US" smtClean="0"/>
              <a:t>7</a:t>
            </a:fld>
            <a:endParaRPr lang="en-US"/>
          </a:p>
        </p:txBody>
      </p:sp>
    </p:spTree>
    <p:extLst>
      <p:ext uri="{BB962C8B-B14F-4D97-AF65-F5344CB8AC3E}">
        <p14:creationId xmlns:p14="http://schemas.microsoft.com/office/powerpoint/2010/main" val="192456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0E539-F9F0-4B72-905A-EE1AB002A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36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extLst>
      <p:ext uri="{BB962C8B-B14F-4D97-AF65-F5344CB8AC3E}">
        <p14:creationId xmlns:p14="http://schemas.microsoft.com/office/powerpoint/2010/main" val="2482596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1181100" y="696913"/>
            <a:ext cx="4648200" cy="3486150"/>
          </a:xfrm>
          <a:ln/>
        </p:spPr>
      </p:sp>
      <p:sp>
        <p:nvSpPr>
          <p:cNvPr id="368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extLst>
      <p:ext uri="{BB962C8B-B14F-4D97-AF65-F5344CB8AC3E}">
        <p14:creationId xmlns:p14="http://schemas.microsoft.com/office/powerpoint/2010/main" val="3687766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B76B1E-D121-4602-919A-0BAC13F00E27}" type="slidenum">
              <a:rPr lang="en-US" smtClean="0"/>
              <a:pPr/>
              <a:t>21</a:t>
            </a:fld>
            <a:endParaRPr lang="en-US" dirty="0"/>
          </a:p>
        </p:txBody>
      </p:sp>
    </p:spTree>
    <p:extLst>
      <p:ext uri="{BB962C8B-B14F-4D97-AF65-F5344CB8AC3E}">
        <p14:creationId xmlns:p14="http://schemas.microsoft.com/office/powerpoint/2010/main" val="88918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685800"/>
          </a:xfrm>
        </p:spPr>
        <p:txBody>
          <a:bodyPr anchor="b" anchorCtr="0">
            <a:normAutofit/>
          </a:body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05740" y="1435552"/>
            <a:ext cx="4380567"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763689" y="1435552"/>
            <a:ext cx="4380311"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05740" y="948037"/>
            <a:ext cx="4379004"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763689" y="948037"/>
            <a:ext cx="438031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10603" y="966165"/>
            <a:ext cx="4361396" cy="457200"/>
          </a:xfrm>
          <a:noFill/>
          <a:ln w="12700">
            <a:noFill/>
          </a:ln>
        </p:spPr>
        <p:txBody>
          <a:bodyPr tIns="91440" bIns="91440" anchor="ctr"/>
          <a:lstStyle>
            <a:lvl1pPr marL="0" indent="0">
              <a:lnSpc>
                <a:spcPct val="90000"/>
              </a:lnSpc>
              <a:buNone/>
              <a:defRPr sz="1500" b="0"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10603" y="1517523"/>
            <a:ext cx="4361396" cy="4110352"/>
          </a:xfrm>
          <a:ln w="12700">
            <a:noFill/>
          </a:ln>
        </p:spPr>
        <p:txBody>
          <a:bodyPr tIns="45720" bIns="91440"/>
          <a:lstStyle>
            <a:lvl1pPr marL="170260" indent="-170260">
              <a:lnSpc>
                <a:spcPct val="90000"/>
              </a:lnSpc>
              <a:buFont typeface="Century Gothic" panose="020B0502020202020204" pitchFamily="34" charset="0"/>
              <a:buChar char="•"/>
              <a:defRPr sz="1350"/>
            </a:lvl1pPr>
            <a:lvl2pPr marL="427435" indent="-169069">
              <a:lnSpc>
                <a:spcPct val="90000"/>
              </a:lnSpc>
              <a:buSzPct val="90000"/>
              <a:buFont typeface="Century Gothic" panose="020B0502020202020204" pitchFamily="34" charset="0"/>
              <a:buChar char="–"/>
              <a:defRPr sz="1200"/>
            </a:lvl2pPr>
            <a:lvl3pPr marL="645319" indent="-129779">
              <a:lnSpc>
                <a:spcPct val="90000"/>
              </a:lnSpc>
              <a:buFont typeface="Century Gothic" panose="020B0502020202020204" pitchFamily="34" charset="0"/>
              <a:buChar char="•"/>
              <a:defRPr sz="1050"/>
            </a:lvl3pPr>
            <a:lvl4pPr marL="858441" indent="-129779">
              <a:lnSpc>
                <a:spcPct val="90000"/>
              </a:lnSpc>
              <a:buSzPct val="90000"/>
              <a:buFont typeface="Century Gothic" panose="020B0502020202020204" pitchFamily="34" charset="0"/>
              <a:buChar char="–"/>
              <a:defRPr sz="900"/>
            </a:lvl4pPr>
            <a:lvl5pPr marL="1112044" indent="-166688">
              <a:lnSpc>
                <a:spcPct val="90000"/>
              </a:lnSpc>
              <a:buFont typeface="Arial" panose="020B0604020202020204" pitchFamily="34" charset="0"/>
              <a:buChar char="•"/>
              <a:defRPr sz="105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768008" y="966165"/>
            <a:ext cx="4358907" cy="457200"/>
          </a:xfrm>
          <a:noFill/>
          <a:ln w="12700">
            <a:noFill/>
          </a:ln>
        </p:spPr>
        <p:txBody>
          <a:bodyPr tIns="91440" bIns="9144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768008" y="1517523"/>
            <a:ext cx="4358907" cy="4110352"/>
          </a:xfrm>
          <a:ln w="12700">
            <a:noFill/>
          </a:ln>
        </p:spPr>
        <p:txBody>
          <a:bodyPr tIns="45720" bIns="91440"/>
          <a:lstStyle>
            <a:lvl1pPr marL="170260" indent="-170260">
              <a:lnSpc>
                <a:spcPct val="90000"/>
              </a:lnSpc>
              <a:buFont typeface="Century Gothic" panose="020B0502020202020204" pitchFamily="34" charset="0"/>
              <a:buChar char="•"/>
              <a:defRPr sz="1350"/>
            </a:lvl1pPr>
            <a:lvl2pPr marL="427435" indent="-169069">
              <a:lnSpc>
                <a:spcPct val="90000"/>
              </a:lnSpc>
              <a:buSzPct val="90000"/>
              <a:buFont typeface="Century Gothic" panose="020B0502020202020204" pitchFamily="34" charset="0"/>
              <a:buChar char="–"/>
              <a:defRPr sz="1200"/>
            </a:lvl2pPr>
            <a:lvl3pPr marL="645319" indent="-129779">
              <a:lnSpc>
                <a:spcPct val="90000"/>
              </a:lnSpc>
              <a:buFont typeface="Century Gothic" panose="020B0502020202020204" pitchFamily="34" charset="0"/>
              <a:buChar char="•"/>
              <a:defRPr sz="1050"/>
            </a:lvl3pPr>
            <a:lvl4pPr marL="858441" indent="-129779">
              <a:lnSpc>
                <a:spcPct val="90000"/>
              </a:lnSpc>
              <a:buSzPct val="90000"/>
              <a:buFont typeface="Century Gothic" panose="020B0502020202020204" pitchFamily="34" charset="0"/>
              <a:buChar char="–"/>
              <a:defRPr sz="900"/>
            </a:lvl4pPr>
            <a:lvl5pPr marL="1112044" indent="-166688">
              <a:lnSpc>
                <a:spcPct val="90000"/>
              </a:lnSpc>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330252" y="320041"/>
            <a:ext cx="7813748"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330252" y="400521"/>
            <a:ext cx="7749540" cy="341632"/>
          </a:xfrm>
        </p:spPr>
        <p:txBody>
          <a:bodyPr anchor="ctr"/>
          <a:lstStyle>
            <a:lvl1pPr>
              <a:lnSpc>
                <a:spcPct val="90000"/>
              </a:lnSpc>
              <a:defRPr sz="18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309847" y="456244"/>
            <a:ext cx="816102"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6008302" y="6546080"/>
            <a:ext cx="2895600" cy="182562"/>
          </a:xfrm>
          <a:prstGeom prst="rect">
            <a:avLst/>
          </a:prstGeom>
          <a:ln/>
        </p:spPr>
        <p:txBody>
          <a:bodyPr anchor="ctr"/>
          <a:lstStyle/>
          <a:p>
            <a:pPr algn="r">
              <a:lnSpc>
                <a:spcPct val="90000"/>
              </a:lnSpc>
            </a:pP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399922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05740" y="1435552"/>
            <a:ext cx="2901104"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24318" y="1435552"/>
            <a:ext cx="2900934"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242895" y="1435552"/>
            <a:ext cx="2901104"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05740" y="948037"/>
            <a:ext cx="290006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24317" y="948037"/>
            <a:ext cx="2900934"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242896" y="948037"/>
            <a:ext cx="291444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08500" y="966165"/>
            <a:ext cx="2875410" cy="457200"/>
          </a:xfrm>
          <a:noFill/>
          <a:ln w="12700">
            <a:noFill/>
          </a:ln>
        </p:spPr>
        <p:txBody>
          <a:bodyPr tIns="91440" bIns="91440" anchor="ctr"/>
          <a:lstStyle>
            <a:lvl1pPr marL="0" indent="0">
              <a:lnSpc>
                <a:spcPct val="90000"/>
              </a:lnSpc>
              <a:buNone/>
              <a:defRPr sz="1500" b="0"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12598" y="1517904"/>
            <a:ext cx="2875410" cy="4110352"/>
          </a:xfrm>
          <a:ln w="12700">
            <a:noFill/>
          </a:ln>
        </p:spPr>
        <p:txBody>
          <a:bodyPr tIns="45720" bIns="91440"/>
          <a:lstStyle>
            <a:lvl1pPr marL="170260" indent="-170260">
              <a:lnSpc>
                <a:spcPct val="90000"/>
              </a:lnSpc>
              <a:buFont typeface="Century Gothic" panose="020B0502020202020204" pitchFamily="34" charset="0"/>
              <a:buChar char="•"/>
              <a:defRPr sz="1350"/>
            </a:lvl1pPr>
            <a:lvl2pPr marL="427435" indent="-169069">
              <a:lnSpc>
                <a:spcPct val="90000"/>
              </a:lnSpc>
              <a:buSzPct val="90000"/>
              <a:buFont typeface="Century Gothic" panose="020B0502020202020204" pitchFamily="34" charset="0"/>
              <a:buChar char="–"/>
              <a:defRPr sz="1200"/>
            </a:lvl2pPr>
            <a:lvl3pPr marL="645319" indent="-129779">
              <a:lnSpc>
                <a:spcPct val="90000"/>
              </a:lnSpc>
              <a:buFont typeface="Century Gothic" panose="020B0502020202020204" pitchFamily="34" charset="0"/>
              <a:buChar char="•"/>
              <a:defRPr sz="1050"/>
            </a:lvl3pPr>
            <a:lvl4pPr marL="858441" indent="-129779">
              <a:lnSpc>
                <a:spcPct val="90000"/>
              </a:lnSpc>
              <a:buSzPct val="90000"/>
              <a:buFont typeface="Century Gothic" panose="020B0502020202020204" pitchFamily="34" charset="0"/>
              <a:buChar char="–"/>
              <a:defRPr sz="900"/>
            </a:lvl4pPr>
            <a:lvl5pPr marL="1112044" indent="-166688">
              <a:lnSpc>
                <a:spcPct val="90000"/>
              </a:lnSpc>
              <a:buFont typeface="Arial" panose="020B0604020202020204" pitchFamily="34" charset="0"/>
              <a:buChar char="•"/>
              <a:defRPr sz="105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34012" y="966165"/>
            <a:ext cx="2873769" cy="457200"/>
          </a:xfrm>
          <a:noFill/>
          <a:ln w="12700">
            <a:noFill/>
          </a:ln>
        </p:spPr>
        <p:txBody>
          <a:bodyPr tIns="91440" bIns="9144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39873" y="1517904"/>
            <a:ext cx="2873769" cy="4110352"/>
          </a:xfrm>
          <a:ln w="12700">
            <a:noFill/>
          </a:ln>
        </p:spPr>
        <p:txBody>
          <a:bodyPr tIns="45720" bIns="91440"/>
          <a:lstStyle>
            <a:lvl1pPr marL="170260" indent="-170260">
              <a:lnSpc>
                <a:spcPct val="90000"/>
              </a:lnSpc>
              <a:buFont typeface="Century Gothic" panose="020B0502020202020204" pitchFamily="34" charset="0"/>
              <a:buChar char="•"/>
              <a:defRPr sz="1350"/>
            </a:lvl1pPr>
            <a:lvl2pPr marL="427435" indent="-169069">
              <a:lnSpc>
                <a:spcPct val="90000"/>
              </a:lnSpc>
              <a:buSzPct val="90000"/>
              <a:buFont typeface="Century Gothic" panose="020B0502020202020204" pitchFamily="34" charset="0"/>
              <a:buChar char="–"/>
              <a:defRPr sz="1200"/>
            </a:lvl2pPr>
            <a:lvl3pPr marL="645319" indent="-129779">
              <a:lnSpc>
                <a:spcPct val="90000"/>
              </a:lnSpc>
              <a:buFont typeface="Century Gothic" panose="020B0502020202020204" pitchFamily="34" charset="0"/>
              <a:buChar char="•"/>
              <a:defRPr sz="1050"/>
            </a:lvl3pPr>
            <a:lvl4pPr marL="858441" indent="-129779">
              <a:lnSpc>
                <a:spcPct val="90000"/>
              </a:lnSpc>
              <a:buSzPct val="90000"/>
              <a:buFont typeface="Century Gothic" panose="020B0502020202020204" pitchFamily="34" charset="0"/>
              <a:buChar char="–"/>
              <a:defRPr sz="900"/>
            </a:lvl4pPr>
            <a:lvl5pPr marL="1112044" indent="-166688">
              <a:lnSpc>
                <a:spcPct val="90000"/>
              </a:lnSpc>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253455" y="966165"/>
            <a:ext cx="2847992" cy="457200"/>
          </a:xfrm>
          <a:noFill/>
          <a:ln w="12700">
            <a:noFill/>
          </a:ln>
        </p:spPr>
        <p:txBody>
          <a:bodyPr tIns="91440" bIns="9144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259316" y="1517904"/>
            <a:ext cx="2847992" cy="4110352"/>
          </a:xfrm>
          <a:ln w="12700">
            <a:noFill/>
          </a:ln>
        </p:spPr>
        <p:txBody>
          <a:bodyPr tIns="45720" bIns="91440"/>
          <a:lstStyle>
            <a:lvl1pPr marL="170260" indent="-170260">
              <a:lnSpc>
                <a:spcPct val="90000"/>
              </a:lnSpc>
              <a:defRPr sz="1350"/>
            </a:lvl1pPr>
            <a:lvl2pPr marL="427435" indent="-169069">
              <a:lnSpc>
                <a:spcPct val="90000"/>
              </a:lnSpc>
              <a:buSzPct val="90000"/>
              <a:buFont typeface="Century Gothic" panose="020B0502020202020204" pitchFamily="34" charset="0"/>
              <a:buChar char="–"/>
              <a:defRPr sz="1200"/>
            </a:lvl2pPr>
            <a:lvl3pPr marL="645319" indent="-129779">
              <a:lnSpc>
                <a:spcPct val="90000"/>
              </a:lnSpc>
              <a:buFont typeface="Century Gothic" panose="020B0502020202020204" pitchFamily="34" charset="0"/>
              <a:buChar char="•"/>
              <a:defRPr sz="1050"/>
            </a:lvl3pPr>
            <a:lvl4pPr marL="858441" indent="-129779">
              <a:lnSpc>
                <a:spcPct val="90000"/>
              </a:lnSpc>
              <a:buSzPct val="90000"/>
              <a:buFont typeface="Century Gothic" panose="020B0502020202020204" pitchFamily="34" charset="0"/>
              <a:buChar char="–"/>
              <a:defRPr sz="900"/>
            </a:lvl4pPr>
            <a:lvl5pPr marL="1112044" indent="-166688">
              <a:lnSpc>
                <a:spcPct val="90000"/>
              </a:lnSpc>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330252" y="320041"/>
            <a:ext cx="7813748"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330452" y="405256"/>
            <a:ext cx="7749540" cy="341632"/>
          </a:xfrm>
        </p:spPr>
        <p:txBody>
          <a:bodyPr anchor="ctr"/>
          <a:lstStyle>
            <a:lvl1pPr>
              <a:lnSpc>
                <a:spcPct val="90000"/>
              </a:lnSpc>
              <a:defRPr sz="18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309847" y="456244"/>
            <a:ext cx="816102"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6008302" y="6546080"/>
            <a:ext cx="2895600" cy="182562"/>
          </a:xfrm>
          <a:prstGeom prst="rect">
            <a:avLst/>
          </a:prstGeom>
          <a:ln/>
        </p:spPr>
        <p:txBody>
          <a:bodyPr anchor="ctr"/>
          <a:lstStyle/>
          <a:p>
            <a:pPr algn="r">
              <a:lnSpc>
                <a:spcPct val="90000"/>
              </a:lnSpc>
            </a:pP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215987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3 section science high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431D86-B4F2-4178-9479-C223044E67E1}"/>
              </a:ext>
            </a:extLst>
          </p:cNvPr>
          <p:cNvSpPr/>
          <p:nvPr userDrawn="1"/>
        </p:nvSpPr>
        <p:spPr>
          <a:xfrm>
            <a:off x="205741" y="948037"/>
            <a:ext cx="21561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09112" y="966459"/>
            <a:ext cx="2161143" cy="457200"/>
          </a:xfrm>
          <a:noFill/>
          <a:ln w="12700">
            <a:noFill/>
          </a:ln>
        </p:spPr>
        <p:txBody>
          <a:bodyPr lIns="91440" tIns="45720" rIns="91440" bIns="4572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38" name="Rectangle 37">
            <a:extLst>
              <a:ext uri="{FF2B5EF4-FFF2-40B4-BE49-F238E27FC236}">
                <a16:creationId xmlns:a16="http://schemas.microsoft.com/office/drawing/2014/main" id="{1DC80716-D7F2-40BD-B894-87B7C5521D93}"/>
              </a:ext>
            </a:extLst>
          </p:cNvPr>
          <p:cNvSpPr/>
          <p:nvPr userDrawn="1"/>
        </p:nvSpPr>
        <p:spPr>
          <a:xfrm>
            <a:off x="205740" y="1434925"/>
            <a:ext cx="2156105"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2466458" y="1434925"/>
            <a:ext cx="2156105"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2466458" y="948037"/>
            <a:ext cx="2156104"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4727176" y="1434925"/>
            <a:ext cx="2156105"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4727176" y="948037"/>
            <a:ext cx="21561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6987895" y="1434925"/>
            <a:ext cx="2156105"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6987895" y="948037"/>
            <a:ext cx="21561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12598" y="1517904"/>
            <a:ext cx="2132838" cy="5010912"/>
          </a:xfrm>
          <a:ln w="12700">
            <a:noFill/>
          </a:ln>
        </p:spPr>
        <p:txBody>
          <a:bodyPr tIns="45720" bIns="91440"/>
          <a:lstStyle>
            <a:lvl1pPr marL="170260" indent="-170260">
              <a:lnSpc>
                <a:spcPct val="90000"/>
              </a:lnSpc>
              <a:buFont typeface="Century Gothic" panose="020B0502020202020204" pitchFamily="34" charset="0"/>
              <a:buChar char="•"/>
              <a:defRPr sz="1350"/>
            </a:lvl1pPr>
            <a:lvl2pPr marL="427435" indent="-169069">
              <a:lnSpc>
                <a:spcPct val="90000"/>
              </a:lnSpc>
              <a:buSzPct val="90000"/>
              <a:buFont typeface="Century Gothic" panose="020B0502020202020204" pitchFamily="34" charset="0"/>
              <a:buChar char="–"/>
              <a:defRPr sz="1200"/>
            </a:lvl2pPr>
            <a:lvl3pPr marL="685800" indent="-170260">
              <a:lnSpc>
                <a:spcPct val="90000"/>
              </a:lnSpc>
              <a:buFont typeface="Century Gothic" panose="020B0502020202020204" pitchFamily="34" charset="0"/>
              <a:buChar char="•"/>
              <a:tabLst/>
              <a:defRPr sz="1050"/>
            </a:lvl3pPr>
            <a:lvl4pPr marL="858441" indent="-129779">
              <a:lnSpc>
                <a:spcPct val="90000"/>
              </a:lnSpc>
              <a:buSzPct val="90000"/>
              <a:buFont typeface="Century Gothic" panose="020B0502020202020204" pitchFamily="34" charset="0"/>
              <a:buChar char="–"/>
              <a:defRPr sz="900"/>
            </a:lvl4pPr>
            <a:lvl5pPr marL="1112044" indent="-166688">
              <a:lnSpc>
                <a:spcPct val="90000"/>
              </a:lnSpc>
              <a:buFont typeface="Arial" panose="020B0604020202020204" pitchFamily="34" charset="0"/>
              <a:buChar char="•"/>
              <a:defRPr sz="105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2462937" y="969264"/>
            <a:ext cx="2161143" cy="457200"/>
          </a:xfrm>
          <a:noFill/>
          <a:ln w="12700">
            <a:noFill/>
          </a:ln>
        </p:spPr>
        <p:txBody>
          <a:bodyPr lIns="91440" tIns="45720" rIns="91440" bIns="4572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2479034" y="1517904"/>
            <a:ext cx="2132838" cy="5010912"/>
          </a:xfrm>
          <a:ln w="12700">
            <a:noFill/>
          </a:ln>
        </p:spPr>
        <p:txBody>
          <a:bodyPr tIns="45720" bIns="91440"/>
          <a:lstStyle>
            <a:lvl1pPr marL="170260" indent="-170260">
              <a:lnSpc>
                <a:spcPct val="90000"/>
              </a:lnSpc>
              <a:buFont typeface="Century Gothic" panose="020B0502020202020204" pitchFamily="34" charset="0"/>
              <a:buChar char="•"/>
              <a:defRPr sz="1350"/>
            </a:lvl1pPr>
            <a:lvl2pPr marL="472679" indent="-214313">
              <a:lnSpc>
                <a:spcPct val="90000"/>
              </a:lnSpc>
              <a:buSzPct val="90000"/>
              <a:buFont typeface="Century Gothic" panose="020B0502020202020204" pitchFamily="34" charset="0"/>
              <a:buChar char="–"/>
              <a:defRPr lang="en-US" sz="1200" kern="1200" dirty="0">
                <a:solidFill>
                  <a:schemeClr val="tx1"/>
                </a:solidFill>
                <a:latin typeface="Century Gothic" panose="020B0502020202020204" pitchFamily="34" charset="0"/>
                <a:ea typeface="+mn-ea"/>
                <a:cs typeface="+mn-cs"/>
              </a:defRPr>
            </a:lvl2pPr>
            <a:lvl3pPr marL="729853" indent="-214313">
              <a:lnSpc>
                <a:spcPct val="90000"/>
              </a:lnSpc>
              <a:buFont typeface="Century Gothic" panose="020B0502020202020204" pitchFamily="34" charset="0"/>
              <a:buChar char="•"/>
              <a:defRPr lang="en-US" sz="1050" kern="1200" dirty="0">
                <a:solidFill>
                  <a:schemeClr val="tx1"/>
                </a:solidFill>
                <a:latin typeface="Century Gothic" panose="020B0502020202020204" pitchFamily="34" charset="0"/>
                <a:ea typeface="+mn-ea"/>
                <a:cs typeface="+mn-cs"/>
              </a:defRPr>
            </a:lvl3pPr>
            <a:lvl4pPr>
              <a:lnSpc>
                <a:spcPct val="90000"/>
              </a:lnSpc>
              <a:defRPr sz="900"/>
            </a:lvl4pPr>
            <a:lvl5pPr marL="1112044" indent="-166688">
              <a:lnSpc>
                <a:spcPct val="90000"/>
              </a:lnSpc>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427435" lvl="1" indent="-169069"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a:p>
            <a:pPr marL="685800" lvl="2" indent="-17026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tabLst/>
            </a:pPr>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4728692" y="969264"/>
            <a:ext cx="2151068" cy="457200"/>
          </a:xfrm>
          <a:noFill/>
          <a:ln w="12700">
            <a:noFill/>
          </a:ln>
        </p:spPr>
        <p:txBody>
          <a:bodyPr lIns="91440" tIns="45720" rIns="91440" bIns="4572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4734714" y="1517904"/>
            <a:ext cx="2132838" cy="5010912"/>
          </a:xfrm>
          <a:ln w="12700">
            <a:noFill/>
          </a:ln>
        </p:spPr>
        <p:txBody>
          <a:bodyPr tIns="45720" bIns="91440"/>
          <a:lstStyle>
            <a:lvl1pPr marL="170260" indent="-170260">
              <a:lnSpc>
                <a:spcPct val="90000"/>
              </a:lnSpc>
              <a:buFont typeface="Century Gothic" panose="020B0502020202020204" pitchFamily="34" charset="0"/>
              <a:buChar char="•"/>
              <a:defRPr sz="1350"/>
            </a:lvl1pPr>
            <a:lvl2pPr marL="472679" indent="-214313">
              <a:lnSpc>
                <a:spcPct val="90000"/>
              </a:lnSpc>
              <a:buSzPct val="90000"/>
              <a:buFont typeface="Century Gothic" panose="020B0502020202020204" pitchFamily="34" charset="0"/>
              <a:buChar char="–"/>
              <a:defRPr lang="en-US" sz="1200" kern="1200" dirty="0">
                <a:solidFill>
                  <a:schemeClr val="tx1"/>
                </a:solidFill>
                <a:latin typeface="Century Gothic" panose="020B0502020202020204" pitchFamily="34" charset="0"/>
                <a:ea typeface="+mn-ea"/>
                <a:cs typeface="+mn-cs"/>
              </a:defRPr>
            </a:lvl2pPr>
            <a:lvl3pPr marL="729853" indent="-214313">
              <a:lnSpc>
                <a:spcPct val="90000"/>
              </a:lnSpc>
              <a:buFont typeface="Century Gothic" panose="020B0502020202020204" pitchFamily="34" charset="0"/>
              <a:buChar char="•"/>
              <a:defRPr lang="en-US" sz="1050" kern="1200" dirty="0">
                <a:solidFill>
                  <a:schemeClr val="tx1"/>
                </a:solidFill>
                <a:latin typeface="Century Gothic" panose="020B0502020202020204" pitchFamily="34" charset="0"/>
                <a:ea typeface="+mn-ea"/>
                <a:cs typeface="+mn-cs"/>
              </a:defRPr>
            </a:lvl3pPr>
            <a:lvl4pPr marL="858441" indent="-129779">
              <a:lnSpc>
                <a:spcPct val="90000"/>
              </a:lnSpc>
              <a:buSzPct val="90000"/>
              <a:buFont typeface="Century Gothic" panose="020B0502020202020204" pitchFamily="34" charset="0"/>
              <a:buChar char="–"/>
              <a:defRPr sz="900"/>
            </a:lvl4pPr>
            <a:lvl5pPr marL="1112044" indent="-166688">
              <a:lnSpc>
                <a:spcPct val="90000"/>
              </a:lnSpc>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427435" lvl="1" indent="-169069"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a:p>
            <a:pPr marL="685800" lvl="2" indent="-17026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tabLst/>
            </a:pPr>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330252" y="320041"/>
            <a:ext cx="7813748"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330252" y="405256"/>
            <a:ext cx="7749540" cy="341632"/>
          </a:xfrm>
        </p:spPr>
        <p:txBody>
          <a:bodyPr anchor="ctr"/>
          <a:lstStyle>
            <a:lvl1pPr>
              <a:lnSpc>
                <a:spcPct val="90000"/>
              </a:lnSpc>
              <a:defRPr sz="18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309847" y="456244"/>
            <a:ext cx="816102" cy="261860"/>
          </a:xfrm>
          <a:prstGeom prst="rect">
            <a:avLst/>
          </a:prstGeom>
        </p:spPr>
      </p:pic>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6984373" y="969264"/>
            <a:ext cx="2159627" cy="457200"/>
          </a:xfrm>
          <a:noFill/>
          <a:ln w="12700">
            <a:noFill/>
          </a:ln>
        </p:spPr>
        <p:txBody>
          <a:bodyPr lIns="91440" tIns="45720" rIns="91440" bIns="4572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6998954" y="1517904"/>
            <a:ext cx="2132838" cy="5010912"/>
          </a:xfrm>
          <a:ln w="12700">
            <a:noFill/>
          </a:ln>
        </p:spPr>
        <p:txBody>
          <a:bodyPr tIns="45720" bIns="91440"/>
          <a:lstStyle>
            <a:lvl1pPr marL="170260" indent="-170260">
              <a:lnSpc>
                <a:spcPct val="90000"/>
              </a:lnSpc>
              <a:buFont typeface="Century Gothic" panose="020B0502020202020204" pitchFamily="34" charset="0"/>
              <a:buChar char="•"/>
              <a:defRPr sz="1350"/>
            </a:lvl1pPr>
            <a:lvl2pPr marL="472679" indent="-214313">
              <a:lnSpc>
                <a:spcPct val="90000"/>
              </a:lnSpc>
              <a:buSzPct val="90000"/>
              <a:buFont typeface="Century Gothic" panose="020B0502020202020204" pitchFamily="34" charset="0"/>
              <a:buChar char="–"/>
              <a:defRPr lang="en-US" sz="1200" kern="1200" dirty="0">
                <a:solidFill>
                  <a:schemeClr val="tx1"/>
                </a:solidFill>
                <a:latin typeface="Century Gothic" panose="020B0502020202020204" pitchFamily="34" charset="0"/>
                <a:ea typeface="+mn-ea"/>
                <a:cs typeface="+mn-cs"/>
              </a:defRPr>
            </a:lvl2pPr>
            <a:lvl3pPr marL="729853" indent="-214313">
              <a:lnSpc>
                <a:spcPct val="90000"/>
              </a:lnSpc>
              <a:buFont typeface="Century Gothic" panose="020B0502020202020204" pitchFamily="34" charset="0"/>
              <a:buChar char="•"/>
              <a:defRPr lang="en-US" sz="1050" kern="1200" dirty="0">
                <a:solidFill>
                  <a:schemeClr val="tx1"/>
                </a:solidFill>
                <a:latin typeface="Century Gothic" panose="020B0502020202020204" pitchFamily="34" charset="0"/>
                <a:ea typeface="+mn-ea"/>
                <a:cs typeface="+mn-cs"/>
              </a:defRPr>
            </a:lvl3pPr>
            <a:lvl4pPr marL="858441" indent="-129779">
              <a:lnSpc>
                <a:spcPct val="90000"/>
              </a:lnSpc>
              <a:buSzPct val="90000"/>
              <a:buFont typeface="Century Gothic" panose="020B0502020202020204" pitchFamily="34" charset="0"/>
              <a:buChar char="–"/>
              <a:defRPr sz="900"/>
            </a:lvl4pPr>
            <a:lvl5pPr marL="1112044" indent="-166688">
              <a:lnSpc>
                <a:spcPct val="90000"/>
              </a:lnSpc>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427435" lvl="1" indent="-169069"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a:p>
            <a:pPr marL="685800" lvl="2" indent="-17026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tabLst/>
            </a:pPr>
            <a:r>
              <a:rPr lang="en-US" dirty="0"/>
              <a:t>Third level</a:t>
            </a:r>
          </a:p>
        </p:txBody>
      </p:sp>
    </p:spTree>
    <p:extLst>
      <p:ext uri="{BB962C8B-B14F-4D97-AF65-F5344CB8AC3E}">
        <p14:creationId xmlns:p14="http://schemas.microsoft.com/office/powerpoint/2010/main" val="2471064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571728" y="1083755"/>
            <a:ext cx="4115073" cy="4219290"/>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05740" y="1078993"/>
            <a:ext cx="436626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 name="Title 1"/>
          <p:cNvSpPr>
            <a:spLocks noGrp="1"/>
          </p:cNvSpPr>
          <p:nvPr>
            <p:ph type="title" hasCustomPrompt="1"/>
          </p:nvPr>
        </p:nvSpPr>
        <p:spPr>
          <a:xfrm>
            <a:off x="291060" y="1275789"/>
            <a:ext cx="4153054" cy="757130"/>
          </a:xfrm>
        </p:spPr>
        <p:txBody>
          <a:bodyPr/>
          <a:lstStyle>
            <a:lvl1pPr>
              <a:lnSpc>
                <a:spcPct val="90000"/>
              </a:lnSpc>
              <a:defRPr sz="24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309847" y="456244"/>
            <a:ext cx="816102"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6003131"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6003131"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4572000" y="0"/>
            <a:ext cx="4572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291059" y="2453317"/>
            <a:ext cx="4134678" cy="2690184"/>
          </a:xfrm>
        </p:spPr>
        <p:txBody>
          <a:bodyPr/>
          <a:lstStyle>
            <a:lvl1pPr marL="215504" indent="-215504">
              <a:lnSpc>
                <a:spcPct val="90000"/>
              </a:lnSpc>
              <a:buClr>
                <a:schemeClr val="tx1"/>
              </a:buClr>
              <a:buFont typeface="Century Gothic" panose="020B0502020202020204" pitchFamily="34" charset="0"/>
              <a:buChar char="•"/>
              <a:defRPr sz="1500">
                <a:latin typeface="Century Gothic" panose="020B0502020202020204" pitchFamily="34" charset="0"/>
              </a:defRPr>
            </a:lvl1pPr>
            <a:lvl2pPr marL="516731" indent="-214313">
              <a:lnSpc>
                <a:spcPct val="90000"/>
              </a:lnSpc>
              <a:buClr>
                <a:schemeClr val="tx1"/>
              </a:buClr>
              <a:buFont typeface="Century Gothic" panose="020B0502020202020204" pitchFamily="34" charset="0"/>
              <a:buChar char="–"/>
              <a:defRPr lang="en-US" sz="1350" kern="1200" dirty="0">
                <a:solidFill>
                  <a:schemeClr val="tx1"/>
                </a:solidFill>
                <a:latin typeface="Century Gothic" panose="020B0502020202020204" pitchFamily="34" charset="0"/>
                <a:ea typeface="+mn-ea"/>
                <a:cs typeface="+mn-cs"/>
              </a:defRPr>
            </a:lvl2pPr>
            <a:lvl3pPr>
              <a:defRPr sz="1200"/>
            </a:lvl3pPr>
            <a:lvl4pPr>
              <a:defRPr sz="1050"/>
            </a:lvl4pPr>
            <a:lvl5pPr marL="1112044" indent="-166688">
              <a:defRPr lang="en-US" sz="120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516731" lvl="1" indent="-214313"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p:txBody>
      </p:sp>
    </p:spTree>
    <p:extLst>
      <p:ext uri="{BB962C8B-B14F-4D97-AF65-F5344CB8AC3E}">
        <p14:creationId xmlns:p14="http://schemas.microsoft.com/office/powerpoint/2010/main" val="515225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571727" y="1078992"/>
            <a:ext cx="4115305" cy="4224052"/>
          </a:xfrm>
          <a:noFill/>
        </p:spPr>
        <p:txBody>
          <a:bodyPr/>
          <a:lstStyle>
            <a:lvl1pPr marL="0" indent="0">
              <a:buFont typeface="Century Gothic" panose="020B0502020202020204" pitchFamily="34" charse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05740" y="1078992"/>
            <a:ext cx="436626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 name="Title 1"/>
          <p:cNvSpPr>
            <a:spLocks noGrp="1"/>
          </p:cNvSpPr>
          <p:nvPr>
            <p:ph type="title" hasCustomPrompt="1"/>
          </p:nvPr>
        </p:nvSpPr>
        <p:spPr>
          <a:xfrm>
            <a:off x="291060" y="1275789"/>
            <a:ext cx="4153054" cy="757130"/>
          </a:xfrm>
        </p:spPr>
        <p:txBody>
          <a:bodyPr/>
          <a:lstStyle>
            <a:lvl1pPr>
              <a:lnSpc>
                <a:spcPct val="90000"/>
              </a:lnSpc>
              <a:defRPr sz="24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291059" y="2453317"/>
            <a:ext cx="4134678" cy="4163291"/>
          </a:xfrm>
        </p:spPr>
        <p:txBody>
          <a:bodyPr/>
          <a:lstStyle>
            <a:lvl1pPr marL="215504" indent="-215504">
              <a:lnSpc>
                <a:spcPct val="90000"/>
              </a:lnSpc>
              <a:buClr>
                <a:schemeClr val="tx1"/>
              </a:buClr>
              <a:buFont typeface="Century Gothic" panose="020B0502020202020204" pitchFamily="34" charset="0"/>
              <a:buChar char="•"/>
              <a:defRPr sz="1500">
                <a:latin typeface="Century Gothic" panose="020B0502020202020204" pitchFamily="34" charset="0"/>
              </a:defRPr>
            </a:lvl1pPr>
            <a:lvl2pPr marL="516731" indent="-214313">
              <a:lnSpc>
                <a:spcPct val="90000"/>
              </a:lnSpc>
              <a:buClr>
                <a:schemeClr val="tx1"/>
              </a:buClr>
              <a:buFont typeface="Century Gothic" panose="020B0502020202020204" pitchFamily="34" charset="0"/>
              <a:buChar char="–"/>
              <a:defRPr lang="en-US" sz="1350" kern="1200" dirty="0">
                <a:solidFill>
                  <a:schemeClr val="tx1"/>
                </a:solidFill>
                <a:latin typeface="Century Gothic" panose="020B0502020202020204" pitchFamily="34" charset="0"/>
                <a:ea typeface="+mn-ea"/>
                <a:cs typeface="+mn-cs"/>
              </a:defRPr>
            </a:lvl2pPr>
            <a:lvl3pPr>
              <a:defRPr sz="1200"/>
            </a:lvl3pPr>
            <a:lvl4pPr>
              <a:defRPr sz="1050"/>
            </a:lvl4pPr>
            <a:lvl5pPr marL="1112044" indent="-166688">
              <a:defRPr lang="en-US" sz="120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516731" lvl="1" indent="-214313"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309847" y="456244"/>
            <a:ext cx="816102"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4572000" y="0"/>
            <a:ext cx="4572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Tree>
    <p:extLst>
      <p:ext uri="{BB962C8B-B14F-4D97-AF65-F5344CB8AC3E}">
        <p14:creationId xmlns:p14="http://schemas.microsoft.com/office/powerpoint/2010/main" val="2822333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3090446" y="1078990"/>
            <a:ext cx="5598140" cy="4226003"/>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05741" y="1078992"/>
            <a:ext cx="2884706"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 name="Title 1"/>
          <p:cNvSpPr>
            <a:spLocks noGrp="1"/>
          </p:cNvSpPr>
          <p:nvPr>
            <p:ph type="title"/>
          </p:nvPr>
        </p:nvSpPr>
        <p:spPr>
          <a:xfrm>
            <a:off x="291059" y="1275789"/>
            <a:ext cx="2682171" cy="757130"/>
          </a:xfrm>
        </p:spPr>
        <p:txBody>
          <a:bodyP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6" name="Content Placeholder 5"/>
          <p:cNvSpPr>
            <a:spLocks noGrp="1"/>
          </p:cNvSpPr>
          <p:nvPr>
            <p:ph sz="quarter" idx="4"/>
          </p:nvPr>
        </p:nvSpPr>
        <p:spPr>
          <a:xfrm>
            <a:off x="291060" y="2800350"/>
            <a:ext cx="2656459" cy="3816258"/>
          </a:xfrm>
        </p:spPr>
        <p:txBody>
          <a:bodyPr/>
          <a:lstStyle>
            <a:lvl1pPr marL="215504" indent="-215504">
              <a:lnSpc>
                <a:spcPct val="90000"/>
              </a:lnSpc>
              <a:buClr>
                <a:schemeClr val="tx1"/>
              </a:buClr>
              <a:buFont typeface="Century Gothic" panose="020B0502020202020204" pitchFamily="34" charset="0"/>
              <a:buChar char="•"/>
              <a:defRPr sz="1500">
                <a:latin typeface="Century Gothic" panose="020B0502020202020204" pitchFamily="34" charset="0"/>
              </a:defRPr>
            </a:lvl1pPr>
            <a:lvl2pPr marL="516731" indent="-214313">
              <a:lnSpc>
                <a:spcPct val="90000"/>
              </a:lnSpc>
              <a:buClr>
                <a:schemeClr val="tx1"/>
              </a:buClr>
              <a:buFont typeface="Century Gothic" panose="020B0502020202020204" pitchFamily="34" charset="0"/>
              <a:buChar char="–"/>
              <a:defRPr lang="en-US" sz="1350" kern="1200" dirty="0">
                <a:solidFill>
                  <a:schemeClr val="tx1"/>
                </a:solidFill>
                <a:latin typeface="Century Gothic" panose="020B0502020202020204" pitchFamily="34" charset="0"/>
                <a:ea typeface="+mn-ea"/>
                <a:cs typeface="+mn-cs"/>
              </a:defRPr>
            </a:lvl2pPr>
            <a:lvl3pPr>
              <a:defRPr sz="1200"/>
            </a:lvl3pPr>
            <a:lvl4pPr>
              <a:defRPr sz="1050"/>
            </a:lvl4pPr>
            <a:lvl5pPr marL="1112044" indent="-166688">
              <a:defRPr lang="en-US" sz="120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516731" lvl="1" indent="-214313"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309847" y="456244"/>
            <a:ext cx="816102"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3090447" y="1"/>
            <a:ext cx="6053554"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Tree>
    <p:extLst>
      <p:ext uri="{BB962C8B-B14F-4D97-AF65-F5344CB8AC3E}">
        <p14:creationId xmlns:p14="http://schemas.microsoft.com/office/powerpoint/2010/main" val="2138209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05741" y="2382"/>
            <a:ext cx="8484632" cy="6342021"/>
          </a:xfrm>
          <a:noFill/>
          <a:ln>
            <a:noFill/>
          </a:ln>
        </p:spPr>
        <p:txBody>
          <a:bodyPr/>
          <a:lstStyle>
            <a:lvl1pPr marL="0" indent="0">
              <a:buFont typeface="Century Gothic" panose="020B0502020202020204" pitchFamily="34" charset="0"/>
              <a:buNone/>
              <a:defRPr/>
            </a:lvl1pPr>
          </a:lstStyle>
          <a:p>
            <a:r>
              <a:rPr lang="en-US" dirty="0"/>
              <a:t>Click icon to add picture</a:t>
            </a:r>
          </a:p>
        </p:txBody>
      </p:sp>
      <p:sp>
        <p:nvSpPr>
          <p:cNvPr id="2" name="Title 1"/>
          <p:cNvSpPr>
            <a:spLocks noGrp="1"/>
          </p:cNvSpPr>
          <p:nvPr>
            <p:ph type="title"/>
          </p:nvPr>
        </p:nvSpPr>
        <p:spPr>
          <a:xfrm>
            <a:off x="322327" y="274321"/>
            <a:ext cx="8250174" cy="424732"/>
          </a:xfrm>
        </p:spPr>
        <p:txBody>
          <a:bodyPr/>
          <a:lstStyle>
            <a:lvl1pPr>
              <a:lnSpc>
                <a:spcPct val="90000"/>
              </a:lnSpc>
              <a:defRPr sz="2400" b="0">
                <a:solidFill>
                  <a:schemeClr val="tx1"/>
                </a:solidFill>
                <a:effectLst/>
                <a:latin typeface="Century Gothic" panose="020B0502020202020204" pitchFamily="34" charset="0"/>
              </a:defRPr>
            </a:lvl1pPr>
          </a:lstStyle>
          <a:p>
            <a:r>
              <a:rPr lang="en-US" dirty="0"/>
              <a:t>Click to edit Master title style</a:t>
            </a:r>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6007712" y="6477000"/>
            <a:ext cx="2895600" cy="182562"/>
          </a:xfrm>
          <a:prstGeom prst="rect">
            <a:avLst/>
          </a:prstGeom>
          <a:ln/>
        </p:spPr>
        <p:txBody>
          <a:bodyPr anchor="ctr"/>
          <a:lstStyle/>
          <a:p>
            <a:pPr algn="r"/>
            <a:r>
              <a:rPr lang="en-US" sz="75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4519612" y="0"/>
            <a:ext cx="4624388"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3"/>
            <a:ext cx="20574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20" name="Picture 19">
            <a:extLst>
              <a:ext uri="{FF2B5EF4-FFF2-40B4-BE49-F238E27FC236}">
                <a16:creationId xmlns:a16="http://schemas.microsoft.com/office/drawing/2014/main" id="{4FCA792B-F3C6-440D-9FAF-B0D8AC4CDC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703" y="6472945"/>
            <a:ext cx="820246" cy="265176"/>
          </a:xfrm>
          <a:prstGeom prst="rect">
            <a:avLst/>
          </a:prstGeom>
        </p:spPr>
      </p:pic>
    </p:spTree>
    <p:extLst>
      <p:ext uri="{BB962C8B-B14F-4D97-AF65-F5344CB8AC3E}">
        <p14:creationId xmlns:p14="http://schemas.microsoft.com/office/powerpoint/2010/main" val="4020282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34" y="236982"/>
            <a:ext cx="8636290" cy="403957"/>
          </a:xfrm>
        </p:spPr>
        <p:txBody>
          <a:bodyPr/>
          <a:lstStyle>
            <a:lvl1pPr>
              <a:defRPr sz="2250"/>
            </a:lvl1pPr>
          </a:lstStyle>
          <a:p>
            <a:r>
              <a:rPr lang="en-US"/>
              <a:t>Click to edit Master title style</a:t>
            </a:r>
            <a:endParaRPr lang="en-US" dirty="0"/>
          </a:p>
        </p:txBody>
      </p:sp>
      <p:sp>
        <p:nvSpPr>
          <p:cNvPr id="3" name="Content Placeholder 2"/>
          <p:cNvSpPr>
            <a:spLocks noGrp="1"/>
          </p:cNvSpPr>
          <p:nvPr>
            <p:ph idx="1"/>
          </p:nvPr>
        </p:nvSpPr>
        <p:spPr>
          <a:xfrm>
            <a:off x="201168" y="1508760"/>
            <a:ext cx="8642640" cy="4195415"/>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marL="1112044" indent="-166688">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2914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793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C7F0502-F330-4A72-AC07-AD1686F72CD4}" type="datetime1">
              <a:rPr lang="en-US" smtClean="0"/>
              <a:t>2/26/2023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A17629C-ECC2-416D-B398-D8AE1840B516}" type="slidenum">
              <a:rPr lang="en-US" smtClean="0"/>
              <a:t>‹#›</a:t>
            </a:fld>
            <a:endParaRPr lang="en-US"/>
          </a:p>
        </p:txBody>
      </p:sp>
    </p:spTree>
    <p:extLst>
      <p:ext uri="{BB962C8B-B14F-4D97-AF65-F5344CB8AC3E}">
        <p14:creationId xmlns:p14="http://schemas.microsoft.com/office/powerpoint/2010/main" val="200407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F545BC-B484-4517-94BD-E9B43FD1D996}" type="datetime1">
              <a:rPr lang="en-US" smtClean="0"/>
              <a:t>2/26/2023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17629C-ECC2-416D-B398-D8AE1840B516}" type="slidenum">
              <a:rPr lang="en-US" smtClean="0"/>
              <a:t>‹#›</a:t>
            </a:fld>
            <a:endParaRPr lang="en-US"/>
          </a:p>
        </p:txBody>
      </p:sp>
    </p:spTree>
    <p:extLst>
      <p:ext uri="{BB962C8B-B14F-4D97-AF65-F5344CB8AC3E}">
        <p14:creationId xmlns:p14="http://schemas.microsoft.com/office/powerpoint/2010/main" val="2891295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47C384-3BBA-4413-9F2F-3EDBDE02260F}" type="datetime1">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7629C-ECC2-416D-B398-D8AE1840B516}" type="slidenum">
              <a:rPr lang="en-US" smtClean="0"/>
              <a:t>‹#›</a:t>
            </a:fld>
            <a:endParaRPr lang="en-US"/>
          </a:p>
        </p:txBody>
      </p:sp>
      <p:sp>
        <p:nvSpPr>
          <p:cNvPr id="7" name="Title 6"/>
          <p:cNvSpPr>
            <a:spLocks noGrp="1"/>
          </p:cNvSpPr>
          <p:nvPr>
            <p:ph type="title"/>
          </p:nvPr>
        </p:nvSpPr>
        <p:spPr/>
        <p:txBody>
          <a:bodyPr rtlCol="0"/>
          <a:lstStyle>
            <a:lvl1pPr>
              <a:defRPr>
                <a:effectLst/>
              </a:defRPr>
            </a:lvl1pPr>
            <a:extLst/>
          </a:lstStyle>
          <a:p>
            <a:r>
              <a:rPr kumimoji="0" lang="en-US" dirty="0"/>
              <a:t>Click to edit Master title style</a:t>
            </a:r>
          </a:p>
        </p:txBody>
      </p:sp>
    </p:spTree>
    <p:extLst>
      <p:ext uri="{BB962C8B-B14F-4D97-AF65-F5344CB8AC3E}">
        <p14:creationId xmlns:p14="http://schemas.microsoft.com/office/powerpoint/2010/main" val="3144657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89770E5-AD28-4168-BD31-44DBF79654B4}" type="datetime1">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C14DF-7122-43D5-A39F-545697BBD89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37769208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58754E-EB97-4F62-86C3-127715FDD69D}" type="datetime1">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C14DF-7122-43D5-A39F-545697BBD893}"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17154016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E7C0544-E906-41FC-8624-B3F2832DF459}" type="datetime1">
              <a:rPr lang="en-US" smtClean="0"/>
              <a:t>2/26/2023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C14DF-7122-43D5-A39F-545697BBD893}" type="slidenum">
              <a:rPr lang="en-US" smtClean="0"/>
              <a:t>‹#›</a:t>
            </a:fld>
            <a:endParaRPr lang="en-US"/>
          </a:p>
        </p:txBody>
      </p:sp>
    </p:spTree>
    <p:extLst>
      <p:ext uri="{BB962C8B-B14F-4D97-AF65-F5344CB8AC3E}">
        <p14:creationId xmlns:p14="http://schemas.microsoft.com/office/powerpoint/2010/main" val="14545542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8BAAB4A-E540-4D4C-A541-01CBC5386EC3}" type="datetime1">
              <a:rPr lang="en-US" smtClean="0"/>
              <a:t>2/26/2023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C14DF-7122-43D5-A39F-545697BBD893}"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43259963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CE8F0-0412-4408-B1E6-3F48FE78F347}" type="datetime1">
              <a:rPr lang="en-US" smtClean="0"/>
              <a:t>2/26/2023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5C14DF-7122-43D5-A39F-545697BBD893}" type="slidenum">
              <a:rPr lang="en-US" smtClean="0"/>
              <a:t>‹#›</a:t>
            </a:fld>
            <a:endParaRPr lang="en-US"/>
          </a:p>
        </p:txBody>
      </p:sp>
    </p:spTree>
    <p:extLst>
      <p:ext uri="{BB962C8B-B14F-4D97-AF65-F5344CB8AC3E}">
        <p14:creationId xmlns:p14="http://schemas.microsoft.com/office/powerpoint/2010/main" val="1666169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6C1DB02-9D84-47C5-8C39-B269DA274399}" type="datetime1">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C14DF-7122-43D5-A39F-545697BBD893}" type="slidenum">
              <a:rPr lang="en-US" smtClean="0"/>
              <a:t>‹#›</a:t>
            </a:fld>
            <a:endParaRPr lang="en-US"/>
          </a:p>
        </p:txBody>
      </p:sp>
    </p:spTree>
    <p:extLst>
      <p:ext uri="{BB962C8B-B14F-4D97-AF65-F5344CB8AC3E}">
        <p14:creationId xmlns:p14="http://schemas.microsoft.com/office/powerpoint/2010/main" val="177329173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C1D46EF-AEF0-4E4E-940E-B7051933E169}" type="datetime1">
              <a:rPr lang="en-US" smtClean="0"/>
              <a:t>2/26/2023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A5C14DF-7122-43D5-A39F-545697BBD89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61018022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D19FDD-6F2C-42C0-9DD1-694C235494E4}" type="datetime1">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C14DF-7122-43D5-A39F-545697BBD893}" type="slidenum">
              <a:rPr lang="en-US" smtClean="0"/>
              <a:t>‹#›</a:t>
            </a:fld>
            <a:endParaRPr lang="en-US"/>
          </a:p>
        </p:txBody>
      </p:sp>
    </p:spTree>
    <p:extLst>
      <p:ext uri="{BB962C8B-B14F-4D97-AF65-F5344CB8AC3E}">
        <p14:creationId xmlns:p14="http://schemas.microsoft.com/office/powerpoint/2010/main" val="3793202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C178F6-5134-4B75-A6C7-3518B1D549A5}" type="datetime1">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C14DF-7122-43D5-A39F-545697BBD893}" type="slidenum">
              <a:rPr lang="en-US" smtClean="0"/>
              <a:t>‹#›</a:t>
            </a:fld>
            <a:endParaRPr lang="en-US"/>
          </a:p>
        </p:txBody>
      </p:sp>
    </p:spTree>
    <p:extLst>
      <p:ext uri="{BB962C8B-B14F-4D97-AF65-F5344CB8AC3E}">
        <p14:creationId xmlns:p14="http://schemas.microsoft.com/office/powerpoint/2010/main" val="606003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D55C4E-D5FC-4E60-A1FF-150DC7D02BF1}" type="datetime1">
              <a:rPr lang="en-US" smtClean="0"/>
              <a:t>2/26/2023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17629C-ECC2-416D-B398-D8AE1840B516}" type="slidenum">
              <a:rPr lang="en-US" smtClean="0"/>
              <a:t>‹#›</a:t>
            </a:fld>
            <a:endParaRPr lang="en-US"/>
          </a:p>
        </p:txBody>
      </p:sp>
    </p:spTree>
    <p:extLst>
      <p:ext uri="{BB962C8B-B14F-4D97-AF65-F5344CB8AC3E}">
        <p14:creationId xmlns:p14="http://schemas.microsoft.com/office/powerpoint/2010/main" val="3314762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156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1" y="271691"/>
            <a:ext cx="9143999" cy="424709"/>
          </a:xfrm>
          <a:prstGeom prst="rect">
            <a:avLst/>
          </a:prstGeom>
          <a:noFill/>
          <a:ln w="9525">
            <a:solidFill>
              <a:srgbClr val="1F497D"/>
            </a:solidFill>
            <a:miter lim="800000"/>
            <a:headEnd/>
            <a:tailEnd/>
          </a:ln>
        </p:spPr>
        <p:txBody>
          <a:bodyPr vert="horz" wrap="square" lIns="91416" tIns="45709" rIns="91416" bIns="45709" numCol="1" anchor="ctr" anchorCtr="0" compatLnSpc="1">
            <a:prstTxWarp prst="textNoShape">
              <a:avLst/>
            </a:prstTxWarp>
          </a:bodyPr>
          <a:lstStyle/>
          <a:p>
            <a:pPr lvl="0"/>
            <a:r>
              <a:rPr lang="en-US" dirty="0"/>
              <a:t>Click to edit Master title style</a:t>
            </a:r>
          </a:p>
        </p:txBody>
      </p:sp>
      <p:sp>
        <p:nvSpPr>
          <p:cNvPr id="3" name="TextBox 11"/>
          <p:cNvSpPr txBox="1">
            <a:spLocks noChangeArrowheads="1"/>
          </p:cNvSpPr>
          <p:nvPr userDrawn="1"/>
        </p:nvSpPr>
        <p:spPr bwMode="auto">
          <a:xfrm>
            <a:off x="4386265" y="6581779"/>
            <a:ext cx="279527" cy="207733"/>
          </a:xfrm>
          <a:prstGeom prst="rect">
            <a:avLst/>
          </a:prstGeom>
          <a:noFill/>
          <a:ln>
            <a:noFill/>
          </a:ln>
        </p:spPr>
        <p:txBody>
          <a:bodyPr wrap="none" lIns="68562" tIns="34282" rIns="68562" bIns="34282">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342812" eaLnBrk="1" fontAlgn="base" hangingPunct="1">
              <a:spcBef>
                <a:spcPct val="0"/>
              </a:spcBef>
              <a:spcAft>
                <a:spcPct val="0"/>
              </a:spcAft>
              <a:defRPr/>
            </a:pPr>
            <a:fld id="{62B45342-D41F-3246-BC88-9305F376649F}" type="slidenum">
              <a:rPr lang="en-US" sz="900" smtClean="0">
                <a:solidFill>
                  <a:srgbClr val="FFFFFF"/>
                </a:solidFill>
              </a:rPr>
              <a:pPr defTabSz="342812" eaLnBrk="1" fontAlgn="base" hangingPunct="1">
                <a:spcBef>
                  <a:spcPct val="0"/>
                </a:spcBef>
                <a:spcAft>
                  <a:spcPct val="0"/>
                </a:spcAft>
                <a:defRPr/>
              </a:pPr>
              <a:t>‹#›</a:t>
            </a:fld>
            <a:endParaRPr lang="en-US" sz="900" dirty="0">
              <a:solidFill>
                <a:srgbClr val="FFFFFF"/>
              </a:solidFill>
            </a:endParaRPr>
          </a:p>
        </p:txBody>
      </p:sp>
      <p:sp>
        <p:nvSpPr>
          <p:cNvPr id="5" name="TextBox 9"/>
          <p:cNvSpPr txBox="1">
            <a:spLocks noChangeArrowheads="1"/>
          </p:cNvSpPr>
          <p:nvPr userDrawn="1"/>
        </p:nvSpPr>
        <p:spPr bwMode="auto">
          <a:xfrm>
            <a:off x="8725066" y="6486540"/>
            <a:ext cx="367383" cy="184650"/>
          </a:xfrm>
          <a:prstGeom prst="rect">
            <a:avLst/>
          </a:prstGeom>
          <a:noFill/>
          <a:ln>
            <a:noFill/>
          </a:ln>
        </p:spPr>
        <p:txBody>
          <a:bodyPr wrap="square" lIns="68562" tIns="34282" rIns="68562" bIns="34282">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342812" eaLnBrk="1" fontAlgn="base" hangingPunct="1">
              <a:spcBef>
                <a:spcPct val="0"/>
              </a:spcBef>
              <a:spcAft>
                <a:spcPct val="0"/>
              </a:spcAft>
              <a:defRPr/>
            </a:pPr>
            <a:fld id="{AF46901F-252C-D946-B4FD-40072B8BE34D}" type="slidenum">
              <a:rPr lang="en-US" sz="750" smtClean="0">
                <a:solidFill>
                  <a:srgbClr val="FFFFFF"/>
                </a:solidFill>
                <a:latin typeface="Helvetica Light"/>
              </a:rPr>
              <a:pPr algn="ctr" defTabSz="342812" eaLnBrk="1" fontAlgn="base" hangingPunct="1">
                <a:spcBef>
                  <a:spcPct val="0"/>
                </a:spcBef>
                <a:spcAft>
                  <a:spcPct val="0"/>
                </a:spcAft>
                <a:defRPr/>
              </a:pPr>
              <a:t>‹#›</a:t>
            </a:fld>
            <a:endParaRPr lang="en-US" sz="750" dirty="0">
              <a:solidFill>
                <a:srgbClr val="FFFFFF"/>
              </a:solidFill>
              <a:latin typeface="Helvetica Light"/>
            </a:endParaRPr>
          </a:p>
        </p:txBody>
      </p:sp>
    </p:spTree>
    <p:extLst>
      <p:ext uri="{BB962C8B-B14F-4D97-AF65-F5344CB8AC3E}">
        <p14:creationId xmlns:p14="http://schemas.microsoft.com/office/powerpoint/2010/main" val="3462122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325" y="274320"/>
            <a:ext cx="8572500" cy="539496"/>
          </a:xfrm>
          <a:prstGeom prst="rect">
            <a:avLst/>
          </a:prstGeom>
        </p:spPr>
        <p:txBody>
          <a:bodyPr/>
          <a:lstStyle>
            <a:lvl1pPr>
              <a:lnSpc>
                <a:spcPct val="90000"/>
              </a:lnSpc>
              <a:defRPr sz="2400"/>
            </a:lvl1pPr>
          </a:lstStyle>
          <a:p>
            <a:r>
              <a:rPr lang="en-US"/>
              <a:t>Click to edit Master title style</a:t>
            </a:r>
            <a:endParaRPr lang="en-US" dirty="0"/>
          </a:p>
        </p:txBody>
      </p:sp>
      <p:sp>
        <p:nvSpPr>
          <p:cNvPr id="3" name="Content Placeholder 2"/>
          <p:cNvSpPr>
            <a:spLocks noGrp="1"/>
          </p:cNvSpPr>
          <p:nvPr>
            <p:ph idx="1"/>
          </p:nvPr>
        </p:nvSpPr>
        <p:spPr>
          <a:xfrm>
            <a:off x="336041" y="1653735"/>
            <a:ext cx="8572500" cy="4047778"/>
          </a:xfrm>
          <a:prstGeom prst="rect">
            <a:avLst/>
          </a:prstGeom>
        </p:spPr>
        <p:txBody>
          <a:bodyPr/>
          <a:lstStyle>
            <a:lvl1pPr marL="216694" indent="-216694">
              <a:spcBef>
                <a:spcPts val="1350"/>
              </a:spcBef>
              <a:buClr>
                <a:schemeClr val="tx1"/>
              </a:buClr>
              <a:buSzPct val="90000"/>
              <a:buFont typeface="Century Gothic" panose="020B0502020202020204" pitchFamily="34" charset="0"/>
              <a:buChar char="•"/>
              <a:defRPr lang="en-US" sz="2100" kern="1200" dirty="0">
                <a:solidFill>
                  <a:schemeClr val="tx1"/>
                </a:solidFill>
                <a:latin typeface="Century Gothic" panose="020B0502020202020204" pitchFamily="34" charset="0"/>
                <a:ea typeface="+mn-ea"/>
                <a:cs typeface="+mn-cs"/>
              </a:defRPr>
            </a:lvl1pPr>
            <a:lvl2pPr marL="515541" indent="-216694">
              <a:buClr>
                <a:schemeClr val="tx1"/>
              </a:buClr>
              <a:buSzPct val="90000"/>
              <a:buFont typeface="Century Gothic" panose="020B0502020202020204" pitchFamily="34" charset="0"/>
              <a:buChar char="–"/>
              <a:defRPr>
                <a:latin typeface="+mn-lt"/>
                <a:cs typeface="Arial" panose="020B0604020202020204" pitchFamily="34" charset="0"/>
              </a:defRPr>
            </a:lvl2pPr>
            <a:lvl3pPr marL="773906" indent="-216694">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112044" indent="-166688">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771487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559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B_Header_Blan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ext uri="{BB962C8B-B14F-4D97-AF65-F5344CB8AC3E}">
        <p14:creationId xmlns:p14="http://schemas.microsoft.com/office/powerpoint/2010/main" val="1102341408"/>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A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250899" y="1203263"/>
            <a:ext cx="8453761" cy="4798717"/>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00000"/>
              <a:buFont typeface="Arial"/>
              <a:buChar char="•"/>
              <a:tabLst/>
              <a:defRPr sz="1800"/>
            </a:lvl1pPr>
            <a:lvl2pPr marL="517525" indent="-227013">
              <a:defRPr sz="1600"/>
            </a:lvl2pPr>
            <a:lvl3pPr marL="800100" indent="-176213">
              <a:buSzPct val="95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90000"/>
              <a:buFont typeface="Arial"/>
              <a:buChar char="•"/>
              <a:tabLst/>
              <a:defRPr sz="1600"/>
            </a:lvl5pPr>
          </a:lstStyle>
          <a:p>
            <a:r>
              <a:rPr lang="en-US" dirty="0"/>
              <a:t>Bullet 1 level—Bullet 100% size text—Black, 18 point Arial</a:t>
            </a:r>
          </a:p>
          <a:p>
            <a:pPr lvl="1"/>
            <a:r>
              <a:rPr lang="en-US" dirty="0"/>
              <a:t>Bullet 2 level—16 point Arial Italic</a:t>
            </a:r>
          </a:p>
          <a:p>
            <a:pPr lvl="2"/>
            <a:r>
              <a:rPr lang="en-US" dirty="0"/>
              <a:t>Bullet 3 level—Bullet 95% size text—16 point Arial</a:t>
            </a:r>
          </a:p>
          <a:p>
            <a:pPr lvl="3"/>
            <a:r>
              <a:rPr lang="en-US" dirty="0"/>
              <a:t>Bullet 4 level—16 point Arial Italic</a:t>
            </a:r>
          </a:p>
          <a:p>
            <a:pPr lvl="4"/>
            <a:r>
              <a:rPr lang="en-US" dirty="0"/>
              <a:t>Bullet 5 level—Bullet 90% size text—16 point Arial</a:t>
            </a:r>
          </a:p>
          <a:p>
            <a:pPr lvl="4"/>
            <a:endParaRPr lang="en-US" dirty="0"/>
          </a:p>
        </p:txBody>
      </p:sp>
    </p:spTree>
    <p:extLst>
      <p:ext uri="{BB962C8B-B14F-4D97-AF65-F5344CB8AC3E}">
        <p14:creationId xmlns:p14="http://schemas.microsoft.com/office/powerpoint/2010/main" val="3112750419"/>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05741" y="1074421"/>
            <a:ext cx="8500937" cy="4233245"/>
          </a:xfrm>
          <a:prstGeom prst="rect">
            <a:avLst/>
          </a:prstGeom>
        </p:spPr>
      </p:pic>
      <p:sp>
        <p:nvSpPr>
          <p:cNvPr id="10" name="TextBox 9"/>
          <p:cNvSpPr txBox="1"/>
          <p:nvPr userDrawn="1"/>
        </p:nvSpPr>
        <p:spPr>
          <a:xfrm>
            <a:off x="200371" y="5343835"/>
            <a:ext cx="4038605" cy="369332"/>
          </a:xfrm>
          <a:prstGeom prst="rect">
            <a:avLst/>
          </a:prstGeom>
          <a:noFill/>
        </p:spPr>
        <p:txBody>
          <a:bodyPr wrap="square" rtlCol="0">
            <a:spAutoFit/>
          </a:bodyPr>
          <a:lstStyle/>
          <a:p>
            <a:r>
              <a:rPr lang="en-US" sz="9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321552" y="1388963"/>
            <a:ext cx="6508646" cy="757130"/>
          </a:xfrm>
        </p:spPr>
        <p:txBody>
          <a:bodyPr/>
          <a:lstStyle>
            <a:lvl1pPr algn="l">
              <a:defRPr sz="24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335611" y="3013455"/>
            <a:ext cx="4080386" cy="2028101"/>
          </a:xfrm>
        </p:spPr>
        <p:txBody>
          <a:bodyPr/>
          <a:lstStyle>
            <a:lvl1pPr marL="0" indent="0" algn="l">
              <a:buNone/>
              <a:defRPr sz="1500" baseline="0">
                <a:solidFill>
                  <a:schemeClr val="bg1"/>
                </a:solidFill>
                <a:latin typeface="Century Gothic" panose="020B0502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309847" y="456244"/>
            <a:ext cx="816102"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4572000" y="0"/>
            <a:ext cx="4572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50932" y="5409489"/>
            <a:ext cx="1202817" cy="388553"/>
          </a:xfrm>
          <a:prstGeom prst="rect">
            <a:avLst/>
          </a:prstGeom>
        </p:spPr>
      </p:pic>
    </p:spTree>
    <p:extLst>
      <p:ext uri="{BB962C8B-B14F-4D97-AF65-F5344CB8AC3E}">
        <p14:creationId xmlns:p14="http://schemas.microsoft.com/office/powerpoint/2010/main" val="3979563824"/>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325" y="274320"/>
            <a:ext cx="8572500" cy="424732"/>
          </a:xfrm>
        </p:spPr>
        <p:txBody>
          <a:bodyPr/>
          <a:lstStyle>
            <a:lvl1pPr>
              <a:lnSpc>
                <a:spcPct val="90000"/>
              </a:lnSpc>
              <a:defRPr sz="2400"/>
            </a:lvl1pPr>
          </a:lstStyle>
          <a:p>
            <a:r>
              <a:rPr lang="en-US" dirty="0"/>
              <a:t>Click to edit Master title style</a:t>
            </a:r>
          </a:p>
        </p:txBody>
      </p:sp>
      <p:sp>
        <p:nvSpPr>
          <p:cNvPr id="3" name="Content Placeholder 2"/>
          <p:cNvSpPr>
            <a:spLocks noGrp="1"/>
          </p:cNvSpPr>
          <p:nvPr>
            <p:ph idx="1"/>
          </p:nvPr>
        </p:nvSpPr>
        <p:spPr>
          <a:xfrm>
            <a:off x="336041" y="1653735"/>
            <a:ext cx="8572500" cy="4047778"/>
          </a:xfrm>
        </p:spPr>
        <p:txBody>
          <a:bodyPr/>
          <a:lstStyle>
            <a:lvl1pPr marL="216694" indent="-216694">
              <a:spcBef>
                <a:spcPts val="1350"/>
              </a:spcBef>
              <a:buClr>
                <a:schemeClr val="tx1"/>
              </a:buClr>
              <a:buSzPct val="90000"/>
              <a:buFont typeface="Century Gothic" panose="020B0502020202020204" pitchFamily="34" charset="0"/>
              <a:buChar char="•"/>
              <a:defRPr lang="en-US" sz="2100" kern="1200" dirty="0">
                <a:solidFill>
                  <a:schemeClr val="tx1"/>
                </a:solidFill>
                <a:latin typeface="Century Gothic" panose="020B0502020202020204" pitchFamily="34" charset="0"/>
                <a:ea typeface="+mn-ea"/>
                <a:cs typeface="+mn-cs"/>
              </a:defRPr>
            </a:lvl1pPr>
            <a:lvl2pPr marL="515541" indent="-216694">
              <a:buClr>
                <a:schemeClr val="tx1"/>
              </a:buClr>
              <a:buSzPct val="90000"/>
              <a:buFont typeface="Century Gothic" panose="020B0502020202020204" pitchFamily="34" charset="0"/>
              <a:buChar char="–"/>
              <a:defRPr>
                <a:latin typeface="+mn-lt"/>
                <a:cs typeface="Arial" panose="020B0604020202020204" pitchFamily="34" charset="0"/>
              </a:defRPr>
            </a:lvl2pPr>
            <a:lvl3pPr marL="773906" indent="-216694">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112044" indent="-166688">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1"/>
            <a:ext cx="20574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7" name="Picture 6">
            <a:extLst>
              <a:ext uri="{FF2B5EF4-FFF2-40B4-BE49-F238E27FC236}">
                <a16:creationId xmlns:a16="http://schemas.microsoft.com/office/drawing/2014/main" id="{C1AE7B96-D2A6-4A16-9C8C-9BA017C83499}"/>
              </a:ext>
            </a:extLst>
          </p:cNvPr>
          <p:cNvPicPr>
            <a:picLocks noChangeAspect="1"/>
          </p:cNvPicPr>
          <p:nvPr userDrawn="1"/>
        </p:nvPicPr>
        <p:blipFill>
          <a:blip r:embed="rId2"/>
          <a:stretch>
            <a:fillRect/>
          </a:stretch>
        </p:blipFill>
        <p:spPr>
          <a:xfrm>
            <a:off x="309847" y="6477000"/>
            <a:ext cx="816102" cy="261860"/>
          </a:xfrm>
          <a:prstGeom prst="rect">
            <a:avLst/>
          </a:prstGeom>
        </p:spPr>
      </p:pic>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6007712" y="6583680"/>
            <a:ext cx="2895600" cy="182562"/>
          </a:xfrm>
          <a:prstGeom prst="rect">
            <a:avLst/>
          </a:prstGeom>
          <a:ln/>
        </p:spPr>
        <p:txBody>
          <a:bodyPr anchor="ctr"/>
          <a:lstStyle/>
          <a:p>
            <a:pPr algn="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15812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01" b="-1"/>
          <a:stretch/>
        </p:blipFill>
        <p:spPr>
          <a:xfrm>
            <a:off x="4571999" y="1078993"/>
            <a:ext cx="4151269"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05740" y="1078993"/>
            <a:ext cx="436626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22326" y="1352480"/>
            <a:ext cx="4060102" cy="757130"/>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309163" y="2891883"/>
            <a:ext cx="4073266" cy="2252546"/>
          </a:xfrm>
        </p:spPr>
        <p:txBody>
          <a:bodyPr/>
          <a:lstStyle>
            <a:lvl1pPr marL="215504" indent="-215504">
              <a:buClr>
                <a:schemeClr val="tx1"/>
              </a:buClr>
              <a:buFont typeface="Century Gothic" panose="020B0502020202020204" pitchFamily="34" charset="0"/>
              <a:buChar char="•"/>
              <a:defRPr sz="1500">
                <a:latin typeface="Century Gothic" panose="020B0502020202020204" pitchFamily="34" charset="0"/>
              </a:defRPr>
            </a:lvl1pPr>
            <a:lvl2pPr marL="516731" indent="-214313">
              <a:buClr>
                <a:schemeClr val="tx1"/>
              </a:buClr>
              <a:buFont typeface="Century Gothic" panose="020B0502020202020204" pitchFamily="34" charset="0"/>
              <a:buChar char="–"/>
              <a:defRPr sz="1350">
                <a:latin typeface="Century Gothic" panose="020B0502020202020204" pitchFamily="34" charset="0"/>
              </a:defRPr>
            </a:lvl2pPr>
            <a:lvl3pPr>
              <a:defRPr sz="1200"/>
            </a:lvl3pPr>
            <a:lvl4pPr>
              <a:defRPr sz="1050"/>
            </a:lvl4pPr>
            <a:lvl5pPr marL="1112044" indent="-166688">
              <a:defRPr lang="en-US" sz="120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309847" y="456244"/>
            <a:ext cx="816102"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4572000" y="0"/>
            <a:ext cx="4572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Tree>
    <p:extLst>
      <p:ext uri="{BB962C8B-B14F-4D97-AF65-F5344CB8AC3E}">
        <p14:creationId xmlns:p14="http://schemas.microsoft.com/office/powerpoint/2010/main" val="786871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1"/>
            <a:ext cx="20574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 name="Title 1"/>
          <p:cNvSpPr>
            <a:spLocks noGrp="1"/>
          </p:cNvSpPr>
          <p:nvPr>
            <p:ph type="title"/>
          </p:nvPr>
        </p:nvSpPr>
        <p:spPr>
          <a:xfrm>
            <a:off x="322326" y="274321"/>
            <a:ext cx="8568927" cy="424732"/>
          </a:xfrm>
        </p:spPr>
        <p:txBody>
          <a:bodyPr/>
          <a:lstStyle>
            <a:lvl1pPr>
              <a:lnSpc>
                <a:spcPct val="90000"/>
              </a:lnSpc>
              <a:defRPr sz="2400" baseline="0"/>
            </a:lvl1pPr>
          </a:lstStyle>
          <a:p>
            <a:r>
              <a:rPr lang="en-US" dirty="0"/>
              <a:t>Click to edit Master title style</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6" name="Picture 5">
            <a:extLst>
              <a:ext uri="{FF2B5EF4-FFF2-40B4-BE49-F238E27FC236}">
                <a16:creationId xmlns:a16="http://schemas.microsoft.com/office/drawing/2014/main" id="{6C911F93-34D4-49C9-8A88-C4DDE1F1E031}"/>
              </a:ext>
            </a:extLst>
          </p:cNvPr>
          <p:cNvPicPr>
            <a:picLocks noChangeAspect="1"/>
          </p:cNvPicPr>
          <p:nvPr userDrawn="1"/>
        </p:nvPicPr>
        <p:blipFill>
          <a:blip r:embed="rId2"/>
          <a:stretch>
            <a:fillRect/>
          </a:stretch>
        </p:blipFill>
        <p:spPr>
          <a:xfrm>
            <a:off x="309847" y="6477000"/>
            <a:ext cx="816102" cy="261860"/>
          </a:xfrm>
          <a:prstGeom prst="rect">
            <a:avLst/>
          </a:prstGeom>
        </p:spPr>
      </p:pic>
      <p:sp>
        <p:nvSpPr>
          <p:cNvPr id="7" name="Rectangle 256">
            <a:extLst>
              <a:ext uri="{FF2B5EF4-FFF2-40B4-BE49-F238E27FC236}">
                <a16:creationId xmlns:a16="http://schemas.microsoft.com/office/drawing/2014/main" id="{BF6A1C92-1EE6-4390-85D8-ACD208CF9DB8}"/>
              </a:ext>
            </a:extLst>
          </p:cNvPr>
          <p:cNvSpPr txBox="1">
            <a:spLocks noChangeArrowheads="1"/>
          </p:cNvSpPr>
          <p:nvPr userDrawn="1"/>
        </p:nvSpPr>
        <p:spPr>
          <a:xfrm>
            <a:off x="6007712" y="6583680"/>
            <a:ext cx="2895600" cy="182562"/>
          </a:xfrm>
          <a:prstGeom prst="rect">
            <a:avLst/>
          </a:prstGeom>
          <a:ln/>
        </p:spPr>
        <p:txBody>
          <a:bodyPr anchor="ctr"/>
          <a:lstStyle/>
          <a:p>
            <a:pPr algn="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1629829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6DB211-F94D-644A-8C58-020193A03AAA}"/>
              </a:ext>
            </a:extLst>
          </p:cNvPr>
          <p:cNvSpPr/>
          <p:nvPr userDrawn="1"/>
        </p:nvSpPr>
        <p:spPr>
          <a:xfrm>
            <a:off x="0" y="320041"/>
            <a:ext cx="20574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 name="Title 1"/>
          <p:cNvSpPr>
            <a:spLocks noGrp="1"/>
          </p:cNvSpPr>
          <p:nvPr>
            <p:ph type="title"/>
          </p:nvPr>
        </p:nvSpPr>
        <p:spPr>
          <a:xfrm>
            <a:off x="322326" y="274321"/>
            <a:ext cx="8628678" cy="424732"/>
          </a:xfrm>
        </p:spPr>
        <p:txBody>
          <a:bodyPr/>
          <a:lstStyle>
            <a:lvl1pPr>
              <a:lnSpc>
                <a:spcPct val="90000"/>
              </a:lnSpc>
              <a:defRPr sz="24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312758" y="1444752"/>
            <a:ext cx="4130874" cy="821190"/>
          </a:xfrm>
        </p:spPr>
        <p:txBody>
          <a:bodyPr anchor="b"/>
          <a:lstStyle>
            <a:lvl1pPr marL="0" indent="0">
              <a:buNone/>
              <a:defRPr sz="1800" b="0" baseline="0">
                <a:solidFill>
                  <a:schemeClr val="tx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312758" y="2275468"/>
            <a:ext cx="4130874" cy="3373229"/>
          </a:xfrm>
        </p:spPr>
        <p:txBody>
          <a:bodyPr/>
          <a:lstStyle>
            <a:lvl1pPr marL="172641" indent="-172641">
              <a:buClr>
                <a:schemeClr val="tx1"/>
              </a:buClr>
              <a:buFont typeface="Century Gothic" panose="020B0502020202020204" pitchFamily="34" charset="0"/>
              <a:buChar char="•"/>
              <a:defRPr sz="1500" baseline="0">
                <a:latin typeface="Century Gothic" panose="020B0502020202020204" pitchFamily="34" charset="0"/>
              </a:defRPr>
            </a:lvl1pPr>
            <a:lvl2pPr marL="469106" indent="-209550">
              <a:buClr>
                <a:schemeClr val="tx1"/>
              </a:buClr>
              <a:buSzPct val="90000"/>
              <a:buFont typeface="Century Gothic" panose="020B0502020202020204" pitchFamily="34" charset="0"/>
              <a:buChar char="–"/>
              <a:defRPr sz="1350">
                <a:latin typeface="+mn-lt"/>
              </a:defRPr>
            </a:lvl2pPr>
            <a:lvl3pPr marL="685800" indent="-172641">
              <a:buClr>
                <a:schemeClr val="tx1"/>
              </a:buClr>
              <a:buFont typeface="Century Gothic" panose="020B0502020202020204" pitchFamily="34" charset="0"/>
              <a:buChar char="•"/>
              <a:defRPr sz="1200" baseline="0">
                <a:latin typeface="Century Gothic" panose="020B0502020202020204" pitchFamily="34" charset="0"/>
              </a:defRPr>
            </a:lvl3pPr>
            <a:lvl4pPr marL="728663" indent="0">
              <a:buClr>
                <a:schemeClr val="tx1"/>
              </a:buClr>
              <a:buFont typeface="Century Gothic" panose="020B0502020202020204" pitchFamily="34" charset="0"/>
              <a:buNone/>
              <a:defRPr sz="1050">
                <a:latin typeface="+mn-lt"/>
              </a:defRPr>
            </a:lvl4pPr>
            <a:lvl5pPr marL="1112044" indent="-166688">
              <a:buClr>
                <a:schemeClr val="tx1"/>
              </a:buClr>
              <a:buFont typeface="Century Gothic" panose="020B0502020202020204" pitchFamily="34" charset="0"/>
              <a:buChar char="•"/>
              <a:defRPr sz="1200">
                <a:latin typeface="+mn-lt"/>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6" y="1444752"/>
            <a:ext cx="4128516" cy="821190"/>
          </a:xfrm>
        </p:spPr>
        <p:txBody>
          <a:bodyPr anchor="b"/>
          <a:lstStyle>
            <a:lvl1pPr marL="0" indent="0">
              <a:buNone/>
              <a:defRPr sz="1800" b="0" baseline="0">
                <a:solidFill>
                  <a:schemeClr val="tx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45026" y="2275468"/>
            <a:ext cx="4128516" cy="3373229"/>
          </a:xfrm>
        </p:spPr>
        <p:txBody>
          <a:bodyPr/>
          <a:lstStyle>
            <a:lvl1pPr marL="215504" indent="-215504">
              <a:buClr>
                <a:schemeClr val="tx1"/>
              </a:buClr>
              <a:buFont typeface="Century Gothic" panose="020B0502020202020204" pitchFamily="34" charset="0"/>
              <a:buChar char="•"/>
              <a:defRPr sz="1500" baseline="0">
                <a:latin typeface="Century Gothic" panose="020B0502020202020204" pitchFamily="34" charset="0"/>
              </a:defRPr>
            </a:lvl1pPr>
            <a:lvl2pPr marL="469106" indent="-209550">
              <a:buClr>
                <a:schemeClr val="tx1"/>
              </a:buClr>
              <a:buSzPct val="90000"/>
              <a:buFont typeface="Century Gothic" panose="020B0502020202020204" pitchFamily="34" charset="0"/>
              <a:buChar char="–"/>
              <a:defRPr sz="1350" baseline="0">
                <a:latin typeface="Century Gothic" panose="020B0502020202020204" pitchFamily="34" charset="0"/>
              </a:defRPr>
            </a:lvl2pPr>
            <a:lvl3pPr marL="685800" indent="-172641">
              <a:buClr>
                <a:schemeClr val="tx1"/>
              </a:buClr>
              <a:buFont typeface="Century Gothic" panose="020B0502020202020204" pitchFamily="34" charset="0"/>
              <a:buChar char="•"/>
              <a:defRPr sz="1200">
                <a:latin typeface="+mn-lt"/>
              </a:defRPr>
            </a:lvl3pPr>
            <a:lvl4pPr marL="858441" indent="-129779">
              <a:buClr>
                <a:schemeClr val="tx1"/>
              </a:buClr>
              <a:buFont typeface="Century Gothic" panose="020B0502020202020204" pitchFamily="34" charset="0"/>
              <a:buChar char="•"/>
              <a:defRPr sz="1050">
                <a:latin typeface="+mn-lt"/>
              </a:defRPr>
            </a:lvl4pPr>
            <a:lvl5pPr marL="1112044" indent="-166688">
              <a:buClr>
                <a:schemeClr val="tx1"/>
              </a:buClr>
              <a:defRPr lang="en-US" sz="120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300C0632-ACDA-4D24-A2CC-14539B91BC55}"/>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E4EEDC71-13B7-4B76-A967-98C8665C451E}"/>
              </a:ext>
            </a:extLst>
          </p:cNvPr>
          <p:cNvPicPr>
            <a:picLocks noChangeAspect="1"/>
          </p:cNvPicPr>
          <p:nvPr userDrawn="1"/>
        </p:nvPicPr>
        <p:blipFill>
          <a:blip r:embed="rId2"/>
          <a:stretch>
            <a:fillRect/>
          </a:stretch>
        </p:blipFill>
        <p:spPr>
          <a:xfrm>
            <a:off x="309847" y="6486525"/>
            <a:ext cx="816102" cy="261860"/>
          </a:xfrm>
          <a:prstGeom prst="rect">
            <a:avLst/>
          </a:prstGeom>
        </p:spPr>
      </p:pic>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6007712" y="6583680"/>
            <a:ext cx="2895600" cy="182562"/>
          </a:xfrm>
          <a:prstGeom prst="rect">
            <a:avLst/>
          </a:prstGeom>
          <a:ln/>
        </p:spPr>
        <p:txBody>
          <a:bodyPr anchor="ctr"/>
          <a:lstStyle/>
          <a:p>
            <a:pPr algn="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996929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3 content boxes with reverse head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C5867-1737-E84C-B42D-608A49EBBAA6}"/>
              </a:ext>
            </a:extLst>
          </p:cNvPr>
          <p:cNvSpPr/>
          <p:nvPr userDrawn="1"/>
        </p:nvSpPr>
        <p:spPr>
          <a:xfrm>
            <a:off x="0" y="320041"/>
            <a:ext cx="20574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 name="Title 1"/>
          <p:cNvSpPr>
            <a:spLocks noGrp="1"/>
          </p:cNvSpPr>
          <p:nvPr>
            <p:ph type="title"/>
          </p:nvPr>
        </p:nvSpPr>
        <p:spPr>
          <a:xfrm>
            <a:off x="322326" y="274321"/>
            <a:ext cx="8628678" cy="424732"/>
          </a:xfrm>
        </p:spPr>
        <p:txBody>
          <a:bodyPr/>
          <a:lstStyle>
            <a:lvl1pPr>
              <a:lnSpc>
                <a:spcPct val="90000"/>
              </a:lnSpc>
              <a:defRPr sz="2400"/>
            </a:lvl1pPr>
          </a:lstStyle>
          <a:p>
            <a:r>
              <a:rPr lang="en-US"/>
              <a:t>Click to edit Master title style</a:t>
            </a:r>
            <a:endParaRPr lang="en-US" dirty="0"/>
          </a:p>
        </p:txBody>
      </p:sp>
      <p:sp>
        <p:nvSpPr>
          <p:cNvPr id="3" name="Text Placeholder 2"/>
          <p:cNvSpPr>
            <a:spLocks noGrp="1"/>
          </p:cNvSpPr>
          <p:nvPr>
            <p:ph type="body" idx="1"/>
          </p:nvPr>
        </p:nvSpPr>
        <p:spPr>
          <a:xfrm>
            <a:off x="402522" y="1387602"/>
            <a:ext cx="2707859" cy="821190"/>
          </a:xfrm>
          <a:solidFill>
            <a:schemeClr val="tx2"/>
          </a:solidFill>
          <a:ln w="12700">
            <a:solidFill>
              <a:schemeClr val="tx2"/>
            </a:solidFill>
          </a:ln>
        </p:spPr>
        <p:txBody>
          <a:bodyPr tIns="91440" bIns="91440" anchor="b"/>
          <a:lstStyle>
            <a:lvl1pPr marL="0" indent="0">
              <a:lnSpc>
                <a:spcPct val="90000"/>
              </a:lnSpc>
              <a:buNone/>
              <a:defRPr sz="1500" b="0"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02522" y="2208793"/>
            <a:ext cx="2707859" cy="3813071"/>
          </a:xfrm>
          <a:ln w="12700">
            <a:gradFill flip="none" rotWithShape="1">
              <a:gsLst>
                <a:gs pos="0">
                  <a:schemeClr val="bg1">
                    <a:alpha val="0"/>
                  </a:schemeClr>
                </a:gs>
                <a:gs pos="100000">
                  <a:schemeClr val="tx2"/>
                </a:gs>
              </a:gsLst>
              <a:lin ang="16200000" scaled="1"/>
              <a:tileRect/>
            </a:gradFill>
          </a:ln>
        </p:spPr>
        <p:txBody>
          <a:bodyPr tIns="91440" bIns="91440"/>
          <a:lstStyle>
            <a:lvl1pPr marL="170260" indent="-170260">
              <a:lnSpc>
                <a:spcPct val="90000"/>
              </a:lnSpc>
              <a:buClr>
                <a:schemeClr val="tx1"/>
              </a:buClr>
              <a:buFont typeface="Century Gothic" panose="020B0502020202020204" pitchFamily="34" charset="0"/>
              <a:buChar char="•"/>
              <a:defRPr sz="1350" baseline="0"/>
            </a:lvl1pPr>
            <a:lvl2pPr marL="385763" indent="-169069">
              <a:lnSpc>
                <a:spcPct val="90000"/>
              </a:lnSpc>
              <a:buClr>
                <a:schemeClr val="tx1"/>
              </a:buClr>
              <a:buSzPct val="90000"/>
              <a:buFont typeface="Century Gothic" panose="020B0502020202020204" pitchFamily="34" charset="0"/>
              <a:buChar char="–"/>
              <a:defRPr sz="1200" baseline="0"/>
            </a:lvl2pPr>
            <a:lvl3pPr marL="557213" indent="-129779">
              <a:lnSpc>
                <a:spcPct val="90000"/>
              </a:lnSpc>
              <a:buClr>
                <a:schemeClr val="tx1"/>
              </a:buClr>
              <a:buFont typeface="Century Gothic" panose="020B0502020202020204" pitchFamily="34" charset="0"/>
              <a:buChar char="•"/>
              <a:defRPr sz="1050"/>
            </a:lvl3pPr>
            <a:lvl4pPr marL="858441" indent="-129779">
              <a:lnSpc>
                <a:spcPct val="90000"/>
              </a:lnSpc>
              <a:buClr>
                <a:schemeClr val="tx1"/>
              </a:buClr>
              <a:buSzPct val="90000"/>
              <a:buFont typeface="Century Gothic" panose="020B0502020202020204" pitchFamily="34" charset="0"/>
              <a:buChar char="–"/>
              <a:defRPr sz="900"/>
            </a:lvl4pPr>
            <a:lvl5pPr marL="1112044" indent="-166688">
              <a:lnSpc>
                <a:spcPct val="90000"/>
              </a:lnSpc>
              <a:buClr>
                <a:schemeClr val="tx1"/>
              </a:buClr>
              <a:buFont typeface="Arial" panose="020B0604020202020204" pitchFamily="34" charset="0"/>
              <a:buChar char="•"/>
              <a:defRPr sz="105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3295244" y="1387602"/>
            <a:ext cx="2706314" cy="821190"/>
          </a:xfrm>
          <a:solidFill>
            <a:schemeClr val="tx2"/>
          </a:solidFill>
          <a:ln w="12700">
            <a:solidFill>
              <a:schemeClr val="tx2"/>
            </a:solidFill>
          </a:ln>
        </p:spPr>
        <p:txBody>
          <a:bodyPr tIns="91440" bIns="91440" anchor="b"/>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295244" y="2213185"/>
            <a:ext cx="2706314" cy="3813071"/>
          </a:xfrm>
          <a:ln w="12700">
            <a:gradFill flip="none" rotWithShape="1">
              <a:gsLst>
                <a:gs pos="0">
                  <a:schemeClr val="bg1">
                    <a:alpha val="0"/>
                  </a:schemeClr>
                </a:gs>
                <a:gs pos="100000">
                  <a:schemeClr val="tx2"/>
                </a:gs>
              </a:gsLst>
              <a:lin ang="16200000" scaled="1"/>
              <a:tileRect/>
            </a:gradFill>
          </a:ln>
        </p:spPr>
        <p:txBody>
          <a:bodyPr tIns="91440" bIns="91440"/>
          <a:lstStyle>
            <a:lvl1pPr marL="170260" indent="-170260">
              <a:lnSpc>
                <a:spcPct val="90000"/>
              </a:lnSpc>
              <a:buClr>
                <a:schemeClr val="tx1"/>
              </a:buClr>
              <a:buFont typeface="Century Gothic" panose="020B0502020202020204" pitchFamily="34" charset="0"/>
              <a:buChar char="•"/>
              <a:defRPr sz="1350"/>
            </a:lvl1pPr>
            <a:lvl2pPr marL="345281" indent="-128588">
              <a:lnSpc>
                <a:spcPct val="90000"/>
              </a:lnSpc>
              <a:buClr>
                <a:schemeClr val="tx1"/>
              </a:buClr>
              <a:buSzPct val="90000"/>
              <a:buFont typeface="Century Gothic" panose="020B0502020202020204" pitchFamily="34" charset="0"/>
              <a:buChar char="–"/>
              <a:defRPr lang="en-US" sz="1200" kern="1200" baseline="0" dirty="0">
                <a:solidFill>
                  <a:schemeClr val="tx1"/>
                </a:solidFill>
                <a:latin typeface="Century Gothic" panose="020B0502020202020204" pitchFamily="34" charset="0"/>
                <a:ea typeface="+mn-ea"/>
                <a:cs typeface="+mn-cs"/>
              </a:defRPr>
            </a:lvl2pPr>
            <a:lvl3pPr marL="557213" indent="-129779">
              <a:lnSpc>
                <a:spcPct val="90000"/>
              </a:lnSpc>
              <a:buClr>
                <a:schemeClr val="tx1"/>
              </a:buClr>
              <a:buFont typeface="Century Gothic" panose="020B0502020202020204" pitchFamily="34" charset="0"/>
              <a:buChar char="•"/>
              <a:defRPr sz="1050"/>
            </a:lvl3pPr>
            <a:lvl4pPr marL="858441" indent="-129779">
              <a:lnSpc>
                <a:spcPct val="90000"/>
              </a:lnSpc>
              <a:buClr>
                <a:schemeClr val="tx1"/>
              </a:buClr>
              <a:buSzPct val="90000"/>
              <a:buFont typeface="Century Gothic" panose="020B0502020202020204" pitchFamily="34" charset="0"/>
              <a:buChar char="–"/>
              <a:defRPr sz="900"/>
            </a:lvl4pPr>
            <a:lvl5pPr marL="1112044" indent="-166688">
              <a:lnSpc>
                <a:spcPct val="90000"/>
              </a:lnSpc>
              <a:buClr>
                <a:schemeClr val="tx1"/>
              </a:buClr>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385763" lvl="1" indent="-169069"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6186421" y="1387602"/>
            <a:ext cx="2706314" cy="821190"/>
          </a:xfrm>
          <a:solidFill>
            <a:schemeClr val="tx2"/>
          </a:solidFill>
          <a:ln w="12700">
            <a:solidFill>
              <a:schemeClr val="tx2"/>
            </a:solidFill>
          </a:ln>
        </p:spPr>
        <p:txBody>
          <a:bodyPr tIns="91440" bIns="91440" anchor="b"/>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6186421" y="2213185"/>
            <a:ext cx="2706314" cy="3813071"/>
          </a:xfrm>
          <a:ln w="12700">
            <a:gradFill flip="none" rotWithShape="1">
              <a:gsLst>
                <a:gs pos="0">
                  <a:schemeClr val="bg1">
                    <a:alpha val="0"/>
                  </a:schemeClr>
                </a:gs>
                <a:gs pos="100000">
                  <a:schemeClr val="tx2"/>
                </a:gs>
              </a:gsLst>
              <a:lin ang="16200000" scaled="1"/>
              <a:tileRect/>
            </a:gradFill>
          </a:ln>
        </p:spPr>
        <p:txBody>
          <a:bodyPr tIns="91440" bIns="91440"/>
          <a:lstStyle>
            <a:lvl1pPr marL="170260" indent="-170260">
              <a:lnSpc>
                <a:spcPct val="90000"/>
              </a:lnSpc>
              <a:buClr>
                <a:schemeClr val="tx1"/>
              </a:buClr>
              <a:buFont typeface="Century Gothic" panose="020B0502020202020204" pitchFamily="34" charset="0"/>
              <a:buChar char="•"/>
              <a:defRPr sz="1350"/>
            </a:lvl1pPr>
            <a:lvl2pPr marL="345281" indent="-128588">
              <a:lnSpc>
                <a:spcPct val="90000"/>
              </a:lnSpc>
              <a:buClr>
                <a:schemeClr val="tx1"/>
              </a:buClr>
              <a:buSzPct val="90000"/>
              <a:buFont typeface="Century Gothic" panose="020B0502020202020204" pitchFamily="34" charset="0"/>
              <a:buChar char="–"/>
              <a:defRPr lang="en-US" sz="1200" kern="1200" baseline="0" dirty="0">
                <a:solidFill>
                  <a:schemeClr val="tx1"/>
                </a:solidFill>
                <a:latin typeface="Century Gothic" panose="020B0502020202020204" pitchFamily="34" charset="0"/>
                <a:ea typeface="+mn-ea"/>
                <a:cs typeface="+mn-cs"/>
              </a:defRPr>
            </a:lvl2pPr>
            <a:lvl3pPr marL="557213" indent="-129779">
              <a:lnSpc>
                <a:spcPct val="90000"/>
              </a:lnSpc>
              <a:buClr>
                <a:schemeClr val="tx1"/>
              </a:buClr>
              <a:buFont typeface="Century Gothic" panose="020B0502020202020204" pitchFamily="34" charset="0"/>
              <a:buChar char="•"/>
              <a:defRPr sz="1050"/>
            </a:lvl3pPr>
            <a:lvl4pPr marL="858441" indent="-129779">
              <a:lnSpc>
                <a:spcPct val="90000"/>
              </a:lnSpc>
              <a:buClr>
                <a:schemeClr val="tx1"/>
              </a:buClr>
              <a:buSzPct val="90000"/>
              <a:buFont typeface="Century Gothic" panose="020B0502020202020204" pitchFamily="34" charset="0"/>
              <a:buChar char="–"/>
              <a:defRPr sz="900"/>
            </a:lvl4pPr>
            <a:lvl5pPr marL="1112044" indent="-166688">
              <a:lnSpc>
                <a:spcPct val="90000"/>
              </a:lnSpc>
              <a:buClr>
                <a:schemeClr val="tx1"/>
              </a:buClr>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385763" lvl="1" indent="-169069"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9" name="Rectangle 6">
            <a:extLst>
              <a:ext uri="{FF2B5EF4-FFF2-40B4-BE49-F238E27FC236}">
                <a16:creationId xmlns:a16="http://schemas.microsoft.com/office/drawing/2014/main" id="{C4B83B09-CF3A-4A36-84C0-D32086A13DE2}"/>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07690CFA-BCE4-4BCB-BADE-0862029B12BF}"/>
              </a:ext>
            </a:extLst>
          </p:cNvPr>
          <p:cNvPicPr>
            <a:picLocks noChangeAspect="1"/>
          </p:cNvPicPr>
          <p:nvPr userDrawn="1"/>
        </p:nvPicPr>
        <p:blipFill>
          <a:blip r:embed="rId2"/>
          <a:stretch>
            <a:fillRect/>
          </a:stretch>
        </p:blipFill>
        <p:spPr>
          <a:xfrm>
            <a:off x="309847" y="6477000"/>
            <a:ext cx="816102" cy="261860"/>
          </a:xfrm>
          <a:prstGeom prst="rect">
            <a:avLst/>
          </a:prstGeom>
        </p:spPr>
      </p:pic>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6007712" y="6583680"/>
            <a:ext cx="2895600" cy="182562"/>
          </a:xfrm>
          <a:prstGeom prst="rect">
            <a:avLst/>
          </a:prstGeom>
          <a:ln/>
        </p:spPr>
        <p:txBody>
          <a:bodyPr anchor="ctr"/>
          <a:lstStyle/>
          <a:p>
            <a:pPr algn="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2260663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3.png"/><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8.jpe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571500"/>
            <a:ext cx="8686800" cy="5715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Insert Title Here</a:t>
            </a:r>
          </a:p>
        </p:txBody>
      </p:sp>
      <p:pic>
        <p:nvPicPr>
          <p:cNvPr id="1027" name="Picture 3" descr="NNSA LOGO"/>
          <p:cNvPicPr>
            <a:picLocks noChangeAspect="1" noChangeArrowheads="1"/>
          </p:cNvPicPr>
          <p:nvPr/>
        </p:nvPicPr>
        <p:blipFill>
          <a:blip r:embed="rId5"/>
          <a:srcRect/>
          <a:stretch>
            <a:fillRect/>
          </a:stretch>
        </p:blipFill>
        <p:spPr bwMode="auto">
          <a:xfrm>
            <a:off x="228600" y="66675"/>
            <a:ext cx="1325563" cy="390525"/>
          </a:xfrm>
          <a:prstGeom prst="rect">
            <a:avLst/>
          </a:prstGeom>
          <a:noFill/>
          <a:ln w="9525">
            <a:noFill/>
            <a:miter lim="800000"/>
            <a:headEnd/>
            <a:tailEnd/>
          </a:ln>
        </p:spPr>
      </p:pic>
      <p:sp>
        <p:nvSpPr>
          <p:cNvPr id="31748" name="Line 4"/>
          <p:cNvSpPr>
            <a:spLocks noChangeShapeType="1"/>
          </p:cNvSpPr>
          <p:nvPr/>
        </p:nvSpPr>
        <p:spPr bwMode="auto">
          <a:xfrm>
            <a:off x="228600" y="571500"/>
            <a:ext cx="8683625" cy="0"/>
          </a:xfrm>
          <a:prstGeom prst="line">
            <a:avLst/>
          </a:prstGeom>
          <a:noFill/>
          <a:ln w="12700">
            <a:solidFill>
              <a:srgbClr val="000041"/>
            </a:solidFill>
            <a:round/>
            <a:headEnd/>
            <a:tailEnd/>
          </a:ln>
          <a:effectLst/>
        </p:spPr>
        <p:txBody>
          <a:bodyPr/>
          <a:lstStyle/>
          <a:p>
            <a:pPr>
              <a:defRPr/>
            </a:pPr>
            <a:endParaRPr lang="en-US" dirty="0">
              <a:latin typeface="Arial" pitchFamily="-97" charset="0"/>
              <a:ea typeface="+mn-ea"/>
            </a:endParaRPr>
          </a:p>
        </p:txBody>
      </p:sp>
      <p:sp>
        <p:nvSpPr>
          <p:cNvPr id="31749" name="Text Box 5"/>
          <p:cNvSpPr txBox="1">
            <a:spLocks noChangeArrowheads="1"/>
          </p:cNvSpPr>
          <p:nvPr/>
        </p:nvSpPr>
        <p:spPr bwMode="auto">
          <a:xfrm>
            <a:off x="228600" y="0"/>
            <a:ext cx="8686800" cy="1544012"/>
          </a:xfrm>
          <a:prstGeom prst="rect">
            <a:avLst/>
          </a:prstGeom>
          <a:noFill/>
          <a:ln w="9525">
            <a:noFill/>
            <a:miter lim="800000"/>
            <a:headEnd/>
            <a:tailEnd/>
          </a:ln>
          <a:effectLst/>
        </p:spPr>
        <p:txBody>
          <a:bodyPr wrap="square">
            <a:spAutoFit/>
          </a:bodyPr>
          <a:lstStyle/>
          <a:p>
            <a:pPr algn="ctr">
              <a:spcBef>
                <a:spcPts val="0"/>
              </a:spcBef>
              <a:buFontTx/>
              <a:buNone/>
              <a:defRPr/>
            </a:pPr>
            <a:r>
              <a:rPr lang="en-US" sz="1200" b="1" dirty="0">
                <a:solidFill>
                  <a:srgbClr val="000041"/>
                </a:solidFill>
                <a:latin typeface="Georgia" charset="0"/>
              </a:rPr>
              <a:t>UNCLASSIFIED</a:t>
            </a:r>
          </a:p>
          <a:p>
            <a:pPr algn="ctr">
              <a:spcBef>
                <a:spcPts val="0"/>
              </a:spcBef>
              <a:spcAft>
                <a:spcPts val="1000"/>
              </a:spcAft>
              <a:buFontTx/>
              <a:buNone/>
              <a:defRPr/>
            </a:pPr>
            <a:r>
              <a:rPr lang="en-US" sz="1200" b="1" dirty="0">
                <a:solidFill>
                  <a:srgbClr val="000041"/>
                </a:solidFill>
                <a:latin typeface="Georgia" charset="0"/>
              </a:rPr>
              <a:t>Office of Defense</a:t>
            </a:r>
            <a:r>
              <a:rPr lang="en-US" sz="1200" b="1" baseline="0" dirty="0">
                <a:solidFill>
                  <a:srgbClr val="000041"/>
                </a:solidFill>
                <a:latin typeface="Georgia" charset="0"/>
              </a:rPr>
              <a:t> Nuclear Nonproliferation R&amp;D</a:t>
            </a:r>
          </a:p>
          <a:p>
            <a:pPr algn="ctr">
              <a:spcBef>
                <a:spcPts val="0"/>
              </a:spcBef>
              <a:buFontTx/>
              <a:buNone/>
              <a:defRPr/>
            </a:pPr>
            <a:r>
              <a:rPr lang="en-US" sz="1400" b="1" baseline="0" dirty="0">
                <a:solidFill>
                  <a:schemeClr val="accent2"/>
                </a:solidFill>
                <a:latin typeface="Georgia" charset="0"/>
              </a:rPr>
              <a:t>Nuclear Weapons and Material Security 2013</a:t>
            </a:r>
            <a:endParaRPr lang="en-US" sz="1400" b="1" dirty="0">
              <a:solidFill>
                <a:schemeClr val="accent2"/>
              </a:solidFill>
              <a:latin typeface="Georgia" charset="0"/>
            </a:endParaRPr>
          </a:p>
          <a:p>
            <a:pPr algn="ctr">
              <a:spcBef>
                <a:spcPts val="0"/>
              </a:spcBef>
              <a:buFontTx/>
              <a:buNone/>
              <a:defRPr/>
            </a:pPr>
            <a:endParaRPr lang="en-US" sz="1200" b="1" dirty="0">
              <a:solidFill>
                <a:schemeClr val="accent2"/>
              </a:solidFill>
              <a:latin typeface="Georgia" charset="0"/>
            </a:endParaRPr>
          </a:p>
          <a:p>
            <a:pPr algn="l">
              <a:spcBef>
                <a:spcPts val="0"/>
              </a:spcBef>
              <a:buFontTx/>
              <a:buNone/>
              <a:defRPr/>
            </a:pPr>
            <a:endParaRPr lang="en-US" sz="1200" b="1" dirty="0">
              <a:solidFill>
                <a:schemeClr val="accent2"/>
              </a:solidFill>
              <a:latin typeface="Georgia" charset="0"/>
            </a:endParaRPr>
          </a:p>
          <a:p>
            <a:pPr algn="l">
              <a:spcBef>
                <a:spcPts val="0"/>
              </a:spcBef>
              <a:buFontTx/>
              <a:buNone/>
              <a:defRPr/>
            </a:pPr>
            <a:endParaRPr lang="en-US" sz="1200" b="1" dirty="0">
              <a:solidFill>
                <a:schemeClr val="accent2"/>
              </a:solidFill>
              <a:latin typeface="Georgia" charset="0"/>
            </a:endParaRPr>
          </a:p>
          <a:p>
            <a:pPr algn="l">
              <a:spcBef>
                <a:spcPts val="0"/>
              </a:spcBef>
              <a:buFontTx/>
              <a:buNone/>
              <a:defRPr/>
            </a:pPr>
            <a:endParaRPr lang="en-US" sz="1200" b="1" dirty="0">
              <a:solidFill>
                <a:schemeClr val="accent2"/>
              </a:solidFill>
              <a:latin typeface="Georgia" charset="0"/>
            </a:endParaRPr>
          </a:p>
        </p:txBody>
      </p:sp>
      <p:sp>
        <p:nvSpPr>
          <p:cNvPr id="31750" name="Line 6"/>
          <p:cNvSpPr>
            <a:spLocks noChangeShapeType="1"/>
          </p:cNvSpPr>
          <p:nvPr/>
        </p:nvSpPr>
        <p:spPr bwMode="auto">
          <a:xfrm>
            <a:off x="228600" y="1485900"/>
            <a:ext cx="8683625" cy="0"/>
          </a:xfrm>
          <a:prstGeom prst="line">
            <a:avLst/>
          </a:prstGeom>
          <a:noFill/>
          <a:ln w="12700">
            <a:solidFill>
              <a:srgbClr val="000041"/>
            </a:solidFill>
            <a:round/>
            <a:headEnd/>
            <a:tailEnd/>
          </a:ln>
          <a:effectLst/>
        </p:spPr>
        <p:txBody>
          <a:bodyPr/>
          <a:lstStyle/>
          <a:p>
            <a:pPr>
              <a:defRPr/>
            </a:pPr>
            <a:endParaRPr lang="en-US" dirty="0">
              <a:latin typeface="Arial" pitchFamily="-97" charset="0"/>
              <a:ea typeface="+mn-ea"/>
            </a:endParaRPr>
          </a:p>
        </p:txBody>
      </p:sp>
      <p:sp>
        <p:nvSpPr>
          <p:cNvPr id="31752" name="Line 8"/>
          <p:cNvSpPr>
            <a:spLocks noChangeShapeType="1"/>
          </p:cNvSpPr>
          <p:nvPr/>
        </p:nvSpPr>
        <p:spPr bwMode="auto">
          <a:xfrm>
            <a:off x="230188" y="3821113"/>
            <a:ext cx="8683625" cy="0"/>
          </a:xfrm>
          <a:prstGeom prst="line">
            <a:avLst/>
          </a:prstGeom>
          <a:noFill/>
          <a:ln w="12700">
            <a:solidFill>
              <a:srgbClr val="000041"/>
            </a:solidFill>
            <a:round/>
            <a:headEnd/>
            <a:tailEnd/>
          </a:ln>
          <a:effectLst/>
        </p:spPr>
        <p:txBody>
          <a:bodyPr/>
          <a:lstStyle/>
          <a:p>
            <a:pPr>
              <a:defRPr/>
            </a:pPr>
            <a:endParaRPr lang="en-US" dirty="0">
              <a:latin typeface="Arial" pitchFamily="-97" charset="0"/>
              <a:ea typeface="+mn-ea"/>
            </a:endParaRPr>
          </a:p>
        </p:txBody>
      </p:sp>
      <p:sp>
        <p:nvSpPr>
          <p:cNvPr id="31753" name="Line 9"/>
          <p:cNvSpPr>
            <a:spLocks noChangeShapeType="1"/>
          </p:cNvSpPr>
          <p:nvPr/>
        </p:nvSpPr>
        <p:spPr bwMode="auto">
          <a:xfrm>
            <a:off x="304800" y="6400800"/>
            <a:ext cx="8534400" cy="0"/>
          </a:xfrm>
          <a:prstGeom prst="line">
            <a:avLst/>
          </a:prstGeom>
          <a:noFill/>
          <a:ln w="12700">
            <a:solidFill>
              <a:srgbClr val="000041"/>
            </a:solidFill>
            <a:round/>
            <a:headEnd/>
            <a:tailEnd/>
          </a:ln>
          <a:effectLst/>
        </p:spPr>
        <p:txBody>
          <a:bodyPr/>
          <a:lstStyle/>
          <a:p>
            <a:pPr>
              <a:defRPr/>
            </a:pPr>
            <a:endParaRPr lang="en-US" dirty="0">
              <a:latin typeface="Arial" pitchFamily="-97" charset="0"/>
              <a:ea typeface="+mn-ea"/>
            </a:endParaRPr>
          </a:p>
        </p:txBody>
      </p:sp>
      <p:pic>
        <p:nvPicPr>
          <p:cNvPr id="1033" name="Picture 10" descr="DOE11"/>
          <p:cNvPicPr>
            <a:picLocks noChangeAspect="1" noChangeArrowheads="1"/>
          </p:cNvPicPr>
          <p:nvPr/>
        </p:nvPicPr>
        <p:blipFill>
          <a:blip r:embed="rId6"/>
          <a:srcRect/>
          <a:stretch>
            <a:fillRect/>
          </a:stretch>
        </p:blipFill>
        <p:spPr bwMode="auto">
          <a:xfrm>
            <a:off x="8458200" y="76200"/>
            <a:ext cx="457200" cy="457200"/>
          </a:xfrm>
          <a:prstGeom prst="rect">
            <a:avLst/>
          </a:prstGeom>
          <a:noFill/>
          <a:ln w="9525">
            <a:noFill/>
            <a:miter lim="800000"/>
            <a:headEnd/>
            <a:tailEnd/>
          </a:ln>
        </p:spPr>
      </p:pic>
      <p:sp>
        <p:nvSpPr>
          <p:cNvPr id="86023" name="Line 7"/>
          <p:cNvSpPr>
            <a:spLocks noChangeShapeType="1"/>
          </p:cNvSpPr>
          <p:nvPr/>
        </p:nvSpPr>
        <p:spPr bwMode="auto">
          <a:xfrm>
            <a:off x="4572000" y="1485900"/>
            <a:ext cx="0" cy="4914900"/>
          </a:xfrm>
          <a:prstGeom prst="line">
            <a:avLst/>
          </a:prstGeom>
          <a:noFill/>
          <a:ln w="12700">
            <a:solidFill>
              <a:srgbClr val="000041"/>
            </a:solidFill>
            <a:round/>
            <a:headEnd/>
            <a:tailEnd/>
          </a:ln>
          <a:effectLst/>
        </p:spPr>
        <p:txBody>
          <a:bodyPr/>
          <a:lstStyle/>
          <a:p>
            <a:pPr>
              <a:defRPr/>
            </a:pPr>
            <a:endParaRPr lang="en-US" dirty="0">
              <a:latin typeface="Arial" pitchFamily="-97" charset="0"/>
              <a:ea typeface="+mn-ea"/>
            </a:endParaRPr>
          </a:p>
        </p:txBody>
      </p:sp>
      <p:sp>
        <p:nvSpPr>
          <p:cNvPr id="11" name="TextBox 10"/>
          <p:cNvSpPr txBox="1"/>
          <p:nvPr/>
        </p:nvSpPr>
        <p:spPr>
          <a:xfrm>
            <a:off x="3886200" y="6553200"/>
            <a:ext cx="1454150" cy="573088"/>
          </a:xfrm>
          <a:prstGeom prst="rect">
            <a:avLst/>
          </a:prstGeom>
          <a:noFill/>
        </p:spPr>
        <p:txBody>
          <a:bodyPr wrap="none">
            <a:spAutoFit/>
          </a:bodyPr>
          <a:lstStyle/>
          <a:p>
            <a:pPr>
              <a:buFontTx/>
              <a:buNone/>
              <a:defRPr/>
            </a:pPr>
            <a:r>
              <a:rPr lang="en-US" sz="1200" b="1" dirty="0">
                <a:solidFill>
                  <a:srgbClr val="000041"/>
                </a:solidFill>
                <a:latin typeface="Georgia" charset="0"/>
              </a:rPr>
              <a:t>UNCLASSIFIED</a:t>
            </a:r>
          </a:p>
          <a:p>
            <a:pPr>
              <a:defRPr/>
            </a:pP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ctr" rtl="0" eaLnBrk="1" fontAlgn="base" hangingPunct="1">
        <a:spcBef>
          <a:spcPct val="0"/>
        </a:spcBef>
        <a:spcAft>
          <a:spcPct val="0"/>
        </a:spcAft>
        <a:defRPr sz="2000" b="1">
          <a:solidFill>
            <a:srgbClr val="000041"/>
          </a:solidFill>
          <a:latin typeface="+mj-lt"/>
          <a:ea typeface="ＭＳ Ｐゴシック" pitchFamily="-97" charset="-128"/>
          <a:cs typeface="ＭＳ Ｐゴシック" pitchFamily="-97" charset="-128"/>
        </a:defRPr>
      </a:lvl1pPr>
      <a:lvl2pPr algn="ctr" rtl="0" eaLnBrk="1" fontAlgn="base" hangingPunct="1">
        <a:spcBef>
          <a:spcPct val="0"/>
        </a:spcBef>
        <a:spcAft>
          <a:spcPct val="0"/>
        </a:spcAft>
        <a:defRPr sz="2000" b="1">
          <a:solidFill>
            <a:srgbClr val="000041"/>
          </a:solidFill>
          <a:latin typeface="Georgia" pitchFamily="-97" charset="0"/>
          <a:ea typeface="ＭＳ Ｐゴシック" pitchFamily="-97" charset="-128"/>
          <a:cs typeface="ＭＳ Ｐゴシック" pitchFamily="-97" charset="-128"/>
        </a:defRPr>
      </a:lvl2pPr>
      <a:lvl3pPr algn="ctr" rtl="0" eaLnBrk="1" fontAlgn="base" hangingPunct="1">
        <a:spcBef>
          <a:spcPct val="0"/>
        </a:spcBef>
        <a:spcAft>
          <a:spcPct val="0"/>
        </a:spcAft>
        <a:defRPr sz="2000" b="1">
          <a:solidFill>
            <a:srgbClr val="000041"/>
          </a:solidFill>
          <a:latin typeface="Georgia" pitchFamily="-97" charset="0"/>
          <a:ea typeface="ＭＳ Ｐゴシック" pitchFamily="-97" charset="-128"/>
          <a:cs typeface="ＭＳ Ｐゴシック" pitchFamily="-97" charset="-128"/>
        </a:defRPr>
      </a:lvl3pPr>
      <a:lvl4pPr algn="ctr" rtl="0" eaLnBrk="1" fontAlgn="base" hangingPunct="1">
        <a:spcBef>
          <a:spcPct val="0"/>
        </a:spcBef>
        <a:spcAft>
          <a:spcPct val="0"/>
        </a:spcAft>
        <a:defRPr sz="2000" b="1">
          <a:solidFill>
            <a:srgbClr val="000041"/>
          </a:solidFill>
          <a:latin typeface="Georgia" pitchFamily="-97" charset="0"/>
          <a:ea typeface="ＭＳ Ｐゴシック" pitchFamily="-97" charset="-128"/>
          <a:cs typeface="ＭＳ Ｐゴシック" pitchFamily="-97" charset="-128"/>
        </a:defRPr>
      </a:lvl4pPr>
      <a:lvl5pPr algn="ctr" rtl="0" eaLnBrk="1" fontAlgn="base" hangingPunct="1">
        <a:spcBef>
          <a:spcPct val="0"/>
        </a:spcBef>
        <a:spcAft>
          <a:spcPct val="0"/>
        </a:spcAft>
        <a:defRPr sz="2000" b="1">
          <a:solidFill>
            <a:srgbClr val="000041"/>
          </a:solidFill>
          <a:latin typeface="Georgia" pitchFamily="-97" charset="0"/>
          <a:ea typeface="ＭＳ Ｐゴシック" pitchFamily="-97" charset="-128"/>
          <a:cs typeface="ＭＳ Ｐゴシック" pitchFamily="-97" charset="-128"/>
        </a:defRPr>
      </a:lvl5pPr>
      <a:lvl6pPr marL="457200" algn="ctr" rtl="0" eaLnBrk="1" fontAlgn="base" hangingPunct="1">
        <a:spcBef>
          <a:spcPct val="0"/>
        </a:spcBef>
        <a:spcAft>
          <a:spcPct val="0"/>
        </a:spcAft>
        <a:defRPr sz="2000">
          <a:solidFill>
            <a:srgbClr val="000041"/>
          </a:solidFill>
          <a:latin typeface="Georgia" pitchFamily="-97" charset="0"/>
        </a:defRPr>
      </a:lvl6pPr>
      <a:lvl7pPr marL="914400" algn="ctr" rtl="0" eaLnBrk="1" fontAlgn="base" hangingPunct="1">
        <a:spcBef>
          <a:spcPct val="0"/>
        </a:spcBef>
        <a:spcAft>
          <a:spcPct val="0"/>
        </a:spcAft>
        <a:defRPr sz="2000">
          <a:solidFill>
            <a:srgbClr val="000041"/>
          </a:solidFill>
          <a:latin typeface="Georgia" pitchFamily="-97" charset="0"/>
        </a:defRPr>
      </a:lvl7pPr>
      <a:lvl8pPr marL="1371600" algn="ctr" rtl="0" eaLnBrk="1" fontAlgn="base" hangingPunct="1">
        <a:spcBef>
          <a:spcPct val="0"/>
        </a:spcBef>
        <a:spcAft>
          <a:spcPct val="0"/>
        </a:spcAft>
        <a:defRPr sz="2000">
          <a:solidFill>
            <a:srgbClr val="000041"/>
          </a:solidFill>
          <a:latin typeface="Georgia" pitchFamily="-97" charset="0"/>
        </a:defRPr>
      </a:lvl8pPr>
      <a:lvl9pPr marL="1828800" algn="ctr" rtl="0" eaLnBrk="1" fontAlgn="base" hangingPunct="1">
        <a:spcBef>
          <a:spcPct val="0"/>
        </a:spcBef>
        <a:spcAft>
          <a:spcPct val="0"/>
        </a:spcAft>
        <a:defRPr sz="2000">
          <a:solidFill>
            <a:srgbClr val="000041"/>
          </a:solidFill>
          <a:latin typeface="Georgia" pitchFamily="-97"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ＭＳ Ｐゴシック" pitchFamily="-97" charset="-128"/>
          <a:cs typeface="ＭＳ Ｐゴシック" pitchFamily="-97" charset="-128"/>
        </a:defRPr>
      </a:lvl1pPr>
      <a:lvl2pPr marL="742950" indent="-285750" algn="l" rtl="0" eaLnBrk="1" fontAlgn="base" hangingPunct="1">
        <a:spcBef>
          <a:spcPct val="20000"/>
        </a:spcBef>
        <a:spcAft>
          <a:spcPct val="0"/>
        </a:spcAft>
        <a:defRPr sz="2800">
          <a:solidFill>
            <a:schemeClr val="tx1"/>
          </a:solidFill>
          <a:latin typeface="+mn-lt"/>
          <a:ea typeface="ＭＳ Ｐゴシック" pitchFamily="-97"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97"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97"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97"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22326" y="274321"/>
            <a:ext cx="8572500" cy="4247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338711" y="1650030"/>
            <a:ext cx="8564601"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1"/>
            <a:ext cx="20574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3293" y="6616607"/>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17"/>
          <a:stretch>
            <a:fillRect/>
          </a:stretch>
        </p:blipFill>
        <p:spPr>
          <a:xfrm>
            <a:off x="309847" y="6477000"/>
            <a:ext cx="816102" cy="261860"/>
          </a:xfrm>
          <a:prstGeom prst="rect">
            <a:avLst/>
          </a:prstGeom>
        </p:spPr>
      </p:pic>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6007712" y="6583680"/>
            <a:ext cx="2895600" cy="182562"/>
          </a:xfrm>
          <a:prstGeom prst="rect">
            <a:avLst/>
          </a:prstGeom>
          <a:ln/>
        </p:spPr>
        <p:txBody>
          <a:bodyPr anchor="ctr"/>
          <a:lstStyle/>
          <a:p>
            <a:pPr algn="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150243737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Lst>
  <p:txStyles>
    <p:titleStyle>
      <a:lvl1pPr algn="l" rtl="0" eaLnBrk="1" fontAlgn="base" hangingPunct="1">
        <a:lnSpc>
          <a:spcPct val="90000"/>
        </a:lnSpc>
        <a:spcBef>
          <a:spcPct val="0"/>
        </a:spcBef>
        <a:spcAft>
          <a:spcPct val="0"/>
        </a:spcAft>
        <a:defRPr sz="24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2250">
          <a:solidFill>
            <a:srgbClr val="006C3A"/>
          </a:solidFill>
          <a:latin typeface="Arial Black" pitchFamily="34" charset="0"/>
        </a:defRPr>
      </a:lvl2pPr>
      <a:lvl3pPr algn="l" rtl="0" eaLnBrk="1" fontAlgn="base" hangingPunct="1">
        <a:lnSpc>
          <a:spcPct val="85000"/>
        </a:lnSpc>
        <a:spcBef>
          <a:spcPct val="0"/>
        </a:spcBef>
        <a:spcAft>
          <a:spcPct val="0"/>
        </a:spcAft>
        <a:defRPr sz="2250">
          <a:solidFill>
            <a:srgbClr val="006C3A"/>
          </a:solidFill>
          <a:latin typeface="Arial Black" pitchFamily="34" charset="0"/>
        </a:defRPr>
      </a:lvl3pPr>
      <a:lvl4pPr algn="l" rtl="0" eaLnBrk="1" fontAlgn="base" hangingPunct="1">
        <a:lnSpc>
          <a:spcPct val="85000"/>
        </a:lnSpc>
        <a:spcBef>
          <a:spcPct val="0"/>
        </a:spcBef>
        <a:spcAft>
          <a:spcPct val="0"/>
        </a:spcAft>
        <a:defRPr sz="2250">
          <a:solidFill>
            <a:srgbClr val="006C3A"/>
          </a:solidFill>
          <a:latin typeface="Arial Black" pitchFamily="34" charset="0"/>
        </a:defRPr>
      </a:lvl4pPr>
      <a:lvl5pPr algn="l" rtl="0" eaLnBrk="1" fontAlgn="base" hangingPunct="1">
        <a:lnSpc>
          <a:spcPct val="85000"/>
        </a:lnSpc>
        <a:spcBef>
          <a:spcPct val="0"/>
        </a:spcBef>
        <a:spcAft>
          <a:spcPct val="0"/>
        </a:spcAft>
        <a:defRPr sz="2250">
          <a:solidFill>
            <a:srgbClr val="006C3A"/>
          </a:solidFill>
          <a:latin typeface="Arial Black" pitchFamily="34" charset="0"/>
        </a:defRPr>
      </a:lvl5pPr>
      <a:lvl6pPr marL="342900" algn="l" rtl="0" eaLnBrk="1" fontAlgn="base" hangingPunct="1">
        <a:lnSpc>
          <a:spcPct val="85000"/>
        </a:lnSpc>
        <a:spcBef>
          <a:spcPct val="0"/>
        </a:spcBef>
        <a:spcAft>
          <a:spcPct val="0"/>
        </a:spcAft>
        <a:defRPr sz="2250">
          <a:solidFill>
            <a:srgbClr val="006C3A"/>
          </a:solidFill>
          <a:latin typeface="Arial Black" pitchFamily="34" charset="0"/>
        </a:defRPr>
      </a:lvl6pPr>
      <a:lvl7pPr marL="685800" algn="l" rtl="0" eaLnBrk="1" fontAlgn="base" hangingPunct="1">
        <a:lnSpc>
          <a:spcPct val="85000"/>
        </a:lnSpc>
        <a:spcBef>
          <a:spcPct val="0"/>
        </a:spcBef>
        <a:spcAft>
          <a:spcPct val="0"/>
        </a:spcAft>
        <a:defRPr sz="2250">
          <a:solidFill>
            <a:srgbClr val="006C3A"/>
          </a:solidFill>
          <a:latin typeface="Arial Black" pitchFamily="34" charset="0"/>
        </a:defRPr>
      </a:lvl7pPr>
      <a:lvl8pPr marL="1028700" algn="l" rtl="0" eaLnBrk="1" fontAlgn="base" hangingPunct="1">
        <a:lnSpc>
          <a:spcPct val="85000"/>
        </a:lnSpc>
        <a:spcBef>
          <a:spcPct val="0"/>
        </a:spcBef>
        <a:spcAft>
          <a:spcPct val="0"/>
        </a:spcAft>
        <a:defRPr sz="2250">
          <a:solidFill>
            <a:srgbClr val="006C3A"/>
          </a:solidFill>
          <a:latin typeface="Arial Black" pitchFamily="34" charset="0"/>
        </a:defRPr>
      </a:lvl8pPr>
      <a:lvl9pPr marL="1371600" algn="l" rtl="0" eaLnBrk="1" fontAlgn="base" hangingPunct="1">
        <a:lnSpc>
          <a:spcPct val="85000"/>
        </a:lnSpc>
        <a:spcBef>
          <a:spcPct val="0"/>
        </a:spcBef>
        <a:spcAft>
          <a:spcPct val="0"/>
        </a:spcAft>
        <a:defRPr sz="2250">
          <a:solidFill>
            <a:srgbClr val="006C3A"/>
          </a:solidFill>
          <a:latin typeface="Arial Black" pitchFamily="34" charset="0"/>
        </a:defRPr>
      </a:lvl9pPr>
    </p:titleStyle>
    <p:bodyStyle>
      <a:lvl1pPr marL="215504" indent="-215504" algn="l" rtl="0" eaLnBrk="1" fontAlgn="base" hangingPunct="1">
        <a:lnSpc>
          <a:spcPct val="90000"/>
        </a:lnSpc>
        <a:spcBef>
          <a:spcPts val="1050"/>
        </a:spcBef>
        <a:spcAft>
          <a:spcPct val="0"/>
        </a:spcAft>
        <a:buClr>
          <a:schemeClr val="tx1"/>
        </a:buClr>
        <a:buSzPct val="90000"/>
        <a:buFont typeface="Century Gothic" panose="020B0502020202020204" pitchFamily="34" charset="0"/>
        <a:buChar char="•"/>
        <a:defRPr sz="2100" kern="1200">
          <a:solidFill>
            <a:schemeClr val="tx1"/>
          </a:solidFill>
          <a:latin typeface="Century Gothic" panose="020B0502020202020204" pitchFamily="34" charset="0"/>
          <a:ea typeface="+mn-ea"/>
          <a:cs typeface="+mn-cs"/>
        </a:defRPr>
      </a:lvl1pPr>
      <a:lvl2pPr marL="516731" indent="-214313"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2pPr>
      <a:lvl3pPr marL="772716" indent="-214313"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1500" kern="1200">
          <a:solidFill>
            <a:schemeClr val="tx1"/>
          </a:solidFill>
          <a:latin typeface="Century Gothic" panose="020B0502020202020204" pitchFamily="34" charset="0"/>
          <a:ea typeface="+mn-ea"/>
          <a:cs typeface="+mn-cs"/>
        </a:defRPr>
      </a:lvl3pPr>
      <a:lvl4pPr marL="858441" indent="-129779" algn="l" rtl="0" eaLnBrk="1" fontAlgn="base" hangingPunct="1">
        <a:lnSpc>
          <a:spcPct val="90000"/>
        </a:lnSpc>
        <a:spcBef>
          <a:spcPts val="600"/>
        </a:spcBef>
        <a:spcAft>
          <a:spcPct val="0"/>
        </a:spcAft>
        <a:buClr>
          <a:schemeClr val="tx1"/>
        </a:buClr>
        <a:buFont typeface="Arial" charset="0"/>
        <a:buChar char="–"/>
        <a:defRPr sz="1350" kern="1200">
          <a:solidFill>
            <a:schemeClr val="tx1"/>
          </a:solidFill>
          <a:latin typeface="Century Gothic" panose="020B0502020202020204" pitchFamily="34" charset="0"/>
          <a:ea typeface="+mn-ea"/>
          <a:cs typeface="+mn-cs"/>
        </a:defRPr>
      </a:lvl4pPr>
      <a:lvl5pPr marL="1112044" indent="-166688" algn="l" rtl="0" eaLnBrk="1" fontAlgn="base" hangingPunct="1">
        <a:lnSpc>
          <a:spcPct val="90000"/>
        </a:lnSpc>
        <a:spcBef>
          <a:spcPts val="450"/>
        </a:spcBef>
        <a:spcAft>
          <a:spcPct val="0"/>
        </a:spcAft>
        <a:buClr>
          <a:schemeClr val="tx1"/>
        </a:buClr>
        <a:buFont typeface="Arial"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9">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104C29D2-540D-4479-B4AC-2DEA198EBEA1}" type="datetime1">
              <a:rPr lang="en-US" smtClean="0"/>
              <a:t>2/26/2023</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63798155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74" r:id="rId12"/>
    <p:sldLayoutId id="2147483775" r:id="rId13"/>
    <p:sldLayoutId id="2147483772" r:id="rId14"/>
    <p:sldLayoutId id="2147483768" r:id="rId15"/>
    <p:sldLayoutId id="2147483777" r:id="rId16"/>
    <p:sldLayoutId id="2147483778" r:id="rId17"/>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hyperlink" Target="https://www.energy.gov/articles/secretary-perry-launches-versatile-test-reactor-project-modernize-nuclear-research-and" TargetMode="Externa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0.xml"/><Relationship Id="rId4" Type="http://schemas.openxmlformats.org/officeDocument/2006/relationships/hyperlink" Target="https://www.nndc.bnl.gov/ndw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228600" y="304800"/>
            <a:ext cx="3200400" cy="3020291"/>
            <a:chOff x="768659" y="609599"/>
            <a:chExt cx="5791664" cy="5465727"/>
          </a:xfrm>
        </p:grpSpPr>
        <p:grpSp>
          <p:nvGrpSpPr>
            <p:cNvPr id="8" name="Group 7"/>
            <p:cNvGrpSpPr>
              <a:grpSpLocks noChangeAspect="1"/>
            </p:cNvGrpSpPr>
            <p:nvPr/>
          </p:nvGrpSpPr>
          <p:grpSpPr>
            <a:xfrm>
              <a:off x="768659" y="609599"/>
              <a:ext cx="5791664" cy="5465727"/>
              <a:chOff x="768659" y="609599"/>
              <a:chExt cx="5791664" cy="5465727"/>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8659" y="609599"/>
                <a:ext cx="5791664" cy="546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2862702" y="2539005"/>
                <a:ext cx="1603578" cy="16069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761997" y="2872888"/>
              <a:ext cx="18049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itle 3"/>
          <p:cNvSpPr>
            <a:spLocks noGrp="1"/>
          </p:cNvSpPr>
          <p:nvPr>
            <p:ph type="ctrTitle"/>
          </p:nvPr>
        </p:nvSpPr>
        <p:spPr>
          <a:xfrm>
            <a:off x="3276600" y="2438400"/>
            <a:ext cx="5867400" cy="3114290"/>
          </a:xfrm>
        </p:spPr>
        <p:txBody>
          <a:bodyPr>
            <a:normAutofit fontScale="90000"/>
          </a:bodyPr>
          <a:lstStyle/>
          <a:p>
            <a:pPr algn="ctr"/>
            <a:r>
              <a:rPr lang="en-US" dirty="0">
                <a:effectLst/>
                <a:latin typeface="Times New Roman"/>
                <a:ea typeface="MS PGothic" charset="0"/>
                <a:cs typeface="Times New Roman"/>
              </a:rPr>
              <a:t>Nuclear Data Working Group (NDWG) </a:t>
            </a:r>
            <a:br>
              <a:rPr lang="en-US" dirty="0">
                <a:effectLst/>
                <a:latin typeface="Times New Roman"/>
                <a:ea typeface="MS PGothic" charset="0"/>
                <a:cs typeface="Times New Roman"/>
              </a:rPr>
            </a:br>
            <a:r>
              <a:rPr lang="en-US" dirty="0">
                <a:effectLst/>
                <a:latin typeface="Times New Roman"/>
                <a:ea typeface="MS PGothic" charset="0"/>
                <a:cs typeface="Times New Roman"/>
              </a:rPr>
              <a:t>WANDA2023</a:t>
            </a:r>
            <a:br>
              <a:rPr lang="en-US" dirty="0">
                <a:effectLst/>
                <a:latin typeface="Times New Roman"/>
                <a:ea typeface="MS PGothic" charset="0"/>
                <a:cs typeface="Times New Roman"/>
              </a:rPr>
            </a:br>
            <a:br>
              <a:rPr lang="en-US" dirty="0">
                <a:effectLst/>
                <a:latin typeface="Times New Roman"/>
                <a:ea typeface="MS PGothic" charset="0"/>
                <a:cs typeface="Times New Roman"/>
              </a:rPr>
            </a:br>
            <a:r>
              <a:rPr lang="en-US" sz="4000" dirty="0">
                <a:effectLst/>
                <a:latin typeface="Times New Roman"/>
                <a:ea typeface="MS PGothic" charset="0"/>
                <a:cs typeface="Times New Roman"/>
              </a:rPr>
              <a:t>Catherine Romano</a:t>
            </a:r>
            <a:br>
              <a:rPr lang="en-US" sz="4000" dirty="0">
                <a:effectLst/>
                <a:latin typeface="Times New Roman"/>
                <a:ea typeface="MS PGothic" charset="0"/>
                <a:cs typeface="Times New Roman"/>
              </a:rPr>
            </a:br>
            <a:r>
              <a:rPr lang="en-US" sz="1600" dirty="0">
                <a:effectLst/>
                <a:latin typeface="Times New Roman"/>
                <a:ea typeface="MS PGothic" charset="0"/>
                <a:cs typeface="Times New Roman"/>
              </a:rPr>
              <a:t>Chair, NDWG</a:t>
            </a:r>
            <a:br>
              <a:rPr lang="en-US" sz="1600" dirty="0">
                <a:effectLst/>
                <a:latin typeface="Times New Roman"/>
                <a:ea typeface="MS PGothic" charset="0"/>
                <a:cs typeface="Times New Roman"/>
              </a:rPr>
            </a:br>
            <a:r>
              <a:rPr lang="en-US" sz="4000" dirty="0">
                <a:effectLst/>
                <a:latin typeface="Times New Roman"/>
                <a:ea typeface="MS PGothic" charset="0"/>
                <a:cs typeface="Times New Roman"/>
              </a:rPr>
              <a:t>Todd Bredeweg</a:t>
            </a:r>
            <a:br>
              <a:rPr lang="en-US" sz="3600" dirty="0">
                <a:effectLst/>
                <a:latin typeface="Times New Roman"/>
                <a:ea typeface="MS PGothic" charset="0"/>
                <a:cs typeface="Times New Roman"/>
              </a:rPr>
            </a:br>
            <a:r>
              <a:rPr lang="en-US" sz="1400" dirty="0">
                <a:effectLst/>
                <a:latin typeface="Times New Roman"/>
                <a:ea typeface="MS PGothic" charset="0"/>
                <a:cs typeface="Times New Roman"/>
              </a:rPr>
              <a:t>Vice Chair, NDWG</a:t>
            </a:r>
            <a:br>
              <a:rPr lang="en-US" sz="1400" dirty="0">
                <a:effectLst/>
                <a:latin typeface="Times New Roman"/>
                <a:ea typeface="MS PGothic" charset="0"/>
                <a:cs typeface="Times New Roman"/>
              </a:rPr>
            </a:br>
            <a:r>
              <a:rPr lang="en-US" sz="4000" dirty="0">
                <a:effectLst/>
                <a:latin typeface="Times New Roman"/>
                <a:ea typeface="MS PGothic" charset="0"/>
                <a:cs typeface="Times New Roman"/>
              </a:rPr>
              <a:t>Stephanie Lyons</a:t>
            </a:r>
            <a:br>
              <a:rPr lang="en-US" sz="4000" dirty="0">
                <a:effectLst/>
                <a:latin typeface="Times New Roman"/>
                <a:ea typeface="MS PGothic" charset="0"/>
                <a:cs typeface="Times New Roman"/>
              </a:rPr>
            </a:br>
            <a:r>
              <a:rPr kumimoji="0" lang="en-US" sz="1400" b="1" i="0" u="none" strike="noStrike" kern="1200" cap="none" spc="0" normalizeH="0" baseline="0" noProof="0" dirty="0">
                <a:ln>
                  <a:noFill/>
                </a:ln>
                <a:solidFill>
                  <a:srgbClr val="464646"/>
                </a:solidFill>
                <a:effectLst/>
                <a:uLnTx/>
                <a:uFillTx/>
                <a:latin typeface="Times New Roman"/>
                <a:ea typeface="MS PGothic" charset="0"/>
                <a:cs typeface="Times New Roman"/>
              </a:rPr>
              <a:t>Director of Communications, NDWG</a:t>
            </a:r>
            <a:br>
              <a:rPr lang="en-US" sz="4000" dirty="0">
                <a:effectLst/>
                <a:latin typeface="Times New Roman"/>
                <a:ea typeface="MS PGothic" charset="0"/>
                <a:cs typeface="Times New Roman"/>
              </a:rPr>
            </a:br>
            <a:endParaRPr lang="en-US" sz="4000" dirty="0">
              <a:effectLst/>
            </a:endParaRPr>
          </a:p>
        </p:txBody>
      </p:sp>
      <p:sp>
        <p:nvSpPr>
          <p:cNvPr id="2" name="TextBox 1">
            <a:extLst>
              <a:ext uri="{FF2B5EF4-FFF2-40B4-BE49-F238E27FC236}">
                <a16:creationId xmlns:a16="http://schemas.microsoft.com/office/drawing/2014/main" id="{DE7EDA12-3FCC-46FD-BFF1-4085686301CC}"/>
              </a:ext>
            </a:extLst>
          </p:cNvPr>
          <p:cNvSpPr txBox="1"/>
          <p:nvPr/>
        </p:nvSpPr>
        <p:spPr>
          <a:xfrm>
            <a:off x="498706" y="5976026"/>
            <a:ext cx="3657600" cy="646331"/>
          </a:xfrm>
          <a:prstGeom prst="rect">
            <a:avLst/>
          </a:prstGeom>
          <a:noFill/>
        </p:spPr>
        <p:txBody>
          <a:bodyPr wrap="square" rtlCol="0">
            <a:spAutoFit/>
          </a:bodyPr>
          <a:lstStyle/>
          <a:p>
            <a:r>
              <a:rPr lang="en-US" b="1" dirty="0">
                <a:solidFill>
                  <a:schemeClr val="bg1"/>
                </a:solidFill>
              </a:rPr>
              <a:t>February 27-March 2, 2023</a:t>
            </a:r>
          </a:p>
          <a:p>
            <a:r>
              <a:rPr lang="en-US" b="1" dirty="0">
                <a:solidFill>
                  <a:schemeClr val="bg1"/>
                </a:solidFill>
              </a:rPr>
              <a:t>Crystal City, VA</a:t>
            </a:r>
          </a:p>
        </p:txBody>
      </p:sp>
    </p:spTree>
    <p:extLst>
      <p:ext uri="{BB962C8B-B14F-4D97-AF65-F5344CB8AC3E}">
        <p14:creationId xmlns:p14="http://schemas.microsoft.com/office/powerpoint/2010/main" val="15434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04CCF64-D148-40B9-9ADB-16EDC2CCE342}"/>
              </a:ext>
            </a:extLst>
          </p:cNvPr>
          <p:cNvGrpSpPr>
            <a:grpSpLocks noChangeAspect="1"/>
          </p:cNvGrpSpPr>
          <p:nvPr/>
        </p:nvGrpSpPr>
        <p:grpSpPr>
          <a:xfrm>
            <a:off x="3728721" y="1723852"/>
            <a:ext cx="5334016" cy="4858540"/>
            <a:chOff x="1913600" y="1295842"/>
            <a:chExt cx="5020568" cy="4664548"/>
          </a:xfrm>
        </p:grpSpPr>
        <p:sp>
          <p:nvSpPr>
            <p:cNvPr id="6" name="Flowchart: Connector 5">
              <a:extLst>
                <a:ext uri="{FF2B5EF4-FFF2-40B4-BE49-F238E27FC236}">
                  <a16:creationId xmlns:a16="http://schemas.microsoft.com/office/drawing/2014/main" id="{73B2D249-BCFA-456A-BBAB-397156874900}"/>
                </a:ext>
              </a:extLst>
            </p:cNvPr>
            <p:cNvSpPr>
              <a:spLocks noChangeAspect="1"/>
            </p:cNvSpPr>
            <p:nvPr/>
          </p:nvSpPr>
          <p:spPr>
            <a:xfrm>
              <a:off x="2053105" y="3810111"/>
              <a:ext cx="1989254" cy="1990772"/>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7" name="Flowchart: Connector 6">
              <a:extLst>
                <a:ext uri="{FF2B5EF4-FFF2-40B4-BE49-F238E27FC236}">
                  <a16:creationId xmlns:a16="http://schemas.microsoft.com/office/drawing/2014/main" id="{9F288C1D-8BB9-4693-911C-5E5263768EEB}"/>
                </a:ext>
              </a:extLst>
            </p:cNvPr>
            <p:cNvSpPr>
              <a:spLocks noChangeAspect="1"/>
            </p:cNvSpPr>
            <p:nvPr/>
          </p:nvSpPr>
          <p:spPr>
            <a:xfrm>
              <a:off x="1913600" y="1957203"/>
              <a:ext cx="1989254" cy="1990772"/>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8" name="Flowchart: Connector 7">
              <a:extLst>
                <a:ext uri="{FF2B5EF4-FFF2-40B4-BE49-F238E27FC236}">
                  <a16:creationId xmlns:a16="http://schemas.microsoft.com/office/drawing/2014/main" id="{33369753-71B1-4D84-B1BD-37B31923E87B}"/>
                </a:ext>
              </a:extLst>
            </p:cNvPr>
            <p:cNvSpPr>
              <a:spLocks noChangeAspect="1"/>
            </p:cNvSpPr>
            <p:nvPr/>
          </p:nvSpPr>
          <p:spPr>
            <a:xfrm>
              <a:off x="4730776" y="3966510"/>
              <a:ext cx="1992359" cy="1993880"/>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9" name="Flowchart: Connector 8">
              <a:extLst>
                <a:ext uri="{FF2B5EF4-FFF2-40B4-BE49-F238E27FC236}">
                  <a16:creationId xmlns:a16="http://schemas.microsoft.com/office/drawing/2014/main" id="{6934486D-51FE-4C40-AD5A-F2BC30598019}"/>
                </a:ext>
              </a:extLst>
            </p:cNvPr>
            <p:cNvSpPr>
              <a:spLocks noChangeAspect="1"/>
            </p:cNvSpPr>
            <p:nvPr/>
          </p:nvSpPr>
          <p:spPr>
            <a:xfrm>
              <a:off x="4814580" y="2177823"/>
              <a:ext cx="1992358" cy="1993879"/>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10" name="Flowchart: Connector 9">
              <a:extLst>
                <a:ext uri="{FF2B5EF4-FFF2-40B4-BE49-F238E27FC236}">
                  <a16:creationId xmlns:a16="http://schemas.microsoft.com/office/drawing/2014/main" id="{C43E1A7E-88CE-4892-914B-D352C922E0E3}"/>
                </a:ext>
              </a:extLst>
            </p:cNvPr>
            <p:cNvSpPr>
              <a:spLocks noChangeAspect="1"/>
            </p:cNvSpPr>
            <p:nvPr/>
          </p:nvSpPr>
          <p:spPr>
            <a:xfrm>
              <a:off x="3437012" y="1295842"/>
              <a:ext cx="1989254" cy="1990772"/>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100" dirty="0">
                <a:solidFill>
                  <a:schemeClr val="tx1"/>
                </a:solidFill>
              </a:endParaRPr>
            </a:p>
          </p:txBody>
        </p:sp>
        <p:sp>
          <p:nvSpPr>
            <p:cNvPr id="11" name="TextBox 10">
              <a:extLst>
                <a:ext uri="{FF2B5EF4-FFF2-40B4-BE49-F238E27FC236}">
                  <a16:creationId xmlns:a16="http://schemas.microsoft.com/office/drawing/2014/main" id="{23036F23-9262-48D2-9BB8-CDDB9B9CDDB6}"/>
                </a:ext>
              </a:extLst>
            </p:cNvPr>
            <p:cNvSpPr txBox="1"/>
            <p:nvPr/>
          </p:nvSpPr>
          <p:spPr>
            <a:xfrm>
              <a:off x="3995523" y="2228388"/>
              <a:ext cx="905585" cy="407773"/>
            </a:xfrm>
            <a:prstGeom prst="rect">
              <a:avLst/>
            </a:prstGeom>
            <a:noFill/>
          </p:spPr>
          <p:txBody>
            <a:bodyPr wrap="none" rtlCol="0">
              <a:spAutoFit/>
            </a:bodyPr>
            <a:lstStyle/>
            <a:p>
              <a:pPr algn="l">
                <a:lnSpc>
                  <a:spcPct val="90000"/>
                </a:lnSpc>
              </a:pPr>
              <a:r>
                <a:rPr lang="en-US" sz="1200" b="1" dirty="0"/>
                <a:t>Needs and</a:t>
              </a:r>
            </a:p>
            <a:p>
              <a:pPr algn="l">
                <a:lnSpc>
                  <a:spcPct val="90000"/>
                </a:lnSpc>
              </a:pPr>
              <a:r>
                <a:rPr lang="en-US" sz="1200" b="1" dirty="0"/>
                <a:t>Impact</a:t>
              </a:r>
            </a:p>
          </p:txBody>
        </p:sp>
        <p:sp>
          <p:nvSpPr>
            <p:cNvPr id="12" name="TextBox 11">
              <a:extLst>
                <a:ext uri="{FF2B5EF4-FFF2-40B4-BE49-F238E27FC236}">
                  <a16:creationId xmlns:a16="http://schemas.microsoft.com/office/drawing/2014/main" id="{C784B057-F683-4956-B399-2040A6B23DCA}"/>
                </a:ext>
              </a:extLst>
            </p:cNvPr>
            <p:cNvSpPr txBox="1"/>
            <p:nvPr/>
          </p:nvSpPr>
          <p:spPr>
            <a:xfrm>
              <a:off x="5220692" y="3283853"/>
              <a:ext cx="1300892" cy="367882"/>
            </a:xfrm>
            <a:prstGeom prst="rect">
              <a:avLst/>
            </a:prstGeom>
            <a:noFill/>
          </p:spPr>
          <p:txBody>
            <a:bodyPr wrap="none" rtlCol="0">
              <a:spAutoFit/>
            </a:bodyPr>
            <a:lstStyle/>
            <a:p>
              <a:pPr algn="l">
                <a:lnSpc>
                  <a:spcPct val="90000"/>
                </a:lnSpc>
              </a:pPr>
              <a:r>
                <a:rPr lang="en-US" sz="1050" b="1" dirty="0"/>
                <a:t>Experimental </a:t>
              </a:r>
            </a:p>
            <a:p>
              <a:pPr algn="l">
                <a:lnSpc>
                  <a:spcPct val="90000"/>
                </a:lnSpc>
              </a:pPr>
              <a:r>
                <a:rPr lang="en-US" sz="1050" b="1" dirty="0"/>
                <a:t>Capabilities/Needs</a:t>
              </a:r>
            </a:p>
          </p:txBody>
        </p:sp>
        <p:sp>
          <p:nvSpPr>
            <p:cNvPr id="13" name="TextBox 12">
              <a:extLst>
                <a:ext uri="{FF2B5EF4-FFF2-40B4-BE49-F238E27FC236}">
                  <a16:creationId xmlns:a16="http://schemas.microsoft.com/office/drawing/2014/main" id="{776504ED-435F-4025-A6FF-98922E874ECB}"/>
                </a:ext>
              </a:extLst>
            </p:cNvPr>
            <p:cNvSpPr txBox="1"/>
            <p:nvPr/>
          </p:nvSpPr>
          <p:spPr>
            <a:xfrm>
              <a:off x="5259529" y="5251829"/>
              <a:ext cx="1198346" cy="407773"/>
            </a:xfrm>
            <a:prstGeom prst="rect">
              <a:avLst/>
            </a:prstGeom>
            <a:noFill/>
          </p:spPr>
          <p:txBody>
            <a:bodyPr wrap="square" rtlCol="0">
              <a:spAutoFit/>
            </a:bodyPr>
            <a:lstStyle/>
            <a:p>
              <a:pPr algn="l">
                <a:lnSpc>
                  <a:spcPct val="90000"/>
                </a:lnSpc>
              </a:pPr>
              <a:r>
                <a:rPr lang="en-US" sz="1200" b="1" dirty="0"/>
                <a:t>Coordinate efforts</a:t>
              </a:r>
            </a:p>
          </p:txBody>
        </p:sp>
        <p:sp>
          <p:nvSpPr>
            <p:cNvPr id="14" name="TextBox 13">
              <a:extLst>
                <a:ext uri="{FF2B5EF4-FFF2-40B4-BE49-F238E27FC236}">
                  <a16:creationId xmlns:a16="http://schemas.microsoft.com/office/drawing/2014/main" id="{9B113C30-C50A-433E-82CA-50E1453472B7}"/>
                </a:ext>
              </a:extLst>
            </p:cNvPr>
            <p:cNvSpPr txBox="1"/>
            <p:nvPr/>
          </p:nvSpPr>
          <p:spPr>
            <a:xfrm>
              <a:off x="2050896" y="3050336"/>
              <a:ext cx="1460825" cy="407773"/>
            </a:xfrm>
            <a:prstGeom prst="rect">
              <a:avLst/>
            </a:prstGeom>
            <a:noFill/>
          </p:spPr>
          <p:txBody>
            <a:bodyPr wrap="none" rtlCol="0">
              <a:spAutoFit/>
            </a:bodyPr>
            <a:lstStyle/>
            <a:p>
              <a:pPr algn="l">
                <a:lnSpc>
                  <a:spcPct val="90000"/>
                </a:lnSpc>
              </a:pPr>
              <a:r>
                <a:rPr lang="en-US" sz="1200" b="1" dirty="0"/>
                <a:t>Evaluation Code </a:t>
              </a:r>
            </a:p>
            <a:p>
              <a:pPr algn="l">
                <a:lnSpc>
                  <a:spcPct val="90000"/>
                </a:lnSpc>
              </a:pPr>
              <a:r>
                <a:rPr lang="en-US" sz="1200" b="1" dirty="0"/>
                <a:t>Capabilities/Needs</a:t>
              </a:r>
            </a:p>
          </p:txBody>
        </p:sp>
        <p:sp>
          <p:nvSpPr>
            <p:cNvPr id="15" name="TextBox 14">
              <a:extLst>
                <a:ext uri="{FF2B5EF4-FFF2-40B4-BE49-F238E27FC236}">
                  <a16:creationId xmlns:a16="http://schemas.microsoft.com/office/drawing/2014/main" id="{98E5F20D-FEFF-404A-8831-EFFB4BFFE9FD}"/>
                </a:ext>
              </a:extLst>
            </p:cNvPr>
            <p:cNvSpPr txBox="1"/>
            <p:nvPr/>
          </p:nvSpPr>
          <p:spPr>
            <a:xfrm>
              <a:off x="3959259" y="1886599"/>
              <a:ext cx="810939" cy="294104"/>
            </a:xfrm>
            <a:prstGeom prst="rect">
              <a:avLst/>
            </a:prstGeom>
            <a:noFill/>
          </p:spPr>
          <p:txBody>
            <a:bodyPr wrap="none" rtlCol="0">
              <a:spAutoFit/>
            </a:bodyPr>
            <a:lstStyle/>
            <a:p>
              <a:pPr algn="l">
                <a:lnSpc>
                  <a:spcPct val="90000"/>
                </a:lnSpc>
              </a:pPr>
              <a:r>
                <a:rPr lang="en-US" sz="1400" b="1" dirty="0">
                  <a:solidFill>
                    <a:srgbClr val="FF0000"/>
                  </a:solidFill>
                </a:rPr>
                <a:t>USERS</a:t>
              </a:r>
            </a:p>
          </p:txBody>
        </p:sp>
        <p:sp>
          <p:nvSpPr>
            <p:cNvPr id="16" name="TextBox 15">
              <a:extLst>
                <a:ext uri="{FF2B5EF4-FFF2-40B4-BE49-F238E27FC236}">
                  <a16:creationId xmlns:a16="http://schemas.microsoft.com/office/drawing/2014/main" id="{3EC7166F-7F9A-473B-9B19-2B40C1467DFA}"/>
                </a:ext>
              </a:extLst>
            </p:cNvPr>
            <p:cNvSpPr txBox="1"/>
            <p:nvPr/>
          </p:nvSpPr>
          <p:spPr>
            <a:xfrm>
              <a:off x="4941733" y="3018480"/>
              <a:ext cx="1992435" cy="294104"/>
            </a:xfrm>
            <a:prstGeom prst="rect">
              <a:avLst/>
            </a:prstGeom>
            <a:noFill/>
          </p:spPr>
          <p:txBody>
            <a:bodyPr wrap="none" rtlCol="0">
              <a:spAutoFit/>
            </a:bodyPr>
            <a:lstStyle/>
            <a:p>
              <a:pPr algn="l">
                <a:lnSpc>
                  <a:spcPct val="90000"/>
                </a:lnSpc>
              </a:pPr>
              <a:r>
                <a:rPr lang="en-US" sz="1400" b="1" dirty="0">
                  <a:solidFill>
                    <a:srgbClr val="FF0000"/>
                  </a:solidFill>
                </a:rPr>
                <a:t>EXPERIMENTALISTS</a:t>
              </a:r>
            </a:p>
          </p:txBody>
        </p:sp>
        <p:sp>
          <p:nvSpPr>
            <p:cNvPr id="17" name="TextBox 16">
              <a:extLst>
                <a:ext uri="{FF2B5EF4-FFF2-40B4-BE49-F238E27FC236}">
                  <a16:creationId xmlns:a16="http://schemas.microsoft.com/office/drawing/2014/main" id="{6A37EB40-84E0-4F7F-A49B-9DFE998CC27D}"/>
                </a:ext>
              </a:extLst>
            </p:cNvPr>
            <p:cNvSpPr txBox="1"/>
            <p:nvPr/>
          </p:nvSpPr>
          <p:spPr>
            <a:xfrm>
              <a:off x="4910464" y="4781069"/>
              <a:ext cx="1706216" cy="460960"/>
            </a:xfrm>
            <a:prstGeom prst="rect">
              <a:avLst/>
            </a:prstGeom>
            <a:noFill/>
          </p:spPr>
          <p:txBody>
            <a:bodyPr wrap="none" rtlCol="0">
              <a:spAutoFit/>
            </a:bodyPr>
            <a:lstStyle/>
            <a:p>
              <a:pPr algn="l">
                <a:lnSpc>
                  <a:spcPct val="90000"/>
                </a:lnSpc>
              </a:pPr>
              <a:r>
                <a:rPr lang="en-US" sz="1400" b="1" dirty="0">
                  <a:solidFill>
                    <a:srgbClr val="FF0000"/>
                  </a:solidFill>
                </a:rPr>
                <a:t>INTERNATIONAL </a:t>
              </a:r>
            </a:p>
            <a:p>
              <a:pPr algn="l">
                <a:lnSpc>
                  <a:spcPct val="90000"/>
                </a:lnSpc>
              </a:pPr>
              <a:r>
                <a:rPr lang="en-US" sz="1400" b="1" dirty="0">
                  <a:solidFill>
                    <a:srgbClr val="FF0000"/>
                  </a:solidFill>
                </a:rPr>
                <a:t>COLLABORATORS</a:t>
              </a:r>
            </a:p>
          </p:txBody>
        </p:sp>
        <p:sp>
          <p:nvSpPr>
            <p:cNvPr id="18" name="TextBox 17">
              <a:extLst>
                <a:ext uri="{FF2B5EF4-FFF2-40B4-BE49-F238E27FC236}">
                  <a16:creationId xmlns:a16="http://schemas.microsoft.com/office/drawing/2014/main" id="{DAC696F8-7093-4079-8ABA-B247BBA44AB5}"/>
                </a:ext>
              </a:extLst>
            </p:cNvPr>
            <p:cNvSpPr txBox="1"/>
            <p:nvPr/>
          </p:nvSpPr>
          <p:spPr>
            <a:xfrm>
              <a:off x="2067727" y="2506322"/>
              <a:ext cx="1464921" cy="493335"/>
            </a:xfrm>
            <a:prstGeom prst="rect">
              <a:avLst/>
            </a:prstGeom>
            <a:noFill/>
          </p:spPr>
          <p:txBody>
            <a:bodyPr wrap="none" rtlCol="0">
              <a:spAutoFit/>
            </a:bodyPr>
            <a:lstStyle/>
            <a:p>
              <a:pPr algn="l">
                <a:lnSpc>
                  <a:spcPct val="90000"/>
                </a:lnSpc>
              </a:pPr>
              <a:r>
                <a:rPr lang="en-US" sz="1400" b="1" dirty="0">
                  <a:solidFill>
                    <a:srgbClr val="FF0000"/>
                  </a:solidFill>
                </a:rPr>
                <a:t>EVALUATORS/</a:t>
              </a:r>
            </a:p>
            <a:p>
              <a:pPr algn="l">
                <a:lnSpc>
                  <a:spcPct val="90000"/>
                </a:lnSpc>
              </a:pPr>
              <a:r>
                <a:rPr lang="en-US" sz="1400" b="1" dirty="0">
                  <a:solidFill>
                    <a:srgbClr val="FF0000"/>
                  </a:solidFill>
                </a:rPr>
                <a:t>PROCESSORS</a:t>
              </a:r>
              <a:endParaRPr lang="en-US" sz="1050" b="1" dirty="0">
                <a:solidFill>
                  <a:srgbClr val="FF0000"/>
                </a:solidFill>
              </a:endParaRPr>
            </a:p>
          </p:txBody>
        </p:sp>
        <p:sp>
          <p:nvSpPr>
            <p:cNvPr id="19" name="TextBox 18">
              <a:extLst>
                <a:ext uri="{FF2B5EF4-FFF2-40B4-BE49-F238E27FC236}">
                  <a16:creationId xmlns:a16="http://schemas.microsoft.com/office/drawing/2014/main" id="{17EF7730-8F16-4E2C-9749-FDCE120B2241}"/>
                </a:ext>
              </a:extLst>
            </p:cNvPr>
            <p:cNvSpPr txBox="1"/>
            <p:nvPr/>
          </p:nvSpPr>
          <p:spPr>
            <a:xfrm>
              <a:off x="2217472" y="4638401"/>
              <a:ext cx="1349173" cy="274803"/>
            </a:xfrm>
            <a:prstGeom prst="rect">
              <a:avLst/>
            </a:prstGeom>
            <a:noFill/>
          </p:spPr>
          <p:txBody>
            <a:bodyPr wrap="none" rtlCol="0">
              <a:spAutoFit/>
            </a:bodyPr>
            <a:lstStyle/>
            <a:p>
              <a:pPr algn="l">
                <a:lnSpc>
                  <a:spcPct val="90000"/>
                </a:lnSpc>
              </a:pPr>
              <a:r>
                <a:rPr lang="en-US" sz="1400" b="1" dirty="0">
                  <a:solidFill>
                    <a:srgbClr val="FF0000"/>
                  </a:solidFill>
                </a:rPr>
                <a:t>UNIVERSITIES</a:t>
              </a:r>
            </a:p>
          </p:txBody>
        </p:sp>
        <p:sp>
          <p:nvSpPr>
            <p:cNvPr id="20" name="TextBox 19">
              <a:extLst>
                <a:ext uri="{FF2B5EF4-FFF2-40B4-BE49-F238E27FC236}">
                  <a16:creationId xmlns:a16="http://schemas.microsoft.com/office/drawing/2014/main" id="{ACE4027A-0C64-4052-9848-9DD4B4966CDA}"/>
                </a:ext>
              </a:extLst>
            </p:cNvPr>
            <p:cNvSpPr txBox="1"/>
            <p:nvPr/>
          </p:nvSpPr>
          <p:spPr>
            <a:xfrm>
              <a:off x="2404839" y="4957278"/>
              <a:ext cx="1340884" cy="407773"/>
            </a:xfrm>
            <a:prstGeom prst="rect">
              <a:avLst/>
            </a:prstGeom>
            <a:noFill/>
          </p:spPr>
          <p:txBody>
            <a:bodyPr wrap="square" rtlCol="0">
              <a:spAutoFit/>
            </a:bodyPr>
            <a:lstStyle/>
            <a:p>
              <a:pPr algn="l">
                <a:lnSpc>
                  <a:spcPct val="90000"/>
                </a:lnSpc>
              </a:pPr>
              <a:r>
                <a:rPr lang="en-US" sz="1200" b="1" dirty="0"/>
                <a:t>Collaboration Opportunities</a:t>
              </a:r>
            </a:p>
          </p:txBody>
        </p:sp>
        <p:sp>
          <p:nvSpPr>
            <p:cNvPr id="21" name="Flowchart: Connector 20">
              <a:extLst>
                <a:ext uri="{FF2B5EF4-FFF2-40B4-BE49-F238E27FC236}">
                  <a16:creationId xmlns:a16="http://schemas.microsoft.com/office/drawing/2014/main" id="{E9815BF1-18CC-4287-93F9-1F1594B171B4}"/>
                </a:ext>
              </a:extLst>
            </p:cNvPr>
            <p:cNvSpPr>
              <a:spLocks noChangeAspect="1"/>
            </p:cNvSpPr>
            <p:nvPr/>
          </p:nvSpPr>
          <p:spPr>
            <a:xfrm>
              <a:off x="3333242" y="3031663"/>
              <a:ext cx="1992359" cy="1993880"/>
            </a:xfrm>
            <a:prstGeom prst="flowChartConnector">
              <a:avLst/>
            </a:prstGeom>
            <a:solidFill>
              <a:schemeClr val="accent1">
                <a:lumMod val="20000"/>
                <a:lumOff val="80000"/>
              </a:schemeClr>
            </a:solidFill>
            <a:ln w="38100">
              <a:solidFill>
                <a:schemeClr val="accent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22" name="TextBox 21">
              <a:extLst>
                <a:ext uri="{FF2B5EF4-FFF2-40B4-BE49-F238E27FC236}">
                  <a16:creationId xmlns:a16="http://schemas.microsoft.com/office/drawing/2014/main" id="{DB228F4E-8A9F-4921-A6AE-7AB37FDFF688}"/>
                </a:ext>
              </a:extLst>
            </p:cNvPr>
            <p:cNvSpPr txBox="1"/>
            <p:nvPr/>
          </p:nvSpPr>
          <p:spPr>
            <a:xfrm>
              <a:off x="3698824" y="3387088"/>
              <a:ext cx="1727443" cy="460960"/>
            </a:xfrm>
            <a:prstGeom prst="rect">
              <a:avLst/>
            </a:prstGeom>
            <a:noFill/>
          </p:spPr>
          <p:txBody>
            <a:bodyPr wrap="square" rtlCol="0">
              <a:spAutoFit/>
            </a:bodyPr>
            <a:lstStyle/>
            <a:p>
              <a:pPr algn="l">
                <a:lnSpc>
                  <a:spcPct val="90000"/>
                </a:lnSpc>
              </a:pPr>
              <a:r>
                <a:rPr lang="en-US" sz="1400" b="1" dirty="0">
                  <a:solidFill>
                    <a:srgbClr val="FF0000"/>
                  </a:solidFill>
                </a:rPr>
                <a:t>PROGRAM MANAGERS</a:t>
              </a:r>
            </a:p>
          </p:txBody>
        </p:sp>
        <p:sp>
          <p:nvSpPr>
            <p:cNvPr id="23" name="TextBox 22">
              <a:extLst>
                <a:ext uri="{FF2B5EF4-FFF2-40B4-BE49-F238E27FC236}">
                  <a16:creationId xmlns:a16="http://schemas.microsoft.com/office/drawing/2014/main" id="{3761A8D9-6B49-458C-B84D-1CFFBC38BD21}"/>
                </a:ext>
              </a:extLst>
            </p:cNvPr>
            <p:cNvSpPr txBox="1"/>
            <p:nvPr/>
          </p:nvSpPr>
          <p:spPr>
            <a:xfrm>
              <a:off x="3515242" y="3939496"/>
              <a:ext cx="1940687" cy="248209"/>
            </a:xfrm>
            <a:prstGeom prst="rect">
              <a:avLst/>
            </a:prstGeom>
            <a:noFill/>
          </p:spPr>
          <p:txBody>
            <a:bodyPr wrap="square" rtlCol="0">
              <a:spAutoFit/>
            </a:bodyPr>
            <a:lstStyle/>
            <a:p>
              <a:pPr algn="l">
                <a:lnSpc>
                  <a:spcPct val="90000"/>
                </a:lnSpc>
              </a:pPr>
              <a:r>
                <a:rPr lang="en-US" sz="1200" b="1" dirty="0"/>
                <a:t>MISSION PRIORITIES</a:t>
              </a:r>
            </a:p>
          </p:txBody>
        </p:sp>
      </p:grpSp>
      <p:sp>
        <p:nvSpPr>
          <p:cNvPr id="26" name="Rectangle 25">
            <a:extLst>
              <a:ext uri="{FF2B5EF4-FFF2-40B4-BE49-F238E27FC236}">
                <a16:creationId xmlns:a16="http://schemas.microsoft.com/office/drawing/2014/main" id="{E5673F0D-A7A0-43CB-9F61-C29C00FD0F9B}"/>
              </a:ext>
            </a:extLst>
          </p:cNvPr>
          <p:cNvSpPr/>
          <p:nvPr/>
        </p:nvSpPr>
        <p:spPr>
          <a:xfrm>
            <a:off x="190126" y="1432082"/>
            <a:ext cx="3536276" cy="3758978"/>
          </a:xfrm>
          <a:prstGeom prst="rect">
            <a:avLst/>
          </a:prstGeom>
        </p:spPr>
        <p:txBody>
          <a:bodyPr wrap="square">
            <a:spAutoFit/>
          </a:bodyPr>
          <a:lstStyle/>
          <a:p>
            <a:pPr marL="215504" indent="-215504">
              <a:lnSpc>
                <a:spcPct val="90000"/>
              </a:lnSpc>
              <a:spcBef>
                <a:spcPts val="1050"/>
              </a:spcBef>
              <a:buClr>
                <a:prstClr val="black"/>
              </a:buClr>
              <a:buSzPct val="90000"/>
              <a:buFont typeface="Century Gothic" panose="020B0502020202020204" pitchFamily="34" charset="0"/>
              <a:buChar char="•"/>
            </a:pPr>
            <a:r>
              <a:rPr lang="en-US" sz="1600" dirty="0">
                <a:solidFill>
                  <a:prstClr val="black"/>
                </a:solidFill>
                <a:latin typeface="Arial" panose="020B0604020202020204" pitchFamily="34" charset="0"/>
                <a:cs typeface="Arial" panose="020B0604020202020204" pitchFamily="34" charset="0"/>
              </a:rPr>
              <a:t>Many nuclear data users do not realize the uncertainties can be quite large.</a:t>
            </a:r>
          </a:p>
          <a:p>
            <a:pPr marL="215504" indent="-215504">
              <a:lnSpc>
                <a:spcPct val="90000"/>
              </a:lnSpc>
              <a:spcBef>
                <a:spcPts val="1050"/>
              </a:spcBef>
              <a:buClr>
                <a:prstClr val="black"/>
              </a:buClr>
              <a:buSzPct val="90000"/>
              <a:buFont typeface="Century Gothic" panose="020B0502020202020204" pitchFamily="34" charset="0"/>
              <a:buChar char="•"/>
            </a:pPr>
            <a:r>
              <a:rPr lang="en-US" sz="1600" dirty="0">
                <a:solidFill>
                  <a:prstClr val="black"/>
                </a:solidFill>
                <a:latin typeface="Arial" panose="020B0604020202020204" pitchFamily="34" charset="0"/>
                <a:cs typeface="Arial" panose="020B0604020202020204" pitchFamily="34" charset="0"/>
              </a:rPr>
              <a:t>Many nuclear data “needs” documents are written, but programs often do not know where to begin to meet those needs.</a:t>
            </a:r>
          </a:p>
          <a:p>
            <a:pPr marL="215504" indent="-215504">
              <a:lnSpc>
                <a:spcPct val="90000"/>
              </a:lnSpc>
              <a:spcBef>
                <a:spcPts val="1050"/>
              </a:spcBef>
              <a:buClr>
                <a:prstClr val="black"/>
              </a:buClr>
              <a:buSzPct val="90000"/>
              <a:buFont typeface="Century Gothic" panose="020B0502020202020204" pitchFamily="34" charset="0"/>
              <a:buChar char="•"/>
            </a:pPr>
            <a:r>
              <a:rPr lang="en-US" sz="1600" dirty="0">
                <a:solidFill>
                  <a:prstClr val="black"/>
                </a:solidFill>
                <a:latin typeface="Arial" panose="020B0604020202020204" pitchFamily="34" charset="0"/>
                <a:cs typeface="Arial" panose="020B0604020202020204" pitchFamily="34" charset="0"/>
              </a:rPr>
              <a:t>Nuclear data producers can benefit in understanding user needs.</a:t>
            </a:r>
          </a:p>
          <a:p>
            <a:pPr marL="215504" indent="-215504">
              <a:lnSpc>
                <a:spcPct val="90000"/>
              </a:lnSpc>
              <a:spcBef>
                <a:spcPts val="1050"/>
              </a:spcBef>
              <a:buClr>
                <a:prstClr val="black"/>
              </a:buClr>
              <a:buSzPct val="90000"/>
              <a:buFont typeface="Century Gothic" panose="020B0502020202020204" pitchFamily="34" charset="0"/>
              <a:buChar char="•"/>
            </a:pPr>
            <a:r>
              <a:rPr lang="en-US" sz="1600" dirty="0">
                <a:solidFill>
                  <a:prstClr val="black"/>
                </a:solidFill>
                <a:latin typeface="Arial" panose="020B0604020202020204" pitchFamily="34" charset="0"/>
                <a:cs typeface="Arial" panose="020B0604020202020204" pitchFamily="34" charset="0"/>
              </a:rPr>
              <a:t>The scope of nuclear data is large collaboration is critical.</a:t>
            </a:r>
          </a:p>
          <a:p>
            <a:pPr marL="215504" indent="-215504">
              <a:lnSpc>
                <a:spcPct val="90000"/>
              </a:lnSpc>
              <a:spcBef>
                <a:spcPts val="1050"/>
              </a:spcBef>
              <a:buClr>
                <a:prstClr val="black"/>
              </a:buClr>
              <a:buSzPct val="90000"/>
              <a:buFont typeface="Century Gothic" panose="020B0502020202020204" pitchFamily="34" charset="0"/>
              <a:buChar char="•"/>
            </a:pPr>
            <a:r>
              <a:rPr lang="en-US" sz="1600" dirty="0">
                <a:solidFill>
                  <a:prstClr val="black"/>
                </a:solidFill>
                <a:latin typeface="Arial" panose="020B0604020202020204" pitchFamily="34" charset="0"/>
                <a:cs typeface="Arial" panose="020B0604020202020204" pitchFamily="34" charset="0"/>
              </a:rPr>
              <a:t>Universities stay informed on program priorities.</a:t>
            </a:r>
          </a:p>
        </p:txBody>
      </p:sp>
      <p:sp>
        <p:nvSpPr>
          <p:cNvPr id="30" name="Title 3">
            <a:extLst>
              <a:ext uri="{FF2B5EF4-FFF2-40B4-BE49-F238E27FC236}">
                <a16:creationId xmlns:a16="http://schemas.microsoft.com/office/drawing/2014/main" id="{5777748F-A061-4E07-ADFC-9F5F2D3248CC}"/>
              </a:ext>
            </a:extLst>
          </p:cNvPr>
          <p:cNvSpPr txBox="1">
            <a:spLocks/>
          </p:cNvSpPr>
          <p:nvPr/>
        </p:nvSpPr>
        <p:spPr bwMode="auto">
          <a:xfrm>
            <a:off x="313167" y="380810"/>
            <a:ext cx="7902759" cy="725001"/>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Autofit/>
          </a:bodyPr>
          <a:lstStyle>
            <a:lvl1pPr algn="l" rtl="0" eaLnBrk="1" fontAlgn="base" hangingPunct="1">
              <a:lnSpc>
                <a:spcPct val="90000"/>
              </a:lnSpc>
              <a:spcBef>
                <a:spcPct val="0"/>
              </a:spcBef>
              <a:spcAft>
                <a:spcPct val="0"/>
              </a:spcAft>
              <a:defRPr sz="30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r>
              <a:rPr lang="en-US" sz="2400" b="1" i="1" dirty="0">
                <a:solidFill>
                  <a:schemeClr val="tx1"/>
                </a:solidFill>
                <a:latin typeface="+mj-lt"/>
              </a:rPr>
              <a:t>The NDWG Has Facilitated Communications through Workshops Across Communities and Programs </a:t>
            </a:r>
            <a:endParaRPr lang="en-US" sz="2400" b="1" i="1" dirty="0">
              <a:latin typeface="+mj-lt"/>
            </a:endParaRPr>
          </a:p>
        </p:txBody>
      </p:sp>
    </p:spTree>
    <p:extLst>
      <p:ext uri="{BB962C8B-B14F-4D97-AF65-F5344CB8AC3E}">
        <p14:creationId xmlns:p14="http://schemas.microsoft.com/office/powerpoint/2010/main" val="3555787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lowchart: Connector 25">
            <a:extLst>
              <a:ext uri="{FF2B5EF4-FFF2-40B4-BE49-F238E27FC236}">
                <a16:creationId xmlns:a16="http://schemas.microsoft.com/office/drawing/2014/main" id="{4EF445A6-C4D1-0E63-8CBD-805F2DCF2705}"/>
              </a:ext>
            </a:extLst>
          </p:cNvPr>
          <p:cNvSpPr>
            <a:spLocks noChangeAspect="1"/>
          </p:cNvSpPr>
          <p:nvPr/>
        </p:nvSpPr>
        <p:spPr>
          <a:xfrm>
            <a:off x="3405677" y="4385283"/>
            <a:ext cx="2101078" cy="2061428"/>
          </a:xfrm>
          <a:prstGeom prst="flowChartConnector">
            <a:avLst/>
          </a:prstGeom>
          <a:solidFill>
            <a:schemeClr val="accent1">
              <a:lumMod val="20000"/>
              <a:lumOff val="80000"/>
            </a:schemeClr>
          </a:solidFill>
          <a:ln w="38100">
            <a:solidFill>
              <a:schemeClr val="accent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2" name="Title 1">
            <a:extLst>
              <a:ext uri="{FF2B5EF4-FFF2-40B4-BE49-F238E27FC236}">
                <a16:creationId xmlns:a16="http://schemas.microsoft.com/office/drawing/2014/main" id="{CD3643B5-46E4-45F2-A3DF-513206F00C71}"/>
              </a:ext>
            </a:extLst>
          </p:cNvPr>
          <p:cNvSpPr>
            <a:spLocks noGrp="1"/>
          </p:cNvSpPr>
          <p:nvPr>
            <p:ph type="title"/>
          </p:nvPr>
        </p:nvSpPr>
        <p:spPr/>
        <p:txBody>
          <a:bodyPr/>
          <a:lstStyle/>
          <a:p>
            <a:pPr marL="285750" indent="-285750"/>
            <a:r>
              <a:rPr lang="en-US" sz="2400" dirty="0">
                <a:latin typeface="Arial" panose="020B0604020202020204" pitchFamily="34" charset="0"/>
                <a:cs typeface="Arial" panose="020B0604020202020204" pitchFamily="34" charset="0"/>
              </a:rPr>
              <a:t>Increased integration of Basic Science community</a:t>
            </a:r>
          </a:p>
        </p:txBody>
      </p:sp>
      <p:sp>
        <p:nvSpPr>
          <p:cNvPr id="10" name="Content Placeholder 4">
            <a:extLst>
              <a:ext uri="{FF2B5EF4-FFF2-40B4-BE49-F238E27FC236}">
                <a16:creationId xmlns:a16="http://schemas.microsoft.com/office/drawing/2014/main" id="{6B602AFF-4EE1-4454-8BD9-8F7EE9BD6139}"/>
              </a:ext>
            </a:extLst>
          </p:cNvPr>
          <p:cNvSpPr>
            <a:spLocks noGrp="1"/>
          </p:cNvSpPr>
          <p:nvPr>
            <p:ph sz="quarter" idx="15"/>
          </p:nvPr>
        </p:nvSpPr>
        <p:spPr>
          <a:xfrm>
            <a:off x="0" y="1143000"/>
            <a:ext cx="9144000" cy="2701426"/>
          </a:xfrm>
        </p:spPr>
        <p:txBody>
          <a:bodyPr>
            <a:normAutofit/>
          </a:bodyPr>
          <a:lstStyle/>
          <a:p>
            <a:pPr marL="285750" indent="-285750"/>
            <a:r>
              <a:rPr lang="en-US" sz="2000" i="0" dirty="0">
                <a:solidFill>
                  <a:srgbClr val="000000"/>
                </a:solidFill>
                <a:effectLst/>
                <a:latin typeface="+mn-lt"/>
              </a:rPr>
              <a:t>Nuclear Data for High Energy Ion Interactions and Secondary Particle Production </a:t>
            </a:r>
          </a:p>
          <a:p>
            <a:pPr marL="285750" indent="-285750"/>
            <a:r>
              <a:rPr lang="en-US" sz="2000" dirty="0">
                <a:latin typeface="+mn-lt"/>
              </a:rPr>
              <a:t>Stopping </a:t>
            </a:r>
            <a:r>
              <a:rPr lang="en-US" sz="2000" dirty="0"/>
              <a:t>P</a:t>
            </a:r>
            <a:r>
              <a:rPr lang="en-US" sz="2000" dirty="0">
                <a:latin typeface="+mn-lt"/>
              </a:rPr>
              <a:t>owers, Energy </a:t>
            </a:r>
            <a:r>
              <a:rPr lang="en-US" sz="2000" dirty="0"/>
              <a:t>D</a:t>
            </a:r>
            <a:r>
              <a:rPr lang="en-US" sz="2000" dirty="0">
                <a:latin typeface="+mn-lt"/>
              </a:rPr>
              <a:t>eposition and Dose </a:t>
            </a:r>
          </a:p>
          <a:p>
            <a:pPr marL="285750" indent="-285750"/>
            <a:r>
              <a:rPr lang="en-US" sz="2000" dirty="0">
                <a:latin typeface="+mn-lt"/>
              </a:rPr>
              <a:t>Reactions on Unstable Nuclei  </a:t>
            </a:r>
            <a:r>
              <a:rPr lang="en-US" sz="2000" dirty="0"/>
              <a:t>Gamma Strength Functions and Level Densities</a:t>
            </a:r>
          </a:p>
          <a:p>
            <a:pPr marL="285750" indent="-285750"/>
            <a:r>
              <a:rPr lang="en-US" sz="2000" dirty="0"/>
              <a:t>Workshop on Nuclear Data for Reactor Antineutrino Measurements</a:t>
            </a:r>
          </a:p>
          <a:p>
            <a:pPr marL="285750" indent="-285750"/>
            <a:r>
              <a:rPr lang="en-US" sz="2000" dirty="0"/>
              <a:t>Outreach to Fusion</a:t>
            </a:r>
          </a:p>
          <a:p>
            <a:pPr marL="285750" indent="-285750"/>
            <a:endParaRPr lang="en-US" sz="2000" dirty="0">
              <a:latin typeface="+mn-lt"/>
            </a:endParaRPr>
          </a:p>
          <a:p>
            <a:pPr marL="285750" indent="-285750"/>
            <a:endParaRPr lang="en-US" sz="2000" dirty="0">
              <a:latin typeface="+mn-lt"/>
            </a:endParaRPr>
          </a:p>
        </p:txBody>
      </p:sp>
      <p:grpSp>
        <p:nvGrpSpPr>
          <p:cNvPr id="6" name="Group 5">
            <a:extLst>
              <a:ext uri="{FF2B5EF4-FFF2-40B4-BE49-F238E27FC236}">
                <a16:creationId xmlns:a16="http://schemas.microsoft.com/office/drawing/2014/main" id="{8469905A-478D-7FC2-EF94-2D30B1A38016}"/>
              </a:ext>
            </a:extLst>
          </p:cNvPr>
          <p:cNvGrpSpPr>
            <a:grpSpLocks noChangeAspect="1"/>
          </p:cNvGrpSpPr>
          <p:nvPr/>
        </p:nvGrpSpPr>
        <p:grpSpPr>
          <a:xfrm>
            <a:off x="4953000" y="3322829"/>
            <a:ext cx="3941008" cy="3535171"/>
            <a:chOff x="1913600" y="1295842"/>
            <a:chExt cx="5098016" cy="4664548"/>
          </a:xfrm>
        </p:grpSpPr>
        <p:sp>
          <p:nvSpPr>
            <p:cNvPr id="7" name="Flowchart: Connector 6">
              <a:extLst>
                <a:ext uri="{FF2B5EF4-FFF2-40B4-BE49-F238E27FC236}">
                  <a16:creationId xmlns:a16="http://schemas.microsoft.com/office/drawing/2014/main" id="{0DF179D3-014D-49F1-C1A4-DC12030B8A1D}"/>
                </a:ext>
              </a:extLst>
            </p:cNvPr>
            <p:cNvSpPr>
              <a:spLocks noChangeAspect="1"/>
            </p:cNvSpPr>
            <p:nvPr/>
          </p:nvSpPr>
          <p:spPr>
            <a:xfrm>
              <a:off x="2053105" y="3810111"/>
              <a:ext cx="1989254" cy="1990772"/>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8" name="Flowchart: Connector 7">
              <a:extLst>
                <a:ext uri="{FF2B5EF4-FFF2-40B4-BE49-F238E27FC236}">
                  <a16:creationId xmlns:a16="http://schemas.microsoft.com/office/drawing/2014/main" id="{0700F02A-E12A-CB2A-8175-664E9449FEF4}"/>
                </a:ext>
              </a:extLst>
            </p:cNvPr>
            <p:cNvSpPr>
              <a:spLocks noChangeAspect="1"/>
            </p:cNvSpPr>
            <p:nvPr/>
          </p:nvSpPr>
          <p:spPr>
            <a:xfrm>
              <a:off x="1913600" y="1957203"/>
              <a:ext cx="1989254" cy="1990772"/>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9" name="Flowchart: Connector 8">
              <a:extLst>
                <a:ext uri="{FF2B5EF4-FFF2-40B4-BE49-F238E27FC236}">
                  <a16:creationId xmlns:a16="http://schemas.microsoft.com/office/drawing/2014/main" id="{FCAB4EC1-D5BD-253C-0C60-9A22AC7CC197}"/>
                </a:ext>
              </a:extLst>
            </p:cNvPr>
            <p:cNvSpPr>
              <a:spLocks noChangeAspect="1"/>
            </p:cNvSpPr>
            <p:nvPr/>
          </p:nvSpPr>
          <p:spPr>
            <a:xfrm>
              <a:off x="4730776" y="3966510"/>
              <a:ext cx="1992359" cy="1993880"/>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11" name="Flowchart: Connector 10">
              <a:extLst>
                <a:ext uri="{FF2B5EF4-FFF2-40B4-BE49-F238E27FC236}">
                  <a16:creationId xmlns:a16="http://schemas.microsoft.com/office/drawing/2014/main" id="{1DC7D890-7435-CF84-7EB9-12148B18EB57}"/>
                </a:ext>
              </a:extLst>
            </p:cNvPr>
            <p:cNvSpPr>
              <a:spLocks noChangeAspect="1"/>
            </p:cNvSpPr>
            <p:nvPr/>
          </p:nvSpPr>
          <p:spPr>
            <a:xfrm>
              <a:off x="4814580" y="2096815"/>
              <a:ext cx="2073304" cy="2074886"/>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12" name="Flowchart: Connector 11">
              <a:extLst>
                <a:ext uri="{FF2B5EF4-FFF2-40B4-BE49-F238E27FC236}">
                  <a16:creationId xmlns:a16="http://schemas.microsoft.com/office/drawing/2014/main" id="{83B6A39E-5808-80DA-9D37-C80292E1D4FC}"/>
                </a:ext>
              </a:extLst>
            </p:cNvPr>
            <p:cNvSpPr>
              <a:spLocks noChangeAspect="1"/>
            </p:cNvSpPr>
            <p:nvPr/>
          </p:nvSpPr>
          <p:spPr>
            <a:xfrm>
              <a:off x="3437012" y="1295842"/>
              <a:ext cx="1989254" cy="1990772"/>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100" dirty="0">
                <a:solidFill>
                  <a:schemeClr val="tx1"/>
                </a:solidFill>
              </a:endParaRPr>
            </a:p>
          </p:txBody>
        </p:sp>
        <p:sp>
          <p:nvSpPr>
            <p:cNvPr id="17" name="TextBox 16">
              <a:extLst>
                <a:ext uri="{FF2B5EF4-FFF2-40B4-BE49-F238E27FC236}">
                  <a16:creationId xmlns:a16="http://schemas.microsoft.com/office/drawing/2014/main" id="{5B6CCB8A-2661-CEC5-A8D5-1101893E337A}"/>
                </a:ext>
              </a:extLst>
            </p:cNvPr>
            <p:cNvSpPr txBox="1"/>
            <p:nvPr/>
          </p:nvSpPr>
          <p:spPr>
            <a:xfrm>
              <a:off x="3501006" y="1883325"/>
              <a:ext cx="1980717" cy="640626"/>
            </a:xfrm>
            <a:prstGeom prst="rect">
              <a:avLst/>
            </a:prstGeom>
            <a:noFill/>
          </p:spPr>
          <p:txBody>
            <a:bodyPr wrap="none" rtlCol="0">
              <a:spAutoFit/>
            </a:bodyPr>
            <a:lstStyle/>
            <a:p>
              <a:pPr algn="l">
                <a:lnSpc>
                  <a:spcPct val="90000"/>
                </a:lnSpc>
              </a:pPr>
              <a:r>
                <a:rPr lang="en-US" sz="1400" b="1" dirty="0">
                  <a:solidFill>
                    <a:srgbClr val="FF0000"/>
                  </a:solidFill>
                </a:rPr>
                <a:t>APPLICATIONS/</a:t>
              </a:r>
            </a:p>
            <a:p>
              <a:pPr algn="l">
                <a:lnSpc>
                  <a:spcPct val="90000"/>
                </a:lnSpc>
              </a:pPr>
              <a:r>
                <a:rPr lang="en-US" sz="1400" b="1" dirty="0">
                  <a:solidFill>
                    <a:srgbClr val="FF0000"/>
                  </a:solidFill>
                </a:rPr>
                <a:t>USERS</a:t>
              </a:r>
            </a:p>
          </p:txBody>
        </p:sp>
        <p:sp>
          <p:nvSpPr>
            <p:cNvPr id="18" name="TextBox 17">
              <a:extLst>
                <a:ext uri="{FF2B5EF4-FFF2-40B4-BE49-F238E27FC236}">
                  <a16:creationId xmlns:a16="http://schemas.microsoft.com/office/drawing/2014/main" id="{6A284382-F725-31F4-8EE3-19E483E19DFC}"/>
                </a:ext>
              </a:extLst>
            </p:cNvPr>
            <p:cNvSpPr txBox="1"/>
            <p:nvPr/>
          </p:nvSpPr>
          <p:spPr>
            <a:xfrm>
              <a:off x="4941733" y="3018480"/>
              <a:ext cx="2069883" cy="347217"/>
            </a:xfrm>
            <a:prstGeom prst="rect">
              <a:avLst/>
            </a:prstGeom>
            <a:noFill/>
          </p:spPr>
          <p:txBody>
            <a:bodyPr wrap="none" rtlCol="0">
              <a:spAutoFit/>
            </a:bodyPr>
            <a:lstStyle/>
            <a:p>
              <a:pPr algn="l">
                <a:lnSpc>
                  <a:spcPct val="90000"/>
                </a:lnSpc>
              </a:pPr>
              <a:r>
                <a:rPr lang="en-US" sz="1200" b="1" dirty="0">
                  <a:solidFill>
                    <a:srgbClr val="FF0000"/>
                  </a:solidFill>
                </a:rPr>
                <a:t>EXPERIMENTALISTS</a:t>
              </a:r>
              <a:endParaRPr lang="en-US" sz="1400" b="1" dirty="0">
                <a:solidFill>
                  <a:srgbClr val="FF0000"/>
                </a:solidFill>
              </a:endParaRPr>
            </a:p>
          </p:txBody>
        </p:sp>
        <p:sp>
          <p:nvSpPr>
            <p:cNvPr id="19" name="TextBox 18">
              <a:extLst>
                <a:ext uri="{FF2B5EF4-FFF2-40B4-BE49-F238E27FC236}">
                  <a16:creationId xmlns:a16="http://schemas.microsoft.com/office/drawing/2014/main" id="{EE02E95D-C0AE-6EDD-1E0F-516AE6CBCE9B}"/>
                </a:ext>
              </a:extLst>
            </p:cNvPr>
            <p:cNvSpPr txBox="1"/>
            <p:nvPr/>
          </p:nvSpPr>
          <p:spPr>
            <a:xfrm>
              <a:off x="4876632" y="4820084"/>
              <a:ext cx="1928878" cy="566511"/>
            </a:xfrm>
            <a:prstGeom prst="rect">
              <a:avLst/>
            </a:prstGeom>
            <a:noFill/>
          </p:spPr>
          <p:txBody>
            <a:bodyPr wrap="none" rtlCol="0">
              <a:spAutoFit/>
            </a:bodyPr>
            <a:lstStyle/>
            <a:p>
              <a:pPr algn="l">
                <a:lnSpc>
                  <a:spcPct val="90000"/>
                </a:lnSpc>
              </a:pPr>
              <a:r>
                <a:rPr lang="en-US" sz="1200" b="1" dirty="0">
                  <a:solidFill>
                    <a:srgbClr val="FF0000"/>
                  </a:solidFill>
                </a:rPr>
                <a:t>INTERNATIONAL </a:t>
              </a:r>
            </a:p>
            <a:p>
              <a:pPr algn="l">
                <a:lnSpc>
                  <a:spcPct val="90000"/>
                </a:lnSpc>
              </a:pPr>
              <a:r>
                <a:rPr lang="en-US" sz="1200" b="1" dirty="0">
                  <a:solidFill>
                    <a:srgbClr val="FF0000"/>
                  </a:solidFill>
                </a:rPr>
                <a:t>COLLABORATORS</a:t>
              </a:r>
            </a:p>
          </p:txBody>
        </p:sp>
        <p:sp>
          <p:nvSpPr>
            <p:cNvPr id="20" name="TextBox 19">
              <a:extLst>
                <a:ext uri="{FF2B5EF4-FFF2-40B4-BE49-F238E27FC236}">
                  <a16:creationId xmlns:a16="http://schemas.microsoft.com/office/drawing/2014/main" id="{11AFE090-6E01-BF07-51BA-1B68C6410009}"/>
                </a:ext>
              </a:extLst>
            </p:cNvPr>
            <p:cNvSpPr txBox="1"/>
            <p:nvPr/>
          </p:nvSpPr>
          <p:spPr>
            <a:xfrm>
              <a:off x="1935709" y="2832253"/>
              <a:ext cx="1634424" cy="603061"/>
            </a:xfrm>
            <a:prstGeom prst="rect">
              <a:avLst/>
            </a:prstGeom>
            <a:noFill/>
          </p:spPr>
          <p:txBody>
            <a:bodyPr wrap="none" rtlCol="0">
              <a:spAutoFit/>
            </a:bodyPr>
            <a:lstStyle/>
            <a:p>
              <a:pPr algn="l">
                <a:lnSpc>
                  <a:spcPct val="90000"/>
                </a:lnSpc>
              </a:pPr>
              <a:r>
                <a:rPr lang="en-US" sz="1200" b="1" dirty="0">
                  <a:solidFill>
                    <a:srgbClr val="FF0000"/>
                  </a:solidFill>
                </a:rPr>
                <a:t>EVALUATORS</a:t>
              </a:r>
              <a:r>
                <a:rPr lang="en-US" sz="1400" b="1" dirty="0">
                  <a:solidFill>
                    <a:srgbClr val="FF0000"/>
                  </a:solidFill>
                </a:rPr>
                <a:t>/</a:t>
              </a:r>
            </a:p>
            <a:p>
              <a:pPr algn="l">
                <a:lnSpc>
                  <a:spcPct val="90000"/>
                </a:lnSpc>
              </a:pPr>
              <a:r>
                <a:rPr lang="en-US" sz="1200" b="1" dirty="0">
                  <a:solidFill>
                    <a:srgbClr val="FF0000"/>
                  </a:solidFill>
                </a:rPr>
                <a:t>PROCESSORS</a:t>
              </a:r>
              <a:endParaRPr lang="en-US" sz="1050" b="1" dirty="0">
                <a:solidFill>
                  <a:srgbClr val="FF0000"/>
                </a:solidFill>
              </a:endParaRPr>
            </a:p>
          </p:txBody>
        </p:sp>
        <p:sp>
          <p:nvSpPr>
            <p:cNvPr id="21" name="TextBox 20">
              <a:extLst>
                <a:ext uri="{FF2B5EF4-FFF2-40B4-BE49-F238E27FC236}">
                  <a16:creationId xmlns:a16="http://schemas.microsoft.com/office/drawing/2014/main" id="{F9AFD419-F142-03D5-413F-EC35C50E8F99}"/>
                </a:ext>
              </a:extLst>
            </p:cNvPr>
            <p:cNvSpPr txBox="1"/>
            <p:nvPr/>
          </p:nvSpPr>
          <p:spPr>
            <a:xfrm>
              <a:off x="2217059" y="4780351"/>
              <a:ext cx="1514154" cy="347217"/>
            </a:xfrm>
            <a:prstGeom prst="rect">
              <a:avLst/>
            </a:prstGeom>
            <a:noFill/>
          </p:spPr>
          <p:txBody>
            <a:bodyPr wrap="none" rtlCol="0">
              <a:spAutoFit/>
            </a:bodyPr>
            <a:lstStyle/>
            <a:p>
              <a:pPr algn="l">
                <a:lnSpc>
                  <a:spcPct val="90000"/>
                </a:lnSpc>
              </a:pPr>
              <a:r>
                <a:rPr lang="en-US" sz="1200" b="1" dirty="0">
                  <a:solidFill>
                    <a:srgbClr val="FF0000"/>
                  </a:solidFill>
                </a:rPr>
                <a:t>UNIVERSITIES</a:t>
              </a:r>
              <a:endParaRPr lang="en-US" sz="1400" b="1" dirty="0">
                <a:solidFill>
                  <a:srgbClr val="FF0000"/>
                </a:solidFill>
              </a:endParaRPr>
            </a:p>
          </p:txBody>
        </p:sp>
        <p:sp>
          <p:nvSpPr>
            <p:cNvPr id="23" name="Flowchart: Connector 22">
              <a:extLst>
                <a:ext uri="{FF2B5EF4-FFF2-40B4-BE49-F238E27FC236}">
                  <a16:creationId xmlns:a16="http://schemas.microsoft.com/office/drawing/2014/main" id="{99404F4F-DE91-98D4-477A-97A80249AE81}"/>
                </a:ext>
              </a:extLst>
            </p:cNvPr>
            <p:cNvSpPr>
              <a:spLocks noChangeAspect="1"/>
            </p:cNvSpPr>
            <p:nvPr/>
          </p:nvSpPr>
          <p:spPr>
            <a:xfrm>
              <a:off x="3333242" y="3031663"/>
              <a:ext cx="1992359" cy="1993880"/>
            </a:xfrm>
            <a:prstGeom prst="flowChartConnector">
              <a:avLst/>
            </a:prstGeom>
            <a:solidFill>
              <a:schemeClr val="accent1">
                <a:lumMod val="20000"/>
                <a:lumOff val="80000"/>
              </a:schemeClr>
            </a:solidFill>
            <a:ln w="38100">
              <a:solidFill>
                <a:schemeClr val="accent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24" name="TextBox 23">
              <a:extLst>
                <a:ext uri="{FF2B5EF4-FFF2-40B4-BE49-F238E27FC236}">
                  <a16:creationId xmlns:a16="http://schemas.microsoft.com/office/drawing/2014/main" id="{240A2813-FA38-F1F0-9F98-6C0C8E9D4052}"/>
                </a:ext>
              </a:extLst>
            </p:cNvPr>
            <p:cNvSpPr txBox="1"/>
            <p:nvPr/>
          </p:nvSpPr>
          <p:spPr>
            <a:xfrm>
              <a:off x="3501006" y="3700375"/>
              <a:ext cx="1727443" cy="603061"/>
            </a:xfrm>
            <a:prstGeom prst="rect">
              <a:avLst/>
            </a:prstGeom>
            <a:noFill/>
          </p:spPr>
          <p:txBody>
            <a:bodyPr wrap="square" rtlCol="0">
              <a:spAutoFit/>
            </a:bodyPr>
            <a:lstStyle/>
            <a:p>
              <a:pPr algn="l">
                <a:lnSpc>
                  <a:spcPct val="90000"/>
                </a:lnSpc>
              </a:pPr>
              <a:r>
                <a:rPr lang="en-US" sz="1200" b="1" dirty="0">
                  <a:solidFill>
                    <a:srgbClr val="FF0000"/>
                  </a:solidFill>
                </a:rPr>
                <a:t>PROGRAM</a:t>
              </a:r>
              <a:r>
                <a:rPr lang="en-US" sz="1400" b="1" dirty="0">
                  <a:solidFill>
                    <a:srgbClr val="FF0000"/>
                  </a:solidFill>
                </a:rPr>
                <a:t> </a:t>
              </a:r>
              <a:r>
                <a:rPr lang="en-US" sz="1200" b="1" dirty="0">
                  <a:solidFill>
                    <a:srgbClr val="FF0000"/>
                  </a:solidFill>
                </a:rPr>
                <a:t>MANAGERS</a:t>
              </a:r>
              <a:endParaRPr lang="en-US" sz="1400" b="1" dirty="0">
                <a:solidFill>
                  <a:srgbClr val="FF0000"/>
                </a:solidFill>
              </a:endParaRPr>
            </a:p>
          </p:txBody>
        </p:sp>
      </p:grpSp>
      <p:sp>
        <p:nvSpPr>
          <p:cNvPr id="27" name="TextBox 26">
            <a:extLst>
              <a:ext uri="{FF2B5EF4-FFF2-40B4-BE49-F238E27FC236}">
                <a16:creationId xmlns:a16="http://schemas.microsoft.com/office/drawing/2014/main" id="{AFEFCC85-ED38-5E80-2416-C8BA8858FF2F}"/>
              </a:ext>
            </a:extLst>
          </p:cNvPr>
          <p:cNvSpPr txBox="1"/>
          <p:nvPr/>
        </p:nvSpPr>
        <p:spPr>
          <a:xfrm>
            <a:off x="3528242" y="4818613"/>
            <a:ext cx="1871278" cy="1288814"/>
          </a:xfrm>
          <a:prstGeom prst="rect">
            <a:avLst/>
          </a:prstGeom>
          <a:noFill/>
        </p:spPr>
        <p:txBody>
          <a:bodyPr wrap="square" rtlCol="0">
            <a:spAutoFit/>
          </a:bodyPr>
          <a:lstStyle/>
          <a:p>
            <a:pPr algn="l">
              <a:lnSpc>
                <a:spcPct val="90000"/>
              </a:lnSpc>
            </a:pPr>
            <a:r>
              <a:rPr lang="en-US" sz="1200" b="1" dirty="0">
                <a:solidFill>
                  <a:srgbClr val="FF0000"/>
                </a:solidFill>
              </a:rPr>
              <a:t>Basic Science</a:t>
            </a:r>
          </a:p>
          <a:p>
            <a:pPr algn="l">
              <a:lnSpc>
                <a:spcPct val="90000"/>
              </a:lnSpc>
            </a:pPr>
            <a:endParaRPr lang="en-US" sz="1200" b="1" dirty="0">
              <a:solidFill>
                <a:srgbClr val="FF0000"/>
              </a:solidFill>
            </a:endParaRPr>
          </a:p>
          <a:p>
            <a:pPr marL="171450" indent="-171450" algn="l">
              <a:lnSpc>
                <a:spcPct val="90000"/>
              </a:lnSpc>
              <a:buFont typeface="Arial" panose="020B0604020202020204" pitchFamily="34" charset="0"/>
              <a:buChar char="•"/>
            </a:pPr>
            <a:r>
              <a:rPr lang="en-US" sz="1200" b="1" dirty="0">
                <a:solidFill>
                  <a:srgbClr val="FF0000"/>
                </a:solidFill>
              </a:rPr>
              <a:t>Astrophysics</a:t>
            </a:r>
          </a:p>
          <a:p>
            <a:pPr marL="171450" indent="-171450" algn="l">
              <a:lnSpc>
                <a:spcPct val="90000"/>
              </a:lnSpc>
              <a:buFont typeface="Arial" panose="020B0604020202020204" pitchFamily="34" charset="0"/>
              <a:buChar char="•"/>
            </a:pPr>
            <a:r>
              <a:rPr lang="en-US" sz="1200" b="1" dirty="0">
                <a:solidFill>
                  <a:srgbClr val="FF0000"/>
                </a:solidFill>
              </a:rPr>
              <a:t>High energy physics</a:t>
            </a:r>
          </a:p>
          <a:p>
            <a:pPr marL="171450" indent="-171450" algn="l">
              <a:lnSpc>
                <a:spcPct val="90000"/>
              </a:lnSpc>
              <a:buFont typeface="Arial" panose="020B0604020202020204" pitchFamily="34" charset="0"/>
              <a:buChar char="•"/>
            </a:pPr>
            <a:r>
              <a:rPr lang="en-US" sz="1200" b="1" dirty="0">
                <a:solidFill>
                  <a:srgbClr val="FF0000"/>
                </a:solidFill>
              </a:rPr>
              <a:t>Theory</a:t>
            </a:r>
          </a:p>
          <a:p>
            <a:pPr algn="l">
              <a:lnSpc>
                <a:spcPct val="90000"/>
              </a:lnSpc>
            </a:pPr>
            <a:endParaRPr lang="en-US" sz="1200" b="1" dirty="0">
              <a:solidFill>
                <a:srgbClr val="FF0000"/>
              </a:solidFill>
            </a:endParaRPr>
          </a:p>
          <a:p>
            <a:pPr algn="l">
              <a:lnSpc>
                <a:spcPct val="90000"/>
              </a:lnSpc>
            </a:pPr>
            <a:endParaRPr lang="en-US" sz="1400" b="1" dirty="0">
              <a:solidFill>
                <a:srgbClr val="FF0000"/>
              </a:solidFill>
            </a:endParaRPr>
          </a:p>
        </p:txBody>
      </p:sp>
    </p:spTree>
    <p:extLst>
      <p:ext uri="{BB962C8B-B14F-4D97-AF65-F5344CB8AC3E}">
        <p14:creationId xmlns:p14="http://schemas.microsoft.com/office/powerpoint/2010/main" val="60058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643B5-46E4-45F2-A3DF-513206F00C71}"/>
              </a:ext>
            </a:extLst>
          </p:cNvPr>
          <p:cNvSpPr>
            <a:spLocks noGrp="1"/>
          </p:cNvSpPr>
          <p:nvPr>
            <p:ph type="title"/>
          </p:nvPr>
        </p:nvSpPr>
        <p:spPr/>
        <p:txBody>
          <a:bodyPr/>
          <a:lstStyle/>
          <a:p>
            <a:r>
              <a:rPr lang="en-US" dirty="0"/>
              <a:t>WANDA2022 Outcomes</a:t>
            </a:r>
          </a:p>
        </p:txBody>
      </p:sp>
      <p:pic>
        <p:nvPicPr>
          <p:cNvPr id="19" name="Content Placeholder 18">
            <a:extLst>
              <a:ext uri="{FF2B5EF4-FFF2-40B4-BE49-F238E27FC236}">
                <a16:creationId xmlns:a16="http://schemas.microsoft.com/office/drawing/2014/main" id="{85A771A0-ADE4-42D7-BE38-0D7E73E5381E}"/>
              </a:ext>
            </a:extLst>
          </p:cNvPr>
          <p:cNvPicPr>
            <a:picLocks noGrp="1" noChangeAspect="1"/>
          </p:cNvPicPr>
          <p:nvPr>
            <p:ph sz="quarter" idx="15"/>
          </p:nvPr>
        </p:nvPicPr>
        <p:blipFill>
          <a:blip r:embed="rId2"/>
          <a:stretch>
            <a:fillRect/>
          </a:stretch>
        </p:blipFill>
        <p:spPr>
          <a:xfrm>
            <a:off x="0" y="1375033"/>
            <a:ext cx="9144000" cy="4142736"/>
          </a:xfrm>
        </p:spPr>
      </p:pic>
      <p:sp>
        <p:nvSpPr>
          <p:cNvPr id="21" name="Text Placeholder 20">
            <a:extLst>
              <a:ext uri="{FF2B5EF4-FFF2-40B4-BE49-F238E27FC236}">
                <a16:creationId xmlns:a16="http://schemas.microsoft.com/office/drawing/2014/main" id="{40F4959F-3CD3-4819-A1E7-794A4DBB33C0}"/>
              </a:ext>
            </a:extLst>
          </p:cNvPr>
          <p:cNvSpPr>
            <a:spLocks noGrp="1"/>
          </p:cNvSpPr>
          <p:nvPr>
            <p:ph type="body" sz="quarter" idx="16"/>
          </p:nvPr>
        </p:nvSpPr>
        <p:spPr/>
        <p:txBody>
          <a:bodyPr/>
          <a:lstStyle/>
          <a:p>
            <a:r>
              <a:rPr lang="en-US" dirty="0"/>
              <a:t>Nuclear Data Needs</a:t>
            </a:r>
          </a:p>
        </p:txBody>
      </p:sp>
    </p:spTree>
    <p:extLst>
      <p:ext uri="{BB962C8B-B14F-4D97-AF65-F5344CB8AC3E}">
        <p14:creationId xmlns:p14="http://schemas.microsoft.com/office/powerpoint/2010/main" val="3213350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199D-1443-401F-B24F-310A7ACEF5A4}"/>
              </a:ext>
            </a:extLst>
          </p:cNvPr>
          <p:cNvSpPr>
            <a:spLocks noGrp="1"/>
          </p:cNvSpPr>
          <p:nvPr>
            <p:ph type="title"/>
          </p:nvPr>
        </p:nvSpPr>
        <p:spPr/>
        <p:txBody>
          <a:bodyPr/>
          <a:lstStyle/>
          <a:p>
            <a:r>
              <a:rPr lang="en-US" dirty="0"/>
              <a:t>The goals of our discussions during WANDA2023</a:t>
            </a:r>
          </a:p>
        </p:txBody>
      </p:sp>
      <p:sp>
        <p:nvSpPr>
          <p:cNvPr id="5" name="Content Placeholder 4">
            <a:extLst>
              <a:ext uri="{FF2B5EF4-FFF2-40B4-BE49-F238E27FC236}">
                <a16:creationId xmlns:a16="http://schemas.microsoft.com/office/drawing/2014/main" id="{848611E8-3A8E-4CEF-A69E-3265B6630610}"/>
              </a:ext>
            </a:extLst>
          </p:cNvPr>
          <p:cNvSpPr>
            <a:spLocks noGrp="1"/>
          </p:cNvSpPr>
          <p:nvPr>
            <p:ph sz="quarter" idx="15"/>
          </p:nvPr>
        </p:nvSpPr>
        <p:spPr>
          <a:xfrm>
            <a:off x="228599" y="814685"/>
            <a:ext cx="8453761" cy="4798717"/>
          </a:xfrm>
        </p:spPr>
        <p:txBody>
          <a:bodyPr/>
          <a:lstStyle/>
          <a:p>
            <a:pPr marL="285750" indent="-285750"/>
            <a:r>
              <a:rPr lang="en-US" sz="2000" dirty="0"/>
              <a:t>Identify nuclear data needs</a:t>
            </a:r>
          </a:p>
          <a:p>
            <a:pPr marL="285750" indent="-285750"/>
            <a:r>
              <a:rPr lang="en-US" sz="2000" dirty="0"/>
              <a:t>Identify cross-cutting programs</a:t>
            </a:r>
          </a:p>
          <a:p>
            <a:pPr marL="285750" indent="-285750"/>
            <a:r>
              <a:rPr lang="en-US" sz="2000" dirty="0"/>
              <a:t>Examine the current state of the data</a:t>
            </a:r>
          </a:p>
          <a:p>
            <a:pPr marL="285750" indent="-285750"/>
            <a:r>
              <a:rPr lang="en-US" sz="2000" dirty="0"/>
              <a:t>Recommend solutions</a:t>
            </a:r>
          </a:p>
          <a:p>
            <a:pPr marL="631825" lvl="1" indent="-285750"/>
            <a:r>
              <a:rPr lang="en-US" sz="1800" dirty="0"/>
              <a:t>Look at ALL tasks required to provide nuclear data to the user</a:t>
            </a:r>
          </a:p>
          <a:p>
            <a:pPr marL="576262" lvl="1" indent="-285750"/>
            <a:r>
              <a:rPr lang="en-US" sz="1800" dirty="0"/>
              <a:t>Don’t be afraid to think big</a:t>
            </a:r>
          </a:p>
          <a:p>
            <a:pPr marL="576262" lvl="1" indent="-285750"/>
            <a:r>
              <a:rPr lang="en-US" sz="1800" dirty="0"/>
              <a:t>What is the total solution</a:t>
            </a:r>
          </a:p>
          <a:p>
            <a:pPr marL="230187" indent="-285750"/>
            <a:r>
              <a:rPr lang="en-US" sz="2000" dirty="0"/>
              <a:t>Describe next steps</a:t>
            </a:r>
          </a:p>
          <a:p>
            <a:pPr marL="230187" indent="-285750"/>
            <a:endParaRPr lang="en-US" sz="2000" dirty="0"/>
          </a:p>
          <a:p>
            <a:pPr marL="0" indent="0" algn="ctr">
              <a:buNone/>
            </a:pPr>
            <a:r>
              <a:rPr lang="en-US" sz="2400" b="1" i="1" dirty="0"/>
              <a:t>Charge to Participants</a:t>
            </a:r>
          </a:p>
          <a:p>
            <a:pPr marL="0" indent="0" algn="ctr">
              <a:buNone/>
            </a:pPr>
            <a:r>
              <a:rPr lang="en-US" sz="2400" dirty="0">
                <a:solidFill>
                  <a:srgbClr val="FF0000"/>
                </a:solidFill>
              </a:rPr>
              <a:t>Participate!</a:t>
            </a:r>
          </a:p>
          <a:p>
            <a:pPr marL="0" indent="0" algn="ctr">
              <a:buNone/>
            </a:pPr>
            <a:r>
              <a:rPr lang="en-US" sz="2400" dirty="0"/>
              <a:t>Ask Questions</a:t>
            </a:r>
          </a:p>
          <a:p>
            <a:pPr marL="230187" indent="-285750"/>
            <a:endParaRPr lang="en-US" dirty="0"/>
          </a:p>
        </p:txBody>
      </p:sp>
    </p:spTree>
    <p:extLst>
      <p:ext uri="{BB962C8B-B14F-4D97-AF65-F5344CB8AC3E}">
        <p14:creationId xmlns:p14="http://schemas.microsoft.com/office/powerpoint/2010/main" val="2047387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4486-6860-4834-9C7C-767726744A3D}"/>
              </a:ext>
            </a:extLst>
          </p:cNvPr>
          <p:cNvSpPr>
            <a:spLocks noGrp="1"/>
          </p:cNvSpPr>
          <p:nvPr>
            <p:ph type="title"/>
          </p:nvPr>
        </p:nvSpPr>
        <p:spPr>
          <a:xfrm>
            <a:off x="617219" y="2659197"/>
            <a:ext cx="7909561" cy="581597"/>
          </a:xfrm>
        </p:spPr>
        <p:txBody>
          <a:bodyPr>
            <a:normAutofit fontScale="90000"/>
          </a:bodyPr>
          <a:lstStyle/>
          <a:p>
            <a:pPr algn="ctr"/>
            <a:r>
              <a:rPr lang="en-US" sz="3200" dirty="0"/>
              <a:t>Thank you!</a:t>
            </a:r>
            <a:br>
              <a:rPr lang="en-US" sz="3200" dirty="0"/>
            </a:br>
            <a:br>
              <a:rPr lang="en-US" sz="3200" dirty="0"/>
            </a:br>
            <a:br>
              <a:rPr lang="en-US" sz="3200" dirty="0"/>
            </a:br>
            <a:endParaRPr lang="en-US" sz="3200" dirty="0"/>
          </a:p>
        </p:txBody>
      </p:sp>
    </p:spTree>
    <p:extLst>
      <p:ext uri="{BB962C8B-B14F-4D97-AF65-F5344CB8AC3E}">
        <p14:creationId xmlns:p14="http://schemas.microsoft.com/office/powerpoint/2010/main" val="1398186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3ACB643-2481-4D3C-A28B-0948E7603D26}"/>
              </a:ext>
            </a:extLst>
          </p:cNvPr>
          <p:cNvSpPr txBox="1"/>
          <p:nvPr/>
        </p:nvSpPr>
        <p:spPr>
          <a:xfrm>
            <a:off x="542925" y="2152947"/>
            <a:ext cx="7909560" cy="830997"/>
          </a:xfrm>
          <a:prstGeom prst="rect">
            <a:avLst/>
          </a:prstGeom>
          <a:noFill/>
        </p:spPr>
        <p:txBody>
          <a:bodyPr wrap="square">
            <a:spAutoFit/>
          </a:bodyPr>
          <a:lstStyle/>
          <a:p>
            <a:pPr marL="0" indent="0">
              <a:buNone/>
            </a:pPr>
            <a:r>
              <a:rPr lang="en-US" sz="2400" b="1" dirty="0">
                <a:solidFill>
                  <a:srgbClr val="C00000"/>
                </a:solidFill>
              </a:rPr>
              <a:t>“There is a need to be able to model systems from first principals where reality is not known.”</a:t>
            </a:r>
          </a:p>
        </p:txBody>
      </p:sp>
      <p:sp>
        <p:nvSpPr>
          <p:cNvPr id="9" name="Text Placeholder 2">
            <a:extLst>
              <a:ext uri="{FF2B5EF4-FFF2-40B4-BE49-F238E27FC236}">
                <a16:creationId xmlns:a16="http://schemas.microsoft.com/office/drawing/2014/main" id="{DF196233-805A-4AF1-8044-9667F6CC2D38}"/>
              </a:ext>
            </a:extLst>
          </p:cNvPr>
          <p:cNvSpPr txBox="1">
            <a:spLocks/>
          </p:cNvSpPr>
          <p:nvPr/>
        </p:nvSpPr>
        <p:spPr>
          <a:xfrm>
            <a:off x="641032" y="3000590"/>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kern="1200" baseline="0">
                <a:solidFill>
                  <a:srgbClr val="8C8D8E"/>
                </a:solidFill>
                <a:latin typeface="Arial"/>
                <a:ea typeface="+mn-ea"/>
                <a:cs typeface="Arial"/>
              </a:defRPr>
            </a:lvl1pPr>
            <a:lvl2pPr marL="457200" indent="0" algn="l" defTabSz="457200" rtl="0" eaLnBrk="1" latinLnBrk="0" hangingPunct="1">
              <a:spcBef>
                <a:spcPct val="20000"/>
              </a:spcBef>
              <a:buFont typeface="Arial"/>
              <a:buNone/>
              <a:defRPr sz="2000" i="1"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20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2000" i="1"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Nuclear Data Pipeline Talk:  Teresa Bailey, NDREW, 2018</a:t>
            </a:r>
          </a:p>
        </p:txBody>
      </p:sp>
      <p:sp>
        <p:nvSpPr>
          <p:cNvPr id="11" name="Title 10">
            <a:extLst>
              <a:ext uri="{FF2B5EF4-FFF2-40B4-BE49-F238E27FC236}">
                <a16:creationId xmlns:a16="http://schemas.microsoft.com/office/drawing/2014/main" id="{6187BA78-F0ED-43D0-A655-B40C3B6EC23A}"/>
              </a:ext>
            </a:extLst>
          </p:cNvPr>
          <p:cNvSpPr>
            <a:spLocks noGrp="1"/>
          </p:cNvSpPr>
          <p:nvPr>
            <p:ph type="title"/>
          </p:nvPr>
        </p:nvSpPr>
        <p:spPr>
          <a:xfrm>
            <a:off x="190499" y="499788"/>
            <a:ext cx="7909561" cy="581597"/>
          </a:xfrm>
        </p:spPr>
        <p:txBody>
          <a:bodyPr/>
          <a:lstStyle/>
          <a:p>
            <a:r>
              <a:rPr lang="en-US" dirty="0"/>
              <a:t>  Why Do We Care About Nuclear Data?</a:t>
            </a:r>
          </a:p>
        </p:txBody>
      </p:sp>
      <p:sp>
        <p:nvSpPr>
          <p:cNvPr id="12" name="TextBox 11">
            <a:extLst>
              <a:ext uri="{FF2B5EF4-FFF2-40B4-BE49-F238E27FC236}">
                <a16:creationId xmlns:a16="http://schemas.microsoft.com/office/drawing/2014/main" id="{E3F66759-BED7-4755-8D8B-2C578F8F6BB1}"/>
              </a:ext>
            </a:extLst>
          </p:cNvPr>
          <p:cNvSpPr txBox="1"/>
          <p:nvPr/>
        </p:nvSpPr>
        <p:spPr>
          <a:xfrm>
            <a:off x="641032" y="4152900"/>
            <a:ext cx="6721793" cy="830997"/>
          </a:xfrm>
          <a:prstGeom prst="rect">
            <a:avLst/>
          </a:prstGeom>
          <a:noFill/>
        </p:spPr>
        <p:txBody>
          <a:bodyPr wrap="square" rtlCol="0">
            <a:spAutoFit/>
          </a:bodyPr>
          <a:lstStyle/>
          <a:p>
            <a:pPr algn="ctr"/>
            <a:r>
              <a:rPr lang="en-US" sz="2400" b="1" dirty="0"/>
              <a:t>In many cases, nuclear data drive the uncertainties in those models</a:t>
            </a:r>
          </a:p>
        </p:txBody>
      </p:sp>
    </p:spTree>
    <p:extLst>
      <p:ext uri="{BB962C8B-B14F-4D97-AF65-F5344CB8AC3E}">
        <p14:creationId xmlns:p14="http://schemas.microsoft.com/office/powerpoint/2010/main" val="2848697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17EE5-4841-4BD9-95BA-C8BC30F6B44A}"/>
              </a:ext>
            </a:extLst>
          </p:cNvPr>
          <p:cNvSpPr>
            <a:spLocks noGrp="1"/>
          </p:cNvSpPr>
          <p:nvPr>
            <p:ph type="title" idx="4294967295"/>
          </p:nvPr>
        </p:nvSpPr>
        <p:spPr>
          <a:xfrm>
            <a:off x="0" y="228600"/>
            <a:ext cx="7886700" cy="236538"/>
          </a:xfrm>
        </p:spPr>
        <p:txBody>
          <a:bodyPr>
            <a:normAutofit fontScale="90000"/>
          </a:bodyPr>
          <a:lstStyle/>
          <a:p>
            <a:pPr algn="ctr"/>
            <a:r>
              <a:rPr lang="en-US" sz="2400" b="1" dirty="0"/>
              <a:t>Past Session Topic Suggestions</a:t>
            </a:r>
          </a:p>
        </p:txBody>
      </p:sp>
      <p:sp>
        <p:nvSpPr>
          <p:cNvPr id="4" name="Content Placeholder 3">
            <a:extLst>
              <a:ext uri="{FF2B5EF4-FFF2-40B4-BE49-F238E27FC236}">
                <a16:creationId xmlns:a16="http://schemas.microsoft.com/office/drawing/2014/main" id="{BADDA804-14EA-F64D-A5BB-994042BF69BB}"/>
              </a:ext>
            </a:extLst>
          </p:cNvPr>
          <p:cNvSpPr>
            <a:spLocks noGrp="1"/>
          </p:cNvSpPr>
          <p:nvPr>
            <p:ph sz="half" idx="4294967295"/>
          </p:nvPr>
        </p:nvSpPr>
        <p:spPr>
          <a:xfrm>
            <a:off x="0" y="685800"/>
            <a:ext cx="4495800" cy="4122738"/>
          </a:xfrm>
        </p:spPr>
        <p:txBody>
          <a:bodyPr>
            <a:noAutofit/>
          </a:bodyPr>
          <a:lstStyle/>
          <a:p>
            <a:pPr marL="0" indent="0">
              <a:spcBef>
                <a:spcPts val="0"/>
              </a:spcBef>
              <a:buNone/>
              <a:tabLst>
                <a:tab pos="342900" algn="l"/>
              </a:tabLst>
            </a:pPr>
            <a:r>
              <a:rPr lang="en-US" sz="1200" u="sng" dirty="0">
                <a:ea typeface="Calibri" panose="020F0502020204030204" pitchFamily="34" charset="0"/>
              </a:rPr>
              <a:t>S/U Sessions</a:t>
            </a:r>
            <a:endParaRPr lang="en-US" sz="1200" dirty="0">
              <a:ea typeface="Calibri" panose="020F0502020204030204" pitchFamily="34" charset="0"/>
            </a:endParaRPr>
          </a:p>
          <a:p>
            <a:pPr marL="257175" indent="-257175">
              <a:spcBef>
                <a:spcPts val="0"/>
              </a:spcBef>
              <a:buFont typeface="+mj-lt"/>
              <a:buAutoNum type="arabicPeriod"/>
              <a:tabLst>
                <a:tab pos="342900" algn="l"/>
              </a:tabLst>
            </a:pPr>
            <a:r>
              <a:rPr lang="en-US" sz="1200" dirty="0">
                <a:ea typeface="Calibri" panose="020F0502020204030204" pitchFamily="34" charset="0"/>
              </a:rPr>
              <a:t>Sensitivity studies</a:t>
            </a:r>
          </a:p>
          <a:p>
            <a:pPr marL="257175" indent="-257175">
              <a:spcBef>
                <a:spcPts val="0"/>
              </a:spcBef>
              <a:buFont typeface="+mj-lt"/>
              <a:buAutoNum type="arabicPeriod"/>
              <a:tabLst>
                <a:tab pos="342900" algn="l"/>
              </a:tabLst>
            </a:pPr>
            <a:r>
              <a:rPr lang="en-US" sz="1200" dirty="0">
                <a:ea typeface="Calibri" panose="020F0502020204030204" pitchFamily="34" charset="0"/>
              </a:rPr>
              <a:t>“Truth in Covariances” and S/U analysis</a:t>
            </a:r>
          </a:p>
          <a:p>
            <a:pPr marL="257175" indent="-257175">
              <a:spcBef>
                <a:spcPts val="0"/>
              </a:spcBef>
              <a:buFont typeface="+mj-lt"/>
              <a:buAutoNum type="arabicPeriod"/>
              <a:tabLst>
                <a:tab pos="342900" algn="l"/>
              </a:tabLst>
            </a:pPr>
            <a:r>
              <a:rPr lang="en-US" sz="1200" dirty="0">
                <a:ea typeface="Calibri" panose="020F0502020204030204" pitchFamily="34" charset="0"/>
              </a:rPr>
              <a:t>Methods for propagating uncertainties</a:t>
            </a:r>
          </a:p>
          <a:p>
            <a:pPr marL="257175" indent="-257175">
              <a:spcBef>
                <a:spcPts val="0"/>
              </a:spcBef>
              <a:buFont typeface="+mj-lt"/>
              <a:buAutoNum type="arabicPeriod"/>
              <a:tabLst>
                <a:tab pos="342900" algn="l"/>
              </a:tabLst>
            </a:pPr>
            <a:r>
              <a:rPr lang="en-US" sz="1200" dirty="0">
                <a:ea typeface="Calibri" panose="020F0502020204030204" pitchFamily="34" charset="0"/>
              </a:rPr>
              <a:t>Covariances and errors in benchmark and data tuning</a:t>
            </a:r>
          </a:p>
          <a:p>
            <a:pPr marL="257175" indent="-257175">
              <a:spcBef>
                <a:spcPts val="0"/>
              </a:spcBef>
              <a:buFont typeface="+mj-lt"/>
              <a:buAutoNum type="arabicPeriod"/>
              <a:tabLst>
                <a:tab pos="342900" algn="l"/>
              </a:tabLst>
            </a:pPr>
            <a:r>
              <a:rPr lang="en-US" sz="1200" dirty="0">
                <a:ea typeface="Calibri" panose="020F0502020204030204" pitchFamily="34" charset="0"/>
              </a:rPr>
              <a:t>UQ/S capabilities development and methods</a:t>
            </a:r>
          </a:p>
          <a:p>
            <a:pPr marL="257175" indent="-257175">
              <a:spcBef>
                <a:spcPts val="0"/>
              </a:spcBef>
              <a:buFont typeface="+mj-lt"/>
              <a:buAutoNum type="arabicPeriod"/>
              <a:tabLst>
                <a:tab pos="342900" algn="l"/>
              </a:tabLst>
            </a:pPr>
            <a:r>
              <a:rPr lang="en-US" sz="1200" dirty="0">
                <a:ea typeface="Calibri" panose="020F0502020204030204" pitchFamily="34" charset="0"/>
              </a:rPr>
              <a:t>Benchmark/validation/propagation of uncertainties </a:t>
            </a:r>
          </a:p>
          <a:p>
            <a:pPr marL="257175" indent="-257175">
              <a:spcBef>
                <a:spcPts val="0"/>
              </a:spcBef>
              <a:buFont typeface="+mj-lt"/>
              <a:buAutoNum type="arabicPeriod"/>
              <a:tabLst>
                <a:tab pos="342900" algn="l"/>
              </a:tabLst>
            </a:pPr>
            <a:r>
              <a:rPr lang="en-US" sz="1200" dirty="0">
                <a:ea typeface="Calibri" panose="020F0502020204030204" pitchFamily="34" charset="0"/>
              </a:rPr>
              <a:t>Benchmarks and metadata</a:t>
            </a:r>
          </a:p>
          <a:p>
            <a:pPr marL="257175" indent="-257175">
              <a:spcBef>
                <a:spcPts val="0"/>
              </a:spcBef>
              <a:buFont typeface="+mj-lt"/>
              <a:buAutoNum type="arabicPeriod"/>
              <a:tabLst>
                <a:tab pos="342900" algn="l"/>
              </a:tabLst>
            </a:pPr>
            <a:r>
              <a:rPr lang="en-US" sz="1200" dirty="0">
                <a:ea typeface="Calibri" panose="020F0502020204030204" pitchFamily="34" charset="0"/>
              </a:rPr>
              <a:t>Uncertainty Quantification in Nuclear Data</a:t>
            </a:r>
          </a:p>
          <a:p>
            <a:pPr marL="257175" indent="-257175">
              <a:spcBef>
                <a:spcPts val="0"/>
              </a:spcBef>
              <a:buFont typeface="+mj-lt"/>
              <a:buAutoNum type="arabicPeriod"/>
              <a:tabLst>
                <a:tab pos="342900" algn="l"/>
              </a:tabLst>
            </a:pPr>
            <a:endParaRPr lang="en-US" sz="1200" dirty="0">
              <a:ea typeface="Calibri" panose="020F0502020204030204" pitchFamily="34" charset="0"/>
            </a:endParaRPr>
          </a:p>
          <a:p>
            <a:pPr marL="0" indent="0">
              <a:spcBef>
                <a:spcPts val="0"/>
              </a:spcBef>
              <a:buNone/>
              <a:tabLst>
                <a:tab pos="342900" algn="l"/>
              </a:tabLst>
            </a:pPr>
            <a:r>
              <a:rPr lang="en-US" sz="1200" u="sng" dirty="0">
                <a:ea typeface="Calibri" panose="020F0502020204030204" pitchFamily="34" charset="0"/>
              </a:rPr>
              <a:t>Pipeline Sessions</a:t>
            </a:r>
            <a:endParaRPr lang="en-US" sz="1200" dirty="0">
              <a:ea typeface="Calibri" panose="020F0502020204030204" pitchFamily="34" charset="0"/>
            </a:endParaRPr>
          </a:p>
          <a:p>
            <a:pPr marL="257175" indent="-257175">
              <a:spcBef>
                <a:spcPts val="0"/>
              </a:spcBef>
              <a:buFont typeface="+mj-lt"/>
              <a:buAutoNum type="arabicPeriod"/>
              <a:tabLst>
                <a:tab pos="342900" algn="l"/>
              </a:tabLst>
            </a:pPr>
            <a:r>
              <a:rPr lang="en-US" sz="1200" dirty="0">
                <a:ea typeface="Calibri" panose="020F0502020204030204" pitchFamily="34" charset="0"/>
              </a:rPr>
              <a:t>Methods for cross section data library tuning</a:t>
            </a:r>
          </a:p>
          <a:p>
            <a:pPr marL="257175" indent="-257175">
              <a:spcBef>
                <a:spcPts val="0"/>
              </a:spcBef>
              <a:buFont typeface="+mj-lt"/>
              <a:buAutoNum type="arabicPeriod"/>
              <a:tabLst>
                <a:tab pos="342900" algn="l"/>
              </a:tabLst>
            </a:pPr>
            <a:r>
              <a:rPr lang="en-US" sz="1200" dirty="0">
                <a:ea typeface="Calibri" panose="020F0502020204030204" pitchFamily="34" charset="0"/>
              </a:rPr>
              <a:t>Turning ND pipeline into a Bayesian network</a:t>
            </a:r>
          </a:p>
          <a:p>
            <a:pPr marL="257175" indent="-257175">
              <a:spcBef>
                <a:spcPts val="0"/>
              </a:spcBef>
              <a:buFont typeface="+mj-lt"/>
              <a:buAutoNum type="arabicPeriod"/>
              <a:tabLst>
                <a:tab pos="342900" algn="l"/>
              </a:tabLst>
            </a:pPr>
            <a:r>
              <a:rPr lang="en-US" sz="1200" dirty="0">
                <a:ea typeface="Calibri" panose="020F0502020204030204" pitchFamily="34" charset="0"/>
              </a:rPr>
              <a:t>Future of nuclear data pipeline</a:t>
            </a:r>
          </a:p>
          <a:p>
            <a:pPr marL="257175" indent="-257175">
              <a:spcBef>
                <a:spcPts val="0"/>
              </a:spcBef>
              <a:buFont typeface="+mj-lt"/>
              <a:buAutoNum type="arabicPeriod"/>
              <a:tabLst>
                <a:tab pos="342900" algn="l"/>
              </a:tabLst>
            </a:pPr>
            <a:r>
              <a:rPr lang="en-US" sz="1200" dirty="0">
                <a:ea typeface="Calibri" panose="020F0502020204030204" pitchFamily="34" charset="0"/>
              </a:rPr>
              <a:t>Methods to speed up pipeline using (or not) advanced computing</a:t>
            </a:r>
          </a:p>
          <a:p>
            <a:pPr marL="257175" indent="-257175">
              <a:spcBef>
                <a:spcPts val="0"/>
              </a:spcBef>
              <a:buFont typeface="+mj-lt"/>
              <a:buAutoNum type="arabicPeriod"/>
              <a:tabLst>
                <a:tab pos="342900" algn="l"/>
              </a:tabLst>
            </a:pPr>
            <a:r>
              <a:rPr lang="en-US" sz="1200" dirty="0">
                <a:ea typeface="Calibri" panose="020F0502020204030204" pitchFamily="34" charset="0"/>
              </a:rPr>
              <a:t>Best practices/SQA</a:t>
            </a:r>
          </a:p>
          <a:p>
            <a:pPr marL="257175" indent="-257175">
              <a:spcBef>
                <a:spcPts val="0"/>
              </a:spcBef>
              <a:buFont typeface="+mj-lt"/>
              <a:buAutoNum type="arabicPeriod"/>
              <a:tabLst>
                <a:tab pos="342900" algn="l"/>
              </a:tabLst>
            </a:pPr>
            <a:r>
              <a:rPr lang="en-US" sz="1200" dirty="0"/>
              <a:t>Ensure Utilization of new data in Application Code</a:t>
            </a:r>
          </a:p>
          <a:p>
            <a:pPr marL="257175" indent="-257175">
              <a:spcBef>
                <a:spcPts val="0"/>
              </a:spcBef>
              <a:buFont typeface="+mj-lt"/>
              <a:buAutoNum type="arabicPeriod"/>
              <a:tabLst>
                <a:tab pos="342900" algn="l"/>
              </a:tabLst>
            </a:pPr>
            <a:r>
              <a:rPr lang="en-US" sz="1200" dirty="0"/>
              <a:t>What ND measurements, modelling, evaluation, compilation and other horizontal methods should look like in say 2040</a:t>
            </a:r>
          </a:p>
          <a:p>
            <a:pPr marL="257175" indent="-257175">
              <a:spcBef>
                <a:spcPts val="0"/>
              </a:spcBef>
              <a:buFont typeface="+mj-lt"/>
              <a:buAutoNum type="arabicPeriod"/>
              <a:tabLst>
                <a:tab pos="342900" algn="l"/>
              </a:tabLst>
            </a:pPr>
            <a:endParaRPr lang="en-US" sz="1200" dirty="0">
              <a:ea typeface="Calibri" panose="020F0502020204030204" pitchFamily="34" charset="0"/>
            </a:endParaRPr>
          </a:p>
          <a:p>
            <a:pPr marL="0" indent="0">
              <a:spcBef>
                <a:spcPts val="0"/>
              </a:spcBef>
              <a:buNone/>
              <a:tabLst>
                <a:tab pos="342900" algn="l"/>
              </a:tabLst>
            </a:pPr>
            <a:r>
              <a:rPr lang="en-US" sz="1200" u="sng" dirty="0">
                <a:ea typeface="Calibri" panose="020F0502020204030204" pitchFamily="34" charset="0"/>
              </a:rPr>
              <a:t>Program Based Sessions</a:t>
            </a:r>
            <a:endParaRPr lang="en-US" sz="1200" dirty="0">
              <a:ea typeface="Calibri" panose="020F0502020204030204" pitchFamily="34" charset="0"/>
            </a:endParaRPr>
          </a:p>
          <a:p>
            <a:pPr marL="257175" indent="-257175">
              <a:spcBef>
                <a:spcPts val="0"/>
              </a:spcBef>
              <a:buFont typeface="+mj-lt"/>
              <a:buAutoNum type="arabicPeriod"/>
              <a:tabLst>
                <a:tab pos="342900" algn="l"/>
              </a:tabLst>
            </a:pPr>
            <a:r>
              <a:rPr lang="en-US" sz="1200" dirty="0">
                <a:ea typeface="Calibri" panose="020F0502020204030204" pitchFamily="34" charset="0"/>
              </a:rPr>
              <a:t>A focused topic for NE</a:t>
            </a:r>
          </a:p>
          <a:p>
            <a:pPr marL="257175" indent="-257175">
              <a:spcBef>
                <a:spcPts val="0"/>
              </a:spcBef>
              <a:buFont typeface="+mj-lt"/>
              <a:buAutoNum type="arabicPeriod"/>
              <a:tabLst>
                <a:tab pos="342900" algn="l"/>
              </a:tabLst>
            </a:pPr>
            <a:r>
              <a:rPr lang="en-US" sz="1200" dirty="0">
                <a:ea typeface="Calibri" panose="020F0502020204030204" pitchFamily="34" charset="0"/>
              </a:rPr>
              <a:t>FRIB needs</a:t>
            </a:r>
          </a:p>
          <a:p>
            <a:pPr marL="257175" indent="-257175">
              <a:spcBef>
                <a:spcPts val="0"/>
              </a:spcBef>
              <a:buFont typeface="+mj-lt"/>
              <a:buAutoNum type="arabicPeriod"/>
              <a:tabLst>
                <a:tab pos="342900" algn="l"/>
              </a:tabLst>
            </a:pPr>
            <a:r>
              <a:rPr lang="en-US" sz="1200" dirty="0">
                <a:cs typeface="Times New Roman" panose="02020603050405020304" pitchFamily="18" charset="0"/>
              </a:rPr>
              <a:t>NRC could use more discussion</a:t>
            </a:r>
            <a:endParaRPr lang="en-US" sz="1200" dirty="0"/>
          </a:p>
          <a:p>
            <a:pPr marL="257175" indent="-257175">
              <a:spcBef>
                <a:spcPts val="0"/>
              </a:spcBef>
              <a:buFont typeface="+mj-lt"/>
              <a:buAutoNum type="arabicPeriod"/>
              <a:tabLst>
                <a:tab pos="342900" algn="l"/>
              </a:tabLst>
            </a:pPr>
            <a:r>
              <a:rPr lang="en-US" sz="1200" dirty="0">
                <a:ea typeface="Calibri" panose="020F0502020204030204" pitchFamily="34" charset="0"/>
              </a:rPr>
              <a:t>Space, medical and fusion applications </a:t>
            </a:r>
          </a:p>
          <a:p>
            <a:pPr marL="257175" indent="-257175">
              <a:spcBef>
                <a:spcPts val="0"/>
              </a:spcBef>
              <a:buFont typeface="+mj-lt"/>
              <a:buAutoNum type="arabicPeriod"/>
              <a:tabLst>
                <a:tab pos="342900" algn="l"/>
              </a:tabLst>
            </a:pPr>
            <a:r>
              <a:rPr lang="en-US" sz="1200" dirty="0">
                <a:ea typeface="Calibri" panose="020F0502020204030204" pitchFamily="34" charset="0"/>
              </a:rPr>
              <a:t>Versatile Test Reactor (</a:t>
            </a:r>
            <a:r>
              <a:rPr lang="en-US" sz="1200" dirty="0">
                <a:ea typeface="Calibri" panose="020F0502020204030204" pitchFamily="34" charset="0"/>
                <a:hlinkClick r:id="rId2">
                  <a:extLst>
                    <a:ext uri="{A12FA001-AC4F-418D-AE19-62706E023703}">
                      <ahyp:hlinkClr xmlns:ahyp="http://schemas.microsoft.com/office/drawing/2018/hyperlinkcolor" val="tx"/>
                    </a:ext>
                  </a:extLst>
                </a:hlinkClick>
              </a:rPr>
              <a:t>VTR</a:t>
            </a:r>
            <a:r>
              <a:rPr lang="en-US" sz="1200" dirty="0">
                <a:ea typeface="Calibri" panose="020F0502020204030204" pitchFamily="34" charset="0"/>
              </a:rPr>
              <a:t>)  </a:t>
            </a:r>
          </a:p>
          <a:p>
            <a:pPr marL="257175" indent="-257175">
              <a:spcBef>
                <a:spcPts val="0"/>
              </a:spcBef>
              <a:buFont typeface="+mj-lt"/>
              <a:buAutoNum type="arabicPeriod"/>
              <a:tabLst>
                <a:tab pos="342900" algn="l"/>
              </a:tabLst>
            </a:pPr>
            <a:r>
              <a:rPr lang="en-US" sz="1200" dirty="0"/>
              <a:t>Nuclear data for decommissioning</a:t>
            </a:r>
          </a:p>
          <a:p>
            <a:pPr marL="257175" indent="-257175">
              <a:spcBef>
                <a:spcPts val="0"/>
              </a:spcBef>
              <a:buFont typeface="+mj-lt"/>
              <a:buAutoNum type="arabicPeriod"/>
              <a:tabLst>
                <a:tab pos="342900" algn="l"/>
              </a:tabLst>
            </a:pPr>
            <a:r>
              <a:rPr lang="en-US" sz="1200" dirty="0"/>
              <a:t>Medical isotope nuclear data library</a:t>
            </a:r>
            <a:endParaRPr lang="en-US" sz="1050" dirty="0">
              <a:ea typeface="Calibri" panose="020F0502020204030204" pitchFamily="34" charset="0"/>
            </a:endParaRPr>
          </a:p>
        </p:txBody>
      </p:sp>
      <p:sp>
        <p:nvSpPr>
          <p:cNvPr id="7" name="Content Placeholder 6">
            <a:extLst>
              <a:ext uri="{FF2B5EF4-FFF2-40B4-BE49-F238E27FC236}">
                <a16:creationId xmlns:a16="http://schemas.microsoft.com/office/drawing/2014/main" id="{55CE4EC8-198F-9F4A-B77B-5389614669A9}"/>
              </a:ext>
            </a:extLst>
          </p:cNvPr>
          <p:cNvSpPr>
            <a:spLocks noGrp="1"/>
          </p:cNvSpPr>
          <p:nvPr>
            <p:ph sz="half" idx="4294967295"/>
          </p:nvPr>
        </p:nvSpPr>
        <p:spPr>
          <a:xfrm>
            <a:off x="4781550" y="990600"/>
            <a:ext cx="4362450" cy="5867400"/>
          </a:xfrm>
        </p:spPr>
        <p:txBody>
          <a:bodyPr>
            <a:normAutofit fontScale="85000" lnSpcReduction="20000"/>
          </a:bodyPr>
          <a:lstStyle/>
          <a:p>
            <a:pPr marL="257175" indent="-257175">
              <a:spcBef>
                <a:spcPts val="0"/>
              </a:spcBef>
              <a:buFont typeface="+mj-lt"/>
              <a:buAutoNum type="arabicPeriod"/>
              <a:tabLst>
                <a:tab pos="342900" algn="l"/>
              </a:tabLst>
            </a:pPr>
            <a:endParaRPr lang="en-US" sz="1050" dirty="0">
              <a:ea typeface="Calibri" panose="020F0502020204030204" pitchFamily="34" charset="0"/>
            </a:endParaRPr>
          </a:p>
          <a:p>
            <a:pPr marL="0" indent="0">
              <a:spcBef>
                <a:spcPts val="0"/>
              </a:spcBef>
              <a:buNone/>
              <a:tabLst>
                <a:tab pos="342900" algn="l"/>
              </a:tabLst>
            </a:pPr>
            <a:r>
              <a:rPr lang="en-US" sz="1500" u="sng" dirty="0">
                <a:ea typeface="Calibri" panose="020F0502020204030204" pitchFamily="34" charset="0"/>
              </a:rPr>
              <a:t>Other Sessions</a:t>
            </a:r>
          </a:p>
          <a:p>
            <a:pPr marL="0" indent="0">
              <a:spcBef>
                <a:spcPts val="0"/>
              </a:spcBef>
              <a:buNone/>
              <a:tabLst>
                <a:tab pos="342900" algn="l"/>
              </a:tabLst>
            </a:pPr>
            <a:endParaRPr lang="en-US" sz="1500" dirty="0">
              <a:ea typeface="Calibri" panose="020F0502020204030204" pitchFamily="34" charset="0"/>
            </a:endParaRPr>
          </a:p>
          <a:p>
            <a:pPr marL="257175" indent="-257175">
              <a:spcBef>
                <a:spcPts val="600"/>
              </a:spcBef>
              <a:buFont typeface="+mj-lt"/>
              <a:buAutoNum type="arabicPeriod"/>
              <a:tabLst>
                <a:tab pos="342900" algn="l"/>
              </a:tabLst>
            </a:pPr>
            <a:r>
              <a:rPr lang="en-US" sz="1500" dirty="0">
                <a:ea typeface="Calibri" panose="020F0502020204030204" pitchFamily="34" charset="0"/>
              </a:rPr>
              <a:t>Structural materials</a:t>
            </a:r>
          </a:p>
          <a:p>
            <a:pPr marL="257175" indent="-257175">
              <a:spcBef>
                <a:spcPts val="600"/>
              </a:spcBef>
              <a:buFont typeface="+mj-lt"/>
              <a:buAutoNum type="arabicPeriod"/>
              <a:tabLst>
                <a:tab pos="342900" algn="l"/>
              </a:tabLst>
            </a:pPr>
            <a:r>
              <a:rPr lang="en-US" sz="1500" dirty="0">
                <a:ea typeface="Calibri" panose="020F0502020204030204" pitchFamily="34" charset="0"/>
              </a:rPr>
              <a:t>Thermal scattering</a:t>
            </a:r>
          </a:p>
          <a:p>
            <a:pPr marL="257175" indent="-257175">
              <a:spcBef>
                <a:spcPts val="600"/>
              </a:spcBef>
              <a:buFont typeface="+mj-lt"/>
              <a:buAutoNum type="arabicPeriod"/>
              <a:tabLst>
                <a:tab pos="342900" algn="l"/>
              </a:tabLst>
            </a:pPr>
            <a:r>
              <a:rPr lang="en-US" sz="1500" dirty="0">
                <a:ea typeface="Calibri" panose="020F0502020204030204" pitchFamily="34" charset="0"/>
              </a:rPr>
              <a:t>Processing codes and formatting</a:t>
            </a:r>
          </a:p>
          <a:p>
            <a:pPr marL="257175" indent="-257175">
              <a:spcBef>
                <a:spcPts val="600"/>
              </a:spcBef>
              <a:buFont typeface="+mj-lt"/>
              <a:buAutoNum type="arabicPeriod"/>
              <a:tabLst>
                <a:tab pos="342900" algn="l"/>
              </a:tabLst>
            </a:pPr>
            <a:r>
              <a:rPr lang="en-US" sz="1500" dirty="0">
                <a:ea typeface="Calibri" panose="020F0502020204030204" pitchFamily="34" charset="0"/>
              </a:rPr>
              <a:t>Disentangling Multiphysics models/data</a:t>
            </a:r>
          </a:p>
          <a:p>
            <a:pPr marL="257175" indent="-257175">
              <a:spcBef>
                <a:spcPts val="600"/>
              </a:spcBef>
              <a:buFont typeface="+mj-lt"/>
              <a:buAutoNum type="arabicPeriod"/>
              <a:tabLst>
                <a:tab pos="342900" algn="l"/>
              </a:tabLst>
            </a:pPr>
            <a:r>
              <a:rPr lang="en-US" sz="1500" dirty="0">
                <a:cs typeface="Times New Roman" panose="02020603050405020304" pitchFamily="18" charset="0"/>
              </a:rPr>
              <a:t>Shielding - Elastic and inelastic scattering as it pertains to shielding - Validation for shielding</a:t>
            </a:r>
          </a:p>
          <a:p>
            <a:pPr marL="257175" indent="-257175">
              <a:spcBef>
                <a:spcPts val="600"/>
              </a:spcBef>
              <a:buFont typeface="+mj-lt"/>
              <a:buAutoNum type="arabicPeriod"/>
              <a:tabLst>
                <a:tab pos="342900" algn="l"/>
              </a:tabLst>
            </a:pPr>
            <a:r>
              <a:rPr lang="en-US" sz="1500" dirty="0">
                <a:ea typeface="Calibri" panose="020F0502020204030204" pitchFamily="34" charset="0"/>
              </a:rPr>
              <a:t>Scattering: elastic and inelastic</a:t>
            </a:r>
            <a:endParaRPr lang="en-US" sz="1500" dirty="0">
              <a:cs typeface="Times New Roman" panose="02020603050405020304" pitchFamily="18" charset="0"/>
            </a:endParaRPr>
          </a:p>
          <a:p>
            <a:pPr marL="257175" indent="-257175">
              <a:spcBef>
                <a:spcPts val="600"/>
              </a:spcBef>
              <a:buFont typeface="+mj-lt"/>
              <a:buAutoNum type="arabicPeriod"/>
              <a:tabLst>
                <a:tab pos="342900" algn="l"/>
              </a:tabLst>
            </a:pPr>
            <a:r>
              <a:rPr lang="en-US" sz="1500" dirty="0">
                <a:ea typeface="Calibri" panose="020F0502020204030204" pitchFamily="34" charset="0"/>
              </a:rPr>
              <a:t>Theory</a:t>
            </a:r>
          </a:p>
          <a:p>
            <a:pPr marL="257175" indent="-257175">
              <a:spcBef>
                <a:spcPts val="600"/>
              </a:spcBef>
              <a:buFont typeface="+mj-lt"/>
              <a:buAutoNum type="arabicPeriod"/>
              <a:tabLst>
                <a:tab pos="342900" algn="l"/>
              </a:tabLst>
            </a:pPr>
            <a:r>
              <a:rPr lang="en-US" sz="1500" dirty="0"/>
              <a:t>Materials and </a:t>
            </a:r>
            <a:r>
              <a:rPr lang="en-US" sz="1500" dirty="0" err="1"/>
              <a:t>targetry</a:t>
            </a:r>
            <a:endParaRPr lang="en-US" sz="1500" dirty="0"/>
          </a:p>
          <a:p>
            <a:pPr marL="257175" indent="-257175">
              <a:spcBef>
                <a:spcPts val="600"/>
              </a:spcBef>
              <a:buFont typeface="+mj-lt"/>
              <a:buAutoNum type="arabicPeriod"/>
              <a:tabLst>
                <a:tab pos="342900" algn="l"/>
              </a:tabLst>
            </a:pPr>
            <a:r>
              <a:rPr lang="en-US" sz="1500" dirty="0"/>
              <a:t>Follow-up of Atomic Data session</a:t>
            </a:r>
          </a:p>
          <a:p>
            <a:pPr marL="257175" indent="-257175">
              <a:spcBef>
                <a:spcPts val="600"/>
              </a:spcBef>
              <a:buFont typeface="+mj-lt"/>
              <a:buAutoNum type="arabicPeriod"/>
              <a:tabLst>
                <a:tab pos="342900" algn="l"/>
              </a:tabLst>
            </a:pPr>
            <a:r>
              <a:rPr lang="en-US" sz="1500" dirty="0">
                <a:ea typeface="Calibri" panose="020F0502020204030204" pitchFamily="34" charset="0"/>
              </a:rPr>
              <a:t>Processing big data sets</a:t>
            </a:r>
          </a:p>
          <a:p>
            <a:pPr marL="257175" indent="-257175">
              <a:spcBef>
                <a:spcPts val="600"/>
              </a:spcBef>
              <a:buFont typeface="+mj-lt"/>
              <a:buAutoNum type="arabicPeriod"/>
              <a:tabLst>
                <a:tab pos="342900" algn="l"/>
              </a:tabLst>
            </a:pPr>
            <a:r>
              <a:rPr lang="en-US" sz="1500" dirty="0">
                <a:ea typeface="Calibri" panose="020F0502020204030204" pitchFamily="34" charset="0"/>
              </a:rPr>
              <a:t>Gaps in facilities and infrastructure</a:t>
            </a:r>
          </a:p>
          <a:p>
            <a:pPr marL="257175" indent="-257175">
              <a:spcBef>
                <a:spcPts val="600"/>
              </a:spcBef>
              <a:buFont typeface="+mj-lt"/>
              <a:buAutoNum type="arabicPeriod"/>
              <a:tabLst>
                <a:tab pos="342900" algn="l"/>
              </a:tabLst>
            </a:pPr>
            <a:r>
              <a:rPr lang="en-US" sz="1500" dirty="0">
                <a:ea typeface="Calibri" panose="020F0502020204030204" pitchFamily="34" charset="0"/>
              </a:rPr>
              <a:t>Code development:  processing, evaluation, transport</a:t>
            </a:r>
          </a:p>
          <a:p>
            <a:pPr marL="257175" indent="-257175">
              <a:spcBef>
                <a:spcPts val="600"/>
              </a:spcBef>
              <a:buFont typeface="+mj-lt"/>
              <a:buAutoNum type="arabicPeriod"/>
              <a:tabLst>
                <a:tab pos="342900" algn="l"/>
              </a:tabLst>
            </a:pPr>
            <a:r>
              <a:rPr lang="en-US" sz="1500" dirty="0">
                <a:ea typeface="Calibri" panose="020F0502020204030204" pitchFamily="34" charset="0"/>
              </a:rPr>
              <a:t>The production of a charged-particle reaction library to 200+ MeV/</a:t>
            </a:r>
            <a:r>
              <a:rPr lang="en-US" sz="1500" dirty="0" err="1">
                <a:ea typeface="Calibri" panose="020F0502020204030204" pitchFamily="34" charset="0"/>
              </a:rPr>
              <a:t>amu</a:t>
            </a:r>
            <a:r>
              <a:rPr lang="en-US" sz="1500" dirty="0">
                <a:ea typeface="Calibri" panose="020F0502020204030204" pitchFamily="34" charset="0"/>
              </a:rPr>
              <a:t> and how to validate</a:t>
            </a:r>
          </a:p>
          <a:p>
            <a:pPr marL="257175" indent="-257175">
              <a:spcBef>
                <a:spcPts val="600"/>
              </a:spcBef>
              <a:buFont typeface="+mj-lt"/>
              <a:buAutoNum type="arabicPeriod"/>
              <a:tabLst>
                <a:tab pos="342900" algn="l"/>
              </a:tabLst>
            </a:pPr>
            <a:r>
              <a:rPr lang="en-US" sz="1500" dirty="0">
                <a:ea typeface="Calibri" panose="020F0502020204030204" pitchFamily="34" charset="0"/>
              </a:rPr>
              <a:t>Direct measurements of radioisotope targets</a:t>
            </a:r>
          </a:p>
          <a:p>
            <a:pPr marL="257175" indent="-257175">
              <a:spcBef>
                <a:spcPts val="600"/>
              </a:spcBef>
              <a:buFont typeface="+mj-lt"/>
              <a:buAutoNum type="arabicPeriod"/>
              <a:tabLst>
                <a:tab pos="342900" algn="l"/>
              </a:tabLst>
            </a:pPr>
            <a:r>
              <a:rPr lang="en-US" sz="1500" dirty="0">
                <a:ea typeface="Calibri" panose="020F0502020204030204" pitchFamily="34" charset="0"/>
              </a:rPr>
              <a:t>Gamma production</a:t>
            </a:r>
          </a:p>
          <a:p>
            <a:pPr marL="257175" indent="-257175">
              <a:spcBef>
                <a:spcPts val="600"/>
              </a:spcBef>
              <a:buFont typeface="+mj-lt"/>
              <a:buAutoNum type="arabicPeriod"/>
              <a:tabLst>
                <a:tab pos="342900" algn="l"/>
              </a:tabLst>
            </a:pPr>
            <a:r>
              <a:rPr lang="en-US" sz="1500" dirty="0">
                <a:ea typeface="Calibri" panose="020F0502020204030204" pitchFamily="34" charset="0"/>
              </a:rPr>
              <a:t>The transition from resonant to continuous treatments of nuclear data</a:t>
            </a:r>
          </a:p>
          <a:p>
            <a:pPr marL="257175" indent="-257175">
              <a:spcBef>
                <a:spcPts val="600"/>
              </a:spcBef>
              <a:buFont typeface="+mj-lt"/>
              <a:buAutoNum type="arabicPeriod"/>
              <a:tabLst>
                <a:tab pos="342900" algn="l"/>
              </a:tabLst>
            </a:pPr>
            <a:r>
              <a:rPr lang="en-US" sz="1500" dirty="0">
                <a:ea typeface="Calibri" panose="020F0502020204030204" pitchFamily="34" charset="0"/>
              </a:rPr>
              <a:t>Data needs synergies</a:t>
            </a:r>
          </a:p>
          <a:p>
            <a:pPr marL="257175" indent="-257175">
              <a:spcBef>
                <a:spcPts val="600"/>
              </a:spcBef>
              <a:buFont typeface="+mj-lt"/>
              <a:buAutoNum type="arabicPeriod"/>
              <a:tabLst>
                <a:tab pos="342900" algn="l"/>
              </a:tabLst>
            </a:pPr>
            <a:r>
              <a:rPr lang="en-US" sz="1500" dirty="0">
                <a:ea typeface="Calibri" panose="020F0502020204030204" pitchFamily="34" charset="0"/>
              </a:rPr>
              <a:t>ENDF 9.0</a:t>
            </a:r>
          </a:p>
          <a:p>
            <a:pPr marL="257175" indent="-257175">
              <a:spcBef>
                <a:spcPts val="600"/>
              </a:spcBef>
              <a:buFont typeface="+mj-lt"/>
              <a:buAutoNum type="arabicPeriod"/>
              <a:tabLst>
                <a:tab pos="342900" algn="l"/>
              </a:tabLst>
            </a:pPr>
            <a:r>
              <a:rPr lang="en-US" sz="1500" dirty="0"/>
              <a:t>Catch-all/Miscellaneous/Stand-alone talks</a:t>
            </a:r>
            <a:endParaRPr lang="en-US" sz="1500" dirty="0">
              <a:ea typeface="Calibri" panose="020F0502020204030204" pitchFamily="34" charset="0"/>
            </a:endParaRPr>
          </a:p>
        </p:txBody>
      </p:sp>
    </p:spTree>
    <p:extLst>
      <p:ext uri="{BB962C8B-B14F-4D97-AF65-F5344CB8AC3E}">
        <p14:creationId xmlns:p14="http://schemas.microsoft.com/office/powerpoint/2010/main" val="3267392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D28D16-54BB-4C49-A05E-FCA78E64B399}"/>
              </a:ext>
            </a:extLst>
          </p:cNvPr>
          <p:cNvSpPr>
            <a:spLocks noGrp="1"/>
          </p:cNvSpPr>
          <p:nvPr>
            <p:ph idx="1"/>
          </p:nvPr>
        </p:nvSpPr>
        <p:spPr>
          <a:xfrm>
            <a:off x="0" y="563046"/>
            <a:ext cx="8951119" cy="6276974"/>
          </a:xfrm>
        </p:spPr>
        <p:txBody>
          <a:bodyPr>
            <a:normAutofit fontScale="92500" lnSpcReduction="20000"/>
          </a:bodyPr>
          <a:lstStyle/>
          <a:p>
            <a:pPr>
              <a:spcBef>
                <a:spcPts val="0"/>
              </a:spcBef>
            </a:pPr>
            <a:r>
              <a:rPr lang="en-US" sz="1800" dirty="0"/>
              <a:t>more on space applications </a:t>
            </a:r>
          </a:p>
          <a:p>
            <a:pPr>
              <a:spcBef>
                <a:spcPts val="0"/>
              </a:spcBef>
            </a:pPr>
            <a:r>
              <a:rPr lang="en-US" sz="1800" dirty="0"/>
              <a:t>short-lived isotopes</a:t>
            </a:r>
          </a:p>
          <a:p>
            <a:pPr>
              <a:spcBef>
                <a:spcPts val="0"/>
              </a:spcBef>
            </a:pPr>
            <a:r>
              <a:rPr lang="en-US" sz="1800" dirty="0"/>
              <a:t>Nuclear data for radiation damage metrics</a:t>
            </a:r>
          </a:p>
          <a:p>
            <a:pPr>
              <a:spcBef>
                <a:spcPts val="0"/>
              </a:spcBef>
            </a:pPr>
            <a:r>
              <a:rPr lang="en-US" sz="1800" dirty="0"/>
              <a:t>Importance and treatment of cross-reaction channel correlations</a:t>
            </a:r>
          </a:p>
          <a:p>
            <a:pPr>
              <a:spcBef>
                <a:spcPts val="0"/>
              </a:spcBef>
            </a:pPr>
            <a:r>
              <a:rPr lang="en-US" sz="1800" dirty="0"/>
              <a:t>Derivation of uncertainty in experimental data measurements</a:t>
            </a:r>
          </a:p>
          <a:p>
            <a:pPr>
              <a:spcBef>
                <a:spcPts val="0"/>
              </a:spcBef>
            </a:pPr>
            <a:r>
              <a:rPr lang="en-US" sz="1800" dirty="0"/>
              <a:t>Determination of uncertainty in calculated cross sections</a:t>
            </a:r>
          </a:p>
          <a:p>
            <a:pPr>
              <a:spcBef>
                <a:spcPts val="0"/>
              </a:spcBef>
            </a:pPr>
            <a:r>
              <a:rPr lang="en-US" sz="1800" dirty="0"/>
              <a:t>Nuclear data needs to enable new neutron detection capabilities/systems</a:t>
            </a:r>
          </a:p>
          <a:p>
            <a:pPr>
              <a:spcBef>
                <a:spcPts val="0"/>
              </a:spcBef>
            </a:pPr>
            <a:r>
              <a:rPr lang="en-US" sz="1800" dirty="0"/>
              <a:t>New nuclear data opportunities and needs arising from FRIB coming online</a:t>
            </a:r>
          </a:p>
          <a:p>
            <a:pPr>
              <a:spcBef>
                <a:spcPts val="0"/>
              </a:spcBef>
            </a:pPr>
            <a:r>
              <a:rPr lang="en-US" sz="1800" dirty="0"/>
              <a:t>Nuclear decay data continues to be a point of concern for Nuclear Forensics</a:t>
            </a:r>
          </a:p>
          <a:p>
            <a:pPr>
              <a:spcBef>
                <a:spcPts val="0"/>
              </a:spcBef>
            </a:pPr>
            <a:r>
              <a:rPr lang="en-US" sz="1800" dirty="0"/>
              <a:t>Spontaneous fission yields (SFY), including data for Pu240 and Cm isotopes. </a:t>
            </a:r>
          </a:p>
          <a:p>
            <a:pPr>
              <a:spcBef>
                <a:spcPts val="0"/>
              </a:spcBef>
            </a:pPr>
            <a:r>
              <a:rPr lang="en-US" sz="1800" dirty="0"/>
              <a:t>The integration of fission yield inventories calculations for SFY into SCALE/ORIGEN.   </a:t>
            </a:r>
          </a:p>
          <a:p>
            <a:pPr>
              <a:spcBef>
                <a:spcPts val="0"/>
              </a:spcBef>
            </a:pPr>
            <a:r>
              <a:rPr lang="en-US" sz="1800" dirty="0"/>
              <a:t>Fusion</a:t>
            </a:r>
          </a:p>
          <a:p>
            <a:pPr>
              <a:spcBef>
                <a:spcPts val="0"/>
              </a:spcBef>
            </a:pPr>
            <a:r>
              <a:rPr lang="en-US" sz="1800" dirty="0"/>
              <a:t>Walkthrough of past workshop recommendations and assessment of progress (this might require more homework ahead of WANDA - but workshop attendees could discuss what still needs to be done to close or if open recs are still needed)</a:t>
            </a:r>
          </a:p>
          <a:p>
            <a:pPr>
              <a:spcBef>
                <a:spcPts val="0"/>
              </a:spcBef>
            </a:pPr>
            <a:r>
              <a:rPr lang="en-US" sz="1800" dirty="0"/>
              <a:t>Maybe something more in depth on medical (how to ""do"" nuclear data with biology - cancer treatments, </a:t>
            </a:r>
            <a:r>
              <a:rPr lang="en-US" sz="1800" dirty="0" err="1"/>
              <a:t>etc</a:t>
            </a:r>
            <a:r>
              <a:rPr lang="en-US" sz="1800" dirty="0"/>
              <a:t>). A lot of good discussions during WANDA22 during stopping power session and presentation from NIH"</a:t>
            </a:r>
          </a:p>
          <a:p>
            <a:pPr>
              <a:spcBef>
                <a:spcPts val="0"/>
              </a:spcBef>
            </a:pPr>
            <a:r>
              <a:rPr lang="en-US" sz="1800" dirty="0"/>
              <a:t>neutron capture</a:t>
            </a:r>
          </a:p>
          <a:p>
            <a:pPr>
              <a:spcBef>
                <a:spcPts val="0"/>
              </a:spcBef>
            </a:pPr>
            <a:r>
              <a:rPr lang="en-US" sz="1800" dirty="0"/>
              <a:t>Nuclear data for medical applications (production, dosimetry, etc.). Focus on alpha emitters.</a:t>
            </a:r>
          </a:p>
          <a:p>
            <a:pPr>
              <a:spcBef>
                <a:spcPts val="0"/>
              </a:spcBef>
            </a:pPr>
            <a:r>
              <a:rPr lang="en-US" sz="1800" dirty="0"/>
              <a:t>FRIB needs, </a:t>
            </a:r>
          </a:p>
          <a:p>
            <a:pPr>
              <a:spcBef>
                <a:spcPts val="0"/>
              </a:spcBef>
            </a:pPr>
            <a:r>
              <a:rPr lang="en-US" sz="1800" dirty="0"/>
              <a:t>Uncertainty Quantification</a:t>
            </a:r>
          </a:p>
          <a:p>
            <a:pPr>
              <a:spcBef>
                <a:spcPts val="0"/>
              </a:spcBef>
            </a:pPr>
            <a:r>
              <a:rPr lang="en-US" sz="1800" dirty="0"/>
              <a:t>Recent data updates and the downstream effect on applications</a:t>
            </a:r>
          </a:p>
          <a:p>
            <a:pPr>
              <a:spcBef>
                <a:spcPts val="0"/>
              </a:spcBef>
            </a:pPr>
            <a:r>
              <a:rPr lang="en-US" sz="1800" dirty="0"/>
              <a:t>Data of importance for safeguards measurements </a:t>
            </a:r>
          </a:p>
          <a:p>
            <a:pPr>
              <a:spcBef>
                <a:spcPts val="0"/>
              </a:spcBef>
            </a:pPr>
            <a:r>
              <a:rPr lang="en-US" sz="1800" dirty="0"/>
              <a:t>"The Future of Nuclear Data Processing" would make a great session and is long overdue.</a:t>
            </a:r>
          </a:p>
          <a:p>
            <a:endParaRPr lang="en-US" sz="750" dirty="0"/>
          </a:p>
        </p:txBody>
      </p:sp>
      <p:sp>
        <p:nvSpPr>
          <p:cNvPr id="2" name="Title 1">
            <a:extLst>
              <a:ext uri="{FF2B5EF4-FFF2-40B4-BE49-F238E27FC236}">
                <a16:creationId xmlns:a16="http://schemas.microsoft.com/office/drawing/2014/main" id="{5DE3E57F-AB01-4531-8D02-FBC92D3F4C01}"/>
              </a:ext>
            </a:extLst>
          </p:cNvPr>
          <p:cNvSpPr>
            <a:spLocks noGrp="1"/>
          </p:cNvSpPr>
          <p:nvPr>
            <p:ph type="title"/>
          </p:nvPr>
        </p:nvSpPr>
        <p:spPr>
          <a:xfrm>
            <a:off x="304800" y="152400"/>
            <a:ext cx="7886700" cy="433388"/>
          </a:xfrm>
        </p:spPr>
        <p:txBody>
          <a:bodyPr>
            <a:noAutofit/>
          </a:bodyPr>
          <a:lstStyle/>
          <a:p>
            <a:pPr algn="ctr"/>
            <a:r>
              <a:rPr lang="en-US" sz="2400" b="1" dirty="0"/>
              <a:t>Session Topic Suggestions from WANDA2022</a:t>
            </a:r>
          </a:p>
        </p:txBody>
      </p:sp>
    </p:spTree>
    <p:extLst>
      <p:ext uri="{BB962C8B-B14F-4D97-AF65-F5344CB8AC3E}">
        <p14:creationId xmlns:p14="http://schemas.microsoft.com/office/powerpoint/2010/main" val="365486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F388-4965-42D1-9DFD-7AB69BDD1AB4}"/>
              </a:ext>
            </a:extLst>
          </p:cNvPr>
          <p:cNvSpPr>
            <a:spLocks noGrp="1"/>
          </p:cNvSpPr>
          <p:nvPr>
            <p:ph type="title"/>
          </p:nvPr>
        </p:nvSpPr>
        <p:spPr/>
        <p:txBody>
          <a:bodyPr/>
          <a:lstStyle/>
          <a:p>
            <a:r>
              <a:rPr lang="en-US" dirty="0"/>
              <a:t>Past Workshop Slides</a:t>
            </a:r>
          </a:p>
        </p:txBody>
      </p:sp>
    </p:spTree>
    <p:extLst>
      <p:ext uri="{BB962C8B-B14F-4D97-AF65-F5344CB8AC3E}">
        <p14:creationId xmlns:p14="http://schemas.microsoft.com/office/powerpoint/2010/main" val="3052800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Text Box 12"/>
          <p:cNvSpPr txBox="1">
            <a:spLocks noChangeArrowheads="1"/>
          </p:cNvSpPr>
          <p:nvPr/>
        </p:nvSpPr>
        <p:spPr bwMode="auto">
          <a:xfrm>
            <a:off x="1543050" y="5543551"/>
            <a:ext cx="25146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accent2"/>
                </a:solidFill>
                <a:latin typeface="Times New Roman" charset="0"/>
                <a:ea typeface="ＭＳ Ｐゴシック" charset="0"/>
                <a:cs typeface="ＭＳ Ｐゴシック" charset="0"/>
              </a:defRPr>
            </a:lvl1pPr>
            <a:lvl2pPr marL="742950" indent="-285750">
              <a:defRPr sz="2400" i="1">
                <a:solidFill>
                  <a:schemeClr val="accent2"/>
                </a:solidFill>
                <a:latin typeface="Times New Roman" charset="0"/>
                <a:ea typeface="ＭＳ Ｐゴシック" charset="0"/>
              </a:defRPr>
            </a:lvl2pPr>
            <a:lvl3pPr marL="1143000" indent="-228600">
              <a:defRPr sz="2400" i="1">
                <a:solidFill>
                  <a:schemeClr val="accent2"/>
                </a:solidFill>
                <a:latin typeface="Times New Roman" charset="0"/>
                <a:ea typeface="ＭＳ Ｐゴシック" charset="0"/>
              </a:defRPr>
            </a:lvl3pPr>
            <a:lvl4pPr marL="1600200" indent="-228600">
              <a:defRPr sz="2400" i="1">
                <a:solidFill>
                  <a:schemeClr val="accent2"/>
                </a:solidFill>
                <a:latin typeface="Times New Roman" charset="0"/>
                <a:ea typeface="ＭＳ Ｐゴシック" charset="0"/>
              </a:defRPr>
            </a:lvl4pPr>
            <a:lvl5pPr marL="2057400" indent="-228600">
              <a:defRPr sz="2400" i="1">
                <a:solidFill>
                  <a:schemeClr val="accent2"/>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accent2"/>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accent2"/>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accent2"/>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accent2"/>
                </a:solidFill>
                <a:latin typeface="Times New Roman" charset="0"/>
                <a:ea typeface="ＭＳ Ｐゴシック" charset="0"/>
              </a:defRPr>
            </a:lvl9pPr>
          </a:lstStyle>
          <a:p>
            <a:pPr defTabSz="342900">
              <a:spcBef>
                <a:spcPct val="50000"/>
              </a:spcBef>
              <a:defRPr/>
            </a:pPr>
            <a:endParaRPr lang="en-US" sz="1050" dirty="0">
              <a:solidFill>
                <a:srgbClr val="0039A6"/>
              </a:solidFill>
              <a:latin typeface="Impact" charset="0"/>
              <a:cs typeface="MS PGothic" charset="0"/>
            </a:endParaRPr>
          </a:p>
        </p:txBody>
      </p:sp>
      <p:pic>
        <p:nvPicPr>
          <p:cNvPr id="15" name="image25.png" descr="NDNCA_logo.png"/>
          <p:cNvPicPr/>
          <p:nvPr/>
        </p:nvPicPr>
        <p:blipFill rotWithShape="1">
          <a:blip r:embed="rId3" cstate="print">
            <a:extLst>
              <a:ext uri="{28A0092B-C50C-407E-A947-70E740481C1C}">
                <a14:useLocalDpi xmlns:a14="http://schemas.microsoft.com/office/drawing/2010/main"/>
              </a:ext>
            </a:extLst>
          </a:blip>
          <a:srcRect/>
          <a:stretch/>
        </p:blipFill>
        <p:spPr>
          <a:xfrm>
            <a:off x="152400" y="1892731"/>
            <a:ext cx="3594580" cy="3822269"/>
          </a:xfrm>
          <a:prstGeom prst="rect">
            <a:avLst/>
          </a:prstGeom>
          <a:ln/>
        </p:spPr>
      </p:pic>
      <p:sp>
        <p:nvSpPr>
          <p:cNvPr id="16" name="Rectangle 15"/>
          <p:cNvSpPr/>
          <p:nvPr/>
        </p:nvSpPr>
        <p:spPr>
          <a:xfrm>
            <a:off x="4034869" y="1798316"/>
            <a:ext cx="4519851" cy="646331"/>
          </a:xfrm>
          <a:prstGeom prst="rect">
            <a:avLst/>
          </a:prstGeom>
        </p:spPr>
        <p:txBody>
          <a:bodyPr wrap="square">
            <a:spAutoFit/>
          </a:bodyPr>
          <a:lstStyle/>
          <a:p>
            <a:pPr defTabSz="342900">
              <a:spcBef>
                <a:spcPct val="20000"/>
              </a:spcBef>
              <a:buClr>
                <a:srgbClr val="124A91"/>
              </a:buClr>
              <a:defRPr/>
            </a:pPr>
            <a:r>
              <a:rPr lang="en-US" b="1" kern="0" dirty="0">
                <a:solidFill>
                  <a:srgbClr val="000000"/>
                </a:solidFill>
                <a:ea typeface="MS PGothic"/>
                <a:cs typeface="Times New Roman"/>
              </a:rPr>
              <a:t>Workshop Participants Identified High-Priority Cross-Cutting Needs</a:t>
            </a:r>
          </a:p>
        </p:txBody>
      </p:sp>
      <p:sp>
        <p:nvSpPr>
          <p:cNvPr id="4" name="Rectangle 3"/>
          <p:cNvSpPr/>
          <p:nvPr/>
        </p:nvSpPr>
        <p:spPr>
          <a:xfrm>
            <a:off x="4057651" y="2639308"/>
            <a:ext cx="4981472" cy="1882567"/>
          </a:xfrm>
          <a:prstGeom prst="rect">
            <a:avLst/>
          </a:prstGeom>
        </p:spPr>
        <p:txBody>
          <a:bodyPr wrap="square">
            <a:spAutoFit/>
          </a:bodyPr>
          <a:lstStyle/>
          <a:p>
            <a:pPr marL="285750" indent="-285750" defTabSz="342900">
              <a:spcAft>
                <a:spcPts val="225"/>
              </a:spcAft>
              <a:buFont typeface="Arial" panose="020B0604020202020204" pitchFamily="34" charset="0"/>
              <a:buChar char="•"/>
              <a:defRPr/>
            </a:pPr>
            <a:r>
              <a:rPr lang="en-US" b="1" dirty="0">
                <a:solidFill>
                  <a:prstClr val="black"/>
                </a:solidFill>
                <a:cs typeface="Times New Roman"/>
              </a:rPr>
              <a:t>Dosimetry Standards</a:t>
            </a:r>
            <a:endParaRPr lang="en-US" dirty="0">
              <a:solidFill>
                <a:prstClr val="black"/>
              </a:solidFill>
              <a:cs typeface="Times New Roman"/>
            </a:endParaRPr>
          </a:p>
          <a:p>
            <a:pPr marL="285750" indent="-285750" defTabSz="342900">
              <a:spcAft>
                <a:spcPts val="225"/>
              </a:spcAft>
              <a:buFont typeface="Arial" panose="020B0604020202020204" pitchFamily="34" charset="0"/>
              <a:buChar char="•"/>
              <a:defRPr/>
            </a:pPr>
            <a:r>
              <a:rPr lang="en-US" b="1" dirty="0">
                <a:solidFill>
                  <a:srgbClr val="C00000"/>
                </a:solidFill>
                <a:cs typeface="Times New Roman"/>
              </a:rPr>
              <a:t>A Better Understanding of Fission</a:t>
            </a:r>
            <a:endParaRPr lang="en-US" dirty="0">
              <a:solidFill>
                <a:srgbClr val="C00000"/>
              </a:solidFill>
              <a:cs typeface="Times New Roman"/>
            </a:endParaRPr>
          </a:p>
          <a:p>
            <a:pPr marL="285750" indent="-285750" defTabSz="342900">
              <a:spcAft>
                <a:spcPts val="225"/>
              </a:spcAft>
              <a:buFont typeface="Arial" panose="020B0604020202020204" pitchFamily="34" charset="0"/>
              <a:buChar char="•"/>
              <a:defRPr/>
            </a:pPr>
            <a:r>
              <a:rPr lang="en-US" b="1" dirty="0">
                <a:solidFill>
                  <a:srgbClr val="C00000"/>
                </a:solidFill>
                <a:cs typeface="Times New Roman"/>
              </a:rPr>
              <a:t>Decay Data and </a:t>
            </a:r>
            <a:r>
              <a:rPr lang="en-US" b="1" dirty="0">
                <a:solidFill>
                  <a:srgbClr val="C00000"/>
                </a:solidFill>
                <a:cs typeface="Symbol" charset="2"/>
              </a:rPr>
              <a:t>g-</a:t>
            </a:r>
            <a:r>
              <a:rPr lang="en-US" b="1" dirty="0">
                <a:solidFill>
                  <a:srgbClr val="C00000"/>
                </a:solidFill>
                <a:cs typeface="Times New Roman"/>
              </a:rPr>
              <a:t>Branching Ratios</a:t>
            </a:r>
            <a:endParaRPr lang="en-US" dirty="0">
              <a:solidFill>
                <a:srgbClr val="C00000"/>
              </a:solidFill>
              <a:cs typeface="Times New Roman"/>
            </a:endParaRPr>
          </a:p>
          <a:p>
            <a:pPr marL="285750" indent="-285750" defTabSz="342900">
              <a:spcAft>
                <a:spcPts val="225"/>
              </a:spcAft>
              <a:buFont typeface="Arial" panose="020B0604020202020204" pitchFamily="34" charset="0"/>
              <a:buChar char="•"/>
              <a:defRPr/>
            </a:pPr>
            <a:r>
              <a:rPr lang="en-US" b="1" dirty="0">
                <a:solidFill>
                  <a:prstClr val="black"/>
                </a:solidFill>
                <a:cs typeface="Times New Roman"/>
              </a:rPr>
              <a:t>Neutron Transport Covariance Reduction</a:t>
            </a:r>
          </a:p>
          <a:p>
            <a:pPr marL="285750" indent="-285750" defTabSz="342900">
              <a:spcAft>
                <a:spcPts val="225"/>
              </a:spcAft>
              <a:buFont typeface="Arial" panose="020B0604020202020204" pitchFamily="34" charset="0"/>
              <a:buChar char="•"/>
              <a:defRPr/>
            </a:pPr>
            <a:r>
              <a:rPr lang="en-US" b="1" dirty="0">
                <a:solidFill>
                  <a:prstClr val="black"/>
                </a:solidFill>
                <a:cs typeface="Times New Roman"/>
              </a:rPr>
              <a:t>Expanded Integral Validation</a:t>
            </a:r>
          </a:p>
          <a:p>
            <a:pPr marL="285750" indent="-285750" defTabSz="342900">
              <a:spcAft>
                <a:spcPts val="225"/>
              </a:spcAft>
              <a:buFont typeface="Arial" panose="020B0604020202020204" pitchFamily="34" charset="0"/>
              <a:buChar char="•"/>
              <a:defRPr/>
            </a:pPr>
            <a:r>
              <a:rPr lang="en-US" b="1" dirty="0">
                <a:solidFill>
                  <a:srgbClr val="C00000"/>
                </a:solidFill>
                <a:cs typeface="Times New Roman"/>
              </a:rPr>
              <a:t>Antineutrinos from Reactors</a:t>
            </a:r>
            <a:endParaRPr lang="en-US" dirty="0">
              <a:solidFill>
                <a:srgbClr val="C00000"/>
              </a:solidFill>
              <a:cs typeface="Times New Roman"/>
            </a:endParaRPr>
          </a:p>
        </p:txBody>
      </p:sp>
      <p:sp>
        <p:nvSpPr>
          <p:cNvPr id="17" name="Title 1"/>
          <p:cNvSpPr>
            <a:spLocks noGrp="1"/>
          </p:cNvSpPr>
          <p:nvPr>
            <p:ph type="title" idx="4294967295"/>
          </p:nvPr>
        </p:nvSpPr>
        <p:spPr>
          <a:xfrm>
            <a:off x="0" y="300038"/>
            <a:ext cx="8229600" cy="792162"/>
          </a:xfrm>
          <a:prstGeom prst="rect">
            <a:avLst/>
          </a:prstGeom>
          <a:noFill/>
          <a:effectLst/>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r>
              <a:rPr lang="en-US" sz="2400" i="1" dirty="0">
                <a:solidFill>
                  <a:schemeClr val="tx1"/>
                </a:solidFill>
                <a:effectLst/>
              </a:rPr>
              <a:t>Nuclear Data Needs and Capabilities for Applications</a:t>
            </a:r>
            <a:endParaRPr lang="en-US" sz="1600" i="1" dirty="0">
              <a:solidFill>
                <a:schemeClr val="tx1"/>
              </a:solidFill>
              <a:effectLst/>
              <a:ea typeface="Helvetica" charset="0"/>
              <a:cs typeface="Helvetica" charset="0"/>
            </a:endParaRPr>
          </a:p>
        </p:txBody>
      </p:sp>
      <p:sp>
        <p:nvSpPr>
          <p:cNvPr id="7" name="Rectangle 6">
            <a:extLst>
              <a:ext uri="{FF2B5EF4-FFF2-40B4-BE49-F238E27FC236}">
                <a16:creationId xmlns:a16="http://schemas.microsoft.com/office/drawing/2014/main" id="{3D6D6931-2A1B-4EBE-AFE2-A19597C0FEA0}"/>
              </a:ext>
            </a:extLst>
          </p:cNvPr>
          <p:cNvSpPr/>
          <p:nvPr/>
        </p:nvSpPr>
        <p:spPr>
          <a:xfrm>
            <a:off x="416052" y="993231"/>
            <a:ext cx="4981472" cy="882293"/>
          </a:xfrm>
          <a:prstGeom prst="rect">
            <a:avLst/>
          </a:prstGeom>
        </p:spPr>
        <p:txBody>
          <a:bodyPr wrap="square">
            <a:spAutoFit/>
          </a:bodyPr>
          <a:lstStyle/>
          <a:p>
            <a:pPr marL="285750" indent="-285750" defTabSz="342900">
              <a:spcAft>
                <a:spcPts val="225"/>
              </a:spcAft>
              <a:buFont typeface="Arial" panose="020B0604020202020204" pitchFamily="34" charset="0"/>
              <a:buChar char="•"/>
              <a:defRPr/>
            </a:pPr>
            <a:r>
              <a:rPr lang="en-US" sz="1600" b="1" dirty="0">
                <a:solidFill>
                  <a:prstClr val="black"/>
                </a:solidFill>
                <a:cs typeface="Times New Roman"/>
              </a:rPr>
              <a:t>May 2015</a:t>
            </a:r>
          </a:p>
          <a:p>
            <a:pPr marL="285750" indent="-285750" defTabSz="342900">
              <a:spcAft>
                <a:spcPts val="225"/>
              </a:spcAft>
              <a:buFont typeface="Arial" panose="020B0604020202020204" pitchFamily="34" charset="0"/>
              <a:buChar char="•"/>
              <a:defRPr/>
            </a:pPr>
            <a:r>
              <a:rPr lang="en-US" sz="1600" b="1" dirty="0">
                <a:solidFill>
                  <a:prstClr val="black"/>
                </a:solidFill>
                <a:cs typeface="Times New Roman"/>
              </a:rPr>
              <a:t>Lawrence Berkeley National Laboratory</a:t>
            </a:r>
          </a:p>
          <a:p>
            <a:pPr marL="285750" indent="-285750" defTabSz="342900">
              <a:spcAft>
                <a:spcPts val="225"/>
              </a:spcAft>
              <a:buFont typeface="Arial" panose="020B0604020202020204" pitchFamily="34" charset="0"/>
              <a:buChar char="•"/>
              <a:defRPr/>
            </a:pPr>
            <a:r>
              <a:rPr lang="en-US" sz="1600" b="1" dirty="0">
                <a:solidFill>
                  <a:prstClr val="black"/>
                </a:solidFill>
                <a:cs typeface="Times New Roman"/>
              </a:rPr>
              <a:t>76 Participants</a:t>
            </a:r>
            <a:endParaRPr lang="en-US" sz="1600" dirty="0">
              <a:solidFill>
                <a:prstClr val="black"/>
              </a:solidFill>
              <a:cs typeface="Times New Roman"/>
            </a:endParaRPr>
          </a:p>
        </p:txBody>
      </p:sp>
      <p:sp>
        <p:nvSpPr>
          <p:cNvPr id="8" name="Rectangle 7">
            <a:extLst>
              <a:ext uri="{FF2B5EF4-FFF2-40B4-BE49-F238E27FC236}">
                <a16:creationId xmlns:a16="http://schemas.microsoft.com/office/drawing/2014/main" id="{F0D8DEE0-27D3-4177-8D72-33E23226E062}"/>
              </a:ext>
            </a:extLst>
          </p:cNvPr>
          <p:cNvSpPr/>
          <p:nvPr/>
        </p:nvSpPr>
        <p:spPr>
          <a:xfrm>
            <a:off x="3746980" y="5927640"/>
            <a:ext cx="4981472" cy="369332"/>
          </a:xfrm>
          <a:prstGeom prst="rect">
            <a:avLst/>
          </a:prstGeom>
          <a:solidFill>
            <a:schemeClr val="accent4">
              <a:lumMod val="40000"/>
              <a:lumOff val="60000"/>
            </a:schemeClr>
          </a:solidFill>
          <a:ln>
            <a:solidFill>
              <a:schemeClr val="tx1"/>
            </a:solidFill>
          </a:ln>
        </p:spPr>
        <p:txBody>
          <a:bodyPr wrap="square">
            <a:spAutoFit/>
          </a:bodyPr>
          <a:lstStyle/>
          <a:p>
            <a:r>
              <a:rPr lang="en-US" dirty="0">
                <a:solidFill>
                  <a:srgbClr val="C00000"/>
                </a:solidFill>
              </a:rPr>
              <a:t>Topics in red have led to funded projects</a:t>
            </a:r>
          </a:p>
        </p:txBody>
      </p:sp>
    </p:spTree>
    <p:extLst>
      <p:ext uri="{BB962C8B-B14F-4D97-AF65-F5344CB8AC3E}">
        <p14:creationId xmlns:p14="http://schemas.microsoft.com/office/powerpoint/2010/main" val="2560145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C322CD-A4A0-4AF4-830E-916A0376323C}"/>
              </a:ext>
            </a:extLst>
          </p:cNvPr>
          <p:cNvSpPr>
            <a:spLocks noGrp="1"/>
          </p:cNvSpPr>
          <p:nvPr>
            <p:ph idx="1"/>
          </p:nvPr>
        </p:nvSpPr>
        <p:spPr>
          <a:xfrm>
            <a:off x="206698" y="1373376"/>
            <a:ext cx="8642640" cy="2515196"/>
          </a:xfrm>
        </p:spPr>
        <p:txBody>
          <a:bodyPr>
            <a:normAutofit fontScale="77500" lnSpcReduction="20000"/>
          </a:bodyPr>
          <a:lstStyle/>
          <a:p>
            <a:pPr marL="0" indent="0">
              <a:buNone/>
            </a:pPr>
            <a:endParaRPr lang="en-US" dirty="0">
              <a:latin typeface="+mn-lt"/>
            </a:endParaRPr>
          </a:p>
          <a:p>
            <a:pPr marL="0" indent="0">
              <a:buNone/>
            </a:pPr>
            <a:r>
              <a:rPr lang="en-US" dirty="0">
                <a:latin typeface="+mn-lt"/>
              </a:rPr>
              <a:t>MISSION STATEMENT</a:t>
            </a:r>
          </a:p>
          <a:p>
            <a:r>
              <a:rPr lang="en-US" dirty="0">
                <a:latin typeface="+mn-lt"/>
              </a:rPr>
              <a:t>The goal of the Nuclear Data Working Group (NDWG) is to facilitate communication, collaboration, coordination, and prioritization of nuclear data efforts across multiple program offices, the national laboratories, universities, and industry.</a:t>
            </a:r>
          </a:p>
          <a:p>
            <a:r>
              <a:rPr lang="en-US" dirty="0">
                <a:latin typeface="+mn-lt"/>
              </a:rPr>
              <a:t>Established 2015</a:t>
            </a:r>
          </a:p>
          <a:p>
            <a:pPr marL="0" indent="0">
              <a:buNone/>
            </a:pPr>
            <a:r>
              <a:rPr lang="en-US" dirty="0">
                <a:latin typeface="+mn-lt"/>
              </a:rPr>
              <a:t> </a:t>
            </a:r>
            <a:endParaRPr lang="en-US" dirty="0">
              <a:solidFill>
                <a:srgbClr val="FF0000"/>
              </a:solidFill>
              <a:latin typeface="+mn-lt"/>
            </a:endParaRPr>
          </a:p>
        </p:txBody>
      </p:sp>
      <p:sp>
        <p:nvSpPr>
          <p:cNvPr id="4" name="Title 3">
            <a:extLst>
              <a:ext uri="{FF2B5EF4-FFF2-40B4-BE49-F238E27FC236}">
                <a16:creationId xmlns:a16="http://schemas.microsoft.com/office/drawing/2014/main" id="{E9618875-4918-4F99-84E9-46C5737B6581}"/>
              </a:ext>
            </a:extLst>
          </p:cNvPr>
          <p:cNvSpPr>
            <a:spLocks noGrp="1"/>
          </p:cNvSpPr>
          <p:nvPr>
            <p:ph type="title"/>
          </p:nvPr>
        </p:nvSpPr>
        <p:spPr>
          <a:xfrm>
            <a:off x="213048" y="636956"/>
            <a:ext cx="8636290" cy="380873"/>
          </a:xfrm>
        </p:spPr>
        <p:txBody>
          <a:bodyPr>
            <a:normAutofit fontScale="90000"/>
          </a:bodyPr>
          <a:lstStyle/>
          <a:p>
            <a:r>
              <a:rPr lang="en-US" b="1" dirty="0">
                <a:latin typeface="+mj-lt"/>
              </a:rPr>
              <a:t>The Nuclear Data Working group (NDWG)</a:t>
            </a:r>
          </a:p>
        </p:txBody>
      </p:sp>
      <p:grpSp>
        <p:nvGrpSpPr>
          <p:cNvPr id="5" name="Group 4">
            <a:extLst>
              <a:ext uri="{FF2B5EF4-FFF2-40B4-BE49-F238E27FC236}">
                <a16:creationId xmlns:a16="http://schemas.microsoft.com/office/drawing/2014/main" id="{8B31609C-E5CB-4615-B072-64462BC6FEED}"/>
              </a:ext>
            </a:extLst>
          </p:cNvPr>
          <p:cNvGrpSpPr>
            <a:grpSpLocks noChangeAspect="1"/>
          </p:cNvGrpSpPr>
          <p:nvPr/>
        </p:nvGrpSpPr>
        <p:grpSpPr>
          <a:xfrm>
            <a:off x="5593914" y="3016615"/>
            <a:ext cx="2330886" cy="2199710"/>
            <a:chOff x="768659" y="609599"/>
            <a:chExt cx="5791664" cy="5465727"/>
          </a:xfrm>
        </p:grpSpPr>
        <p:grpSp>
          <p:nvGrpSpPr>
            <p:cNvPr id="6" name="Group 5">
              <a:extLst>
                <a:ext uri="{FF2B5EF4-FFF2-40B4-BE49-F238E27FC236}">
                  <a16:creationId xmlns:a16="http://schemas.microsoft.com/office/drawing/2014/main" id="{3FB6017E-F350-4E27-8FAE-247465F53687}"/>
                </a:ext>
              </a:extLst>
            </p:cNvPr>
            <p:cNvGrpSpPr>
              <a:grpSpLocks noChangeAspect="1"/>
            </p:cNvGrpSpPr>
            <p:nvPr/>
          </p:nvGrpSpPr>
          <p:grpSpPr>
            <a:xfrm>
              <a:off x="768659" y="609599"/>
              <a:ext cx="5791664" cy="5465727"/>
              <a:chOff x="768659" y="609599"/>
              <a:chExt cx="5791664" cy="5465727"/>
            </a:xfrm>
          </p:grpSpPr>
          <p:pic>
            <p:nvPicPr>
              <p:cNvPr id="8" name="Picture 3">
                <a:extLst>
                  <a:ext uri="{FF2B5EF4-FFF2-40B4-BE49-F238E27FC236}">
                    <a16:creationId xmlns:a16="http://schemas.microsoft.com/office/drawing/2014/main" id="{7EBFBC5E-5BC5-42B8-8947-EDCC64E1A50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8659" y="609599"/>
                <a:ext cx="5791664" cy="546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a:extLst>
                  <a:ext uri="{FF2B5EF4-FFF2-40B4-BE49-F238E27FC236}">
                    <a16:creationId xmlns:a16="http://schemas.microsoft.com/office/drawing/2014/main" id="{83CF3D77-62A5-4909-AB9F-2F06A962AFEC}"/>
                  </a:ext>
                </a:extLst>
              </p:cNvPr>
              <p:cNvSpPr/>
              <p:nvPr/>
            </p:nvSpPr>
            <p:spPr>
              <a:xfrm>
                <a:off x="2862702" y="2539005"/>
                <a:ext cx="1603578" cy="16069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Lucida Sans Unicode"/>
                  <a:ea typeface="+mn-ea"/>
                  <a:cs typeface="+mn-cs"/>
                </a:endParaRPr>
              </a:p>
            </p:txBody>
          </p:sp>
        </p:grpSp>
        <p:pic>
          <p:nvPicPr>
            <p:cNvPr id="7" name="Picture 4">
              <a:extLst>
                <a:ext uri="{FF2B5EF4-FFF2-40B4-BE49-F238E27FC236}">
                  <a16:creationId xmlns:a16="http://schemas.microsoft.com/office/drawing/2014/main" id="{B73C3C92-C0DF-4B96-84E9-0EE0C4A47925}"/>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2761997" y="2872888"/>
              <a:ext cx="18049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Rectangle 12">
            <a:extLst>
              <a:ext uri="{FF2B5EF4-FFF2-40B4-BE49-F238E27FC236}">
                <a16:creationId xmlns:a16="http://schemas.microsoft.com/office/drawing/2014/main" id="{F1DA32BF-2CFA-4D22-BAA8-C66235F75ECA}"/>
              </a:ext>
            </a:extLst>
          </p:cNvPr>
          <p:cNvSpPr/>
          <p:nvPr/>
        </p:nvSpPr>
        <p:spPr>
          <a:xfrm>
            <a:off x="533400" y="5595211"/>
            <a:ext cx="776847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Lucida Sans Unicode"/>
                <a:ea typeface="+mn-ea"/>
                <a:cs typeface="+mn-cs"/>
              </a:rPr>
              <a:t>NDWG website:   </a:t>
            </a:r>
            <a:r>
              <a:rPr kumimoji="0" lang="en-US" sz="2400" b="1" i="0" u="none" strike="noStrike" kern="1200" cap="none" spc="0" normalizeH="0" baseline="0" noProof="0" dirty="0">
                <a:ln>
                  <a:noFill/>
                </a:ln>
                <a:solidFill>
                  <a:srgbClr val="FF0000"/>
                </a:solidFill>
                <a:effectLst/>
                <a:uLnTx/>
                <a:uFillTx/>
                <a:latin typeface="Lucida Sans Unicode"/>
                <a:ea typeface="+mn-ea"/>
                <a:cs typeface="+mn-cs"/>
                <a:hlinkClick r:id="rId4">
                  <a:extLst>
                    <a:ext uri="{A12FA001-AC4F-418D-AE19-62706E023703}">
                      <ahyp:hlinkClr xmlns:ahyp="http://schemas.microsoft.com/office/drawing/2018/hyperlinkcolor" val="tx"/>
                    </a:ext>
                  </a:extLst>
                </a:hlinkClick>
              </a:rPr>
              <a:t>https://www.nndc.bnl.gov/ndwg</a:t>
            </a:r>
            <a:r>
              <a:rPr kumimoji="0" lang="en-US" sz="1350" b="0" i="0" u="none" strike="noStrike" kern="1200" cap="none" spc="0" normalizeH="0" baseline="0" noProof="0" dirty="0">
                <a:ln>
                  <a:noFill/>
                </a:ln>
                <a:solidFill>
                  <a:srgbClr val="FF0000"/>
                </a:solidFill>
                <a:effectLst/>
                <a:uLnTx/>
                <a:uFillTx/>
                <a:latin typeface="Lucida Sans Unicode"/>
                <a:ea typeface="+mn-ea"/>
                <a:cs typeface="+mn-cs"/>
                <a:hlinkClick r:id="rId4">
                  <a:extLst>
                    <a:ext uri="{A12FA001-AC4F-418D-AE19-62706E023703}">
                      <ahyp:hlinkClr xmlns:ahyp="http://schemas.microsoft.com/office/drawing/2018/hyperlinkcolor" val="tx"/>
                    </a:ext>
                  </a:extLst>
                </a:hlinkClick>
              </a:rPr>
              <a:t>/</a:t>
            </a:r>
            <a:endParaRPr kumimoji="0" lang="en-US" sz="135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498891639"/>
      </p:ext>
    </p:extLst>
  </p:cSld>
  <p:clrMapOvr>
    <a:masterClrMapping/>
  </p:clrMapOvr>
  <mc:AlternateContent xmlns:mc="http://schemas.openxmlformats.org/markup-compatibility/2006" xmlns:p14="http://schemas.microsoft.com/office/powerpoint/2010/main">
    <mc:Choice Requires="p14">
      <p:transition spd="slow" p14:dur="2000" advTm="81901"/>
    </mc:Choice>
    <mc:Fallback xmlns="">
      <p:transition spd="slow" advTm="8190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543" y="2776063"/>
            <a:ext cx="8295094" cy="2185214"/>
          </a:xfrm>
          <a:prstGeom prst="rect">
            <a:avLst/>
          </a:prstGeom>
        </p:spPr>
        <p:txBody>
          <a:bodyPr wrap="square">
            <a:spAutoFit/>
          </a:bodyPr>
          <a:lstStyle/>
          <a:p>
            <a:pPr defTabSz="685800" fontAlgn="base">
              <a:spcBef>
                <a:spcPct val="0"/>
              </a:spcBef>
              <a:spcAft>
                <a:spcPts val="225"/>
              </a:spcAft>
            </a:pPr>
            <a:r>
              <a:rPr lang="en-US" dirty="0">
                <a:solidFill>
                  <a:prstClr val="black"/>
                </a:solidFill>
                <a:cs typeface="Times New Roman"/>
              </a:rPr>
              <a:t>Priorities:</a:t>
            </a:r>
          </a:p>
          <a:p>
            <a:pPr marL="285750" indent="-285750" defTabSz="685800" fontAlgn="base">
              <a:spcBef>
                <a:spcPct val="0"/>
              </a:spcBef>
              <a:spcAft>
                <a:spcPts val="225"/>
              </a:spcAft>
              <a:buFont typeface="Arial" panose="020B0604020202020204" pitchFamily="34" charset="0"/>
              <a:buChar char="•"/>
            </a:pPr>
            <a:r>
              <a:rPr lang="en-US" dirty="0">
                <a:solidFill>
                  <a:srgbClr val="C00000"/>
                </a:solidFill>
                <a:cs typeface="Times New Roman"/>
              </a:rPr>
              <a:t>Revitalize the Nuclear Data Pipeline </a:t>
            </a:r>
          </a:p>
          <a:p>
            <a:pPr marL="285750" indent="-285750" defTabSz="685800" fontAlgn="base">
              <a:spcBef>
                <a:spcPct val="0"/>
              </a:spcBef>
              <a:spcAft>
                <a:spcPts val="225"/>
              </a:spcAft>
              <a:buFont typeface="Arial" panose="020B0604020202020204" pitchFamily="34" charset="0"/>
              <a:buChar char="•"/>
            </a:pPr>
            <a:r>
              <a:rPr lang="en-US" dirty="0">
                <a:solidFill>
                  <a:prstClr val="black"/>
                </a:solidFill>
                <a:cs typeface="Times New Roman"/>
              </a:rPr>
              <a:t>Expand Covariance Data and Its Use </a:t>
            </a:r>
          </a:p>
          <a:p>
            <a:pPr marL="285750" indent="-285750" defTabSz="685800" fontAlgn="base">
              <a:spcBef>
                <a:spcPct val="0"/>
              </a:spcBef>
              <a:spcAft>
                <a:spcPts val="225"/>
              </a:spcAft>
              <a:buFont typeface="Arial" panose="020B0604020202020204" pitchFamily="34" charset="0"/>
              <a:buChar char="•"/>
            </a:pPr>
            <a:r>
              <a:rPr lang="en-US" dirty="0">
                <a:solidFill>
                  <a:srgbClr val="C00000"/>
                </a:solidFill>
                <a:cs typeface="Times New Roman"/>
              </a:rPr>
              <a:t>Improve Inelastic Scattering Data for Neutron Transport </a:t>
            </a:r>
          </a:p>
          <a:p>
            <a:pPr marL="285750" indent="-285750" defTabSz="685800" fontAlgn="base">
              <a:spcBef>
                <a:spcPct val="0"/>
              </a:spcBef>
              <a:spcAft>
                <a:spcPts val="225"/>
              </a:spcAft>
              <a:buFont typeface="Arial" panose="020B0604020202020204" pitchFamily="34" charset="0"/>
              <a:buChar char="•"/>
            </a:pPr>
            <a:r>
              <a:rPr lang="en-US" dirty="0">
                <a:solidFill>
                  <a:srgbClr val="C00000"/>
                </a:solidFill>
                <a:cs typeface="Times New Roman"/>
              </a:rPr>
              <a:t>Upgrade Capture Gamma-ray Data in ENDF </a:t>
            </a:r>
          </a:p>
          <a:p>
            <a:pPr marL="285750" indent="-285750" defTabSz="685800" fontAlgn="base">
              <a:spcBef>
                <a:spcPct val="0"/>
              </a:spcBef>
              <a:spcAft>
                <a:spcPts val="225"/>
              </a:spcAft>
              <a:buFont typeface="Arial" panose="020B0604020202020204" pitchFamily="34" charset="0"/>
              <a:buChar char="•"/>
            </a:pPr>
            <a:r>
              <a:rPr lang="en-US" dirty="0">
                <a:solidFill>
                  <a:srgbClr val="C00000"/>
                </a:solidFill>
                <a:cs typeface="Times New Roman"/>
              </a:rPr>
              <a:t>Improve Theory, Modeling, Data and Evaluation of Fission Fragment Yields</a:t>
            </a:r>
          </a:p>
          <a:p>
            <a:pPr marL="285750" indent="-285750" defTabSz="685800" fontAlgn="base">
              <a:spcBef>
                <a:spcPct val="0"/>
              </a:spcBef>
              <a:spcAft>
                <a:spcPts val="225"/>
              </a:spcAft>
              <a:buFont typeface="Arial" panose="020B0604020202020204" pitchFamily="34" charset="0"/>
              <a:buChar char="•"/>
            </a:pPr>
            <a:r>
              <a:rPr lang="en-US" dirty="0">
                <a:solidFill>
                  <a:srgbClr val="C00000"/>
                </a:solidFill>
                <a:cs typeface="Times New Roman"/>
              </a:rPr>
              <a:t>Reestablishment of Actinide Target Production Capabilities</a:t>
            </a:r>
          </a:p>
        </p:txBody>
      </p:sp>
      <p:sp>
        <p:nvSpPr>
          <p:cNvPr id="17" name="Title 1"/>
          <p:cNvSpPr>
            <a:spLocks noGrp="1"/>
          </p:cNvSpPr>
          <p:nvPr>
            <p:ph type="title"/>
          </p:nvPr>
        </p:nvSpPr>
        <p:spPr>
          <a:xfrm>
            <a:off x="367118" y="340677"/>
            <a:ext cx="8744674" cy="786364"/>
          </a:xfrm>
          <a:noFill/>
          <a:ln>
            <a:noFill/>
          </a:ln>
        </p:spPr>
        <p:txBody>
          <a:bodyPr>
            <a:noAutofit/>
          </a:bodyPr>
          <a:lstStyle/>
          <a:p>
            <a:r>
              <a:rPr lang="en-US" sz="2400" b="1" i="1" dirty="0">
                <a:ea typeface="Helvetica" charset="0"/>
                <a:cs typeface="Helvetica" charset="0"/>
              </a:rPr>
              <a:t>Nuclear Data Exchange Meeting: </a:t>
            </a:r>
            <a:br>
              <a:rPr lang="en-US" sz="2400" b="1" i="1" dirty="0">
                <a:ea typeface="Helvetica" charset="0"/>
                <a:cs typeface="Helvetica" charset="0"/>
              </a:rPr>
            </a:br>
            <a:r>
              <a:rPr lang="en-US" sz="2400" b="1" i="1" dirty="0">
                <a:ea typeface="Helvetica" charset="0"/>
                <a:cs typeface="Helvetica" charset="0"/>
              </a:rPr>
              <a:t>5-year, plan to address high-priority cross-cutting </a:t>
            </a:r>
            <a:br>
              <a:rPr lang="en-US" sz="2400" b="1" i="1" dirty="0">
                <a:ea typeface="Helvetica" charset="0"/>
                <a:cs typeface="Helvetica" charset="0"/>
              </a:rPr>
            </a:br>
            <a:r>
              <a:rPr lang="en-US" sz="2400" b="1" i="1" dirty="0">
                <a:ea typeface="Helvetica" charset="0"/>
                <a:cs typeface="Helvetica" charset="0"/>
              </a:rPr>
              <a:t>nuclear data needs </a:t>
            </a:r>
          </a:p>
        </p:txBody>
      </p:sp>
      <p:grpSp>
        <p:nvGrpSpPr>
          <p:cNvPr id="9" name="Group 8"/>
          <p:cNvGrpSpPr>
            <a:grpSpLocks noChangeAspect="1"/>
          </p:cNvGrpSpPr>
          <p:nvPr/>
        </p:nvGrpSpPr>
        <p:grpSpPr>
          <a:xfrm>
            <a:off x="6934200" y="1295400"/>
            <a:ext cx="1928256" cy="1819739"/>
            <a:chOff x="768659" y="609599"/>
            <a:chExt cx="5791664" cy="5465727"/>
          </a:xfrm>
        </p:grpSpPr>
        <p:grpSp>
          <p:nvGrpSpPr>
            <p:cNvPr id="10" name="Group 9"/>
            <p:cNvGrpSpPr>
              <a:grpSpLocks noChangeAspect="1"/>
            </p:cNvGrpSpPr>
            <p:nvPr/>
          </p:nvGrpSpPr>
          <p:grpSpPr>
            <a:xfrm>
              <a:off x="768659" y="609599"/>
              <a:ext cx="5791664" cy="5465727"/>
              <a:chOff x="768659" y="609599"/>
              <a:chExt cx="5791664" cy="5465727"/>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59" y="609599"/>
                <a:ext cx="5791664" cy="546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2862702" y="2539005"/>
                <a:ext cx="1603578" cy="16069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sz="1350" dirty="0">
                  <a:solidFill>
                    <a:prstClr val="white"/>
                  </a:solidFill>
                  <a:latin typeface="Century Gothic" panose="020F0302020204030204"/>
                </a:endParaRPr>
              </a:p>
            </p:txBody>
          </p:sp>
        </p:gr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1997" y="2872888"/>
              <a:ext cx="18049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a:extLst>
              <a:ext uri="{FF2B5EF4-FFF2-40B4-BE49-F238E27FC236}">
                <a16:creationId xmlns:a16="http://schemas.microsoft.com/office/drawing/2014/main" id="{53D1557C-B88B-47FA-8418-7F9085071806}"/>
              </a:ext>
            </a:extLst>
          </p:cNvPr>
          <p:cNvSpPr/>
          <p:nvPr/>
        </p:nvSpPr>
        <p:spPr>
          <a:xfrm>
            <a:off x="367118" y="5755190"/>
            <a:ext cx="4814482" cy="369332"/>
          </a:xfrm>
          <a:prstGeom prst="rect">
            <a:avLst/>
          </a:prstGeom>
          <a:solidFill>
            <a:schemeClr val="accent4">
              <a:lumMod val="40000"/>
              <a:lumOff val="60000"/>
            </a:schemeClr>
          </a:solidFill>
          <a:ln>
            <a:solidFill>
              <a:schemeClr val="tx1"/>
            </a:solidFill>
          </a:ln>
        </p:spPr>
        <p:txBody>
          <a:bodyPr wrap="square">
            <a:spAutoFit/>
          </a:bodyPr>
          <a:lstStyle/>
          <a:p>
            <a:r>
              <a:rPr lang="en-US" dirty="0">
                <a:solidFill>
                  <a:srgbClr val="C00000"/>
                </a:solidFill>
              </a:rPr>
              <a:t>Topics in red have led to funded projects</a:t>
            </a:r>
          </a:p>
        </p:txBody>
      </p:sp>
      <p:sp>
        <p:nvSpPr>
          <p:cNvPr id="14" name="Rectangle 13">
            <a:extLst>
              <a:ext uri="{FF2B5EF4-FFF2-40B4-BE49-F238E27FC236}">
                <a16:creationId xmlns:a16="http://schemas.microsoft.com/office/drawing/2014/main" id="{8B40A44D-7EFE-4DEC-8317-3F16759B4EB7}"/>
              </a:ext>
            </a:extLst>
          </p:cNvPr>
          <p:cNvSpPr/>
          <p:nvPr/>
        </p:nvSpPr>
        <p:spPr>
          <a:xfrm>
            <a:off x="281543" y="1078832"/>
            <a:ext cx="6177735" cy="1554272"/>
          </a:xfrm>
          <a:prstGeom prst="rect">
            <a:avLst/>
          </a:prstGeom>
        </p:spPr>
        <p:txBody>
          <a:bodyPr wrap="square">
            <a:spAutoFit/>
          </a:bodyPr>
          <a:lstStyle/>
          <a:p>
            <a:pPr marL="285750" indent="-285750" defTabSz="342900">
              <a:spcAft>
                <a:spcPts val="225"/>
              </a:spcAft>
              <a:buFont typeface="Arial" panose="020B0604020202020204" pitchFamily="34" charset="0"/>
              <a:buChar char="•"/>
              <a:defRPr/>
            </a:pPr>
            <a:endParaRPr lang="en-US" b="1" dirty="0">
              <a:solidFill>
                <a:prstClr val="black"/>
              </a:solidFill>
              <a:cs typeface="Times New Roman"/>
            </a:endParaRPr>
          </a:p>
          <a:p>
            <a:pPr marL="285750" indent="-285750" defTabSz="342900">
              <a:spcAft>
                <a:spcPts val="225"/>
              </a:spcAft>
              <a:buFont typeface="Arial" panose="020B0604020202020204" pitchFamily="34" charset="0"/>
              <a:buChar char="•"/>
              <a:defRPr/>
            </a:pPr>
            <a:r>
              <a:rPr lang="en-US" b="1" dirty="0">
                <a:solidFill>
                  <a:prstClr val="black"/>
                </a:solidFill>
                <a:cs typeface="Times New Roman"/>
              </a:rPr>
              <a:t>Presented by the NDWG to 25 Federal Program Managers from DOE, NNSA, DoD and DHS</a:t>
            </a:r>
          </a:p>
          <a:p>
            <a:pPr marL="285750" indent="-285750" defTabSz="342900">
              <a:spcAft>
                <a:spcPts val="225"/>
              </a:spcAft>
              <a:buFont typeface="Arial" panose="020B0604020202020204" pitchFamily="34" charset="0"/>
              <a:buChar char="•"/>
              <a:defRPr/>
            </a:pPr>
            <a:r>
              <a:rPr lang="en-US" b="1" dirty="0">
                <a:solidFill>
                  <a:prstClr val="black"/>
                </a:solidFill>
                <a:cs typeface="Times New Roman"/>
              </a:rPr>
              <a:t>April 2016</a:t>
            </a:r>
          </a:p>
          <a:p>
            <a:pPr marL="285750" indent="-285750" defTabSz="342900">
              <a:spcAft>
                <a:spcPts val="225"/>
              </a:spcAft>
              <a:buFont typeface="Arial" panose="020B0604020202020204" pitchFamily="34" charset="0"/>
              <a:buChar char="•"/>
              <a:defRPr/>
            </a:pPr>
            <a:r>
              <a:rPr lang="en-US" b="1" dirty="0">
                <a:solidFill>
                  <a:prstClr val="black"/>
                </a:solidFill>
                <a:cs typeface="Times New Roman"/>
              </a:rPr>
              <a:t>Washington, DC</a:t>
            </a:r>
            <a:endParaRPr lang="en-US" dirty="0">
              <a:solidFill>
                <a:prstClr val="black"/>
              </a:solidFill>
              <a:cs typeface="Times New Roman"/>
            </a:endParaRPr>
          </a:p>
        </p:txBody>
      </p:sp>
    </p:spTree>
    <p:extLst>
      <p:ext uri="{BB962C8B-B14F-4D97-AF65-F5344CB8AC3E}">
        <p14:creationId xmlns:p14="http://schemas.microsoft.com/office/powerpoint/2010/main" val="992521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2A555D-A4BC-45BB-BF89-234E2CFD2C79}"/>
              </a:ext>
            </a:extLst>
          </p:cNvPr>
          <p:cNvPicPr>
            <a:picLocks noChangeAspect="1"/>
          </p:cNvPicPr>
          <p:nvPr/>
        </p:nvPicPr>
        <p:blipFill>
          <a:blip r:embed="rId3"/>
          <a:stretch>
            <a:fillRect/>
          </a:stretch>
        </p:blipFill>
        <p:spPr>
          <a:xfrm>
            <a:off x="0" y="4532377"/>
            <a:ext cx="9159036" cy="2060782"/>
          </a:xfrm>
          <a:prstGeom prst="rect">
            <a:avLst/>
          </a:prstGeom>
        </p:spPr>
      </p:pic>
      <p:sp>
        <p:nvSpPr>
          <p:cNvPr id="7" name="Content Placeholder 2">
            <a:extLst>
              <a:ext uri="{FF2B5EF4-FFF2-40B4-BE49-F238E27FC236}">
                <a16:creationId xmlns:a16="http://schemas.microsoft.com/office/drawing/2014/main" id="{2F150097-5BC9-43C0-B55D-65BAF90936E3}"/>
              </a:ext>
            </a:extLst>
          </p:cNvPr>
          <p:cNvSpPr>
            <a:spLocks noGrp="1"/>
          </p:cNvSpPr>
          <p:nvPr>
            <p:ph idx="1"/>
          </p:nvPr>
        </p:nvSpPr>
        <p:spPr>
          <a:xfrm>
            <a:off x="306551" y="1137919"/>
            <a:ext cx="5580700" cy="1176154"/>
          </a:xfrm>
        </p:spPr>
        <p:txBody>
          <a:bodyPr>
            <a:normAutofit fontScale="55000" lnSpcReduction="20000"/>
          </a:bodyPr>
          <a:lstStyle/>
          <a:p>
            <a:r>
              <a:rPr lang="en-US" sz="3300" b="1" dirty="0"/>
              <a:t>January 2018</a:t>
            </a:r>
          </a:p>
          <a:p>
            <a:r>
              <a:rPr lang="en-US" sz="3300" b="1" dirty="0"/>
              <a:t>Washington, DC</a:t>
            </a:r>
          </a:p>
          <a:p>
            <a:r>
              <a:rPr lang="en-US" sz="3300" b="1" dirty="0"/>
              <a:t>110 Participants</a:t>
            </a:r>
          </a:p>
          <a:p>
            <a:r>
              <a:rPr lang="en-US" sz="3300" b="1" dirty="0"/>
              <a:t>Nonproliferation Focus</a:t>
            </a:r>
          </a:p>
          <a:p>
            <a:pPr lvl="1"/>
            <a:endParaRPr lang="en-US" dirty="0"/>
          </a:p>
          <a:p>
            <a:endParaRPr lang="en-US" baseline="30000" dirty="0"/>
          </a:p>
          <a:p>
            <a:pPr marL="0" indent="0">
              <a:buNone/>
            </a:pPr>
            <a:endParaRPr lang="en-US" dirty="0"/>
          </a:p>
          <a:p>
            <a:endParaRPr lang="en-US" dirty="0"/>
          </a:p>
        </p:txBody>
      </p:sp>
      <p:sp>
        <p:nvSpPr>
          <p:cNvPr id="6" name="Title 5">
            <a:extLst>
              <a:ext uri="{FF2B5EF4-FFF2-40B4-BE49-F238E27FC236}">
                <a16:creationId xmlns:a16="http://schemas.microsoft.com/office/drawing/2014/main" id="{A966859E-E61F-466B-86FD-D075CCEF24F7}"/>
              </a:ext>
            </a:extLst>
          </p:cNvPr>
          <p:cNvSpPr>
            <a:spLocks noGrp="1"/>
          </p:cNvSpPr>
          <p:nvPr>
            <p:ph type="title"/>
          </p:nvPr>
        </p:nvSpPr>
        <p:spPr>
          <a:xfrm>
            <a:off x="306551" y="263225"/>
            <a:ext cx="8636290" cy="692498"/>
          </a:xfrm>
        </p:spPr>
        <p:txBody>
          <a:bodyPr>
            <a:noAutofit/>
          </a:bodyPr>
          <a:lstStyle/>
          <a:p>
            <a:r>
              <a:rPr lang="en-US" sz="2400" b="1" i="1" dirty="0">
                <a:solidFill>
                  <a:schemeClr val="tx1"/>
                </a:solidFill>
              </a:rPr>
              <a:t>Nuclear Data Roadmapping and Enhancement </a:t>
            </a:r>
            <a:br>
              <a:rPr lang="en-US" sz="2400" b="1" i="1" dirty="0">
                <a:solidFill>
                  <a:schemeClr val="tx1"/>
                </a:solidFill>
              </a:rPr>
            </a:br>
            <a:r>
              <a:rPr lang="en-US" sz="2400" b="1" i="1" dirty="0">
                <a:solidFill>
                  <a:schemeClr val="tx1"/>
                </a:solidFill>
              </a:rPr>
              <a:t>Workshop (NDREW)</a:t>
            </a:r>
          </a:p>
        </p:txBody>
      </p:sp>
      <p:sp>
        <p:nvSpPr>
          <p:cNvPr id="2" name="Rectangle 1">
            <a:extLst>
              <a:ext uri="{FF2B5EF4-FFF2-40B4-BE49-F238E27FC236}">
                <a16:creationId xmlns:a16="http://schemas.microsoft.com/office/drawing/2014/main" id="{DD4EA891-49E8-42ED-A73E-0B2E634FD175}"/>
              </a:ext>
            </a:extLst>
          </p:cNvPr>
          <p:cNvSpPr/>
          <p:nvPr/>
        </p:nvSpPr>
        <p:spPr>
          <a:xfrm>
            <a:off x="129560" y="2438340"/>
            <a:ext cx="4813280" cy="1600438"/>
          </a:xfrm>
          <a:prstGeom prst="rect">
            <a:avLst/>
          </a:prstGeom>
        </p:spPr>
        <p:txBody>
          <a:bodyPr wrap="square">
            <a:spAutoFit/>
          </a:bodyPr>
          <a:lstStyle/>
          <a:p>
            <a:pPr marL="557213" lvl="1" indent="-214313">
              <a:buFont typeface="Arial" panose="020B0604020202020204" pitchFamily="34" charset="0"/>
              <a:buChar char="•"/>
            </a:pPr>
            <a:r>
              <a:rPr lang="en-US" sz="1400" dirty="0"/>
              <a:t>Uncertainty, Sensitivity, and Covariance</a:t>
            </a:r>
          </a:p>
          <a:p>
            <a:pPr marL="557213" lvl="1" indent="-214313">
              <a:buFont typeface="Arial" panose="020B0604020202020204" pitchFamily="34" charset="0"/>
              <a:buChar char="•"/>
            </a:pPr>
            <a:r>
              <a:rPr lang="en-US" sz="1400" dirty="0">
                <a:solidFill>
                  <a:srgbClr val="C00000"/>
                </a:solidFill>
              </a:rPr>
              <a:t>Neutron Capture and Associated Spectra</a:t>
            </a:r>
          </a:p>
          <a:p>
            <a:pPr marL="557213" lvl="1" indent="-214313">
              <a:buFont typeface="Arial" panose="020B0604020202020204" pitchFamily="34" charset="0"/>
              <a:buChar char="•"/>
            </a:pPr>
            <a:r>
              <a:rPr lang="en-US" sz="1400" dirty="0">
                <a:solidFill>
                  <a:srgbClr val="C00000"/>
                </a:solidFill>
              </a:rPr>
              <a:t>Fission I, Independent and Cumulative Yields</a:t>
            </a:r>
          </a:p>
          <a:p>
            <a:pPr marL="557213" lvl="1" indent="-214313">
              <a:buFont typeface="Arial" panose="020B0604020202020204" pitchFamily="34" charset="0"/>
              <a:buChar char="•"/>
            </a:pPr>
            <a:r>
              <a:rPr lang="en-US" sz="1400" dirty="0">
                <a:solidFill>
                  <a:srgbClr val="C00000"/>
                </a:solidFill>
              </a:rPr>
              <a:t>Fission II, Prompt Gammas and Neutrons</a:t>
            </a:r>
          </a:p>
          <a:p>
            <a:pPr marL="557213" lvl="1" indent="-214313">
              <a:buFont typeface="Arial" panose="020B0604020202020204" pitchFamily="34" charset="0"/>
              <a:buChar char="•"/>
            </a:pPr>
            <a:r>
              <a:rPr lang="en-US" sz="1400" dirty="0">
                <a:solidFill>
                  <a:srgbClr val="C00000"/>
                </a:solidFill>
              </a:rPr>
              <a:t>Fission III, Decay Data</a:t>
            </a:r>
          </a:p>
          <a:p>
            <a:pPr marL="557213" lvl="1" indent="-214313">
              <a:buFont typeface="Arial" panose="020B0604020202020204" pitchFamily="34" charset="0"/>
              <a:buChar char="•"/>
            </a:pPr>
            <a:r>
              <a:rPr lang="en-US" sz="1400" dirty="0">
                <a:solidFill>
                  <a:srgbClr val="C00000"/>
                </a:solidFill>
              </a:rPr>
              <a:t>Inelastic Neutron Scattering and Associated Spectra</a:t>
            </a:r>
          </a:p>
        </p:txBody>
      </p:sp>
      <p:sp>
        <p:nvSpPr>
          <p:cNvPr id="9" name="Rectangle 8">
            <a:extLst>
              <a:ext uri="{FF2B5EF4-FFF2-40B4-BE49-F238E27FC236}">
                <a16:creationId xmlns:a16="http://schemas.microsoft.com/office/drawing/2014/main" id="{5FA439D2-BCD1-4920-A842-D09744D4179D}"/>
              </a:ext>
            </a:extLst>
          </p:cNvPr>
          <p:cNvSpPr/>
          <p:nvPr/>
        </p:nvSpPr>
        <p:spPr>
          <a:xfrm>
            <a:off x="4624696" y="2438340"/>
            <a:ext cx="4572000" cy="1592744"/>
          </a:xfrm>
          <a:prstGeom prst="rect">
            <a:avLst/>
          </a:prstGeom>
        </p:spPr>
        <p:txBody>
          <a:bodyPr>
            <a:spAutoFit/>
          </a:bodyPr>
          <a:lstStyle/>
          <a:p>
            <a:pPr marL="557213" lvl="1" indent="-214313">
              <a:buFont typeface="Arial" panose="020B0604020202020204" pitchFamily="34" charset="0"/>
              <a:buChar char="•"/>
            </a:pPr>
            <a:r>
              <a:rPr lang="en-US" sz="1400" dirty="0">
                <a:solidFill>
                  <a:srgbClr val="C00000"/>
                </a:solidFill>
              </a:rPr>
              <a:t>(α,n) Reactions</a:t>
            </a:r>
          </a:p>
          <a:p>
            <a:pPr marL="557213" lvl="1" indent="-214313">
              <a:buFont typeface="Arial" panose="020B0604020202020204" pitchFamily="34" charset="0"/>
              <a:buChar char="•"/>
            </a:pPr>
            <a:r>
              <a:rPr lang="en-US" sz="1400" dirty="0">
                <a:solidFill>
                  <a:srgbClr val="C00000"/>
                </a:solidFill>
              </a:rPr>
              <a:t>Targets, Facilities and Detector System</a:t>
            </a:r>
          </a:p>
          <a:p>
            <a:pPr marL="557213" lvl="1" indent="-214313">
              <a:buFont typeface="Arial" panose="020B0604020202020204" pitchFamily="34" charset="0"/>
              <a:buChar char="•"/>
            </a:pPr>
            <a:r>
              <a:rPr lang="en-US" sz="1400" dirty="0"/>
              <a:t>Development of Benchmark Exercises</a:t>
            </a:r>
          </a:p>
          <a:p>
            <a:pPr marL="557213" lvl="1" indent="-214313">
              <a:buFont typeface="Arial" panose="020B0604020202020204" pitchFamily="34" charset="0"/>
              <a:buChar char="•"/>
            </a:pPr>
            <a:r>
              <a:rPr lang="en-US" sz="1400" dirty="0"/>
              <a:t>Data Processing &amp; Transport Code Needs</a:t>
            </a:r>
          </a:p>
          <a:p>
            <a:pPr marL="557213" lvl="1" indent="-214313">
              <a:buFont typeface="Arial" panose="020B0604020202020204" pitchFamily="34" charset="0"/>
              <a:buChar char="•"/>
            </a:pPr>
            <a:r>
              <a:rPr lang="en-US" sz="1400" dirty="0">
                <a:solidFill>
                  <a:srgbClr val="C00000"/>
                </a:solidFill>
              </a:rPr>
              <a:t>Actinide Cross Sections</a:t>
            </a:r>
          </a:p>
          <a:p>
            <a:pPr marL="557213" lvl="1" indent="-214313">
              <a:buFont typeface="Arial" panose="020B0604020202020204" pitchFamily="34" charset="0"/>
              <a:buChar char="•"/>
            </a:pPr>
            <a:r>
              <a:rPr lang="en-US" sz="1400" dirty="0">
                <a:solidFill>
                  <a:srgbClr val="C00000"/>
                </a:solidFill>
              </a:rPr>
              <a:t>Gamma-Induced Reactions </a:t>
            </a:r>
          </a:p>
          <a:p>
            <a:pPr marL="557213" lvl="1" indent="-214313">
              <a:buFont typeface="Arial" panose="020B0604020202020204" pitchFamily="34" charset="0"/>
              <a:buChar char="•"/>
            </a:pPr>
            <a:endParaRPr lang="en-US" sz="1350" dirty="0"/>
          </a:p>
        </p:txBody>
      </p:sp>
      <p:sp>
        <p:nvSpPr>
          <p:cNvPr id="8" name="Rectangle 7">
            <a:extLst>
              <a:ext uri="{FF2B5EF4-FFF2-40B4-BE49-F238E27FC236}">
                <a16:creationId xmlns:a16="http://schemas.microsoft.com/office/drawing/2014/main" id="{523D0C94-F81A-4C26-BAB8-907485282FB9}"/>
              </a:ext>
            </a:extLst>
          </p:cNvPr>
          <p:cNvSpPr/>
          <p:nvPr/>
        </p:nvSpPr>
        <p:spPr>
          <a:xfrm>
            <a:off x="-22262" y="4163045"/>
            <a:ext cx="4965101" cy="369332"/>
          </a:xfrm>
          <a:prstGeom prst="rect">
            <a:avLst/>
          </a:prstGeom>
          <a:solidFill>
            <a:schemeClr val="accent4">
              <a:lumMod val="40000"/>
              <a:lumOff val="60000"/>
            </a:schemeClr>
          </a:solidFill>
          <a:ln>
            <a:solidFill>
              <a:schemeClr val="tx1"/>
            </a:solidFill>
          </a:ln>
        </p:spPr>
        <p:txBody>
          <a:bodyPr wrap="square">
            <a:spAutoFit/>
          </a:bodyPr>
          <a:lstStyle/>
          <a:p>
            <a:r>
              <a:rPr lang="en-US" dirty="0">
                <a:solidFill>
                  <a:srgbClr val="C00000"/>
                </a:solidFill>
              </a:rPr>
              <a:t>Topics in red have led to funded projects</a:t>
            </a:r>
          </a:p>
        </p:txBody>
      </p:sp>
    </p:spTree>
    <p:extLst>
      <p:ext uri="{BB962C8B-B14F-4D97-AF65-F5344CB8AC3E}">
        <p14:creationId xmlns:p14="http://schemas.microsoft.com/office/powerpoint/2010/main" val="2813394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9BEFD0-AF5F-4541-ABCF-D49F6A1CDD35}"/>
              </a:ext>
            </a:extLst>
          </p:cNvPr>
          <p:cNvSpPr>
            <a:spLocks noGrp="1"/>
          </p:cNvSpPr>
          <p:nvPr>
            <p:ph idx="1"/>
          </p:nvPr>
        </p:nvSpPr>
        <p:spPr>
          <a:xfrm>
            <a:off x="199433" y="1413352"/>
            <a:ext cx="5580700" cy="3097688"/>
          </a:xfrm>
        </p:spPr>
        <p:txBody>
          <a:bodyPr>
            <a:normAutofit fontScale="77500" lnSpcReduction="20000"/>
          </a:bodyPr>
          <a:lstStyle/>
          <a:p>
            <a:r>
              <a:rPr lang="en-US" sz="1900" b="1" dirty="0"/>
              <a:t>January 2019</a:t>
            </a:r>
          </a:p>
          <a:p>
            <a:r>
              <a:rPr lang="en-US" sz="1900" b="1" dirty="0"/>
              <a:t>Washington, DC</a:t>
            </a:r>
          </a:p>
          <a:p>
            <a:r>
              <a:rPr lang="en-US" b="1" dirty="0"/>
              <a:t>Over 125 Participants</a:t>
            </a:r>
          </a:p>
          <a:p>
            <a:endParaRPr lang="en-US" dirty="0"/>
          </a:p>
          <a:p>
            <a:r>
              <a:rPr lang="en-US" dirty="0"/>
              <a:t>Topics</a:t>
            </a:r>
          </a:p>
          <a:p>
            <a:pPr lvl="1">
              <a:buFont typeface="Arial" panose="020B0604020202020204" pitchFamily="34" charset="0"/>
              <a:buChar char="•"/>
            </a:pPr>
            <a:r>
              <a:rPr lang="en-US" dirty="0">
                <a:solidFill>
                  <a:srgbClr val="C00000"/>
                </a:solidFill>
              </a:rPr>
              <a:t>Nuclear Data for Nuclear Energy </a:t>
            </a:r>
          </a:p>
          <a:p>
            <a:pPr lvl="1">
              <a:buFont typeface="Arial" panose="020B0604020202020204" pitchFamily="34" charset="0"/>
              <a:buChar char="•"/>
            </a:pPr>
            <a:r>
              <a:rPr lang="en-US" dirty="0"/>
              <a:t>Materials Damage</a:t>
            </a:r>
          </a:p>
          <a:p>
            <a:pPr lvl="1">
              <a:buFont typeface="Arial" panose="020B0604020202020204" pitchFamily="34" charset="0"/>
              <a:buChar char="•"/>
            </a:pPr>
            <a:r>
              <a:rPr lang="en-US" dirty="0">
                <a:solidFill>
                  <a:srgbClr val="C00000"/>
                </a:solidFill>
              </a:rPr>
              <a:t>Nuclear Data for Isotope Production</a:t>
            </a:r>
          </a:p>
          <a:p>
            <a:pPr lvl="1">
              <a:buFont typeface="Arial" panose="020B0604020202020204" pitchFamily="34" charset="0"/>
              <a:buChar char="•"/>
            </a:pPr>
            <a:r>
              <a:rPr lang="en-US" dirty="0"/>
              <a:t>Atomic Data and NRF Data</a:t>
            </a:r>
          </a:p>
          <a:p>
            <a:pPr lvl="1">
              <a:buFont typeface="Arial" panose="020B0604020202020204" pitchFamily="34" charset="0"/>
              <a:buChar char="•"/>
            </a:pPr>
            <a:r>
              <a:rPr lang="en-US" dirty="0">
                <a:solidFill>
                  <a:srgbClr val="C00000"/>
                </a:solidFill>
              </a:rPr>
              <a:t>Nuclear Data for Safeguards</a:t>
            </a:r>
          </a:p>
          <a:p>
            <a:pPr lvl="1">
              <a:buFont typeface="Arial" panose="020B0604020202020204" pitchFamily="34" charset="0"/>
              <a:buChar char="•"/>
            </a:pPr>
            <a:r>
              <a:rPr lang="en-US" dirty="0">
                <a:solidFill>
                  <a:srgbClr val="C00000"/>
                </a:solidFill>
              </a:rPr>
              <a:t>(</a:t>
            </a:r>
            <a:r>
              <a:rPr lang="en-US" dirty="0" err="1">
                <a:solidFill>
                  <a:srgbClr val="C00000"/>
                </a:solidFill>
              </a:rPr>
              <a:t>n,x</a:t>
            </a:r>
            <a:r>
              <a:rPr lang="en-US" dirty="0">
                <a:solidFill>
                  <a:srgbClr val="C00000"/>
                </a:solidFill>
              </a:rPr>
              <a:t>) reactions</a:t>
            </a:r>
          </a:p>
          <a:p>
            <a:pPr lvl="1"/>
            <a:endParaRPr lang="en-US" dirty="0"/>
          </a:p>
          <a:p>
            <a:endParaRPr lang="en-US" baseline="30000" dirty="0"/>
          </a:p>
          <a:p>
            <a:pPr marL="0" indent="0">
              <a:buNone/>
            </a:pPr>
            <a:endParaRPr lang="en-US" dirty="0"/>
          </a:p>
          <a:p>
            <a:endParaRPr lang="en-US" dirty="0"/>
          </a:p>
        </p:txBody>
      </p:sp>
      <p:sp>
        <p:nvSpPr>
          <p:cNvPr id="2" name="Title 1">
            <a:extLst>
              <a:ext uri="{FF2B5EF4-FFF2-40B4-BE49-F238E27FC236}">
                <a16:creationId xmlns:a16="http://schemas.microsoft.com/office/drawing/2014/main" id="{4A4DB0C5-154A-4F54-9335-AFE7C7E2B07B}"/>
              </a:ext>
            </a:extLst>
          </p:cNvPr>
          <p:cNvSpPr>
            <a:spLocks noGrp="1"/>
          </p:cNvSpPr>
          <p:nvPr>
            <p:ph type="title"/>
          </p:nvPr>
        </p:nvSpPr>
        <p:spPr>
          <a:xfrm>
            <a:off x="199433" y="550333"/>
            <a:ext cx="8636290" cy="692498"/>
          </a:xfrm>
        </p:spPr>
        <p:txBody>
          <a:bodyPr>
            <a:normAutofit fontScale="90000"/>
          </a:bodyPr>
          <a:lstStyle/>
          <a:p>
            <a:r>
              <a:rPr lang="en-US" sz="2700" b="1" i="1" dirty="0">
                <a:solidFill>
                  <a:schemeClr val="tx1"/>
                </a:solidFill>
              </a:rPr>
              <a:t>Workshop for Applied Nuclear Data Activities WANDA2019</a:t>
            </a:r>
            <a:br>
              <a:rPr lang="en-US" dirty="0"/>
            </a:br>
            <a:endParaRPr lang="en-US" dirty="0"/>
          </a:p>
        </p:txBody>
      </p:sp>
      <p:pic>
        <p:nvPicPr>
          <p:cNvPr id="4" name="Picture 3">
            <a:extLst>
              <a:ext uri="{FF2B5EF4-FFF2-40B4-BE49-F238E27FC236}">
                <a16:creationId xmlns:a16="http://schemas.microsoft.com/office/drawing/2014/main" id="{9D04B04B-5EBA-424B-A56B-2DA5B9EF76D1}"/>
              </a:ext>
            </a:extLst>
          </p:cNvPr>
          <p:cNvPicPr>
            <a:picLocks noChangeAspect="1"/>
          </p:cNvPicPr>
          <p:nvPr/>
        </p:nvPicPr>
        <p:blipFill>
          <a:blip r:embed="rId2"/>
          <a:stretch>
            <a:fillRect/>
          </a:stretch>
        </p:blipFill>
        <p:spPr>
          <a:xfrm>
            <a:off x="3312160" y="4295878"/>
            <a:ext cx="5831840" cy="2562122"/>
          </a:xfrm>
          <a:prstGeom prst="rect">
            <a:avLst/>
          </a:prstGeom>
        </p:spPr>
      </p:pic>
      <p:sp>
        <p:nvSpPr>
          <p:cNvPr id="5" name="Rectangle 4">
            <a:extLst>
              <a:ext uri="{FF2B5EF4-FFF2-40B4-BE49-F238E27FC236}">
                <a16:creationId xmlns:a16="http://schemas.microsoft.com/office/drawing/2014/main" id="{B2F52FC7-7E3E-4321-9038-F4B6B8EF1D22}"/>
              </a:ext>
            </a:extLst>
          </p:cNvPr>
          <p:cNvSpPr/>
          <p:nvPr/>
        </p:nvSpPr>
        <p:spPr>
          <a:xfrm>
            <a:off x="685800" y="6488668"/>
            <a:ext cx="4876800" cy="369332"/>
          </a:xfrm>
          <a:prstGeom prst="rect">
            <a:avLst/>
          </a:prstGeom>
          <a:solidFill>
            <a:schemeClr val="accent4">
              <a:lumMod val="40000"/>
              <a:lumOff val="60000"/>
            </a:schemeClr>
          </a:solidFill>
          <a:ln>
            <a:solidFill>
              <a:schemeClr val="tx1"/>
            </a:solidFill>
          </a:ln>
        </p:spPr>
        <p:txBody>
          <a:bodyPr wrap="square">
            <a:spAutoFit/>
          </a:bodyPr>
          <a:lstStyle/>
          <a:p>
            <a:r>
              <a:rPr lang="en-US" dirty="0">
                <a:solidFill>
                  <a:srgbClr val="C00000"/>
                </a:solidFill>
              </a:rPr>
              <a:t>Topics in red have led to funded projects</a:t>
            </a:r>
          </a:p>
        </p:txBody>
      </p:sp>
    </p:spTree>
    <p:extLst>
      <p:ext uri="{BB962C8B-B14F-4D97-AF65-F5344CB8AC3E}">
        <p14:creationId xmlns:p14="http://schemas.microsoft.com/office/powerpoint/2010/main" val="2067424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9BEFD0-AF5F-4541-ABCF-D49F6A1CDD35}"/>
              </a:ext>
            </a:extLst>
          </p:cNvPr>
          <p:cNvSpPr>
            <a:spLocks noGrp="1"/>
          </p:cNvSpPr>
          <p:nvPr>
            <p:ph idx="1"/>
          </p:nvPr>
        </p:nvSpPr>
        <p:spPr>
          <a:xfrm>
            <a:off x="199432" y="1292741"/>
            <a:ext cx="8497528" cy="3467258"/>
          </a:xfrm>
        </p:spPr>
        <p:txBody>
          <a:bodyPr>
            <a:normAutofit fontScale="92500" lnSpcReduction="20000"/>
          </a:bodyPr>
          <a:lstStyle/>
          <a:p>
            <a:r>
              <a:rPr lang="en-US" sz="2100" b="1" dirty="0"/>
              <a:t>March 2020</a:t>
            </a:r>
          </a:p>
          <a:p>
            <a:r>
              <a:rPr lang="en-US" sz="2100" b="1" dirty="0"/>
              <a:t>Washington, DC</a:t>
            </a:r>
          </a:p>
          <a:p>
            <a:r>
              <a:rPr lang="en-US" sz="2100" b="1" dirty="0"/>
              <a:t>Over 160 Participants</a:t>
            </a:r>
          </a:p>
          <a:p>
            <a:endParaRPr lang="en-US" sz="2900" dirty="0"/>
          </a:p>
          <a:p>
            <a:r>
              <a:rPr lang="en-US" sz="2900" dirty="0"/>
              <a:t>Topics:</a:t>
            </a:r>
          </a:p>
          <a:p>
            <a:pPr marL="857250" lvl="2" indent="-342900" fontAlgn="b">
              <a:spcBef>
                <a:spcPts val="0"/>
              </a:spcBef>
              <a:buFont typeface="Arial" panose="020B0604020202020204" pitchFamily="34" charset="0"/>
              <a:buChar char="•"/>
            </a:pPr>
            <a:r>
              <a:rPr lang="en-US" sz="2400" b="0" i="0" u="none" strike="noStrike" kern="1200" dirty="0">
                <a:solidFill>
                  <a:srgbClr val="000000"/>
                </a:solidFill>
                <a:effectLst/>
                <a:latin typeface="Calibri" panose="020F0502020204030204" pitchFamily="34" charset="0"/>
              </a:rPr>
              <a:t>Covariance/Uncertainty/Sensitivity/Validation</a:t>
            </a:r>
            <a:endParaRPr lang="en-US" sz="4400" b="0" i="0" u="none" strike="noStrike" dirty="0">
              <a:effectLst/>
              <a:latin typeface="Arial" panose="020B0604020202020204" pitchFamily="34" charset="0"/>
            </a:endParaRPr>
          </a:p>
          <a:p>
            <a:pPr marL="857250" lvl="2" indent="-342900" fontAlgn="b">
              <a:spcBef>
                <a:spcPts val="0"/>
              </a:spcBef>
              <a:buFont typeface="Arial" panose="020B0604020202020204" pitchFamily="34" charset="0"/>
              <a:buChar char="•"/>
            </a:pPr>
            <a:r>
              <a:rPr lang="en-US" sz="2400" b="0" i="0" u="none" strike="noStrike" kern="1200" dirty="0">
                <a:solidFill>
                  <a:srgbClr val="C00000"/>
                </a:solidFill>
                <a:effectLst/>
                <a:latin typeface="Calibri" panose="020F0502020204030204" pitchFamily="34" charset="0"/>
              </a:rPr>
              <a:t>Nuclear Data for Isotope Production and </a:t>
            </a:r>
            <a:r>
              <a:rPr lang="en-US" sz="2400" b="0" i="0" u="none" strike="noStrike" kern="1200" dirty="0" err="1">
                <a:solidFill>
                  <a:srgbClr val="C00000"/>
                </a:solidFill>
                <a:effectLst/>
                <a:latin typeface="Calibri" panose="020F0502020204030204" pitchFamily="34" charset="0"/>
              </a:rPr>
              <a:t>Targetry</a:t>
            </a:r>
            <a:r>
              <a:rPr lang="en-US" sz="2400" b="0" i="0" u="none" strike="noStrike" kern="1200" dirty="0">
                <a:solidFill>
                  <a:srgbClr val="C00000"/>
                </a:solidFill>
                <a:effectLst/>
                <a:latin typeface="Calibri" panose="020F0502020204030204" pitchFamily="34" charset="0"/>
              </a:rPr>
              <a:t> Needs</a:t>
            </a:r>
            <a:endParaRPr lang="en-US" sz="4400" b="0" i="0" u="none" strike="noStrike" dirty="0">
              <a:solidFill>
                <a:srgbClr val="C00000"/>
              </a:solidFill>
              <a:effectLst/>
              <a:latin typeface="Arial" panose="020B0604020202020204" pitchFamily="34" charset="0"/>
            </a:endParaRPr>
          </a:p>
          <a:p>
            <a:pPr marL="857250" lvl="2" indent="-342900" fontAlgn="b">
              <a:spcBef>
                <a:spcPts val="0"/>
              </a:spcBef>
              <a:buFont typeface="Arial" panose="020B0604020202020204" pitchFamily="34" charset="0"/>
              <a:buChar char="•"/>
            </a:pPr>
            <a:r>
              <a:rPr lang="en-US" sz="2400" b="0" i="0" u="none" strike="noStrike" kern="1200" dirty="0">
                <a:solidFill>
                  <a:srgbClr val="000000"/>
                </a:solidFill>
                <a:effectLst/>
                <a:latin typeface="Calibri" panose="020F0502020204030204" pitchFamily="34" charset="0"/>
              </a:rPr>
              <a:t>Machine Learning/AI</a:t>
            </a:r>
            <a:endParaRPr lang="en-US" sz="4400" b="0" i="0" u="none" strike="noStrike" dirty="0">
              <a:effectLst/>
              <a:latin typeface="Arial" panose="020B0604020202020204" pitchFamily="34" charset="0"/>
            </a:endParaRPr>
          </a:p>
          <a:p>
            <a:pPr marL="857250" lvl="2" indent="-342900" fontAlgn="b">
              <a:spcBef>
                <a:spcPts val="0"/>
              </a:spcBef>
              <a:buFont typeface="Arial" panose="020B0604020202020204" pitchFamily="34" charset="0"/>
              <a:buChar char="•"/>
            </a:pPr>
            <a:r>
              <a:rPr lang="en-US" sz="2400" b="0" i="0" u="none" strike="noStrike" kern="1200" dirty="0">
                <a:solidFill>
                  <a:srgbClr val="000000"/>
                </a:solidFill>
                <a:effectLst/>
                <a:latin typeface="Calibri" panose="020F0502020204030204" pitchFamily="34" charset="0"/>
              </a:rPr>
              <a:t>Detector Models, Atomic Data and Stopping Powers</a:t>
            </a:r>
            <a:endParaRPr lang="en-US" sz="4400" b="0" i="0" u="none" strike="noStrike" dirty="0">
              <a:effectLst/>
              <a:latin typeface="Arial" panose="020B0604020202020204" pitchFamily="34" charset="0"/>
            </a:endParaRPr>
          </a:p>
          <a:p>
            <a:pPr marL="857250" lvl="2" indent="-342900" fontAlgn="b">
              <a:spcBef>
                <a:spcPts val="0"/>
              </a:spcBef>
              <a:buFont typeface="Arial" panose="020B0604020202020204" pitchFamily="34" charset="0"/>
              <a:buChar char="•"/>
            </a:pPr>
            <a:r>
              <a:rPr lang="en-US" sz="2400" b="0" i="0" u="none" strike="noStrike" kern="1200" dirty="0">
                <a:solidFill>
                  <a:srgbClr val="C00000"/>
                </a:solidFill>
                <a:effectLst/>
                <a:latin typeface="Calibri" panose="020F0502020204030204" pitchFamily="34" charset="0"/>
              </a:rPr>
              <a:t>Scattering, Transport and Shielding</a:t>
            </a:r>
            <a:endParaRPr lang="en-US" sz="4400" b="0" i="0" u="none" strike="noStrike" dirty="0">
              <a:solidFill>
                <a:srgbClr val="C00000"/>
              </a:solidFill>
              <a:effectLst/>
              <a:latin typeface="Arial" panose="020B0604020202020204" pitchFamily="34" charset="0"/>
            </a:endParaRPr>
          </a:p>
          <a:p>
            <a:pPr marL="857250" lvl="2" indent="-342900" fontAlgn="b">
              <a:spcBef>
                <a:spcPts val="0"/>
              </a:spcBef>
              <a:buFont typeface="Arial" panose="020B0604020202020204" pitchFamily="34" charset="0"/>
              <a:buChar char="•"/>
            </a:pPr>
            <a:r>
              <a:rPr lang="en-US" sz="2400" b="0" i="0" u="none" strike="noStrike" kern="1200" dirty="0">
                <a:solidFill>
                  <a:srgbClr val="C00000"/>
                </a:solidFill>
                <a:effectLst/>
                <a:latin typeface="Calibri" panose="020F0502020204030204" pitchFamily="34" charset="0"/>
              </a:rPr>
              <a:t>Neutron Induced </a:t>
            </a:r>
            <a:r>
              <a:rPr lang="en-US" sz="2400" dirty="0">
                <a:solidFill>
                  <a:srgbClr val="C00000"/>
                </a:solidFill>
                <a:latin typeface="Calibri" panose="020F0502020204030204" pitchFamily="34" charset="0"/>
              </a:rPr>
              <a:t>G</a:t>
            </a:r>
            <a:r>
              <a:rPr lang="en-US" sz="2400" b="0" i="0" u="none" strike="noStrike" kern="1200" dirty="0">
                <a:solidFill>
                  <a:srgbClr val="C00000"/>
                </a:solidFill>
                <a:effectLst/>
                <a:latin typeface="Calibri" panose="020F0502020204030204" pitchFamily="34" charset="0"/>
              </a:rPr>
              <a:t>ammas and Gamma </a:t>
            </a:r>
            <a:r>
              <a:rPr lang="en-US" sz="2400" dirty="0">
                <a:solidFill>
                  <a:srgbClr val="C00000"/>
                </a:solidFill>
                <a:latin typeface="Calibri" panose="020F0502020204030204" pitchFamily="34" charset="0"/>
              </a:rPr>
              <a:t>D</a:t>
            </a:r>
            <a:r>
              <a:rPr lang="en-US" sz="2400" b="0" i="0" u="none" strike="noStrike" kern="1200" dirty="0">
                <a:solidFill>
                  <a:srgbClr val="C00000"/>
                </a:solidFill>
                <a:effectLst/>
                <a:latin typeface="Calibri" panose="020F0502020204030204" pitchFamily="34" charset="0"/>
              </a:rPr>
              <a:t>ecay</a:t>
            </a:r>
            <a:endParaRPr lang="en-US" sz="4400" b="0" i="0" u="none" strike="noStrike" dirty="0">
              <a:solidFill>
                <a:srgbClr val="C00000"/>
              </a:solidFill>
              <a:effectLst/>
              <a:latin typeface="Arial" panose="020B0604020202020204" pitchFamily="34" charset="0"/>
            </a:endParaRPr>
          </a:p>
          <a:p>
            <a:pPr marL="0" indent="0">
              <a:buNone/>
            </a:pPr>
            <a:endParaRPr lang="en-US" dirty="0"/>
          </a:p>
          <a:p>
            <a:pPr marL="0" indent="0">
              <a:buNone/>
            </a:pPr>
            <a:endParaRPr lang="en-US" dirty="0"/>
          </a:p>
          <a:p>
            <a:endParaRPr lang="en-US" dirty="0"/>
          </a:p>
        </p:txBody>
      </p:sp>
      <p:sp>
        <p:nvSpPr>
          <p:cNvPr id="2" name="Title 1">
            <a:extLst>
              <a:ext uri="{FF2B5EF4-FFF2-40B4-BE49-F238E27FC236}">
                <a16:creationId xmlns:a16="http://schemas.microsoft.com/office/drawing/2014/main" id="{4A4DB0C5-154A-4F54-9335-AFE7C7E2B07B}"/>
              </a:ext>
            </a:extLst>
          </p:cNvPr>
          <p:cNvSpPr>
            <a:spLocks noGrp="1"/>
          </p:cNvSpPr>
          <p:nvPr>
            <p:ph type="title"/>
          </p:nvPr>
        </p:nvSpPr>
        <p:spPr>
          <a:xfrm>
            <a:off x="199433" y="462118"/>
            <a:ext cx="8636290" cy="692498"/>
          </a:xfrm>
        </p:spPr>
        <p:txBody>
          <a:bodyPr>
            <a:normAutofit fontScale="90000"/>
          </a:bodyPr>
          <a:lstStyle/>
          <a:p>
            <a:r>
              <a:rPr lang="en-US" sz="2700" b="1" i="1" dirty="0">
                <a:solidFill>
                  <a:schemeClr val="tx1"/>
                </a:solidFill>
              </a:rPr>
              <a:t>Workshop for Applied Nuclear Data Activities: WANDA2020</a:t>
            </a:r>
            <a:br>
              <a:rPr lang="en-US" dirty="0"/>
            </a:br>
            <a:endParaRPr lang="en-US" dirty="0"/>
          </a:p>
        </p:txBody>
      </p:sp>
      <p:pic>
        <p:nvPicPr>
          <p:cNvPr id="5" name="Picture 4">
            <a:extLst>
              <a:ext uri="{FF2B5EF4-FFF2-40B4-BE49-F238E27FC236}">
                <a16:creationId xmlns:a16="http://schemas.microsoft.com/office/drawing/2014/main" id="{9A86595F-A8FE-417C-AC5B-359191B3BD0B}"/>
              </a:ext>
            </a:extLst>
          </p:cNvPr>
          <p:cNvPicPr>
            <a:picLocks noChangeAspect="1"/>
          </p:cNvPicPr>
          <p:nvPr/>
        </p:nvPicPr>
        <p:blipFill>
          <a:blip r:embed="rId2"/>
          <a:stretch>
            <a:fillRect/>
          </a:stretch>
        </p:blipFill>
        <p:spPr>
          <a:xfrm>
            <a:off x="1606825" y="4898125"/>
            <a:ext cx="7537176" cy="1959875"/>
          </a:xfrm>
          <a:prstGeom prst="rect">
            <a:avLst/>
          </a:prstGeom>
        </p:spPr>
      </p:pic>
      <p:sp>
        <p:nvSpPr>
          <p:cNvPr id="6" name="Rectangle 5">
            <a:extLst>
              <a:ext uri="{FF2B5EF4-FFF2-40B4-BE49-F238E27FC236}">
                <a16:creationId xmlns:a16="http://schemas.microsoft.com/office/drawing/2014/main" id="{9B6BD25B-6C55-4CC0-BC19-73598C82AC3C}"/>
              </a:ext>
            </a:extLst>
          </p:cNvPr>
          <p:cNvSpPr/>
          <p:nvPr/>
        </p:nvSpPr>
        <p:spPr>
          <a:xfrm>
            <a:off x="621118" y="6488668"/>
            <a:ext cx="5093882" cy="369332"/>
          </a:xfrm>
          <a:prstGeom prst="rect">
            <a:avLst/>
          </a:prstGeom>
          <a:solidFill>
            <a:schemeClr val="accent4">
              <a:lumMod val="40000"/>
              <a:lumOff val="60000"/>
            </a:schemeClr>
          </a:solidFill>
          <a:ln>
            <a:solidFill>
              <a:schemeClr val="tx1"/>
            </a:solidFill>
          </a:ln>
        </p:spPr>
        <p:txBody>
          <a:bodyPr wrap="square">
            <a:spAutoFit/>
          </a:bodyPr>
          <a:lstStyle/>
          <a:p>
            <a:r>
              <a:rPr lang="en-US" dirty="0">
                <a:solidFill>
                  <a:srgbClr val="C00000"/>
                </a:solidFill>
              </a:rPr>
              <a:t>Topics in red have led to funded projects</a:t>
            </a:r>
          </a:p>
        </p:txBody>
      </p:sp>
    </p:spTree>
    <p:extLst>
      <p:ext uri="{BB962C8B-B14F-4D97-AF65-F5344CB8AC3E}">
        <p14:creationId xmlns:p14="http://schemas.microsoft.com/office/powerpoint/2010/main" val="404083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9BEFD0-AF5F-4541-ABCF-D49F6A1CDD35}"/>
              </a:ext>
            </a:extLst>
          </p:cNvPr>
          <p:cNvSpPr>
            <a:spLocks noGrp="1"/>
          </p:cNvSpPr>
          <p:nvPr>
            <p:ph idx="1"/>
          </p:nvPr>
        </p:nvSpPr>
        <p:spPr>
          <a:xfrm>
            <a:off x="199433" y="1292740"/>
            <a:ext cx="4626568" cy="4112379"/>
          </a:xfrm>
        </p:spPr>
        <p:txBody>
          <a:bodyPr>
            <a:normAutofit fontScale="70000" lnSpcReduction="20000"/>
          </a:bodyPr>
          <a:lstStyle/>
          <a:p>
            <a:r>
              <a:rPr lang="en-US" sz="2600" b="1" dirty="0"/>
              <a:t>Jan-Feb 2021</a:t>
            </a:r>
          </a:p>
          <a:p>
            <a:r>
              <a:rPr lang="en-US" sz="2600" b="1" dirty="0"/>
              <a:t>Virtual</a:t>
            </a:r>
          </a:p>
          <a:p>
            <a:r>
              <a:rPr lang="en-US" sz="2600" b="1" dirty="0"/>
              <a:t>Over 350 Participants</a:t>
            </a:r>
          </a:p>
          <a:p>
            <a:endParaRPr lang="en-US" sz="2900" dirty="0"/>
          </a:p>
          <a:p>
            <a:endParaRPr lang="en-US" sz="2900" dirty="0"/>
          </a:p>
          <a:p>
            <a:r>
              <a:rPr lang="en-US" sz="2900" dirty="0"/>
              <a:t>Topics:</a:t>
            </a:r>
          </a:p>
          <a:p>
            <a:pPr lvl="1">
              <a:buFont typeface="Arial" panose="020B0604020202020204" pitchFamily="34" charset="0"/>
              <a:buChar char="•"/>
            </a:pPr>
            <a:r>
              <a:rPr lang="en-US" sz="2200" i="0" dirty="0"/>
              <a:t>Advanced Computing for Nuclear Data</a:t>
            </a:r>
          </a:p>
          <a:p>
            <a:pPr lvl="1">
              <a:buFont typeface="Arial" panose="020B0604020202020204" pitchFamily="34" charset="0"/>
              <a:buChar char="•"/>
            </a:pPr>
            <a:r>
              <a:rPr lang="en-US" sz="2200" i="0" dirty="0"/>
              <a:t>Predictive Codes for Isotope Production</a:t>
            </a:r>
          </a:p>
          <a:p>
            <a:pPr lvl="1">
              <a:buFont typeface="Arial" panose="020B0604020202020204" pitchFamily="34" charset="0"/>
              <a:buChar char="•"/>
            </a:pPr>
            <a:r>
              <a:rPr lang="en-US" sz="2200" i="0" dirty="0"/>
              <a:t>Expanded Benchmarks and Validation for Nuclear Data</a:t>
            </a:r>
          </a:p>
          <a:p>
            <a:pPr lvl="1">
              <a:buFont typeface="Arial" panose="020B0604020202020204" pitchFamily="34" charset="0"/>
              <a:buChar char="•"/>
            </a:pPr>
            <a:r>
              <a:rPr lang="en-US" sz="2200" i="0" dirty="0"/>
              <a:t>Nuclear Data for Space Applications</a:t>
            </a:r>
          </a:p>
          <a:p>
            <a:pPr lvl="1">
              <a:buFont typeface="Arial" panose="020B0604020202020204" pitchFamily="34" charset="0"/>
              <a:buChar char="•"/>
            </a:pPr>
            <a:r>
              <a:rPr lang="en-US" sz="2200" i="0" dirty="0"/>
              <a:t>Nuclear Data for Advanced Reactors and Security</a:t>
            </a:r>
          </a:p>
          <a:p>
            <a:pPr lvl="1">
              <a:buFont typeface="Arial" panose="020B0604020202020204" pitchFamily="34" charset="0"/>
              <a:buChar char="•"/>
            </a:pPr>
            <a:r>
              <a:rPr lang="en-US" sz="2200" i="0" dirty="0"/>
              <a:t>The Human Pipeline for Nuclear Data</a:t>
            </a:r>
          </a:p>
          <a:p>
            <a:pPr marL="0" indent="0">
              <a:buNone/>
            </a:pPr>
            <a:endParaRPr lang="en-US" dirty="0"/>
          </a:p>
          <a:p>
            <a:pPr marL="0" indent="0">
              <a:buNone/>
            </a:pPr>
            <a:endParaRPr lang="en-US" dirty="0"/>
          </a:p>
          <a:p>
            <a:endParaRPr lang="en-US" dirty="0"/>
          </a:p>
        </p:txBody>
      </p:sp>
      <p:sp>
        <p:nvSpPr>
          <p:cNvPr id="2" name="Title 1">
            <a:extLst>
              <a:ext uri="{FF2B5EF4-FFF2-40B4-BE49-F238E27FC236}">
                <a16:creationId xmlns:a16="http://schemas.microsoft.com/office/drawing/2014/main" id="{4A4DB0C5-154A-4F54-9335-AFE7C7E2B07B}"/>
              </a:ext>
            </a:extLst>
          </p:cNvPr>
          <p:cNvSpPr>
            <a:spLocks noGrp="1"/>
          </p:cNvSpPr>
          <p:nvPr>
            <p:ph type="title"/>
          </p:nvPr>
        </p:nvSpPr>
        <p:spPr>
          <a:xfrm>
            <a:off x="199433" y="462118"/>
            <a:ext cx="8636290" cy="692498"/>
          </a:xfrm>
        </p:spPr>
        <p:txBody>
          <a:bodyPr>
            <a:normAutofit fontScale="90000"/>
          </a:bodyPr>
          <a:lstStyle/>
          <a:p>
            <a:r>
              <a:rPr lang="en-US" sz="2700" b="1" i="1" dirty="0">
                <a:solidFill>
                  <a:schemeClr val="tx1"/>
                </a:solidFill>
              </a:rPr>
              <a:t>Workshop for Applied Nuclear Data Activities: WANDA2021</a:t>
            </a:r>
            <a:br>
              <a:rPr lang="en-US" dirty="0"/>
            </a:br>
            <a:endParaRPr lang="en-US" dirty="0"/>
          </a:p>
        </p:txBody>
      </p:sp>
      <p:pic>
        <p:nvPicPr>
          <p:cNvPr id="4" name="Picture 3">
            <a:extLst>
              <a:ext uri="{FF2B5EF4-FFF2-40B4-BE49-F238E27FC236}">
                <a16:creationId xmlns:a16="http://schemas.microsoft.com/office/drawing/2014/main" id="{6BC062D3-2058-499A-9DAE-AF801895C5EC}"/>
              </a:ext>
            </a:extLst>
          </p:cNvPr>
          <p:cNvPicPr>
            <a:picLocks noChangeAspect="1"/>
          </p:cNvPicPr>
          <p:nvPr/>
        </p:nvPicPr>
        <p:blipFill>
          <a:blip r:embed="rId2"/>
          <a:stretch>
            <a:fillRect/>
          </a:stretch>
        </p:blipFill>
        <p:spPr>
          <a:xfrm>
            <a:off x="4979204" y="3503733"/>
            <a:ext cx="4164796" cy="3354267"/>
          </a:xfrm>
          <a:prstGeom prst="rect">
            <a:avLst/>
          </a:prstGeom>
        </p:spPr>
      </p:pic>
      <p:sp>
        <p:nvSpPr>
          <p:cNvPr id="5" name="Rectangle 4">
            <a:extLst>
              <a:ext uri="{FF2B5EF4-FFF2-40B4-BE49-F238E27FC236}">
                <a16:creationId xmlns:a16="http://schemas.microsoft.com/office/drawing/2014/main" id="{9BDE73FD-EAC1-4F13-9B55-2E8C015743CC}"/>
              </a:ext>
            </a:extLst>
          </p:cNvPr>
          <p:cNvSpPr/>
          <p:nvPr/>
        </p:nvSpPr>
        <p:spPr>
          <a:xfrm>
            <a:off x="76201" y="6477000"/>
            <a:ext cx="4860202" cy="369332"/>
          </a:xfrm>
          <a:prstGeom prst="rect">
            <a:avLst/>
          </a:prstGeom>
          <a:solidFill>
            <a:schemeClr val="accent4">
              <a:lumMod val="40000"/>
              <a:lumOff val="60000"/>
            </a:schemeClr>
          </a:solidFill>
          <a:ln>
            <a:solidFill>
              <a:schemeClr val="tx1"/>
            </a:solidFill>
          </a:ln>
        </p:spPr>
        <p:txBody>
          <a:bodyPr wrap="square">
            <a:spAutoFit/>
          </a:bodyPr>
          <a:lstStyle/>
          <a:p>
            <a:r>
              <a:rPr lang="en-US" dirty="0">
                <a:solidFill>
                  <a:srgbClr val="C00000"/>
                </a:solidFill>
              </a:rPr>
              <a:t>Topics in red have led to funded projects</a:t>
            </a:r>
          </a:p>
        </p:txBody>
      </p:sp>
    </p:spTree>
    <p:extLst>
      <p:ext uri="{BB962C8B-B14F-4D97-AF65-F5344CB8AC3E}">
        <p14:creationId xmlns:p14="http://schemas.microsoft.com/office/powerpoint/2010/main" val="2171410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548373-9522-427E-BA84-153654D4511B}"/>
              </a:ext>
            </a:extLst>
          </p:cNvPr>
          <p:cNvSpPr txBox="1">
            <a:spLocks/>
          </p:cNvSpPr>
          <p:nvPr/>
        </p:nvSpPr>
        <p:spPr>
          <a:xfrm>
            <a:off x="118153" y="431638"/>
            <a:ext cx="8636290" cy="692498"/>
          </a:xfrm>
        </p:spPr>
        <p:txBody>
          <a:bodyPr rtlCol="0">
            <a:normAutofit fontScale="90000" lnSpcReduction="20000"/>
          </a:bodyPr>
          <a:lstStyle>
            <a:lvl1pPr algn="l" defTabSz="457200" rtl="0" eaLnBrk="1" latinLnBrk="0" hangingPunct="1">
              <a:spcBef>
                <a:spcPct val="0"/>
              </a:spcBef>
              <a:buNone/>
              <a:defRPr sz="2600" kern="1200">
                <a:solidFill>
                  <a:schemeClr val="tx1"/>
                </a:solidFill>
                <a:effectLst/>
                <a:latin typeface="Arial"/>
                <a:ea typeface="+mj-ea"/>
                <a:cs typeface="Arial"/>
              </a:defRPr>
            </a:lvl1pPr>
          </a:lstStyle>
          <a:p>
            <a:r>
              <a:rPr lang="en-US" sz="2700" b="1" i="1" dirty="0"/>
              <a:t>Workshop on Nuclear Data for Reactor Antineutrino Measurements: </a:t>
            </a:r>
            <a:r>
              <a:rPr lang="en-US" sz="2700" b="1" i="1" dirty="0" err="1"/>
              <a:t>WoNDRAM</a:t>
            </a:r>
            <a:endParaRPr lang="en-US" sz="2700" b="1" i="1" dirty="0"/>
          </a:p>
          <a:p>
            <a:endParaRPr lang="en-US" dirty="0"/>
          </a:p>
          <a:p>
            <a:endParaRPr lang="en-US" dirty="0"/>
          </a:p>
        </p:txBody>
      </p:sp>
      <p:sp>
        <p:nvSpPr>
          <p:cNvPr id="5" name="Content Placeholder 2">
            <a:extLst>
              <a:ext uri="{FF2B5EF4-FFF2-40B4-BE49-F238E27FC236}">
                <a16:creationId xmlns:a16="http://schemas.microsoft.com/office/drawing/2014/main" id="{25F8D249-1C3E-4CD8-B3EF-872F1EF72D95}"/>
              </a:ext>
            </a:extLst>
          </p:cNvPr>
          <p:cNvSpPr txBox="1">
            <a:spLocks/>
          </p:cNvSpPr>
          <p:nvPr/>
        </p:nvSpPr>
        <p:spPr>
          <a:xfrm>
            <a:off x="199432" y="1292740"/>
            <a:ext cx="6516327" cy="2263260"/>
          </a:xfrm>
        </p:spPr>
        <p:txBody>
          <a:bodyPr>
            <a:normAutofit fontScale="70000" lnSpcReduction="20000"/>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b="1" dirty="0"/>
              <a:t>June 2021</a:t>
            </a:r>
          </a:p>
          <a:p>
            <a:r>
              <a:rPr lang="en-US" sz="2600" b="1" dirty="0"/>
              <a:t>Virtual</a:t>
            </a:r>
          </a:p>
          <a:p>
            <a:r>
              <a:rPr lang="en-US" sz="2600" b="1" dirty="0"/>
              <a:t>Over 180 Participants</a:t>
            </a:r>
          </a:p>
          <a:p>
            <a:endParaRPr lang="en-US" sz="2900" dirty="0"/>
          </a:p>
          <a:p>
            <a:r>
              <a:rPr lang="en-US" sz="2900" dirty="0"/>
              <a:t>Topics:</a:t>
            </a:r>
          </a:p>
          <a:p>
            <a:pPr lvl="1">
              <a:buFont typeface="Arial" panose="020B0604020202020204" pitchFamily="34" charset="0"/>
              <a:buChar char="•"/>
            </a:pPr>
            <a:r>
              <a:rPr lang="en-US" sz="2200" i="0" dirty="0">
                <a:solidFill>
                  <a:srgbClr val="C00000"/>
                </a:solidFill>
              </a:rPr>
              <a:t>Reactor Antineutrino Source Term</a:t>
            </a:r>
          </a:p>
          <a:p>
            <a:pPr lvl="1">
              <a:buFont typeface="Arial" panose="020B0604020202020204" pitchFamily="34" charset="0"/>
              <a:buChar char="•"/>
            </a:pPr>
            <a:r>
              <a:rPr lang="en-US" sz="2200" i="0" dirty="0">
                <a:solidFill>
                  <a:srgbClr val="C00000"/>
                </a:solidFill>
              </a:rPr>
              <a:t>Antineutrino Spectrum Calculations</a:t>
            </a:r>
          </a:p>
          <a:p>
            <a:pPr lvl="1">
              <a:buFont typeface="Arial" panose="020B0604020202020204" pitchFamily="34" charset="0"/>
              <a:buChar char="•"/>
            </a:pPr>
            <a:r>
              <a:rPr lang="en-US" sz="2200" i="0" dirty="0"/>
              <a:t>Nuclear Data for Detector Response</a:t>
            </a:r>
            <a:endParaRPr lang="en-US" dirty="0"/>
          </a:p>
          <a:p>
            <a:pPr marL="0" indent="0">
              <a:buFont typeface="Arial"/>
              <a:buNone/>
            </a:pPr>
            <a:endParaRPr lang="en-US" dirty="0"/>
          </a:p>
          <a:p>
            <a:endParaRPr lang="en-US" dirty="0"/>
          </a:p>
        </p:txBody>
      </p:sp>
      <p:pic>
        <p:nvPicPr>
          <p:cNvPr id="6" name="Picture 5">
            <a:extLst>
              <a:ext uri="{FF2B5EF4-FFF2-40B4-BE49-F238E27FC236}">
                <a16:creationId xmlns:a16="http://schemas.microsoft.com/office/drawing/2014/main" id="{118262E8-9B74-4EBD-9965-0B107FFC044F}"/>
              </a:ext>
            </a:extLst>
          </p:cNvPr>
          <p:cNvPicPr>
            <a:picLocks noChangeAspect="1"/>
          </p:cNvPicPr>
          <p:nvPr/>
        </p:nvPicPr>
        <p:blipFill rotWithShape="1">
          <a:blip r:embed="rId2"/>
          <a:srcRect l="6959" t="4375" r="7108" b="856"/>
          <a:stretch/>
        </p:blipFill>
        <p:spPr>
          <a:xfrm>
            <a:off x="4124960" y="3594100"/>
            <a:ext cx="5019040" cy="2809618"/>
          </a:xfrm>
          <a:prstGeom prst="rect">
            <a:avLst/>
          </a:prstGeom>
        </p:spPr>
      </p:pic>
      <p:sp>
        <p:nvSpPr>
          <p:cNvPr id="7" name="Rectangle 6">
            <a:extLst>
              <a:ext uri="{FF2B5EF4-FFF2-40B4-BE49-F238E27FC236}">
                <a16:creationId xmlns:a16="http://schemas.microsoft.com/office/drawing/2014/main" id="{08C44A7C-46F1-4121-BFA3-04D12198AAFC}"/>
              </a:ext>
            </a:extLst>
          </p:cNvPr>
          <p:cNvSpPr/>
          <p:nvPr/>
        </p:nvSpPr>
        <p:spPr>
          <a:xfrm>
            <a:off x="118153" y="6441818"/>
            <a:ext cx="4860247" cy="369332"/>
          </a:xfrm>
          <a:prstGeom prst="rect">
            <a:avLst/>
          </a:prstGeom>
          <a:solidFill>
            <a:schemeClr val="accent4">
              <a:lumMod val="40000"/>
              <a:lumOff val="60000"/>
            </a:schemeClr>
          </a:solidFill>
          <a:ln>
            <a:solidFill>
              <a:schemeClr val="tx1"/>
            </a:solidFill>
          </a:ln>
        </p:spPr>
        <p:txBody>
          <a:bodyPr wrap="square">
            <a:spAutoFit/>
          </a:bodyPr>
          <a:lstStyle/>
          <a:p>
            <a:r>
              <a:rPr lang="en-US" dirty="0">
                <a:solidFill>
                  <a:srgbClr val="C00000"/>
                </a:solidFill>
              </a:rPr>
              <a:t>Topics in red have led to funded projects</a:t>
            </a:r>
          </a:p>
        </p:txBody>
      </p:sp>
    </p:spTree>
    <p:extLst>
      <p:ext uri="{BB962C8B-B14F-4D97-AF65-F5344CB8AC3E}">
        <p14:creationId xmlns:p14="http://schemas.microsoft.com/office/powerpoint/2010/main" val="3633129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9BEFD0-AF5F-4541-ABCF-D49F6A1CDD35}"/>
              </a:ext>
            </a:extLst>
          </p:cNvPr>
          <p:cNvSpPr>
            <a:spLocks noGrp="1"/>
          </p:cNvSpPr>
          <p:nvPr>
            <p:ph idx="1"/>
          </p:nvPr>
        </p:nvSpPr>
        <p:spPr>
          <a:xfrm>
            <a:off x="199432" y="1292741"/>
            <a:ext cx="8944568" cy="3467258"/>
          </a:xfrm>
        </p:spPr>
        <p:txBody>
          <a:bodyPr>
            <a:normAutofit fontScale="92500" lnSpcReduction="20000"/>
          </a:bodyPr>
          <a:lstStyle/>
          <a:p>
            <a:r>
              <a:rPr lang="en-US" sz="2400" b="1" dirty="0"/>
              <a:t>Feb-Mar 2022</a:t>
            </a:r>
          </a:p>
          <a:p>
            <a:r>
              <a:rPr lang="en-US" sz="2400" b="1" dirty="0"/>
              <a:t>Virtual</a:t>
            </a:r>
          </a:p>
          <a:p>
            <a:r>
              <a:rPr lang="en-US" sz="2400" b="1" dirty="0"/>
              <a:t>Over 300 Participants</a:t>
            </a:r>
          </a:p>
          <a:p>
            <a:endParaRPr lang="en-US" sz="2900" dirty="0"/>
          </a:p>
          <a:p>
            <a:r>
              <a:rPr lang="en-US" sz="2600" dirty="0"/>
              <a:t>Topics:</a:t>
            </a:r>
          </a:p>
          <a:p>
            <a:pPr lvl="1">
              <a:buFont typeface="Arial" panose="020B0604020202020204" pitchFamily="34" charset="0"/>
              <a:buChar char="•"/>
            </a:pPr>
            <a:r>
              <a:rPr lang="en-US" sz="2100" i="0" dirty="0"/>
              <a:t>Reactions on Unstable Nuclei</a:t>
            </a:r>
          </a:p>
          <a:p>
            <a:pPr lvl="1">
              <a:buFont typeface="Arial" panose="020B0604020202020204" pitchFamily="34" charset="0"/>
              <a:buChar char="•"/>
            </a:pPr>
            <a:r>
              <a:rPr lang="en-US" sz="2100" i="0" dirty="0"/>
              <a:t>High Energy Ion Interactions and Secondary Particles</a:t>
            </a:r>
          </a:p>
          <a:p>
            <a:pPr lvl="1">
              <a:buFont typeface="Arial" panose="020B0604020202020204" pitchFamily="34" charset="0"/>
              <a:buChar char="•"/>
            </a:pPr>
            <a:r>
              <a:rPr lang="en-US" sz="2100" i="0" dirty="0">
                <a:solidFill>
                  <a:srgbClr val="C00000"/>
                </a:solidFill>
              </a:rPr>
              <a:t>Neutrons as Secondary Particles and Interactions</a:t>
            </a:r>
          </a:p>
          <a:p>
            <a:pPr lvl="1">
              <a:buFont typeface="Arial" panose="020B0604020202020204" pitchFamily="34" charset="0"/>
              <a:buChar char="•"/>
            </a:pPr>
            <a:r>
              <a:rPr lang="en-US" sz="2100" i="0" dirty="0"/>
              <a:t>Photon Reactions and Transport</a:t>
            </a:r>
          </a:p>
          <a:p>
            <a:pPr lvl="1">
              <a:buFont typeface="Arial" panose="020B0604020202020204" pitchFamily="34" charset="0"/>
              <a:buChar char="•"/>
            </a:pPr>
            <a:r>
              <a:rPr lang="en-US" sz="2100" i="0" dirty="0"/>
              <a:t>Stopping Powers, Energy Deposition and Dose</a:t>
            </a:r>
          </a:p>
          <a:p>
            <a:pPr lvl="1">
              <a:buFont typeface="Arial" panose="020B0604020202020204" pitchFamily="34" charset="0"/>
              <a:buChar char="•"/>
            </a:pPr>
            <a:r>
              <a:rPr lang="en-US" sz="2100" i="0" dirty="0"/>
              <a:t>Nuclear Data Adjustments and Impact on Applications</a:t>
            </a:r>
          </a:p>
          <a:p>
            <a:pPr marL="0" indent="0">
              <a:buNone/>
            </a:pPr>
            <a:endParaRPr lang="en-US" dirty="0"/>
          </a:p>
          <a:p>
            <a:pPr marL="0" indent="0">
              <a:buNone/>
            </a:pPr>
            <a:endParaRPr lang="en-US" dirty="0"/>
          </a:p>
          <a:p>
            <a:endParaRPr lang="en-US" dirty="0"/>
          </a:p>
        </p:txBody>
      </p:sp>
      <p:sp>
        <p:nvSpPr>
          <p:cNvPr id="2" name="Title 1">
            <a:extLst>
              <a:ext uri="{FF2B5EF4-FFF2-40B4-BE49-F238E27FC236}">
                <a16:creationId xmlns:a16="http://schemas.microsoft.com/office/drawing/2014/main" id="{4A4DB0C5-154A-4F54-9335-AFE7C7E2B07B}"/>
              </a:ext>
            </a:extLst>
          </p:cNvPr>
          <p:cNvSpPr>
            <a:spLocks noGrp="1"/>
          </p:cNvSpPr>
          <p:nvPr>
            <p:ph type="title"/>
          </p:nvPr>
        </p:nvSpPr>
        <p:spPr>
          <a:xfrm>
            <a:off x="199432" y="457200"/>
            <a:ext cx="8636290" cy="692498"/>
          </a:xfrm>
        </p:spPr>
        <p:txBody>
          <a:bodyPr>
            <a:normAutofit fontScale="90000"/>
          </a:bodyPr>
          <a:lstStyle/>
          <a:p>
            <a:r>
              <a:rPr lang="en-US" sz="2700" b="1" i="1" dirty="0">
                <a:solidFill>
                  <a:schemeClr val="tx1"/>
                </a:solidFill>
              </a:rPr>
              <a:t>Workshop for Applied Nuclear Data Activities: WANDA2022</a:t>
            </a:r>
            <a:br>
              <a:rPr lang="en-US" dirty="0"/>
            </a:br>
            <a:endParaRPr lang="en-US" dirty="0"/>
          </a:p>
        </p:txBody>
      </p:sp>
      <p:sp>
        <p:nvSpPr>
          <p:cNvPr id="4" name="Rectangle 3">
            <a:extLst>
              <a:ext uri="{FF2B5EF4-FFF2-40B4-BE49-F238E27FC236}">
                <a16:creationId xmlns:a16="http://schemas.microsoft.com/office/drawing/2014/main" id="{5E09B371-2FBA-4B13-B147-58B3105D61C4}"/>
              </a:ext>
            </a:extLst>
          </p:cNvPr>
          <p:cNvSpPr/>
          <p:nvPr/>
        </p:nvSpPr>
        <p:spPr>
          <a:xfrm>
            <a:off x="915758" y="6211216"/>
            <a:ext cx="4875442" cy="369332"/>
          </a:xfrm>
          <a:prstGeom prst="rect">
            <a:avLst/>
          </a:prstGeom>
          <a:solidFill>
            <a:schemeClr val="accent4">
              <a:lumMod val="40000"/>
              <a:lumOff val="60000"/>
            </a:schemeClr>
          </a:solidFill>
          <a:ln>
            <a:solidFill>
              <a:schemeClr val="tx1"/>
            </a:solidFill>
          </a:ln>
        </p:spPr>
        <p:txBody>
          <a:bodyPr wrap="square">
            <a:spAutoFit/>
          </a:bodyPr>
          <a:lstStyle/>
          <a:p>
            <a:r>
              <a:rPr lang="en-US" dirty="0">
                <a:solidFill>
                  <a:srgbClr val="C00000"/>
                </a:solidFill>
              </a:rPr>
              <a:t>Topics in red have led to funded projects</a:t>
            </a:r>
          </a:p>
        </p:txBody>
      </p:sp>
    </p:spTree>
    <p:extLst>
      <p:ext uri="{BB962C8B-B14F-4D97-AF65-F5344CB8AC3E}">
        <p14:creationId xmlns:p14="http://schemas.microsoft.com/office/powerpoint/2010/main" val="4127853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17629C-ECC2-416D-B398-D8AE1840B516}" type="slidenum">
              <a:rPr lang="en-US">
                <a:solidFill>
                  <a:prstClr val="black"/>
                </a:solidFill>
                <a:latin typeface="Lucida Sans Unicode"/>
              </a:rPr>
              <a:pPr/>
              <a:t>3</a:t>
            </a:fld>
            <a:endParaRPr lang="en-US">
              <a:solidFill>
                <a:prstClr val="black"/>
              </a:solidFill>
              <a:latin typeface="Lucida Sans Unicode"/>
            </a:endParaRPr>
          </a:p>
        </p:txBody>
      </p:sp>
      <p:graphicFrame>
        <p:nvGraphicFramePr>
          <p:cNvPr id="10" name="Table 9">
            <a:extLst>
              <a:ext uri="{FF2B5EF4-FFF2-40B4-BE49-F238E27FC236}">
                <a16:creationId xmlns:a16="http://schemas.microsoft.com/office/drawing/2014/main" id="{B1CFC9A4-86C1-4934-BDCC-3DE06AE5573E}"/>
              </a:ext>
            </a:extLst>
          </p:cNvPr>
          <p:cNvGraphicFramePr>
            <a:graphicFrameLocks noGrp="1"/>
          </p:cNvGraphicFramePr>
          <p:nvPr>
            <p:extLst>
              <p:ext uri="{D42A27DB-BD31-4B8C-83A1-F6EECF244321}">
                <p14:modId xmlns:p14="http://schemas.microsoft.com/office/powerpoint/2010/main" val="3100571313"/>
              </p:ext>
            </p:extLst>
          </p:nvPr>
        </p:nvGraphicFramePr>
        <p:xfrm>
          <a:off x="6248400" y="1066800"/>
          <a:ext cx="1989656" cy="4155642"/>
        </p:xfrm>
        <a:graphic>
          <a:graphicData uri="http://schemas.openxmlformats.org/drawingml/2006/table">
            <a:tbl>
              <a:tblPr/>
              <a:tblGrid>
                <a:gridCol w="488887">
                  <a:extLst>
                    <a:ext uri="{9D8B030D-6E8A-4147-A177-3AD203B41FA5}">
                      <a16:colId xmlns:a16="http://schemas.microsoft.com/office/drawing/2014/main" val="2396328136"/>
                    </a:ext>
                  </a:extLst>
                </a:gridCol>
                <a:gridCol w="1500769">
                  <a:extLst>
                    <a:ext uri="{9D8B030D-6E8A-4147-A177-3AD203B41FA5}">
                      <a16:colId xmlns:a16="http://schemas.microsoft.com/office/drawing/2014/main" val="379312670"/>
                    </a:ext>
                  </a:extLst>
                </a:gridCol>
              </a:tblGrid>
              <a:tr h="188238">
                <a:tc>
                  <a:txBody>
                    <a:bodyPr/>
                    <a:lstStyle/>
                    <a:p>
                      <a:pPr algn="ctr" fontAlgn="b"/>
                      <a:r>
                        <a:rPr lang="en-US" sz="1400" b="1" i="0" u="none" strike="noStrike" dirty="0">
                          <a:solidFill>
                            <a:schemeClr val="tx1"/>
                          </a:solidFill>
                          <a:effectLst/>
                          <a:latin typeface="Calibri" panose="020F0502020204030204" pitchFamily="34" charset="0"/>
                        </a:rPr>
                        <a:t>LAB</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1" i="0" u="none" strike="noStrike" dirty="0">
                          <a:solidFill>
                            <a:schemeClr val="tx1"/>
                          </a:solidFill>
                          <a:effectLst/>
                          <a:latin typeface="Calibri" panose="020F0502020204030204" pitchFamily="34" charset="0"/>
                        </a:rPr>
                        <a:t>NDWG Member</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50138575"/>
                  </a:ext>
                </a:extLst>
              </a:tr>
              <a:tr h="188238">
                <a:tc>
                  <a:txBody>
                    <a:bodyPr/>
                    <a:lstStyle/>
                    <a:p>
                      <a:pPr algn="ctr" fontAlgn="b"/>
                      <a:r>
                        <a:rPr lang="en-US" sz="1400" b="1" i="0" u="none" strike="noStrike" dirty="0">
                          <a:solidFill>
                            <a:schemeClr val="tx1"/>
                          </a:solidFill>
                          <a:effectLst/>
                          <a:latin typeface="Calibri" panose="020F0502020204030204" pitchFamily="34" charset="0"/>
                        </a:rPr>
                        <a:t>ANL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Filip Kondev</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3806902"/>
                  </a:ext>
                </a:extLst>
              </a:tr>
              <a:tr h="188238">
                <a:tc>
                  <a:txBody>
                    <a:bodyPr/>
                    <a:lstStyle/>
                    <a:p>
                      <a:pPr algn="ctr" fontAlgn="b"/>
                      <a:r>
                        <a:rPr lang="en-US" sz="1400" b="1" i="0" u="none" strike="noStrike" dirty="0">
                          <a:solidFill>
                            <a:schemeClr val="tx1"/>
                          </a:solidFill>
                          <a:effectLst/>
                          <a:latin typeface="Calibri" panose="020F0502020204030204" pitchFamily="34" charset="0"/>
                        </a:rPr>
                        <a:t>ANL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Guy Savard </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1008825"/>
                  </a:ext>
                </a:extLst>
              </a:tr>
              <a:tr h="188238">
                <a:tc>
                  <a:txBody>
                    <a:bodyPr/>
                    <a:lstStyle/>
                    <a:p>
                      <a:pPr algn="ctr" fontAlgn="b"/>
                      <a:r>
                        <a:rPr lang="en-US" sz="1400" b="1" i="0" u="none" strike="noStrike" dirty="0">
                          <a:solidFill>
                            <a:schemeClr val="tx1"/>
                          </a:solidFill>
                          <a:effectLst/>
                          <a:latin typeface="Calibri" panose="020F0502020204030204" pitchFamily="34" charset="0"/>
                        </a:rPr>
                        <a:t>BNL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Alejandro Sonzogni</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8638962"/>
                  </a:ext>
                </a:extLst>
              </a:tr>
              <a:tr h="188238">
                <a:tc>
                  <a:txBody>
                    <a:bodyPr/>
                    <a:lstStyle/>
                    <a:p>
                      <a:pPr algn="ctr" fontAlgn="b"/>
                      <a:r>
                        <a:rPr lang="en-US" sz="1400" b="1" i="0" u="none" strike="noStrike" dirty="0">
                          <a:solidFill>
                            <a:schemeClr val="tx1"/>
                          </a:solidFill>
                          <a:effectLst/>
                          <a:latin typeface="Calibri" panose="020F0502020204030204" pitchFamily="34" charset="0"/>
                        </a:rPr>
                        <a:t>INL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Sebastian Schunert</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7004260"/>
                  </a:ext>
                </a:extLst>
              </a:tr>
              <a:tr h="188238">
                <a:tc>
                  <a:txBody>
                    <a:bodyPr/>
                    <a:lstStyle/>
                    <a:p>
                      <a:pPr algn="ctr" fontAlgn="b"/>
                      <a:r>
                        <a:rPr lang="en-US" sz="1400" b="1" i="0" u="none" strike="noStrike" dirty="0">
                          <a:solidFill>
                            <a:schemeClr val="tx1"/>
                          </a:solidFill>
                          <a:effectLst/>
                          <a:latin typeface="Calibri" panose="020F0502020204030204" pitchFamily="34" charset="0"/>
                        </a:rPr>
                        <a:t>JLAB</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Mike Dion</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4702586"/>
                  </a:ext>
                </a:extLst>
              </a:tr>
              <a:tr h="188238">
                <a:tc>
                  <a:txBody>
                    <a:bodyPr/>
                    <a:lstStyle/>
                    <a:p>
                      <a:pPr algn="ctr" fontAlgn="b"/>
                      <a:r>
                        <a:rPr lang="en-US" sz="1400" b="1" i="0" u="none" strike="noStrike" dirty="0">
                          <a:solidFill>
                            <a:schemeClr val="tx1"/>
                          </a:solidFill>
                          <a:effectLst/>
                          <a:latin typeface="Calibri" panose="020F0502020204030204" pitchFamily="34" charset="0"/>
                        </a:rPr>
                        <a:t>LANL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Mark Chadwick</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0850976"/>
                  </a:ext>
                </a:extLst>
              </a:tr>
              <a:tr h="188238">
                <a:tc>
                  <a:txBody>
                    <a:bodyPr/>
                    <a:lstStyle/>
                    <a:p>
                      <a:pPr algn="ctr" fontAlgn="b"/>
                      <a:r>
                        <a:rPr lang="en-US" sz="1400" b="1" i="0" u="none" strike="noStrike" dirty="0">
                          <a:solidFill>
                            <a:schemeClr val="tx1"/>
                          </a:solidFill>
                          <a:effectLst/>
                          <a:latin typeface="Calibri" panose="020F0502020204030204" pitchFamily="34" charset="0"/>
                        </a:rPr>
                        <a:t>LANL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Robert Little</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7683897"/>
                  </a:ext>
                </a:extLst>
              </a:tr>
              <a:tr h="188238">
                <a:tc>
                  <a:txBody>
                    <a:bodyPr/>
                    <a:lstStyle/>
                    <a:p>
                      <a:pPr algn="ctr" fontAlgn="b"/>
                      <a:r>
                        <a:rPr lang="en-US" sz="1400" b="1" i="0" u="none" strike="noStrike" dirty="0">
                          <a:solidFill>
                            <a:schemeClr val="tx1"/>
                          </a:solidFill>
                          <a:effectLst/>
                          <a:latin typeface="Calibri" panose="020F0502020204030204" pitchFamily="34" charset="0"/>
                        </a:rPr>
                        <a:t>LBNL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Brian </a:t>
                      </a:r>
                      <a:r>
                        <a:rPr lang="en-US" sz="1400" b="0" i="0" u="none" strike="noStrike" dirty="0" err="1">
                          <a:solidFill>
                            <a:srgbClr val="000000"/>
                          </a:solidFill>
                          <a:effectLst/>
                          <a:latin typeface="Calibri" panose="020F0502020204030204" pitchFamily="34" charset="0"/>
                        </a:rPr>
                        <a:t>Quiter</a:t>
                      </a:r>
                      <a:endParaRPr lang="en-US" sz="1400" b="0" i="0" u="none" strike="noStrike" dirty="0">
                        <a:solidFill>
                          <a:srgbClr val="000000"/>
                        </a:solidFill>
                        <a:effectLst/>
                        <a:latin typeface="Calibri" panose="020F0502020204030204" pitchFamily="34" charset="0"/>
                      </a:endParaRP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2141477"/>
                  </a:ext>
                </a:extLst>
              </a:tr>
              <a:tr h="188238">
                <a:tc>
                  <a:txBody>
                    <a:bodyPr/>
                    <a:lstStyle/>
                    <a:p>
                      <a:pPr algn="ctr" fontAlgn="b"/>
                      <a:r>
                        <a:rPr lang="en-US" sz="1400" b="1" i="0" u="none" strike="noStrike" dirty="0">
                          <a:solidFill>
                            <a:schemeClr val="tx1"/>
                          </a:solidFill>
                          <a:effectLst/>
                          <a:latin typeface="Calibri" panose="020F0502020204030204" pitchFamily="34" charset="0"/>
                        </a:rPr>
                        <a:t>LBNL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Bethany Goldblum</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440722"/>
                  </a:ext>
                </a:extLst>
              </a:tr>
              <a:tr h="188238">
                <a:tc>
                  <a:txBody>
                    <a:bodyPr/>
                    <a:lstStyle/>
                    <a:p>
                      <a:pPr algn="ctr" fontAlgn="b"/>
                      <a:r>
                        <a:rPr lang="en-US" sz="1400" b="1" i="0" u="none" strike="noStrike" dirty="0">
                          <a:solidFill>
                            <a:schemeClr val="tx1"/>
                          </a:solidFill>
                          <a:effectLst/>
                          <a:latin typeface="Calibri" panose="020F0502020204030204" pitchFamily="34" charset="0"/>
                        </a:rPr>
                        <a:t>LLNL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Teresa Bailey</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604330"/>
                  </a:ext>
                </a:extLst>
              </a:tr>
              <a:tr h="188238">
                <a:tc>
                  <a:txBody>
                    <a:bodyPr/>
                    <a:lstStyle/>
                    <a:p>
                      <a:pPr algn="ctr" fontAlgn="b"/>
                      <a:r>
                        <a:rPr lang="en-US" sz="1400" b="1" i="0" u="none" strike="noStrike" dirty="0">
                          <a:solidFill>
                            <a:schemeClr val="tx1"/>
                          </a:solidFill>
                          <a:effectLst/>
                          <a:latin typeface="Calibri" panose="020F0502020204030204" pitchFamily="34" charset="0"/>
                        </a:rPr>
                        <a:t>LLNL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Tim Rose</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72978"/>
                  </a:ext>
                </a:extLst>
              </a:tr>
              <a:tr h="188238">
                <a:tc>
                  <a:txBody>
                    <a:bodyPr/>
                    <a:lstStyle/>
                    <a:p>
                      <a:pPr algn="ctr" fontAlgn="b"/>
                      <a:r>
                        <a:rPr lang="en-US" sz="1400" b="1" i="0" u="none" strike="noStrike" dirty="0">
                          <a:solidFill>
                            <a:schemeClr val="tx1"/>
                          </a:solidFill>
                          <a:effectLst/>
                          <a:latin typeface="Calibri" panose="020F0502020204030204" pitchFamily="34" charset="0"/>
                        </a:rPr>
                        <a:t>ORNL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TBD</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0464500"/>
                  </a:ext>
                </a:extLst>
              </a:tr>
              <a:tr h="188238">
                <a:tc>
                  <a:txBody>
                    <a:bodyPr/>
                    <a:lstStyle/>
                    <a:p>
                      <a:pPr algn="ctr" fontAlgn="b"/>
                      <a:r>
                        <a:rPr lang="en-US" sz="1400" b="1" i="0" u="none" strike="noStrike" dirty="0">
                          <a:solidFill>
                            <a:schemeClr val="tx1"/>
                          </a:solidFill>
                          <a:effectLst/>
                          <a:latin typeface="Calibri" panose="020F0502020204030204" pitchFamily="34" charset="0"/>
                        </a:rPr>
                        <a:t>PNNL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Stephanie Lyons</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5477832"/>
                  </a:ext>
                </a:extLst>
              </a:tr>
              <a:tr h="188238">
                <a:tc>
                  <a:txBody>
                    <a:bodyPr/>
                    <a:lstStyle/>
                    <a:p>
                      <a:pPr algn="ctr" fontAlgn="b"/>
                      <a:r>
                        <a:rPr lang="en-US" sz="1400" b="1" i="0" u="none" strike="noStrike" dirty="0">
                          <a:solidFill>
                            <a:schemeClr val="tx1"/>
                          </a:solidFill>
                          <a:effectLst/>
                          <a:latin typeface="Calibri" panose="020F0502020204030204" pitchFamily="34" charset="0"/>
                        </a:rPr>
                        <a:t>PNNL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Bruce Pierson</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890908"/>
                  </a:ext>
                </a:extLst>
              </a:tr>
              <a:tr h="188238">
                <a:tc>
                  <a:txBody>
                    <a:bodyPr/>
                    <a:lstStyle/>
                    <a:p>
                      <a:pPr algn="ctr" fontAlgn="b"/>
                      <a:r>
                        <a:rPr lang="en-US" sz="1400" b="1" i="0" u="none" strike="noStrike" dirty="0">
                          <a:solidFill>
                            <a:schemeClr val="tx1"/>
                          </a:solidFill>
                          <a:effectLst/>
                          <a:latin typeface="Calibri" panose="020F0502020204030204" pitchFamily="34" charset="0"/>
                        </a:rPr>
                        <a:t>SNL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Pat Griffin</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9918906"/>
                  </a:ext>
                </a:extLst>
              </a:tr>
              <a:tr h="188238">
                <a:tc>
                  <a:txBody>
                    <a:bodyPr/>
                    <a:lstStyle/>
                    <a:p>
                      <a:pPr algn="ctr" fontAlgn="b"/>
                      <a:r>
                        <a:rPr lang="en-US" sz="1400" b="1" i="0" u="none" strike="noStrike" dirty="0">
                          <a:solidFill>
                            <a:schemeClr val="tx1"/>
                          </a:solidFill>
                          <a:effectLst/>
                          <a:latin typeface="Calibri" panose="020F0502020204030204" pitchFamily="34" charset="0"/>
                        </a:rPr>
                        <a:t>SNL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Phil Dreike</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2936432"/>
                  </a:ext>
                </a:extLst>
              </a:tr>
              <a:tr h="188238">
                <a:tc>
                  <a:txBody>
                    <a:bodyPr/>
                    <a:lstStyle/>
                    <a:p>
                      <a:pPr algn="ctr" fontAlgn="b"/>
                      <a:r>
                        <a:rPr lang="en-US" sz="1400" b="1" i="0" u="none" strike="noStrike" dirty="0">
                          <a:solidFill>
                            <a:schemeClr val="tx1"/>
                          </a:solidFill>
                          <a:effectLst/>
                          <a:latin typeface="Calibri" panose="020F0502020204030204" pitchFamily="34" charset="0"/>
                        </a:rPr>
                        <a:t>SRNL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Kalee Fenker</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9195857"/>
                  </a:ext>
                </a:extLst>
              </a:tr>
              <a:tr h="188238">
                <a:tc>
                  <a:txBody>
                    <a:bodyPr/>
                    <a:lstStyle/>
                    <a:p>
                      <a:pPr algn="ctr" fontAlgn="b"/>
                      <a:r>
                        <a:rPr lang="en-US" sz="1400" b="1" i="0" u="none" strike="noStrike" dirty="0">
                          <a:solidFill>
                            <a:schemeClr val="tx1"/>
                          </a:solidFill>
                          <a:effectLst/>
                          <a:latin typeface="Calibri" panose="020F0502020204030204" pitchFamily="34" charset="0"/>
                        </a:rPr>
                        <a:t>SRNL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Chris McGrath</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9721787"/>
                  </a:ext>
                </a:extLst>
              </a:tr>
            </a:tbl>
          </a:graphicData>
        </a:graphic>
      </p:graphicFrame>
      <p:sp>
        <p:nvSpPr>
          <p:cNvPr id="11" name="Rectangle 10">
            <a:extLst>
              <a:ext uri="{FF2B5EF4-FFF2-40B4-BE49-F238E27FC236}">
                <a16:creationId xmlns:a16="http://schemas.microsoft.com/office/drawing/2014/main" id="{C7C2670A-5117-4C9A-BDB3-F04B5835020E}"/>
              </a:ext>
            </a:extLst>
          </p:cNvPr>
          <p:cNvSpPr/>
          <p:nvPr/>
        </p:nvSpPr>
        <p:spPr>
          <a:xfrm>
            <a:off x="1905000" y="45467"/>
            <a:ext cx="3886200" cy="338554"/>
          </a:xfrm>
          <a:prstGeom prst="rect">
            <a:avLst/>
          </a:prstGeom>
        </p:spPr>
        <p:txBody>
          <a:bodyPr wrap="square">
            <a:spAutoFit/>
          </a:bodyPr>
          <a:lstStyle/>
          <a:p>
            <a:r>
              <a:rPr lang="en-US" sz="1600" b="1" dirty="0">
                <a:solidFill>
                  <a:prstClr val="black"/>
                </a:solidFill>
                <a:latin typeface="Lucida Sans Unicode"/>
                <a:ea typeface="Helvetica" charset="0"/>
                <a:cs typeface="Helvetica" charset="0"/>
              </a:rPr>
              <a:t>NDWG Roster as of January 2022</a:t>
            </a:r>
          </a:p>
        </p:txBody>
      </p:sp>
      <p:graphicFrame>
        <p:nvGraphicFramePr>
          <p:cNvPr id="6" name="Table 5">
            <a:extLst>
              <a:ext uri="{FF2B5EF4-FFF2-40B4-BE49-F238E27FC236}">
                <a16:creationId xmlns:a16="http://schemas.microsoft.com/office/drawing/2014/main" id="{F9ADA545-9AEF-401C-969E-4EE4BEC5858F}"/>
              </a:ext>
            </a:extLst>
          </p:cNvPr>
          <p:cNvGraphicFramePr>
            <a:graphicFrameLocks noGrp="1"/>
          </p:cNvGraphicFramePr>
          <p:nvPr/>
        </p:nvGraphicFramePr>
        <p:xfrm>
          <a:off x="-18336" y="384021"/>
          <a:ext cx="6096000" cy="6473979"/>
        </p:xfrm>
        <a:graphic>
          <a:graphicData uri="http://schemas.openxmlformats.org/drawingml/2006/table">
            <a:tbl>
              <a:tblPr/>
              <a:tblGrid>
                <a:gridCol w="3117822">
                  <a:extLst>
                    <a:ext uri="{9D8B030D-6E8A-4147-A177-3AD203B41FA5}">
                      <a16:colId xmlns:a16="http://schemas.microsoft.com/office/drawing/2014/main" val="743755300"/>
                    </a:ext>
                  </a:extLst>
                </a:gridCol>
                <a:gridCol w="1552050">
                  <a:extLst>
                    <a:ext uri="{9D8B030D-6E8A-4147-A177-3AD203B41FA5}">
                      <a16:colId xmlns:a16="http://schemas.microsoft.com/office/drawing/2014/main" val="3284201078"/>
                    </a:ext>
                  </a:extLst>
                </a:gridCol>
                <a:gridCol w="1426128">
                  <a:extLst>
                    <a:ext uri="{9D8B030D-6E8A-4147-A177-3AD203B41FA5}">
                      <a16:colId xmlns:a16="http://schemas.microsoft.com/office/drawing/2014/main" val="2105548383"/>
                    </a:ext>
                  </a:extLst>
                </a:gridCol>
              </a:tblGrid>
              <a:tr h="289079">
                <a:tc>
                  <a:txBody>
                    <a:bodyPr/>
                    <a:lstStyle/>
                    <a:p>
                      <a:pPr algn="ctr" rtl="0" fontAlgn="ctr"/>
                      <a:r>
                        <a:rPr lang="en-US" sz="1400" b="1" i="0" u="none" strike="noStrike" dirty="0">
                          <a:solidFill>
                            <a:schemeClr val="tx1"/>
                          </a:solidFill>
                          <a:effectLst/>
                          <a:latin typeface="Calibri" panose="020F0502020204030204" pitchFamily="34" charset="0"/>
                        </a:rPr>
                        <a:t>PARTNERS</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1" i="0" u="none" strike="noStrike" dirty="0">
                          <a:solidFill>
                            <a:schemeClr val="tx1"/>
                          </a:solidFill>
                          <a:effectLst/>
                          <a:latin typeface="Calibri" panose="020F0502020204030204" pitchFamily="34" charset="0"/>
                        </a:rPr>
                        <a:t>NDWG Member</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1" i="0" u="none" strike="noStrike" dirty="0">
                          <a:solidFill>
                            <a:schemeClr val="tx1"/>
                          </a:solidFill>
                          <a:effectLst/>
                          <a:latin typeface="Calibri" panose="020F0502020204030204" pitchFamily="34" charset="0"/>
                        </a:rPr>
                        <a:t>Organization</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383556822"/>
                  </a:ext>
                </a:extLst>
              </a:tr>
              <a:tr h="367517">
                <a:tc>
                  <a:txBody>
                    <a:bodyPr/>
                    <a:lstStyle/>
                    <a:p>
                      <a:pPr algn="ctr" rtl="0" fontAlgn="ctr"/>
                      <a:r>
                        <a:rPr lang="en-US" sz="1400" b="1" i="0" u="none" strike="noStrike" dirty="0">
                          <a:solidFill>
                            <a:schemeClr val="tx1"/>
                          </a:solidFill>
                          <a:effectLst/>
                          <a:latin typeface="Calibri" panose="020F0502020204030204" pitchFamily="34" charset="0"/>
                        </a:rPr>
                        <a:t>DOE/SC/Nuclear Physics</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Lee Bernstein</a:t>
                      </a:r>
                    </a:p>
                    <a:p>
                      <a:pPr algn="ctr" rtl="0" fontAlgn="ctr"/>
                      <a:r>
                        <a:rPr lang="en-US" sz="1400" b="0" i="0" u="none" strike="noStrike" dirty="0">
                          <a:solidFill>
                            <a:srgbClr val="000000"/>
                          </a:solidFill>
                          <a:effectLst/>
                          <a:latin typeface="Calibri" panose="020F0502020204030204" pitchFamily="34" charset="0"/>
                        </a:rPr>
                        <a:t>Catherine Romano</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LBNL</a:t>
                      </a:r>
                    </a:p>
                    <a:p>
                      <a:pPr algn="ctr" rtl="0" fontAlgn="ctr"/>
                      <a:r>
                        <a:rPr lang="en-US" sz="1400" b="0" i="0" u="none" strike="noStrike" dirty="0">
                          <a:solidFill>
                            <a:srgbClr val="000000"/>
                          </a:solidFill>
                          <a:effectLst/>
                          <a:latin typeface="Calibri" panose="020F0502020204030204" pitchFamily="34" charset="0"/>
                        </a:rPr>
                        <a:t>Aerospace Corp</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0004275"/>
                  </a:ext>
                </a:extLst>
              </a:tr>
              <a:tr h="211829">
                <a:tc>
                  <a:txBody>
                    <a:bodyPr/>
                    <a:lstStyle/>
                    <a:p>
                      <a:pPr algn="ctr" rtl="0" fontAlgn="ctr"/>
                      <a:r>
                        <a:rPr lang="pt-BR" sz="1400" b="1" i="0" u="none" strike="noStrike" dirty="0">
                          <a:solidFill>
                            <a:schemeClr val="tx1"/>
                          </a:solidFill>
                          <a:effectLst/>
                          <a:latin typeface="Calibri" panose="020F0502020204030204" pitchFamily="34" charset="0"/>
                        </a:rPr>
                        <a:t>NNSA/DNN R&amp;D/PD/NA-22</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Fredrik Tovesson</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ANL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3926196"/>
                  </a:ext>
                </a:extLst>
              </a:tr>
              <a:tr h="367517">
                <a:tc>
                  <a:txBody>
                    <a:bodyPr/>
                    <a:lstStyle/>
                    <a:p>
                      <a:pPr algn="ctr" rtl="0" fontAlgn="ctr"/>
                      <a:r>
                        <a:rPr lang="nn-NO" sz="1400" b="1" i="0" u="none" strike="noStrike" dirty="0">
                          <a:solidFill>
                            <a:schemeClr val="tx1"/>
                          </a:solidFill>
                          <a:effectLst/>
                          <a:latin typeface="Calibri" panose="020F0502020204030204" pitchFamily="34" charset="0"/>
                        </a:rPr>
                        <a:t>NNSA/DNN R&amp;D/Forensics</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Todd Bredeweg</a:t>
                      </a:r>
                    </a:p>
                    <a:p>
                      <a:pPr algn="ctr" rtl="0" fontAlgn="ctr"/>
                      <a:r>
                        <a:rPr lang="en-US" sz="1400" b="0" i="0" u="none" strike="noStrike" dirty="0">
                          <a:solidFill>
                            <a:srgbClr val="000000"/>
                          </a:solidFill>
                          <a:effectLst/>
                          <a:latin typeface="Calibri" panose="020F0502020204030204" pitchFamily="34" charset="0"/>
                        </a:rPr>
                        <a:t>Jason Burke</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LANL</a:t>
                      </a:r>
                    </a:p>
                    <a:p>
                      <a:pPr algn="ctr" rtl="0" fontAlgn="ctr"/>
                      <a:r>
                        <a:rPr lang="en-US" sz="1400" b="0" i="0" u="none" strike="noStrike" dirty="0">
                          <a:solidFill>
                            <a:srgbClr val="000000"/>
                          </a:solidFill>
                          <a:effectLst/>
                          <a:latin typeface="Calibri" panose="020F0502020204030204" pitchFamily="34" charset="0"/>
                        </a:rPr>
                        <a:t>LLNL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0075548"/>
                  </a:ext>
                </a:extLst>
              </a:tr>
              <a:tr h="367517">
                <a:tc>
                  <a:txBody>
                    <a:bodyPr/>
                    <a:lstStyle/>
                    <a:p>
                      <a:pPr algn="ctr" rtl="0" fontAlgn="ctr"/>
                      <a:r>
                        <a:rPr lang="nn-NO" sz="1400" b="1" i="0" u="none" strike="noStrike" dirty="0">
                          <a:solidFill>
                            <a:schemeClr val="tx1"/>
                          </a:solidFill>
                          <a:effectLst/>
                          <a:latin typeface="Calibri" panose="020F0502020204030204" pitchFamily="34" charset="0"/>
                        </a:rPr>
                        <a:t>NNSA/DNN R&amp;D/SNDD</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Ron Soltz                    David </a:t>
                      </a:r>
                      <a:r>
                        <a:rPr lang="en-US" sz="1400" b="0" i="0" u="none" strike="noStrike" dirty="0" err="1">
                          <a:solidFill>
                            <a:srgbClr val="000000"/>
                          </a:solidFill>
                          <a:effectLst/>
                          <a:latin typeface="Calibri" panose="020F0502020204030204" pitchFamily="34" charset="0"/>
                        </a:rPr>
                        <a:t>Gerts</a:t>
                      </a:r>
                      <a:r>
                        <a:rPr lang="en-US" sz="1400" b="0" i="0" u="none" strike="noStrike" dirty="0">
                          <a:solidFill>
                            <a:srgbClr val="000000"/>
                          </a:solidFill>
                          <a:effectLst/>
                          <a:latin typeface="Calibri" panose="020F0502020204030204" pitchFamily="34" charset="0"/>
                        </a:rPr>
                        <a:t>            </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LLNL                         LANL            </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0226875"/>
                  </a:ext>
                </a:extLst>
              </a:tr>
              <a:tr h="367517">
                <a:tc>
                  <a:txBody>
                    <a:bodyPr/>
                    <a:lstStyle/>
                    <a:p>
                      <a:pPr algn="ctr" rtl="0" fontAlgn="ctr"/>
                      <a:r>
                        <a:rPr lang="en-US" sz="1400" b="1" i="0" u="none" strike="noStrike" dirty="0">
                          <a:solidFill>
                            <a:schemeClr val="tx1"/>
                          </a:solidFill>
                          <a:effectLst/>
                          <a:latin typeface="Calibri" panose="020F0502020204030204" pitchFamily="34" charset="0"/>
                        </a:rPr>
                        <a:t>NNSA/NCSP/NA-511</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Mike Zerkle</a:t>
                      </a:r>
                    </a:p>
                    <a:p>
                      <a:pPr algn="ctr" rtl="0" fontAlgn="ctr"/>
                      <a:r>
                        <a:rPr lang="en-US" sz="1400" b="0" i="0" u="none" strike="noStrike" dirty="0">
                          <a:solidFill>
                            <a:srgbClr val="000000"/>
                          </a:solidFill>
                          <a:effectLst/>
                          <a:latin typeface="Calibri" panose="020F0502020204030204" pitchFamily="34" charset="0"/>
                        </a:rPr>
                        <a:t>Marco Pigni</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NNL</a:t>
                      </a:r>
                    </a:p>
                    <a:p>
                      <a:pPr algn="ctr" rtl="0" fontAlgn="ctr"/>
                      <a:r>
                        <a:rPr lang="en-US" sz="1400" b="0" i="0" u="none" strike="noStrike" dirty="0">
                          <a:solidFill>
                            <a:srgbClr val="000000"/>
                          </a:solidFill>
                          <a:effectLst/>
                          <a:latin typeface="Calibri" panose="020F0502020204030204" pitchFamily="34" charset="0"/>
                        </a:rPr>
                        <a:t>ORNL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0775559"/>
                  </a:ext>
                </a:extLst>
              </a:tr>
              <a:tr h="198011">
                <a:tc>
                  <a:txBody>
                    <a:bodyPr/>
                    <a:lstStyle/>
                    <a:p>
                      <a:pPr algn="ctr" rtl="0" fontAlgn="ctr"/>
                      <a:r>
                        <a:rPr lang="en-US" sz="1400" b="1" i="0" u="none" strike="noStrike" dirty="0">
                          <a:solidFill>
                            <a:schemeClr val="tx1"/>
                          </a:solidFill>
                          <a:effectLst/>
                          <a:latin typeface="Calibri" panose="020F0502020204030204" pitchFamily="34" charset="0"/>
                        </a:rPr>
                        <a:t>NNSA/NR/NA-30</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Mike Zerkle</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NNL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4448722"/>
                  </a:ext>
                </a:extLst>
              </a:tr>
              <a:tr h="367517">
                <a:tc>
                  <a:txBody>
                    <a:bodyPr/>
                    <a:lstStyle/>
                    <a:p>
                      <a:pPr algn="ctr" rtl="0" fontAlgn="ctr"/>
                      <a:r>
                        <a:rPr lang="en-US" sz="1400" b="1" i="0" u="none" strike="noStrike" dirty="0">
                          <a:solidFill>
                            <a:schemeClr val="tx1"/>
                          </a:solidFill>
                          <a:effectLst/>
                          <a:latin typeface="Calibri" panose="020F0502020204030204" pitchFamily="34" charset="0"/>
                        </a:rPr>
                        <a:t>NNSA/Defense Prog./NA-113</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Jo Ressler                          Shea Mosby</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LLNL                          LANL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1938889"/>
                  </a:ext>
                </a:extLst>
              </a:tr>
              <a:tr h="367517">
                <a:tc>
                  <a:txBody>
                    <a:bodyPr/>
                    <a:lstStyle/>
                    <a:p>
                      <a:pPr algn="ctr" rtl="0" fontAlgn="ctr"/>
                      <a:r>
                        <a:rPr lang="en-US" sz="1400" b="1" i="0" u="none" strike="noStrike" dirty="0">
                          <a:solidFill>
                            <a:schemeClr val="tx1"/>
                          </a:solidFill>
                          <a:effectLst/>
                          <a:latin typeface="Calibri" panose="020F0502020204030204" pitchFamily="34" charset="0"/>
                        </a:rPr>
                        <a:t>NNSA/Defense Prog./NA-114</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   Nathan Gibson       Robert Casperson</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 LANL                        LLNL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925874"/>
                  </a:ext>
                </a:extLst>
              </a:tr>
              <a:tr h="367517">
                <a:tc>
                  <a:txBody>
                    <a:bodyPr/>
                    <a:lstStyle/>
                    <a:p>
                      <a:pPr algn="ctr" rtl="0" fontAlgn="ctr"/>
                      <a:r>
                        <a:rPr lang="en-US" sz="1400" b="1" i="0" u="none" strike="noStrike" dirty="0">
                          <a:solidFill>
                            <a:schemeClr val="tx1"/>
                          </a:solidFill>
                          <a:effectLst/>
                          <a:latin typeface="Calibri" panose="020F0502020204030204" pitchFamily="34" charset="0"/>
                        </a:rPr>
                        <a:t>DOE/Nuclear Energy</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Matthew Jesse         Javier Ortensi</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ORNL                           INL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6409316"/>
                  </a:ext>
                </a:extLst>
              </a:tr>
              <a:tr h="219193">
                <a:tc>
                  <a:txBody>
                    <a:bodyPr/>
                    <a:lstStyle/>
                    <a:p>
                      <a:pPr algn="ctr" rtl="0" fontAlgn="ctr"/>
                      <a:r>
                        <a:rPr lang="en-US" sz="1400" b="1" i="0" u="none" strike="noStrike" dirty="0">
                          <a:solidFill>
                            <a:schemeClr val="tx1"/>
                          </a:solidFill>
                          <a:effectLst/>
                          <a:latin typeface="Calibri" panose="020F0502020204030204" pitchFamily="34" charset="0"/>
                        </a:rPr>
                        <a:t>NRC</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Will Wieselquist</a:t>
                      </a:r>
                    </a:p>
                    <a:p>
                      <a:pPr algn="ctr" rtl="0" fontAlgn="ctr"/>
                      <a:r>
                        <a:rPr lang="en-US" sz="1400" b="0" i="0" u="none" strike="noStrike" dirty="0">
                          <a:solidFill>
                            <a:srgbClr val="000000"/>
                          </a:solidFill>
                          <a:effectLst/>
                          <a:latin typeface="Calibri" panose="020F0502020204030204" pitchFamily="34" charset="0"/>
                        </a:rPr>
                        <a:t>Jesse Brown</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ORNL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308514"/>
                  </a:ext>
                </a:extLst>
              </a:tr>
              <a:tr h="367517">
                <a:tc>
                  <a:txBody>
                    <a:bodyPr/>
                    <a:lstStyle/>
                    <a:p>
                      <a:pPr algn="ctr" rtl="0" fontAlgn="ctr"/>
                      <a:r>
                        <a:rPr lang="en-US" sz="1400" b="1" i="0" u="none" strike="noStrike" dirty="0">
                          <a:solidFill>
                            <a:schemeClr val="tx1"/>
                          </a:solidFill>
                          <a:effectLst/>
                          <a:latin typeface="Calibri" panose="020F0502020204030204" pitchFamily="34" charset="0"/>
                        </a:rPr>
                        <a:t>NNSA/Office of Nuclear Forensics/NA-83</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Corey Keith                 Chris Krenn</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LANL                          LLNL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6699715"/>
                  </a:ext>
                </a:extLst>
              </a:tr>
              <a:tr h="204767">
                <a:tc>
                  <a:txBody>
                    <a:bodyPr/>
                    <a:lstStyle/>
                    <a:p>
                      <a:pPr algn="ctr" rtl="0" fontAlgn="ctr"/>
                      <a:r>
                        <a:rPr lang="en-US" sz="1400" b="1" i="0" u="none" strike="noStrike" dirty="0">
                          <a:solidFill>
                            <a:schemeClr val="tx1"/>
                          </a:solidFill>
                          <a:effectLst/>
                          <a:latin typeface="Calibri" panose="020F0502020204030204" pitchFamily="34" charset="0"/>
                        </a:rPr>
                        <a:t>DOE/SC/Isotope Office</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Etienne Vermeulen</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LANL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208816"/>
                  </a:ext>
                </a:extLst>
              </a:tr>
              <a:tr h="367517">
                <a:tc>
                  <a:txBody>
                    <a:bodyPr/>
                    <a:lstStyle/>
                    <a:p>
                      <a:pPr algn="ctr" rtl="0" fontAlgn="ctr"/>
                      <a:r>
                        <a:rPr lang="en-US" sz="1400" b="1" i="0" u="none" strike="noStrike" dirty="0">
                          <a:solidFill>
                            <a:schemeClr val="tx1"/>
                          </a:solidFill>
                          <a:effectLst/>
                          <a:latin typeface="Calibri" panose="020F0502020204030204" pitchFamily="34" charset="0"/>
                        </a:rPr>
                        <a:t>NNSA/Emergency Response/NA-82</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John Koglin                  Pete Jaegers</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LLNL                         LANL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2157512"/>
                  </a:ext>
                </a:extLst>
              </a:tr>
              <a:tr h="185271">
                <a:tc>
                  <a:txBody>
                    <a:bodyPr/>
                    <a:lstStyle/>
                    <a:p>
                      <a:pPr algn="ctr" rtl="0" fontAlgn="ctr"/>
                      <a:r>
                        <a:rPr lang="en-US" sz="1400" b="1" i="0" u="none" strike="noStrike" dirty="0">
                          <a:solidFill>
                            <a:schemeClr val="tx1"/>
                          </a:solidFill>
                          <a:effectLst/>
                          <a:latin typeface="Calibri" panose="020F0502020204030204" pitchFamily="34" charset="0"/>
                        </a:rPr>
                        <a:t>NIST</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Brian Zimmerman</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NIST</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495063"/>
                  </a:ext>
                </a:extLst>
              </a:tr>
              <a:tr h="230570">
                <a:tc>
                  <a:txBody>
                    <a:bodyPr/>
                    <a:lstStyle/>
                    <a:p>
                      <a:pPr algn="ctr" rtl="0" fontAlgn="ctr"/>
                      <a:r>
                        <a:rPr lang="en-US" sz="1400" b="1" i="0" u="none" strike="noStrike" dirty="0">
                          <a:solidFill>
                            <a:schemeClr val="tx1"/>
                          </a:solidFill>
                          <a:effectLst/>
                          <a:latin typeface="Calibri" panose="020F0502020204030204" pitchFamily="34" charset="0"/>
                        </a:rPr>
                        <a:t>US Nuclear Data Program</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Dave Brown</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Calibri" panose="020F0502020204030204" pitchFamily="34" charset="0"/>
                        </a:rPr>
                        <a:t>BNL</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033100"/>
                  </a:ext>
                </a:extLst>
              </a:tr>
              <a:tr h="256128">
                <a:tc>
                  <a:txBody>
                    <a:bodyPr/>
                    <a:lstStyle/>
                    <a:p>
                      <a:pPr algn="ctr" rtl="0" fontAlgn="ctr"/>
                      <a:r>
                        <a:rPr lang="en-US" sz="1400" b="1" i="0" u="none" strike="noStrike" dirty="0">
                          <a:solidFill>
                            <a:schemeClr val="tx1"/>
                          </a:solidFill>
                          <a:effectLst/>
                          <a:latin typeface="Calibri" panose="020F0502020204030204" pitchFamily="34" charset="0"/>
                        </a:rPr>
                        <a:t>NNSA/Nuclear Safeguards and Security/NA-24</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Young Ham</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Tech Advisor</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0284250"/>
                  </a:ext>
                </a:extLst>
              </a:tr>
              <a:tr h="364280">
                <a:tc>
                  <a:txBody>
                    <a:bodyPr/>
                    <a:lstStyle/>
                    <a:p>
                      <a:pPr algn="ctr" rtl="0" fontAlgn="ctr"/>
                      <a:r>
                        <a:rPr lang="en-US" sz="1400" b="1" i="0" u="none" strike="noStrike" dirty="0">
                          <a:solidFill>
                            <a:schemeClr val="tx1"/>
                          </a:solidFill>
                          <a:effectLst/>
                          <a:latin typeface="Calibri" panose="020F0502020204030204" pitchFamily="34" charset="0"/>
                        </a:rPr>
                        <a:t>Missile Defense Agency/Rad Hardness</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0" i="0" u="none" strike="noStrike" dirty="0">
                          <a:solidFill>
                            <a:srgbClr val="000000"/>
                          </a:solidFill>
                          <a:effectLst/>
                          <a:latin typeface="Calibri" panose="020F0502020204030204" pitchFamily="34" charset="0"/>
                        </a:rPr>
                        <a:t>Courtney Matzkind</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MDA</a:t>
                      </a:r>
                    </a:p>
                  </a:txBody>
                  <a:tcPr marL="2846" marR="2846" marT="28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5549143"/>
                  </a:ext>
                </a:extLst>
              </a:tr>
            </a:tbl>
          </a:graphicData>
        </a:graphic>
      </p:graphicFrame>
      <p:graphicFrame>
        <p:nvGraphicFramePr>
          <p:cNvPr id="8" name="Content Placeholder 4">
            <a:extLst>
              <a:ext uri="{FF2B5EF4-FFF2-40B4-BE49-F238E27FC236}">
                <a16:creationId xmlns:a16="http://schemas.microsoft.com/office/drawing/2014/main" id="{71AF1736-2F56-4DD7-BA4E-DD1840FC6724}"/>
              </a:ext>
            </a:extLst>
          </p:cNvPr>
          <p:cNvGraphicFramePr>
            <a:graphicFrameLocks noGrp="1"/>
          </p:cNvGraphicFramePr>
          <p:nvPr>
            <p:ph idx="1"/>
          </p:nvPr>
        </p:nvGraphicFramePr>
        <p:xfrm>
          <a:off x="6248400" y="5334000"/>
          <a:ext cx="2057400" cy="1312308"/>
        </p:xfrm>
        <a:graphic>
          <a:graphicData uri="http://schemas.openxmlformats.org/drawingml/2006/table">
            <a:tbl>
              <a:tblPr/>
              <a:tblGrid>
                <a:gridCol w="1165860">
                  <a:extLst>
                    <a:ext uri="{9D8B030D-6E8A-4147-A177-3AD203B41FA5}">
                      <a16:colId xmlns:a16="http://schemas.microsoft.com/office/drawing/2014/main" val="3073528771"/>
                    </a:ext>
                  </a:extLst>
                </a:gridCol>
                <a:gridCol w="891540">
                  <a:extLst>
                    <a:ext uri="{9D8B030D-6E8A-4147-A177-3AD203B41FA5}">
                      <a16:colId xmlns:a16="http://schemas.microsoft.com/office/drawing/2014/main" val="3109267540"/>
                    </a:ext>
                  </a:extLst>
                </a:gridCol>
              </a:tblGrid>
              <a:tr h="214313">
                <a:tc gridSpan="2">
                  <a:txBody>
                    <a:bodyPr/>
                    <a:lstStyle/>
                    <a:p>
                      <a:pPr algn="ctr" fontAlgn="b"/>
                      <a:r>
                        <a:rPr lang="en-US" sz="1400" b="1" i="0" u="none" strike="noStrike" dirty="0">
                          <a:solidFill>
                            <a:schemeClr val="tx1"/>
                          </a:solidFill>
                          <a:effectLst/>
                          <a:latin typeface="Calibri" panose="020F0502020204030204" pitchFamily="34" charset="0"/>
                        </a:rPr>
                        <a:t>AT LARGE MEMBERS</a:t>
                      </a:r>
                      <a:endParaRPr lang="en-US" sz="1400" b="0" i="0" u="none" strike="noStrike" dirty="0">
                        <a:solidFill>
                          <a:srgbClr val="000000"/>
                        </a:solidFill>
                        <a:effectLst/>
                        <a:latin typeface="Calibri" panose="020F0502020204030204" pitchFamily="34" charset="0"/>
                      </a:endParaRP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ctr" fontAlgn="b"/>
                      <a:r>
                        <a:rPr lang="en-US" sz="1400" b="0" i="0" u="none" strike="noStrike" dirty="0">
                          <a:solidFill>
                            <a:srgbClr val="000000"/>
                          </a:solidFill>
                          <a:effectLst/>
                          <a:latin typeface="Calibri" panose="020F0502020204030204" pitchFamily="34" charset="0"/>
                        </a:rPr>
                        <a:t>Bruce Pierson</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438754"/>
                  </a:ext>
                </a:extLst>
              </a:tr>
              <a:tr h="214313">
                <a:tc>
                  <a:txBody>
                    <a:bodyPr/>
                    <a:lstStyle/>
                    <a:p>
                      <a:pPr algn="ctr" fontAlgn="b"/>
                      <a:r>
                        <a:rPr lang="en-US" sz="1400" b="0" i="0" u="none" strike="noStrike" dirty="0">
                          <a:solidFill>
                            <a:schemeClr val="tx1"/>
                          </a:solidFill>
                          <a:effectLst/>
                          <a:latin typeface="Calibri" panose="020F0502020204030204" pitchFamily="34" charset="0"/>
                        </a:rPr>
                        <a:t>Jim Koster</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LANL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1641010"/>
                  </a:ext>
                </a:extLst>
              </a:tr>
              <a:tr h="214313">
                <a:tc>
                  <a:txBody>
                    <a:bodyPr/>
                    <a:lstStyle/>
                    <a:p>
                      <a:pPr algn="ctr" fontAlgn="b"/>
                      <a:r>
                        <a:rPr lang="en-US" sz="1400" b="0" i="0" u="none" strike="noStrike" dirty="0">
                          <a:solidFill>
                            <a:schemeClr val="tx1"/>
                          </a:solidFill>
                          <a:effectLst/>
                          <a:latin typeface="Calibri" panose="020F0502020204030204" pitchFamily="34" charset="0"/>
                        </a:rPr>
                        <a:t>Patrick Talou</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LANL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1004604"/>
                  </a:ext>
                </a:extLst>
              </a:tr>
              <a:tr h="214313">
                <a:tc>
                  <a:txBody>
                    <a:bodyPr/>
                    <a:lstStyle/>
                    <a:p>
                      <a:pPr algn="ctr" fontAlgn="b"/>
                      <a:r>
                        <a:rPr lang="en-US" sz="1400" b="0" i="0" u="none" strike="noStrike" dirty="0">
                          <a:solidFill>
                            <a:schemeClr val="tx1"/>
                          </a:solidFill>
                          <a:effectLst/>
                          <a:latin typeface="Calibri" panose="020F0502020204030204" pitchFamily="34" charset="0"/>
                        </a:rPr>
                        <a:t>John Engle</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Univ. WISC</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990525"/>
                  </a:ext>
                </a:extLst>
              </a:tr>
              <a:tr h="214313">
                <a:tc>
                  <a:txBody>
                    <a:bodyPr/>
                    <a:lstStyle/>
                    <a:p>
                      <a:pPr algn="ctr" fontAlgn="b"/>
                      <a:r>
                        <a:rPr lang="en-US" sz="1400" b="0" i="0" u="none" strike="noStrike" dirty="0">
                          <a:solidFill>
                            <a:schemeClr val="tx1"/>
                          </a:solidFill>
                          <a:effectLst/>
                          <a:latin typeface="Calibri" panose="020F0502020204030204" pitchFamily="34" charset="0"/>
                        </a:rPr>
                        <a:t>Teresa Bailey</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LLNL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2612474"/>
                  </a:ext>
                </a:extLst>
              </a:tr>
              <a:tr h="214313">
                <a:tc>
                  <a:txBody>
                    <a:bodyPr/>
                    <a:lstStyle/>
                    <a:p>
                      <a:pPr algn="ctr" fontAlgn="b"/>
                      <a:r>
                        <a:rPr lang="en-US" sz="1400" b="0" i="0" u="none" strike="noStrike" dirty="0">
                          <a:solidFill>
                            <a:schemeClr val="tx1"/>
                          </a:solidFill>
                          <a:effectLst/>
                          <a:latin typeface="Calibri" panose="020F0502020204030204" pitchFamily="34" charset="0"/>
                        </a:rPr>
                        <a:t>Morgan White</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LANL</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481071"/>
                  </a:ext>
                </a:extLst>
              </a:tr>
            </a:tbl>
          </a:graphicData>
        </a:graphic>
      </p:graphicFrame>
      <p:sp>
        <p:nvSpPr>
          <p:cNvPr id="9" name="TextBox 8">
            <a:extLst>
              <a:ext uri="{FF2B5EF4-FFF2-40B4-BE49-F238E27FC236}">
                <a16:creationId xmlns:a16="http://schemas.microsoft.com/office/drawing/2014/main" id="{D97E0FEC-B294-4AA0-95CF-E166271089EB}"/>
              </a:ext>
            </a:extLst>
          </p:cNvPr>
          <p:cNvSpPr txBox="1"/>
          <p:nvPr/>
        </p:nvSpPr>
        <p:spPr>
          <a:xfrm>
            <a:off x="6172200" y="211692"/>
            <a:ext cx="2743200"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j-lt"/>
                <a:ea typeface="+mn-ea"/>
                <a:cs typeface="+mn-cs"/>
              </a:rPr>
              <a:t>49 Members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j-lt"/>
                <a:ea typeface="+mn-ea"/>
                <a:cs typeface="+mn-cs"/>
              </a:rPr>
              <a:t>17 programs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j-lt"/>
                <a:ea typeface="+mn-ea"/>
                <a:cs typeface="+mn-cs"/>
              </a:rPr>
              <a:t>11 national laboratories</a:t>
            </a:r>
            <a:endParaRPr lang="en-US" sz="1400" dirty="0"/>
          </a:p>
        </p:txBody>
      </p:sp>
    </p:spTree>
    <p:extLst>
      <p:ext uri="{BB962C8B-B14F-4D97-AF65-F5344CB8AC3E}">
        <p14:creationId xmlns:p14="http://schemas.microsoft.com/office/powerpoint/2010/main" val="75413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898" y="403536"/>
            <a:ext cx="8572500" cy="539496"/>
          </a:xfrm>
        </p:spPr>
        <p:txBody>
          <a:bodyPr>
            <a:noAutofit/>
          </a:bodyPr>
          <a:lstStyle/>
          <a:p>
            <a:r>
              <a:rPr lang="en-US" b="1" i="1" dirty="0">
                <a:solidFill>
                  <a:schemeClr val="tx1"/>
                </a:solidFill>
                <a:effectLst/>
                <a:latin typeface="Arial" panose="020B0604020202020204" pitchFamily="34" charset="0"/>
                <a:cs typeface="Arial" panose="020B0604020202020204" pitchFamily="34" charset="0"/>
              </a:rPr>
              <a:t>Nuclear Data Interagency Working Group (NDIAWG)</a:t>
            </a:r>
            <a:br>
              <a:rPr lang="en-US" b="1" i="1" dirty="0"/>
            </a:br>
            <a:endParaRPr lang="en-US" b="1" i="1" dirty="0"/>
          </a:p>
        </p:txBody>
      </p:sp>
      <p:sp>
        <p:nvSpPr>
          <p:cNvPr id="8" name="Content Placeholder 1">
            <a:extLst>
              <a:ext uri="{FF2B5EF4-FFF2-40B4-BE49-F238E27FC236}">
                <a16:creationId xmlns:a16="http://schemas.microsoft.com/office/drawing/2014/main" id="{4DA145CF-896C-48E7-AE82-08DE0D1CCED2}"/>
              </a:ext>
            </a:extLst>
          </p:cNvPr>
          <p:cNvSpPr>
            <a:spLocks noGrp="1"/>
          </p:cNvSpPr>
          <p:nvPr>
            <p:ph idx="1"/>
          </p:nvPr>
        </p:nvSpPr>
        <p:spPr>
          <a:xfrm>
            <a:off x="134316" y="958443"/>
            <a:ext cx="8947982" cy="4985158"/>
          </a:xfrm>
        </p:spPr>
        <p:txBody>
          <a:bodyPr>
            <a:normAutofit fontScale="92500" lnSpcReduction="20000"/>
          </a:bodyPr>
          <a:lstStyle/>
          <a:p>
            <a:r>
              <a:rPr lang="en-US" sz="2000" dirty="0">
                <a:latin typeface="Arial" panose="020B0604020202020204" pitchFamily="34" charset="0"/>
                <a:cs typeface="Arial" panose="020B0604020202020204" pitchFamily="34" charset="0"/>
              </a:rPr>
              <a:t>Led by:</a:t>
            </a:r>
          </a:p>
          <a:p>
            <a:pPr lvl="1">
              <a:buFont typeface="Arial" panose="020B0604020202020204" pitchFamily="34" charset="0"/>
              <a:buChar char="•"/>
            </a:pPr>
            <a:r>
              <a:rPr lang="en-US" sz="1900" i="0" dirty="0">
                <a:latin typeface="Arial" panose="020B0604020202020204" pitchFamily="34" charset="0"/>
              </a:rPr>
              <a:t>Tim Hallman, Associate Director for Nuclear Physics of the Office of Science</a:t>
            </a:r>
          </a:p>
          <a:p>
            <a:pPr lvl="1">
              <a:buFont typeface="Arial" panose="020B0604020202020204" pitchFamily="34" charset="0"/>
              <a:buChar char="•"/>
            </a:pPr>
            <a:r>
              <a:rPr lang="en-US" sz="2000" i="0" dirty="0">
                <a:latin typeface="Arial" panose="020B0604020202020204" pitchFamily="34" charset="0"/>
              </a:rPr>
              <a:t> Keith Jankowski, Program Manager for Nuclear Data </a:t>
            </a:r>
          </a:p>
          <a:p>
            <a:r>
              <a:rPr lang="en-US" sz="2000" dirty="0">
                <a:latin typeface="Arial" panose="020B0604020202020204" pitchFamily="34" charset="0"/>
                <a:ea typeface="Calibri" panose="020F0502020204030204" pitchFamily="34" charset="0"/>
                <a:cs typeface="Arial" panose="020B0604020202020204" pitchFamily="34" charset="0"/>
              </a:rPr>
              <a:t>F</a:t>
            </a:r>
            <a:r>
              <a:rPr lang="en-US" sz="2000" dirty="0">
                <a:effectLst/>
                <a:latin typeface="Arial" panose="020B0604020202020204" pitchFamily="34" charset="0"/>
                <a:ea typeface="Calibri" panose="020F0502020204030204" pitchFamily="34" charset="0"/>
                <a:cs typeface="Arial" panose="020B0604020202020204" pitchFamily="34" charset="0"/>
              </a:rPr>
              <a:t>unds nuclear data efforts through an annual</a:t>
            </a:r>
            <a:r>
              <a:rPr lang="en-US" sz="2000" dirty="0">
                <a:latin typeface="Arial" panose="020B0604020202020204" pitchFamily="34" charset="0"/>
                <a:cs typeface="Arial" panose="020B0604020202020204" pitchFamily="34" charset="0"/>
              </a:rPr>
              <a:t> collaborative NDIWG Funding Opportunity Announcement</a:t>
            </a:r>
          </a:p>
          <a:p>
            <a:r>
              <a:rPr lang="en-US" sz="2000" dirty="0">
                <a:effectLst/>
                <a:latin typeface="Arial" panose="020B0604020202020204" pitchFamily="34" charset="0"/>
                <a:ea typeface="Calibri" panose="020F0502020204030204" pitchFamily="34" charset="0"/>
                <a:cs typeface="Arial" panose="020B0604020202020204" pitchFamily="34" charset="0"/>
              </a:rPr>
              <a:t>Meets quarterly for information exchange, identification of mutual nuclear data needs and coordination of nuclear data efforts. </a:t>
            </a:r>
          </a:p>
          <a:p>
            <a:endParaRPr lang="en-US" sz="2000" dirty="0">
              <a:latin typeface="Arial" panose="020B0604020202020204" pitchFamily="34" charset="0"/>
              <a:ea typeface="Calibri" panose="020F0502020204030204" pitchFamily="34" charset="0"/>
              <a:cs typeface="Arial" panose="020B0604020202020204" pitchFamily="34" charset="0"/>
            </a:endParaRPr>
          </a:p>
          <a:p>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Most recent invite list included 60 federal program managers across a variety of federal agencies covering basic science, energy, national security, </a:t>
            </a:r>
            <a:r>
              <a:rPr lang="en-US" sz="2000" dirty="0">
                <a:solidFill>
                  <a:srgbClr val="FF0000"/>
                </a:solidFill>
                <a:latin typeface="Arial" panose="020B0604020202020204" pitchFamily="34" charset="0"/>
                <a:ea typeface="Calibri" panose="020F0502020204030204" pitchFamily="34" charset="0"/>
                <a:cs typeface="Arial" panose="020B0604020202020204" pitchFamily="34" charset="0"/>
              </a:rPr>
              <a:t>defense, </a:t>
            </a: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space applications, and isotope production. </a:t>
            </a:r>
          </a:p>
          <a:p>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Most recent outreach is to fusion applications.</a:t>
            </a:r>
          </a:p>
          <a:p>
            <a:r>
              <a:rPr lang="en-US" sz="2000" dirty="0">
                <a:solidFill>
                  <a:srgbClr val="FF0000"/>
                </a:solidFill>
                <a:latin typeface="Arial" panose="020B0604020202020204" pitchFamily="34" charset="0"/>
                <a:ea typeface="Calibri" panose="020F0502020204030204" pitchFamily="34" charset="0"/>
                <a:cs typeface="Arial" panose="020B0604020202020204" pitchFamily="34" charset="0"/>
              </a:rPr>
              <a:t>NDIAWG FOA just released</a:t>
            </a:r>
          </a:p>
          <a:p>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Planning FOA for new evaluators</a:t>
            </a:r>
          </a:p>
          <a:p>
            <a:pPr marL="0" indent="0">
              <a:buNone/>
            </a:pPr>
            <a:endParaRPr lang="en-US" dirty="0"/>
          </a:p>
        </p:txBody>
      </p:sp>
    </p:spTree>
    <p:extLst>
      <p:ext uri="{BB962C8B-B14F-4D97-AF65-F5344CB8AC3E}">
        <p14:creationId xmlns:p14="http://schemas.microsoft.com/office/powerpoint/2010/main" val="2761562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Straight Connector 88">
            <a:extLst>
              <a:ext uri="{FF2B5EF4-FFF2-40B4-BE49-F238E27FC236}">
                <a16:creationId xmlns:a16="http://schemas.microsoft.com/office/drawing/2014/main" id="{B297E3B2-83BF-4CB7-A2F2-45511D8A17FE}"/>
              </a:ext>
            </a:extLst>
          </p:cNvPr>
          <p:cNvCxnSpPr>
            <a:cxnSpLocks/>
          </p:cNvCxnSpPr>
          <p:nvPr/>
        </p:nvCxnSpPr>
        <p:spPr>
          <a:xfrm flipV="1">
            <a:off x="7328268" y="3524812"/>
            <a:ext cx="0" cy="289629"/>
          </a:xfrm>
          <a:prstGeom prst="line">
            <a:avLst/>
          </a:prstGeom>
          <a:ln w="28575" cmpd="sng">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cxnSpLocks/>
          </p:cNvCxnSpPr>
          <p:nvPr/>
        </p:nvCxnSpPr>
        <p:spPr>
          <a:xfrm flipH="1" flipV="1">
            <a:off x="1631136" y="3112817"/>
            <a:ext cx="11271" cy="751178"/>
          </a:xfrm>
          <a:prstGeom prst="line">
            <a:avLst/>
          </a:prstGeom>
          <a:ln w="2857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cxnSpLocks/>
          </p:cNvCxnSpPr>
          <p:nvPr/>
        </p:nvCxnSpPr>
        <p:spPr>
          <a:xfrm flipV="1">
            <a:off x="2940738" y="1928184"/>
            <a:ext cx="0" cy="1911215"/>
          </a:xfrm>
          <a:prstGeom prst="line">
            <a:avLst/>
          </a:prstGeom>
          <a:ln w="28575"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cxnSpLocks/>
          </p:cNvCxnSpPr>
          <p:nvPr/>
        </p:nvCxnSpPr>
        <p:spPr>
          <a:xfrm flipV="1">
            <a:off x="3459001" y="3872616"/>
            <a:ext cx="6428" cy="493333"/>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9293" y="2232319"/>
            <a:ext cx="929510" cy="621163"/>
          </a:xfrm>
          <a:prstGeom prst="rect">
            <a:avLst/>
          </a:prstGeom>
          <a:gradFill>
            <a:gsLst>
              <a:gs pos="0">
                <a:schemeClr val="accent2">
                  <a:lumMod val="75000"/>
                </a:schemeClr>
              </a:gs>
              <a:gs pos="100000">
                <a:schemeClr val="accent2">
                  <a:lumMod val="75000"/>
                </a:schemeClr>
              </a:gs>
            </a:gsLst>
          </a:gradFill>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Helvetica Light"/>
                <a:ea typeface="+mn-ea"/>
                <a:cs typeface="Helvetica Light"/>
              </a:rPr>
              <a:t>USNDP Review </a:t>
            </a:r>
            <a:r>
              <a:rPr kumimoji="0" lang="en-US" sz="1050" b="0" i="0" u="none" strike="noStrike" kern="1200" cap="none" spc="0" normalizeH="0" baseline="0" noProof="0" dirty="0">
                <a:ln>
                  <a:noFill/>
                </a:ln>
                <a:solidFill>
                  <a:prstClr val="white"/>
                </a:solidFill>
                <a:effectLst/>
                <a:uLnTx/>
                <a:uFillTx/>
                <a:latin typeface="Helvetica Light"/>
                <a:ea typeface="+mn-ea"/>
                <a:cs typeface="Helvetica Light"/>
              </a:rPr>
              <a:t>(</a:t>
            </a:r>
            <a:r>
              <a:rPr kumimoji="0" lang="en-US" sz="1400" b="0" i="0" u="none" strike="noStrike" kern="1200" cap="none" spc="0" normalizeH="0" baseline="0" noProof="0" dirty="0">
                <a:ln>
                  <a:noFill/>
                </a:ln>
                <a:solidFill>
                  <a:prstClr val="white"/>
                </a:solidFill>
                <a:effectLst/>
                <a:uLnTx/>
                <a:uFillTx/>
                <a:latin typeface="Helvetica Light"/>
                <a:ea typeface="+mn-ea"/>
                <a:cs typeface="Helvetica Light"/>
              </a:rPr>
              <a:t>7/14</a:t>
            </a:r>
            <a:r>
              <a:rPr kumimoji="0" lang="en-US" sz="1050" b="0" i="0" u="none" strike="noStrike" kern="1200" cap="none" spc="0" normalizeH="0" baseline="0" noProof="0" dirty="0">
                <a:ln>
                  <a:noFill/>
                </a:ln>
                <a:solidFill>
                  <a:prstClr val="white"/>
                </a:solidFill>
                <a:effectLst/>
                <a:uLnTx/>
                <a:uFillTx/>
                <a:latin typeface="Helvetica Light"/>
                <a:ea typeface="+mn-ea"/>
                <a:cs typeface="Helvetica Light"/>
              </a:rPr>
              <a:t>)</a:t>
            </a:r>
          </a:p>
        </p:txBody>
      </p:sp>
      <p:cxnSp>
        <p:nvCxnSpPr>
          <p:cNvPr id="22" name="Straight Connector 21"/>
          <p:cNvCxnSpPr>
            <a:cxnSpLocks/>
          </p:cNvCxnSpPr>
          <p:nvPr/>
        </p:nvCxnSpPr>
        <p:spPr>
          <a:xfrm flipV="1">
            <a:off x="323740" y="2852665"/>
            <a:ext cx="2437" cy="1013736"/>
          </a:xfrm>
          <a:prstGeom prst="line">
            <a:avLst/>
          </a:prstGeom>
          <a:ln w="28575"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5" name="Frame 24"/>
          <p:cNvSpPr/>
          <p:nvPr/>
        </p:nvSpPr>
        <p:spPr>
          <a:xfrm>
            <a:off x="388719" y="4283991"/>
            <a:ext cx="1543893" cy="964201"/>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Nuclear Data Needs and Capabilities for Applications (NDNCA) Workshop (05/15</a:t>
            </a:r>
            <a:r>
              <a:rPr kumimoji="0" lang="en-US" sz="788" b="0" i="0" u="none" strike="noStrike" kern="1200" cap="none" spc="0" normalizeH="0" baseline="0" noProof="0" dirty="0">
                <a:ln>
                  <a:noFill/>
                </a:ln>
                <a:solidFill>
                  <a:prstClr val="black"/>
                </a:solidFill>
                <a:effectLst/>
                <a:uLnTx/>
                <a:uFillTx/>
                <a:latin typeface="Helvetica Light"/>
                <a:ea typeface="+mn-ea"/>
                <a:cs typeface="Helvetica Light"/>
              </a:rPr>
              <a:t>)</a:t>
            </a:r>
            <a:endParaRPr kumimoji="0" lang="en-US" sz="900" b="0" i="0" u="none" strike="noStrike" kern="1200" cap="none" spc="0" normalizeH="0" baseline="0" noProof="0" dirty="0">
              <a:ln>
                <a:noFill/>
              </a:ln>
              <a:solidFill>
                <a:prstClr val="black"/>
              </a:solidFill>
              <a:effectLst/>
              <a:uLnTx/>
              <a:uFillTx/>
              <a:latin typeface="Helvetica Light"/>
              <a:ea typeface="+mn-ea"/>
              <a:cs typeface="Helvetica Light"/>
            </a:endParaRPr>
          </a:p>
        </p:txBody>
      </p:sp>
      <p:sp>
        <p:nvSpPr>
          <p:cNvPr id="28" name="Frame 27"/>
          <p:cNvSpPr/>
          <p:nvPr/>
        </p:nvSpPr>
        <p:spPr>
          <a:xfrm>
            <a:off x="1282858" y="5430686"/>
            <a:ext cx="1543893" cy="796589"/>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Nuclear Data Exchange Meeting (04/16)</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30" name="Straight Connector 29"/>
          <p:cNvCxnSpPr>
            <a:cxnSpLocks/>
            <a:endCxn id="72" idx="2"/>
          </p:cNvCxnSpPr>
          <p:nvPr/>
        </p:nvCxnSpPr>
        <p:spPr>
          <a:xfrm flipV="1">
            <a:off x="2204247" y="3130029"/>
            <a:ext cx="2648" cy="714126"/>
          </a:xfrm>
          <a:prstGeom prst="line">
            <a:avLst/>
          </a:prstGeom>
          <a:ln w="2857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cxnSpLocks/>
          </p:cNvCxnSpPr>
          <p:nvPr/>
        </p:nvCxnSpPr>
        <p:spPr>
          <a:xfrm flipV="1">
            <a:off x="1363607" y="3887207"/>
            <a:ext cx="0" cy="396784"/>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3" name="Frame 62"/>
          <p:cNvSpPr/>
          <p:nvPr/>
        </p:nvSpPr>
        <p:spPr>
          <a:xfrm>
            <a:off x="552343" y="1086767"/>
            <a:ext cx="1663462" cy="896056"/>
          </a:xfrm>
          <a:prstGeom prst="frame">
            <a:avLst>
              <a:gd name="adj1" fmla="val 6250"/>
            </a:avLst>
          </a:prstGeom>
          <a:solidFill>
            <a:srgbClr val="00B0F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Nuclear Data Working Group Formed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(11/15)</a:t>
            </a:r>
            <a:endParaRPr kumimoji="0" lang="en-US" sz="825"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69" name="Straight Connector 68"/>
          <p:cNvCxnSpPr>
            <a:cxnSpLocks/>
          </p:cNvCxnSpPr>
          <p:nvPr/>
        </p:nvCxnSpPr>
        <p:spPr>
          <a:xfrm flipV="1">
            <a:off x="2036977" y="3887206"/>
            <a:ext cx="0" cy="1531575"/>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93" name="Group 92"/>
          <p:cNvGrpSpPr>
            <a:grpSpLocks noChangeAspect="1"/>
          </p:cNvGrpSpPr>
          <p:nvPr/>
        </p:nvGrpSpPr>
        <p:grpSpPr>
          <a:xfrm>
            <a:off x="0" y="5864043"/>
            <a:ext cx="1027822" cy="1031072"/>
            <a:chOff x="768659" y="609599"/>
            <a:chExt cx="5791664" cy="5465727"/>
          </a:xfrm>
          <a:effectLst/>
        </p:grpSpPr>
        <p:grpSp>
          <p:nvGrpSpPr>
            <p:cNvPr id="94" name="Group 93"/>
            <p:cNvGrpSpPr>
              <a:grpSpLocks noChangeAspect="1"/>
            </p:cNvGrpSpPr>
            <p:nvPr/>
          </p:nvGrpSpPr>
          <p:grpSpPr>
            <a:xfrm>
              <a:off x="768659" y="609599"/>
              <a:ext cx="5791664" cy="5465727"/>
              <a:chOff x="768659" y="609599"/>
              <a:chExt cx="5791664" cy="5465727"/>
            </a:xfrm>
          </p:grpSpPr>
          <p:pic>
            <p:nvPicPr>
              <p:cNvPr id="9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8659" y="609599"/>
                <a:ext cx="5791664" cy="546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Oval 96"/>
              <p:cNvSpPr/>
              <p:nvPr/>
            </p:nvSpPr>
            <p:spPr>
              <a:xfrm>
                <a:off x="2862702" y="2539005"/>
                <a:ext cx="1603578" cy="16069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Lucida Sans Unicode"/>
                  <a:ea typeface="+mn-ea"/>
                  <a:cs typeface="+mn-cs"/>
                </a:endParaRPr>
              </a:p>
            </p:txBody>
          </p:sp>
        </p:grpSp>
        <p:pic>
          <p:nvPicPr>
            <p:cNvPr id="95"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2761997" y="2872888"/>
              <a:ext cx="18049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 name="Frame 70"/>
          <p:cNvSpPr/>
          <p:nvPr/>
        </p:nvSpPr>
        <p:spPr>
          <a:xfrm>
            <a:off x="2401837" y="983767"/>
            <a:ext cx="1231112" cy="986333"/>
          </a:xfrm>
          <a:prstGeom prst="frame">
            <a:avLst>
              <a:gd name="adj1" fmla="val 6250"/>
            </a:avLst>
          </a:prstGeom>
          <a:solidFill>
            <a:srgbClr val="00B05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NDIWG FOA Released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NP, NE, IP, </a:t>
            </a:r>
            <a:b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b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DNN R&amp;D, DNDO   (4/17)</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sp>
        <p:nvSpPr>
          <p:cNvPr id="54" name="Frame 53"/>
          <p:cNvSpPr/>
          <p:nvPr/>
        </p:nvSpPr>
        <p:spPr>
          <a:xfrm>
            <a:off x="2945523" y="4338473"/>
            <a:ext cx="1268124" cy="1100253"/>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DNN R&amp;D Nuclear Data Roadmapping Workshop (NDREW) (01/18)</a:t>
            </a:r>
            <a:endParaRPr kumimoji="0" lang="en-US" sz="825" b="0" i="0" u="none" strike="noStrike" kern="1200" cap="none" spc="0" normalizeH="0" baseline="0" noProof="0" dirty="0">
              <a:ln>
                <a:noFill/>
              </a:ln>
              <a:solidFill>
                <a:prstClr val="black"/>
              </a:solidFill>
              <a:effectLst/>
              <a:uLnTx/>
              <a:uFillTx/>
              <a:latin typeface="Helvetica Light"/>
              <a:ea typeface="+mn-ea"/>
              <a:cs typeface="Helvetica Light"/>
            </a:endParaRPr>
          </a:p>
        </p:txBody>
      </p:sp>
      <p:sp>
        <p:nvSpPr>
          <p:cNvPr id="59" name="Frame 58">
            <a:extLst>
              <a:ext uri="{FF2B5EF4-FFF2-40B4-BE49-F238E27FC236}">
                <a16:creationId xmlns:a16="http://schemas.microsoft.com/office/drawing/2014/main" id="{6889CB59-8055-4315-87BC-3F4CD2010A8A}"/>
              </a:ext>
            </a:extLst>
          </p:cNvPr>
          <p:cNvSpPr/>
          <p:nvPr/>
        </p:nvSpPr>
        <p:spPr>
          <a:xfrm>
            <a:off x="3120537" y="2532566"/>
            <a:ext cx="1204624" cy="996017"/>
          </a:xfrm>
          <a:prstGeom prst="frame">
            <a:avLst>
              <a:gd name="adj1" fmla="val 6250"/>
            </a:avLst>
          </a:prstGeom>
          <a:solidFill>
            <a:srgbClr val="00B05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NDIWG FOA Released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NP, ASCR, NE,  </a:t>
            </a:r>
            <a:b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b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DNN R&amp;D, DP   (3/18)</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60" name="Straight Connector 59">
            <a:extLst>
              <a:ext uri="{FF2B5EF4-FFF2-40B4-BE49-F238E27FC236}">
                <a16:creationId xmlns:a16="http://schemas.microsoft.com/office/drawing/2014/main" id="{1474C030-6A65-4997-BFF1-B644CE672BE1}"/>
              </a:ext>
            </a:extLst>
          </p:cNvPr>
          <p:cNvCxnSpPr>
            <a:cxnSpLocks/>
          </p:cNvCxnSpPr>
          <p:nvPr/>
        </p:nvCxnSpPr>
        <p:spPr>
          <a:xfrm flipV="1">
            <a:off x="3632984" y="3525711"/>
            <a:ext cx="0" cy="322613"/>
          </a:xfrm>
          <a:prstGeom prst="line">
            <a:avLst/>
          </a:prstGeom>
          <a:ln w="28575"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CA180213-F929-4C15-B546-B9CEEEC84A85}"/>
              </a:ext>
            </a:extLst>
          </p:cNvPr>
          <p:cNvCxnSpPr>
            <a:cxnSpLocks/>
            <a:stCxn id="43" idx="0"/>
          </p:cNvCxnSpPr>
          <p:nvPr/>
        </p:nvCxnSpPr>
        <p:spPr>
          <a:xfrm flipH="1" flipV="1">
            <a:off x="4265951" y="3839399"/>
            <a:ext cx="20820" cy="1805577"/>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0" name="Title 1">
            <a:extLst>
              <a:ext uri="{FF2B5EF4-FFF2-40B4-BE49-F238E27FC236}">
                <a16:creationId xmlns:a16="http://schemas.microsoft.com/office/drawing/2014/main" id="{EED74ADC-D02A-4D9C-81A4-707D7FC770B6}"/>
              </a:ext>
            </a:extLst>
          </p:cNvPr>
          <p:cNvSpPr txBox="1">
            <a:spLocks/>
          </p:cNvSpPr>
          <p:nvPr/>
        </p:nvSpPr>
        <p:spPr bwMode="auto">
          <a:xfrm>
            <a:off x="2604770" y="323163"/>
            <a:ext cx="3515297" cy="482595"/>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normAutofit fontScale="85000" lnSpcReduction="10000"/>
          </a:bodyPr>
          <a:lstStyle>
            <a:lvl1pPr algn="l" rtl="0" eaLnBrk="1" fontAlgn="base" hangingPunct="1">
              <a:lnSpc>
                <a:spcPct val="85000"/>
              </a:lnSpc>
              <a:spcBef>
                <a:spcPct val="0"/>
              </a:spcBef>
              <a:spcAft>
                <a:spcPct val="0"/>
              </a:spcAft>
              <a:defRPr sz="3000" b="1" kern="1200">
                <a:solidFill>
                  <a:schemeClr val="tx2"/>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cida Sans Unicode"/>
                <a:ea typeface="+mj-ea"/>
                <a:cs typeface="Helvetica Light"/>
              </a:rPr>
              <a:t>NDWG/NDIAWG Timeline</a:t>
            </a:r>
          </a:p>
        </p:txBody>
      </p:sp>
      <p:sp>
        <p:nvSpPr>
          <p:cNvPr id="43" name="Frame 42">
            <a:extLst>
              <a:ext uri="{FF2B5EF4-FFF2-40B4-BE49-F238E27FC236}">
                <a16:creationId xmlns:a16="http://schemas.microsoft.com/office/drawing/2014/main" id="{8DEE11E6-4BD0-4EB5-8908-97143F6A5520}"/>
              </a:ext>
            </a:extLst>
          </p:cNvPr>
          <p:cNvSpPr/>
          <p:nvPr/>
        </p:nvSpPr>
        <p:spPr>
          <a:xfrm>
            <a:off x="3632984" y="5644976"/>
            <a:ext cx="1307573" cy="986333"/>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WANDA2019    (01/19)</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50" name="Straight Connector 49">
            <a:extLst>
              <a:ext uri="{FF2B5EF4-FFF2-40B4-BE49-F238E27FC236}">
                <a16:creationId xmlns:a16="http://schemas.microsoft.com/office/drawing/2014/main" id="{517009AB-5477-4CE4-B1CA-473C94DB71DD}"/>
              </a:ext>
            </a:extLst>
          </p:cNvPr>
          <p:cNvCxnSpPr>
            <a:cxnSpLocks/>
          </p:cNvCxnSpPr>
          <p:nvPr/>
        </p:nvCxnSpPr>
        <p:spPr>
          <a:xfrm flipV="1">
            <a:off x="4398535" y="2372123"/>
            <a:ext cx="4007" cy="1481389"/>
          </a:xfrm>
          <a:prstGeom prst="line">
            <a:avLst/>
          </a:prstGeom>
          <a:ln w="28575" cmpd="sng">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52" name="Frame 51">
            <a:extLst>
              <a:ext uri="{FF2B5EF4-FFF2-40B4-BE49-F238E27FC236}">
                <a16:creationId xmlns:a16="http://schemas.microsoft.com/office/drawing/2014/main" id="{EE67D96D-924A-46F0-825A-00E64CBB25DC}"/>
              </a:ext>
            </a:extLst>
          </p:cNvPr>
          <p:cNvSpPr/>
          <p:nvPr/>
        </p:nvSpPr>
        <p:spPr>
          <a:xfrm>
            <a:off x="3869267" y="1410887"/>
            <a:ext cx="1047751" cy="986333"/>
          </a:xfrm>
          <a:prstGeom prst="frame">
            <a:avLst>
              <a:gd name="adj1" fmla="val 6250"/>
            </a:avLst>
          </a:prstGeom>
          <a:solidFill>
            <a:srgbClr val="00B05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NDIWG FOA Released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NP, NE, IP </a:t>
            </a:r>
            <a:b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b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DNN R&amp;D   (3/19)</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sp>
        <p:nvSpPr>
          <p:cNvPr id="56" name="Frame 55">
            <a:extLst>
              <a:ext uri="{FF2B5EF4-FFF2-40B4-BE49-F238E27FC236}">
                <a16:creationId xmlns:a16="http://schemas.microsoft.com/office/drawing/2014/main" id="{508E15FF-B004-439C-9934-914861025820}"/>
              </a:ext>
            </a:extLst>
          </p:cNvPr>
          <p:cNvSpPr/>
          <p:nvPr/>
        </p:nvSpPr>
        <p:spPr>
          <a:xfrm>
            <a:off x="4669304" y="4190605"/>
            <a:ext cx="1080330" cy="986333"/>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WANDA2020     (03/20)</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58" name="Straight Connector 57">
            <a:extLst>
              <a:ext uri="{FF2B5EF4-FFF2-40B4-BE49-F238E27FC236}">
                <a16:creationId xmlns:a16="http://schemas.microsoft.com/office/drawing/2014/main" id="{0561B9AD-B635-409A-8DA7-B4630A8487E9}"/>
              </a:ext>
            </a:extLst>
          </p:cNvPr>
          <p:cNvCxnSpPr>
            <a:cxnSpLocks/>
            <a:stCxn id="56" idx="0"/>
          </p:cNvCxnSpPr>
          <p:nvPr/>
        </p:nvCxnSpPr>
        <p:spPr>
          <a:xfrm flipV="1">
            <a:off x="5209469" y="3839399"/>
            <a:ext cx="1696" cy="351206"/>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E571F34-470A-49BF-B581-8B47E009660D}"/>
              </a:ext>
            </a:extLst>
          </p:cNvPr>
          <p:cNvCxnSpPr>
            <a:cxnSpLocks/>
          </p:cNvCxnSpPr>
          <p:nvPr/>
        </p:nvCxnSpPr>
        <p:spPr>
          <a:xfrm flipV="1">
            <a:off x="4942560" y="3524812"/>
            <a:ext cx="1" cy="312309"/>
          </a:xfrm>
          <a:prstGeom prst="line">
            <a:avLst/>
          </a:prstGeom>
          <a:ln w="28575" cmpd="sng">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46" name="Frame 45">
            <a:extLst>
              <a:ext uri="{FF2B5EF4-FFF2-40B4-BE49-F238E27FC236}">
                <a16:creationId xmlns:a16="http://schemas.microsoft.com/office/drawing/2014/main" id="{3F78D952-BD01-494D-A3EF-B511C6D8BE7F}"/>
              </a:ext>
            </a:extLst>
          </p:cNvPr>
          <p:cNvSpPr/>
          <p:nvPr/>
        </p:nvSpPr>
        <p:spPr>
          <a:xfrm>
            <a:off x="4438536" y="2561159"/>
            <a:ext cx="1166863" cy="986333"/>
          </a:xfrm>
          <a:prstGeom prst="frame">
            <a:avLst>
              <a:gd name="adj1" fmla="val 6250"/>
            </a:avLst>
          </a:prstGeom>
          <a:solidFill>
            <a:srgbClr val="00B05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NDIWG FOA Released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NP, IP </a:t>
            </a:r>
            <a:b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b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DNN R&amp;D   (12/20)</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sp>
        <p:nvSpPr>
          <p:cNvPr id="65" name="Frame 64">
            <a:extLst>
              <a:ext uri="{FF2B5EF4-FFF2-40B4-BE49-F238E27FC236}">
                <a16:creationId xmlns:a16="http://schemas.microsoft.com/office/drawing/2014/main" id="{9A5245E2-F835-45A2-AC92-5D30765ECB40}"/>
              </a:ext>
            </a:extLst>
          </p:cNvPr>
          <p:cNvSpPr/>
          <p:nvPr/>
        </p:nvSpPr>
        <p:spPr>
          <a:xfrm>
            <a:off x="5312178" y="5335815"/>
            <a:ext cx="1217738" cy="986333"/>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WANDA2021    (01/21)</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66" name="Straight Connector 65">
            <a:extLst>
              <a:ext uri="{FF2B5EF4-FFF2-40B4-BE49-F238E27FC236}">
                <a16:creationId xmlns:a16="http://schemas.microsoft.com/office/drawing/2014/main" id="{62298528-F7D4-464C-B392-89A469D705D7}"/>
              </a:ext>
            </a:extLst>
          </p:cNvPr>
          <p:cNvCxnSpPr>
            <a:cxnSpLocks/>
          </p:cNvCxnSpPr>
          <p:nvPr/>
        </p:nvCxnSpPr>
        <p:spPr>
          <a:xfrm flipV="1">
            <a:off x="5891349" y="3821905"/>
            <a:ext cx="0" cy="1531315"/>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7" name="Frame 46">
            <a:extLst>
              <a:ext uri="{FF2B5EF4-FFF2-40B4-BE49-F238E27FC236}">
                <a16:creationId xmlns:a16="http://schemas.microsoft.com/office/drawing/2014/main" id="{F186947B-91EA-4DFC-B683-271741B684B7}"/>
              </a:ext>
            </a:extLst>
          </p:cNvPr>
          <p:cNvSpPr/>
          <p:nvPr/>
        </p:nvSpPr>
        <p:spPr>
          <a:xfrm>
            <a:off x="6218545" y="4149258"/>
            <a:ext cx="1137752" cy="986333"/>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WANDA2022     (02/22)</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48" name="Straight Connector 47">
            <a:extLst>
              <a:ext uri="{FF2B5EF4-FFF2-40B4-BE49-F238E27FC236}">
                <a16:creationId xmlns:a16="http://schemas.microsoft.com/office/drawing/2014/main" id="{CBBEF58D-C7C0-478A-BB34-E5881336C852}"/>
              </a:ext>
            </a:extLst>
          </p:cNvPr>
          <p:cNvCxnSpPr>
            <a:cxnSpLocks/>
            <a:stCxn id="47" idx="0"/>
          </p:cNvCxnSpPr>
          <p:nvPr/>
        </p:nvCxnSpPr>
        <p:spPr>
          <a:xfrm flipV="1">
            <a:off x="6787421" y="3814441"/>
            <a:ext cx="4576" cy="334817"/>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9" name="Frame 48">
            <a:extLst>
              <a:ext uri="{FF2B5EF4-FFF2-40B4-BE49-F238E27FC236}">
                <a16:creationId xmlns:a16="http://schemas.microsoft.com/office/drawing/2014/main" id="{AD405F9B-30B6-4151-93FC-55EE9DC797A6}"/>
              </a:ext>
            </a:extLst>
          </p:cNvPr>
          <p:cNvSpPr/>
          <p:nvPr/>
        </p:nvSpPr>
        <p:spPr>
          <a:xfrm>
            <a:off x="7168094" y="5370877"/>
            <a:ext cx="1137752" cy="986333"/>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WANDA2023    (03/23)</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51" name="Straight Connector 50">
            <a:extLst>
              <a:ext uri="{FF2B5EF4-FFF2-40B4-BE49-F238E27FC236}">
                <a16:creationId xmlns:a16="http://schemas.microsoft.com/office/drawing/2014/main" id="{ADAC1452-37BE-4388-9B4C-7672CF0C02EC}"/>
              </a:ext>
            </a:extLst>
          </p:cNvPr>
          <p:cNvCxnSpPr>
            <a:cxnSpLocks/>
          </p:cNvCxnSpPr>
          <p:nvPr/>
        </p:nvCxnSpPr>
        <p:spPr>
          <a:xfrm flipV="1">
            <a:off x="7585122" y="3799552"/>
            <a:ext cx="0" cy="1571325"/>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7" name="Frame 56">
            <a:extLst>
              <a:ext uri="{FF2B5EF4-FFF2-40B4-BE49-F238E27FC236}">
                <a16:creationId xmlns:a16="http://schemas.microsoft.com/office/drawing/2014/main" id="{BADFC1B2-082A-49BC-8DAC-0F2D9D7DAEC8}"/>
              </a:ext>
            </a:extLst>
          </p:cNvPr>
          <p:cNvSpPr/>
          <p:nvPr/>
        </p:nvSpPr>
        <p:spPr>
          <a:xfrm>
            <a:off x="5168092" y="1515802"/>
            <a:ext cx="1600989" cy="986333"/>
          </a:xfrm>
          <a:prstGeom prst="frame">
            <a:avLst>
              <a:gd name="adj1" fmla="val 6250"/>
            </a:avLst>
          </a:prstGeom>
          <a:solidFill>
            <a:srgbClr val="7030A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Workshop on Nuclear Data for Reactor Antineutrino Measurements (</a:t>
            </a:r>
            <a:r>
              <a:rPr kumimoji="0" lang="en-US" sz="1050" b="0" i="0" u="none" strike="noStrike" kern="1200" cap="none" spc="0" normalizeH="0" baseline="0" noProof="0" dirty="0" err="1">
                <a:ln>
                  <a:noFill/>
                </a:ln>
                <a:solidFill>
                  <a:prstClr val="black"/>
                </a:solidFill>
                <a:effectLst/>
                <a:uLnTx/>
                <a:uFillTx/>
                <a:latin typeface="Helvetica Light"/>
                <a:ea typeface="+mn-ea"/>
                <a:cs typeface="Helvetica Light"/>
              </a:rPr>
              <a:t>WoNDRAM</a:t>
            </a: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 (06/21)</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61" name="Straight Connector 60">
            <a:extLst>
              <a:ext uri="{FF2B5EF4-FFF2-40B4-BE49-F238E27FC236}">
                <a16:creationId xmlns:a16="http://schemas.microsoft.com/office/drawing/2014/main" id="{56F94612-72A7-4380-B068-5F809B4EB9C9}"/>
              </a:ext>
            </a:extLst>
          </p:cNvPr>
          <p:cNvCxnSpPr>
            <a:cxnSpLocks/>
          </p:cNvCxnSpPr>
          <p:nvPr/>
        </p:nvCxnSpPr>
        <p:spPr>
          <a:xfrm flipV="1">
            <a:off x="6174456" y="2502134"/>
            <a:ext cx="0" cy="1308029"/>
          </a:xfrm>
          <a:prstGeom prst="line">
            <a:avLst/>
          </a:prstGeom>
          <a:ln w="28575" cmpd="sng">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6DC9E9FE-7166-473F-BDFE-B99C75D2DB11}"/>
              </a:ext>
            </a:extLst>
          </p:cNvPr>
          <p:cNvCxnSpPr>
            <a:cxnSpLocks/>
          </p:cNvCxnSpPr>
          <p:nvPr/>
        </p:nvCxnSpPr>
        <p:spPr>
          <a:xfrm flipV="1">
            <a:off x="7212956" y="3571729"/>
            <a:ext cx="0" cy="205560"/>
          </a:xfrm>
          <a:prstGeom prst="line">
            <a:avLst/>
          </a:prstGeom>
          <a:ln w="28575" cmpd="sng">
            <a:solidFill>
              <a:srgbClr val="7030A0"/>
            </a:solidFill>
          </a:ln>
          <a:effectLst/>
        </p:spPr>
        <p:style>
          <a:lnRef idx="2">
            <a:schemeClr val="accent1"/>
          </a:lnRef>
          <a:fillRef idx="0">
            <a:schemeClr val="accent1"/>
          </a:fillRef>
          <a:effectRef idx="1">
            <a:schemeClr val="accent1"/>
          </a:effectRef>
          <a:fontRef idx="minor">
            <a:schemeClr val="tx1"/>
          </a:fontRef>
        </p:style>
      </p:cxnSp>
      <p:sp>
        <p:nvSpPr>
          <p:cNvPr id="67" name="Frame 66">
            <a:extLst>
              <a:ext uri="{FF2B5EF4-FFF2-40B4-BE49-F238E27FC236}">
                <a16:creationId xmlns:a16="http://schemas.microsoft.com/office/drawing/2014/main" id="{67DD4613-5F4F-44DF-8B35-C0EBA1A5FFC3}"/>
              </a:ext>
            </a:extLst>
          </p:cNvPr>
          <p:cNvSpPr/>
          <p:nvPr/>
        </p:nvSpPr>
        <p:spPr>
          <a:xfrm>
            <a:off x="6477001" y="2585396"/>
            <a:ext cx="1239681" cy="986333"/>
          </a:xfrm>
          <a:prstGeom prst="frame">
            <a:avLst>
              <a:gd name="adj1" fmla="val 6250"/>
            </a:avLst>
          </a:prstGeom>
          <a:solidFill>
            <a:srgbClr val="7030A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Uncertainty Quantification for Nuclear Data Workshop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(10/22)</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sp>
        <p:nvSpPr>
          <p:cNvPr id="72" name="Frame 71"/>
          <p:cNvSpPr/>
          <p:nvPr/>
        </p:nvSpPr>
        <p:spPr>
          <a:xfrm>
            <a:off x="1546423" y="2148482"/>
            <a:ext cx="1320942" cy="981548"/>
          </a:xfrm>
          <a:prstGeom prst="frame">
            <a:avLst>
              <a:gd name="adj1" fmla="val 6250"/>
            </a:avLst>
          </a:prstGeom>
          <a:solidFill>
            <a:srgbClr val="00B0F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Nuclear Data Interagency Working Group (PMs) (6,/16)</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sp>
        <p:nvSpPr>
          <p:cNvPr id="124" name="Frame 123">
            <a:extLst>
              <a:ext uri="{FF2B5EF4-FFF2-40B4-BE49-F238E27FC236}">
                <a16:creationId xmlns:a16="http://schemas.microsoft.com/office/drawing/2014/main" id="{B5E512F1-472B-4F20-8DDF-972715BDEB12}"/>
              </a:ext>
            </a:extLst>
          </p:cNvPr>
          <p:cNvSpPr/>
          <p:nvPr/>
        </p:nvSpPr>
        <p:spPr>
          <a:xfrm>
            <a:off x="7655212" y="4247681"/>
            <a:ext cx="1297278" cy="872180"/>
          </a:xfrm>
          <a:prstGeom prst="frame">
            <a:avLst>
              <a:gd name="adj1" fmla="val 6250"/>
            </a:avLst>
          </a:prstGeom>
          <a:solidFill>
            <a:schemeClr val="bg2">
              <a:lumMod val="50000"/>
            </a:schemeClr>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NSAC-ND report on nuclear data (03/22)</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136" name="Straight Connector 135">
            <a:extLst>
              <a:ext uri="{FF2B5EF4-FFF2-40B4-BE49-F238E27FC236}">
                <a16:creationId xmlns:a16="http://schemas.microsoft.com/office/drawing/2014/main" id="{BA8C6F2E-8834-4DE8-81E8-128990831C4E}"/>
              </a:ext>
            </a:extLst>
          </p:cNvPr>
          <p:cNvCxnSpPr>
            <a:cxnSpLocks/>
          </p:cNvCxnSpPr>
          <p:nvPr/>
        </p:nvCxnSpPr>
        <p:spPr>
          <a:xfrm flipV="1">
            <a:off x="7825920" y="3812056"/>
            <a:ext cx="0" cy="471935"/>
          </a:xfrm>
          <a:prstGeom prst="line">
            <a:avLst/>
          </a:prstGeom>
          <a:ln w="2857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428D9163-0C7D-4719-A129-C5E4DF709CE0}"/>
              </a:ext>
            </a:extLst>
          </p:cNvPr>
          <p:cNvCxnSpPr>
            <a:cxnSpLocks/>
          </p:cNvCxnSpPr>
          <p:nvPr/>
        </p:nvCxnSpPr>
        <p:spPr>
          <a:xfrm flipH="1" flipV="1">
            <a:off x="1631136" y="1928184"/>
            <a:ext cx="11271" cy="233021"/>
          </a:xfrm>
          <a:prstGeom prst="line">
            <a:avLst/>
          </a:prstGeom>
          <a:ln w="2857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8" name="Frame 87">
            <a:extLst>
              <a:ext uri="{FF2B5EF4-FFF2-40B4-BE49-F238E27FC236}">
                <a16:creationId xmlns:a16="http://schemas.microsoft.com/office/drawing/2014/main" id="{64BF2C0B-5F93-4795-9668-EC95A494F8FB}"/>
              </a:ext>
            </a:extLst>
          </p:cNvPr>
          <p:cNvSpPr/>
          <p:nvPr/>
        </p:nvSpPr>
        <p:spPr>
          <a:xfrm>
            <a:off x="6800489" y="1347174"/>
            <a:ext cx="1186766" cy="986333"/>
          </a:xfrm>
          <a:prstGeom prst="frame">
            <a:avLst>
              <a:gd name="adj1" fmla="val 6250"/>
            </a:avLst>
          </a:prstGeom>
          <a:solidFill>
            <a:srgbClr val="7030A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RNDWA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(10/22)</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grpSp>
        <p:nvGrpSpPr>
          <p:cNvPr id="74" name="Timeline" title="Timeline">
            <a:extLst>
              <a:ext uri="{FF2B5EF4-FFF2-40B4-BE49-F238E27FC236}">
                <a16:creationId xmlns:a16="http://schemas.microsoft.com/office/drawing/2014/main" id="{3C50E79C-7707-4107-8A69-3EC2FD72B996}"/>
              </a:ext>
            </a:extLst>
          </p:cNvPr>
          <p:cNvGrpSpPr/>
          <p:nvPr/>
        </p:nvGrpSpPr>
        <p:grpSpPr>
          <a:xfrm>
            <a:off x="-92169" y="3799552"/>
            <a:ext cx="8079424" cy="183695"/>
            <a:chOff x="782971" y="5497140"/>
            <a:chExt cx="6543559" cy="555911"/>
          </a:xfrm>
        </p:grpSpPr>
        <p:grpSp>
          <p:nvGrpSpPr>
            <p:cNvPr id="75" name="Group 74" title="Timeline">
              <a:extLst>
                <a:ext uri="{FF2B5EF4-FFF2-40B4-BE49-F238E27FC236}">
                  <a16:creationId xmlns:a16="http://schemas.microsoft.com/office/drawing/2014/main" id="{36D19B23-0599-4749-9175-DC1D1DEF6E34}"/>
                </a:ext>
              </a:extLst>
            </p:cNvPr>
            <p:cNvGrpSpPr/>
            <p:nvPr/>
          </p:nvGrpSpPr>
          <p:grpSpPr>
            <a:xfrm>
              <a:off x="956376" y="5497140"/>
              <a:ext cx="6370154" cy="188135"/>
              <a:chOff x="956376" y="3323601"/>
              <a:chExt cx="6370154" cy="188135"/>
            </a:xfrm>
          </p:grpSpPr>
          <p:cxnSp>
            <p:nvCxnSpPr>
              <p:cNvPr id="103" name="Straight Arrow Connector 102">
                <a:extLst>
                  <a:ext uri="{FF2B5EF4-FFF2-40B4-BE49-F238E27FC236}">
                    <a16:creationId xmlns:a16="http://schemas.microsoft.com/office/drawing/2014/main" id="{12177D99-3A08-4797-961A-F63ABFDD7952}"/>
                  </a:ext>
                </a:extLst>
              </p:cNvPr>
              <p:cNvCxnSpPr>
                <a:cxnSpLocks/>
              </p:cNvCxnSpPr>
              <p:nvPr/>
            </p:nvCxnSpPr>
            <p:spPr>
              <a:xfrm flipV="1">
                <a:off x="956376" y="3323601"/>
                <a:ext cx="6370154" cy="92755"/>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2545EBD-DC45-483B-A37D-572C261031E9}"/>
                  </a:ext>
                </a:extLst>
              </p:cNvPr>
              <p:cNvCxnSpPr>
                <a:cxnSpLocks/>
              </p:cNvCxnSpPr>
              <p:nvPr/>
            </p:nvCxnSpPr>
            <p:spPr>
              <a:xfrm>
                <a:off x="1067476" y="3346265"/>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B98A122-FDEA-4D2E-BAD1-353F3F526C54}"/>
                  </a:ext>
                </a:extLst>
              </p:cNvPr>
              <p:cNvCxnSpPr>
                <a:cxnSpLocks/>
              </p:cNvCxnSpPr>
              <p:nvPr/>
            </p:nvCxnSpPr>
            <p:spPr>
              <a:xfrm>
                <a:off x="171486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9F2C631-36A3-4C9C-965B-3A723A4F7F65}"/>
                  </a:ext>
                </a:extLst>
              </p:cNvPr>
              <p:cNvCxnSpPr>
                <a:cxnSpLocks/>
              </p:cNvCxnSpPr>
              <p:nvPr/>
            </p:nvCxnSpPr>
            <p:spPr>
              <a:xfrm>
                <a:off x="236226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7028B0A-3D4B-472D-A42A-3952C6C7AC6A}"/>
                  </a:ext>
                </a:extLst>
              </p:cNvPr>
              <p:cNvCxnSpPr>
                <a:cxnSpLocks/>
              </p:cNvCxnSpPr>
              <p:nvPr/>
            </p:nvCxnSpPr>
            <p:spPr>
              <a:xfrm>
                <a:off x="300965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4DD430E-207F-4F27-81F0-49D66DD1354A}"/>
                  </a:ext>
                </a:extLst>
              </p:cNvPr>
              <p:cNvCxnSpPr>
                <a:cxnSpLocks/>
              </p:cNvCxnSpPr>
              <p:nvPr/>
            </p:nvCxnSpPr>
            <p:spPr>
              <a:xfrm>
                <a:off x="3657044" y="3346265"/>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D5081C9-E8E2-483E-8BBB-18754FD0A434}"/>
                  </a:ext>
                </a:extLst>
              </p:cNvPr>
              <p:cNvCxnSpPr>
                <a:cxnSpLocks/>
              </p:cNvCxnSpPr>
              <p:nvPr/>
            </p:nvCxnSpPr>
            <p:spPr>
              <a:xfrm>
                <a:off x="430443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6521524-DAF7-4624-8380-2F994BB6DA9E}"/>
                  </a:ext>
                </a:extLst>
              </p:cNvPr>
              <p:cNvCxnSpPr>
                <a:cxnSpLocks/>
              </p:cNvCxnSpPr>
              <p:nvPr/>
            </p:nvCxnSpPr>
            <p:spPr>
              <a:xfrm>
                <a:off x="495182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072164F-EBDF-4C37-B418-EBE0AD20E881}"/>
                  </a:ext>
                </a:extLst>
              </p:cNvPr>
              <p:cNvCxnSpPr>
                <a:cxnSpLocks/>
              </p:cNvCxnSpPr>
              <p:nvPr/>
            </p:nvCxnSpPr>
            <p:spPr>
              <a:xfrm>
                <a:off x="559922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DA91E8F-FBB9-4D67-B031-5B7EBA277396}"/>
                  </a:ext>
                </a:extLst>
              </p:cNvPr>
              <p:cNvCxnSpPr>
                <a:cxnSpLocks/>
              </p:cNvCxnSpPr>
              <p:nvPr/>
            </p:nvCxnSpPr>
            <p:spPr>
              <a:xfrm>
                <a:off x="6246612" y="3346265"/>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42D6E66-70AC-43B5-9FB8-979C70BD3713}"/>
                  </a:ext>
                </a:extLst>
              </p:cNvPr>
              <p:cNvCxnSpPr>
                <a:cxnSpLocks/>
              </p:cNvCxnSpPr>
              <p:nvPr/>
            </p:nvCxnSpPr>
            <p:spPr>
              <a:xfrm>
                <a:off x="689400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76" name="Group 75" title="Timeline Text">
              <a:extLst>
                <a:ext uri="{FF2B5EF4-FFF2-40B4-BE49-F238E27FC236}">
                  <a16:creationId xmlns:a16="http://schemas.microsoft.com/office/drawing/2014/main" id="{9DAF676B-90FF-4E53-B433-B43803F85707}"/>
                </a:ext>
              </a:extLst>
            </p:cNvPr>
            <p:cNvGrpSpPr/>
            <p:nvPr/>
          </p:nvGrpSpPr>
          <p:grpSpPr>
            <a:xfrm>
              <a:off x="782971" y="5817314"/>
              <a:ext cx="6324438" cy="235737"/>
              <a:chOff x="782971" y="5817314"/>
              <a:chExt cx="6324438" cy="235737"/>
            </a:xfrm>
          </p:grpSpPr>
          <p:sp>
            <p:nvSpPr>
              <p:cNvPr id="77" name="TextBox 76">
                <a:extLst>
                  <a:ext uri="{FF2B5EF4-FFF2-40B4-BE49-F238E27FC236}">
                    <a16:creationId xmlns:a16="http://schemas.microsoft.com/office/drawing/2014/main" id="{B387310A-5CC6-4CE9-8347-3DE412989102}"/>
                  </a:ext>
                </a:extLst>
              </p:cNvPr>
              <p:cNvSpPr txBox="1"/>
              <p:nvPr/>
            </p:nvSpPr>
            <p:spPr>
              <a:xfrm>
                <a:off x="782971" y="5817314"/>
                <a:ext cx="569010"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2014</a:t>
                </a:r>
                <a:endParaRPr kumimoji="0" lang="en-ZA" sz="1000" b="0" i="0" u="none" strike="noStrike" kern="1200" cap="none" spc="0" normalizeH="0" baseline="0" noProof="0" dirty="0">
                  <a:ln>
                    <a:noFill/>
                  </a:ln>
                  <a:solidFill>
                    <a:prstClr val="white">
                      <a:lumMod val="75000"/>
                    </a:prstClr>
                  </a:solidFill>
                  <a:effectLst/>
                  <a:uLnTx/>
                  <a:uFillTx/>
                  <a:latin typeface="Lucida Sans Unicode"/>
                  <a:ea typeface="+mn-ea"/>
                  <a:cs typeface="+mn-cs"/>
                </a:endParaRPr>
              </a:p>
            </p:txBody>
          </p:sp>
          <p:sp>
            <p:nvSpPr>
              <p:cNvPr id="79" name="TextBox 78">
                <a:extLst>
                  <a:ext uri="{FF2B5EF4-FFF2-40B4-BE49-F238E27FC236}">
                    <a16:creationId xmlns:a16="http://schemas.microsoft.com/office/drawing/2014/main" id="{48924229-CDAE-4F6F-AE8F-1C624D68C699}"/>
                  </a:ext>
                </a:extLst>
              </p:cNvPr>
              <p:cNvSpPr txBox="1"/>
              <p:nvPr/>
            </p:nvSpPr>
            <p:spPr>
              <a:xfrm>
                <a:off x="1510890" y="5817314"/>
                <a:ext cx="407956"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2015</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80" name="TextBox 79">
                <a:extLst>
                  <a:ext uri="{FF2B5EF4-FFF2-40B4-BE49-F238E27FC236}">
                    <a16:creationId xmlns:a16="http://schemas.microsoft.com/office/drawing/2014/main" id="{19B6916E-ACFA-47C7-B8C0-F360956CCB2D}"/>
                  </a:ext>
                </a:extLst>
              </p:cNvPr>
              <p:cNvSpPr txBox="1"/>
              <p:nvPr/>
            </p:nvSpPr>
            <p:spPr>
              <a:xfrm>
                <a:off x="2158282" y="5817314"/>
                <a:ext cx="407956"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2016</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81" name="TextBox 80">
                <a:extLst>
                  <a:ext uri="{FF2B5EF4-FFF2-40B4-BE49-F238E27FC236}">
                    <a16:creationId xmlns:a16="http://schemas.microsoft.com/office/drawing/2014/main" id="{0AFA12BD-38D9-4BF5-806A-ADBD2BB24A31}"/>
                  </a:ext>
                </a:extLst>
              </p:cNvPr>
              <p:cNvSpPr txBox="1"/>
              <p:nvPr/>
            </p:nvSpPr>
            <p:spPr>
              <a:xfrm>
                <a:off x="2805674" y="5817314"/>
                <a:ext cx="407956"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2017</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82" name="TextBox 81">
                <a:extLst>
                  <a:ext uri="{FF2B5EF4-FFF2-40B4-BE49-F238E27FC236}">
                    <a16:creationId xmlns:a16="http://schemas.microsoft.com/office/drawing/2014/main" id="{B7F9EEB7-F8AC-48FF-AB18-A3D521255B09}"/>
                  </a:ext>
                </a:extLst>
              </p:cNvPr>
              <p:cNvSpPr txBox="1"/>
              <p:nvPr/>
            </p:nvSpPr>
            <p:spPr>
              <a:xfrm>
                <a:off x="3381966" y="5817314"/>
                <a:ext cx="569010" cy="235737"/>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2018</a:t>
                </a:r>
                <a:endParaRPr kumimoji="0" lang="en-ZA" sz="1000" b="0" i="0" u="none" strike="noStrike" kern="1200" cap="none" spc="0" normalizeH="0" baseline="0" noProof="0" dirty="0">
                  <a:ln>
                    <a:noFill/>
                  </a:ln>
                  <a:solidFill>
                    <a:prstClr val="white">
                      <a:lumMod val="75000"/>
                    </a:prstClr>
                  </a:solidFill>
                  <a:effectLst/>
                  <a:uLnTx/>
                  <a:uFillTx/>
                  <a:latin typeface="Lucida Sans Unicode"/>
                  <a:ea typeface="+mn-ea"/>
                  <a:cs typeface="+mn-cs"/>
                </a:endParaRPr>
              </a:p>
            </p:txBody>
          </p:sp>
          <p:sp>
            <p:nvSpPr>
              <p:cNvPr id="83" name="TextBox 82">
                <a:extLst>
                  <a:ext uri="{FF2B5EF4-FFF2-40B4-BE49-F238E27FC236}">
                    <a16:creationId xmlns:a16="http://schemas.microsoft.com/office/drawing/2014/main" id="{3279A8F9-F94C-486D-90EF-9067DFA5B6E4}"/>
                  </a:ext>
                </a:extLst>
              </p:cNvPr>
              <p:cNvSpPr txBox="1"/>
              <p:nvPr/>
            </p:nvSpPr>
            <p:spPr>
              <a:xfrm>
                <a:off x="4109885" y="5817314"/>
                <a:ext cx="407956" cy="235737"/>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2019</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84" name="TextBox 83">
                <a:extLst>
                  <a:ext uri="{FF2B5EF4-FFF2-40B4-BE49-F238E27FC236}">
                    <a16:creationId xmlns:a16="http://schemas.microsoft.com/office/drawing/2014/main" id="{B2203CAB-AB81-408D-A413-071A34E8B5D3}"/>
                  </a:ext>
                </a:extLst>
              </p:cNvPr>
              <p:cNvSpPr txBox="1"/>
              <p:nvPr/>
            </p:nvSpPr>
            <p:spPr>
              <a:xfrm>
                <a:off x="4757277" y="5817314"/>
                <a:ext cx="407956"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2020</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85" name="TextBox 84">
                <a:extLst>
                  <a:ext uri="{FF2B5EF4-FFF2-40B4-BE49-F238E27FC236}">
                    <a16:creationId xmlns:a16="http://schemas.microsoft.com/office/drawing/2014/main" id="{83EA1A48-9C10-497B-9B41-A67542DFFF06}"/>
                  </a:ext>
                </a:extLst>
              </p:cNvPr>
              <p:cNvSpPr txBox="1"/>
              <p:nvPr/>
            </p:nvSpPr>
            <p:spPr>
              <a:xfrm>
                <a:off x="5404669" y="5817314"/>
                <a:ext cx="407956" cy="235737"/>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2021</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86" name="TextBox 85">
                <a:extLst>
                  <a:ext uri="{FF2B5EF4-FFF2-40B4-BE49-F238E27FC236}">
                    <a16:creationId xmlns:a16="http://schemas.microsoft.com/office/drawing/2014/main" id="{82D63A5B-D9C3-4E36-9E55-9575F4ADD522}"/>
                  </a:ext>
                </a:extLst>
              </p:cNvPr>
              <p:cNvSpPr txBox="1"/>
              <p:nvPr/>
            </p:nvSpPr>
            <p:spPr>
              <a:xfrm>
                <a:off x="5971534" y="5817314"/>
                <a:ext cx="569010"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2022</a:t>
                </a:r>
                <a:endParaRPr kumimoji="0" lang="en-ZA" sz="1000" b="0" i="0" u="none" strike="noStrike" kern="1200" cap="none" spc="0" normalizeH="0" baseline="0" noProof="0" dirty="0">
                  <a:ln>
                    <a:noFill/>
                  </a:ln>
                  <a:solidFill>
                    <a:prstClr val="white">
                      <a:lumMod val="75000"/>
                    </a:prstClr>
                  </a:solidFill>
                  <a:effectLst/>
                  <a:uLnTx/>
                  <a:uFillTx/>
                  <a:latin typeface="Lucida Sans Unicode"/>
                  <a:ea typeface="+mn-ea"/>
                  <a:cs typeface="+mn-cs"/>
                </a:endParaRPr>
              </a:p>
            </p:txBody>
          </p:sp>
          <p:sp>
            <p:nvSpPr>
              <p:cNvPr id="87" name="TextBox 86">
                <a:extLst>
                  <a:ext uri="{FF2B5EF4-FFF2-40B4-BE49-F238E27FC236}">
                    <a16:creationId xmlns:a16="http://schemas.microsoft.com/office/drawing/2014/main" id="{FC6C5DD8-724A-47E7-9F00-7855AF8D4BC9}"/>
                  </a:ext>
                </a:extLst>
              </p:cNvPr>
              <p:cNvSpPr txBox="1"/>
              <p:nvPr/>
            </p:nvSpPr>
            <p:spPr>
              <a:xfrm>
                <a:off x="6699453" y="5817314"/>
                <a:ext cx="407956"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2023</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grpSp>
      </p:grpSp>
      <p:cxnSp>
        <p:nvCxnSpPr>
          <p:cNvPr id="5" name="Straight Connector 4"/>
          <p:cNvCxnSpPr>
            <a:cxnSpLocks/>
          </p:cNvCxnSpPr>
          <p:nvPr/>
        </p:nvCxnSpPr>
        <p:spPr>
          <a:xfrm flipV="1">
            <a:off x="0" y="3777979"/>
            <a:ext cx="9144000" cy="81815"/>
          </a:xfrm>
          <a:prstGeom prst="line">
            <a:avLst/>
          </a:prstGeom>
          <a:ln w="34925"/>
        </p:spPr>
        <p:style>
          <a:lnRef idx="1">
            <a:schemeClr val="dk1"/>
          </a:lnRef>
          <a:fillRef idx="0">
            <a:schemeClr val="dk1"/>
          </a:fillRef>
          <a:effectRef idx="0">
            <a:schemeClr val="dk1"/>
          </a:effectRef>
          <a:fontRef idx="minor">
            <a:schemeClr val="tx1"/>
          </a:fontRef>
        </p:style>
      </p:cxnSp>
      <p:sp>
        <p:nvSpPr>
          <p:cNvPr id="6" name="Frame 5">
            <a:extLst>
              <a:ext uri="{FF2B5EF4-FFF2-40B4-BE49-F238E27FC236}">
                <a16:creationId xmlns:a16="http://schemas.microsoft.com/office/drawing/2014/main" id="{E13AA824-C2EB-0F58-2A55-22B4B7EB656A}"/>
              </a:ext>
            </a:extLst>
          </p:cNvPr>
          <p:cNvSpPr/>
          <p:nvPr/>
        </p:nvSpPr>
        <p:spPr>
          <a:xfrm>
            <a:off x="7864540" y="2643519"/>
            <a:ext cx="1047751" cy="986333"/>
          </a:xfrm>
          <a:prstGeom prst="frame">
            <a:avLst>
              <a:gd name="adj1" fmla="val 6250"/>
            </a:avLst>
          </a:prstGeom>
          <a:solidFill>
            <a:srgbClr val="00B05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NDIWG FOA Released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NP, IP </a:t>
            </a:r>
            <a:b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b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DNN R&amp;D   (</a:t>
            </a:r>
            <a:r>
              <a:rPr lang="en-US" sz="1050" dirty="0">
                <a:solidFill>
                  <a:prstClr val="black"/>
                </a:solidFill>
                <a:latin typeface="Helvetica Light"/>
                <a:cs typeface="Helvetica Light"/>
              </a:rPr>
              <a:t>3/23</a:t>
            </a: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15" name="Straight Connector 14">
            <a:extLst>
              <a:ext uri="{FF2B5EF4-FFF2-40B4-BE49-F238E27FC236}">
                <a16:creationId xmlns:a16="http://schemas.microsoft.com/office/drawing/2014/main" id="{394467D0-D21A-4182-8025-AA36243E4EA2}"/>
              </a:ext>
            </a:extLst>
          </p:cNvPr>
          <p:cNvCxnSpPr>
            <a:cxnSpLocks/>
          </p:cNvCxnSpPr>
          <p:nvPr/>
        </p:nvCxnSpPr>
        <p:spPr>
          <a:xfrm flipV="1">
            <a:off x="8404820" y="3585274"/>
            <a:ext cx="0" cy="192015"/>
          </a:xfrm>
          <a:prstGeom prst="line">
            <a:avLst/>
          </a:prstGeom>
          <a:ln w="28575"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C647D49-A2D6-D239-A889-EB4C2417CE03}"/>
              </a:ext>
            </a:extLst>
          </p:cNvPr>
          <p:cNvCxnSpPr>
            <a:cxnSpLocks/>
          </p:cNvCxnSpPr>
          <p:nvPr/>
        </p:nvCxnSpPr>
        <p:spPr>
          <a:xfrm flipV="1">
            <a:off x="7315200" y="2333507"/>
            <a:ext cx="0" cy="289629"/>
          </a:xfrm>
          <a:prstGeom prst="line">
            <a:avLst/>
          </a:prstGeom>
          <a:ln w="28575" cmpd="sng">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911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2ACFE-0568-4C46-9C84-1611563FFA30}"/>
              </a:ext>
            </a:extLst>
          </p:cNvPr>
          <p:cNvSpPr>
            <a:spLocks noGrp="1"/>
          </p:cNvSpPr>
          <p:nvPr>
            <p:ph idx="1"/>
          </p:nvPr>
        </p:nvSpPr>
        <p:spPr>
          <a:xfrm>
            <a:off x="228600" y="914400"/>
            <a:ext cx="8784432" cy="5638800"/>
          </a:xfrm>
          <a:solidFill>
            <a:schemeClr val="bg1"/>
          </a:solidFill>
        </p:spPr>
        <p:txBody>
          <a:bodyPr>
            <a:normAutofit fontScale="85000" lnSpcReduction="10000"/>
          </a:bodyPr>
          <a:lstStyle/>
          <a:p>
            <a:r>
              <a:rPr lang="en-US" dirty="0">
                <a:latin typeface="Arial" panose="020B0604020202020204" pitchFamily="34" charset="0"/>
                <a:cs typeface="Arial" panose="020B0604020202020204" pitchFamily="34" charset="0"/>
              </a:rPr>
              <a:t>WANDA2022 </a:t>
            </a:r>
          </a:p>
          <a:p>
            <a:pPr marL="779526" lvl="2" indent="-285750"/>
            <a:r>
              <a:rPr lang="en-US" sz="2200" i="0" dirty="0">
                <a:solidFill>
                  <a:srgbClr val="000000"/>
                </a:solidFill>
                <a:effectLst/>
                <a:latin typeface="+mn-lt"/>
              </a:rPr>
              <a:t>Nuclear Data for High Energy Ion Interactions and Secondary Particle Production</a:t>
            </a:r>
          </a:p>
          <a:p>
            <a:pPr marL="779526" lvl="2" indent="-285750"/>
            <a:r>
              <a:rPr lang="en-US" sz="2200" dirty="0">
                <a:latin typeface="+mn-lt"/>
              </a:rPr>
              <a:t>Neutrons as Secondary Particles and Their Interactions with Matter</a:t>
            </a:r>
          </a:p>
          <a:p>
            <a:pPr marL="779526" lvl="2" indent="-285750"/>
            <a:r>
              <a:rPr lang="en-US" sz="2200" dirty="0">
                <a:latin typeface="+mn-lt"/>
              </a:rPr>
              <a:t>Stopping powers, energy deposition and dose </a:t>
            </a:r>
          </a:p>
          <a:p>
            <a:pPr marL="779526" lvl="2" indent="-285750"/>
            <a:r>
              <a:rPr lang="en-US" sz="2200" dirty="0">
                <a:latin typeface="+mn-lt"/>
              </a:rPr>
              <a:t>Reactions on Unstable Nuclei  </a:t>
            </a:r>
          </a:p>
          <a:p>
            <a:pPr marL="779526" lvl="2" indent="-285750"/>
            <a:r>
              <a:rPr lang="en-US" sz="2200" dirty="0">
                <a:latin typeface="+mn-lt"/>
              </a:rPr>
              <a:t>Photon Reactions and Transport </a:t>
            </a:r>
          </a:p>
          <a:p>
            <a:pPr marL="779526" lvl="2" indent="-285750"/>
            <a:r>
              <a:rPr lang="en-US" sz="2200" dirty="0">
                <a:latin typeface="+mn-lt"/>
              </a:rPr>
              <a:t>Nuclear Data adjustments and Impact on Applications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Business meeting, August 2022 at LLNL</a:t>
            </a:r>
          </a:p>
          <a:p>
            <a:r>
              <a:rPr lang="en-US" dirty="0">
                <a:latin typeface="Arial" panose="020B0604020202020204" pitchFamily="34" charset="0"/>
                <a:cs typeface="Arial" panose="020B0604020202020204" pitchFamily="34" charset="0"/>
              </a:rPr>
              <a:t>Stephanie Lyons elected Director of Communications</a:t>
            </a:r>
          </a:p>
          <a:p>
            <a:r>
              <a:rPr lang="en-US" dirty="0">
                <a:latin typeface="Arial" panose="020B0604020202020204" pitchFamily="34" charset="0"/>
                <a:cs typeface="Arial" panose="020B0604020202020204" pitchFamily="34" charset="0"/>
              </a:rPr>
              <a:t>Newsletter in progress</a:t>
            </a:r>
          </a:p>
          <a:p>
            <a:r>
              <a:rPr lang="en-US" dirty="0">
                <a:latin typeface="Arial" panose="020B0604020202020204" pitchFamily="34" charset="0"/>
                <a:cs typeface="Arial" panose="020B0604020202020204" pitchFamily="34" charset="0"/>
              </a:rPr>
              <a:t>UQ workshop, Chaired by Denise Neudecker, October 2022</a:t>
            </a:r>
          </a:p>
          <a:p>
            <a:r>
              <a:rPr lang="en-US" dirty="0">
                <a:latin typeface="Arial" panose="020B0604020202020204" pitchFamily="34" charset="0"/>
                <a:cs typeface="Arial" panose="020B0604020202020204" pitchFamily="34" charset="0"/>
              </a:rPr>
              <a:t>Restricted Nuclear Data Workshop for Applications, October 2022</a:t>
            </a:r>
          </a:p>
          <a:p>
            <a:r>
              <a:rPr lang="en-US" dirty="0" err="1">
                <a:latin typeface="Arial" panose="020B0604020202020204" pitchFamily="34" charset="0"/>
                <a:cs typeface="Arial" panose="020B0604020202020204" pitchFamily="34" charset="0"/>
              </a:rPr>
              <a:t>Linkedin</a:t>
            </a:r>
            <a:r>
              <a:rPr lang="en-US" dirty="0">
                <a:latin typeface="Arial" panose="020B0604020202020204" pitchFamily="34" charset="0"/>
                <a:cs typeface="Arial" panose="020B0604020202020204" pitchFamily="34" charset="0"/>
              </a:rPr>
              <a:t> page, Mike Dion </a:t>
            </a:r>
          </a:p>
          <a:p>
            <a:r>
              <a:rPr lang="en-US" dirty="0">
                <a:latin typeface="Arial" panose="020B0604020202020204" pitchFamily="34" charset="0"/>
                <a:cs typeface="Arial" panose="020B0604020202020204" pitchFamily="34" charset="0"/>
              </a:rPr>
              <a:t>Jefferson Lab is a new participant</a:t>
            </a:r>
          </a:p>
          <a:p>
            <a:endParaRPr lang="en-US" dirty="0">
              <a:latin typeface="Arial" panose="020B0604020202020204" pitchFamily="34" charset="0"/>
              <a:cs typeface="Arial" panose="020B0604020202020204" pitchFamily="34" charset="0"/>
            </a:endParaRPr>
          </a:p>
          <a:p>
            <a:endParaRPr lang="en-US" dirty="0"/>
          </a:p>
        </p:txBody>
      </p:sp>
      <p:sp>
        <p:nvSpPr>
          <p:cNvPr id="3" name="Slide Number Placeholder 2">
            <a:extLst>
              <a:ext uri="{FF2B5EF4-FFF2-40B4-BE49-F238E27FC236}">
                <a16:creationId xmlns:a16="http://schemas.microsoft.com/office/drawing/2014/main" id="{7157FFF0-B57A-4CC6-A646-9AFBEC64ADDA}"/>
              </a:ext>
            </a:extLst>
          </p:cNvPr>
          <p:cNvSpPr>
            <a:spLocks noGrp="1"/>
          </p:cNvSpPr>
          <p:nvPr>
            <p:ph type="sldNum" sz="quarter" idx="12"/>
          </p:nvPr>
        </p:nvSpPr>
        <p:spPr/>
        <p:txBody>
          <a:bodyPr/>
          <a:lstStyle/>
          <a:p>
            <a:fld id="{CA17629C-ECC2-416D-B398-D8AE1840B516}" type="slidenum">
              <a:rPr lang="en-US" smtClean="0"/>
              <a:t>6</a:t>
            </a:fld>
            <a:endParaRPr lang="en-US"/>
          </a:p>
        </p:txBody>
      </p:sp>
      <p:sp>
        <p:nvSpPr>
          <p:cNvPr id="4" name="Title 3">
            <a:extLst>
              <a:ext uri="{FF2B5EF4-FFF2-40B4-BE49-F238E27FC236}">
                <a16:creationId xmlns:a16="http://schemas.microsoft.com/office/drawing/2014/main" id="{A20860CE-CFFA-4979-B284-D7EDA9BA42A4}"/>
              </a:ext>
            </a:extLst>
          </p:cNvPr>
          <p:cNvSpPr>
            <a:spLocks noGrp="1"/>
          </p:cNvSpPr>
          <p:nvPr>
            <p:ph type="title"/>
          </p:nvPr>
        </p:nvSpPr>
        <p:spPr>
          <a:xfrm>
            <a:off x="457200" y="37672"/>
            <a:ext cx="8229600" cy="1143000"/>
          </a:xfrm>
        </p:spPr>
        <p:txBody>
          <a:bodyPr>
            <a:normAutofit/>
          </a:bodyPr>
          <a:lstStyle/>
          <a:p>
            <a:r>
              <a:rPr lang="en-US" sz="3200" dirty="0">
                <a:latin typeface="Arial" panose="020B0604020202020204" pitchFamily="34" charset="0"/>
                <a:cs typeface="Arial" panose="020B0604020202020204" pitchFamily="34" charset="0"/>
              </a:rPr>
              <a:t>NDWG 2022 Accomplishments</a:t>
            </a:r>
          </a:p>
        </p:txBody>
      </p:sp>
    </p:spTree>
    <p:extLst>
      <p:ext uri="{BB962C8B-B14F-4D97-AF65-F5344CB8AC3E}">
        <p14:creationId xmlns:p14="http://schemas.microsoft.com/office/powerpoint/2010/main" val="4158241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424BC-53A7-4E00-96E6-6A88116A63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6" name="Title 3">
            <a:extLst>
              <a:ext uri="{FF2B5EF4-FFF2-40B4-BE49-F238E27FC236}">
                <a16:creationId xmlns:a16="http://schemas.microsoft.com/office/drawing/2014/main" id="{A856B84A-CFFF-4049-96B7-A5109F6934A7}"/>
              </a:ext>
            </a:extLst>
          </p:cNvPr>
          <p:cNvSpPr>
            <a:spLocks noGrp="1"/>
          </p:cNvSpPr>
          <p:nvPr>
            <p:ph type="title"/>
          </p:nvPr>
        </p:nvSpPr>
        <p:spPr>
          <a:xfrm>
            <a:off x="417672" y="-7536"/>
            <a:ext cx="8229600" cy="365125"/>
          </a:xfrm>
        </p:spPr>
        <p:txBody>
          <a:bodyPr>
            <a:noAutofit/>
          </a:bodyPr>
          <a:lstStyle/>
          <a:p>
            <a:pPr algn="ctr"/>
            <a:r>
              <a:rPr lang="en-US" sz="2000" b="1" i="1" dirty="0">
                <a:solidFill>
                  <a:schemeClr val="tx1"/>
                </a:solidFill>
              </a:rPr>
              <a:t>Organizations Represented at NDWG Workshops</a:t>
            </a:r>
          </a:p>
        </p:txBody>
      </p:sp>
      <p:graphicFrame>
        <p:nvGraphicFramePr>
          <p:cNvPr id="5" name="Table 4">
            <a:extLst>
              <a:ext uri="{FF2B5EF4-FFF2-40B4-BE49-F238E27FC236}">
                <a16:creationId xmlns:a16="http://schemas.microsoft.com/office/drawing/2014/main" id="{1D9F17C1-27E6-44EB-ABBA-5D893A8FF446}"/>
              </a:ext>
            </a:extLst>
          </p:cNvPr>
          <p:cNvGraphicFramePr>
            <a:graphicFrameLocks noGrp="1"/>
          </p:cNvGraphicFramePr>
          <p:nvPr>
            <p:extLst>
              <p:ext uri="{D42A27DB-BD31-4B8C-83A1-F6EECF244321}">
                <p14:modId xmlns:p14="http://schemas.microsoft.com/office/powerpoint/2010/main" val="1689374741"/>
              </p:ext>
            </p:extLst>
          </p:nvPr>
        </p:nvGraphicFramePr>
        <p:xfrm>
          <a:off x="0" y="362356"/>
          <a:ext cx="9087780" cy="6571844"/>
        </p:xfrm>
        <a:graphic>
          <a:graphicData uri="http://schemas.openxmlformats.org/drawingml/2006/table">
            <a:tbl>
              <a:tblPr/>
              <a:tblGrid>
                <a:gridCol w="2446585">
                  <a:extLst>
                    <a:ext uri="{9D8B030D-6E8A-4147-A177-3AD203B41FA5}">
                      <a16:colId xmlns:a16="http://schemas.microsoft.com/office/drawing/2014/main" val="3113546359"/>
                    </a:ext>
                  </a:extLst>
                </a:gridCol>
                <a:gridCol w="3358765">
                  <a:extLst>
                    <a:ext uri="{9D8B030D-6E8A-4147-A177-3AD203B41FA5}">
                      <a16:colId xmlns:a16="http://schemas.microsoft.com/office/drawing/2014/main" val="2880530041"/>
                    </a:ext>
                  </a:extLst>
                </a:gridCol>
                <a:gridCol w="3282430">
                  <a:extLst>
                    <a:ext uri="{9D8B030D-6E8A-4147-A177-3AD203B41FA5}">
                      <a16:colId xmlns:a16="http://schemas.microsoft.com/office/drawing/2014/main" val="346562760"/>
                    </a:ext>
                  </a:extLst>
                </a:gridCol>
              </a:tblGrid>
              <a:tr h="172943">
                <a:tc>
                  <a:txBody>
                    <a:bodyPr/>
                    <a:lstStyle/>
                    <a:p>
                      <a:pPr algn="l" fontAlgn="b"/>
                      <a:r>
                        <a:rPr lang="en-US" sz="1100" b="1" i="0" u="none" strike="noStrike" dirty="0">
                          <a:solidFill>
                            <a:srgbClr val="000000"/>
                          </a:solidFill>
                          <a:effectLst/>
                          <a:latin typeface="Calibri" panose="020F0502020204030204" pitchFamily="34" charset="0"/>
                        </a:rPr>
                        <a:t>Universities</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100" b="1" i="0" u="none" strike="noStrike" dirty="0">
                          <a:solidFill>
                            <a:srgbClr val="000000"/>
                          </a:solidFill>
                          <a:effectLst/>
                          <a:latin typeface="Calibri" panose="020F0502020204030204" pitchFamily="34" charset="0"/>
                        </a:rPr>
                        <a:t>National Laboratories</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100" b="1" i="0" u="none" strike="noStrike" dirty="0">
                          <a:solidFill>
                            <a:srgbClr val="000000"/>
                          </a:solidFill>
                          <a:effectLst/>
                          <a:latin typeface="Calibri" panose="020F0502020204030204" pitchFamily="34" charset="0"/>
                        </a:rPr>
                        <a:t>Federal Agencies</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7055841"/>
                  </a:ext>
                </a:extLst>
              </a:tr>
              <a:tr h="172943">
                <a:tc>
                  <a:txBody>
                    <a:bodyPr/>
                    <a:lstStyle/>
                    <a:p>
                      <a:pPr algn="l" fontAlgn="t"/>
                      <a:r>
                        <a:rPr lang="en-US" sz="1100" b="0" i="0" u="none" strike="noStrike" dirty="0">
                          <a:solidFill>
                            <a:srgbClr val="000000"/>
                          </a:solidFill>
                          <a:effectLst/>
                          <a:latin typeface="Calibri" panose="020F0502020204030204" pitchFamily="34" charset="0"/>
                        </a:rPr>
                        <a:t>Air Force Institute of Technology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Argonne National Laboratory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0" u="none" strike="noStrike" dirty="0">
                          <a:solidFill>
                            <a:srgbClr val="000000"/>
                          </a:solidFill>
                          <a:effectLst/>
                          <a:latin typeface="Calibri" panose="020F0502020204030204" pitchFamily="34" charset="0"/>
                        </a:rPr>
                        <a:t>DOE</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304846760"/>
                  </a:ext>
                </a:extLst>
              </a:tr>
              <a:tr h="172943">
                <a:tc>
                  <a:txBody>
                    <a:bodyPr/>
                    <a:lstStyle/>
                    <a:p>
                      <a:pPr algn="l" fontAlgn="t"/>
                      <a:r>
                        <a:rPr lang="en-US" sz="1100" b="0" i="0" u="none" strike="noStrike" dirty="0">
                          <a:solidFill>
                            <a:srgbClr val="000000"/>
                          </a:solidFill>
                          <a:effectLst/>
                          <a:latin typeface="Calibri" panose="020F0502020204030204" pitchFamily="34" charset="0"/>
                        </a:rPr>
                        <a:t>Boston University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Brookhaven National Laboratory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Office of Science, Office of Nuclear Physics</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61787205"/>
                  </a:ext>
                </a:extLst>
              </a:tr>
              <a:tr h="172943">
                <a:tc>
                  <a:txBody>
                    <a:bodyPr/>
                    <a:lstStyle/>
                    <a:p>
                      <a:pPr algn="l" fontAlgn="t"/>
                      <a:r>
                        <a:rPr lang="en-US" sz="1100" b="0" i="0" u="none" strike="noStrike" dirty="0">
                          <a:solidFill>
                            <a:srgbClr val="000000"/>
                          </a:solidFill>
                          <a:effectLst/>
                          <a:latin typeface="Calibri" panose="020F0502020204030204" pitchFamily="34" charset="0"/>
                        </a:rPr>
                        <a:t>Central Michigan University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Idaho National Laboratory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Office of Science, Fusion Energy Sciences</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75558275"/>
                  </a:ext>
                </a:extLst>
              </a:tr>
              <a:tr h="172943">
                <a:tc>
                  <a:txBody>
                    <a:bodyPr/>
                    <a:lstStyle/>
                    <a:p>
                      <a:pPr algn="l" fontAlgn="t"/>
                      <a:endParaRPr lang="en-US" sz="1100" b="0" i="0" u="none" strike="noStrike" dirty="0">
                        <a:solidFill>
                          <a:srgbClr val="000000"/>
                        </a:solidFill>
                        <a:effectLst/>
                        <a:latin typeface="Calibri" panose="020F0502020204030204" pitchFamily="34" charset="0"/>
                      </a:endParaRP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Jefferson Laboratory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79268221"/>
                  </a:ext>
                </a:extLst>
              </a:tr>
              <a:tr h="172943">
                <a:tc>
                  <a:txBody>
                    <a:bodyPr/>
                    <a:lstStyle/>
                    <a:p>
                      <a:pPr algn="l" fontAlgn="t"/>
                      <a:r>
                        <a:rPr lang="en-US" sz="1100" b="0" i="0" u="none" strike="noStrike" dirty="0">
                          <a:solidFill>
                            <a:srgbClr val="000000"/>
                          </a:solidFill>
                          <a:effectLst/>
                          <a:latin typeface="Calibri" panose="020F0502020204030204" pitchFamily="34" charset="0"/>
                        </a:rPr>
                        <a:t>Colorado School of Mines</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Lawrence Berkeley National Laboratory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Office of Science, Office of High Energy Physics</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12531198"/>
                  </a:ext>
                </a:extLst>
              </a:tr>
              <a:tr h="172943">
                <a:tc>
                  <a:txBody>
                    <a:bodyPr/>
                    <a:lstStyle/>
                    <a:p>
                      <a:pPr algn="l" fontAlgn="t"/>
                      <a:r>
                        <a:rPr lang="en-US" sz="1100" b="0" i="0" u="none" strike="noStrike" dirty="0">
                          <a:solidFill>
                            <a:srgbClr val="000000"/>
                          </a:solidFill>
                          <a:effectLst/>
                          <a:latin typeface="Calibri" panose="020F0502020204030204" pitchFamily="34" charset="0"/>
                        </a:rPr>
                        <a:t>George Washington University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Lawrence Livermore National Laboratory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Office of Science, Adv. Scientific Computing Research</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43428093"/>
                  </a:ext>
                </a:extLst>
              </a:tr>
              <a:tr h="172943">
                <a:tc>
                  <a:txBody>
                    <a:bodyPr/>
                    <a:lstStyle/>
                    <a:p>
                      <a:pPr algn="l" fontAlgn="t"/>
                      <a:r>
                        <a:rPr lang="en-US" sz="1100" b="0" i="0" u="none" strike="noStrike" dirty="0">
                          <a:solidFill>
                            <a:srgbClr val="000000"/>
                          </a:solidFill>
                          <a:effectLst/>
                          <a:latin typeface="Calibri" panose="020F0502020204030204" pitchFamily="34" charset="0"/>
                        </a:rPr>
                        <a:t>Illinois Institute of Technology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Los Alamos National Laboratory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Office of Science, Isotope Program</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01700569"/>
                  </a:ext>
                </a:extLst>
              </a:tr>
              <a:tr h="172943">
                <a:tc>
                  <a:txBody>
                    <a:bodyPr/>
                    <a:lstStyle/>
                    <a:p>
                      <a:pPr algn="l" fontAlgn="t"/>
                      <a:r>
                        <a:rPr lang="en-US" sz="1100" b="0" i="0" u="none" strike="noStrike" dirty="0">
                          <a:solidFill>
                            <a:srgbClr val="000000"/>
                          </a:solidFill>
                          <a:effectLst/>
                          <a:latin typeface="Calibri" panose="020F0502020204030204" pitchFamily="34" charset="0"/>
                        </a:rPr>
                        <a:t>Johns Hopkins University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National Institute of Standards and Technology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Office of Nuclear Energy </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52300640"/>
                  </a:ext>
                </a:extLst>
              </a:tr>
              <a:tr h="172943">
                <a:tc>
                  <a:txBody>
                    <a:bodyPr/>
                    <a:lstStyle/>
                    <a:p>
                      <a:pPr algn="l" fontAlgn="b"/>
                      <a:r>
                        <a:rPr lang="en-US" sz="1100" b="0" i="0" u="none" strike="noStrike" dirty="0">
                          <a:solidFill>
                            <a:srgbClr val="000000"/>
                          </a:solidFill>
                          <a:effectLst/>
                          <a:latin typeface="Calibri" panose="020F0502020204030204" pitchFamily="34" charset="0"/>
                        </a:rPr>
                        <a:t>Michigan State University</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National Superconducting Cyclotron Laboratory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ARPA-E</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79281917"/>
                  </a:ext>
                </a:extLst>
              </a:tr>
              <a:tr h="172943">
                <a:tc>
                  <a:txBody>
                    <a:bodyPr/>
                    <a:lstStyle/>
                    <a:p>
                      <a:pPr algn="l" fontAlgn="b"/>
                      <a:r>
                        <a:rPr lang="en-US" sz="1100" b="0" i="0" u="none" strike="noStrike" dirty="0">
                          <a:solidFill>
                            <a:srgbClr val="000000"/>
                          </a:solidFill>
                          <a:effectLst/>
                          <a:latin typeface="Calibri" panose="020F0502020204030204" pitchFamily="34" charset="0"/>
                        </a:rPr>
                        <a:t>North Carolina State University</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Naval Nuclear Laboratory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0" u="none" strike="noStrike" dirty="0">
                          <a:solidFill>
                            <a:srgbClr val="000000"/>
                          </a:solidFill>
                          <a:effectLst/>
                          <a:latin typeface="Calibri" panose="020F0502020204030204" pitchFamily="34" charset="0"/>
                        </a:rPr>
                        <a:t>NNSA</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76199527"/>
                  </a:ext>
                </a:extLst>
              </a:tr>
              <a:tr h="172943">
                <a:tc>
                  <a:txBody>
                    <a:bodyPr/>
                    <a:lstStyle/>
                    <a:p>
                      <a:pPr algn="l" fontAlgn="t"/>
                      <a:r>
                        <a:rPr lang="en-US" sz="1100" b="0" i="0" u="none" strike="noStrike" dirty="0">
                          <a:solidFill>
                            <a:srgbClr val="000000"/>
                          </a:solidFill>
                          <a:effectLst/>
                          <a:latin typeface="Calibri" panose="020F0502020204030204" pitchFamily="34" charset="0"/>
                        </a:rPr>
                        <a:t>Ohio University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Oak Ridge National Laboratory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Defense Programs, NA-11</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016624"/>
                  </a:ext>
                </a:extLst>
              </a:tr>
              <a:tr h="172943">
                <a:tc>
                  <a:txBody>
                    <a:bodyPr/>
                    <a:lstStyle/>
                    <a:p>
                      <a:pPr algn="l" fontAlgn="t"/>
                      <a:r>
                        <a:rPr lang="en-US" sz="1100" b="0" i="0" u="none" strike="noStrike" dirty="0">
                          <a:solidFill>
                            <a:srgbClr val="000000"/>
                          </a:solidFill>
                          <a:effectLst/>
                          <a:latin typeface="Calibri" panose="020F0502020204030204" pitchFamily="34" charset="0"/>
                        </a:rPr>
                        <a:t>Oregon State University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Pacific Northwest National Laboratory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Defense Nuclear Nonproliferation, NA-20</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587769"/>
                  </a:ext>
                </a:extLst>
              </a:tr>
              <a:tr h="172943">
                <a:tc>
                  <a:txBody>
                    <a:bodyPr/>
                    <a:lstStyle/>
                    <a:p>
                      <a:pPr algn="l" fontAlgn="t"/>
                      <a:r>
                        <a:rPr lang="en-US" sz="1100" b="0" i="0" u="none" strike="noStrike" dirty="0">
                          <a:solidFill>
                            <a:srgbClr val="000000"/>
                          </a:solidFill>
                          <a:effectLst/>
                          <a:latin typeface="Calibri" panose="020F0502020204030204" pitchFamily="34" charset="0"/>
                        </a:rPr>
                        <a:t>Rensselaer Polytechnic Institute</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Sandia National Laboratories</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Naval Reactors, NA-30</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849230"/>
                  </a:ext>
                </a:extLst>
              </a:tr>
              <a:tr h="172943">
                <a:tc>
                  <a:txBody>
                    <a:bodyPr/>
                    <a:lstStyle/>
                    <a:p>
                      <a:pPr algn="l" fontAlgn="t"/>
                      <a:r>
                        <a:rPr lang="en-US" sz="1100" b="0" i="0" u="none" strike="noStrike" dirty="0">
                          <a:solidFill>
                            <a:srgbClr val="000000"/>
                          </a:solidFill>
                          <a:effectLst/>
                          <a:latin typeface="Calibri" panose="020F0502020204030204" pitchFamily="34" charset="0"/>
                        </a:rPr>
                        <a:t>Texas A&amp;M University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Savannah River National Laboratory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Infrastructure &amp; Environment, NA-50</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9452250"/>
                  </a:ext>
                </a:extLst>
              </a:tr>
              <a:tr h="172943">
                <a:tc>
                  <a:txBody>
                    <a:bodyPr/>
                    <a:lstStyle/>
                    <a:p>
                      <a:pPr algn="l" fontAlgn="b"/>
                      <a:r>
                        <a:rPr lang="en-US" sz="1100" b="0" i="0" u="none" strike="noStrike" dirty="0">
                          <a:solidFill>
                            <a:srgbClr val="000000"/>
                          </a:solidFill>
                          <a:effectLst/>
                          <a:latin typeface="Calibri" panose="020F0502020204030204" pitchFamily="34" charset="0"/>
                        </a:rPr>
                        <a:t>Triangle Universities Nuclear Laboratory</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SLAC National Accelerator Laboratory, Stanford University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Defense Nuclear Security, NA-80</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790326"/>
                  </a:ext>
                </a:extLst>
              </a:tr>
              <a:tr h="172943">
                <a:tc>
                  <a:txBody>
                    <a:bodyPr/>
                    <a:lstStyle/>
                    <a:p>
                      <a:pPr algn="l" fontAlgn="t"/>
                      <a:r>
                        <a:rPr lang="en-US" sz="1100" b="0" i="0" u="none" strike="noStrike" dirty="0">
                          <a:solidFill>
                            <a:srgbClr val="000000"/>
                          </a:solidFill>
                          <a:effectLst/>
                          <a:latin typeface="Calibri" panose="020F0502020204030204" pitchFamily="34" charset="0"/>
                        </a:rPr>
                        <a:t>United States Naval Academy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JPL - Jet Propulsion Laboratory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DOD</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742203208"/>
                  </a:ext>
                </a:extLst>
              </a:tr>
              <a:tr h="172943">
                <a:tc>
                  <a:txBody>
                    <a:bodyPr/>
                    <a:lstStyle/>
                    <a:p>
                      <a:pPr algn="l" fontAlgn="t"/>
                      <a:r>
                        <a:rPr lang="en-US" sz="1100" b="0" i="0" u="none" strike="noStrike" dirty="0" err="1">
                          <a:solidFill>
                            <a:srgbClr val="000000"/>
                          </a:solidFill>
                          <a:effectLst/>
                          <a:latin typeface="Calibri" panose="020F0502020204030204" pitchFamily="34" charset="0"/>
                        </a:rPr>
                        <a:t>Univerisity</a:t>
                      </a:r>
                      <a:r>
                        <a:rPr lang="en-US" sz="1100" b="0" i="0" u="none" strike="noStrike" dirty="0">
                          <a:solidFill>
                            <a:srgbClr val="000000"/>
                          </a:solidFill>
                          <a:effectLst/>
                          <a:latin typeface="Calibri" panose="020F0502020204030204" pitchFamily="34" charset="0"/>
                        </a:rPr>
                        <a:t> of Tennessee</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Johns Hopkins Applied Physics Laboratory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Defense Threat Reduction Agency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192423"/>
                  </a:ext>
                </a:extLst>
              </a:tr>
              <a:tr h="172943">
                <a:tc>
                  <a:txBody>
                    <a:bodyPr/>
                    <a:lstStyle/>
                    <a:p>
                      <a:pPr algn="l" fontAlgn="t"/>
                      <a:r>
                        <a:rPr lang="en-US" sz="1100" b="0" i="0" u="none" strike="noStrike" dirty="0" err="1">
                          <a:solidFill>
                            <a:srgbClr val="000000"/>
                          </a:solidFill>
                          <a:effectLst/>
                          <a:latin typeface="Calibri" panose="020F0502020204030204" pitchFamily="34" charset="0"/>
                        </a:rPr>
                        <a:t>Univeristy</a:t>
                      </a:r>
                      <a:r>
                        <a:rPr lang="en-US" sz="1100" b="0" i="0" u="none" strike="noStrike" dirty="0">
                          <a:solidFill>
                            <a:srgbClr val="000000"/>
                          </a:solidFill>
                          <a:effectLst/>
                          <a:latin typeface="Calibri" panose="020F0502020204030204" pitchFamily="34" charset="0"/>
                        </a:rPr>
                        <a:t> of Wisconsin</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Thomas Jefferson National Accelerator Facility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MDA - Missle Defense Agency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6133336"/>
                  </a:ext>
                </a:extLst>
              </a:tr>
              <a:tr h="172943">
                <a:tc>
                  <a:txBody>
                    <a:bodyPr/>
                    <a:lstStyle/>
                    <a:p>
                      <a:pPr algn="l" fontAlgn="t"/>
                      <a:r>
                        <a:rPr lang="en-US" sz="1100" b="0" i="0" u="none" strike="noStrike" dirty="0">
                          <a:solidFill>
                            <a:srgbClr val="000000"/>
                          </a:solidFill>
                          <a:effectLst/>
                          <a:latin typeface="Calibri" panose="020F0502020204030204" pitchFamily="34" charset="0"/>
                        </a:rPr>
                        <a:t>University of California, Berkeley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0" u="none" strike="noStrike" dirty="0">
                          <a:solidFill>
                            <a:srgbClr val="000000"/>
                          </a:solidFill>
                          <a:effectLst/>
                          <a:latin typeface="Calibri" panose="020F0502020204030204" pitchFamily="34" charset="0"/>
                        </a:rPr>
                        <a:t>Industry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100" b="0" i="0" u="none" strike="noStrike">
                          <a:solidFill>
                            <a:srgbClr val="000000"/>
                          </a:solidFill>
                          <a:effectLst/>
                          <a:latin typeface="Calibri" panose="020F0502020204030204" pitchFamily="34" charset="0"/>
                        </a:rPr>
                        <a:t>AFTAC - Air Force Technical Applications Center</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8375"/>
                  </a:ext>
                </a:extLst>
              </a:tr>
              <a:tr h="172943">
                <a:tc>
                  <a:txBody>
                    <a:bodyPr/>
                    <a:lstStyle/>
                    <a:p>
                      <a:pPr algn="l" fontAlgn="t"/>
                      <a:r>
                        <a:rPr lang="en-US" sz="1100" b="0" i="0" u="none" strike="noStrike" dirty="0">
                          <a:solidFill>
                            <a:srgbClr val="000000"/>
                          </a:solidFill>
                          <a:effectLst/>
                          <a:latin typeface="Calibri" panose="020F0502020204030204" pitchFamily="34" charset="0"/>
                        </a:rPr>
                        <a:t>University of Massachusetts</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ARA</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0" u="none" strike="noStrike" dirty="0">
                          <a:solidFill>
                            <a:srgbClr val="000000"/>
                          </a:solidFill>
                          <a:effectLst/>
                          <a:latin typeface="Calibri" panose="020F0502020204030204" pitchFamily="34" charset="0"/>
                        </a:rPr>
                        <a:t>Other</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494426865"/>
                  </a:ext>
                </a:extLst>
              </a:tr>
              <a:tr h="172943">
                <a:tc>
                  <a:txBody>
                    <a:bodyPr/>
                    <a:lstStyle/>
                    <a:p>
                      <a:pPr algn="l" fontAlgn="b"/>
                      <a:r>
                        <a:rPr lang="en-US" sz="1100" b="0" i="0" u="none" strike="noStrike" dirty="0">
                          <a:solidFill>
                            <a:srgbClr val="000000"/>
                          </a:solidFill>
                          <a:effectLst/>
                          <a:latin typeface="Calibri" panose="020F0502020204030204" pitchFamily="34" charset="0"/>
                        </a:rPr>
                        <a:t>University of Michigan</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Schlumberger</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NRC - Nuclear Regulatory Commission</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6380440"/>
                  </a:ext>
                </a:extLst>
              </a:tr>
              <a:tr h="172943">
                <a:tc>
                  <a:txBody>
                    <a:bodyPr/>
                    <a:lstStyle/>
                    <a:p>
                      <a:pPr algn="l" fontAlgn="t"/>
                      <a:r>
                        <a:rPr lang="en-US" sz="1100" b="0" i="0" u="none" strike="noStrike" dirty="0">
                          <a:solidFill>
                            <a:srgbClr val="000000"/>
                          </a:solidFill>
                          <a:effectLst/>
                          <a:latin typeface="Calibri" panose="020F0502020204030204" pitchFamily="34" charset="0"/>
                        </a:rPr>
                        <a:t>University of Notre Dame</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Studsvik, Scandpower</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NASA - National Aeronautics and Space Administration</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986702"/>
                  </a:ext>
                </a:extLst>
              </a:tr>
              <a:tr h="172943">
                <a:tc>
                  <a:txBody>
                    <a:bodyPr/>
                    <a:lstStyle/>
                    <a:p>
                      <a:pPr algn="l" fontAlgn="t"/>
                      <a:r>
                        <a:rPr lang="en-US" sz="1100" b="0" i="0" u="none" strike="noStrike" dirty="0">
                          <a:solidFill>
                            <a:srgbClr val="000000"/>
                          </a:solidFill>
                          <a:effectLst/>
                          <a:latin typeface="Calibri" panose="020F0502020204030204" pitchFamily="34" charset="0"/>
                        </a:rPr>
                        <a:t>University of Tennessee, Knoxville</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Westinghouse</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NIH - National Institute of Health, National Cancer Inst.</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579279"/>
                  </a:ext>
                </a:extLst>
              </a:tr>
              <a:tr h="172943">
                <a:tc>
                  <a:txBody>
                    <a:bodyPr/>
                    <a:lstStyle/>
                    <a:p>
                      <a:pPr algn="l" fontAlgn="b"/>
                      <a:r>
                        <a:rPr lang="en-US" sz="1100" b="0" i="0" u="none" strike="noStrike" dirty="0">
                          <a:solidFill>
                            <a:srgbClr val="000000"/>
                          </a:solidFill>
                          <a:effectLst/>
                          <a:latin typeface="Calibri" panose="020F0502020204030204" pitchFamily="34" charset="0"/>
                        </a:rPr>
                        <a:t>University of Washington</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X-energy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DHS - Countering Weapons of Mass Destruction</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774170"/>
                  </a:ext>
                </a:extLst>
              </a:tr>
              <a:tr h="172943">
                <a:tc>
                  <a:txBody>
                    <a:bodyPr/>
                    <a:lstStyle/>
                    <a:p>
                      <a:pPr algn="l" fontAlgn="t"/>
                      <a:r>
                        <a:rPr lang="en-US" sz="1100" b="0" i="0" u="none" strike="noStrike" dirty="0">
                          <a:solidFill>
                            <a:srgbClr val="000000"/>
                          </a:solidFill>
                          <a:effectLst/>
                          <a:latin typeface="Calibri" panose="020F0502020204030204" pitchFamily="34" charset="0"/>
                        </a:rPr>
                        <a:t>University of California, Davis</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The Aerospace Corporation</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 </a:t>
                      </a:r>
                    </a:p>
                  </a:txBody>
                  <a:tcPr marL="3298" marR="3298" marT="329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76053887"/>
                  </a:ext>
                </a:extLst>
              </a:tr>
              <a:tr h="172943">
                <a:tc>
                  <a:txBody>
                    <a:bodyPr/>
                    <a:lstStyle/>
                    <a:p>
                      <a:pPr algn="l" fontAlgn="b"/>
                      <a:r>
                        <a:rPr lang="en-US" sz="1100" b="0" i="0" u="none" strike="noStrike" dirty="0">
                          <a:solidFill>
                            <a:srgbClr val="000000"/>
                          </a:solidFill>
                          <a:effectLst/>
                          <a:latin typeface="Calibri" panose="020F0502020204030204" pitchFamily="34" charset="0"/>
                        </a:rPr>
                        <a:t>Missouri State University</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Mayo Clinic</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3298" marR="3298" marT="3298"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55675457"/>
                  </a:ext>
                </a:extLst>
              </a:tr>
              <a:tr h="172943">
                <a:tc>
                  <a:txBody>
                    <a:bodyPr/>
                    <a:lstStyle/>
                    <a:p>
                      <a:pPr algn="l" fontAlgn="b"/>
                      <a:r>
                        <a:rPr lang="en-US" sz="1100" b="0" i="0" u="none" strike="noStrike">
                          <a:solidFill>
                            <a:srgbClr val="000000"/>
                          </a:solidFill>
                          <a:effectLst/>
                          <a:latin typeface="Calibri" panose="020F0502020204030204" pitchFamily="34" charset="0"/>
                        </a:rPr>
                        <a:t>Carnegie Mellon University</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KBR Wyle/ SSAI</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 </a:t>
                      </a:r>
                    </a:p>
                  </a:txBody>
                  <a:tcPr marL="3298" marR="3298" marT="3298"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565679945"/>
                  </a:ext>
                </a:extLst>
              </a:tr>
              <a:tr h="172943">
                <a:tc>
                  <a:txBody>
                    <a:bodyPr/>
                    <a:lstStyle/>
                    <a:p>
                      <a:pPr algn="l" fontAlgn="b"/>
                      <a:r>
                        <a:rPr lang="en-US" sz="1100" b="0" i="0" u="none" strike="noStrike">
                          <a:solidFill>
                            <a:srgbClr val="000000"/>
                          </a:solidFill>
                          <a:effectLst/>
                          <a:latin typeface="Calibri" panose="020F0502020204030204" pitchFamily="34" charset="0"/>
                        </a:rPr>
                        <a:t>Univeristy of Nevada, Las Vegas</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0" u="none" strike="noStrike" dirty="0">
                          <a:solidFill>
                            <a:srgbClr val="000000"/>
                          </a:solidFill>
                          <a:effectLst/>
                          <a:latin typeface="Calibri" panose="020F0502020204030204" pitchFamily="34" charset="0"/>
                        </a:rPr>
                        <a:t>International Agencies</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100" b="0" i="0" u="none" strike="noStrike" dirty="0">
                          <a:solidFill>
                            <a:srgbClr val="000000"/>
                          </a:solidFill>
                          <a:effectLst/>
                          <a:latin typeface="Calibri" panose="020F0502020204030204" pitchFamily="34" charset="0"/>
                        </a:rPr>
                        <a:t> </a:t>
                      </a:r>
                    </a:p>
                  </a:txBody>
                  <a:tcPr marL="3298" marR="3298" marT="3298"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829781466"/>
                  </a:ext>
                </a:extLst>
              </a:tr>
              <a:tr h="172943">
                <a:tc>
                  <a:txBody>
                    <a:bodyPr/>
                    <a:lstStyle/>
                    <a:p>
                      <a:pPr algn="l" fontAlgn="b"/>
                      <a:r>
                        <a:rPr lang="en-US" sz="1100" b="0" i="0" u="none" strike="noStrike">
                          <a:solidFill>
                            <a:srgbClr val="000000"/>
                          </a:solidFill>
                          <a:effectLst/>
                          <a:latin typeface="Calibri" panose="020F0502020204030204" pitchFamily="34" charset="0"/>
                        </a:rPr>
                        <a:t>Vanderbilt University</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European Commission, Joint Research Centre</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3298" marR="3298" marT="329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246829566"/>
                  </a:ext>
                </a:extLst>
              </a:tr>
              <a:tr h="172943">
                <a:tc>
                  <a:txBody>
                    <a:bodyPr/>
                    <a:lstStyle/>
                    <a:p>
                      <a:pPr algn="l" fontAlgn="b"/>
                      <a:r>
                        <a:rPr lang="en-US" sz="1100" b="0" i="0" u="none" strike="noStrike" dirty="0">
                          <a:solidFill>
                            <a:srgbClr val="000000"/>
                          </a:solidFill>
                          <a:effectLst/>
                          <a:latin typeface="Calibri" panose="020F0502020204030204" pitchFamily="34" charset="0"/>
                        </a:rPr>
                        <a:t>East Carolina University</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International Atomic Energy Agency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3298" marR="3298" marT="329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278486860"/>
                  </a:ext>
                </a:extLst>
              </a:tr>
              <a:tr h="172943">
                <a:tc>
                  <a:txBody>
                    <a:bodyPr/>
                    <a:lstStyle/>
                    <a:p>
                      <a:pPr algn="l" fontAlgn="b"/>
                      <a:r>
                        <a:rPr lang="en-US" sz="1100" b="0" i="0" u="none" strike="noStrike" dirty="0">
                          <a:solidFill>
                            <a:srgbClr val="000000"/>
                          </a:solidFill>
                          <a:effectLst/>
                          <a:latin typeface="Calibri" panose="020F0502020204030204" pitchFamily="34" charset="0"/>
                        </a:rPr>
                        <a:t>Kansas State University</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Calibri" panose="020F0502020204030204" pitchFamily="34" charset="0"/>
                        </a:rPr>
                        <a:t>Japan Atomic Energy Agency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3298" marR="3298" marT="329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788655985"/>
                  </a:ext>
                </a:extLst>
              </a:tr>
              <a:tr h="172943">
                <a:tc>
                  <a:txBody>
                    <a:bodyPr/>
                    <a:lstStyle/>
                    <a:p>
                      <a:pPr algn="l" fontAlgn="b"/>
                      <a:r>
                        <a:rPr lang="en-US" sz="1100" b="0" i="0" u="none" strike="noStrike" dirty="0">
                          <a:solidFill>
                            <a:srgbClr val="000000"/>
                          </a:solidFill>
                          <a:effectLst/>
                          <a:latin typeface="Calibri" panose="020F0502020204030204" pitchFamily="34" charset="0"/>
                        </a:rPr>
                        <a:t>Western Norway Univ. of Applied Sciences</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National Institute for Nuclear Physics (INFN)</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3298" marR="3298" marT="329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1403019"/>
                  </a:ext>
                </a:extLst>
              </a:tr>
              <a:tr h="172943">
                <a:tc>
                  <a:txBody>
                    <a:bodyPr/>
                    <a:lstStyle/>
                    <a:p>
                      <a:pPr algn="l" fontAlgn="b"/>
                      <a:r>
                        <a:rPr lang="en-US" sz="1100" b="0" i="0" u="none" strike="noStrike" dirty="0">
                          <a:solidFill>
                            <a:srgbClr val="000000"/>
                          </a:solidFill>
                          <a:effectLst/>
                          <a:latin typeface="Calibri" panose="020F0502020204030204" pitchFamily="34" charset="0"/>
                        </a:rPr>
                        <a:t>North Carolina Central University</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UK Ministry of Defence</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3298" marR="3298" marT="329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970801617"/>
                  </a:ext>
                </a:extLst>
              </a:tr>
              <a:tr h="172943">
                <a:tc>
                  <a:txBody>
                    <a:bodyPr/>
                    <a:lstStyle/>
                    <a:p>
                      <a:pPr algn="l" fontAlgn="b"/>
                      <a:r>
                        <a:rPr lang="en-US" sz="1100" b="0" i="0" u="none" strike="noStrike" dirty="0">
                          <a:solidFill>
                            <a:srgbClr val="000000"/>
                          </a:solidFill>
                          <a:effectLst/>
                          <a:latin typeface="Calibri" panose="020F0502020204030204" pitchFamily="34" charset="0"/>
                        </a:rPr>
                        <a:t>Duke University</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Calibri" panose="020F0502020204030204" pitchFamily="34" charset="0"/>
                        </a:rPr>
                        <a:t>European Space Agency</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3298" marR="3298" marT="329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652857077"/>
                  </a:ext>
                </a:extLst>
              </a:tr>
              <a:tr h="172943">
                <a:tc>
                  <a:txBody>
                    <a:bodyPr/>
                    <a:lstStyle/>
                    <a:p>
                      <a:pPr algn="l" fontAlgn="b"/>
                      <a:r>
                        <a:rPr lang="en-US" sz="1100" b="0" i="0" u="none" strike="noStrike">
                          <a:solidFill>
                            <a:srgbClr val="000000"/>
                          </a:solidFill>
                          <a:effectLst/>
                          <a:latin typeface="Calibri" panose="020F0502020204030204" pitchFamily="34" charset="0"/>
                        </a:rPr>
                        <a:t>Technical University of Darmstadt</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CERN</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3298" marR="3298" marT="329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90686110"/>
                  </a:ext>
                </a:extLst>
              </a:tr>
              <a:tr h="172943">
                <a:tc>
                  <a:txBody>
                    <a:bodyPr/>
                    <a:lstStyle/>
                    <a:p>
                      <a:pPr algn="l" fontAlgn="b"/>
                      <a:r>
                        <a:rPr lang="en-US" sz="1100" b="0" i="0" u="none" strike="noStrike">
                          <a:solidFill>
                            <a:srgbClr val="000000"/>
                          </a:solidFill>
                          <a:effectLst/>
                          <a:latin typeface="Calibri" panose="020F0502020204030204" pitchFamily="34" charset="0"/>
                        </a:rPr>
                        <a:t>Lancaster University</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Institute of Astronomy and Space Physics (IAFE)</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3298" marR="3298" marT="329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589231940"/>
                  </a:ext>
                </a:extLst>
              </a:tr>
              <a:tr h="172953">
                <a:tc>
                  <a:txBody>
                    <a:bodyPr/>
                    <a:lstStyle/>
                    <a:p>
                      <a:pPr algn="l" fontAlgn="b"/>
                      <a:r>
                        <a:rPr lang="en-US" sz="1100" b="0" i="0" u="none" strike="noStrike">
                          <a:solidFill>
                            <a:srgbClr val="000000"/>
                          </a:solidFill>
                          <a:effectLst/>
                          <a:latin typeface="Calibri" panose="020F0502020204030204" pitchFamily="34" charset="0"/>
                        </a:rPr>
                        <a:t>Massachusetts Institute of Technology</a:t>
                      </a:r>
                    </a:p>
                  </a:txBody>
                  <a:tcPr marL="3298" marR="3298" marT="3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3298" marR="3298" marT="329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3298" marR="3298" marT="3298" marB="0" anchor="b">
                    <a:lnL>
                      <a:noFill/>
                    </a:lnL>
                    <a:lnR>
                      <a:noFill/>
                    </a:lnR>
                    <a:lnT>
                      <a:noFill/>
                    </a:lnT>
                    <a:lnB>
                      <a:noFill/>
                    </a:lnB>
                    <a:solidFill>
                      <a:srgbClr val="FFFFFF"/>
                    </a:solidFill>
                  </a:tcPr>
                </a:tc>
                <a:extLst>
                  <a:ext uri="{0D108BD9-81ED-4DB2-BD59-A6C34878D82A}">
                    <a16:rowId xmlns:a16="http://schemas.microsoft.com/office/drawing/2014/main" val="2609690052"/>
                  </a:ext>
                </a:extLst>
              </a:tr>
            </a:tbl>
          </a:graphicData>
        </a:graphic>
      </p:graphicFrame>
    </p:spTree>
    <p:extLst>
      <p:ext uri="{BB962C8B-B14F-4D97-AF65-F5344CB8AC3E}">
        <p14:creationId xmlns:p14="http://schemas.microsoft.com/office/powerpoint/2010/main" val="651750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0455CC-8AC0-4C33-88D5-15D518C33A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7629C-ECC2-416D-B398-D8AE1840B516}"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a:extLst>
              <a:ext uri="{FF2B5EF4-FFF2-40B4-BE49-F238E27FC236}">
                <a16:creationId xmlns:a16="http://schemas.microsoft.com/office/drawing/2014/main" id="{F6B3D5B8-1E0E-4104-A96C-25581BD12BC4}"/>
              </a:ext>
            </a:extLst>
          </p:cNvPr>
          <p:cNvSpPr>
            <a:spLocks noGrp="1"/>
          </p:cNvSpPr>
          <p:nvPr>
            <p:ph type="title"/>
          </p:nvPr>
        </p:nvSpPr>
        <p:spPr>
          <a:xfrm>
            <a:off x="457200" y="274638"/>
            <a:ext cx="8229600" cy="487362"/>
          </a:xfrm>
        </p:spPr>
        <p:txBody>
          <a:bodyPr>
            <a:noAutofit/>
          </a:bodyPr>
          <a:lstStyle/>
          <a:p>
            <a:r>
              <a:rPr lang="en-US" sz="2400" dirty="0">
                <a:solidFill>
                  <a:schemeClr val="tx1"/>
                </a:solidFill>
              </a:rPr>
              <a:t>Wanda Topics that have Been Funded</a:t>
            </a:r>
          </a:p>
        </p:txBody>
      </p:sp>
      <p:graphicFrame>
        <p:nvGraphicFramePr>
          <p:cNvPr id="6" name="Table 5">
            <a:extLst>
              <a:ext uri="{FF2B5EF4-FFF2-40B4-BE49-F238E27FC236}">
                <a16:creationId xmlns:a16="http://schemas.microsoft.com/office/drawing/2014/main" id="{AAE3CA63-148D-4BC7-B250-2AD49D6F0BAC}"/>
              </a:ext>
            </a:extLst>
          </p:cNvPr>
          <p:cNvGraphicFramePr>
            <a:graphicFrameLocks noGrp="1"/>
          </p:cNvGraphicFramePr>
          <p:nvPr>
            <p:extLst>
              <p:ext uri="{D42A27DB-BD31-4B8C-83A1-F6EECF244321}">
                <p14:modId xmlns:p14="http://schemas.microsoft.com/office/powerpoint/2010/main" val="3514317005"/>
              </p:ext>
            </p:extLst>
          </p:nvPr>
        </p:nvGraphicFramePr>
        <p:xfrm>
          <a:off x="0" y="902386"/>
          <a:ext cx="9144000" cy="5688120"/>
        </p:xfrm>
        <a:graphic>
          <a:graphicData uri="http://schemas.openxmlformats.org/drawingml/2006/table">
            <a:tbl>
              <a:tblPr/>
              <a:tblGrid>
                <a:gridCol w="62674">
                  <a:extLst>
                    <a:ext uri="{9D8B030D-6E8A-4147-A177-3AD203B41FA5}">
                      <a16:colId xmlns:a16="http://schemas.microsoft.com/office/drawing/2014/main" val="3267040827"/>
                    </a:ext>
                  </a:extLst>
                </a:gridCol>
                <a:gridCol w="2882961">
                  <a:extLst>
                    <a:ext uri="{9D8B030D-6E8A-4147-A177-3AD203B41FA5}">
                      <a16:colId xmlns:a16="http://schemas.microsoft.com/office/drawing/2014/main" val="1484021765"/>
                    </a:ext>
                  </a:extLst>
                </a:gridCol>
                <a:gridCol w="144147">
                  <a:extLst>
                    <a:ext uri="{9D8B030D-6E8A-4147-A177-3AD203B41FA5}">
                      <a16:colId xmlns:a16="http://schemas.microsoft.com/office/drawing/2014/main" val="1141857681"/>
                    </a:ext>
                  </a:extLst>
                </a:gridCol>
                <a:gridCol w="37603">
                  <a:extLst>
                    <a:ext uri="{9D8B030D-6E8A-4147-A177-3AD203B41FA5}">
                      <a16:colId xmlns:a16="http://schemas.microsoft.com/office/drawing/2014/main" val="27791025"/>
                    </a:ext>
                  </a:extLst>
                </a:gridCol>
                <a:gridCol w="2870427">
                  <a:extLst>
                    <a:ext uri="{9D8B030D-6E8A-4147-A177-3AD203B41FA5}">
                      <a16:colId xmlns:a16="http://schemas.microsoft.com/office/drawing/2014/main" val="936118903"/>
                    </a:ext>
                  </a:extLst>
                </a:gridCol>
                <a:gridCol w="119079">
                  <a:extLst>
                    <a:ext uri="{9D8B030D-6E8A-4147-A177-3AD203B41FA5}">
                      <a16:colId xmlns:a16="http://schemas.microsoft.com/office/drawing/2014/main" val="1592619337"/>
                    </a:ext>
                  </a:extLst>
                </a:gridCol>
                <a:gridCol w="37603">
                  <a:extLst>
                    <a:ext uri="{9D8B030D-6E8A-4147-A177-3AD203B41FA5}">
                      <a16:colId xmlns:a16="http://schemas.microsoft.com/office/drawing/2014/main" val="815959478"/>
                    </a:ext>
                  </a:extLst>
                </a:gridCol>
                <a:gridCol w="2870427">
                  <a:extLst>
                    <a:ext uri="{9D8B030D-6E8A-4147-A177-3AD203B41FA5}">
                      <a16:colId xmlns:a16="http://schemas.microsoft.com/office/drawing/2014/main" val="2015969983"/>
                    </a:ext>
                  </a:extLst>
                </a:gridCol>
                <a:gridCol w="119079">
                  <a:extLst>
                    <a:ext uri="{9D8B030D-6E8A-4147-A177-3AD203B41FA5}">
                      <a16:colId xmlns:a16="http://schemas.microsoft.com/office/drawing/2014/main" val="3712193950"/>
                    </a:ext>
                  </a:extLst>
                </a:gridCol>
              </a:tblGrid>
              <a:tr h="144267">
                <a:tc>
                  <a:txBody>
                    <a:bodyPr/>
                    <a:lstStyle/>
                    <a:p>
                      <a:pPr algn="l" fontAlgn="b"/>
                      <a:r>
                        <a:rPr lang="en-US" sz="800" b="0" i="0" u="none" strike="noStrike" dirty="0">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0070C0"/>
                    </a:solidFill>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2820" marR="2820" marT="2820" marB="0" anchor="b">
                    <a:lnL>
                      <a:noFill/>
                    </a:lnL>
                    <a:lnR>
                      <a:noFill/>
                    </a:lnR>
                    <a:lnT>
                      <a:noFill/>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2820" marR="2820" marT="2820" marB="0" anchor="b">
                    <a:lnL>
                      <a:noFill/>
                    </a:lnL>
                    <a:lnR>
                      <a:noFill/>
                    </a:lnR>
                    <a:lnT>
                      <a:noFill/>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0070C0"/>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179889908"/>
                  </a:ext>
                </a:extLst>
              </a:tr>
              <a:tr h="153304">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gridSpan="2">
                  <a:txBody>
                    <a:bodyPr/>
                    <a:lstStyle/>
                    <a:p>
                      <a:pPr algn="ctr" fontAlgn="b"/>
                      <a:r>
                        <a:rPr lang="en-US" sz="1050" b="0" i="0" u="none" strike="noStrike" dirty="0">
                          <a:solidFill>
                            <a:srgbClr val="000000"/>
                          </a:solidFill>
                          <a:effectLst/>
                          <a:latin typeface="Calibri" panose="020F0502020204030204" pitchFamily="34" charset="0"/>
                        </a:rPr>
                        <a:t>NDNCA (2015) Cross-cutting recommendations</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gridSpan="2">
                  <a:txBody>
                    <a:bodyPr/>
                    <a:lstStyle/>
                    <a:p>
                      <a:pPr algn="ctr" fontAlgn="b"/>
                      <a:r>
                        <a:rPr lang="en-US" sz="1050" b="0" i="0" u="none" strike="noStrike">
                          <a:solidFill>
                            <a:srgbClr val="000000"/>
                          </a:solidFill>
                          <a:effectLst/>
                          <a:latin typeface="Calibri" panose="020F0502020204030204" pitchFamily="34" charset="0"/>
                        </a:rPr>
                        <a:t>WANDA2019 Topics</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gridSpan="2">
                  <a:txBody>
                    <a:bodyPr/>
                    <a:lstStyle/>
                    <a:p>
                      <a:pPr algn="ctr" fontAlgn="b"/>
                      <a:r>
                        <a:rPr lang="en-US" sz="1050" b="0" i="0" u="none" strike="noStrike">
                          <a:solidFill>
                            <a:srgbClr val="000000"/>
                          </a:solidFill>
                          <a:effectLst/>
                          <a:latin typeface="Calibri" panose="020F0502020204030204" pitchFamily="34" charset="0"/>
                        </a:rPr>
                        <a:t>WANDA2022 Topics</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extLst>
                  <a:ext uri="{0D108BD9-81ED-4DB2-BD59-A6C34878D82A}">
                    <a16:rowId xmlns:a16="http://schemas.microsoft.com/office/drawing/2014/main" val="3548423828"/>
                  </a:ext>
                </a:extLst>
              </a:tr>
              <a:tr h="153304">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050" b="0" i="0" u="none" strike="noStrike" dirty="0">
                          <a:solidFill>
                            <a:srgbClr val="000000"/>
                          </a:solidFill>
                          <a:effectLst/>
                          <a:latin typeface="Calibri" panose="020F0502020204030204" pitchFamily="34" charset="0"/>
                        </a:rPr>
                        <a:t>Dosimetry Standards </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050" b="0" i="0" u="none" strike="noStrike">
                          <a:solidFill>
                            <a:srgbClr val="000000"/>
                          </a:solidFill>
                          <a:effectLst/>
                          <a:latin typeface="Calibri" panose="020F0502020204030204" pitchFamily="34" charset="0"/>
                        </a:rPr>
                        <a:t>Nuclear Data for Isotope Production</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a:solidFill>
                            <a:srgbClr val="000000"/>
                          </a:solidFill>
                          <a:effectLst/>
                          <a:latin typeface="Calibri" panose="020F0502020204030204" pitchFamily="34" charset="0"/>
                        </a:rPr>
                        <a:t>Reactions on Unstable Nuclei</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497573"/>
                  </a:ext>
                </a:extLst>
              </a:tr>
              <a:tr h="153304">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050" b="0" i="0" u="none" strike="noStrike" dirty="0">
                          <a:solidFill>
                            <a:srgbClr val="000000"/>
                          </a:solidFill>
                          <a:effectLst/>
                          <a:latin typeface="Calibri" panose="020F0502020204030204" pitchFamily="34" charset="0"/>
                        </a:rPr>
                        <a:t>Fission</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050" b="0" i="0" u="none" strike="noStrike">
                          <a:solidFill>
                            <a:srgbClr val="000000"/>
                          </a:solidFill>
                          <a:effectLst/>
                          <a:latin typeface="Calibri" panose="020F0502020204030204" pitchFamily="34" charset="0"/>
                        </a:rPr>
                        <a:t>Safeguards</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a:solidFill>
                            <a:srgbClr val="000000"/>
                          </a:solidFill>
                          <a:effectLst/>
                          <a:latin typeface="Calibri" panose="020F0502020204030204" pitchFamily="34" charset="0"/>
                        </a:rPr>
                        <a:t>High Energy Ion Interactions and Secondary Particles</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2819725"/>
                  </a:ext>
                </a:extLst>
              </a:tr>
              <a:tr h="153304">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050" b="0" i="0" u="none" strike="noStrike" dirty="0">
                          <a:solidFill>
                            <a:srgbClr val="000000"/>
                          </a:solidFill>
                          <a:effectLst/>
                          <a:latin typeface="Calibri" panose="020F0502020204030204" pitchFamily="34" charset="0"/>
                        </a:rPr>
                        <a:t>Decay Data and g-Branching Ratios</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050" b="0" i="0" u="none" strike="noStrike">
                          <a:solidFill>
                            <a:srgbClr val="000000"/>
                          </a:solidFill>
                          <a:effectLst/>
                          <a:latin typeface="Calibri" panose="020F0502020204030204" pitchFamily="34" charset="0"/>
                        </a:rPr>
                        <a:t>Materials Damage</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a:solidFill>
                            <a:srgbClr val="000000"/>
                          </a:solidFill>
                          <a:effectLst/>
                          <a:latin typeface="Calibri" panose="020F0502020204030204" pitchFamily="34" charset="0"/>
                        </a:rPr>
                        <a:t>Neutrons as Secondary Particles and Interactions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9788397"/>
                  </a:ext>
                </a:extLst>
              </a:tr>
              <a:tr h="153304">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050" b="0" i="0" u="none" strike="noStrike" dirty="0">
                          <a:solidFill>
                            <a:srgbClr val="000000"/>
                          </a:solidFill>
                          <a:effectLst/>
                          <a:latin typeface="Calibri" panose="020F0502020204030204" pitchFamily="34" charset="0"/>
                        </a:rPr>
                        <a:t>Neutron Transport Covariance Reduction</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050" b="0" i="0" u="none" strike="noStrike" dirty="0">
                          <a:solidFill>
                            <a:srgbClr val="000000"/>
                          </a:solidFill>
                          <a:effectLst/>
                          <a:latin typeface="Calibri" panose="020F0502020204030204" pitchFamily="34" charset="0"/>
                        </a:rPr>
                        <a:t>Nuclear Data for Nuclear Energy</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a:solidFill>
                            <a:srgbClr val="000000"/>
                          </a:solidFill>
                          <a:effectLst/>
                          <a:latin typeface="Calibri" panose="020F0502020204030204" pitchFamily="34" charset="0"/>
                        </a:rPr>
                        <a:t>Photon Reactions and Transport</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053098"/>
                  </a:ext>
                </a:extLst>
              </a:tr>
              <a:tr h="153304">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050" b="0" i="0" u="none" strike="noStrike" dirty="0">
                          <a:solidFill>
                            <a:srgbClr val="000000"/>
                          </a:solidFill>
                          <a:effectLst/>
                          <a:latin typeface="Calibri" panose="020F0502020204030204" pitchFamily="34" charset="0"/>
                        </a:rPr>
                        <a:t>Expanded Integral Validation</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050" b="0" i="0" u="none" strike="noStrike" dirty="0">
                          <a:solidFill>
                            <a:srgbClr val="000000"/>
                          </a:solidFill>
                          <a:effectLst/>
                          <a:latin typeface="Calibri" panose="020F0502020204030204" pitchFamily="34" charset="0"/>
                        </a:rPr>
                        <a:t>(</a:t>
                      </a:r>
                      <a:r>
                        <a:rPr lang="en-US" sz="1050" b="0" i="0" u="none" strike="noStrike" dirty="0" err="1">
                          <a:solidFill>
                            <a:srgbClr val="000000"/>
                          </a:solidFill>
                          <a:effectLst/>
                          <a:latin typeface="Calibri" panose="020F0502020204030204" pitchFamily="34" charset="0"/>
                        </a:rPr>
                        <a:t>n,x</a:t>
                      </a:r>
                      <a:r>
                        <a:rPr lang="en-US" sz="1050" b="0" i="0" u="none" strike="noStrike" dirty="0">
                          <a:solidFill>
                            <a:srgbClr val="000000"/>
                          </a:solidFill>
                          <a:effectLst/>
                          <a:latin typeface="Calibri" panose="020F0502020204030204" pitchFamily="34" charset="0"/>
                        </a:rPr>
                        <a:t>) Reactions</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a:solidFill>
                            <a:srgbClr val="000000"/>
                          </a:solidFill>
                          <a:effectLst/>
                          <a:latin typeface="Calibri" panose="020F0502020204030204" pitchFamily="34" charset="0"/>
                        </a:rPr>
                        <a:t>Stopping Powers, Energy Depostion and Dose</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026486"/>
                  </a:ext>
                </a:extLst>
              </a:tr>
              <a:tr h="153304">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050" b="0" i="0" u="none" strike="noStrike" dirty="0">
                          <a:solidFill>
                            <a:srgbClr val="000000"/>
                          </a:solidFill>
                          <a:effectLst/>
                          <a:latin typeface="Calibri" panose="020F0502020204030204" pitchFamily="34" charset="0"/>
                        </a:rPr>
                        <a:t>Antineutrinos from Reactors</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050" b="0" i="0" u="none" strike="noStrike" dirty="0">
                          <a:solidFill>
                            <a:srgbClr val="000000"/>
                          </a:solidFill>
                          <a:effectLst/>
                          <a:latin typeface="Calibri" panose="020F0502020204030204" pitchFamily="34" charset="0"/>
                        </a:rPr>
                        <a:t>Atomic Data, NRF Data</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a:solidFill>
                            <a:srgbClr val="000000"/>
                          </a:solidFill>
                          <a:effectLst/>
                          <a:latin typeface="Calibri" panose="020F0502020204030204" pitchFamily="34" charset="0"/>
                        </a:rPr>
                        <a:t>Nuclear Data Adjustments and Impact on Applications</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650014"/>
                  </a:ext>
                </a:extLst>
              </a:tr>
              <a:tr h="144267">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050" b="0" i="0" u="none" strike="noStrike">
                          <a:solidFill>
                            <a:srgbClr val="000000"/>
                          </a:solidFill>
                          <a:effectLst/>
                          <a:latin typeface="Calibri" panose="020F0502020204030204" pitchFamily="34" charset="0"/>
                        </a:rPr>
                        <a:t> </a:t>
                      </a:r>
                    </a:p>
                  </a:txBody>
                  <a:tcPr marL="169217"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850669672"/>
                  </a:ext>
                </a:extLst>
              </a:tr>
              <a:tr h="153304">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gridSpan="2">
                  <a:txBody>
                    <a:bodyPr/>
                    <a:lstStyle/>
                    <a:p>
                      <a:pPr algn="ctr" rtl="0" fontAlgn="ctr"/>
                      <a:r>
                        <a:rPr lang="en-US" sz="1050" b="0" i="0" u="none" strike="noStrike" dirty="0">
                          <a:solidFill>
                            <a:srgbClr val="000000"/>
                          </a:solidFill>
                          <a:effectLst/>
                          <a:latin typeface="Calibri" panose="020F0502020204030204" pitchFamily="34" charset="0"/>
                        </a:rPr>
                        <a:t>NDEM (2016) Cross-cutting </a:t>
                      </a:r>
                      <a:r>
                        <a:rPr lang="en-US" sz="1050" b="0" i="0" u="none" strike="noStrike" dirty="0" err="1">
                          <a:solidFill>
                            <a:srgbClr val="000000"/>
                          </a:solidFill>
                          <a:effectLst/>
                          <a:latin typeface="Calibri" panose="020F0502020204030204" pitchFamily="34" charset="0"/>
                        </a:rPr>
                        <a:t>recommendataions</a:t>
                      </a:r>
                      <a:endParaRPr lang="en-US" sz="1050" b="0" i="0" u="none" strike="noStrike" dirty="0">
                        <a:solidFill>
                          <a:srgbClr val="000000"/>
                        </a:solidFill>
                        <a:effectLst/>
                        <a:latin typeface="Calibri" panose="020F0502020204030204" pitchFamily="34" charset="0"/>
                      </a:endParaRP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gridSpan="2">
                  <a:txBody>
                    <a:bodyPr/>
                    <a:lstStyle/>
                    <a:p>
                      <a:pPr algn="ctr" fontAlgn="b"/>
                      <a:r>
                        <a:rPr lang="en-US" sz="1050" b="0" i="0" u="none" strike="noStrike" dirty="0">
                          <a:solidFill>
                            <a:srgbClr val="000000"/>
                          </a:solidFill>
                          <a:effectLst/>
                          <a:latin typeface="Calibri" panose="020F0502020204030204" pitchFamily="34" charset="0"/>
                        </a:rPr>
                        <a:t>WANDA2020 Topics</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84502148"/>
                  </a:ext>
                </a:extLst>
              </a:tr>
              <a:tr h="153304">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050" b="0" i="0" u="none" strike="noStrike">
                          <a:solidFill>
                            <a:srgbClr val="000000"/>
                          </a:solidFill>
                          <a:effectLst/>
                          <a:latin typeface="Calibri" panose="020F0502020204030204" pitchFamily="34" charset="0"/>
                        </a:rPr>
                        <a:t>Improving the Pipeline infrastructure</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050" b="0" i="0" u="none" strike="noStrike" dirty="0">
                          <a:solidFill>
                            <a:srgbClr val="000000"/>
                          </a:solidFill>
                          <a:effectLst/>
                          <a:latin typeface="Calibri" panose="020F0502020204030204" pitchFamily="34" charset="0"/>
                        </a:rPr>
                        <a:t>Covariance/Uncertainty/Sensitivity/Validation</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FFFFFF"/>
                    </a:solidFill>
                  </a:tcPr>
                </a:tc>
                <a:extLst>
                  <a:ext uri="{0D108BD9-81ED-4DB2-BD59-A6C34878D82A}">
                    <a16:rowId xmlns:a16="http://schemas.microsoft.com/office/drawing/2014/main" val="1005762081"/>
                  </a:ext>
                </a:extLst>
              </a:tr>
              <a:tr h="153304">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050" b="0" i="0" u="none" strike="noStrike">
                          <a:solidFill>
                            <a:srgbClr val="000000"/>
                          </a:solidFill>
                          <a:effectLst/>
                          <a:latin typeface="Calibri" panose="020F0502020204030204" pitchFamily="34" charset="0"/>
                        </a:rPr>
                        <a:t>Improved Covariance Data</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050" b="0" i="0" u="none" strike="noStrike" dirty="0">
                          <a:solidFill>
                            <a:srgbClr val="000000"/>
                          </a:solidFill>
                          <a:effectLst/>
                          <a:latin typeface="Calibri" panose="020F0502020204030204" pitchFamily="34" charset="0"/>
                        </a:rPr>
                        <a:t>Nuclear Data for Isotope Production and </a:t>
                      </a:r>
                      <a:r>
                        <a:rPr lang="en-US" sz="1050" b="0" i="0" u="none" strike="noStrike" dirty="0" err="1">
                          <a:solidFill>
                            <a:srgbClr val="000000"/>
                          </a:solidFill>
                          <a:effectLst/>
                          <a:latin typeface="Calibri" panose="020F0502020204030204" pitchFamily="34" charset="0"/>
                        </a:rPr>
                        <a:t>Targetry</a:t>
                      </a:r>
                      <a:r>
                        <a:rPr lang="en-US" sz="1050" b="0" i="0" u="none" strike="noStrike" dirty="0">
                          <a:solidFill>
                            <a:srgbClr val="000000"/>
                          </a:solidFill>
                          <a:effectLst/>
                          <a:latin typeface="Calibri" panose="020F0502020204030204" pitchFamily="34" charset="0"/>
                        </a:rPr>
                        <a:t> Needs</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FFFFFF"/>
                    </a:solidFill>
                  </a:tcPr>
                </a:tc>
                <a:extLst>
                  <a:ext uri="{0D108BD9-81ED-4DB2-BD59-A6C34878D82A}">
                    <a16:rowId xmlns:a16="http://schemas.microsoft.com/office/drawing/2014/main" val="1477926132"/>
                  </a:ext>
                </a:extLst>
              </a:tr>
              <a:tr h="153304">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050" b="0" i="0" u="none" strike="noStrike">
                          <a:solidFill>
                            <a:srgbClr val="000000"/>
                          </a:solidFill>
                          <a:effectLst/>
                          <a:latin typeface="Calibri" panose="020F0502020204030204" pitchFamily="34" charset="0"/>
                        </a:rPr>
                        <a:t>Inelastic Scattering on actinides</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050" b="0" i="0" u="none" strike="noStrike" dirty="0">
                          <a:solidFill>
                            <a:srgbClr val="000000"/>
                          </a:solidFill>
                          <a:effectLst/>
                          <a:latin typeface="Calibri" panose="020F0502020204030204" pitchFamily="34" charset="0"/>
                        </a:rPr>
                        <a:t>Machine Learning/AI</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FFFFFF"/>
                    </a:solidFill>
                  </a:tcPr>
                </a:tc>
                <a:extLst>
                  <a:ext uri="{0D108BD9-81ED-4DB2-BD59-A6C34878D82A}">
                    <a16:rowId xmlns:a16="http://schemas.microsoft.com/office/drawing/2014/main" val="152230210"/>
                  </a:ext>
                </a:extLst>
              </a:tr>
              <a:tr h="153304">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050" b="0" i="0" u="none" strike="noStrike">
                          <a:solidFill>
                            <a:srgbClr val="000000"/>
                          </a:solidFill>
                          <a:effectLst/>
                          <a:latin typeface="Calibri" panose="020F0502020204030204" pitchFamily="34" charset="0"/>
                        </a:rPr>
                        <a:t>Capture gamma spectra</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050" b="0" i="0" u="none" strike="noStrike" dirty="0">
                          <a:solidFill>
                            <a:srgbClr val="000000"/>
                          </a:solidFill>
                          <a:effectLst/>
                          <a:latin typeface="Calibri" panose="020F0502020204030204" pitchFamily="34" charset="0"/>
                        </a:rPr>
                        <a:t>Detector Models, Atomic Data and Stopping Powers</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FFFFFF"/>
                    </a:solidFill>
                  </a:tcPr>
                </a:tc>
                <a:extLst>
                  <a:ext uri="{0D108BD9-81ED-4DB2-BD59-A6C34878D82A}">
                    <a16:rowId xmlns:a16="http://schemas.microsoft.com/office/drawing/2014/main" val="920891985"/>
                  </a:ext>
                </a:extLst>
              </a:tr>
              <a:tr h="153304">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050" b="0" i="0" u="none" strike="noStrike">
                          <a:solidFill>
                            <a:srgbClr val="000000"/>
                          </a:solidFill>
                          <a:effectLst/>
                          <a:latin typeface="Calibri" panose="020F0502020204030204" pitchFamily="34" charset="0"/>
                        </a:rPr>
                        <a:t>Improved Fission yields</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050" b="0" i="0" u="none" strike="noStrike" dirty="0">
                          <a:solidFill>
                            <a:srgbClr val="000000"/>
                          </a:solidFill>
                          <a:effectLst/>
                          <a:latin typeface="Calibri" panose="020F0502020204030204" pitchFamily="34" charset="0"/>
                        </a:rPr>
                        <a:t>Scattering, Transport and Shielding</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FFFFFF"/>
                    </a:solidFill>
                  </a:tcPr>
                </a:tc>
                <a:extLst>
                  <a:ext uri="{0D108BD9-81ED-4DB2-BD59-A6C34878D82A}">
                    <a16:rowId xmlns:a16="http://schemas.microsoft.com/office/drawing/2014/main" val="662689426"/>
                  </a:ext>
                </a:extLst>
              </a:tr>
              <a:tr h="153304">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050" b="0" i="0" u="none" strike="noStrike">
                          <a:solidFill>
                            <a:srgbClr val="000000"/>
                          </a:solidFill>
                          <a:effectLst/>
                          <a:latin typeface="Calibri" panose="020F0502020204030204" pitchFamily="34" charset="0"/>
                        </a:rPr>
                        <a:t>Target Production to Support Nuclear Data Experiments</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050" b="0" i="0" u="none" strike="noStrike" dirty="0">
                          <a:solidFill>
                            <a:srgbClr val="000000"/>
                          </a:solidFill>
                          <a:effectLst/>
                          <a:latin typeface="Calibri" panose="020F0502020204030204" pitchFamily="34" charset="0"/>
                        </a:rPr>
                        <a:t>Neutron induced gammas and gamma decay</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FFFFFF"/>
                    </a:solidFill>
                  </a:tcPr>
                </a:tc>
                <a:extLst>
                  <a:ext uri="{0D108BD9-81ED-4DB2-BD59-A6C34878D82A}">
                    <a16:rowId xmlns:a16="http://schemas.microsoft.com/office/drawing/2014/main" val="4143014389"/>
                  </a:ext>
                </a:extLst>
              </a:tr>
              <a:tr h="144267">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050" b="0" i="0" u="none" strike="noStrike">
                          <a:solidFill>
                            <a:srgbClr val="000000"/>
                          </a:solidFill>
                          <a:effectLst/>
                          <a:latin typeface="Calibri" panose="020F0502020204030204" pitchFamily="34" charset="0"/>
                        </a:rPr>
                        <a:t> </a:t>
                      </a:r>
                    </a:p>
                  </a:txBody>
                  <a:tcPr marL="169217"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2820" marR="2820" marT="28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FFFFFF"/>
                    </a:solidFill>
                  </a:tcPr>
                </a:tc>
                <a:extLst>
                  <a:ext uri="{0D108BD9-81ED-4DB2-BD59-A6C34878D82A}">
                    <a16:rowId xmlns:a16="http://schemas.microsoft.com/office/drawing/2014/main" val="941536397"/>
                  </a:ext>
                </a:extLst>
              </a:tr>
              <a:tr h="153304">
                <a:tc>
                  <a:txBody>
                    <a:bodyPr/>
                    <a:lstStyle/>
                    <a:p>
                      <a:pPr algn="l" fontAlgn="b"/>
                      <a:r>
                        <a:rPr lang="en-US" sz="5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ctr" rtl="0" fontAlgn="ctr"/>
                      <a:r>
                        <a:rPr lang="en-US" sz="1050" b="0" i="0" u="none" strike="noStrike">
                          <a:solidFill>
                            <a:srgbClr val="000000"/>
                          </a:solidFill>
                          <a:effectLst/>
                          <a:latin typeface="Calibri" panose="020F0502020204030204" pitchFamily="34" charset="0"/>
                        </a:rPr>
                        <a:t>NDREW (2018) Topics</a:t>
                      </a:r>
                    </a:p>
                  </a:txBody>
                  <a:tcPr marL="2820"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fontAlgn="b"/>
                      <a:r>
                        <a:rPr lang="en-US" sz="1050" b="0" i="0" u="none" strike="noStrike" dirty="0">
                          <a:solidFill>
                            <a:srgbClr val="000000"/>
                          </a:solidFill>
                          <a:effectLst/>
                          <a:latin typeface="Calibri" panose="020F0502020204030204" pitchFamily="34" charset="0"/>
                        </a:rPr>
                        <a:t>WANDA2021 Topics</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ctr" fontAlgn="b"/>
                      <a:r>
                        <a:rPr lang="en-US" sz="105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FFFFFF"/>
                    </a:solidFill>
                  </a:tcPr>
                </a:tc>
                <a:extLst>
                  <a:ext uri="{0D108BD9-81ED-4DB2-BD59-A6C34878D82A}">
                    <a16:rowId xmlns:a16="http://schemas.microsoft.com/office/drawing/2014/main" val="2276707884"/>
                  </a:ext>
                </a:extLst>
              </a:tr>
              <a:tr h="153304">
                <a:tc>
                  <a:txBody>
                    <a:bodyPr/>
                    <a:lstStyle/>
                    <a:p>
                      <a:pPr algn="l" fontAlgn="b"/>
                      <a:r>
                        <a:rPr lang="en-US" sz="5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a:solidFill>
                            <a:srgbClr val="000000"/>
                          </a:solidFill>
                          <a:effectLst/>
                          <a:latin typeface="Calibri" panose="020F0502020204030204" pitchFamily="34" charset="0"/>
                        </a:rPr>
                        <a:t> Uncertainty, Sensitivity, and Covariance</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l" fontAlgn="b"/>
                      <a:r>
                        <a:rPr lang="en-US" sz="1050" b="0" i="0" u="none" strike="noStrike">
                          <a:solidFill>
                            <a:srgbClr val="000000"/>
                          </a:solidFill>
                          <a:effectLst/>
                          <a:latin typeface="Calibri" panose="020F0502020204030204" pitchFamily="34" charset="0"/>
                        </a:rPr>
                        <a:t>Advanced Computing for Nuclear Data</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FFFFFF"/>
                    </a:solidFill>
                  </a:tcPr>
                </a:tc>
                <a:extLst>
                  <a:ext uri="{0D108BD9-81ED-4DB2-BD59-A6C34878D82A}">
                    <a16:rowId xmlns:a16="http://schemas.microsoft.com/office/drawing/2014/main" val="164163208"/>
                  </a:ext>
                </a:extLst>
              </a:tr>
              <a:tr h="153304">
                <a:tc>
                  <a:txBody>
                    <a:bodyPr/>
                    <a:lstStyle/>
                    <a:p>
                      <a:pPr algn="l" fontAlgn="b"/>
                      <a:r>
                        <a:rPr lang="en-US" sz="5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a:solidFill>
                            <a:srgbClr val="000000"/>
                          </a:solidFill>
                          <a:effectLst/>
                          <a:latin typeface="Calibri" panose="020F0502020204030204" pitchFamily="34" charset="0"/>
                        </a:rPr>
                        <a:t> Neutron Capture and Associated Spectra</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l" fontAlgn="b"/>
                      <a:r>
                        <a:rPr lang="en-US" sz="1050" b="0" i="0" u="none" strike="noStrike" dirty="0">
                          <a:solidFill>
                            <a:srgbClr val="000000"/>
                          </a:solidFill>
                          <a:effectLst/>
                          <a:latin typeface="Calibri" panose="020F0502020204030204" pitchFamily="34" charset="0"/>
                        </a:rPr>
                        <a:t>Predictive Codes for Isotope Production</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FFFFFF"/>
                    </a:solidFill>
                  </a:tcPr>
                </a:tc>
                <a:extLst>
                  <a:ext uri="{0D108BD9-81ED-4DB2-BD59-A6C34878D82A}">
                    <a16:rowId xmlns:a16="http://schemas.microsoft.com/office/drawing/2014/main" val="1898618977"/>
                  </a:ext>
                </a:extLst>
              </a:tr>
              <a:tr h="153304">
                <a:tc>
                  <a:txBody>
                    <a:bodyPr/>
                    <a:lstStyle/>
                    <a:p>
                      <a:pPr algn="l" fontAlgn="b"/>
                      <a:r>
                        <a:rPr lang="en-US" sz="5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a:solidFill>
                            <a:srgbClr val="000000"/>
                          </a:solidFill>
                          <a:effectLst/>
                          <a:latin typeface="Calibri" panose="020F0502020204030204" pitchFamily="34" charset="0"/>
                        </a:rPr>
                        <a:t> Fission I, Independent and Cumulative Yields</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l" fontAlgn="b"/>
                      <a:r>
                        <a:rPr lang="en-US" sz="1050" b="0" i="0" u="none" strike="noStrike" dirty="0">
                          <a:solidFill>
                            <a:srgbClr val="000000"/>
                          </a:solidFill>
                          <a:effectLst/>
                          <a:latin typeface="Calibri" panose="020F0502020204030204" pitchFamily="34" charset="0"/>
                        </a:rPr>
                        <a:t>Expanded Benchmarks and Validation for Nuclear Data</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FFFFFF"/>
                    </a:solidFill>
                  </a:tcPr>
                </a:tc>
                <a:extLst>
                  <a:ext uri="{0D108BD9-81ED-4DB2-BD59-A6C34878D82A}">
                    <a16:rowId xmlns:a16="http://schemas.microsoft.com/office/drawing/2014/main" val="3783948191"/>
                  </a:ext>
                </a:extLst>
              </a:tr>
              <a:tr h="153304">
                <a:tc>
                  <a:txBody>
                    <a:bodyPr/>
                    <a:lstStyle/>
                    <a:p>
                      <a:pPr algn="l" fontAlgn="b"/>
                      <a:r>
                        <a:rPr lang="en-US" sz="5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a:solidFill>
                            <a:srgbClr val="000000"/>
                          </a:solidFill>
                          <a:effectLst/>
                          <a:latin typeface="Calibri" panose="020F0502020204030204" pitchFamily="34" charset="0"/>
                        </a:rPr>
                        <a:t> Gamma-Induced Reactions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l" fontAlgn="b"/>
                      <a:r>
                        <a:rPr lang="en-US" sz="1050" b="0" i="0" u="none" strike="noStrike" dirty="0">
                          <a:solidFill>
                            <a:srgbClr val="000000"/>
                          </a:solidFill>
                          <a:effectLst/>
                          <a:latin typeface="Calibri" panose="020F0502020204030204" pitchFamily="34" charset="0"/>
                        </a:rPr>
                        <a:t>Nuclear Data for Space Applications</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050" b="0" i="0" u="none" strike="noStrike" dirty="0">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FFFFFF"/>
                    </a:solidFill>
                  </a:tcPr>
                </a:tc>
                <a:extLst>
                  <a:ext uri="{0D108BD9-81ED-4DB2-BD59-A6C34878D82A}">
                    <a16:rowId xmlns:a16="http://schemas.microsoft.com/office/drawing/2014/main" val="672869097"/>
                  </a:ext>
                </a:extLst>
              </a:tr>
              <a:tr h="160624">
                <a:tc>
                  <a:txBody>
                    <a:bodyPr/>
                    <a:lstStyle/>
                    <a:p>
                      <a:pPr algn="l" fontAlgn="b"/>
                      <a:r>
                        <a:rPr lang="en-US" sz="500" b="0" i="0" u="none" strike="noStrike" dirty="0">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dirty="0">
                          <a:solidFill>
                            <a:srgbClr val="000000"/>
                          </a:solidFill>
                          <a:effectLst/>
                          <a:latin typeface="Calibri" panose="020F0502020204030204" pitchFamily="34" charset="0"/>
                        </a:rPr>
                        <a:t> Inelastic Neutron Scattering and Associated Spectra</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l" fontAlgn="b"/>
                      <a:r>
                        <a:rPr lang="en-US" sz="1050" b="0" i="0" u="none" strike="noStrike" dirty="0">
                          <a:solidFill>
                            <a:srgbClr val="000000"/>
                          </a:solidFill>
                          <a:effectLst/>
                          <a:latin typeface="Calibri" panose="020F0502020204030204" pitchFamily="34" charset="0"/>
                        </a:rPr>
                        <a:t>Nuclear Data for Advanced Reactors and Security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FFFFFF"/>
                    </a:solidFill>
                  </a:tcPr>
                </a:tc>
                <a:extLst>
                  <a:ext uri="{0D108BD9-81ED-4DB2-BD59-A6C34878D82A}">
                    <a16:rowId xmlns:a16="http://schemas.microsoft.com/office/drawing/2014/main" val="304571236"/>
                  </a:ext>
                </a:extLst>
              </a:tr>
              <a:tr h="153304">
                <a:tc>
                  <a:txBody>
                    <a:bodyPr/>
                    <a:lstStyle/>
                    <a:p>
                      <a:pPr algn="l" fontAlgn="b"/>
                      <a:r>
                        <a:rPr lang="en-US" sz="5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a:solidFill>
                            <a:srgbClr val="000000"/>
                          </a:solidFill>
                          <a:effectLst/>
                          <a:latin typeface="Calibri" panose="020F0502020204030204" pitchFamily="34" charset="0"/>
                        </a:rPr>
                        <a:t> Fission II, Prompt Gammas and Neutrons</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l" fontAlgn="b"/>
                      <a:r>
                        <a:rPr lang="en-US" sz="1050" b="0" i="0" u="none" strike="noStrike">
                          <a:solidFill>
                            <a:srgbClr val="000000"/>
                          </a:solidFill>
                          <a:effectLst/>
                          <a:latin typeface="Calibri" panose="020F0502020204030204" pitchFamily="34" charset="0"/>
                        </a:rPr>
                        <a:t>The Human Pipeline for Nuclear Data</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FFFFFF"/>
                    </a:solidFill>
                  </a:tcPr>
                </a:tc>
                <a:extLst>
                  <a:ext uri="{0D108BD9-81ED-4DB2-BD59-A6C34878D82A}">
                    <a16:rowId xmlns:a16="http://schemas.microsoft.com/office/drawing/2014/main" val="1009490481"/>
                  </a:ext>
                </a:extLst>
              </a:tr>
              <a:tr h="153304">
                <a:tc>
                  <a:txBody>
                    <a:bodyPr/>
                    <a:lstStyle/>
                    <a:p>
                      <a:pPr algn="l" fontAlgn="b"/>
                      <a:r>
                        <a:rPr lang="en-US" sz="5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l-GR" sz="1050" b="0" i="0" u="none" strike="noStrike">
                          <a:solidFill>
                            <a:srgbClr val="000000"/>
                          </a:solidFill>
                          <a:effectLst/>
                          <a:latin typeface="Calibri" panose="020F0502020204030204" pitchFamily="34" charset="0"/>
                        </a:rPr>
                        <a:t> (α,</a:t>
                      </a:r>
                      <a:r>
                        <a:rPr lang="en-US" sz="1050" b="0" i="0" u="none" strike="noStrike">
                          <a:solidFill>
                            <a:srgbClr val="000000"/>
                          </a:solidFill>
                          <a:effectLst/>
                          <a:latin typeface="Calibri" panose="020F0502020204030204" pitchFamily="34" charset="0"/>
                        </a:rPr>
                        <a:t>n) Reactions</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4472C4"/>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ctr" fontAlgn="b"/>
                      <a:r>
                        <a:rPr lang="en-US" sz="105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FFFFFF"/>
                    </a:solidFill>
                  </a:tcPr>
                </a:tc>
                <a:extLst>
                  <a:ext uri="{0D108BD9-81ED-4DB2-BD59-A6C34878D82A}">
                    <a16:rowId xmlns:a16="http://schemas.microsoft.com/office/drawing/2014/main" val="1421968504"/>
                  </a:ext>
                </a:extLst>
              </a:tr>
              <a:tr h="153304">
                <a:tc>
                  <a:txBody>
                    <a:bodyPr/>
                    <a:lstStyle/>
                    <a:p>
                      <a:pPr algn="l" fontAlgn="b"/>
                      <a:r>
                        <a:rPr lang="en-US" sz="5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dirty="0">
                          <a:solidFill>
                            <a:srgbClr val="000000"/>
                          </a:solidFill>
                          <a:effectLst/>
                          <a:latin typeface="Calibri" panose="020F0502020204030204" pitchFamily="34" charset="0"/>
                        </a:rPr>
                        <a:t> Targets, Facilities and Detector Systems</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fontAlgn="b"/>
                      <a:r>
                        <a:rPr lang="en-US" sz="1050" b="0" i="0" u="none" strike="noStrike">
                          <a:solidFill>
                            <a:srgbClr val="000000"/>
                          </a:solidFill>
                          <a:effectLst/>
                          <a:latin typeface="Calibri" panose="020F0502020204030204" pitchFamily="34" charset="0"/>
                        </a:rPr>
                        <a:t>WoNDRAM Topics</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FFFFFF"/>
                    </a:solidFill>
                  </a:tcPr>
                </a:tc>
                <a:extLst>
                  <a:ext uri="{0D108BD9-81ED-4DB2-BD59-A6C34878D82A}">
                    <a16:rowId xmlns:a16="http://schemas.microsoft.com/office/drawing/2014/main" val="56682155"/>
                  </a:ext>
                </a:extLst>
              </a:tr>
              <a:tr h="153304">
                <a:tc>
                  <a:txBody>
                    <a:bodyPr/>
                    <a:lstStyle/>
                    <a:p>
                      <a:pPr algn="l" fontAlgn="b"/>
                      <a:r>
                        <a:rPr lang="en-US" sz="5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dirty="0">
                          <a:solidFill>
                            <a:srgbClr val="000000"/>
                          </a:solidFill>
                          <a:effectLst/>
                          <a:latin typeface="Calibri" panose="020F0502020204030204" pitchFamily="34" charset="0"/>
                        </a:rPr>
                        <a:t> Fission III, Decay Data</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l" fontAlgn="b"/>
                      <a:r>
                        <a:rPr lang="en-US" sz="1050" b="0" i="0" u="none" strike="noStrike">
                          <a:solidFill>
                            <a:srgbClr val="000000"/>
                          </a:solidFill>
                          <a:effectLst/>
                          <a:latin typeface="Calibri" panose="020F0502020204030204" pitchFamily="34" charset="0"/>
                        </a:rPr>
                        <a:t>Reactor Antineutrino Source Term</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FFFFFF"/>
                    </a:solidFill>
                  </a:tcPr>
                </a:tc>
                <a:extLst>
                  <a:ext uri="{0D108BD9-81ED-4DB2-BD59-A6C34878D82A}">
                    <a16:rowId xmlns:a16="http://schemas.microsoft.com/office/drawing/2014/main" val="2884544985"/>
                  </a:ext>
                </a:extLst>
              </a:tr>
              <a:tr h="153304">
                <a:tc>
                  <a:txBody>
                    <a:bodyPr/>
                    <a:lstStyle/>
                    <a:p>
                      <a:pPr algn="l" fontAlgn="b"/>
                      <a:r>
                        <a:rPr lang="en-US" sz="5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dirty="0">
                          <a:solidFill>
                            <a:srgbClr val="000000"/>
                          </a:solidFill>
                          <a:effectLst/>
                          <a:latin typeface="Calibri" panose="020F0502020204030204" pitchFamily="34" charset="0"/>
                        </a:rPr>
                        <a:t> Development of Benchmark Exercises</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l" fontAlgn="b"/>
                      <a:r>
                        <a:rPr lang="en-US" sz="1050" b="0" i="0" u="none" strike="noStrike">
                          <a:solidFill>
                            <a:srgbClr val="000000"/>
                          </a:solidFill>
                          <a:effectLst/>
                          <a:latin typeface="Calibri" panose="020F0502020204030204" pitchFamily="34" charset="0"/>
                        </a:rPr>
                        <a:t>Antinneutrino Spectrum Calculations</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FFFFFF"/>
                    </a:solidFill>
                  </a:tcPr>
                </a:tc>
                <a:extLst>
                  <a:ext uri="{0D108BD9-81ED-4DB2-BD59-A6C34878D82A}">
                    <a16:rowId xmlns:a16="http://schemas.microsoft.com/office/drawing/2014/main" val="610503935"/>
                  </a:ext>
                </a:extLst>
              </a:tr>
              <a:tr h="153304">
                <a:tc>
                  <a:txBody>
                    <a:bodyPr/>
                    <a:lstStyle/>
                    <a:p>
                      <a:pPr algn="l" fontAlgn="b"/>
                      <a:r>
                        <a:rPr lang="en-US" sz="5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dirty="0">
                          <a:solidFill>
                            <a:srgbClr val="000000"/>
                          </a:solidFill>
                          <a:effectLst/>
                          <a:latin typeface="Calibri" panose="020F0502020204030204" pitchFamily="34" charset="0"/>
                        </a:rPr>
                        <a:t> Data Processing &amp; Transport Code Needs</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l" fontAlgn="b"/>
                      <a:r>
                        <a:rPr lang="en-US" sz="1050" b="0" i="0" u="none" strike="noStrike" dirty="0">
                          <a:solidFill>
                            <a:srgbClr val="000000"/>
                          </a:solidFill>
                          <a:effectLst/>
                          <a:latin typeface="Calibri" panose="020F0502020204030204" pitchFamily="34" charset="0"/>
                        </a:rPr>
                        <a:t>Detector Response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FFFFFF"/>
                    </a:solidFill>
                  </a:tcPr>
                </a:tc>
                <a:extLst>
                  <a:ext uri="{0D108BD9-81ED-4DB2-BD59-A6C34878D82A}">
                    <a16:rowId xmlns:a16="http://schemas.microsoft.com/office/drawing/2014/main" val="2497082303"/>
                  </a:ext>
                </a:extLst>
              </a:tr>
              <a:tr h="153304">
                <a:tc>
                  <a:txBody>
                    <a:bodyPr/>
                    <a:lstStyle/>
                    <a:p>
                      <a:pPr algn="l" fontAlgn="b"/>
                      <a:r>
                        <a:rPr lang="en-US" sz="5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dirty="0">
                          <a:solidFill>
                            <a:srgbClr val="000000"/>
                          </a:solidFill>
                          <a:effectLst/>
                          <a:latin typeface="Calibri" panose="020F0502020204030204" pitchFamily="34" charset="0"/>
                        </a:rPr>
                        <a:t> Actinide Cross Sections</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x</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FFFFFF"/>
                    </a:solidFill>
                  </a:tcPr>
                </a:tc>
                <a:extLst>
                  <a:ext uri="{0D108BD9-81ED-4DB2-BD59-A6C34878D82A}">
                    <a16:rowId xmlns:a16="http://schemas.microsoft.com/office/drawing/2014/main" val="2620050323"/>
                  </a:ext>
                </a:extLst>
              </a:tr>
              <a:tr h="144267">
                <a:tc>
                  <a:txBody>
                    <a:bodyPr/>
                    <a:lstStyle/>
                    <a:p>
                      <a:pPr algn="l" fontAlgn="b"/>
                      <a:r>
                        <a:rPr lang="en-US" sz="80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rtl="0" fontAlgn="ctr"/>
                      <a:r>
                        <a:rPr lang="en-US" sz="1050" b="0" i="0" u="none" strike="noStrike">
                          <a:solidFill>
                            <a:srgbClr val="000000"/>
                          </a:solidFill>
                          <a:effectLst/>
                          <a:latin typeface="Calibri" panose="020F0502020204030204" pitchFamily="34" charset="0"/>
                        </a:rPr>
                        <a:t> </a:t>
                      </a:r>
                    </a:p>
                  </a:txBody>
                  <a:tcPr marL="169217" marR="2820" marT="2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4472C4"/>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a:noFill/>
                    </a:lnL>
                    <a:lnR>
                      <a:noFill/>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ctr" fontAlgn="b"/>
                      <a:r>
                        <a:rPr lang="en-US" sz="1050" b="0" i="0" u="none" strike="noStrike">
                          <a:solidFill>
                            <a:srgbClr val="000000"/>
                          </a:solidFill>
                          <a:effectLst/>
                          <a:latin typeface="Calibri" panose="020F0502020204030204" pitchFamily="34" charset="0"/>
                        </a:rPr>
                        <a:t> </a:t>
                      </a:r>
                    </a:p>
                  </a:txBody>
                  <a:tcPr marL="2820" marR="2820" marT="2820" marB="0" anchor="b">
                    <a:lnL>
                      <a:noFill/>
                    </a:lnL>
                    <a:lnR>
                      <a:noFill/>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2820" marR="2820" marT="2820" marB="0" anchor="b">
                    <a:lnL>
                      <a:noFill/>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2820" marR="2820" marT="282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050" b="0" i="0" u="none" strike="noStrike" dirty="0">
                          <a:solidFill>
                            <a:srgbClr val="000000"/>
                          </a:solidFill>
                          <a:effectLst/>
                          <a:latin typeface="Calibri" panose="020F0502020204030204" pitchFamily="34" charset="0"/>
                        </a:rPr>
                        <a:t> </a:t>
                      </a:r>
                    </a:p>
                  </a:txBody>
                  <a:tcPr marL="2820" marR="2820" marT="2820" marB="0" anchor="b">
                    <a:lnL>
                      <a:noFill/>
                    </a:lnL>
                    <a:lnR>
                      <a:noFill/>
                    </a:lnR>
                    <a:lnT>
                      <a:noFill/>
                    </a:lnT>
                    <a:lnB>
                      <a:noFill/>
                    </a:lnB>
                    <a:solidFill>
                      <a:srgbClr val="FFFFFF"/>
                    </a:solidFill>
                  </a:tcPr>
                </a:tc>
                <a:extLst>
                  <a:ext uri="{0D108BD9-81ED-4DB2-BD59-A6C34878D82A}">
                    <a16:rowId xmlns:a16="http://schemas.microsoft.com/office/drawing/2014/main" val="529106566"/>
                  </a:ext>
                </a:extLst>
              </a:tr>
            </a:tbl>
          </a:graphicData>
        </a:graphic>
      </p:graphicFrame>
    </p:spTree>
    <p:extLst>
      <p:ext uri="{BB962C8B-B14F-4D97-AF65-F5344CB8AC3E}">
        <p14:creationId xmlns:p14="http://schemas.microsoft.com/office/powerpoint/2010/main" val="354621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339A86-16B9-4805-A339-EB33015B533A}"/>
              </a:ext>
            </a:extLst>
          </p:cNvPr>
          <p:cNvGraphicFramePr>
            <a:graphicFrameLocks noGrp="1"/>
          </p:cNvGraphicFramePr>
          <p:nvPr/>
        </p:nvGraphicFramePr>
        <p:xfrm>
          <a:off x="0" y="669149"/>
          <a:ext cx="9144000" cy="6188851"/>
        </p:xfrm>
        <a:graphic>
          <a:graphicData uri="http://schemas.openxmlformats.org/drawingml/2006/table">
            <a:tbl>
              <a:tblPr/>
              <a:tblGrid>
                <a:gridCol w="533527">
                  <a:extLst>
                    <a:ext uri="{9D8B030D-6E8A-4147-A177-3AD203B41FA5}">
                      <a16:colId xmlns:a16="http://schemas.microsoft.com/office/drawing/2014/main" val="314910666"/>
                    </a:ext>
                  </a:extLst>
                </a:gridCol>
                <a:gridCol w="5839984">
                  <a:extLst>
                    <a:ext uri="{9D8B030D-6E8A-4147-A177-3AD203B41FA5}">
                      <a16:colId xmlns:a16="http://schemas.microsoft.com/office/drawing/2014/main" val="1589931768"/>
                    </a:ext>
                  </a:extLst>
                </a:gridCol>
                <a:gridCol w="805546">
                  <a:extLst>
                    <a:ext uri="{9D8B030D-6E8A-4147-A177-3AD203B41FA5}">
                      <a16:colId xmlns:a16="http://schemas.microsoft.com/office/drawing/2014/main" val="1136398781"/>
                    </a:ext>
                  </a:extLst>
                </a:gridCol>
                <a:gridCol w="1964943">
                  <a:extLst>
                    <a:ext uri="{9D8B030D-6E8A-4147-A177-3AD203B41FA5}">
                      <a16:colId xmlns:a16="http://schemas.microsoft.com/office/drawing/2014/main" val="1748379852"/>
                    </a:ext>
                  </a:extLst>
                </a:gridCol>
              </a:tblGrid>
              <a:tr h="176589">
                <a:tc>
                  <a:txBody>
                    <a:bodyPr/>
                    <a:lstStyle/>
                    <a:p>
                      <a:pPr algn="ctr" fontAlgn="b"/>
                      <a:r>
                        <a:rPr lang="en-US" sz="1100" b="1" i="0" u="none" strike="noStrike" dirty="0">
                          <a:solidFill>
                            <a:srgbClr val="000000"/>
                          </a:solidFill>
                          <a:effectLst/>
                          <a:latin typeface="Calibri" panose="020F0502020204030204" pitchFamily="34" charset="0"/>
                        </a:rPr>
                        <a:t>FY start</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1" i="0" u="none" strike="noStrike" dirty="0">
                          <a:solidFill>
                            <a:srgbClr val="000000"/>
                          </a:solidFill>
                          <a:effectLst/>
                          <a:latin typeface="Calibri" panose="020F0502020204030204" pitchFamily="34" charset="0"/>
                        </a:rPr>
                        <a:t>Title</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1" i="0" u="none" strike="noStrike" dirty="0">
                          <a:solidFill>
                            <a:srgbClr val="000000"/>
                          </a:solidFill>
                          <a:effectLst/>
                          <a:latin typeface="Calibri" panose="020F0502020204030204" pitchFamily="34" charset="0"/>
                        </a:rPr>
                        <a:t>Lead </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1" i="0" u="none" strike="noStrike" dirty="0">
                          <a:solidFill>
                            <a:srgbClr val="000000"/>
                          </a:solidFill>
                          <a:effectLst/>
                          <a:latin typeface="Calibri" panose="020F0502020204030204" pitchFamily="34" charset="0"/>
                        </a:rPr>
                        <a:t>PI</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500556610"/>
                  </a:ext>
                </a:extLst>
              </a:tr>
              <a:tr h="341706">
                <a:tc>
                  <a:txBody>
                    <a:bodyPr/>
                    <a:lstStyle/>
                    <a:p>
                      <a:pPr algn="ctr" fontAlgn="b"/>
                      <a:r>
                        <a:rPr lang="en-US" sz="1100" b="0" i="0" u="none" strike="noStrike" dirty="0">
                          <a:solidFill>
                            <a:srgbClr val="000000"/>
                          </a:solidFill>
                          <a:effectLst/>
                          <a:latin typeface="Calibri" panose="020F0502020204030204" pitchFamily="34" charset="0"/>
                        </a:rPr>
                        <a:t>FY18</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b"/>
                      <a:r>
                        <a:rPr lang="en-US" sz="1100" b="0" i="0" u="none" strike="noStrike" dirty="0">
                          <a:solidFill>
                            <a:srgbClr val="000000"/>
                          </a:solidFill>
                          <a:effectLst/>
                          <a:latin typeface="Calibri" panose="020F0502020204030204" pitchFamily="34" charset="0"/>
                        </a:rPr>
                        <a:t>Novel Approach for Improving Antineutrino Spectra Predictions for Nonproliferation Applications</a:t>
                      </a:r>
                    </a:p>
                  </a:txBody>
                  <a:tcPr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ANL</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Kondev, Filip</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92560815"/>
                  </a:ext>
                </a:extLst>
              </a:tr>
              <a:tr h="172324">
                <a:tc>
                  <a:txBody>
                    <a:bodyPr/>
                    <a:lstStyle/>
                    <a:p>
                      <a:pPr algn="ctr" fontAlgn="b"/>
                      <a:r>
                        <a:rPr lang="en-US" sz="1100" b="0" i="0" u="none" strike="noStrike">
                          <a:solidFill>
                            <a:srgbClr val="000000"/>
                          </a:solidFill>
                          <a:effectLst/>
                          <a:latin typeface="Calibri" panose="020F0502020204030204" pitchFamily="34" charset="0"/>
                        </a:rPr>
                        <a:t>FY18</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b"/>
                      <a:r>
                        <a:rPr lang="en-US" sz="1100" b="0" i="0" u="none" strike="noStrike" dirty="0">
                          <a:solidFill>
                            <a:srgbClr val="000000"/>
                          </a:solidFill>
                          <a:effectLst/>
                          <a:latin typeface="Calibri" panose="020F0502020204030204" pitchFamily="34" charset="0"/>
                        </a:rPr>
                        <a:t>Improving the Nuclear Data on Fission Product Decays at CARIBU</a:t>
                      </a:r>
                    </a:p>
                  </a:txBody>
                  <a:tcPr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ANL</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Savard, Guy</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31901321"/>
                  </a:ext>
                </a:extLst>
              </a:tr>
              <a:tr h="172324">
                <a:tc>
                  <a:txBody>
                    <a:bodyPr/>
                    <a:lstStyle/>
                    <a:p>
                      <a:pPr algn="ctr" fontAlgn="ctr"/>
                      <a:r>
                        <a:rPr lang="en-US" sz="1100" b="0" i="0" u="none" strike="noStrike">
                          <a:solidFill>
                            <a:srgbClr val="000000"/>
                          </a:solidFill>
                          <a:effectLst/>
                          <a:latin typeface="Calibri" panose="020F0502020204030204" pitchFamily="34" charset="0"/>
                        </a:rPr>
                        <a:t>FY19</a:t>
                      </a:r>
                    </a:p>
                  </a:txBody>
                  <a:tcPr marL="2780" marR="2780" marT="2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00" b="0" i="0" u="none" strike="noStrike" dirty="0">
                          <a:solidFill>
                            <a:srgbClr val="000000"/>
                          </a:solidFill>
                          <a:effectLst/>
                          <a:latin typeface="Calibri" panose="020F0502020204030204" pitchFamily="34" charset="0"/>
                        </a:rPr>
                        <a:t>Independent Fission Product Yields from 0.5 to 20 MeV</a:t>
                      </a:r>
                    </a:p>
                  </a:txBody>
                  <a:tcPr marR="2780" marT="2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LANL</a:t>
                      </a:r>
                    </a:p>
                  </a:txBody>
                  <a:tcPr marL="2780" marR="2780" marT="2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err="1">
                          <a:solidFill>
                            <a:srgbClr val="000000"/>
                          </a:solidFill>
                          <a:effectLst/>
                          <a:latin typeface="Calibri" panose="020F0502020204030204" pitchFamily="34" charset="0"/>
                        </a:rPr>
                        <a:t>Winkelbauer</a:t>
                      </a:r>
                      <a:r>
                        <a:rPr lang="en-US" sz="1100" b="0" i="0" u="none" strike="noStrike" dirty="0">
                          <a:solidFill>
                            <a:srgbClr val="000000"/>
                          </a:solidFill>
                          <a:effectLst/>
                          <a:latin typeface="Calibri" panose="020F0502020204030204" pitchFamily="34" charset="0"/>
                        </a:rPr>
                        <a:t>, Jack</a:t>
                      </a:r>
                    </a:p>
                  </a:txBody>
                  <a:tcPr marL="2780" marR="2780" marT="2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22067160"/>
                  </a:ext>
                </a:extLst>
              </a:tr>
              <a:tr h="172324">
                <a:tc>
                  <a:txBody>
                    <a:bodyPr/>
                    <a:lstStyle/>
                    <a:p>
                      <a:pPr algn="ctr" fontAlgn="b"/>
                      <a:r>
                        <a:rPr lang="en-US" sz="1100" b="0" i="0" u="none" strike="noStrike" dirty="0">
                          <a:solidFill>
                            <a:srgbClr val="000000"/>
                          </a:solidFill>
                          <a:effectLst/>
                          <a:latin typeface="Calibri" panose="020F0502020204030204" pitchFamily="34" charset="0"/>
                        </a:rPr>
                        <a:t>FY19</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b"/>
                      <a:r>
                        <a:rPr lang="en-US" sz="1100" b="0" i="0" u="none" strike="noStrike" dirty="0">
                          <a:solidFill>
                            <a:srgbClr val="000000"/>
                          </a:solidFill>
                          <a:effectLst/>
                          <a:latin typeface="Calibri" panose="020F0502020204030204" pitchFamily="34" charset="0"/>
                        </a:rPr>
                        <a:t>Energy Dependent Fission Product Yields</a:t>
                      </a:r>
                    </a:p>
                  </a:txBody>
                  <a:tcPr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LLNL</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err="1">
                          <a:solidFill>
                            <a:srgbClr val="000000"/>
                          </a:solidFill>
                          <a:effectLst/>
                          <a:latin typeface="Calibri" panose="020F0502020204030204" pitchFamily="34" charset="0"/>
                        </a:rPr>
                        <a:t>Tonchev</a:t>
                      </a:r>
                      <a:r>
                        <a:rPr lang="en-US" sz="1100" b="0" i="0" u="none" strike="noStrike" dirty="0">
                          <a:solidFill>
                            <a:srgbClr val="000000"/>
                          </a:solidFill>
                          <a:effectLst/>
                          <a:latin typeface="Calibri" panose="020F0502020204030204" pitchFamily="34" charset="0"/>
                        </a:rPr>
                        <a:t>, Anton</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38528599"/>
                  </a:ext>
                </a:extLst>
              </a:tr>
              <a:tr h="172324">
                <a:tc>
                  <a:txBody>
                    <a:bodyPr/>
                    <a:lstStyle/>
                    <a:p>
                      <a:pPr algn="ctr" fontAlgn="b"/>
                      <a:r>
                        <a:rPr lang="en-US" sz="1100" b="0" i="0" u="none" strike="noStrike">
                          <a:solidFill>
                            <a:srgbClr val="000000"/>
                          </a:solidFill>
                          <a:effectLst/>
                          <a:latin typeface="Calibri" panose="020F0502020204030204" pitchFamily="34" charset="0"/>
                        </a:rPr>
                        <a:t>FY19</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b"/>
                      <a:r>
                        <a:rPr lang="en-US" sz="1100" b="0" i="0" u="none" strike="noStrike" dirty="0">
                          <a:solidFill>
                            <a:srgbClr val="000000"/>
                          </a:solidFill>
                          <a:effectLst/>
                          <a:latin typeface="Calibri" panose="020F0502020204030204" pitchFamily="34" charset="0"/>
                        </a:rPr>
                        <a:t>Measurements of Independent Fission Product Yields</a:t>
                      </a:r>
                    </a:p>
                  </a:txBody>
                  <a:tcPr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LANL</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Duke, Dana</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11072786"/>
                  </a:ext>
                </a:extLst>
              </a:tr>
              <a:tr h="341706">
                <a:tc>
                  <a:txBody>
                    <a:bodyPr/>
                    <a:lstStyle/>
                    <a:p>
                      <a:pPr algn="ctr" fontAlgn="b"/>
                      <a:r>
                        <a:rPr lang="en-US" sz="1100" b="0" i="0" u="none" strike="noStrike">
                          <a:solidFill>
                            <a:srgbClr val="000000"/>
                          </a:solidFill>
                          <a:effectLst/>
                          <a:latin typeface="Calibri" panose="020F0502020204030204" pitchFamily="34" charset="0"/>
                        </a:rPr>
                        <a:t>FY19</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b"/>
                      <a:r>
                        <a:rPr lang="en-US" sz="1100" b="0" i="0" u="none" strike="noStrike" dirty="0">
                          <a:solidFill>
                            <a:srgbClr val="000000"/>
                          </a:solidFill>
                          <a:effectLst/>
                          <a:latin typeface="Calibri" panose="020F0502020204030204" pitchFamily="34" charset="0"/>
                        </a:rPr>
                        <a:t>Beta-strength function, reactor decay heat, and anti-neutrino properties from total absorption spectroscopy of fission fragments</a:t>
                      </a:r>
                    </a:p>
                  </a:txBody>
                  <a:tcPr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ORNL</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err="1">
                          <a:solidFill>
                            <a:srgbClr val="000000"/>
                          </a:solidFill>
                          <a:effectLst/>
                          <a:latin typeface="Calibri" panose="020F0502020204030204" pitchFamily="34" charset="0"/>
                        </a:rPr>
                        <a:t>Rykaczewski</a:t>
                      </a:r>
                      <a:r>
                        <a:rPr lang="en-US" sz="1100" b="0" i="0" u="none" strike="noStrike" dirty="0">
                          <a:solidFill>
                            <a:srgbClr val="000000"/>
                          </a:solidFill>
                          <a:effectLst/>
                          <a:latin typeface="Calibri" panose="020F0502020204030204" pitchFamily="34" charset="0"/>
                        </a:rPr>
                        <a:t>, Krzysztof</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77724125"/>
                  </a:ext>
                </a:extLst>
              </a:tr>
              <a:tr h="341706">
                <a:tc>
                  <a:txBody>
                    <a:bodyPr/>
                    <a:lstStyle/>
                    <a:p>
                      <a:pPr algn="ctr" fontAlgn="b"/>
                      <a:r>
                        <a:rPr lang="en-US" sz="1100" b="0" i="0" u="none" strike="noStrike">
                          <a:solidFill>
                            <a:srgbClr val="000000"/>
                          </a:solidFill>
                          <a:effectLst/>
                          <a:latin typeface="Calibri" panose="020F0502020204030204" pitchFamily="34" charset="0"/>
                        </a:rPr>
                        <a:t>FY19</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b"/>
                      <a:r>
                        <a:rPr lang="en-US" sz="1100" b="0" i="0" u="none" strike="noStrike" dirty="0">
                          <a:solidFill>
                            <a:srgbClr val="000000"/>
                          </a:solidFill>
                          <a:effectLst/>
                          <a:latin typeface="Calibri" panose="020F0502020204030204" pitchFamily="34" charset="0"/>
                        </a:rPr>
                        <a:t>Integral Measurements of Independent and Cumulative Fission Product Yields Supporting Nuclear Forensics and Other Applications</a:t>
                      </a:r>
                    </a:p>
                  </a:txBody>
                  <a:tcPr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LANL</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Bredeweg, Todd</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1257630"/>
                  </a:ext>
                </a:extLst>
              </a:tr>
              <a:tr h="176589">
                <a:tc>
                  <a:txBody>
                    <a:bodyPr/>
                    <a:lstStyle/>
                    <a:p>
                      <a:pPr algn="ctr" fontAlgn="b"/>
                      <a:r>
                        <a:rPr lang="en-US" sz="1100" b="0" i="0" u="none" strike="noStrike">
                          <a:solidFill>
                            <a:srgbClr val="000000"/>
                          </a:solidFill>
                          <a:effectLst/>
                          <a:latin typeface="Calibri" panose="020F0502020204030204" pitchFamily="34" charset="0"/>
                        </a:rPr>
                        <a:t>FY19</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b"/>
                      <a:r>
                        <a:rPr lang="en-US" sz="1100" b="0" i="0" u="none" strike="noStrike" dirty="0">
                          <a:solidFill>
                            <a:srgbClr val="000000"/>
                          </a:solidFill>
                          <a:effectLst/>
                          <a:latin typeface="Calibri" panose="020F0502020204030204" pitchFamily="34" charset="0"/>
                        </a:rPr>
                        <a:t>Evaluation of Energy Dependent Fission Product Yields</a:t>
                      </a:r>
                    </a:p>
                  </a:txBody>
                  <a:tcPr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LANL</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Kawano, Toshihiko</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868130"/>
                  </a:ext>
                </a:extLst>
              </a:tr>
              <a:tr h="341706">
                <a:tc>
                  <a:txBody>
                    <a:bodyPr/>
                    <a:lstStyle/>
                    <a:p>
                      <a:pPr algn="ctr" fontAlgn="b"/>
                      <a:r>
                        <a:rPr lang="en-US" sz="1100" b="0" i="0" u="none" strike="noStrike" dirty="0">
                          <a:solidFill>
                            <a:srgbClr val="000000"/>
                          </a:solidFill>
                          <a:effectLst/>
                          <a:latin typeface="Calibri" panose="020F0502020204030204" pitchFamily="34" charset="0"/>
                        </a:rPr>
                        <a:t>FY19</a:t>
                      </a:r>
                    </a:p>
                  </a:txBody>
                  <a:tcPr marL="2780" marR="2780" marT="278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b"/>
                      <a:r>
                        <a:rPr lang="en-US" sz="1100" b="0" i="0" u="none" strike="noStrike" dirty="0">
                          <a:solidFill>
                            <a:srgbClr val="000000"/>
                          </a:solidFill>
                          <a:effectLst/>
                          <a:latin typeface="Calibri" panose="020F0502020204030204" pitchFamily="34" charset="0"/>
                        </a:rPr>
                        <a:t>Improving the double-differential 238U(</a:t>
                      </a:r>
                      <a:r>
                        <a:rPr lang="en-US" sz="1100" b="0" i="0" u="none" strike="noStrike" dirty="0" err="1">
                          <a:solidFill>
                            <a:srgbClr val="000000"/>
                          </a:solidFill>
                          <a:effectLst/>
                          <a:latin typeface="Calibri" panose="020F0502020204030204" pitchFamily="34" charset="0"/>
                        </a:rPr>
                        <a:t>n,n’g</a:t>
                      </a:r>
                      <a:r>
                        <a:rPr lang="en-US" sz="1100" b="0" i="0" u="none" strike="noStrike" dirty="0">
                          <a:solidFill>
                            <a:srgbClr val="000000"/>
                          </a:solidFill>
                          <a:effectLst/>
                          <a:latin typeface="Calibri" panose="020F0502020204030204" pitchFamily="34" charset="0"/>
                        </a:rPr>
                        <a:t>) cross section using neutron-gamma coincidences</a:t>
                      </a:r>
                    </a:p>
                  </a:txBody>
                  <a:tcPr marR="2780" marT="27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LBNL</a:t>
                      </a:r>
                    </a:p>
                  </a:txBody>
                  <a:tcPr marL="2780" marR="2780" marT="27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Bernstein, Lee</a:t>
                      </a:r>
                    </a:p>
                  </a:txBody>
                  <a:tcPr marL="2780" marR="2780" marT="27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95028"/>
                  </a:ext>
                </a:extLst>
              </a:tr>
              <a:tr h="341706">
                <a:tc>
                  <a:txBody>
                    <a:bodyPr/>
                    <a:lstStyle/>
                    <a:p>
                      <a:pPr algn="ctr" fontAlgn="b"/>
                      <a:r>
                        <a:rPr lang="en-US" sz="1100" b="0" i="0" u="none" strike="noStrike">
                          <a:solidFill>
                            <a:srgbClr val="000000"/>
                          </a:solidFill>
                          <a:effectLst/>
                          <a:latin typeface="Calibri" panose="020F0502020204030204" pitchFamily="34" charset="0"/>
                        </a:rPr>
                        <a:t>FY20</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b"/>
                      <a:r>
                        <a:rPr lang="en-US" sz="1100" b="0" i="0" u="none" strike="noStrike" dirty="0">
                          <a:solidFill>
                            <a:srgbClr val="000000"/>
                          </a:solidFill>
                          <a:effectLst/>
                          <a:latin typeface="Calibri" panose="020F0502020204030204" pitchFamily="34" charset="0"/>
                        </a:rPr>
                        <a:t>Scoping Study of the Impact of (</a:t>
                      </a:r>
                      <a:r>
                        <a:rPr lang="en-US" sz="1100" b="0" i="0" u="none" strike="noStrike" dirty="0" err="1">
                          <a:solidFill>
                            <a:srgbClr val="000000"/>
                          </a:solidFill>
                          <a:effectLst/>
                          <a:latin typeface="Calibri" panose="020F0502020204030204" pitchFamily="34" charset="0"/>
                        </a:rPr>
                        <a:t>alpha,n</a:t>
                      </a:r>
                      <a:r>
                        <a:rPr lang="en-US" sz="1100" b="0" i="0" u="none" strike="noStrike" dirty="0">
                          <a:solidFill>
                            <a:srgbClr val="000000"/>
                          </a:solidFill>
                          <a:effectLst/>
                          <a:latin typeface="Calibri" panose="020F0502020204030204" pitchFamily="34" charset="0"/>
                        </a:rPr>
                        <a:t>) Reactions and Yields of Nonproliferation Applications</a:t>
                      </a:r>
                    </a:p>
                  </a:txBody>
                  <a:tcPr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ORNL</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Romano, Catherine   </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41626"/>
                  </a:ext>
                </a:extLst>
              </a:tr>
              <a:tr h="172324">
                <a:tc>
                  <a:txBody>
                    <a:bodyPr/>
                    <a:lstStyle/>
                    <a:p>
                      <a:pPr algn="ctr" fontAlgn="b"/>
                      <a:r>
                        <a:rPr lang="en-US" sz="1100" b="0" i="0" u="none" strike="noStrike" dirty="0">
                          <a:solidFill>
                            <a:srgbClr val="000000"/>
                          </a:solidFill>
                          <a:effectLst/>
                          <a:latin typeface="Calibri" panose="020F0502020204030204" pitchFamily="34" charset="0"/>
                        </a:rPr>
                        <a:t>FY20</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b"/>
                      <a:r>
                        <a:rPr lang="en-US" sz="1100" b="0" i="0" u="none" strike="noStrike" dirty="0">
                          <a:solidFill>
                            <a:srgbClr val="000000"/>
                          </a:solidFill>
                          <a:effectLst/>
                          <a:latin typeface="Calibri" panose="020F0502020204030204" pitchFamily="34" charset="0"/>
                        </a:rPr>
                        <a:t>Assessment of Nuclear Data Needs for Neutron Active Interrogation</a:t>
                      </a:r>
                    </a:p>
                  </a:txBody>
                  <a:tcPr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ORNL</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err="1">
                          <a:solidFill>
                            <a:srgbClr val="000000"/>
                          </a:solidFill>
                          <a:effectLst/>
                          <a:latin typeface="Calibri" panose="020F0502020204030204" pitchFamily="34" charset="0"/>
                        </a:rPr>
                        <a:t>McConchie</a:t>
                      </a:r>
                      <a:r>
                        <a:rPr lang="en-US" sz="1100" b="0" i="0" u="none" strike="noStrike" dirty="0">
                          <a:solidFill>
                            <a:srgbClr val="000000"/>
                          </a:solidFill>
                          <a:effectLst/>
                          <a:latin typeface="Calibri" panose="020F0502020204030204" pitchFamily="34" charset="0"/>
                        </a:rPr>
                        <a:t>, Seth</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061393"/>
                  </a:ext>
                </a:extLst>
              </a:tr>
              <a:tr h="341706">
                <a:tc>
                  <a:txBody>
                    <a:bodyPr/>
                    <a:lstStyle/>
                    <a:p>
                      <a:pPr algn="ctr" fontAlgn="b"/>
                      <a:r>
                        <a:rPr lang="en-US" sz="1100" b="0" i="0" u="none" strike="noStrike" dirty="0">
                          <a:solidFill>
                            <a:srgbClr val="000000"/>
                          </a:solidFill>
                          <a:effectLst/>
                          <a:latin typeface="Calibri" panose="020F0502020204030204" pitchFamily="34" charset="0"/>
                        </a:rPr>
                        <a:t>FY20</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b"/>
                      <a:r>
                        <a:rPr lang="en-US" sz="1100" b="0" i="0" u="none" strike="noStrike" dirty="0">
                          <a:solidFill>
                            <a:srgbClr val="000000"/>
                          </a:solidFill>
                          <a:effectLst/>
                          <a:latin typeface="Calibri" panose="020F0502020204030204" pitchFamily="34" charset="0"/>
                        </a:rPr>
                        <a:t>Fission product yield measurements using 252Cf spontaneous fission and neutron-induced fission on actinide targets at CARIBU </a:t>
                      </a:r>
                    </a:p>
                  </a:txBody>
                  <a:tcPr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ANL</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Savard, Guy</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00530"/>
                  </a:ext>
                </a:extLst>
              </a:tr>
              <a:tr h="176589">
                <a:tc>
                  <a:txBody>
                    <a:bodyPr/>
                    <a:lstStyle/>
                    <a:p>
                      <a:pPr algn="ctr" fontAlgn="b"/>
                      <a:r>
                        <a:rPr lang="en-US" sz="1100" b="0" i="0" u="none" strike="noStrike" dirty="0">
                          <a:solidFill>
                            <a:srgbClr val="000000"/>
                          </a:solidFill>
                          <a:effectLst/>
                          <a:latin typeface="Calibri" panose="020F0502020204030204" pitchFamily="34" charset="0"/>
                        </a:rPr>
                        <a:t>FY20</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b"/>
                      <a:r>
                        <a:rPr lang="en-US" sz="1100" b="0" i="0" u="none" strike="noStrike" dirty="0">
                          <a:solidFill>
                            <a:srgbClr val="000000"/>
                          </a:solidFill>
                          <a:effectLst/>
                          <a:latin typeface="Calibri" panose="020F0502020204030204" pitchFamily="34" charset="0"/>
                        </a:rPr>
                        <a:t>Modernization and Optimization of the Evaluated Nuclear Structure Data File</a:t>
                      </a:r>
                    </a:p>
                  </a:txBody>
                  <a:tcPr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BNL</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McCutchan, Elizabeth</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1732888"/>
                  </a:ext>
                </a:extLst>
              </a:tr>
              <a:tr h="341706">
                <a:tc>
                  <a:txBody>
                    <a:bodyPr/>
                    <a:lstStyle/>
                    <a:p>
                      <a:pPr algn="ctr" fontAlgn="b"/>
                      <a:r>
                        <a:rPr lang="en-US" sz="1100" b="0" i="0" u="none" strike="noStrike" dirty="0">
                          <a:solidFill>
                            <a:srgbClr val="000000"/>
                          </a:solidFill>
                          <a:effectLst/>
                          <a:latin typeface="Calibri" panose="020F0502020204030204" pitchFamily="34" charset="0"/>
                        </a:rPr>
                        <a:t>FY20</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b"/>
                      <a:r>
                        <a:rPr lang="en-US" sz="1100" b="0" i="0" u="none" strike="noStrike" dirty="0">
                          <a:solidFill>
                            <a:srgbClr val="000000"/>
                          </a:solidFill>
                          <a:effectLst/>
                          <a:latin typeface="Calibri" panose="020F0502020204030204" pitchFamily="34" charset="0"/>
                        </a:rPr>
                        <a:t>238U(</a:t>
                      </a:r>
                      <a:r>
                        <a:rPr lang="en-US" sz="1100" b="0" i="0" u="none" strike="noStrike" dirty="0" err="1">
                          <a:solidFill>
                            <a:srgbClr val="000000"/>
                          </a:solidFill>
                          <a:effectLst/>
                          <a:latin typeface="Calibri" panose="020F0502020204030204" pitchFamily="34" charset="0"/>
                        </a:rPr>
                        <a:t>p,xn</a:t>
                      </a:r>
                      <a:r>
                        <a:rPr lang="en-US" sz="1100" b="0" i="0" u="none" strike="noStrike" dirty="0">
                          <a:solidFill>
                            <a:srgbClr val="000000"/>
                          </a:solidFill>
                          <a:effectLst/>
                          <a:latin typeface="Calibri" panose="020F0502020204030204" pitchFamily="34" charset="0"/>
                        </a:rPr>
                        <a:t>) and 235U(</a:t>
                      </a:r>
                      <a:r>
                        <a:rPr lang="en-US" sz="1100" b="0" i="0" u="none" strike="noStrike" dirty="0" err="1">
                          <a:solidFill>
                            <a:srgbClr val="000000"/>
                          </a:solidFill>
                          <a:effectLst/>
                          <a:latin typeface="Calibri" panose="020F0502020204030204" pitchFamily="34" charset="0"/>
                        </a:rPr>
                        <a:t>d,xn</a:t>
                      </a:r>
                      <a:r>
                        <a:rPr lang="en-US" sz="1100" b="0" i="0" u="none" strike="noStrike" dirty="0">
                          <a:solidFill>
                            <a:srgbClr val="000000"/>
                          </a:solidFill>
                          <a:effectLst/>
                          <a:latin typeface="Calibri" panose="020F0502020204030204" pitchFamily="34" charset="0"/>
                        </a:rPr>
                        <a:t>) 235-237Np Nuclear Reaction Cross Sections Relevant to the Production of 236gNp</a:t>
                      </a:r>
                    </a:p>
                  </a:txBody>
                  <a:tcPr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LBNL</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Bernstein, Lee</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828490"/>
                  </a:ext>
                </a:extLst>
              </a:tr>
              <a:tr h="293311">
                <a:tc>
                  <a:txBody>
                    <a:bodyPr/>
                    <a:lstStyle/>
                    <a:p>
                      <a:pPr algn="ctr" fontAlgn="b"/>
                      <a:r>
                        <a:rPr lang="en-US" sz="1100" b="0" i="0" u="none" strike="noStrike" dirty="0">
                          <a:solidFill>
                            <a:srgbClr val="000000"/>
                          </a:solidFill>
                          <a:effectLst/>
                          <a:latin typeface="Calibri" panose="020F0502020204030204" pitchFamily="34" charset="0"/>
                        </a:rPr>
                        <a:t>FY21</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b"/>
                      <a:r>
                        <a:rPr lang="en-US" sz="1100" b="0" i="0" u="none" strike="noStrike" dirty="0">
                          <a:solidFill>
                            <a:srgbClr val="000000"/>
                          </a:solidFill>
                          <a:effectLst/>
                          <a:latin typeface="Calibri" panose="020F0502020204030204" pitchFamily="34" charset="0"/>
                        </a:rPr>
                        <a:t>Neutron Scattering Cross Sections: (</a:t>
                      </a:r>
                      <a:r>
                        <a:rPr lang="en-US" sz="1100" b="0" i="0" u="none" strike="noStrike" dirty="0" err="1">
                          <a:solidFill>
                            <a:srgbClr val="000000"/>
                          </a:solidFill>
                          <a:effectLst/>
                          <a:latin typeface="Calibri" panose="020F0502020204030204" pitchFamily="34" charset="0"/>
                        </a:rPr>
                        <a:t>n,n</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n,n'g</a:t>
                      </a:r>
                      <a:r>
                        <a:rPr lang="en-US" sz="1100" b="0" i="0" u="none" strike="noStrike" dirty="0">
                          <a:solidFill>
                            <a:srgbClr val="000000"/>
                          </a:solidFill>
                          <a:effectLst/>
                          <a:latin typeface="Calibri" panose="020F0502020204030204" pitchFamily="34" charset="0"/>
                        </a:rPr>
                        <a:t>), and (</a:t>
                      </a:r>
                      <a:r>
                        <a:rPr lang="en-US" sz="1100" b="0" i="0" u="none" strike="noStrike" dirty="0" err="1">
                          <a:solidFill>
                            <a:srgbClr val="000000"/>
                          </a:solidFill>
                          <a:effectLst/>
                          <a:latin typeface="Calibri" panose="020F0502020204030204" pitchFamily="34" charset="0"/>
                        </a:rPr>
                        <a:t>n,g</a:t>
                      </a:r>
                      <a:r>
                        <a:rPr lang="en-US" sz="1100" b="0" i="0" u="none" strike="noStrike" dirty="0">
                          <a:solidFill>
                            <a:srgbClr val="000000"/>
                          </a:solidFill>
                          <a:effectLst/>
                          <a:latin typeface="Calibri" panose="020F0502020204030204" pitchFamily="34" charset="0"/>
                        </a:rPr>
                        <a:t>) Measurements</a:t>
                      </a:r>
                    </a:p>
                  </a:txBody>
                  <a:tcPr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USNA</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err="1">
                          <a:solidFill>
                            <a:srgbClr val="000000"/>
                          </a:solidFill>
                          <a:effectLst/>
                          <a:latin typeface="Calibri" panose="020F0502020204030204" pitchFamily="34" charset="0"/>
                        </a:rPr>
                        <a:t>Vanhoy</a:t>
                      </a:r>
                      <a:r>
                        <a:rPr lang="en-US" sz="1100" b="0" i="0" u="none" strike="noStrike" dirty="0">
                          <a:solidFill>
                            <a:srgbClr val="000000"/>
                          </a:solidFill>
                          <a:effectLst/>
                          <a:latin typeface="Calibri" panose="020F0502020204030204" pitchFamily="34" charset="0"/>
                        </a:rPr>
                        <a:t>, Jeff</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572276"/>
                  </a:ext>
                </a:extLst>
              </a:tr>
              <a:tr h="172324">
                <a:tc>
                  <a:txBody>
                    <a:bodyPr/>
                    <a:lstStyle/>
                    <a:p>
                      <a:pPr algn="ctr" fontAlgn="b"/>
                      <a:r>
                        <a:rPr lang="en-US" sz="1100" b="0" i="0" u="none" strike="noStrike" dirty="0">
                          <a:solidFill>
                            <a:srgbClr val="000000"/>
                          </a:solidFill>
                          <a:effectLst/>
                          <a:latin typeface="Calibri" panose="020F0502020204030204" pitchFamily="34" charset="0"/>
                        </a:rPr>
                        <a:t>FY19</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b"/>
                      <a:r>
                        <a:rPr lang="en-US" sz="1100" b="0" i="0" u="none" strike="noStrike" dirty="0">
                          <a:solidFill>
                            <a:srgbClr val="000000"/>
                          </a:solidFill>
                          <a:effectLst/>
                          <a:latin typeface="Calibri" panose="020F0502020204030204" pitchFamily="34" charset="0"/>
                        </a:rPr>
                        <a:t>State-of-the-art Gamma-ray Spectroscopy to Enhance the ENSDF </a:t>
                      </a:r>
                    </a:p>
                  </a:txBody>
                  <a:tcPr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BNL</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McCutchan, Elizabeth</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0735526"/>
                  </a:ext>
                </a:extLst>
              </a:tr>
              <a:tr h="172324">
                <a:tc>
                  <a:txBody>
                    <a:bodyPr/>
                    <a:lstStyle/>
                    <a:p>
                      <a:pPr algn="ctr" fontAlgn="b"/>
                      <a:r>
                        <a:rPr lang="en-US" sz="1100" b="0" i="0" u="none" strike="noStrike" dirty="0">
                          <a:solidFill>
                            <a:srgbClr val="000000"/>
                          </a:solidFill>
                          <a:effectLst/>
                          <a:latin typeface="Calibri" panose="020F0502020204030204" pitchFamily="34" charset="0"/>
                        </a:rPr>
                        <a:t>FY22</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b"/>
                      <a:r>
                        <a:rPr lang="en-US" sz="1100" b="0" i="0" u="none" strike="noStrike" dirty="0">
                          <a:solidFill>
                            <a:srgbClr val="000000"/>
                          </a:solidFill>
                          <a:effectLst/>
                          <a:latin typeface="Calibri" panose="020F0502020204030204" pitchFamily="34" charset="0"/>
                        </a:rPr>
                        <a:t>Gamma Rays Induced by Neutrons</a:t>
                      </a:r>
                    </a:p>
                  </a:txBody>
                  <a:tcPr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BNL</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Brown, Dave</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338947"/>
                  </a:ext>
                </a:extLst>
              </a:tr>
              <a:tr h="341706">
                <a:tc>
                  <a:txBody>
                    <a:bodyPr/>
                    <a:lstStyle/>
                    <a:p>
                      <a:pPr algn="ctr" fontAlgn="b"/>
                      <a:r>
                        <a:rPr lang="en-US" sz="1100" b="0" i="0" u="none" strike="noStrike" dirty="0">
                          <a:solidFill>
                            <a:srgbClr val="000000"/>
                          </a:solidFill>
                          <a:effectLst/>
                          <a:latin typeface="Calibri" panose="020F0502020204030204" pitchFamily="34" charset="0"/>
                        </a:rPr>
                        <a:t>FY22</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b"/>
                      <a:r>
                        <a:rPr lang="en-US" sz="1100" b="0" i="0" u="none" strike="noStrike" dirty="0">
                          <a:solidFill>
                            <a:srgbClr val="000000"/>
                          </a:solidFill>
                          <a:effectLst/>
                          <a:latin typeface="Calibri" panose="020F0502020204030204" pitchFamily="34" charset="0"/>
                        </a:rPr>
                        <a:t>White-source neutron-gamma coincidence measurements of gamma production cross sections at LANSCE</a:t>
                      </a:r>
                    </a:p>
                  </a:txBody>
                  <a:tcPr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LANL</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Kelly, Keegan</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284745"/>
                  </a:ext>
                </a:extLst>
              </a:tr>
              <a:tr h="182880">
                <a:tc>
                  <a:txBody>
                    <a:bodyPr/>
                    <a:lstStyle/>
                    <a:p>
                      <a:pPr algn="ctr" fontAlgn="b"/>
                      <a:r>
                        <a:rPr lang="en-US" sz="1100" b="0" i="0" u="none" strike="noStrike" dirty="0">
                          <a:solidFill>
                            <a:srgbClr val="000000"/>
                          </a:solidFill>
                          <a:effectLst/>
                          <a:latin typeface="Calibri" panose="020F0502020204030204" pitchFamily="34" charset="0"/>
                        </a:rPr>
                        <a:t>FY22</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b"/>
                      <a:r>
                        <a:rPr lang="en-US" sz="1100" b="0" i="0" u="none" strike="noStrike" dirty="0">
                          <a:solidFill>
                            <a:srgbClr val="000000"/>
                          </a:solidFill>
                          <a:effectLst/>
                          <a:latin typeface="Calibri" panose="020F0502020204030204" pitchFamily="34" charset="0"/>
                        </a:rPr>
                        <a:t>Evaluation of Gamma-ray Production</a:t>
                      </a:r>
                    </a:p>
                  </a:txBody>
                  <a:tcPr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LANL</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Kawano, Toshihiko</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2161"/>
                  </a:ext>
                </a:extLst>
              </a:tr>
              <a:tr h="341706">
                <a:tc>
                  <a:txBody>
                    <a:bodyPr/>
                    <a:lstStyle/>
                    <a:p>
                      <a:pPr algn="ctr" fontAlgn="b"/>
                      <a:r>
                        <a:rPr lang="en-US" sz="1100" b="0" i="0" u="none" strike="noStrike" dirty="0">
                          <a:solidFill>
                            <a:srgbClr val="000000"/>
                          </a:solidFill>
                          <a:effectLst/>
                          <a:latin typeface="Calibri" panose="020F0502020204030204" pitchFamily="34" charset="0"/>
                        </a:rPr>
                        <a:t>FY22</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l" fontAlgn="b"/>
                      <a:r>
                        <a:rPr lang="en-US" sz="1100" b="0" i="0" u="none" strike="noStrike" dirty="0">
                          <a:solidFill>
                            <a:srgbClr val="000000"/>
                          </a:solidFill>
                          <a:effectLst/>
                          <a:latin typeface="Calibri" panose="020F0502020204030204" pitchFamily="34" charset="0"/>
                        </a:rPr>
                        <a:t>ß-energy spectral shapes in fission products affecting reactor decay heat and anti-neutrino flux</a:t>
                      </a:r>
                    </a:p>
                  </a:txBody>
                  <a:tcPr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ORNL</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Charlie </a:t>
                      </a:r>
                      <a:r>
                        <a:rPr lang="en-US" sz="1100" b="0" i="0" u="none" strike="noStrike" dirty="0" err="1">
                          <a:solidFill>
                            <a:srgbClr val="000000"/>
                          </a:solidFill>
                          <a:effectLst/>
                          <a:latin typeface="Calibri" panose="020F0502020204030204" pitchFamily="34" charset="0"/>
                        </a:rPr>
                        <a:t>Rasco</a:t>
                      </a:r>
                      <a:endParaRPr lang="en-US" sz="1100" b="0" i="0" u="none" strike="noStrike" dirty="0">
                        <a:solidFill>
                          <a:srgbClr val="000000"/>
                        </a:solidFill>
                        <a:effectLst/>
                        <a:latin typeface="Calibri" panose="020F0502020204030204" pitchFamily="34" charset="0"/>
                      </a:endParaRP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849969"/>
                  </a:ext>
                </a:extLst>
              </a:tr>
              <a:tr h="279215">
                <a:tc>
                  <a:txBody>
                    <a:bodyPr/>
                    <a:lstStyle/>
                    <a:p>
                      <a:pPr algn="ctr" fontAlgn="b"/>
                      <a:r>
                        <a:rPr lang="en-US" sz="1100" b="0" i="0" u="none" strike="noStrike" dirty="0">
                          <a:solidFill>
                            <a:srgbClr val="000000"/>
                          </a:solidFill>
                          <a:effectLst/>
                          <a:latin typeface="Calibri" panose="020F0502020204030204" pitchFamily="34" charset="0"/>
                        </a:rPr>
                        <a:t>FY22</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l" fontAlgn="b"/>
                      <a:r>
                        <a:rPr lang="en-US" sz="1100" b="0" i="0" u="none" strike="noStrike" dirty="0">
                          <a:solidFill>
                            <a:srgbClr val="000000"/>
                          </a:solidFill>
                          <a:effectLst/>
                          <a:latin typeface="Calibri" panose="020F0502020204030204" pitchFamily="34" charset="0"/>
                        </a:rPr>
                        <a:t>Two and Three-body Photodisintegration of the Triton at Energies Below 30 MeV</a:t>
                      </a:r>
                    </a:p>
                  </a:txBody>
                  <a:tcPr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Duke Univ</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Calvin Howell</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8058719"/>
                  </a:ext>
                </a:extLst>
              </a:tr>
              <a:tr h="279215">
                <a:tc>
                  <a:txBody>
                    <a:bodyPr/>
                    <a:lstStyle/>
                    <a:p>
                      <a:pPr algn="ctr" fontAlgn="b"/>
                      <a:r>
                        <a:rPr lang="en-US" sz="1100" b="0" i="0" u="none" strike="noStrike" dirty="0">
                          <a:solidFill>
                            <a:srgbClr val="000000"/>
                          </a:solidFill>
                          <a:effectLst/>
                          <a:latin typeface="Calibri" panose="020F0502020204030204" pitchFamily="34" charset="0"/>
                        </a:rPr>
                        <a:t>FY22</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l" fontAlgn="b"/>
                      <a:r>
                        <a:rPr lang="en-US" sz="1100" b="0" i="0" u="none" strike="noStrike" dirty="0">
                          <a:solidFill>
                            <a:srgbClr val="000000"/>
                          </a:solidFill>
                          <a:effectLst/>
                          <a:latin typeface="Calibri" panose="020F0502020204030204" pitchFamily="34" charset="0"/>
                        </a:rPr>
                        <a:t>Designing Nuclear-data Measurements that Resolve Discrepancies in Existing Data</a:t>
                      </a:r>
                    </a:p>
                  </a:txBody>
                  <a:tcPr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LANL</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Denise Neudecker</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70473059"/>
                  </a:ext>
                </a:extLst>
              </a:tr>
              <a:tr h="342841">
                <a:tc>
                  <a:txBody>
                    <a:bodyPr/>
                    <a:lstStyle/>
                    <a:p>
                      <a:pPr algn="ctr" fontAlgn="b"/>
                      <a:r>
                        <a:rPr lang="en-US" sz="1100" b="0" i="0" u="none" strike="noStrike" dirty="0">
                          <a:solidFill>
                            <a:srgbClr val="000000"/>
                          </a:solidFill>
                          <a:effectLst/>
                          <a:latin typeface="Calibri" panose="020F0502020204030204" pitchFamily="34" charset="0"/>
                        </a:rPr>
                        <a:t>FY22</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l" fontAlgn="b"/>
                      <a:r>
                        <a:rPr lang="en-US" sz="1100" b="0" i="0" u="none" strike="noStrike" dirty="0">
                          <a:solidFill>
                            <a:srgbClr val="000000"/>
                          </a:solidFill>
                          <a:effectLst/>
                          <a:latin typeface="Calibri" panose="020F0502020204030204" pitchFamily="34" charset="0"/>
                        </a:rPr>
                        <a:t>Modern Structure-based Nuclear Data Evaluations for Basic Science, Nuclear Safety &amp; Security</a:t>
                      </a:r>
                    </a:p>
                  </a:txBody>
                  <a:tcPr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LANL</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Mark Paris</a:t>
                      </a:r>
                    </a:p>
                  </a:txBody>
                  <a:tcPr marL="2780" marR="2780" marT="2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06666001"/>
                  </a:ext>
                </a:extLst>
              </a:tr>
            </a:tbl>
          </a:graphicData>
        </a:graphic>
      </p:graphicFrame>
      <p:sp>
        <p:nvSpPr>
          <p:cNvPr id="6" name="TextBox 5">
            <a:extLst>
              <a:ext uri="{FF2B5EF4-FFF2-40B4-BE49-F238E27FC236}">
                <a16:creationId xmlns:a16="http://schemas.microsoft.com/office/drawing/2014/main" id="{4CAE17D6-4568-4ADB-9B41-9B7268B49B66}"/>
              </a:ext>
            </a:extLst>
          </p:cNvPr>
          <p:cNvSpPr txBox="1"/>
          <p:nvPr/>
        </p:nvSpPr>
        <p:spPr>
          <a:xfrm>
            <a:off x="0" y="22717"/>
            <a:ext cx="777797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Lucida Sans Unicode"/>
                <a:ea typeface="+mn-ea"/>
                <a:cs typeface="+mn-cs"/>
              </a:rPr>
              <a:t>$50 Million NDIAWG FOA Funded Projects Since 2018</a:t>
            </a:r>
          </a:p>
        </p:txBody>
      </p:sp>
    </p:spTree>
    <p:extLst>
      <p:ext uri="{BB962C8B-B14F-4D97-AF65-F5344CB8AC3E}">
        <p14:creationId xmlns:p14="http://schemas.microsoft.com/office/powerpoint/2010/main" val="185834039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Theme1">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600" b="0" i="0" u="none" strike="noStrike" cap="none" normalizeH="0" baseline="0">
            <a:ln>
              <a:noFill/>
            </a:ln>
            <a:solidFill>
              <a:schemeClr val="tx1"/>
            </a:solidFill>
            <a:effectLst/>
            <a:latin typeface="Arial" pitchFamily="-97"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600" b="0" i="0" u="none" strike="noStrike" cap="none" normalizeH="0" baseline="0">
            <a:ln>
              <a:noFill/>
            </a:ln>
            <a:solidFill>
              <a:schemeClr val="tx1"/>
            </a:solidFill>
            <a:effectLst/>
            <a:latin typeface="Arial" pitchFamily="-97"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16x9 template 180719" id="{91F5A9DE-0FF5-42D2-8B71-414341298470}" vid="{19B61368-BE15-4FF9-B836-7A1A3976FBB8}"/>
    </a:ext>
  </a:extLst>
</a:theme>
</file>

<file path=ppt/theme/theme3.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12440</TotalTime>
  <Words>3413</Words>
  <Application>Microsoft Office PowerPoint</Application>
  <PresentationFormat>On-screen Show (4:3)</PresentationFormat>
  <Paragraphs>932</Paragraphs>
  <Slides>26</Slides>
  <Notes>7</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26</vt:i4>
      </vt:variant>
    </vt:vector>
  </HeadingPairs>
  <TitlesOfParts>
    <vt:vector size="41" baseType="lpstr">
      <vt:lpstr>Arial</vt:lpstr>
      <vt:lpstr>Arial Black</vt:lpstr>
      <vt:lpstr>Calibri</vt:lpstr>
      <vt:lpstr>Century Gothic</vt:lpstr>
      <vt:lpstr>Georgia</vt:lpstr>
      <vt:lpstr>Helvetica Light</vt:lpstr>
      <vt:lpstr>Impact</vt:lpstr>
      <vt:lpstr>Lucida Sans Unicode</vt:lpstr>
      <vt:lpstr>Times New Roman</vt:lpstr>
      <vt:lpstr>Verdana</vt:lpstr>
      <vt:lpstr>Wingdings 2</vt:lpstr>
      <vt:lpstr>Wingdings 3</vt:lpstr>
      <vt:lpstr>Theme1</vt:lpstr>
      <vt:lpstr>ORNL</vt:lpstr>
      <vt:lpstr>1_Concourse</vt:lpstr>
      <vt:lpstr>Nuclear Data Working Group (NDWG)  WANDA2023  Catherine Romano Chair, NDWG Todd Bredeweg Vice Chair, NDWG Stephanie Lyons Director of Communications, NDWG </vt:lpstr>
      <vt:lpstr>The Nuclear Data Working group (NDWG)</vt:lpstr>
      <vt:lpstr>PowerPoint Presentation</vt:lpstr>
      <vt:lpstr>Nuclear Data Interagency Working Group (NDIAWG) </vt:lpstr>
      <vt:lpstr>PowerPoint Presentation</vt:lpstr>
      <vt:lpstr>NDWG 2022 Accomplishments</vt:lpstr>
      <vt:lpstr>Organizations Represented at NDWG Workshops</vt:lpstr>
      <vt:lpstr>Wanda Topics that have Been Funded</vt:lpstr>
      <vt:lpstr>PowerPoint Presentation</vt:lpstr>
      <vt:lpstr>PowerPoint Presentation</vt:lpstr>
      <vt:lpstr>Increased integration of Basic Science community</vt:lpstr>
      <vt:lpstr>WANDA2022 Outcomes</vt:lpstr>
      <vt:lpstr>The goals of our discussions during WANDA2023</vt:lpstr>
      <vt:lpstr>Thank you!   </vt:lpstr>
      <vt:lpstr>  Why Do We Care About Nuclear Data?</vt:lpstr>
      <vt:lpstr>Past Session Topic Suggestions</vt:lpstr>
      <vt:lpstr>Session Topic Suggestions from WANDA2022</vt:lpstr>
      <vt:lpstr>Past Workshop Slides</vt:lpstr>
      <vt:lpstr>Nuclear Data Needs and Capabilities for Applications</vt:lpstr>
      <vt:lpstr>Nuclear Data Exchange Meeting:  5-year, plan to address high-priority cross-cutting  nuclear data needs </vt:lpstr>
      <vt:lpstr>Nuclear Data Roadmapping and Enhancement  Workshop (NDREW)</vt:lpstr>
      <vt:lpstr>Workshop for Applied Nuclear Data Activities WANDA2019 </vt:lpstr>
      <vt:lpstr>Workshop for Applied Nuclear Data Activities: WANDA2020 </vt:lpstr>
      <vt:lpstr>Workshop for Applied Nuclear Data Activities: WANDA2021 </vt:lpstr>
      <vt:lpstr>PowerPoint Presentation</vt:lpstr>
      <vt:lpstr>Workshop for Applied Nuclear Data Activities: WANDA2022 </vt:lpstr>
    </vt:vector>
  </TitlesOfParts>
  <Company>ORNL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Area  Name of Topic Area Lead</dc:title>
  <dc:creator>Romano, Catherine E.</dc:creator>
  <cp:lastModifiedBy>Catherine E Romano</cp:lastModifiedBy>
  <cp:revision>154</cp:revision>
  <dcterms:created xsi:type="dcterms:W3CDTF">2016-03-25T17:59:34Z</dcterms:created>
  <dcterms:modified xsi:type="dcterms:W3CDTF">2023-02-27T02:50:50Z</dcterms:modified>
</cp:coreProperties>
</file>