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307" r:id="rId3"/>
    <p:sldId id="295" r:id="rId4"/>
    <p:sldId id="296" r:id="rId5"/>
    <p:sldId id="312" r:id="rId6"/>
    <p:sldId id="311" r:id="rId7"/>
    <p:sldId id="313" r:id="rId8"/>
    <p:sldId id="315" r:id="rId9"/>
    <p:sldId id="321" r:id="rId10"/>
    <p:sldId id="316" r:id="rId11"/>
    <p:sldId id="324" r:id="rId12"/>
    <p:sldId id="317" r:id="rId13"/>
    <p:sldId id="318" r:id="rId14"/>
    <p:sldId id="322" r:id="rId15"/>
    <p:sldId id="319" r:id="rId16"/>
    <p:sldId id="320" r:id="rId17"/>
    <p:sldId id="325" r:id="rId18"/>
    <p:sldId id="323" r:id="rId19"/>
    <p:sldId id="258" r:id="rId20"/>
    <p:sldId id="264" r:id="rId21"/>
    <p:sldId id="289" r:id="rId22"/>
    <p:sldId id="310" r:id="rId23"/>
    <p:sldId id="257" r:id="rId24"/>
    <p:sldId id="260" r:id="rId25"/>
    <p:sldId id="261" r:id="rId26"/>
    <p:sldId id="262" r:id="rId27"/>
    <p:sldId id="263" r:id="rId2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3C2A8A-1305-164B-BE72-5BD7AEEE5643}" v="60" dt="2023-02-24T14:15:59.95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5"/>
          </a:solidFill>
        </a:fill>
      </a:tcStyle>
    </a:wholeTbl>
    <a:band2H>
      <a:tcTxStyle/>
      <a:tcStyle>
        <a:tcBdr/>
        <a:fill>
          <a:solidFill>
            <a:srgbClr val="E6E9EB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4EFCD"/>
          </a:solidFill>
        </a:fill>
      </a:tcStyle>
    </a:wholeTbl>
    <a:band2H>
      <a:tcTxStyle/>
      <a:tcStyle>
        <a:tcBdr/>
        <a:fill>
          <a:solidFill>
            <a:srgbClr val="F2F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C"/>
          </a:solidFill>
        </a:fill>
      </a:tcStyle>
    </a:wholeTbl>
    <a:band2H>
      <a:tcTxStyle/>
      <a:tcStyle>
        <a:tcBdr/>
        <a:fill>
          <a:solidFill>
            <a:srgbClr val="FFF6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56"/>
  </p:normalViewPr>
  <p:slideViewPr>
    <p:cSldViewPr snapToGrid="0">
      <p:cViewPr varScale="1">
        <p:scale>
          <a:sx n="107" d="100"/>
          <a:sy n="107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7" name="Shape 2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82E8F7-F504-436C-9EE6-FF5132124BC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99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3174" y="2541806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74" y="5773229"/>
            <a:ext cx="10334626" cy="746185"/>
          </a:xfrm>
          <a:prstGeom prst="rect">
            <a:avLst/>
          </a:prstGeom>
        </p:spPr>
        <p:txBody>
          <a:bodyPr/>
          <a:lstStyle>
            <a:lvl1pPr marL="0" indent="0">
              <a:defRPr sz="1800">
                <a:solidFill>
                  <a:srgbClr val="FFFFFF"/>
                </a:solidFill>
              </a:defRPr>
            </a:lvl1pPr>
            <a:lvl2pPr marL="0" indent="457200">
              <a:buSzTx/>
              <a:buNone/>
              <a:defRPr sz="1800">
                <a:solidFill>
                  <a:srgbClr val="FFFFFF"/>
                </a:solidFill>
              </a:defRPr>
            </a:lvl2pPr>
            <a:lvl3pPr marL="0" indent="914400">
              <a:buSzTx/>
              <a:buNone/>
              <a:defRPr sz="1800">
                <a:solidFill>
                  <a:srgbClr val="FFFFFF"/>
                </a:solidFill>
              </a:defRPr>
            </a:lvl3pPr>
            <a:lvl4pPr marL="0" indent="1371600">
              <a:buSzTx/>
              <a:buNone/>
              <a:defRPr sz="1800">
                <a:solidFill>
                  <a:srgbClr val="FFFFFF"/>
                </a:solidFill>
              </a:defRPr>
            </a:lvl4pPr>
            <a:lvl5pPr marL="0" indent="1828800">
              <a:buSzTx/>
              <a:buNone/>
              <a:defRPr sz="1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13174" y="4501443"/>
            <a:ext cx="10334626" cy="1259608"/>
          </a:xfrm>
          <a:prstGeom prst="rect">
            <a:avLst/>
          </a:prstGeom>
        </p:spPr>
        <p:txBody>
          <a:bodyPr/>
          <a:lstStyle/>
          <a:p>
            <a:pPr marL="0" indent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082" y="5755087"/>
            <a:ext cx="32385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10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1881808" y="365125"/>
            <a:ext cx="8328992" cy="1325564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81808" y="1825625"/>
            <a:ext cx="8328992" cy="3929132"/>
          </a:xfrm>
          <a:prstGeom prst="rect">
            <a:avLst/>
          </a:prstGeom>
        </p:spPr>
        <p:txBody>
          <a:bodyPr/>
          <a:lstStyle>
            <a:lvl1pPr>
              <a:buSzPct val="100000"/>
              <a:buFont typeface="Arial"/>
              <a:buChar char="•"/>
            </a:lvl1pPr>
            <a:lvl2pPr>
              <a:buFont typeface="Arial"/>
            </a:lvl2pPr>
            <a:lvl3pPr>
              <a:buFont typeface="Arial"/>
            </a:lvl3pPr>
            <a:lvl4pPr>
              <a:buFont typeface="Arial"/>
            </a:lvl4pPr>
            <a:lvl5pPr>
              <a:buFont typeface="Aria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9172" y="6387536"/>
            <a:ext cx="273656" cy="264256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REVBG_Slide4_Blue" descr="REVBG_Slide4_Blu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5588" cy="6859588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48600" y="6404076"/>
            <a:ext cx="301908" cy="288825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 defTabSz="457200">
              <a:defRPr sz="1400">
                <a:solidFill>
                  <a:srgbClr val="042B7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5589" cy="6859589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1905000" y="172720"/>
            <a:ext cx="7093426" cy="109061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rgbClr val="042B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86000" y="1828800"/>
            <a:ext cx="3733800" cy="38862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600"/>
              </a:spcBef>
              <a:buClr>
                <a:srgbClr val="042B7F"/>
              </a:buClr>
              <a:buSzPct val="110000"/>
              <a:buChar char="▪"/>
              <a:defRPr>
                <a:solidFill>
                  <a:srgbClr val="322F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90575" indent="-333375">
              <a:lnSpc>
                <a:spcPct val="100000"/>
              </a:lnSpc>
              <a:spcBef>
                <a:spcPts val="600"/>
              </a:spcBef>
              <a:buClr>
                <a:srgbClr val="042B7F"/>
              </a:buClr>
              <a:buSzPct val="90000"/>
              <a:defRPr>
                <a:solidFill>
                  <a:srgbClr val="322F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77289">
              <a:lnSpc>
                <a:spcPct val="100000"/>
              </a:lnSpc>
              <a:spcBef>
                <a:spcPts val="600"/>
              </a:spcBef>
              <a:buClr>
                <a:srgbClr val="042B7F"/>
              </a:buClr>
              <a:buSzPct val="90000"/>
              <a:buChar char="-"/>
              <a:defRPr>
                <a:solidFill>
                  <a:srgbClr val="322F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55750">
              <a:lnSpc>
                <a:spcPct val="100000"/>
              </a:lnSpc>
              <a:spcBef>
                <a:spcPts val="600"/>
              </a:spcBef>
              <a:buClr>
                <a:srgbClr val="042B7F"/>
              </a:buClr>
              <a:buSzPct val="90000"/>
              <a:buChar char="-"/>
              <a:defRPr>
                <a:solidFill>
                  <a:srgbClr val="322F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98650">
              <a:lnSpc>
                <a:spcPct val="100000"/>
              </a:lnSpc>
              <a:spcBef>
                <a:spcPts val="600"/>
              </a:spcBef>
              <a:buClr>
                <a:srgbClr val="042B7F"/>
              </a:buClr>
              <a:buSzPct val="90000"/>
              <a:buChar char="-"/>
              <a:defRPr>
                <a:solidFill>
                  <a:srgbClr val="322F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4" name="endf.b-viii.0_logo.png" descr="endf.b-viii.0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815" y="313798"/>
            <a:ext cx="1309942" cy="734528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UNCLASSIFIED"/>
          <p:cNvSpPr txBox="1"/>
          <p:nvPr/>
        </p:nvSpPr>
        <p:spPr>
          <a:xfrm>
            <a:off x="5479262" y="6398711"/>
            <a:ext cx="1414705" cy="3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1">
                <a:solidFill>
                  <a:srgbClr val="0096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UNCLASSIFIED</a:t>
            </a:r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48600" y="6403238"/>
            <a:ext cx="301854" cy="289662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sz="1400">
                <a:solidFill>
                  <a:srgbClr val="042B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Picture 18" descr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5589" cy="6859589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itle Text"/>
          <p:cNvSpPr txBox="1">
            <a:spLocks noGrp="1"/>
          </p:cNvSpPr>
          <p:nvPr>
            <p:ph type="title"/>
          </p:nvPr>
        </p:nvSpPr>
        <p:spPr>
          <a:xfrm>
            <a:off x="1854200" y="135755"/>
            <a:ext cx="7209751" cy="10906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3600">
                <a:solidFill>
                  <a:srgbClr val="042B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86000" y="1828800"/>
            <a:ext cx="7620000" cy="3886200"/>
          </a:xfrm>
          <a:prstGeom prst="rect">
            <a:avLst/>
          </a:prstGeom>
        </p:spPr>
        <p:txBody>
          <a:bodyPr/>
          <a:lstStyle>
            <a:lvl1pPr marL="342900" indent="-342900">
              <a:lnSpc>
                <a:spcPct val="100000"/>
              </a:lnSpc>
              <a:spcBef>
                <a:spcPts val="500"/>
              </a:spcBef>
              <a:buClr>
                <a:srgbClr val="042B7F"/>
              </a:buClr>
              <a:buSzPct val="110000"/>
              <a:buChar char="▪"/>
              <a:defRPr sz="2400">
                <a:solidFill>
                  <a:srgbClr val="322F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00100" indent="-342900">
              <a:lnSpc>
                <a:spcPct val="100000"/>
              </a:lnSpc>
              <a:spcBef>
                <a:spcPts val="500"/>
              </a:spcBef>
              <a:buClr>
                <a:srgbClr val="042B7F"/>
              </a:buClr>
              <a:buSzPct val="90000"/>
              <a:defRPr sz="2400">
                <a:solidFill>
                  <a:srgbClr val="322F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162050" indent="-304800">
              <a:lnSpc>
                <a:spcPct val="100000"/>
              </a:lnSpc>
              <a:spcBef>
                <a:spcPts val="5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rgbClr val="322F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504950" indent="-304800">
              <a:lnSpc>
                <a:spcPct val="100000"/>
              </a:lnSpc>
              <a:spcBef>
                <a:spcPts val="5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rgbClr val="322F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47850" indent="-304800">
              <a:lnSpc>
                <a:spcPct val="100000"/>
              </a:lnSpc>
              <a:spcBef>
                <a:spcPts val="5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rgbClr val="322F3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6" name="endf.b-viii.0_logo.png" descr="endf.b-viii.0_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815" y="313798"/>
            <a:ext cx="1309942" cy="73452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UNCLASSIFIED"/>
          <p:cNvSpPr txBox="1"/>
          <p:nvPr/>
        </p:nvSpPr>
        <p:spPr>
          <a:xfrm>
            <a:off x="5479262" y="6398711"/>
            <a:ext cx="1414705" cy="3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1">
                <a:solidFill>
                  <a:srgbClr val="0096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UNCLASSIFIED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848600" y="6403238"/>
            <a:ext cx="301854" cy="289662"/>
          </a:xfrm>
          <a:prstGeom prst="rect">
            <a:avLst/>
          </a:prstGeom>
        </p:spPr>
        <p:txBody>
          <a:bodyPr lIns="45719" tIns="45719" rIns="45719" bIns="45719" anchor="b"/>
          <a:lstStyle>
            <a:lvl1pPr algn="l">
              <a:defRPr sz="1400">
                <a:solidFill>
                  <a:srgbClr val="042B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 Text"/>
          <p:cNvSpPr txBox="1">
            <a:spLocks noGrp="1"/>
          </p:cNvSpPr>
          <p:nvPr>
            <p:ph type="title"/>
          </p:nvPr>
        </p:nvSpPr>
        <p:spPr>
          <a:xfrm>
            <a:off x="1905000" y="172720"/>
            <a:ext cx="7093426" cy="1090613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86000" y="1828800"/>
            <a:ext cx="3733800" cy="38862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buSzPct val="100000"/>
              <a:buFont typeface="Helvetica"/>
              <a:buChar char="•"/>
            </a:lvl1pPr>
            <a:lvl2pPr marL="790575" indent="-333375">
              <a:spcBef>
                <a:spcPts val="600"/>
              </a:spcBef>
              <a:buFont typeface="Helvetica"/>
            </a:lvl2pPr>
            <a:lvl3pPr marL="1177288" indent="-320038">
              <a:spcBef>
                <a:spcPts val="600"/>
              </a:spcBef>
              <a:buFont typeface="Helvetica"/>
            </a:lvl3pPr>
            <a:lvl4pPr marL="1555750">
              <a:spcBef>
                <a:spcPts val="600"/>
              </a:spcBef>
              <a:buFont typeface="Helvetica"/>
            </a:lvl4pPr>
            <a:lvl5pPr marL="1898650">
              <a:spcBef>
                <a:spcPts val="600"/>
              </a:spcBef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9172" y="6385044"/>
            <a:ext cx="273656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>
            <a:spLocks noGrp="1"/>
          </p:cNvSpPr>
          <p:nvPr>
            <p:ph type="title"/>
          </p:nvPr>
        </p:nvSpPr>
        <p:spPr>
          <a:xfrm>
            <a:off x="1881808" y="365125"/>
            <a:ext cx="8328992" cy="1325564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9172" y="6385044"/>
            <a:ext cx="273656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1881808" y="365125"/>
            <a:ext cx="8328992" cy="1325564"/>
          </a:xfrm>
          <a:prstGeom prst="rect">
            <a:avLst/>
          </a:prstGeom>
        </p:spPr>
        <p:txBody>
          <a:bodyPr anchor="t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81808" y="1825625"/>
            <a:ext cx="8328992" cy="3929132"/>
          </a:xfrm>
          <a:prstGeom prst="rect">
            <a:avLst/>
          </a:prstGeom>
        </p:spPr>
        <p:txBody>
          <a:bodyPr/>
          <a:lstStyle>
            <a:lvl1pPr>
              <a:buSzPct val="100000"/>
              <a:buFont typeface="Helvetica"/>
              <a:buChar char="•"/>
            </a:lvl1pPr>
            <a:lvl2pPr>
              <a:buFont typeface="Helvetica"/>
            </a:lvl2pPr>
            <a:lvl3pPr>
              <a:buFont typeface="Helvetica"/>
            </a:lvl3pPr>
            <a:lvl4pPr>
              <a:buFont typeface="Helvetica"/>
            </a:lvl4pPr>
            <a:lvl5pPr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9172" y="6385044"/>
            <a:ext cx="273656" cy="269241"/>
          </a:xfrm>
          <a:prstGeom prst="rect">
            <a:avLst/>
          </a:prstGeom>
        </p:spPr>
        <p:txBody>
          <a:bodyPr lIns="45719" tIns="45719" rIns="45719" bIns="45719"/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1881808" y="365125"/>
            <a:ext cx="8328993" cy="1325564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9173" y="6387538"/>
            <a:ext cx="273654" cy="264253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xfrm>
            <a:off x="1881808" y="365125"/>
            <a:ext cx="8328993" cy="1325564"/>
          </a:xfrm>
          <a:prstGeom prst="rect">
            <a:avLst/>
          </a:prstGeom>
        </p:spPr>
        <p:txBody>
          <a:bodyPr lIns="45718" tIns="45718" rIns="45718" bIns="45718" anchor="t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881808" y="1825625"/>
            <a:ext cx="8328993" cy="3929132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buSzPct val="100000"/>
              <a:buFont typeface="Helvetica"/>
              <a:buChar char="•"/>
            </a:lvl1pPr>
            <a:lvl2pPr>
              <a:buFont typeface="Helvetica"/>
            </a:lvl2pPr>
            <a:lvl3pPr marL="1234438" indent="-320038">
              <a:buFont typeface="Helvetica"/>
            </a:lvl3pPr>
            <a:lvl4pPr>
              <a:buFont typeface="Helvetica"/>
            </a:lvl4pPr>
            <a:lvl5pPr>
              <a:buFont typeface="Helvetica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9173" y="6387538"/>
            <a:ext cx="273654" cy="264253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_Print-friend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3174" y="2541806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74" y="5773229"/>
            <a:ext cx="10334626" cy="746185"/>
          </a:xfrm>
          <a:prstGeom prst="rect">
            <a:avLst/>
          </a:prstGeom>
        </p:spPr>
        <p:txBody>
          <a:bodyPr/>
          <a:lstStyle>
            <a:lvl1pPr marL="0" indent="0">
              <a:defRPr sz="1800"/>
            </a:lvl1pPr>
            <a:lvl2pPr marL="0" indent="457200">
              <a:buSzTx/>
              <a:buNone/>
              <a:defRPr sz="1800"/>
            </a:lvl2pPr>
            <a:lvl3pPr marL="0" indent="914400">
              <a:buSzTx/>
              <a:buNone/>
              <a:defRPr sz="1800"/>
            </a:lvl3pPr>
            <a:lvl4pPr marL="0" indent="1371600">
              <a:buSzTx/>
              <a:buNone/>
              <a:defRPr sz="1800"/>
            </a:lvl4pPr>
            <a:lvl5pPr marL="0" indent="1828800">
              <a:buSzTx/>
              <a:buNone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813174" y="4501443"/>
            <a:ext cx="10334626" cy="1259608"/>
          </a:xfrm>
          <a:prstGeom prst="rect">
            <a:avLst/>
          </a:prstGeom>
        </p:spPr>
        <p:txBody>
          <a:bodyPr/>
          <a:lstStyle/>
          <a:p>
            <a:pPr marL="0" indent="0">
              <a:defRPr sz="2400"/>
            </a:pPr>
            <a:endParaRPr/>
          </a:p>
        </p:txBody>
      </p:sp>
      <p:pic>
        <p:nvPicPr>
          <p:cNvPr id="25" name="Picture 6" descr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082" y="5742909"/>
            <a:ext cx="32385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59173" y="6387538"/>
            <a:ext cx="273654" cy="264253"/>
          </a:xfrm>
          <a:prstGeom prst="rect">
            <a:avLst/>
          </a:prstGeom>
        </p:spPr>
        <p:txBody>
          <a:bodyPr lIns="45718" tIns="45718" rIns="45718" bIns="45718"/>
          <a:lstStyle>
            <a:lvl1pPr algn="ct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830" y="20597"/>
            <a:ext cx="1600713" cy="6976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" name="Group 10"/>
          <p:cNvGrpSpPr/>
          <p:nvPr/>
        </p:nvGrpSpPr>
        <p:grpSpPr>
          <a:xfrm>
            <a:off x="1981199" y="228599"/>
            <a:ext cx="6477001" cy="457202"/>
            <a:chOff x="0" y="0"/>
            <a:chExt cx="6477000" cy="457200"/>
          </a:xfrm>
        </p:grpSpPr>
        <p:sp>
          <p:nvSpPr>
            <p:cNvPr id="206" name="Freeform 11"/>
            <p:cNvSpPr/>
            <p:nvPr/>
          </p:nvSpPr>
          <p:spPr>
            <a:xfrm>
              <a:off x="-1" y="73024"/>
              <a:ext cx="6477001" cy="322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625" y="0"/>
                  </a:lnTo>
                  <a:lnTo>
                    <a:pt x="6625" y="850"/>
                  </a:lnTo>
                  <a:lnTo>
                    <a:pt x="0" y="850"/>
                  </a:lnTo>
                  <a:lnTo>
                    <a:pt x="0" y="0"/>
                  </a:lnTo>
                  <a:close/>
                  <a:moveTo>
                    <a:pt x="6625" y="0"/>
                  </a:moveTo>
                  <a:lnTo>
                    <a:pt x="6638" y="0"/>
                  </a:lnTo>
                  <a:lnTo>
                    <a:pt x="6647" y="127"/>
                  </a:lnTo>
                  <a:lnTo>
                    <a:pt x="6625" y="425"/>
                  </a:lnTo>
                  <a:lnTo>
                    <a:pt x="6625" y="0"/>
                  </a:lnTo>
                  <a:close/>
                  <a:moveTo>
                    <a:pt x="6647" y="127"/>
                  </a:moveTo>
                  <a:lnTo>
                    <a:pt x="8136" y="20878"/>
                  </a:lnTo>
                  <a:lnTo>
                    <a:pt x="8089" y="21473"/>
                  </a:lnTo>
                  <a:lnTo>
                    <a:pt x="6603" y="722"/>
                  </a:lnTo>
                  <a:lnTo>
                    <a:pt x="6647" y="127"/>
                  </a:lnTo>
                  <a:close/>
                  <a:moveTo>
                    <a:pt x="8114" y="21600"/>
                  </a:moveTo>
                  <a:lnTo>
                    <a:pt x="8098" y="21600"/>
                  </a:lnTo>
                  <a:lnTo>
                    <a:pt x="8089" y="21473"/>
                  </a:lnTo>
                  <a:lnTo>
                    <a:pt x="8114" y="21175"/>
                  </a:lnTo>
                  <a:lnTo>
                    <a:pt x="8114" y="21600"/>
                  </a:lnTo>
                  <a:close/>
                  <a:moveTo>
                    <a:pt x="8114" y="20750"/>
                  </a:moveTo>
                  <a:lnTo>
                    <a:pt x="21600" y="20750"/>
                  </a:lnTo>
                  <a:lnTo>
                    <a:pt x="21600" y="21600"/>
                  </a:lnTo>
                  <a:lnTo>
                    <a:pt x="8114" y="21600"/>
                  </a:lnTo>
                  <a:lnTo>
                    <a:pt x="8114" y="20750"/>
                  </a:lnTo>
                  <a:close/>
                </a:path>
              </a:pathLst>
            </a:custGeom>
            <a:solidFill>
              <a:srgbClr val="F3742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07" name="Straight Connector 12"/>
            <p:cNvSpPr/>
            <p:nvPr/>
          </p:nvSpPr>
          <p:spPr>
            <a:xfrm>
              <a:off x="-1" y="-1"/>
              <a:ext cx="2386264" cy="1"/>
            </a:xfrm>
            <a:prstGeom prst="line">
              <a:avLst/>
            </a:prstGeom>
            <a:solidFill>
              <a:srgbClr val="00CC99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08" name="Straight Connector 13"/>
            <p:cNvSpPr/>
            <p:nvPr/>
          </p:nvSpPr>
          <p:spPr>
            <a:xfrm>
              <a:off x="2386263" y="-1"/>
              <a:ext cx="681790" cy="457202"/>
            </a:xfrm>
            <a:prstGeom prst="line">
              <a:avLst/>
            </a:prstGeom>
            <a:solidFill>
              <a:srgbClr val="00CC99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09" name="Straight Connector 14"/>
            <p:cNvSpPr/>
            <p:nvPr/>
          </p:nvSpPr>
          <p:spPr>
            <a:xfrm>
              <a:off x="3068052" y="457200"/>
              <a:ext cx="3408948" cy="0"/>
            </a:xfrm>
            <a:prstGeom prst="line">
              <a:avLst/>
            </a:prstGeom>
            <a:solidFill>
              <a:srgbClr val="00CC99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pic>
        <p:nvPicPr>
          <p:cNvPr id="211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508" y="1522"/>
            <a:ext cx="9142984" cy="685495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itle Text"/>
          <p:cNvSpPr txBox="1">
            <a:spLocks noGrp="1"/>
          </p:cNvSpPr>
          <p:nvPr>
            <p:ph type="title"/>
          </p:nvPr>
        </p:nvSpPr>
        <p:spPr>
          <a:xfrm>
            <a:off x="1979612" y="440635"/>
            <a:ext cx="8231188" cy="36625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sz="2800" i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79612" y="1906357"/>
            <a:ext cx="4038601" cy="4494444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lnSpc>
                <a:spcPct val="85000"/>
              </a:lnSpc>
              <a:spcBef>
                <a:spcPts val="900"/>
              </a:spcBef>
              <a:buClr>
                <a:srgbClr val="F37421"/>
              </a:buClr>
              <a:buSzPct val="100000"/>
              <a:buChar char="•"/>
              <a:defRPr sz="2000"/>
            </a:lvl1pPr>
            <a:lvl2pPr marL="684212" indent="-227012">
              <a:lnSpc>
                <a:spcPct val="85000"/>
              </a:lnSpc>
              <a:spcBef>
                <a:spcPts val="900"/>
              </a:spcBef>
              <a:buClr>
                <a:srgbClr val="F37421"/>
              </a:buClr>
              <a:buChar char="–"/>
              <a:defRPr sz="2000"/>
            </a:lvl2pPr>
            <a:lvl3pPr marL="1143000" indent="-228600">
              <a:lnSpc>
                <a:spcPct val="85000"/>
              </a:lnSpc>
              <a:spcBef>
                <a:spcPts val="900"/>
              </a:spcBef>
              <a:buClr>
                <a:srgbClr val="F37421"/>
              </a:buClr>
              <a:defRPr sz="2000"/>
            </a:lvl3pPr>
            <a:lvl4pPr marL="1600200" indent="-228600">
              <a:lnSpc>
                <a:spcPct val="85000"/>
              </a:lnSpc>
              <a:spcBef>
                <a:spcPts val="900"/>
              </a:spcBef>
              <a:buClr>
                <a:srgbClr val="F37421"/>
              </a:buClr>
              <a:buChar char="–"/>
              <a:defRPr sz="2000"/>
            </a:lvl4pPr>
            <a:lvl5pPr marL="2057400" indent="-228600">
              <a:lnSpc>
                <a:spcPct val="85000"/>
              </a:lnSpc>
              <a:spcBef>
                <a:spcPts val="900"/>
              </a:spcBef>
              <a:buClr>
                <a:srgbClr val="F37421"/>
              </a:buCl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93649" y="6544294"/>
            <a:ext cx="217152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830" y="20597"/>
            <a:ext cx="1600713" cy="6976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roup 10"/>
          <p:cNvGrpSpPr/>
          <p:nvPr/>
        </p:nvGrpSpPr>
        <p:grpSpPr>
          <a:xfrm>
            <a:off x="1981199" y="228599"/>
            <a:ext cx="6477001" cy="457202"/>
            <a:chOff x="0" y="0"/>
            <a:chExt cx="6477000" cy="457200"/>
          </a:xfrm>
        </p:grpSpPr>
        <p:sp>
          <p:nvSpPr>
            <p:cNvPr id="222" name="Freeform 11"/>
            <p:cNvSpPr/>
            <p:nvPr/>
          </p:nvSpPr>
          <p:spPr>
            <a:xfrm>
              <a:off x="-1" y="73024"/>
              <a:ext cx="6477001" cy="322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6625" y="0"/>
                  </a:lnTo>
                  <a:lnTo>
                    <a:pt x="6625" y="850"/>
                  </a:lnTo>
                  <a:lnTo>
                    <a:pt x="0" y="850"/>
                  </a:lnTo>
                  <a:lnTo>
                    <a:pt x="0" y="0"/>
                  </a:lnTo>
                  <a:close/>
                  <a:moveTo>
                    <a:pt x="6625" y="0"/>
                  </a:moveTo>
                  <a:lnTo>
                    <a:pt x="6638" y="0"/>
                  </a:lnTo>
                  <a:lnTo>
                    <a:pt x="6647" y="127"/>
                  </a:lnTo>
                  <a:lnTo>
                    <a:pt x="6625" y="425"/>
                  </a:lnTo>
                  <a:lnTo>
                    <a:pt x="6625" y="0"/>
                  </a:lnTo>
                  <a:close/>
                  <a:moveTo>
                    <a:pt x="6647" y="127"/>
                  </a:moveTo>
                  <a:lnTo>
                    <a:pt x="8136" y="20878"/>
                  </a:lnTo>
                  <a:lnTo>
                    <a:pt x="8089" y="21473"/>
                  </a:lnTo>
                  <a:lnTo>
                    <a:pt x="6603" y="722"/>
                  </a:lnTo>
                  <a:lnTo>
                    <a:pt x="6647" y="127"/>
                  </a:lnTo>
                  <a:close/>
                  <a:moveTo>
                    <a:pt x="8114" y="21600"/>
                  </a:moveTo>
                  <a:lnTo>
                    <a:pt x="8098" y="21600"/>
                  </a:lnTo>
                  <a:lnTo>
                    <a:pt x="8089" y="21473"/>
                  </a:lnTo>
                  <a:lnTo>
                    <a:pt x="8114" y="21175"/>
                  </a:lnTo>
                  <a:lnTo>
                    <a:pt x="8114" y="21600"/>
                  </a:lnTo>
                  <a:close/>
                  <a:moveTo>
                    <a:pt x="8114" y="20750"/>
                  </a:moveTo>
                  <a:lnTo>
                    <a:pt x="21600" y="20750"/>
                  </a:lnTo>
                  <a:lnTo>
                    <a:pt x="21600" y="21600"/>
                  </a:lnTo>
                  <a:lnTo>
                    <a:pt x="8114" y="21600"/>
                  </a:lnTo>
                  <a:lnTo>
                    <a:pt x="8114" y="20750"/>
                  </a:lnTo>
                  <a:close/>
                </a:path>
              </a:pathLst>
            </a:custGeom>
            <a:solidFill>
              <a:srgbClr val="F3742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223" name="Straight Connector 12"/>
            <p:cNvSpPr/>
            <p:nvPr/>
          </p:nvSpPr>
          <p:spPr>
            <a:xfrm>
              <a:off x="-1" y="-1"/>
              <a:ext cx="2386264" cy="1"/>
            </a:xfrm>
            <a:prstGeom prst="line">
              <a:avLst/>
            </a:prstGeom>
            <a:solidFill>
              <a:srgbClr val="00CC99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24" name="Straight Connector 13"/>
            <p:cNvSpPr/>
            <p:nvPr/>
          </p:nvSpPr>
          <p:spPr>
            <a:xfrm>
              <a:off x="2386263" y="-1"/>
              <a:ext cx="681790" cy="457202"/>
            </a:xfrm>
            <a:prstGeom prst="line">
              <a:avLst/>
            </a:prstGeom>
            <a:solidFill>
              <a:srgbClr val="00CC99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225" name="Straight Connector 14"/>
            <p:cNvSpPr/>
            <p:nvPr/>
          </p:nvSpPr>
          <p:spPr>
            <a:xfrm>
              <a:off x="3068052" y="457200"/>
              <a:ext cx="3408948" cy="0"/>
            </a:xfrm>
            <a:prstGeom prst="line">
              <a:avLst/>
            </a:prstGeom>
            <a:solidFill>
              <a:srgbClr val="00CC99"/>
            </a:solidFill>
            <a:ln w="3175" cap="flat">
              <a:solidFill>
                <a:srgbClr val="FF66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pic>
        <p:nvPicPr>
          <p:cNvPr id="227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508" y="1522"/>
            <a:ext cx="9142984" cy="6854954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1979612" y="457200"/>
            <a:ext cx="8231188" cy="36625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85000"/>
              </a:lnSpc>
              <a:defRPr sz="2800" i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Body Level One…"/>
          <p:cNvSpPr txBox="1">
            <a:spLocks noGrp="1"/>
          </p:cNvSpPr>
          <p:nvPr>
            <p:ph type="body" idx="1"/>
          </p:nvPr>
        </p:nvSpPr>
        <p:spPr>
          <a:xfrm>
            <a:off x="1979612" y="1905000"/>
            <a:ext cx="8231188" cy="4572000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lnSpc>
                <a:spcPct val="85000"/>
              </a:lnSpc>
              <a:spcBef>
                <a:spcPts val="900"/>
              </a:spcBef>
              <a:buClr>
                <a:srgbClr val="F37421"/>
              </a:buClr>
              <a:buSzPct val="100000"/>
              <a:buChar char="•"/>
              <a:defRPr sz="2000"/>
            </a:lvl1pPr>
            <a:lvl2pPr marL="684212" indent="-227012">
              <a:lnSpc>
                <a:spcPct val="85000"/>
              </a:lnSpc>
              <a:spcBef>
                <a:spcPts val="900"/>
              </a:spcBef>
              <a:buClr>
                <a:srgbClr val="F37421"/>
              </a:buClr>
              <a:buChar char="–"/>
              <a:defRPr sz="2000"/>
            </a:lvl2pPr>
            <a:lvl3pPr marL="1143000" indent="-228600">
              <a:lnSpc>
                <a:spcPct val="85000"/>
              </a:lnSpc>
              <a:spcBef>
                <a:spcPts val="900"/>
              </a:spcBef>
              <a:buClr>
                <a:srgbClr val="F37421"/>
              </a:buClr>
              <a:defRPr sz="2000"/>
            </a:lvl3pPr>
            <a:lvl4pPr marL="1600200" indent="-228600">
              <a:lnSpc>
                <a:spcPct val="85000"/>
              </a:lnSpc>
              <a:spcBef>
                <a:spcPts val="900"/>
              </a:spcBef>
              <a:buClr>
                <a:srgbClr val="F37421"/>
              </a:buClr>
              <a:buChar char="–"/>
              <a:defRPr sz="2000"/>
            </a:lvl4pPr>
            <a:lvl5pPr marL="2057400" indent="-228600">
              <a:lnSpc>
                <a:spcPct val="85000"/>
              </a:lnSpc>
              <a:spcBef>
                <a:spcPts val="900"/>
              </a:spcBef>
              <a:buClr>
                <a:srgbClr val="F37421"/>
              </a:buClr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020153" y="6544294"/>
            <a:ext cx="217151" cy="202417"/>
          </a:xfrm>
          <a:prstGeom prst="rect">
            <a:avLst/>
          </a:prstGeom>
        </p:spPr>
        <p:txBody>
          <a:bodyPr lIns="45719" tIns="45719" rIns="45719" bIns="45719"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3174" y="2541806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74" y="4501443"/>
            <a:ext cx="10334626" cy="1259608"/>
          </a:xfrm>
          <a:prstGeom prst="rect">
            <a:avLst/>
          </a:prstGeom>
        </p:spPr>
        <p:txBody>
          <a:bodyPr/>
          <a:lstStyle>
            <a:lvl1pPr marL="0" indent="0">
              <a:defRPr sz="2400">
                <a:solidFill>
                  <a:srgbClr val="FFFFFF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 Header_Print-friend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13174" y="2541806"/>
            <a:ext cx="10334626" cy="1947461"/>
          </a:xfrm>
          <a:prstGeom prst="rect">
            <a:avLst/>
          </a:prstGeom>
        </p:spPr>
        <p:txBody>
          <a:bodyPr anchor="t"/>
          <a:lstStyle>
            <a:lvl1pPr>
              <a:defRPr sz="6000"/>
            </a:lvl1pPr>
          </a:lstStyle>
          <a:p>
            <a:r>
              <a:t>Click To Edit Master Title Style</a:t>
            </a:r>
          </a:p>
        </p:txBody>
      </p:sp>
      <p:sp>
        <p:nvSpPr>
          <p:cNvPr id="5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13174" y="4501443"/>
            <a:ext cx="10334626" cy="1259608"/>
          </a:xfrm>
          <a:prstGeom prst="rect">
            <a:avLst/>
          </a:prstGeom>
        </p:spPr>
        <p:txBody>
          <a:bodyPr/>
          <a:lstStyle>
            <a:lvl1pPr marL="0" indent="0">
              <a:defRPr sz="2400"/>
            </a:lvl1pPr>
            <a:lvl2pPr marL="0" indent="457200">
              <a:buSzTx/>
              <a:buNone/>
              <a:defRPr sz="2400"/>
            </a:lvl2pPr>
            <a:lvl3pPr marL="0" indent="914400">
              <a:buSzTx/>
              <a:buNone/>
              <a:defRPr sz="2400"/>
            </a:lvl3pPr>
            <a:lvl4pPr marL="0" indent="1371600">
              <a:buSzTx/>
              <a:buNone/>
              <a:defRPr sz="2400"/>
            </a:lvl4pPr>
            <a:lvl5pPr marL="0" indent="1828800"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Text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1500" y="1681163"/>
            <a:ext cx="5157788" cy="823913"/>
          </a:xfrm>
          <a:prstGeom prst="rect">
            <a:avLst/>
          </a:prstGeom>
        </p:spPr>
        <p:txBody>
          <a:bodyPr anchor="b"/>
          <a:lstStyle>
            <a:lvl1pPr marL="0" indent="0"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0960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defRPr sz="2400" b="1"/>
            </a:pPr>
            <a:endParaRPr/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buSzPct val="100000"/>
              <a:buFont typeface="Arial"/>
              <a:buChar char="•"/>
              <a:defRPr sz="3200"/>
            </a:lvl1pPr>
            <a:lvl2pPr marL="718457" indent="-261257">
              <a:buFont typeface="Arial"/>
              <a:defRPr sz="3200"/>
            </a:lvl2pPr>
            <a:lvl3pPr marL="1219200" indent="-304800">
              <a:buFont typeface="Arial"/>
              <a:defRPr sz="3200"/>
            </a:lvl3pPr>
            <a:lvl4pPr marL="1737360" indent="-365760">
              <a:buFont typeface="Arial"/>
              <a:defRPr sz="3200"/>
            </a:lvl4pPr>
            <a:lvl5pPr marL="2194560" indent="-365760">
              <a:buFont typeface="Arial"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defRPr sz="1600"/>
            </a:pPr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66537" y="6431384"/>
            <a:ext cx="153964" cy="1355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gnobre@bnl.gov" TargetMode="External"/><Relationship Id="rId2" Type="http://schemas.openxmlformats.org/officeDocument/2006/relationships/hyperlink" Target="mailto:dbrown@bnl.gov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streetsofwashington.com/2013/10/fine-dining-in-washington-dc-in-1950s.html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6.png"/><Relationship Id="rId2" Type="http://schemas.openxmlformats.org/officeDocument/2006/relationships/image" Target="../media/image5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tif"/><Relationship Id="rId13" Type="http://schemas.openxmlformats.org/officeDocument/2006/relationships/image" Target="../media/image46.png"/><Relationship Id="rId3" Type="http://schemas.openxmlformats.org/officeDocument/2006/relationships/image" Target="../media/image68.png"/><Relationship Id="rId7" Type="http://schemas.openxmlformats.org/officeDocument/2006/relationships/image" Target="../media/image72.tif"/><Relationship Id="rId12" Type="http://schemas.openxmlformats.org/officeDocument/2006/relationships/image" Target="../media/image77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tif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tif"/><Relationship Id="rId9" Type="http://schemas.openxmlformats.org/officeDocument/2006/relationships/image" Target="../media/image74.png"/><Relationship Id="rId14" Type="http://schemas.openxmlformats.org/officeDocument/2006/relationships/image" Target="../media/image78.t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749808">
              <a:defRPr sz="4920"/>
            </a:lvl1pPr>
          </a:lstStyle>
          <a:p>
            <a:r>
              <a:rPr lang="en-US" dirty="0"/>
              <a:t>Nuclear Data Pipeline</a:t>
            </a:r>
            <a:endParaRPr dirty="0"/>
          </a:p>
        </p:txBody>
      </p:sp>
      <p:sp>
        <p:nvSpPr>
          <p:cNvPr id="240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813174" y="5773229"/>
            <a:ext cx="10334626" cy="74618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WANDA 2023, </a:t>
            </a:r>
            <a:r>
              <a:rPr lang="en-US" b="0" i="0" u="none" strike="noStrike" dirty="0">
                <a:solidFill>
                  <a:srgbClr val="F9F9F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Crowne Plaza Crystal City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dirty="0"/>
              <a:t>2</a:t>
            </a:r>
            <a:r>
              <a:rPr lang="en-US" dirty="0"/>
              <a:t>7</a:t>
            </a:r>
            <a:r>
              <a:rPr dirty="0"/>
              <a:t> February 202</a:t>
            </a:r>
            <a:r>
              <a:rPr lang="en-US" dirty="0"/>
              <a:t>3</a:t>
            </a:r>
            <a:endParaRPr dirty="0"/>
          </a:p>
        </p:txBody>
      </p:sp>
      <p:sp>
        <p:nvSpPr>
          <p:cNvPr id="241" name="Text Placeholder 3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0" indent="0">
              <a:defRPr sz="2400">
                <a:solidFill>
                  <a:srgbClr val="FFFFFF"/>
                </a:solidFill>
              </a:defRPr>
            </a:pPr>
            <a:r>
              <a:rPr dirty="0"/>
              <a:t>David Brown</a:t>
            </a:r>
          </a:p>
        </p:txBody>
      </p:sp>
      <p:pic>
        <p:nvPicPr>
          <p:cNvPr id="2" name="Picture 2" descr="NNDC | National Nuclear Data Center">
            <a:extLst>
              <a:ext uri="{FF2B5EF4-FFF2-40B4-BE49-F238E27FC236}">
                <a16:creationId xmlns:a16="http://schemas.microsoft.com/office/drawing/2014/main" id="{8050D6E0-384E-EDF5-50CD-D44363CBB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974" y="4501443"/>
            <a:ext cx="3329050" cy="74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08" y="248350"/>
            <a:ext cx="11049000" cy="78480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Theory + Experiment + Statistics = Evaluation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1574C-AC3F-45C5-9517-52921A08D9C4}"/>
              </a:ext>
            </a:extLst>
          </p:cNvPr>
          <p:cNvSpPr txBox="1"/>
          <p:nvPr/>
        </p:nvSpPr>
        <p:spPr>
          <a:xfrm>
            <a:off x="588108" y="1112056"/>
            <a:ext cx="7604861" cy="3046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Experiments rarely cover all that users want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Nuclear Theory is needed!</a:t>
            </a:r>
          </a:p>
          <a:p>
            <a:pPr lvl="1" indent="0"/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	- Complete data files for users</a:t>
            </a:r>
          </a:p>
          <a:p>
            <a:pPr lvl="1" indent="0"/>
            <a:r>
              <a:rPr lang="en-US" sz="2000" dirty="0">
                <a:cs typeface="+mj-cs"/>
              </a:rPr>
              <a:t>	-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Make predictions/extrapolate (beyond calibration)</a:t>
            </a:r>
          </a:p>
          <a:p>
            <a:pPr lvl="2" indent="0"/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	</a:t>
            </a:r>
            <a:r>
              <a:rPr lang="en-US" sz="2000" dirty="0">
                <a:cs typeface="+mj-cs"/>
              </a:rPr>
              <a:t>-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Provide estimates of uncertainties &amp; correlations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Statistics provide the glue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	- “To the best of our knowledge...”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	    (given time, location, resources)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cs typeface="+mj-cs"/>
              </a:rPr>
              <a:t>	-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Bayesian statistics / Uncertainty Quantification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C5723722-7CDB-6B44-924E-C70AFC125514}"/>
              </a:ext>
            </a:extLst>
          </p:cNvPr>
          <p:cNvGrpSpPr/>
          <p:nvPr/>
        </p:nvGrpSpPr>
        <p:grpSpPr>
          <a:xfrm>
            <a:off x="571499" y="4468283"/>
            <a:ext cx="7682647" cy="2215990"/>
            <a:chOff x="-2" y="0"/>
            <a:chExt cx="8435186" cy="2592420"/>
          </a:xfrm>
        </p:grpSpPr>
        <p:grpSp>
          <p:nvGrpSpPr>
            <p:cNvPr id="4" name="Group 50">
              <a:extLst>
                <a:ext uri="{FF2B5EF4-FFF2-40B4-BE49-F238E27FC236}">
                  <a16:creationId xmlns:a16="http://schemas.microsoft.com/office/drawing/2014/main" id="{89489C13-3008-8290-42BB-CCDD9AAA8C04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22" name="Group 51">
                <a:extLst>
                  <a:ext uri="{FF2B5EF4-FFF2-40B4-BE49-F238E27FC236}">
                    <a16:creationId xmlns:a16="http://schemas.microsoft.com/office/drawing/2014/main" id="{EC1448D4-2615-84B8-6DCA-7B615EF58229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68" name="Picture 58" descr="Picture 58">
                  <a:extLst>
                    <a:ext uri="{FF2B5EF4-FFF2-40B4-BE49-F238E27FC236}">
                      <a16:creationId xmlns:a16="http://schemas.microsoft.com/office/drawing/2014/main" id="{9AB0379A-DEB5-9030-69C4-9C8AA379B6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9" name="Picture 59" descr="Picture 59">
                  <a:extLst>
                    <a:ext uri="{FF2B5EF4-FFF2-40B4-BE49-F238E27FC236}">
                      <a16:creationId xmlns:a16="http://schemas.microsoft.com/office/drawing/2014/main" id="{403B3696-E2D0-BF4D-8EEB-BCF6642CA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0" name="Picture 60" descr="Picture 60">
                  <a:extLst>
                    <a:ext uri="{FF2B5EF4-FFF2-40B4-BE49-F238E27FC236}">
                      <a16:creationId xmlns:a16="http://schemas.microsoft.com/office/drawing/2014/main" id="{022BCF85-EF1B-6D29-F8F9-7D51D7D017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1" name="Picture 61" descr="Picture 61">
                  <a:extLst>
                    <a:ext uri="{FF2B5EF4-FFF2-40B4-BE49-F238E27FC236}">
                      <a16:creationId xmlns:a16="http://schemas.microsoft.com/office/drawing/2014/main" id="{21E741FE-71A8-1E9D-D180-15FB27C0ED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" name="Picture 62" descr="Picture 62">
                  <a:extLst>
                    <a:ext uri="{FF2B5EF4-FFF2-40B4-BE49-F238E27FC236}">
                      <a16:creationId xmlns:a16="http://schemas.microsoft.com/office/drawing/2014/main" id="{FDE35653-3D52-E676-1840-F9D6C4F856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" name="Picture 63" descr="Picture 63">
                  <a:extLst>
                    <a:ext uri="{FF2B5EF4-FFF2-40B4-BE49-F238E27FC236}">
                      <a16:creationId xmlns:a16="http://schemas.microsoft.com/office/drawing/2014/main" id="{0AAB12AE-A711-1467-3FFA-C18E0CB927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" name="Picture 64" descr="Picture 64">
                  <a:extLst>
                    <a:ext uri="{FF2B5EF4-FFF2-40B4-BE49-F238E27FC236}">
                      <a16:creationId xmlns:a16="http://schemas.microsoft.com/office/drawing/2014/main" id="{1E9519A5-1B50-2BB8-B72D-B8CE83DCC2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5" name="Picture 65" descr="Picture 65">
                  <a:extLst>
                    <a:ext uri="{FF2B5EF4-FFF2-40B4-BE49-F238E27FC236}">
                      <a16:creationId xmlns:a16="http://schemas.microsoft.com/office/drawing/2014/main" id="{5E52EDD1-F444-EB9E-2451-3C6FE6684C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6" name="Picture 66" descr="Picture 66">
                  <a:extLst>
                    <a:ext uri="{FF2B5EF4-FFF2-40B4-BE49-F238E27FC236}">
                      <a16:creationId xmlns:a16="http://schemas.microsoft.com/office/drawing/2014/main" id="{2C8B51F6-229D-BA8A-B366-8E32822907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7" name="Picture 67" descr="Picture 67">
                  <a:extLst>
                    <a:ext uri="{FF2B5EF4-FFF2-40B4-BE49-F238E27FC236}">
                      <a16:creationId xmlns:a16="http://schemas.microsoft.com/office/drawing/2014/main" id="{752CCE93-AEC5-D384-7A15-ACC8DB9C40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8" name="Picture 68" descr="Picture 68">
                  <a:extLst>
                    <a:ext uri="{FF2B5EF4-FFF2-40B4-BE49-F238E27FC236}">
                      <a16:creationId xmlns:a16="http://schemas.microsoft.com/office/drawing/2014/main" id="{9E083D09-F51D-CF69-AAB5-AD4694EEC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9" name="Picture 69" descr="Picture 69">
                  <a:extLst>
                    <a:ext uri="{FF2B5EF4-FFF2-40B4-BE49-F238E27FC236}">
                      <a16:creationId xmlns:a16="http://schemas.microsoft.com/office/drawing/2014/main" id="{1168D85F-09BC-35C7-0928-15F9F38EDD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" name="TextBox 52">
                <a:extLst>
                  <a:ext uri="{FF2B5EF4-FFF2-40B4-BE49-F238E27FC236}">
                    <a16:creationId xmlns:a16="http://schemas.microsoft.com/office/drawing/2014/main" id="{5C0C759D-BF1D-F6EB-D019-67CFCA556DEB}"/>
                  </a:ext>
                </a:extLst>
              </p:cNvPr>
              <p:cNvSpPr txBox="1"/>
              <p:nvPr/>
            </p:nvSpPr>
            <p:spPr>
              <a:xfrm>
                <a:off x="229532" y="543479"/>
                <a:ext cx="1172397" cy="324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200" dirty="0">
                    <a:solidFill>
                      <a:schemeClr val="tx1"/>
                    </a:solidFill>
                  </a:rPr>
                  <a:t>Experiment</a:t>
                </a:r>
              </a:p>
            </p:txBody>
          </p:sp>
          <p:sp>
            <p:nvSpPr>
              <p:cNvPr id="26" name="TextBox 53">
                <a:extLst>
                  <a:ext uri="{FF2B5EF4-FFF2-40B4-BE49-F238E27FC236}">
                    <a16:creationId xmlns:a16="http://schemas.microsoft.com/office/drawing/2014/main" id="{87702118-B933-A9D4-755A-0E49BA6BE96D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Transport Codes</a:t>
                </a:r>
              </a:p>
            </p:txBody>
          </p:sp>
          <p:sp>
            <p:nvSpPr>
              <p:cNvPr id="28" name="TextBox 54">
                <a:extLst>
                  <a:ext uri="{FF2B5EF4-FFF2-40B4-BE49-F238E27FC236}">
                    <a16:creationId xmlns:a16="http://schemas.microsoft.com/office/drawing/2014/main" id="{4988D724-A7C4-3806-682C-8197F1B0AC97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82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65" name="TextBox 55">
                <a:extLst>
                  <a:ext uri="{FF2B5EF4-FFF2-40B4-BE49-F238E27FC236}">
                    <a16:creationId xmlns:a16="http://schemas.microsoft.com/office/drawing/2014/main" id="{B6F26E36-B90A-6838-9680-3CA2C97D1EBC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Data Processing</a:t>
                </a:r>
              </a:p>
            </p:txBody>
          </p:sp>
          <p:sp>
            <p:nvSpPr>
              <p:cNvPr id="66" name="TextBox 56">
                <a:extLst>
                  <a:ext uri="{FF2B5EF4-FFF2-40B4-BE49-F238E27FC236}">
                    <a16:creationId xmlns:a16="http://schemas.microsoft.com/office/drawing/2014/main" id="{F37BA671-4A37-2358-335C-DD9D3C4F3A0B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5" cy="3060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100" dirty="0"/>
                  <a:t>Benchmarking</a:t>
                </a:r>
              </a:p>
            </p:txBody>
          </p:sp>
          <p:sp>
            <p:nvSpPr>
              <p:cNvPr id="67" name="TextBox 57">
                <a:extLst>
                  <a:ext uri="{FF2B5EF4-FFF2-40B4-BE49-F238E27FC236}">
                    <a16:creationId xmlns:a16="http://schemas.microsoft.com/office/drawing/2014/main" id="{F14E46C6-C6C6-A530-839D-1A8DE66CE4CC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6120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b="1" dirty="0">
                    <a:solidFill>
                      <a:srgbClr val="FFC000"/>
                    </a:solidFill>
                  </a:rPr>
                  <a:t>Theory &amp; Evaluation</a:t>
                </a:r>
              </a:p>
            </p:txBody>
          </p:sp>
        </p:grp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3A421B31-9243-5AB3-0618-4A3A591C8687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6" name="Rectangle 33">
                <a:extLst>
                  <a:ext uri="{FF2B5EF4-FFF2-40B4-BE49-F238E27FC236}">
                    <a16:creationId xmlns:a16="http://schemas.microsoft.com/office/drawing/2014/main" id="{4930067E-8CBA-7A1D-89BC-B221DBB82C65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grpSp>
            <p:nvGrpSpPr>
              <p:cNvPr id="7" name="Group 34">
                <a:extLst>
                  <a:ext uri="{FF2B5EF4-FFF2-40B4-BE49-F238E27FC236}">
                    <a16:creationId xmlns:a16="http://schemas.microsoft.com/office/drawing/2014/main" id="{5CF812F7-4ACF-A301-3ED3-C61FD215315F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17" name="Rectangle 44">
                  <a:extLst>
                    <a:ext uri="{FF2B5EF4-FFF2-40B4-BE49-F238E27FC236}">
                      <a16:creationId xmlns:a16="http://schemas.microsoft.com/office/drawing/2014/main" id="{3221D642-ED95-98E1-B452-1696668AFA67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8" name="Rectangle 45">
                  <a:extLst>
                    <a:ext uri="{FF2B5EF4-FFF2-40B4-BE49-F238E27FC236}">
                      <a16:creationId xmlns:a16="http://schemas.microsoft.com/office/drawing/2014/main" id="{DDF00CB9-2F06-7AE3-733C-42E1B40A205B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9" name="Rectangle 46">
                  <a:extLst>
                    <a:ext uri="{FF2B5EF4-FFF2-40B4-BE49-F238E27FC236}">
                      <a16:creationId xmlns:a16="http://schemas.microsoft.com/office/drawing/2014/main" id="{89F37412-EB0D-7AA0-43C0-CBF523A420D2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0" name="Rectangle 47">
                  <a:extLst>
                    <a:ext uri="{FF2B5EF4-FFF2-40B4-BE49-F238E27FC236}">
                      <a16:creationId xmlns:a16="http://schemas.microsoft.com/office/drawing/2014/main" id="{BF279D33-A93B-BC37-243D-CCFBCE11E908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1" name="Rectangle 48">
                  <a:extLst>
                    <a:ext uri="{FF2B5EF4-FFF2-40B4-BE49-F238E27FC236}">
                      <a16:creationId xmlns:a16="http://schemas.microsoft.com/office/drawing/2014/main" id="{2C873AAF-FC05-5C57-C55F-667B9D6C5C7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</p:grpSp>
          <p:sp>
            <p:nvSpPr>
              <p:cNvPr id="8" name="TextBox 35">
                <a:extLst>
                  <a:ext uri="{FF2B5EF4-FFF2-40B4-BE49-F238E27FC236}">
                    <a16:creationId xmlns:a16="http://schemas.microsoft.com/office/drawing/2014/main" id="{6719C384-3D89-94EB-1D49-72BABC37A881}"/>
                  </a:ext>
                </a:extLst>
              </p:cNvPr>
              <p:cNvSpPr txBox="1"/>
              <p:nvPr/>
            </p:nvSpPr>
            <p:spPr>
              <a:xfrm>
                <a:off x="2535925" y="728243"/>
                <a:ext cx="3449832" cy="2823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dirty="0"/>
                  <a:t>Sensitivity (/Uncertainty) Study</a:t>
                </a:r>
              </a:p>
            </p:txBody>
          </p:sp>
          <p:sp>
            <p:nvSpPr>
              <p:cNvPr id="9" name="Chord 36">
                <a:extLst>
                  <a:ext uri="{FF2B5EF4-FFF2-40B4-BE49-F238E27FC236}">
                    <a16:creationId xmlns:a16="http://schemas.microsoft.com/office/drawing/2014/main" id="{7D4E038B-9E28-ED58-645C-34C41AB54560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0" name="L-Shape 37">
                <a:extLst>
                  <a:ext uri="{FF2B5EF4-FFF2-40B4-BE49-F238E27FC236}">
                    <a16:creationId xmlns:a16="http://schemas.microsoft.com/office/drawing/2014/main" id="{36097C54-0D01-D680-74F0-6BF26BBFEDF3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1" name="Rectangle 38">
                <a:extLst>
                  <a:ext uri="{FF2B5EF4-FFF2-40B4-BE49-F238E27FC236}">
                    <a16:creationId xmlns:a16="http://schemas.microsoft.com/office/drawing/2014/main" id="{A1AD2B3F-DCA6-7602-CABA-2B06D5C56AF4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2" name="Rectangle 39">
                <a:extLst>
                  <a:ext uri="{FF2B5EF4-FFF2-40B4-BE49-F238E27FC236}">
                    <a16:creationId xmlns:a16="http://schemas.microsoft.com/office/drawing/2014/main" id="{2F29A22B-347D-6F23-DFBE-FEADFBDE7A48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3" name="Chord 40">
                <a:extLst>
                  <a:ext uri="{FF2B5EF4-FFF2-40B4-BE49-F238E27FC236}">
                    <a16:creationId xmlns:a16="http://schemas.microsoft.com/office/drawing/2014/main" id="{269B21CC-B639-0E98-CBD2-5E61DB69509F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4" name="L-Shape 41">
                <a:extLst>
                  <a:ext uri="{FF2B5EF4-FFF2-40B4-BE49-F238E27FC236}">
                    <a16:creationId xmlns:a16="http://schemas.microsoft.com/office/drawing/2014/main" id="{E8395505-D5B2-4F2B-1DE0-02816F23BA86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5" name="Rectangle 42">
                <a:extLst>
                  <a:ext uri="{FF2B5EF4-FFF2-40B4-BE49-F238E27FC236}">
                    <a16:creationId xmlns:a16="http://schemas.microsoft.com/office/drawing/2014/main" id="{FB1BEC0C-5A7C-1B4D-DD0C-64162F4007F5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6" name="Rectangle 43">
                <a:extLst>
                  <a:ext uri="{FF2B5EF4-FFF2-40B4-BE49-F238E27FC236}">
                    <a16:creationId xmlns:a16="http://schemas.microsoft.com/office/drawing/2014/main" id="{B9051563-7882-C2D5-EAFE-43E5D98205C5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14CB4C6-1CFD-C8FD-8E52-5661D1DEA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226" y="911130"/>
            <a:ext cx="3378200" cy="55499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10AE4C-ACA1-A0F1-E478-BC01354F5E33}"/>
              </a:ext>
            </a:extLst>
          </p:cNvPr>
          <p:cNvSpPr txBox="1"/>
          <p:nvPr/>
        </p:nvSpPr>
        <p:spPr>
          <a:xfrm>
            <a:off x="8313175" y="6491980"/>
            <a:ext cx="37524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Slide based on P.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Talou’s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WANDA 2020 Pipeline Talk</a:t>
            </a:r>
          </a:p>
        </p:txBody>
      </p:sp>
    </p:spTree>
    <p:extLst>
      <p:ext uri="{BB962C8B-B14F-4D97-AF65-F5344CB8AC3E}">
        <p14:creationId xmlns:p14="http://schemas.microsoft.com/office/powerpoint/2010/main" val="36656571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08" y="248350"/>
            <a:ext cx="11049000" cy="78480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Theory + Experiment + Statistics = Evaluation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1574C-AC3F-45C5-9517-52921A08D9C4}"/>
              </a:ext>
            </a:extLst>
          </p:cNvPr>
          <p:cNvSpPr txBox="1"/>
          <p:nvPr/>
        </p:nvSpPr>
        <p:spPr>
          <a:xfrm>
            <a:off x="588108" y="1112056"/>
            <a:ext cx="7604861" cy="31700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Experiments rarely cover the full space of what users need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Nuclear Theory is crucial for the nuclear data evaluation process</a:t>
            </a:r>
          </a:p>
          <a:p>
            <a:pPr lvl="1" indent="0"/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	- Need for complete data files for users</a:t>
            </a:r>
          </a:p>
          <a:p>
            <a:pPr lvl="1" indent="0"/>
            <a:r>
              <a:rPr lang="en-US" sz="2000" dirty="0">
                <a:cs typeface="+mj-cs"/>
              </a:rPr>
              <a:t>	-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Theory is needed for predictions (beyond calibration)</a:t>
            </a:r>
          </a:p>
          <a:p>
            <a:pPr lvl="2" indent="0"/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	</a:t>
            </a:r>
            <a:r>
              <a:rPr lang="en-US" sz="2000" dirty="0">
                <a:cs typeface="+mj-cs"/>
              </a:rPr>
              <a:t>-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Provide estimates of uncertainties &amp; correlations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Statistics provide the glue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	- “To the best of our knowledge...”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	    (given time, location, resources)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cs typeface="+mj-cs"/>
              </a:rPr>
              <a:t>	- </a:t>
            </a: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+mj-cs"/>
                <a:sym typeface="Arial"/>
              </a:rPr>
              <a:t>Bayesian statistics / Uncertainty Quantification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C5723722-7CDB-6B44-924E-C70AFC125514}"/>
              </a:ext>
            </a:extLst>
          </p:cNvPr>
          <p:cNvGrpSpPr/>
          <p:nvPr/>
        </p:nvGrpSpPr>
        <p:grpSpPr>
          <a:xfrm>
            <a:off x="571499" y="4468283"/>
            <a:ext cx="7682647" cy="2215990"/>
            <a:chOff x="-2" y="0"/>
            <a:chExt cx="8435186" cy="2592420"/>
          </a:xfrm>
        </p:grpSpPr>
        <p:grpSp>
          <p:nvGrpSpPr>
            <p:cNvPr id="4" name="Group 50">
              <a:extLst>
                <a:ext uri="{FF2B5EF4-FFF2-40B4-BE49-F238E27FC236}">
                  <a16:creationId xmlns:a16="http://schemas.microsoft.com/office/drawing/2014/main" id="{89489C13-3008-8290-42BB-CCDD9AAA8C04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22" name="Group 51">
                <a:extLst>
                  <a:ext uri="{FF2B5EF4-FFF2-40B4-BE49-F238E27FC236}">
                    <a16:creationId xmlns:a16="http://schemas.microsoft.com/office/drawing/2014/main" id="{EC1448D4-2615-84B8-6DCA-7B615EF58229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68" name="Picture 58" descr="Picture 58">
                  <a:extLst>
                    <a:ext uri="{FF2B5EF4-FFF2-40B4-BE49-F238E27FC236}">
                      <a16:creationId xmlns:a16="http://schemas.microsoft.com/office/drawing/2014/main" id="{9AB0379A-DEB5-9030-69C4-9C8AA379B6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9" name="Picture 59" descr="Picture 59">
                  <a:extLst>
                    <a:ext uri="{FF2B5EF4-FFF2-40B4-BE49-F238E27FC236}">
                      <a16:creationId xmlns:a16="http://schemas.microsoft.com/office/drawing/2014/main" id="{403B3696-E2D0-BF4D-8EEB-BCF6642CAB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0" name="Picture 60" descr="Picture 60">
                  <a:extLst>
                    <a:ext uri="{FF2B5EF4-FFF2-40B4-BE49-F238E27FC236}">
                      <a16:creationId xmlns:a16="http://schemas.microsoft.com/office/drawing/2014/main" id="{022BCF85-EF1B-6D29-F8F9-7D51D7D017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1" name="Picture 61" descr="Picture 61">
                  <a:extLst>
                    <a:ext uri="{FF2B5EF4-FFF2-40B4-BE49-F238E27FC236}">
                      <a16:creationId xmlns:a16="http://schemas.microsoft.com/office/drawing/2014/main" id="{21E741FE-71A8-1E9D-D180-15FB27C0ED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" name="Picture 62" descr="Picture 62">
                  <a:extLst>
                    <a:ext uri="{FF2B5EF4-FFF2-40B4-BE49-F238E27FC236}">
                      <a16:creationId xmlns:a16="http://schemas.microsoft.com/office/drawing/2014/main" id="{FDE35653-3D52-E676-1840-F9D6C4F856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" name="Picture 63" descr="Picture 63">
                  <a:extLst>
                    <a:ext uri="{FF2B5EF4-FFF2-40B4-BE49-F238E27FC236}">
                      <a16:creationId xmlns:a16="http://schemas.microsoft.com/office/drawing/2014/main" id="{0AAB12AE-A711-1467-3FFA-C18E0CB927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" name="Picture 64" descr="Picture 64">
                  <a:extLst>
                    <a:ext uri="{FF2B5EF4-FFF2-40B4-BE49-F238E27FC236}">
                      <a16:creationId xmlns:a16="http://schemas.microsoft.com/office/drawing/2014/main" id="{1E9519A5-1B50-2BB8-B72D-B8CE83DCC2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5" name="Picture 65" descr="Picture 65">
                  <a:extLst>
                    <a:ext uri="{FF2B5EF4-FFF2-40B4-BE49-F238E27FC236}">
                      <a16:creationId xmlns:a16="http://schemas.microsoft.com/office/drawing/2014/main" id="{5E52EDD1-F444-EB9E-2451-3C6FE6684C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6" name="Picture 66" descr="Picture 66">
                  <a:extLst>
                    <a:ext uri="{FF2B5EF4-FFF2-40B4-BE49-F238E27FC236}">
                      <a16:creationId xmlns:a16="http://schemas.microsoft.com/office/drawing/2014/main" id="{2C8B51F6-229D-BA8A-B366-8E32822907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7" name="Picture 67" descr="Picture 67">
                  <a:extLst>
                    <a:ext uri="{FF2B5EF4-FFF2-40B4-BE49-F238E27FC236}">
                      <a16:creationId xmlns:a16="http://schemas.microsoft.com/office/drawing/2014/main" id="{752CCE93-AEC5-D384-7A15-ACC8DB9C40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8" name="Picture 68" descr="Picture 68">
                  <a:extLst>
                    <a:ext uri="{FF2B5EF4-FFF2-40B4-BE49-F238E27FC236}">
                      <a16:creationId xmlns:a16="http://schemas.microsoft.com/office/drawing/2014/main" id="{9E083D09-F51D-CF69-AAB5-AD4694EEC6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9" name="Picture 69" descr="Picture 69">
                  <a:extLst>
                    <a:ext uri="{FF2B5EF4-FFF2-40B4-BE49-F238E27FC236}">
                      <a16:creationId xmlns:a16="http://schemas.microsoft.com/office/drawing/2014/main" id="{1168D85F-09BC-35C7-0928-15F9F38EDD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" name="TextBox 52">
                <a:extLst>
                  <a:ext uri="{FF2B5EF4-FFF2-40B4-BE49-F238E27FC236}">
                    <a16:creationId xmlns:a16="http://schemas.microsoft.com/office/drawing/2014/main" id="{5C0C759D-BF1D-F6EB-D019-67CFCA556DEB}"/>
                  </a:ext>
                </a:extLst>
              </p:cNvPr>
              <p:cNvSpPr txBox="1"/>
              <p:nvPr/>
            </p:nvSpPr>
            <p:spPr>
              <a:xfrm>
                <a:off x="229532" y="543479"/>
                <a:ext cx="1172397" cy="324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200" dirty="0">
                    <a:solidFill>
                      <a:schemeClr val="tx1"/>
                    </a:solidFill>
                  </a:rPr>
                  <a:t>Experiment</a:t>
                </a:r>
              </a:p>
            </p:txBody>
          </p:sp>
          <p:sp>
            <p:nvSpPr>
              <p:cNvPr id="26" name="TextBox 53">
                <a:extLst>
                  <a:ext uri="{FF2B5EF4-FFF2-40B4-BE49-F238E27FC236}">
                    <a16:creationId xmlns:a16="http://schemas.microsoft.com/office/drawing/2014/main" id="{87702118-B933-A9D4-755A-0E49BA6BE96D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Transport Codes</a:t>
                </a:r>
              </a:p>
            </p:txBody>
          </p:sp>
          <p:sp>
            <p:nvSpPr>
              <p:cNvPr id="28" name="TextBox 54">
                <a:extLst>
                  <a:ext uri="{FF2B5EF4-FFF2-40B4-BE49-F238E27FC236}">
                    <a16:creationId xmlns:a16="http://schemas.microsoft.com/office/drawing/2014/main" id="{4988D724-A7C4-3806-682C-8197F1B0AC97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82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65" name="TextBox 55">
                <a:extLst>
                  <a:ext uri="{FF2B5EF4-FFF2-40B4-BE49-F238E27FC236}">
                    <a16:creationId xmlns:a16="http://schemas.microsoft.com/office/drawing/2014/main" id="{B6F26E36-B90A-6838-9680-3CA2C97D1EBC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Data Processing</a:t>
                </a:r>
              </a:p>
            </p:txBody>
          </p:sp>
          <p:sp>
            <p:nvSpPr>
              <p:cNvPr id="66" name="TextBox 56">
                <a:extLst>
                  <a:ext uri="{FF2B5EF4-FFF2-40B4-BE49-F238E27FC236}">
                    <a16:creationId xmlns:a16="http://schemas.microsoft.com/office/drawing/2014/main" id="{F37BA671-4A37-2358-335C-DD9D3C4F3A0B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5" cy="3060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100" dirty="0"/>
                  <a:t>Benchmarking</a:t>
                </a:r>
              </a:p>
            </p:txBody>
          </p:sp>
          <p:sp>
            <p:nvSpPr>
              <p:cNvPr id="67" name="TextBox 57">
                <a:extLst>
                  <a:ext uri="{FF2B5EF4-FFF2-40B4-BE49-F238E27FC236}">
                    <a16:creationId xmlns:a16="http://schemas.microsoft.com/office/drawing/2014/main" id="{F14E46C6-C6C6-A530-839D-1A8DE66CE4CC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6120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b="1" dirty="0">
                    <a:solidFill>
                      <a:srgbClr val="FFC000"/>
                    </a:solidFill>
                  </a:rPr>
                  <a:t>Theory &amp; Evaluation</a:t>
                </a:r>
              </a:p>
            </p:txBody>
          </p:sp>
        </p:grp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3A421B31-9243-5AB3-0618-4A3A591C8687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6" name="Rectangle 33">
                <a:extLst>
                  <a:ext uri="{FF2B5EF4-FFF2-40B4-BE49-F238E27FC236}">
                    <a16:creationId xmlns:a16="http://schemas.microsoft.com/office/drawing/2014/main" id="{4930067E-8CBA-7A1D-89BC-B221DBB82C65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grpSp>
            <p:nvGrpSpPr>
              <p:cNvPr id="7" name="Group 34">
                <a:extLst>
                  <a:ext uri="{FF2B5EF4-FFF2-40B4-BE49-F238E27FC236}">
                    <a16:creationId xmlns:a16="http://schemas.microsoft.com/office/drawing/2014/main" id="{5CF812F7-4ACF-A301-3ED3-C61FD215315F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17" name="Rectangle 44">
                  <a:extLst>
                    <a:ext uri="{FF2B5EF4-FFF2-40B4-BE49-F238E27FC236}">
                      <a16:creationId xmlns:a16="http://schemas.microsoft.com/office/drawing/2014/main" id="{3221D642-ED95-98E1-B452-1696668AFA67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8" name="Rectangle 45">
                  <a:extLst>
                    <a:ext uri="{FF2B5EF4-FFF2-40B4-BE49-F238E27FC236}">
                      <a16:creationId xmlns:a16="http://schemas.microsoft.com/office/drawing/2014/main" id="{DDF00CB9-2F06-7AE3-733C-42E1B40A205B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9" name="Rectangle 46">
                  <a:extLst>
                    <a:ext uri="{FF2B5EF4-FFF2-40B4-BE49-F238E27FC236}">
                      <a16:creationId xmlns:a16="http://schemas.microsoft.com/office/drawing/2014/main" id="{89F37412-EB0D-7AA0-43C0-CBF523A420D2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0" name="Rectangle 47">
                  <a:extLst>
                    <a:ext uri="{FF2B5EF4-FFF2-40B4-BE49-F238E27FC236}">
                      <a16:creationId xmlns:a16="http://schemas.microsoft.com/office/drawing/2014/main" id="{BF279D33-A93B-BC37-243D-CCFBCE11E908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1" name="Rectangle 48">
                  <a:extLst>
                    <a:ext uri="{FF2B5EF4-FFF2-40B4-BE49-F238E27FC236}">
                      <a16:creationId xmlns:a16="http://schemas.microsoft.com/office/drawing/2014/main" id="{2C873AAF-FC05-5C57-C55F-667B9D6C5C7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</p:grpSp>
          <p:sp>
            <p:nvSpPr>
              <p:cNvPr id="8" name="TextBox 35">
                <a:extLst>
                  <a:ext uri="{FF2B5EF4-FFF2-40B4-BE49-F238E27FC236}">
                    <a16:creationId xmlns:a16="http://schemas.microsoft.com/office/drawing/2014/main" id="{6719C384-3D89-94EB-1D49-72BABC37A881}"/>
                  </a:ext>
                </a:extLst>
              </p:cNvPr>
              <p:cNvSpPr txBox="1"/>
              <p:nvPr/>
            </p:nvSpPr>
            <p:spPr>
              <a:xfrm>
                <a:off x="2535925" y="728243"/>
                <a:ext cx="3449832" cy="2823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dirty="0"/>
                  <a:t>Sensitivity (/Uncertainty) Study</a:t>
                </a:r>
              </a:p>
            </p:txBody>
          </p:sp>
          <p:sp>
            <p:nvSpPr>
              <p:cNvPr id="9" name="Chord 36">
                <a:extLst>
                  <a:ext uri="{FF2B5EF4-FFF2-40B4-BE49-F238E27FC236}">
                    <a16:creationId xmlns:a16="http://schemas.microsoft.com/office/drawing/2014/main" id="{7D4E038B-9E28-ED58-645C-34C41AB54560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0" name="L-Shape 37">
                <a:extLst>
                  <a:ext uri="{FF2B5EF4-FFF2-40B4-BE49-F238E27FC236}">
                    <a16:creationId xmlns:a16="http://schemas.microsoft.com/office/drawing/2014/main" id="{36097C54-0D01-D680-74F0-6BF26BBFEDF3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1" name="Rectangle 38">
                <a:extLst>
                  <a:ext uri="{FF2B5EF4-FFF2-40B4-BE49-F238E27FC236}">
                    <a16:creationId xmlns:a16="http://schemas.microsoft.com/office/drawing/2014/main" id="{A1AD2B3F-DCA6-7602-CABA-2B06D5C56AF4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2" name="Rectangle 39">
                <a:extLst>
                  <a:ext uri="{FF2B5EF4-FFF2-40B4-BE49-F238E27FC236}">
                    <a16:creationId xmlns:a16="http://schemas.microsoft.com/office/drawing/2014/main" id="{2F29A22B-347D-6F23-DFBE-FEADFBDE7A48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3" name="Chord 40">
                <a:extLst>
                  <a:ext uri="{FF2B5EF4-FFF2-40B4-BE49-F238E27FC236}">
                    <a16:creationId xmlns:a16="http://schemas.microsoft.com/office/drawing/2014/main" id="{269B21CC-B639-0E98-CBD2-5E61DB69509F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4" name="L-Shape 41">
                <a:extLst>
                  <a:ext uri="{FF2B5EF4-FFF2-40B4-BE49-F238E27FC236}">
                    <a16:creationId xmlns:a16="http://schemas.microsoft.com/office/drawing/2014/main" id="{E8395505-D5B2-4F2B-1DE0-02816F23BA86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5" name="Rectangle 42">
                <a:extLst>
                  <a:ext uri="{FF2B5EF4-FFF2-40B4-BE49-F238E27FC236}">
                    <a16:creationId xmlns:a16="http://schemas.microsoft.com/office/drawing/2014/main" id="{FB1BEC0C-5A7C-1B4D-DD0C-64162F4007F5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6" name="Rectangle 43">
                <a:extLst>
                  <a:ext uri="{FF2B5EF4-FFF2-40B4-BE49-F238E27FC236}">
                    <a16:creationId xmlns:a16="http://schemas.microsoft.com/office/drawing/2014/main" id="{B9051563-7882-C2D5-EAFE-43E5D98205C5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14CB4C6-1CFD-C8FD-8E52-5661D1DEA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226" y="911130"/>
            <a:ext cx="3378200" cy="55499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195C815-B7A3-910C-D634-D82FCD34D763}"/>
              </a:ext>
            </a:extLst>
          </p:cNvPr>
          <p:cNvGrpSpPr/>
          <p:nvPr/>
        </p:nvGrpSpPr>
        <p:grpSpPr>
          <a:xfrm>
            <a:off x="651381" y="1143006"/>
            <a:ext cx="8235444" cy="3785650"/>
            <a:chOff x="651381" y="1143006"/>
            <a:chExt cx="8235444" cy="378565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4D104C9-EE47-C96B-8149-E0D2BB22263C}"/>
                </a:ext>
              </a:extLst>
            </p:cNvPr>
            <p:cNvSpPr txBox="1"/>
            <p:nvPr/>
          </p:nvSpPr>
          <p:spPr>
            <a:xfrm>
              <a:off x="651381" y="1143006"/>
              <a:ext cx="8235444" cy="37856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n-US" sz="2400" b="1" dirty="0">
                  <a:latin typeface="+mn-ea"/>
                  <a:ea typeface="+mn-ea"/>
                </a:rPr>
                <a:t>The appropriate t</a:t>
              </a:r>
              <a:r>
                <a:rPr lang="en-US" sz="2400" b="1" dirty="0">
                  <a:effectLst/>
                  <a:latin typeface="+mn-ea"/>
                  <a:ea typeface="+mn-ea"/>
                </a:rPr>
                <a:t>heory is problem dependent</a:t>
              </a:r>
              <a:r>
                <a:rPr lang="en-US" sz="2400" dirty="0">
                  <a:effectLst/>
                  <a:latin typeface="+mn-ea"/>
                  <a:ea typeface="+mn-ea"/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R-matrix for resonance region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Optical Model + Hauser-</a:t>
              </a:r>
              <a:r>
                <a:rPr lang="en-US" sz="2400" dirty="0" err="1">
                  <a:effectLst/>
                  <a:latin typeface="+mn-ea"/>
                  <a:ea typeface="+mn-ea"/>
                </a:rPr>
                <a:t>Feshbach</a:t>
              </a:r>
              <a:r>
                <a:rPr lang="en-US" sz="2400" dirty="0">
                  <a:effectLst/>
                  <a:latin typeface="+mn-ea"/>
                  <a:ea typeface="+mn-ea"/>
                </a:rPr>
                <a:t> for higher energies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Curve fitting when there is good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ea"/>
                  <a:ea typeface="+mn-ea"/>
                </a:rPr>
                <a:t>…</a:t>
              </a:r>
            </a:p>
            <a:p>
              <a:br>
                <a:rPr lang="en-US" sz="2400" b="1" dirty="0">
                  <a:effectLst/>
                  <a:latin typeface="+mn-ea"/>
                  <a:ea typeface="+mn-ea"/>
                </a:rPr>
              </a:br>
              <a:r>
                <a:rPr lang="en-US" sz="2400" b="1" dirty="0">
                  <a:effectLst/>
                  <a:latin typeface="+mn-ea"/>
                  <a:ea typeface="+mn-ea"/>
                </a:rPr>
                <a:t>HPC needed in many cases</a:t>
              </a:r>
              <a:r>
                <a:rPr lang="en-US" sz="2400" dirty="0">
                  <a:effectLst/>
                  <a:latin typeface="+mn-ea"/>
                  <a:ea typeface="+mn-ea"/>
                </a:rPr>
                <a:t>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Density functional theory (fission)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ea"/>
                  <a:ea typeface="+mn-ea"/>
                </a:rPr>
                <a:t>Ab-initio methods</a:t>
              </a:r>
              <a:endParaRPr lang="en-US" sz="2400" dirty="0">
                <a:effectLst/>
                <a:latin typeface="+mn-ea"/>
                <a:ea typeface="+mn-ea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Uncertainty quantification</a:t>
              </a:r>
              <a:endParaRPr lang="en-US" sz="2400" dirty="0">
                <a:latin typeface="+mn-ea"/>
                <a:ea typeface="+mn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84C9D35-9C08-E767-D3FA-8329A6548EED}"/>
                </a:ext>
              </a:extLst>
            </p:cNvPr>
            <p:cNvSpPr txBox="1"/>
            <p:nvPr/>
          </p:nvSpPr>
          <p:spPr>
            <a:xfrm>
              <a:off x="5915596" y="3172608"/>
              <a:ext cx="2691302" cy="1200327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AI/ML increasing integrated into evaluation process 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7EB127D-BAD5-5AF5-467F-F6E3EF6C825D}"/>
              </a:ext>
            </a:extLst>
          </p:cNvPr>
          <p:cNvSpPr txBox="1"/>
          <p:nvPr/>
        </p:nvSpPr>
        <p:spPr>
          <a:xfrm>
            <a:off x="8313175" y="6491980"/>
            <a:ext cx="37524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Slide based on P.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Talou’s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WANDA 2020 Pipeline Talk</a:t>
            </a:r>
          </a:p>
        </p:txBody>
      </p:sp>
    </p:spTree>
    <p:extLst>
      <p:ext uri="{BB962C8B-B14F-4D97-AF65-F5344CB8AC3E}">
        <p14:creationId xmlns:p14="http://schemas.microsoft.com/office/powerpoint/2010/main" val="199318085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9655"/>
            <a:ext cx="9534402" cy="1325563"/>
          </a:xfrm>
        </p:spPr>
        <p:txBody>
          <a:bodyPr/>
          <a:lstStyle/>
          <a:p>
            <a:pPr algn="ctr"/>
            <a:r>
              <a:rPr lang="en-US" dirty="0"/>
              <a:t>Data Processing (and formats!)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1574C-AC3F-45C5-9517-52921A08D9C4}"/>
              </a:ext>
            </a:extLst>
          </p:cNvPr>
          <p:cNvSpPr txBox="1"/>
          <p:nvPr/>
        </p:nvSpPr>
        <p:spPr>
          <a:xfrm>
            <a:off x="682061" y="1135578"/>
            <a:ext cx="8944437" cy="34470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ea"/>
                <a:ea typeface="+mn-ea"/>
                <a:cs typeface="+mj-cs"/>
              </a:rPr>
              <a:t>ENDF (and soon GNDS) is only an agreed upon intermediate format</a:t>
            </a:r>
          </a:p>
          <a:p>
            <a:pPr lvl="1" indent="0"/>
            <a:r>
              <a:rPr lang="en-US" sz="2000" dirty="0">
                <a:effectLst/>
                <a:latin typeface="+mn-ea"/>
                <a:ea typeface="+mn-ea"/>
                <a:cs typeface="+mj-cs"/>
              </a:rPr>
              <a:t>	- Evaluations mus</a:t>
            </a:r>
            <a:r>
              <a:rPr lang="en-US" sz="2000" dirty="0">
                <a:latin typeface="+mn-ea"/>
                <a:ea typeface="+mn-ea"/>
                <a:cs typeface="+mj-cs"/>
              </a:rPr>
              <a:t>t be translated into a form digestible </a:t>
            </a:r>
          </a:p>
          <a:p>
            <a:pPr lvl="1" indent="0"/>
            <a:r>
              <a:rPr lang="en-US" sz="2000" dirty="0">
                <a:latin typeface="+mn-ea"/>
                <a:ea typeface="+mn-ea"/>
                <a:cs typeface="+mj-cs"/>
              </a:rPr>
              <a:t>	  by downstream codes</a:t>
            </a:r>
          </a:p>
          <a:p>
            <a:r>
              <a:rPr lang="en-US" sz="2000" dirty="0">
                <a:latin typeface="+mn-ea"/>
                <a:ea typeface="+mn-ea"/>
                <a:cs typeface="+mj-cs"/>
              </a:rPr>
              <a:t>	- Requires deep understanding of physics in evaluations </a:t>
            </a:r>
          </a:p>
          <a:p>
            <a:r>
              <a:rPr lang="en-US" sz="2000" dirty="0">
                <a:latin typeface="+mn-ea"/>
                <a:ea typeface="+mn-ea"/>
                <a:cs typeface="+mj-cs"/>
              </a:rPr>
              <a:t>	  and physics as implemented in downstream codes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ea"/>
                <a:ea typeface="+mn-ea"/>
                <a:cs typeface="+mj-cs"/>
              </a:rPr>
              <a:t>Data needed by user may not have a “spot” in existing evaluations or downstream codes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Underappreciated potential bott</a:t>
            </a:r>
            <a:r>
              <a:rPr lang="en-US" sz="2400" dirty="0">
                <a:latin typeface="+mn-ea"/>
                <a:ea typeface="+mn-ea"/>
                <a:cs typeface="+mj-cs"/>
              </a:rPr>
              <a:t>leneck</a:t>
            </a:r>
            <a:endParaRPr lang="en-US" sz="2400" dirty="0">
              <a:effectLst/>
              <a:latin typeface="+mn-ea"/>
              <a:ea typeface="+mn-ea"/>
              <a:cs typeface="+mj-cs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+mj-cs"/>
              <a:sym typeface="Arial"/>
            </a:endParaRP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B46C434C-1921-A60D-48FC-4CFE261B02DD}"/>
              </a:ext>
            </a:extLst>
          </p:cNvPr>
          <p:cNvGrpSpPr/>
          <p:nvPr/>
        </p:nvGrpSpPr>
        <p:grpSpPr>
          <a:xfrm>
            <a:off x="571499" y="4468283"/>
            <a:ext cx="7682647" cy="2215990"/>
            <a:chOff x="-2" y="0"/>
            <a:chExt cx="8435186" cy="2592420"/>
          </a:xfrm>
        </p:grpSpPr>
        <p:grpSp>
          <p:nvGrpSpPr>
            <p:cNvPr id="4" name="Group 50">
              <a:extLst>
                <a:ext uri="{FF2B5EF4-FFF2-40B4-BE49-F238E27FC236}">
                  <a16:creationId xmlns:a16="http://schemas.microsoft.com/office/drawing/2014/main" id="{74B9AB0F-35E3-F7C6-8CE9-83A457FB9AD9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22" name="Group 51">
                <a:extLst>
                  <a:ext uri="{FF2B5EF4-FFF2-40B4-BE49-F238E27FC236}">
                    <a16:creationId xmlns:a16="http://schemas.microsoft.com/office/drawing/2014/main" id="{881FA6A4-8D0C-C250-FC48-4197AFFB9147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68" name="Picture 58" descr="Picture 58">
                  <a:extLst>
                    <a:ext uri="{FF2B5EF4-FFF2-40B4-BE49-F238E27FC236}">
                      <a16:creationId xmlns:a16="http://schemas.microsoft.com/office/drawing/2014/main" id="{2D1EED53-D210-045A-4B24-37B02E9660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9" name="Picture 59" descr="Picture 59">
                  <a:extLst>
                    <a:ext uri="{FF2B5EF4-FFF2-40B4-BE49-F238E27FC236}">
                      <a16:creationId xmlns:a16="http://schemas.microsoft.com/office/drawing/2014/main" id="{EECCAF39-FD7F-80E9-0549-E29F25993E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0" name="Picture 60" descr="Picture 60">
                  <a:extLst>
                    <a:ext uri="{FF2B5EF4-FFF2-40B4-BE49-F238E27FC236}">
                      <a16:creationId xmlns:a16="http://schemas.microsoft.com/office/drawing/2014/main" id="{BE4FE2F0-4C05-D656-2C39-79AFDF30C1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1" name="Picture 61" descr="Picture 61">
                  <a:extLst>
                    <a:ext uri="{FF2B5EF4-FFF2-40B4-BE49-F238E27FC236}">
                      <a16:creationId xmlns:a16="http://schemas.microsoft.com/office/drawing/2014/main" id="{582C523C-A140-F14F-FFC7-94F23321AC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" name="Picture 62" descr="Picture 62">
                  <a:extLst>
                    <a:ext uri="{FF2B5EF4-FFF2-40B4-BE49-F238E27FC236}">
                      <a16:creationId xmlns:a16="http://schemas.microsoft.com/office/drawing/2014/main" id="{51B1E491-7781-DE41-DF5A-B863229ED0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" name="Picture 63" descr="Picture 63">
                  <a:extLst>
                    <a:ext uri="{FF2B5EF4-FFF2-40B4-BE49-F238E27FC236}">
                      <a16:creationId xmlns:a16="http://schemas.microsoft.com/office/drawing/2014/main" id="{8731A9D2-BA29-D1D0-F6D9-02213ED7AA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" name="Picture 64" descr="Picture 64">
                  <a:extLst>
                    <a:ext uri="{FF2B5EF4-FFF2-40B4-BE49-F238E27FC236}">
                      <a16:creationId xmlns:a16="http://schemas.microsoft.com/office/drawing/2014/main" id="{CF743652-A426-8BED-A330-9D1E18D9F5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5" name="Picture 65" descr="Picture 65">
                  <a:extLst>
                    <a:ext uri="{FF2B5EF4-FFF2-40B4-BE49-F238E27FC236}">
                      <a16:creationId xmlns:a16="http://schemas.microsoft.com/office/drawing/2014/main" id="{521A8F3A-F1E9-1B35-A251-332F17A17A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6" name="Picture 66" descr="Picture 66">
                  <a:extLst>
                    <a:ext uri="{FF2B5EF4-FFF2-40B4-BE49-F238E27FC236}">
                      <a16:creationId xmlns:a16="http://schemas.microsoft.com/office/drawing/2014/main" id="{A2D1E29D-A424-3D9B-FE69-678BA78435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7" name="Picture 67" descr="Picture 67">
                  <a:extLst>
                    <a:ext uri="{FF2B5EF4-FFF2-40B4-BE49-F238E27FC236}">
                      <a16:creationId xmlns:a16="http://schemas.microsoft.com/office/drawing/2014/main" id="{030B7BBE-22E5-9570-7A5C-2A9980EE15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8" name="Picture 68" descr="Picture 68">
                  <a:extLst>
                    <a:ext uri="{FF2B5EF4-FFF2-40B4-BE49-F238E27FC236}">
                      <a16:creationId xmlns:a16="http://schemas.microsoft.com/office/drawing/2014/main" id="{637A38A0-2799-D5FE-E21A-E2E0105E5E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9" name="Picture 69" descr="Picture 69">
                  <a:extLst>
                    <a:ext uri="{FF2B5EF4-FFF2-40B4-BE49-F238E27FC236}">
                      <a16:creationId xmlns:a16="http://schemas.microsoft.com/office/drawing/2014/main" id="{5261E716-42D8-06B4-FF4A-CF58BD4315C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" name="TextBox 52">
                <a:extLst>
                  <a:ext uri="{FF2B5EF4-FFF2-40B4-BE49-F238E27FC236}">
                    <a16:creationId xmlns:a16="http://schemas.microsoft.com/office/drawing/2014/main" id="{E63CDD6C-CE5D-B9B8-FD52-DA309892C1D7}"/>
                  </a:ext>
                </a:extLst>
              </p:cNvPr>
              <p:cNvSpPr txBox="1"/>
              <p:nvPr/>
            </p:nvSpPr>
            <p:spPr>
              <a:xfrm>
                <a:off x="229532" y="543479"/>
                <a:ext cx="1172397" cy="324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200" dirty="0">
                    <a:solidFill>
                      <a:schemeClr val="tx1"/>
                    </a:solidFill>
                  </a:rPr>
                  <a:t>Experiment</a:t>
                </a:r>
              </a:p>
            </p:txBody>
          </p:sp>
          <p:sp>
            <p:nvSpPr>
              <p:cNvPr id="26" name="TextBox 53">
                <a:extLst>
                  <a:ext uri="{FF2B5EF4-FFF2-40B4-BE49-F238E27FC236}">
                    <a16:creationId xmlns:a16="http://schemas.microsoft.com/office/drawing/2014/main" id="{CCF77A52-CEF5-9780-5E4C-A4226DDFB617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Transport Codes</a:t>
                </a:r>
              </a:p>
            </p:txBody>
          </p:sp>
          <p:sp>
            <p:nvSpPr>
              <p:cNvPr id="28" name="TextBox 54">
                <a:extLst>
                  <a:ext uri="{FF2B5EF4-FFF2-40B4-BE49-F238E27FC236}">
                    <a16:creationId xmlns:a16="http://schemas.microsoft.com/office/drawing/2014/main" id="{56682B62-1D62-DD57-656A-064E0C2A632F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82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65" name="TextBox 55">
                <a:extLst>
                  <a:ext uri="{FF2B5EF4-FFF2-40B4-BE49-F238E27FC236}">
                    <a16:creationId xmlns:a16="http://schemas.microsoft.com/office/drawing/2014/main" id="{D5D92831-AB40-F0F0-26F5-E932CB30B20D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6120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b="1" dirty="0">
                    <a:solidFill>
                      <a:srgbClr val="FFC000"/>
                    </a:solidFill>
                  </a:rPr>
                  <a:t>Data Processing</a:t>
                </a:r>
              </a:p>
            </p:txBody>
          </p:sp>
          <p:sp>
            <p:nvSpPr>
              <p:cNvPr id="66" name="TextBox 56">
                <a:extLst>
                  <a:ext uri="{FF2B5EF4-FFF2-40B4-BE49-F238E27FC236}">
                    <a16:creationId xmlns:a16="http://schemas.microsoft.com/office/drawing/2014/main" id="{3D2F9ADB-B663-EB5E-B174-6D83929CBE4F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5" cy="3060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100" dirty="0"/>
                  <a:t>Benchmarking</a:t>
                </a:r>
              </a:p>
            </p:txBody>
          </p:sp>
          <p:sp>
            <p:nvSpPr>
              <p:cNvPr id="67" name="TextBox 57">
                <a:extLst>
                  <a:ext uri="{FF2B5EF4-FFF2-40B4-BE49-F238E27FC236}">
                    <a16:creationId xmlns:a16="http://schemas.microsoft.com/office/drawing/2014/main" id="{16841ED9-9264-1321-B510-85CFA9EB49E5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Theory &amp; Evaluation</a:t>
                </a:r>
              </a:p>
            </p:txBody>
          </p:sp>
        </p:grp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BA6930E7-0B45-161D-B23D-C7DB615D4A18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6" name="Rectangle 33">
                <a:extLst>
                  <a:ext uri="{FF2B5EF4-FFF2-40B4-BE49-F238E27FC236}">
                    <a16:creationId xmlns:a16="http://schemas.microsoft.com/office/drawing/2014/main" id="{D4C9688C-6991-2418-9C23-B64F9282F44E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grpSp>
            <p:nvGrpSpPr>
              <p:cNvPr id="7" name="Group 34">
                <a:extLst>
                  <a:ext uri="{FF2B5EF4-FFF2-40B4-BE49-F238E27FC236}">
                    <a16:creationId xmlns:a16="http://schemas.microsoft.com/office/drawing/2014/main" id="{549994D8-CFEB-0DA5-441C-5C2213833461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17" name="Rectangle 44">
                  <a:extLst>
                    <a:ext uri="{FF2B5EF4-FFF2-40B4-BE49-F238E27FC236}">
                      <a16:creationId xmlns:a16="http://schemas.microsoft.com/office/drawing/2014/main" id="{90CCFA67-5A96-81DC-CB63-F926C05D5C1F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8" name="Rectangle 45">
                  <a:extLst>
                    <a:ext uri="{FF2B5EF4-FFF2-40B4-BE49-F238E27FC236}">
                      <a16:creationId xmlns:a16="http://schemas.microsoft.com/office/drawing/2014/main" id="{AC71D338-545D-BBD0-289E-5B1C699F04FC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9" name="Rectangle 46">
                  <a:extLst>
                    <a:ext uri="{FF2B5EF4-FFF2-40B4-BE49-F238E27FC236}">
                      <a16:creationId xmlns:a16="http://schemas.microsoft.com/office/drawing/2014/main" id="{AC2CCE1F-0D35-1E0A-718F-B4AAA0544D2E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0" name="Rectangle 47">
                  <a:extLst>
                    <a:ext uri="{FF2B5EF4-FFF2-40B4-BE49-F238E27FC236}">
                      <a16:creationId xmlns:a16="http://schemas.microsoft.com/office/drawing/2014/main" id="{6BA343D3-AFFA-85AE-57C2-C23B62CBCB4E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1" name="Rectangle 48">
                  <a:extLst>
                    <a:ext uri="{FF2B5EF4-FFF2-40B4-BE49-F238E27FC236}">
                      <a16:creationId xmlns:a16="http://schemas.microsoft.com/office/drawing/2014/main" id="{2E638908-5FFE-2121-B0F6-169D357E163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</p:grpSp>
          <p:sp>
            <p:nvSpPr>
              <p:cNvPr id="8" name="TextBox 35">
                <a:extLst>
                  <a:ext uri="{FF2B5EF4-FFF2-40B4-BE49-F238E27FC236}">
                    <a16:creationId xmlns:a16="http://schemas.microsoft.com/office/drawing/2014/main" id="{FC636F83-17B0-ED0B-3F54-F7197409B531}"/>
                  </a:ext>
                </a:extLst>
              </p:cNvPr>
              <p:cNvSpPr txBox="1"/>
              <p:nvPr/>
            </p:nvSpPr>
            <p:spPr>
              <a:xfrm>
                <a:off x="2535925" y="728243"/>
                <a:ext cx="3449832" cy="2823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dirty="0"/>
                  <a:t>Sensitivity (/Uncertainty) Study</a:t>
                </a:r>
              </a:p>
            </p:txBody>
          </p:sp>
          <p:sp>
            <p:nvSpPr>
              <p:cNvPr id="9" name="Chord 36">
                <a:extLst>
                  <a:ext uri="{FF2B5EF4-FFF2-40B4-BE49-F238E27FC236}">
                    <a16:creationId xmlns:a16="http://schemas.microsoft.com/office/drawing/2014/main" id="{CE92281F-3D20-F282-8DA3-BBE812427330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0" name="L-Shape 37">
                <a:extLst>
                  <a:ext uri="{FF2B5EF4-FFF2-40B4-BE49-F238E27FC236}">
                    <a16:creationId xmlns:a16="http://schemas.microsoft.com/office/drawing/2014/main" id="{C644CBDD-2B22-FC1B-E61D-70284CC44ADE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1" name="Rectangle 38">
                <a:extLst>
                  <a:ext uri="{FF2B5EF4-FFF2-40B4-BE49-F238E27FC236}">
                    <a16:creationId xmlns:a16="http://schemas.microsoft.com/office/drawing/2014/main" id="{1CFACFF1-1F66-CC0B-AB57-772B575C9114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2" name="Rectangle 39">
                <a:extLst>
                  <a:ext uri="{FF2B5EF4-FFF2-40B4-BE49-F238E27FC236}">
                    <a16:creationId xmlns:a16="http://schemas.microsoft.com/office/drawing/2014/main" id="{64B831BC-773B-BB42-C030-3EC630788BCF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3" name="Chord 40">
                <a:extLst>
                  <a:ext uri="{FF2B5EF4-FFF2-40B4-BE49-F238E27FC236}">
                    <a16:creationId xmlns:a16="http://schemas.microsoft.com/office/drawing/2014/main" id="{86868926-3B6B-7570-75C2-84A7221E100E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4" name="L-Shape 41">
                <a:extLst>
                  <a:ext uri="{FF2B5EF4-FFF2-40B4-BE49-F238E27FC236}">
                    <a16:creationId xmlns:a16="http://schemas.microsoft.com/office/drawing/2014/main" id="{347D77C9-B0E3-A88C-EF9F-782D2FD46EA7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5" name="Rectangle 42">
                <a:extLst>
                  <a:ext uri="{FF2B5EF4-FFF2-40B4-BE49-F238E27FC236}">
                    <a16:creationId xmlns:a16="http://schemas.microsoft.com/office/drawing/2014/main" id="{82EB2C4D-E4B7-4C3C-17A2-656C347961BD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6" name="Rectangle 43">
                <a:extLst>
                  <a:ext uri="{FF2B5EF4-FFF2-40B4-BE49-F238E27FC236}">
                    <a16:creationId xmlns:a16="http://schemas.microsoft.com/office/drawing/2014/main" id="{AA99FB6B-2E33-5EC8-8EC6-87D5FF6C2F56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</p:grpSp>
      </p:grpSp>
      <p:grpSp>
        <p:nvGrpSpPr>
          <p:cNvPr id="25" name="Image">
            <a:extLst>
              <a:ext uri="{FF2B5EF4-FFF2-40B4-BE49-F238E27FC236}">
                <a16:creationId xmlns:a16="http://schemas.microsoft.com/office/drawing/2014/main" id="{5E5ED0E9-B8C7-71AC-D38B-D87FC78D1828}"/>
              </a:ext>
            </a:extLst>
          </p:cNvPr>
          <p:cNvGrpSpPr/>
          <p:nvPr/>
        </p:nvGrpSpPr>
        <p:grpSpPr>
          <a:xfrm>
            <a:off x="9861544" y="3707371"/>
            <a:ext cx="2018813" cy="3021516"/>
            <a:chOff x="0" y="0"/>
            <a:chExt cx="3130968" cy="3974236"/>
          </a:xfrm>
        </p:grpSpPr>
        <p:pic>
          <p:nvPicPr>
            <p:cNvPr id="27" name="Image" descr="Image">
              <a:extLst>
                <a:ext uri="{FF2B5EF4-FFF2-40B4-BE49-F238E27FC236}">
                  <a16:creationId xmlns:a16="http://schemas.microsoft.com/office/drawing/2014/main" id="{6D87997D-A937-53E4-F8E2-E105A3FEC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200" y="203200"/>
              <a:ext cx="2724569" cy="35297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" name="Image" descr="Image">
              <a:extLst>
                <a:ext uri="{FF2B5EF4-FFF2-40B4-BE49-F238E27FC236}">
                  <a16:creationId xmlns:a16="http://schemas.microsoft.com/office/drawing/2014/main" id="{4D903F47-B203-7FA5-E218-7C27585B4F88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130969" cy="3974237"/>
            </a:xfrm>
            <a:prstGeom prst="rect">
              <a:avLst/>
            </a:prstGeom>
            <a:effectLst/>
          </p:spPr>
        </p:pic>
      </p:grpSp>
      <p:pic>
        <p:nvPicPr>
          <p:cNvPr id="30" name="Image" descr="Image">
            <a:extLst>
              <a:ext uri="{FF2B5EF4-FFF2-40B4-BE49-F238E27FC236}">
                <a16:creationId xmlns:a16="http://schemas.microsoft.com/office/drawing/2014/main" id="{C457464E-7395-C061-9319-0BFBBF5C31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5968" y="434375"/>
            <a:ext cx="2049964" cy="2864693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E021B39-204E-A417-ECD2-A2452845294C}"/>
              </a:ext>
            </a:extLst>
          </p:cNvPr>
          <p:cNvSpPr txBox="1"/>
          <p:nvPr/>
        </p:nvSpPr>
        <p:spPr>
          <a:xfrm>
            <a:off x="6599172" y="3633979"/>
            <a:ext cx="3037360" cy="1200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Codes such as NJOY, FUDGE and AMPX do this step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5A3AA3-7764-3051-EE31-59415AE5C751}"/>
              </a:ext>
            </a:extLst>
          </p:cNvPr>
          <p:cNvSpPr txBox="1"/>
          <p:nvPr/>
        </p:nvSpPr>
        <p:spPr>
          <a:xfrm>
            <a:off x="8285094" y="6360163"/>
            <a:ext cx="374281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Slide based on J. </a:t>
            </a:r>
            <a:r>
              <a:rPr lang="en-US" sz="1200" dirty="0" err="1"/>
              <a:t>Conlin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’s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WANDA 2020 Pipeline Talk</a:t>
            </a:r>
          </a:p>
        </p:txBody>
      </p:sp>
    </p:spTree>
    <p:extLst>
      <p:ext uri="{BB962C8B-B14F-4D97-AF65-F5344CB8AC3E}">
        <p14:creationId xmlns:p14="http://schemas.microsoft.com/office/powerpoint/2010/main" val="205391519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9655"/>
            <a:ext cx="7812480" cy="1325563"/>
          </a:xfrm>
        </p:spPr>
        <p:txBody>
          <a:bodyPr/>
          <a:lstStyle/>
          <a:p>
            <a:pPr algn="ctr"/>
            <a:r>
              <a:rPr lang="en-US" dirty="0"/>
              <a:t>Transport codes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1574C-AC3F-45C5-9517-52921A08D9C4}"/>
              </a:ext>
            </a:extLst>
          </p:cNvPr>
          <p:cNvSpPr txBox="1"/>
          <p:nvPr/>
        </p:nvSpPr>
        <p:spPr>
          <a:xfrm>
            <a:off x="658055" y="960293"/>
            <a:ext cx="7617140" cy="40626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Transport codes</a:t>
            </a:r>
            <a:r>
              <a:rPr lang="en-US" sz="2400" dirty="0">
                <a:latin typeface="+mn-ea"/>
                <a:ea typeface="+mn-ea"/>
                <a:cs typeface="+mj-cs"/>
              </a:rPr>
              <a:t>:</a:t>
            </a:r>
          </a:p>
          <a:p>
            <a:r>
              <a:rPr lang="en-US" sz="2000" dirty="0">
                <a:effectLst/>
                <a:latin typeface="+mn-ea"/>
                <a:ea typeface="+mn-ea"/>
                <a:cs typeface="+mj-cs"/>
              </a:rPr>
              <a:t>	- Numerically solve the linear Boltzmann</a:t>
            </a:r>
            <a:r>
              <a:rPr lang="en-US" sz="2000" dirty="0">
                <a:latin typeface="+mn-ea"/>
                <a:ea typeface="+mn-ea"/>
                <a:cs typeface="+mj-cs"/>
              </a:rPr>
              <a:t> </a:t>
            </a:r>
            <a:r>
              <a:rPr lang="en-US" sz="2000" dirty="0">
                <a:effectLst/>
                <a:latin typeface="+mn-ea"/>
                <a:ea typeface="+mn-ea"/>
                <a:cs typeface="+mj-cs"/>
              </a:rPr>
              <a:t>Transport Eq.</a:t>
            </a:r>
          </a:p>
          <a:p>
            <a:r>
              <a:rPr lang="en-US" sz="2000" dirty="0">
                <a:effectLst/>
                <a:latin typeface="+mn-ea"/>
                <a:ea typeface="+mn-ea"/>
                <a:cs typeface="+mj-cs"/>
              </a:rPr>
              <a:t>	- Deterministic (S</a:t>
            </a:r>
            <a:r>
              <a:rPr lang="en-US" sz="2000" baseline="-25000" dirty="0">
                <a:effectLst/>
                <a:latin typeface="+mn-ea"/>
                <a:ea typeface="+mn-ea"/>
                <a:cs typeface="+mj-cs"/>
              </a:rPr>
              <a:t>N</a:t>
            </a:r>
            <a:r>
              <a:rPr lang="en-US" sz="2000" dirty="0">
                <a:effectLst/>
                <a:latin typeface="+mn-ea"/>
                <a:ea typeface="+mn-ea"/>
                <a:cs typeface="+mj-cs"/>
              </a:rPr>
              <a:t>,P</a:t>
            </a:r>
            <a:r>
              <a:rPr lang="en-US" sz="2000" baseline="-25000" dirty="0">
                <a:effectLst/>
                <a:latin typeface="+mn-ea"/>
                <a:ea typeface="+mn-ea"/>
                <a:cs typeface="+mj-cs"/>
              </a:rPr>
              <a:t>N</a:t>
            </a:r>
            <a:r>
              <a:rPr lang="en-US" sz="2000" dirty="0">
                <a:effectLst/>
                <a:latin typeface="+mn-ea"/>
                <a:ea typeface="+mn-ea"/>
                <a:cs typeface="+mj-cs"/>
              </a:rPr>
              <a:t>) &amp; Stochastic (Monte Carlo)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Calculations tend to be relatively </a:t>
            </a:r>
            <a:br>
              <a:rPr lang="en-US" sz="2400" dirty="0">
                <a:effectLst/>
                <a:latin typeface="+mn-ea"/>
                <a:ea typeface="+mn-ea"/>
                <a:cs typeface="+mj-cs"/>
              </a:rPr>
            </a:br>
            <a:r>
              <a:rPr lang="en-US" sz="2400" dirty="0">
                <a:effectLst/>
                <a:latin typeface="+mn-ea"/>
                <a:ea typeface="+mn-ea"/>
                <a:cs typeface="+mj-cs"/>
              </a:rPr>
              <a:t>expensive, driving codes to HPC </a:t>
            </a:r>
            <a:br>
              <a:rPr lang="en-US" sz="2400" dirty="0">
                <a:effectLst/>
                <a:latin typeface="+mn-ea"/>
                <a:ea typeface="+mn-ea"/>
                <a:cs typeface="+mj-cs"/>
              </a:rPr>
            </a:br>
            <a:r>
              <a:rPr lang="en-US" sz="2400" dirty="0">
                <a:effectLst/>
                <a:latin typeface="+mn-ea"/>
                <a:ea typeface="+mn-ea"/>
                <a:cs typeface="+mj-cs"/>
              </a:rPr>
              <a:t>and emerging</a:t>
            </a:r>
            <a:r>
              <a:rPr lang="en-US" sz="2400" dirty="0">
                <a:latin typeface="+mn-ea"/>
                <a:ea typeface="+mn-ea"/>
                <a:cs typeface="+mj-cs"/>
              </a:rPr>
              <a:t> </a:t>
            </a:r>
            <a:r>
              <a:rPr lang="en-US" sz="2400" dirty="0">
                <a:effectLst/>
                <a:latin typeface="+mn-ea"/>
                <a:ea typeface="+mn-ea"/>
                <a:cs typeface="+mj-cs"/>
              </a:rPr>
              <a:t>architectures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Transport code developers:</a:t>
            </a:r>
          </a:p>
          <a:p>
            <a:r>
              <a:rPr lang="en-US" sz="2000" dirty="0">
                <a:effectLst/>
                <a:latin typeface="+mn-ea"/>
                <a:ea typeface="+mn-ea"/>
                <a:cs typeface="+mj-cs"/>
              </a:rPr>
              <a:t>	- Often the first customer of nuclear data</a:t>
            </a:r>
          </a:p>
          <a:p>
            <a:r>
              <a:rPr lang="en-US" sz="2000" dirty="0">
                <a:effectLst/>
                <a:latin typeface="+mn-ea"/>
                <a:ea typeface="+mn-ea"/>
                <a:cs typeface="+mj-cs"/>
              </a:rPr>
              <a:t>	- Often develop a strong interest in nuclear data</a:t>
            </a:r>
          </a:p>
          <a:p>
            <a:pPr lvl="1" indent="0"/>
            <a:r>
              <a:rPr lang="en-US" sz="2000" dirty="0">
                <a:latin typeface="+mn-ea"/>
                <a:ea typeface="+mn-ea"/>
                <a:cs typeface="+mj-cs"/>
              </a:rPr>
              <a:t>	- </a:t>
            </a:r>
            <a:r>
              <a:rPr lang="en-US" sz="2000" dirty="0">
                <a:effectLst/>
                <a:latin typeface="+mn-ea"/>
                <a:ea typeface="+mn-ea"/>
                <a:cs typeface="+mj-cs"/>
              </a:rPr>
              <a:t>Develop a deep understanding about need for </a:t>
            </a:r>
            <a:br>
              <a:rPr lang="en-US" sz="2000" dirty="0">
                <a:effectLst/>
                <a:latin typeface="+mn-ea"/>
                <a:ea typeface="+mn-ea"/>
                <a:cs typeface="+mj-cs"/>
              </a:rPr>
            </a:br>
            <a:r>
              <a:rPr lang="en-US" sz="2000" dirty="0">
                <a:effectLst/>
                <a:latin typeface="+mn-ea"/>
                <a:ea typeface="+mn-ea"/>
                <a:cs typeface="+mj-cs"/>
              </a:rPr>
              <a:t>                high quality data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+mj-cs"/>
              <a:sym typeface="Arial"/>
            </a:endParaRP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AC26E5AD-3489-5231-5E0F-2ACDF7ECCB84}"/>
              </a:ext>
            </a:extLst>
          </p:cNvPr>
          <p:cNvGrpSpPr/>
          <p:nvPr/>
        </p:nvGrpSpPr>
        <p:grpSpPr>
          <a:xfrm>
            <a:off x="571499" y="4468283"/>
            <a:ext cx="7682647" cy="2215990"/>
            <a:chOff x="-2" y="0"/>
            <a:chExt cx="8435186" cy="2592420"/>
          </a:xfrm>
        </p:grpSpPr>
        <p:grpSp>
          <p:nvGrpSpPr>
            <p:cNvPr id="4" name="Group 50">
              <a:extLst>
                <a:ext uri="{FF2B5EF4-FFF2-40B4-BE49-F238E27FC236}">
                  <a16:creationId xmlns:a16="http://schemas.microsoft.com/office/drawing/2014/main" id="{5394E426-DEAE-28D9-C874-15DEF0B9B570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22" name="Group 51">
                <a:extLst>
                  <a:ext uri="{FF2B5EF4-FFF2-40B4-BE49-F238E27FC236}">
                    <a16:creationId xmlns:a16="http://schemas.microsoft.com/office/drawing/2014/main" id="{CF6CCD7C-9592-6B40-43C6-EFB0BA973C43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68" name="Picture 58" descr="Picture 58">
                  <a:extLst>
                    <a:ext uri="{FF2B5EF4-FFF2-40B4-BE49-F238E27FC236}">
                      <a16:creationId xmlns:a16="http://schemas.microsoft.com/office/drawing/2014/main" id="{DD97192B-D417-E681-6D2E-63AAA6D3E54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9" name="Picture 59" descr="Picture 59">
                  <a:extLst>
                    <a:ext uri="{FF2B5EF4-FFF2-40B4-BE49-F238E27FC236}">
                      <a16:creationId xmlns:a16="http://schemas.microsoft.com/office/drawing/2014/main" id="{9AA2DE13-9CE4-5FB1-902C-85C4B7B4D9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0" name="Picture 60" descr="Picture 60">
                  <a:extLst>
                    <a:ext uri="{FF2B5EF4-FFF2-40B4-BE49-F238E27FC236}">
                      <a16:creationId xmlns:a16="http://schemas.microsoft.com/office/drawing/2014/main" id="{43BA80D1-D98F-19CB-DA79-E3F0B91306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1" name="Picture 61" descr="Picture 61">
                  <a:extLst>
                    <a:ext uri="{FF2B5EF4-FFF2-40B4-BE49-F238E27FC236}">
                      <a16:creationId xmlns:a16="http://schemas.microsoft.com/office/drawing/2014/main" id="{C44D05BB-021A-ECF8-EECD-EFB89A3E2D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" name="Picture 62" descr="Picture 62">
                  <a:extLst>
                    <a:ext uri="{FF2B5EF4-FFF2-40B4-BE49-F238E27FC236}">
                      <a16:creationId xmlns:a16="http://schemas.microsoft.com/office/drawing/2014/main" id="{62834AB6-B33B-0001-6ABF-4C5F5C1FB28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" name="Picture 63" descr="Picture 63">
                  <a:extLst>
                    <a:ext uri="{FF2B5EF4-FFF2-40B4-BE49-F238E27FC236}">
                      <a16:creationId xmlns:a16="http://schemas.microsoft.com/office/drawing/2014/main" id="{12F1FED2-1F3B-3011-FED0-E60EDA378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" name="Picture 64" descr="Picture 64">
                  <a:extLst>
                    <a:ext uri="{FF2B5EF4-FFF2-40B4-BE49-F238E27FC236}">
                      <a16:creationId xmlns:a16="http://schemas.microsoft.com/office/drawing/2014/main" id="{9DD18D6A-E19A-61E5-655B-D9BE67FC9C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5" name="Picture 65" descr="Picture 65">
                  <a:extLst>
                    <a:ext uri="{FF2B5EF4-FFF2-40B4-BE49-F238E27FC236}">
                      <a16:creationId xmlns:a16="http://schemas.microsoft.com/office/drawing/2014/main" id="{39599A3C-4A4D-0D07-1D22-792439D990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6" name="Picture 66" descr="Picture 66">
                  <a:extLst>
                    <a:ext uri="{FF2B5EF4-FFF2-40B4-BE49-F238E27FC236}">
                      <a16:creationId xmlns:a16="http://schemas.microsoft.com/office/drawing/2014/main" id="{3F6DD079-4615-18D9-366E-7AFD5F2F9B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7" name="Picture 67" descr="Picture 67">
                  <a:extLst>
                    <a:ext uri="{FF2B5EF4-FFF2-40B4-BE49-F238E27FC236}">
                      <a16:creationId xmlns:a16="http://schemas.microsoft.com/office/drawing/2014/main" id="{4D00AA09-A1D9-5BB1-41CA-D25C7059E4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8" name="Picture 68" descr="Picture 68">
                  <a:extLst>
                    <a:ext uri="{FF2B5EF4-FFF2-40B4-BE49-F238E27FC236}">
                      <a16:creationId xmlns:a16="http://schemas.microsoft.com/office/drawing/2014/main" id="{C594B11A-E1B9-BBD0-D38A-891FDF13FF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9" name="Picture 69" descr="Picture 69">
                  <a:extLst>
                    <a:ext uri="{FF2B5EF4-FFF2-40B4-BE49-F238E27FC236}">
                      <a16:creationId xmlns:a16="http://schemas.microsoft.com/office/drawing/2014/main" id="{64D12C04-A3B6-A002-53EA-3D510145C2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" name="TextBox 52">
                <a:extLst>
                  <a:ext uri="{FF2B5EF4-FFF2-40B4-BE49-F238E27FC236}">
                    <a16:creationId xmlns:a16="http://schemas.microsoft.com/office/drawing/2014/main" id="{928D808D-AA64-79C0-F91E-D8D28B89E3CB}"/>
                  </a:ext>
                </a:extLst>
              </p:cNvPr>
              <p:cNvSpPr txBox="1"/>
              <p:nvPr/>
            </p:nvSpPr>
            <p:spPr>
              <a:xfrm>
                <a:off x="229532" y="543479"/>
                <a:ext cx="1172397" cy="324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200" dirty="0">
                    <a:solidFill>
                      <a:schemeClr val="tx1"/>
                    </a:solidFill>
                  </a:rPr>
                  <a:t>Experiment</a:t>
                </a:r>
              </a:p>
            </p:txBody>
          </p:sp>
          <p:sp>
            <p:nvSpPr>
              <p:cNvPr id="26" name="TextBox 53">
                <a:extLst>
                  <a:ext uri="{FF2B5EF4-FFF2-40B4-BE49-F238E27FC236}">
                    <a16:creationId xmlns:a16="http://schemas.microsoft.com/office/drawing/2014/main" id="{21E10269-A6A5-AF33-A182-C60A2E46E688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61209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b="1" dirty="0">
                    <a:solidFill>
                      <a:srgbClr val="FFC000"/>
                    </a:solidFill>
                  </a:rPr>
                  <a:t>Transport Codes</a:t>
                </a:r>
              </a:p>
            </p:txBody>
          </p:sp>
          <p:sp>
            <p:nvSpPr>
              <p:cNvPr id="28" name="TextBox 54">
                <a:extLst>
                  <a:ext uri="{FF2B5EF4-FFF2-40B4-BE49-F238E27FC236}">
                    <a16:creationId xmlns:a16="http://schemas.microsoft.com/office/drawing/2014/main" id="{0FC9F084-E36C-FBE7-25C3-AF286B44281B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82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65" name="TextBox 55">
                <a:extLst>
                  <a:ext uri="{FF2B5EF4-FFF2-40B4-BE49-F238E27FC236}">
                    <a16:creationId xmlns:a16="http://schemas.microsoft.com/office/drawing/2014/main" id="{29B4EFA6-6350-DB74-F836-F7B915BDADAF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Data Processing</a:t>
                </a:r>
              </a:p>
            </p:txBody>
          </p:sp>
          <p:sp>
            <p:nvSpPr>
              <p:cNvPr id="66" name="TextBox 56">
                <a:extLst>
                  <a:ext uri="{FF2B5EF4-FFF2-40B4-BE49-F238E27FC236}">
                    <a16:creationId xmlns:a16="http://schemas.microsoft.com/office/drawing/2014/main" id="{B6FEFA87-AB74-FA11-BFC2-6EC4452BA3D3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5" cy="3060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100" dirty="0"/>
                  <a:t>Benchmarking</a:t>
                </a:r>
              </a:p>
            </p:txBody>
          </p:sp>
          <p:sp>
            <p:nvSpPr>
              <p:cNvPr id="67" name="TextBox 57">
                <a:extLst>
                  <a:ext uri="{FF2B5EF4-FFF2-40B4-BE49-F238E27FC236}">
                    <a16:creationId xmlns:a16="http://schemas.microsoft.com/office/drawing/2014/main" id="{46941E62-E57A-6B1C-759A-10AFDF64B877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Theory &amp; Evaluation</a:t>
                </a:r>
              </a:p>
            </p:txBody>
          </p:sp>
        </p:grp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3B802D72-C7E9-8C1A-B590-A5D6AEB1FBB9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6" name="Rectangle 33">
                <a:extLst>
                  <a:ext uri="{FF2B5EF4-FFF2-40B4-BE49-F238E27FC236}">
                    <a16:creationId xmlns:a16="http://schemas.microsoft.com/office/drawing/2014/main" id="{E57D7467-4F87-EF75-A132-1AD02A3148EC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grpSp>
            <p:nvGrpSpPr>
              <p:cNvPr id="7" name="Group 34">
                <a:extLst>
                  <a:ext uri="{FF2B5EF4-FFF2-40B4-BE49-F238E27FC236}">
                    <a16:creationId xmlns:a16="http://schemas.microsoft.com/office/drawing/2014/main" id="{8BF6C604-E265-707B-73A9-CF35AD9A8C78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17" name="Rectangle 44">
                  <a:extLst>
                    <a:ext uri="{FF2B5EF4-FFF2-40B4-BE49-F238E27FC236}">
                      <a16:creationId xmlns:a16="http://schemas.microsoft.com/office/drawing/2014/main" id="{2361D35B-46B8-0C8C-A829-4D760D4D42A7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8" name="Rectangle 45">
                  <a:extLst>
                    <a:ext uri="{FF2B5EF4-FFF2-40B4-BE49-F238E27FC236}">
                      <a16:creationId xmlns:a16="http://schemas.microsoft.com/office/drawing/2014/main" id="{C6DA9236-3D55-1D59-DC46-74FB213FF442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9" name="Rectangle 46">
                  <a:extLst>
                    <a:ext uri="{FF2B5EF4-FFF2-40B4-BE49-F238E27FC236}">
                      <a16:creationId xmlns:a16="http://schemas.microsoft.com/office/drawing/2014/main" id="{8552AD53-718B-FA76-FCD3-8D620EA2143B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0" name="Rectangle 47">
                  <a:extLst>
                    <a:ext uri="{FF2B5EF4-FFF2-40B4-BE49-F238E27FC236}">
                      <a16:creationId xmlns:a16="http://schemas.microsoft.com/office/drawing/2014/main" id="{B01738AA-5ECB-7EC0-B96B-11B3AC75FB37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1" name="Rectangle 48">
                  <a:extLst>
                    <a:ext uri="{FF2B5EF4-FFF2-40B4-BE49-F238E27FC236}">
                      <a16:creationId xmlns:a16="http://schemas.microsoft.com/office/drawing/2014/main" id="{B3EE9647-7869-02F5-8ACB-6E0E40DD0A1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</p:grpSp>
          <p:sp>
            <p:nvSpPr>
              <p:cNvPr id="8" name="TextBox 35">
                <a:extLst>
                  <a:ext uri="{FF2B5EF4-FFF2-40B4-BE49-F238E27FC236}">
                    <a16:creationId xmlns:a16="http://schemas.microsoft.com/office/drawing/2014/main" id="{3B0BE0A5-E25A-5B4B-5907-161645A4994C}"/>
                  </a:ext>
                </a:extLst>
              </p:cNvPr>
              <p:cNvSpPr txBox="1"/>
              <p:nvPr/>
            </p:nvSpPr>
            <p:spPr>
              <a:xfrm>
                <a:off x="2535925" y="728243"/>
                <a:ext cx="3449832" cy="2823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dirty="0"/>
                  <a:t>Sensitivity (/Uncertainty) Study</a:t>
                </a:r>
              </a:p>
            </p:txBody>
          </p:sp>
          <p:sp>
            <p:nvSpPr>
              <p:cNvPr id="9" name="Chord 36">
                <a:extLst>
                  <a:ext uri="{FF2B5EF4-FFF2-40B4-BE49-F238E27FC236}">
                    <a16:creationId xmlns:a16="http://schemas.microsoft.com/office/drawing/2014/main" id="{90BD697C-0E2D-9D41-2B0D-1F89D8468965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0" name="L-Shape 37">
                <a:extLst>
                  <a:ext uri="{FF2B5EF4-FFF2-40B4-BE49-F238E27FC236}">
                    <a16:creationId xmlns:a16="http://schemas.microsoft.com/office/drawing/2014/main" id="{11B9B90E-049D-0BAE-F12A-E4B7D6AD31D1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1" name="Rectangle 38">
                <a:extLst>
                  <a:ext uri="{FF2B5EF4-FFF2-40B4-BE49-F238E27FC236}">
                    <a16:creationId xmlns:a16="http://schemas.microsoft.com/office/drawing/2014/main" id="{6F4B25C9-C2C4-69C6-CFB7-19555C3DE721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2" name="Rectangle 39">
                <a:extLst>
                  <a:ext uri="{FF2B5EF4-FFF2-40B4-BE49-F238E27FC236}">
                    <a16:creationId xmlns:a16="http://schemas.microsoft.com/office/drawing/2014/main" id="{1673AA64-F988-77BB-3A70-40E033CF7B03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3" name="Chord 40">
                <a:extLst>
                  <a:ext uri="{FF2B5EF4-FFF2-40B4-BE49-F238E27FC236}">
                    <a16:creationId xmlns:a16="http://schemas.microsoft.com/office/drawing/2014/main" id="{3402B002-DC5F-F93B-72A9-85E91FA74115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4" name="L-Shape 41">
                <a:extLst>
                  <a:ext uri="{FF2B5EF4-FFF2-40B4-BE49-F238E27FC236}">
                    <a16:creationId xmlns:a16="http://schemas.microsoft.com/office/drawing/2014/main" id="{734BCBAB-A44A-F064-59B1-A5DA52B7DB1C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5" name="Rectangle 42">
                <a:extLst>
                  <a:ext uri="{FF2B5EF4-FFF2-40B4-BE49-F238E27FC236}">
                    <a16:creationId xmlns:a16="http://schemas.microsoft.com/office/drawing/2014/main" id="{9D073F23-08D5-EBB6-5DFD-5825714EBF4C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6" name="Rectangle 43">
                <a:extLst>
                  <a:ext uri="{FF2B5EF4-FFF2-40B4-BE49-F238E27FC236}">
                    <a16:creationId xmlns:a16="http://schemas.microsoft.com/office/drawing/2014/main" id="{A2753E5F-6536-5224-6FDE-B49DEFF4C931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</p:grpSp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723117F3-B426-C19F-CA22-DD2FAA2F71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920" y="2463487"/>
            <a:ext cx="3158836" cy="9884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888265-5BC8-B4CB-BB8B-1450B0252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786" y="2208682"/>
            <a:ext cx="2086139" cy="1757981"/>
          </a:xfrm>
          <a:prstGeom prst="rect">
            <a:avLst/>
          </a:prstGeom>
        </p:spPr>
      </p:pic>
      <p:pic>
        <p:nvPicPr>
          <p:cNvPr id="29" name="Picture 2" descr="OpenDose">
            <a:extLst>
              <a:ext uri="{FF2B5EF4-FFF2-40B4-BE49-F238E27FC236}">
                <a16:creationId xmlns:a16="http://schemas.microsoft.com/office/drawing/2014/main" id="{DEB50DCD-72A7-80F5-1618-B95FD89C9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779" y="4067017"/>
            <a:ext cx="3803146" cy="127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3. Style Guide for OpenMC — OpenMC Documentation">
            <a:extLst>
              <a:ext uri="{FF2B5EF4-FFF2-40B4-BE49-F238E27FC236}">
                <a16:creationId xmlns:a16="http://schemas.microsoft.com/office/drawing/2014/main" id="{427B650E-8542-F8B3-5854-104ECF6E6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195" y="1554009"/>
            <a:ext cx="3444245" cy="78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810A8214-DAC2-E9D2-7A09-5C97E9E62C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775" y="5364095"/>
            <a:ext cx="3114675" cy="952500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1A4FFE0A-A718-1E58-1FD8-730B61EEB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154" y="322040"/>
            <a:ext cx="3366353" cy="81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552F8E3-E1AD-3F1C-CD08-04AB6C89A442}"/>
              </a:ext>
            </a:extLst>
          </p:cNvPr>
          <p:cNvSpPr txBox="1"/>
          <p:nvPr/>
        </p:nvSpPr>
        <p:spPr>
          <a:xfrm>
            <a:off x="8333154" y="6503480"/>
            <a:ext cx="380314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Slide based on T. Bailey’s WANDA 2020 Pipeline Talk</a:t>
            </a:r>
          </a:p>
        </p:txBody>
      </p:sp>
    </p:spTree>
    <p:extLst>
      <p:ext uri="{BB962C8B-B14F-4D97-AF65-F5344CB8AC3E}">
        <p14:creationId xmlns:p14="http://schemas.microsoft.com/office/powerpoint/2010/main" val="399498303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9655"/>
            <a:ext cx="8843964" cy="1325563"/>
          </a:xfrm>
        </p:spPr>
        <p:txBody>
          <a:bodyPr/>
          <a:lstStyle/>
          <a:p>
            <a:pPr algn="ctr"/>
            <a:r>
              <a:rPr lang="en-US" dirty="0"/>
              <a:t>Benchmarking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1574C-AC3F-45C5-9517-52921A08D9C4}"/>
              </a:ext>
            </a:extLst>
          </p:cNvPr>
          <p:cNvSpPr txBox="1"/>
          <p:nvPr/>
        </p:nvSpPr>
        <p:spPr>
          <a:xfrm>
            <a:off x="843985" y="1348930"/>
            <a:ext cx="7708276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Do you trust this Byzantine process?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You shouldn’t!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Validation that analytical method adequately represents reality for a given application.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Integrated test of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4FE49C57-2CED-F625-1EE1-CDDB8E1935AC}"/>
              </a:ext>
            </a:extLst>
          </p:cNvPr>
          <p:cNvGrpSpPr/>
          <p:nvPr/>
        </p:nvGrpSpPr>
        <p:grpSpPr>
          <a:xfrm>
            <a:off x="571499" y="4468283"/>
            <a:ext cx="7682647" cy="2215990"/>
            <a:chOff x="-2" y="0"/>
            <a:chExt cx="8435186" cy="2592420"/>
          </a:xfrm>
        </p:grpSpPr>
        <p:grpSp>
          <p:nvGrpSpPr>
            <p:cNvPr id="4" name="Group 50">
              <a:extLst>
                <a:ext uri="{FF2B5EF4-FFF2-40B4-BE49-F238E27FC236}">
                  <a16:creationId xmlns:a16="http://schemas.microsoft.com/office/drawing/2014/main" id="{2B6A5EB2-CD05-9B88-EB07-06A1B997D519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22" name="Group 51">
                <a:extLst>
                  <a:ext uri="{FF2B5EF4-FFF2-40B4-BE49-F238E27FC236}">
                    <a16:creationId xmlns:a16="http://schemas.microsoft.com/office/drawing/2014/main" id="{91F19AE2-1D80-9A79-230F-A18E5E986DA0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68" name="Picture 58" descr="Picture 58">
                  <a:extLst>
                    <a:ext uri="{FF2B5EF4-FFF2-40B4-BE49-F238E27FC236}">
                      <a16:creationId xmlns:a16="http://schemas.microsoft.com/office/drawing/2014/main" id="{DE88C54B-3E74-E896-ABD6-58FF80F698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9" name="Picture 59" descr="Picture 59">
                  <a:extLst>
                    <a:ext uri="{FF2B5EF4-FFF2-40B4-BE49-F238E27FC236}">
                      <a16:creationId xmlns:a16="http://schemas.microsoft.com/office/drawing/2014/main" id="{E2088B84-EDE0-61DE-8991-EB08EE4F3E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0" name="Picture 60" descr="Picture 60">
                  <a:extLst>
                    <a:ext uri="{FF2B5EF4-FFF2-40B4-BE49-F238E27FC236}">
                      <a16:creationId xmlns:a16="http://schemas.microsoft.com/office/drawing/2014/main" id="{B7B648B2-E776-DFEF-A240-E1720D21EB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1" name="Picture 61" descr="Picture 61">
                  <a:extLst>
                    <a:ext uri="{FF2B5EF4-FFF2-40B4-BE49-F238E27FC236}">
                      <a16:creationId xmlns:a16="http://schemas.microsoft.com/office/drawing/2014/main" id="{149F9B27-0EDE-5E7C-89B9-34CA19D506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" name="Picture 62" descr="Picture 62">
                  <a:extLst>
                    <a:ext uri="{FF2B5EF4-FFF2-40B4-BE49-F238E27FC236}">
                      <a16:creationId xmlns:a16="http://schemas.microsoft.com/office/drawing/2014/main" id="{3040AED1-5844-794A-57A9-F801E50E73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" name="Picture 63" descr="Picture 63">
                  <a:extLst>
                    <a:ext uri="{FF2B5EF4-FFF2-40B4-BE49-F238E27FC236}">
                      <a16:creationId xmlns:a16="http://schemas.microsoft.com/office/drawing/2014/main" id="{B2F3BBA2-1894-D689-AEA6-4E06408406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" name="Picture 64" descr="Picture 64">
                  <a:extLst>
                    <a:ext uri="{FF2B5EF4-FFF2-40B4-BE49-F238E27FC236}">
                      <a16:creationId xmlns:a16="http://schemas.microsoft.com/office/drawing/2014/main" id="{994F5F30-9F81-4FBD-CD41-5B6AB23211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5" name="Picture 65" descr="Picture 65">
                  <a:extLst>
                    <a:ext uri="{FF2B5EF4-FFF2-40B4-BE49-F238E27FC236}">
                      <a16:creationId xmlns:a16="http://schemas.microsoft.com/office/drawing/2014/main" id="{CC985FEB-87B9-6AF5-353E-42D97EA9F9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6" name="Picture 66" descr="Picture 66">
                  <a:extLst>
                    <a:ext uri="{FF2B5EF4-FFF2-40B4-BE49-F238E27FC236}">
                      <a16:creationId xmlns:a16="http://schemas.microsoft.com/office/drawing/2014/main" id="{991FE112-4310-C300-A95C-97A8C24D8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7" name="Picture 67" descr="Picture 67">
                  <a:extLst>
                    <a:ext uri="{FF2B5EF4-FFF2-40B4-BE49-F238E27FC236}">
                      <a16:creationId xmlns:a16="http://schemas.microsoft.com/office/drawing/2014/main" id="{48809F43-A46C-0F2A-E5EA-6484E66D56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8" name="Picture 68" descr="Picture 68">
                  <a:extLst>
                    <a:ext uri="{FF2B5EF4-FFF2-40B4-BE49-F238E27FC236}">
                      <a16:creationId xmlns:a16="http://schemas.microsoft.com/office/drawing/2014/main" id="{78534E45-62C4-5191-857A-8D8B16C9BA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9" name="Picture 69" descr="Picture 69">
                  <a:extLst>
                    <a:ext uri="{FF2B5EF4-FFF2-40B4-BE49-F238E27FC236}">
                      <a16:creationId xmlns:a16="http://schemas.microsoft.com/office/drawing/2014/main" id="{8F0CBA0D-0E9B-66C1-81BB-3441B393F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" name="TextBox 52">
                <a:extLst>
                  <a:ext uri="{FF2B5EF4-FFF2-40B4-BE49-F238E27FC236}">
                    <a16:creationId xmlns:a16="http://schemas.microsoft.com/office/drawing/2014/main" id="{A05A0071-A23B-79F5-0591-7E8D7021680C}"/>
                  </a:ext>
                </a:extLst>
              </p:cNvPr>
              <p:cNvSpPr txBox="1"/>
              <p:nvPr/>
            </p:nvSpPr>
            <p:spPr>
              <a:xfrm>
                <a:off x="229532" y="543479"/>
                <a:ext cx="1172397" cy="324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200" dirty="0">
                    <a:solidFill>
                      <a:schemeClr val="tx1"/>
                    </a:solidFill>
                  </a:rPr>
                  <a:t>Experiment</a:t>
                </a:r>
              </a:p>
            </p:txBody>
          </p:sp>
          <p:sp>
            <p:nvSpPr>
              <p:cNvPr id="26" name="TextBox 53">
                <a:extLst>
                  <a:ext uri="{FF2B5EF4-FFF2-40B4-BE49-F238E27FC236}">
                    <a16:creationId xmlns:a16="http://schemas.microsoft.com/office/drawing/2014/main" id="{1791C129-786F-2C76-2C5F-A5F1F97D0ADB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Transport Codes</a:t>
                </a:r>
              </a:p>
            </p:txBody>
          </p:sp>
          <p:sp>
            <p:nvSpPr>
              <p:cNvPr id="28" name="TextBox 54">
                <a:extLst>
                  <a:ext uri="{FF2B5EF4-FFF2-40B4-BE49-F238E27FC236}">
                    <a16:creationId xmlns:a16="http://schemas.microsoft.com/office/drawing/2014/main" id="{0A2662AA-EBB3-E32F-A2DE-EB9792E70590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82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65" name="TextBox 55">
                <a:extLst>
                  <a:ext uri="{FF2B5EF4-FFF2-40B4-BE49-F238E27FC236}">
                    <a16:creationId xmlns:a16="http://schemas.microsoft.com/office/drawing/2014/main" id="{AAE85BE0-9A37-174A-B380-C2AB0AE309BE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Data Processing</a:t>
                </a:r>
              </a:p>
            </p:txBody>
          </p:sp>
          <p:sp>
            <p:nvSpPr>
              <p:cNvPr id="66" name="TextBox 56">
                <a:extLst>
                  <a:ext uri="{FF2B5EF4-FFF2-40B4-BE49-F238E27FC236}">
                    <a16:creationId xmlns:a16="http://schemas.microsoft.com/office/drawing/2014/main" id="{4989727C-D6BB-55D8-D2C4-A44B095BA509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5" cy="3060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100" b="1" dirty="0">
                    <a:solidFill>
                      <a:srgbClr val="FFC000"/>
                    </a:solidFill>
                  </a:rPr>
                  <a:t>Benchmarking</a:t>
                </a:r>
              </a:p>
            </p:txBody>
          </p:sp>
          <p:sp>
            <p:nvSpPr>
              <p:cNvPr id="67" name="TextBox 57">
                <a:extLst>
                  <a:ext uri="{FF2B5EF4-FFF2-40B4-BE49-F238E27FC236}">
                    <a16:creationId xmlns:a16="http://schemas.microsoft.com/office/drawing/2014/main" id="{8B985A09-890F-7600-FAF3-4E93526C47F6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Theory &amp; Evaluation</a:t>
                </a:r>
              </a:p>
            </p:txBody>
          </p:sp>
        </p:grp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4798CD1A-9619-3D04-2787-358C61F48B33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6" name="Rectangle 33">
                <a:extLst>
                  <a:ext uri="{FF2B5EF4-FFF2-40B4-BE49-F238E27FC236}">
                    <a16:creationId xmlns:a16="http://schemas.microsoft.com/office/drawing/2014/main" id="{D8374184-230F-44A3-36CF-7C7D8A746996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grpSp>
            <p:nvGrpSpPr>
              <p:cNvPr id="7" name="Group 34">
                <a:extLst>
                  <a:ext uri="{FF2B5EF4-FFF2-40B4-BE49-F238E27FC236}">
                    <a16:creationId xmlns:a16="http://schemas.microsoft.com/office/drawing/2014/main" id="{230A3E71-D72D-3A0A-8C88-E6016BE8546A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17" name="Rectangle 44">
                  <a:extLst>
                    <a:ext uri="{FF2B5EF4-FFF2-40B4-BE49-F238E27FC236}">
                      <a16:creationId xmlns:a16="http://schemas.microsoft.com/office/drawing/2014/main" id="{FE734AB3-D106-5E99-900F-87801C5603F1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8" name="Rectangle 45">
                  <a:extLst>
                    <a:ext uri="{FF2B5EF4-FFF2-40B4-BE49-F238E27FC236}">
                      <a16:creationId xmlns:a16="http://schemas.microsoft.com/office/drawing/2014/main" id="{9BA7AA36-BE26-1391-EB96-CA6FB4972F84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9" name="Rectangle 46">
                  <a:extLst>
                    <a:ext uri="{FF2B5EF4-FFF2-40B4-BE49-F238E27FC236}">
                      <a16:creationId xmlns:a16="http://schemas.microsoft.com/office/drawing/2014/main" id="{C5715DDA-596F-DACE-649B-429706170EF7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0" name="Rectangle 47">
                  <a:extLst>
                    <a:ext uri="{FF2B5EF4-FFF2-40B4-BE49-F238E27FC236}">
                      <a16:creationId xmlns:a16="http://schemas.microsoft.com/office/drawing/2014/main" id="{203EA89F-B587-4615-B0E4-9A29217D766F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1" name="Rectangle 48">
                  <a:extLst>
                    <a:ext uri="{FF2B5EF4-FFF2-40B4-BE49-F238E27FC236}">
                      <a16:creationId xmlns:a16="http://schemas.microsoft.com/office/drawing/2014/main" id="{500B0798-1642-C662-146C-56D50EF74D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</p:grpSp>
          <p:sp>
            <p:nvSpPr>
              <p:cNvPr id="8" name="TextBox 35">
                <a:extLst>
                  <a:ext uri="{FF2B5EF4-FFF2-40B4-BE49-F238E27FC236}">
                    <a16:creationId xmlns:a16="http://schemas.microsoft.com/office/drawing/2014/main" id="{5539E32C-40BB-0E9C-83C8-8EA12D97DBD0}"/>
                  </a:ext>
                </a:extLst>
              </p:cNvPr>
              <p:cNvSpPr txBox="1"/>
              <p:nvPr/>
            </p:nvSpPr>
            <p:spPr>
              <a:xfrm>
                <a:off x="2535925" y="728243"/>
                <a:ext cx="3449832" cy="2823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dirty="0"/>
                  <a:t>Sensitivity (/Uncertainty) Study</a:t>
                </a:r>
              </a:p>
            </p:txBody>
          </p:sp>
          <p:sp>
            <p:nvSpPr>
              <p:cNvPr id="9" name="Chord 36">
                <a:extLst>
                  <a:ext uri="{FF2B5EF4-FFF2-40B4-BE49-F238E27FC236}">
                    <a16:creationId xmlns:a16="http://schemas.microsoft.com/office/drawing/2014/main" id="{5CB11990-9B70-98B2-B8C5-69F19A4DFB2D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0" name="L-Shape 37">
                <a:extLst>
                  <a:ext uri="{FF2B5EF4-FFF2-40B4-BE49-F238E27FC236}">
                    <a16:creationId xmlns:a16="http://schemas.microsoft.com/office/drawing/2014/main" id="{5EAEBE70-AF03-76FB-A566-166DCC365067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1" name="Rectangle 38">
                <a:extLst>
                  <a:ext uri="{FF2B5EF4-FFF2-40B4-BE49-F238E27FC236}">
                    <a16:creationId xmlns:a16="http://schemas.microsoft.com/office/drawing/2014/main" id="{201F530F-FA65-2085-AF80-A6ACAB1E10AC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2" name="Rectangle 39">
                <a:extLst>
                  <a:ext uri="{FF2B5EF4-FFF2-40B4-BE49-F238E27FC236}">
                    <a16:creationId xmlns:a16="http://schemas.microsoft.com/office/drawing/2014/main" id="{1D45B38F-3745-396A-9EDF-FC28FAD678C5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3" name="Chord 40">
                <a:extLst>
                  <a:ext uri="{FF2B5EF4-FFF2-40B4-BE49-F238E27FC236}">
                    <a16:creationId xmlns:a16="http://schemas.microsoft.com/office/drawing/2014/main" id="{AE9D3C63-99D0-8C1E-0F2B-4F478A28B0B6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4" name="L-Shape 41">
                <a:extLst>
                  <a:ext uri="{FF2B5EF4-FFF2-40B4-BE49-F238E27FC236}">
                    <a16:creationId xmlns:a16="http://schemas.microsoft.com/office/drawing/2014/main" id="{C0B18D27-D680-90D4-9CA1-19E70CB65718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5" name="Rectangle 42">
                <a:extLst>
                  <a:ext uri="{FF2B5EF4-FFF2-40B4-BE49-F238E27FC236}">
                    <a16:creationId xmlns:a16="http://schemas.microsoft.com/office/drawing/2014/main" id="{8ED0F708-DC47-088B-0A45-BDD383E05DCF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6" name="Rectangle 43">
                <a:extLst>
                  <a:ext uri="{FF2B5EF4-FFF2-40B4-BE49-F238E27FC236}">
                    <a16:creationId xmlns:a16="http://schemas.microsoft.com/office/drawing/2014/main" id="{2877F3FF-D98A-74D2-D4D0-F22C5ED626ED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29BED4D-C2A2-56E9-12DF-53702DB788E9}"/>
              </a:ext>
            </a:extLst>
          </p:cNvPr>
          <p:cNvSpPr txBox="1"/>
          <p:nvPr/>
        </p:nvSpPr>
        <p:spPr>
          <a:xfrm>
            <a:off x="1423023" y="3332641"/>
            <a:ext cx="3901066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ea"/>
                <a:ea typeface="+mn-ea"/>
                <a:cs typeface="+mj-cs"/>
              </a:rPr>
              <a:t>Evaluated nuclear data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ea"/>
                <a:ea typeface="+mn-ea"/>
                <a:cs typeface="+mj-cs"/>
              </a:rPr>
              <a:t>Nuclear data processing codes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effectLst/>
                <a:latin typeface="+mn-ea"/>
                <a:ea typeface="+mn-ea"/>
                <a:cs typeface="+mj-cs"/>
              </a:rPr>
              <a:t>Transport codes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4DEF344-054E-DF7C-36ED-185A1C7D6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83" y="449933"/>
            <a:ext cx="4565796" cy="50536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30D5D73-A862-54BD-E94C-571E14AAD9A3}"/>
              </a:ext>
            </a:extLst>
          </p:cNvPr>
          <p:cNvSpPr txBox="1"/>
          <p:nvPr/>
        </p:nvSpPr>
        <p:spPr>
          <a:xfrm>
            <a:off x="8594698" y="6118894"/>
            <a:ext cx="343321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Slide based on M.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Zerkle’s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WANDA 2020 Pipeline Talk</a:t>
            </a:r>
          </a:p>
        </p:txBody>
      </p:sp>
    </p:spTree>
    <p:extLst>
      <p:ext uri="{BB962C8B-B14F-4D97-AF65-F5344CB8AC3E}">
        <p14:creationId xmlns:p14="http://schemas.microsoft.com/office/powerpoint/2010/main" val="416944792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9655"/>
            <a:ext cx="8843964" cy="1325563"/>
          </a:xfrm>
        </p:spPr>
        <p:txBody>
          <a:bodyPr/>
          <a:lstStyle/>
          <a:p>
            <a:pPr algn="ctr"/>
            <a:r>
              <a:rPr lang="en-US" dirty="0"/>
              <a:t>Benchmarking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1574C-AC3F-45C5-9517-52921A08D9C4}"/>
              </a:ext>
            </a:extLst>
          </p:cNvPr>
          <p:cNvSpPr txBox="1"/>
          <p:nvPr/>
        </p:nvSpPr>
        <p:spPr>
          <a:xfrm>
            <a:off x="835649" y="1443552"/>
            <a:ext cx="7708276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Do you trust this Byzantine process?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You shouldn’t!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Validation that analytical method adequately represents reality for a given application.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Integrated test of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4FE49C57-2CED-F625-1EE1-CDDB8E1935AC}"/>
              </a:ext>
            </a:extLst>
          </p:cNvPr>
          <p:cNvGrpSpPr/>
          <p:nvPr/>
        </p:nvGrpSpPr>
        <p:grpSpPr>
          <a:xfrm>
            <a:off x="571499" y="4468283"/>
            <a:ext cx="7682647" cy="2215990"/>
            <a:chOff x="-2" y="0"/>
            <a:chExt cx="8435186" cy="2592420"/>
          </a:xfrm>
        </p:grpSpPr>
        <p:grpSp>
          <p:nvGrpSpPr>
            <p:cNvPr id="4" name="Group 50">
              <a:extLst>
                <a:ext uri="{FF2B5EF4-FFF2-40B4-BE49-F238E27FC236}">
                  <a16:creationId xmlns:a16="http://schemas.microsoft.com/office/drawing/2014/main" id="{2B6A5EB2-CD05-9B88-EB07-06A1B997D519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22" name="Group 51">
                <a:extLst>
                  <a:ext uri="{FF2B5EF4-FFF2-40B4-BE49-F238E27FC236}">
                    <a16:creationId xmlns:a16="http://schemas.microsoft.com/office/drawing/2014/main" id="{91F19AE2-1D80-9A79-230F-A18E5E986DA0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68" name="Picture 58" descr="Picture 58">
                  <a:extLst>
                    <a:ext uri="{FF2B5EF4-FFF2-40B4-BE49-F238E27FC236}">
                      <a16:creationId xmlns:a16="http://schemas.microsoft.com/office/drawing/2014/main" id="{DE88C54B-3E74-E896-ABD6-58FF80F698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9" name="Picture 59" descr="Picture 59">
                  <a:extLst>
                    <a:ext uri="{FF2B5EF4-FFF2-40B4-BE49-F238E27FC236}">
                      <a16:creationId xmlns:a16="http://schemas.microsoft.com/office/drawing/2014/main" id="{E2088B84-EDE0-61DE-8991-EB08EE4F3E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0" name="Picture 60" descr="Picture 60">
                  <a:extLst>
                    <a:ext uri="{FF2B5EF4-FFF2-40B4-BE49-F238E27FC236}">
                      <a16:creationId xmlns:a16="http://schemas.microsoft.com/office/drawing/2014/main" id="{B7B648B2-E776-DFEF-A240-E1720D21EB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1" name="Picture 61" descr="Picture 61">
                  <a:extLst>
                    <a:ext uri="{FF2B5EF4-FFF2-40B4-BE49-F238E27FC236}">
                      <a16:creationId xmlns:a16="http://schemas.microsoft.com/office/drawing/2014/main" id="{149F9B27-0EDE-5E7C-89B9-34CA19D506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" name="Picture 62" descr="Picture 62">
                  <a:extLst>
                    <a:ext uri="{FF2B5EF4-FFF2-40B4-BE49-F238E27FC236}">
                      <a16:creationId xmlns:a16="http://schemas.microsoft.com/office/drawing/2014/main" id="{3040AED1-5844-794A-57A9-F801E50E73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" name="Picture 63" descr="Picture 63">
                  <a:extLst>
                    <a:ext uri="{FF2B5EF4-FFF2-40B4-BE49-F238E27FC236}">
                      <a16:creationId xmlns:a16="http://schemas.microsoft.com/office/drawing/2014/main" id="{B2F3BBA2-1894-D689-AEA6-4E06408406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" name="Picture 64" descr="Picture 64">
                  <a:extLst>
                    <a:ext uri="{FF2B5EF4-FFF2-40B4-BE49-F238E27FC236}">
                      <a16:creationId xmlns:a16="http://schemas.microsoft.com/office/drawing/2014/main" id="{994F5F30-9F81-4FBD-CD41-5B6AB23211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5" name="Picture 65" descr="Picture 65">
                  <a:extLst>
                    <a:ext uri="{FF2B5EF4-FFF2-40B4-BE49-F238E27FC236}">
                      <a16:creationId xmlns:a16="http://schemas.microsoft.com/office/drawing/2014/main" id="{CC985FEB-87B9-6AF5-353E-42D97EA9F9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6" name="Picture 66" descr="Picture 66">
                  <a:extLst>
                    <a:ext uri="{FF2B5EF4-FFF2-40B4-BE49-F238E27FC236}">
                      <a16:creationId xmlns:a16="http://schemas.microsoft.com/office/drawing/2014/main" id="{991FE112-4310-C300-A95C-97A8C24D8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7" name="Picture 67" descr="Picture 67">
                  <a:extLst>
                    <a:ext uri="{FF2B5EF4-FFF2-40B4-BE49-F238E27FC236}">
                      <a16:creationId xmlns:a16="http://schemas.microsoft.com/office/drawing/2014/main" id="{48809F43-A46C-0F2A-E5EA-6484E66D56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8" name="Picture 68" descr="Picture 68">
                  <a:extLst>
                    <a:ext uri="{FF2B5EF4-FFF2-40B4-BE49-F238E27FC236}">
                      <a16:creationId xmlns:a16="http://schemas.microsoft.com/office/drawing/2014/main" id="{78534E45-62C4-5191-857A-8D8B16C9BA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9" name="Picture 69" descr="Picture 69">
                  <a:extLst>
                    <a:ext uri="{FF2B5EF4-FFF2-40B4-BE49-F238E27FC236}">
                      <a16:creationId xmlns:a16="http://schemas.microsoft.com/office/drawing/2014/main" id="{8F0CBA0D-0E9B-66C1-81BB-3441B393F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" name="TextBox 52">
                <a:extLst>
                  <a:ext uri="{FF2B5EF4-FFF2-40B4-BE49-F238E27FC236}">
                    <a16:creationId xmlns:a16="http://schemas.microsoft.com/office/drawing/2014/main" id="{A05A0071-A23B-79F5-0591-7E8D7021680C}"/>
                  </a:ext>
                </a:extLst>
              </p:cNvPr>
              <p:cNvSpPr txBox="1"/>
              <p:nvPr/>
            </p:nvSpPr>
            <p:spPr>
              <a:xfrm>
                <a:off x="229532" y="543479"/>
                <a:ext cx="1172397" cy="324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200" dirty="0">
                    <a:solidFill>
                      <a:schemeClr val="tx1"/>
                    </a:solidFill>
                  </a:rPr>
                  <a:t>Experiment</a:t>
                </a:r>
              </a:p>
            </p:txBody>
          </p:sp>
          <p:sp>
            <p:nvSpPr>
              <p:cNvPr id="26" name="TextBox 53">
                <a:extLst>
                  <a:ext uri="{FF2B5EF4-FFF2-40B4-BE49-F238E27FC236}">
                    <a16:creationId xmlns:a16="http://schemas.microsoft.com/office/drawing/2014/main" id="{1791C129-786F-2C76-2C5F-A5F1F97D0ADB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Transport Codes</a:t>
                </a:r>
              </a:p>
            </p:txBody>
          </p:sp>
          <p:sp>
            <p:nvSpPr>
              <p:cNvPr id="28" name="TextBox 54">
                <a:extLst>
                  <a:ext uri="{FF2B5EF4-FFF2-40B4-BE49-F238E27FC236}">
                    <a16:creationId xmlns:a16="http://schemas.microsoft.com/office/drawing/2014/main" id="{0A2662AA-EBB3-E32F-A2DE-EB9792E70590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82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65" name="TextBox 55">
                <a:extLst>
                  <a:ext uri="{FF2B5EF4-FFF2-40B4-BE49-F238E27FC236}">
                    <a16:creationId xmlns:a16="http://schemas.microsoft.com/office/drawing/2014/main" id="{AAE85BE0-9A37-174A-B380-C2AB0AE309BE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Data Processing</a:t>
                </a:r>
              </a:p>
            </p:txBody>
          </p:sp>
          <p:sp>
            <p:nvSpPr>
              <p:cNvPr id="66" name="TextBox 56">
                <a:extLst>
                  <a:ext uri="{FF2B5EF4-FFF2-40B4-BE49-F238E27FC236}">
                    <a16:creationId xmlns:a16="http://schemas.microsoft.com/office/drawing/2014/main" id="{4989727C-D6BB-55D8-D2C4-A44B095BA509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5" cy="3060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100" b="1" dirty="0">
                    <a:solidFill>
                      <a:srgbClr val="FFC000"/>
                    </a:solidFill>
                  </a:rPr>
                  <a:t>Benchmarking</a:t>
                </a:r>
              </a:p>
            </p:txBody>
          </p:sp>
          <p:sp>
            <p:nvSpPr>
              <p:cNvPr id="67" name="TextBox 57">
                <a:extLst>
                  <a:ext uri="{FF2B5EF4-FFF2-40B4-BE49-F238E27FC236}">
                    <a16:creationId xmlns:a16="http://schemas.microsoft.com/office/drawing/2014/main" id="{8B985A09-890F-7600-FAF3-4E93526C47F6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Theory &amp; Evaluation</a:t>
                </a:r>
              </a:p>
            </p:txBody>
          </p:sp>
        </p:grp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4798CD1A-9619-3D04-2787-358C61F48B33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6" name="Rectangle 33">
                <a:extLst>
                  <a:ext uri="{FF2B5EF4-FFF2-40B4-BE49-F238E27FC236}">
                    <a16:creationId xmlns:a16="http://schemas.microsoft.com/office/drawing/2014/main" id="{D8374184-230F-44A3-36CF-7C7D8A746996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grpSp>
            <p:nvGrpSpPr>
              <p:cNvPr id="7" name="Group 34">
                <a:extLst>
                  <a:ext uri="{FF2B5EF4-FFF2-40B4-BE49-F238E27FC236}">
                    <a16:creationId xmlns:a16="http://schemas.microsoft.com/office/drawing/2014/main" id="{230A3E71-D72D-3A0A-8C88-E6016BE8546A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17" name="Rectangle 44">
                  <a:extLst>
                    <a:ext uri="{FF2B5EF4-FFF2-40B4-BE49-F238E27FC236}">
                      <a16:creationId xmlns:a16="http://schemas.microsoft.com/office/drawing/2014/main" id="{FE734AB3-D106-5E99-900F-87801C5603F1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8" name="Rectangle 45">
                  <a:extLst>
                    <a:ext uri="{FF2B5EF4-FFF2-40B4-BE49-F238E27FC236}">
                      <a16:creationId xmlns:a16="http://schemas.microsoft.com/office/drawing/2014/main" id="{9BA7AA36-BE26-1391-EB96-CA6FB4972F84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9" name="Rectangle 46">
                  <a:extLst>
                    <a:ext uri="{FF2B5EF4-FFF2-40B4-BE49-F238E27FC236}">
                      <a16:creationId xmlns:a16="http://schemas.microsoft.com/office/drawing/2014/main" id="{C5715DDA-596F-DACE-649B-429706170EF7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0" name="Rectangle 47">
                  <a:extLst>
                    <a:ext uri="{FF2B5EF4-FFF2-40B4-BE49-F238E27FC236}">
                      <a16:creationId xmlns:a16="http://schemas.microsoft.com/office/drawing/2014/main" id="{203EA89F-B587-4615-B0E4-9A29217D766F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1" name="Rectangle 48">
                  <a:extLst>
                    <a:ext uri="{FF2B5EF4-FFF2-40B4-BE49-F238E27FC236}">
                      <a16:creationId xmlns:a16="http://schemas.microsoft.com/office/drawing/2014/main" id="{500B0798-1642-C662-146C-56D50EF74D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</p:grpSp>
          <p:sp>
            <p:nvSpPr>
              <p:cNvPr id="8" name="TextBox 35">
                <a:extLst>
                  <a:ext uri="{FF2B5EF4-FFF2-40B4-BE49-F238E27FC236}">
                    <a16:creationId xmlns:a16="http://schemas.microsoft.com/office/drawing/2014/main" id="{5539E32C-40BB-0E9C-83C8-8EA12D97DBD0}"/>
                  </a:ext>
                </a:extLst>
              </p:cNvPr>
              <p:cNvSpPr txBox="1"/>
              <p:nvPr/>
            </p:nvSpPr>
            <p:spPr>
              <a:xfrm>
                <a:off x="2535925" y="728243"/>
                <a:ext cx="3449832" cy="2823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dirty="0"/>
                  <a:t>Sensitivity (/Uncertainty) Study</a:t>
                </a:r>
              </a:p>
            </p:txBody>
          </p:sp>
          <p:sp>
            <p:nvSpPr>
              <p:cNvPr id="9" name="Chord 36">
                <a:extLst>
                  <a:ext uri="{FF2B5EF4-FFF2-40B4-BE49-F238E27FC236}">
                    <a16:creationId xmlns:a16="http://schemas.microsoft.com/office/drawing/2014/main" id="{5CB11990-9B70-98B2-B8C5-69F19A4DFB2D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0" name="L-Shape 37">
                <a:extLst>
                  <a:ext uri="{FF2B5EF4-FFF2-40B4-BE49-F238E27FC236}">
                    <a16:creationId xmlns:a16="http://schemas.microsoft.com/office/drawing/2014/main" id="{5EAEBE70-AF03-76FB-A566-166DCC365067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1" name="Rectangle 38">
                <a:extLst>
                  <a:ext uri="{FF2B5EF4-FFF2-40B4-BE49-F238E27FC236}">
                    <a16:creationId xmlns:a16="http://schemas.microsoft.com/office/drawing/2014/main" id="{201F530F-FA65-2085-AF80-A6ACAB1E10AC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2" name="Rectangle 39">
                <a:extLst>
                  <a:ext uri="{FF2B5EF4-FFF2-40B4-BE49-F238E27FC236}">
                    <a16:creationId xmlns:a16="http://schemas.microsoft.com/office/drawing/2014/main" id="{1D45B38F-3745-396A-9EDF-FC28FAD678C5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3" name="Chord 40">
                <a:extLst>
                  <a:ext uri="{FF2B5EF4-FFF2-40B4-BE49-F238E27FC236}">
                    <a16:creationId xmlns:a16="http://schemas.microsoft.com/office/drawing/2014/main" id="{AE9D3C63-99D0-8C1E-0F2B-4F478A28B0B6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4" name="L-Shape 41">
                <a:extLst>
                  <a:ext uri="{FF2B5EF4-FFF2-40B4-BE49-F238E27FC236}">
                    <a16:creationId xmlns:a16="http://schemas.microsoft.com/office/drawing/2014/main" id="{C0B18D27-D680-90D4-9CA1-19E70CB65718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5" name="Rectangle 42">
                <a:extLst>
                  <a:ext uri="{FF2B5EF4-FFF2-40B4-BE49-F238E27FC236}">
                    <a16:creationId xmlns:a16="http://schemas.microsoft.com/office/drawing/2014/main" id="{8ED0F708-DC47-088B-0A45-BDD383E05DCF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6" name="Rectangle 43">
                <a:extLst>
                  <a:ext uri="{FF2B5EF4-FFF2-40B4-BE49-F238E27FC236}">
                    <a16:creationId xmlns:a16="http://schemas.microsoft.com/office/drawing/2014/main" id="{2877F3FF-D98A-74D2-D4D0-F22C5ED626ED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29BED4D-C2A2-56E9-12DF-53702DB788E9}"/>
              </a:ext>
            </a:extLst>
          </p:cNvPr>
          <p:cNvSpPr txBox="1"/>
          <p:nvPr/>
        </p:nvSpPr>
        <p:spPr>
          <a:xfrm>
            <a:off x="1423023" y="3332641"/>
            <a:ext cx="3548405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ea"/>
                <a:ea typeface="+mn-ea"/>
                <a:cs typeface="+mj-cs"/>
              </a:rPr>
              <a:t>Evaluated nuclear data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ea"/>
                <a:ea typeface="+mn-ea"/>
                <a:cs typeface="+mj-cs"/>
              </a:rPr>
              <a:t>Nuclear data processing codes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ea"/>
                <a:ea typeface="+mn-ea"/>
                <a:cs typeface="+mj-cs"/>
              </a:rPr>
              <a:t>Transport codes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14DEF344-054E-DF7C-36ED-185A1C7D6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83" y="449933"/>
            <a:ext cx="4565796" cy="5053649"/>
          </a:xfrm>
          <a:prstGeom prst="rect">
            <a:avLst/>
          </a:prstGeom>
        </p:spPr>
      </p:pic>
      <p:grpSp>
        <p:nvGrpSpPr>
          <p:cNvPr id="86" name="Group 85">
            <a:extLst>
              <a:ext uri="{FF2B5EF4-FFF2-40B4-BE49-F238E27FC236}">
                <a16:creationId xmlns:a16="http://schemas.microsoft.com/office/drawing/2014/main" id="{51071C27-C73C-4770-FE42-77F8CCF3ACB4}"/>
              </a:ext>
            </a:extLst>
          </p:cNvPr>
          <p:cNvGrpSpPr/>
          <p:nvPr/>
        </p:nvGrpSpPr>
        <p:grpSpPr>
          <a:xfrm>
            <a:off x="835649" y="1098547"/>
            <a:ext cx="9760564" cy="4893645"/>
            <a:chOff x="527611" y="985525"/>
            <a:chExt cx="9760564" cy="4893645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8E8EB4D1-ECF8-08E3-AE77-593BE2B2A205}"/>
                </a:ext>
              </a:extLst>
            </p:cNvPr>
            <p:cNvSpPr txBox="1"/>
            <p:nvPr/>
          </p:nvSpPr>
          <p:spPr>
            <a:xfrm>
              <a:off x="527611" y="985525"/>
              <a:ext cx="9760564" cy="489364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n-US" sz="2400" b="1" dirty="0">
                  <a:effectLst/>
                  <a:latin typeface="+mn-ea"/>
                  <a:ea typeface="+mn-ea"/>
                </a:rPr>
                <a:t>Basic data for benchmark development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Critical assemblies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Subcritical assemblies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Engineering mockup critical assemblies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Reactor startup exp.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Reactor operation data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Shielding experiments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400" dirty="0">
                <a:latin typeface="+mn-ea"/>
                <a:ea typeface="+mn-ea"/>
              </a:endParaRPr>
            </a:p>
            <a:p>
              <a:r>
                <a:rPr lang="en-US" sz="2400" b="1" dirty="0">
                  <a:latin typeface="+mn-ea"/>
                  <a:ea typeface="+mn-ea"/>
                </a:rPr>
                <a:t>Well characterized experiments in </a:t>
              </a:r>
              <a:br>
                <a:rPr lang="en-US" sz="2400" b="1" dirty="0">
                  <a:latin typeface="+mn-ea"/>
                  <a:ea typeface="+mn-ea"/>
                </a:rPr>
              </a:br>
              <a:r>
                <a:rPr lang="en-US" sz="2400" b="1" dirty="0">
                  <a:latin typeface="+mn-ea"/>
                  <a:ea typeface="+mn-ea"/>
                </a:rPr>
                <a:t>established handbooks: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ea"/>
                  <a:ea typeface="+mn-ea"/>
                </a:rPr>
                <a:t>ICSBEP (criticality safety)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 err="1">
                  <a:latin typeface="+mn-ea"/>
                  <a:ea typeface="+mn-ea"/>
                </a:rPr>
                <a:t>IRPhEP</a:t>
              </a:r>
              <a:r>
                <a:rPr lang="en-US" sz="2400" dirty="0">
                  <a:latin typeface="+mn-ea"/>
                  <a:ea typeface="+mn-ea"/>
                </a:rPr>
                <a:t> (reactor physics)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latin typeface="+mn-ea"/>
                  <a:ea typeface="+mn-ea"/>
                </a:rPr>
                <a:t>SINBAD (shielding)</a:t>
              </a: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34ACF768-A8DA-6DF2-4749-1FF3F10FC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0388" y="1276633"/>
              <a:ext cx="2734689" cy="2662452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31096E6-0269-286C-02BE-3A0D3FF5A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47285" y="2999666"/>
              <a:ext cx="2435421" cy="2414782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F576037-2B00-CEE5-EAB4-AE60451C3607}"/>
              </a:ext>
            </a:extLst>
          </p:cNvPr>
          <p:cNvSpPr txBox="1"/>
          <p:nvPr/>
        </p:nvSpPr>
        <p:spPr>
          <a:xfrm>
            <a:off x="8594698" y="6118894"/>
            <a:ext cx="343321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Slide based on M.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Zerkle’s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WANDA 2020 Pipeline Talk</a:t>
            </a:r>
          </a:p>
        </p:txBody>
      </p:sp>
    </p:spTree>
    <p:extLst>
      <p:ext uri="{BB962C8B-B14F-4D97-AF65-F5344CB8AC3E}">
        <p14:creationId xmlns:p14="http://schemas.microsoft.com/office/powerpoint/2010/main" val="18180419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9655"/>
            <a:ext cx="11049000" cy="1325563"/>
          </a:xfrm>
        </p:spPr>
        <p:txBody>
          <a:bodyPr/>
          <a:lstStyle/>
          <a:p>
            <a:pPr algn="ctr"/>
            <a:r>
              <a:rPr lang="en-US" dirty="0"/>
              <a:t>Uncertainty Quantification/Sensitivities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ABA5D582-2A03-385C-0C3C-3EF3D51F1CF6}"/>
              </a:ext>
            </a:extLst>
          </p:cNvPr>
          <p:cNvGrpSpPr/>
          <p:nvPr/>
        </p:nvGrpSpPr>
        <p:grpSpPr>
          <a:xfrm>
            <a:off x="571499" y="4468283"/>
            <a:ext cx="7682647" cy="2215990"/>
            <a:chOff x="-2" y="0"/>
            <a:chExt cx="8435186" cy="2592420"/>
          </a:xfrm>
        </p:grpSpPr>
        <p:grpSp>
          <p:nvGrpSpPr>
            <p:cNvPr id="4" name="Group 50">
              <a:extLst>
                <a:ext uri="{FF2B5EF4-FFF2-40B4-BE49-F238E27FC236}">
                  <a16:creationId xmlns:a16="http://schemas.microsoft.com/office/drawing/2014/main" id="{0BD50CA9-DF55-29C6-4198-6B7046990268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22" name="Group 51">
                <a:extLst>
                  <a:ext uri="{FF2B5EF4-FFF2-40B4-BE49-F238E27FC236}">
                    <a16:creationId xmlns:a16="http://schemas.microsoft.com/office/drawing/2014/main" id="{584E9039-E257-1107-E8FE-018FDFAADD33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68" name="Picture 58" descr="Picture 58">
                  <a:extLst>
                    <a:ext uri="{FF2B5EF4-FFF2-40B4-BE49-F238E27FC236}">
                      <a16:creationId xmlns:a16="http://schemas.microsoft.com/office/drawing/2014/main" id="{E0245281-A05E-14DD-5958-68B6E7EE3A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9" name="Picture 59" descr="Picture 59">
                  <a:extLst>
                    <a:ext uri="{FF2B5EF4-FFF2-40B4-BE49-F238E27FC236}">
                      <a16:creationId xmlns:a16="http://schemas.microsoft.com/office/drawing/2014/main" id="{C7FA94FB-4AD7-86C4-EE85-ADB0A60A30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0" name="Picture 60" descr="Picture 60">
                  <a:extLst>
                    <a:ext uri="{FF2B5EF4-FFF2-40B4-BE49-F238E27FC236}">
                      <a16:creationId xmlns:a16="http://schemas.microsoft.com/office/drawing/2014/main" id="{CC6FDEDD-D489-3135-EB20-8B90471BC3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1" name="Picture 61" descr="Picture 61">
                  <a:extLst>
                    <a:ext uri="{FF2B5EF4-FFF2-40B4-BE49-F238E27FC236}">
                      <a16:creationId xmlns:a16="http://schemas.microsoft.com/office/drawing/2014/main" id="{6A1C2BC4-C313-8D44-6B4F-C984CF30A3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" name="Picture 62" descr="Picture 62">
                  <a:extLst>
                    <a:ext uri="{FF2B5EF4-FFF2-40B4-BE49-F238E27FC236}">
                      <a16:creationId xmlns:a16="http://schemas.microsoft.com/office/drawing/2014/main" id="{40AB198C-699B-0511-48F9-58873D4F7C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" name="Picture 63" descr="Picture 63">
                  <a:extLst>
                    <a:ext uri="{FF2B5EF4-FFF2-40B4-BE49-F238E27FC236}">
                      <a16:creationId xmlns:a16="http://schemas.microsoft.com/office/drawing/2014/main" id="{47ED1A6B-2093-9C48-4CA6-A958D35220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" name="Picture 64" descr="Picture 64">
                  <a:extLst>
                    <a:ext uri="{FF2B5EF4-FFF2-40B4-BE49-F238E27FC236}">
                      <a16:creationId xmlns:a16="http://schemas.microsoft.com/office/drawing/2014/main" id="{DC8022A3-8DD5-C7E3-4437-F514F82F3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5" name="Picture 65" descr="Picture 65">
                  <a:extLst>
                    <a:ext uri="{FF2B5EF4-FFF2-40B4-BE49-F238E27FC236}">
                      <a16:creationId xmlns:a16="http://schemas.microsoft.com/office/drawing/2014/main" id="{EDE87D65-D306-239A-180D-FC7B514E6F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6" name="Picture 66" descr="Picture 66">
                  <a:extLst>
                    <a:ext uri="{FF2B5EF4-FFF2-40B4-BE49-F238E27FC236}">
                      <a16:creationId xmlns:a16="http://schemas.microsoft.com/office/drawing/2014/main" id="{00AD1BC6-C7F2-5326-E2B2-B474E8F416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7" name="Picture 67" descr="Picture 67">
                  <a:extLst>
                    <a:ext uri="{FF2B5EF4-FFF2-40B4-BE49-F238E27FC236}">
                      <a16:creationId xmlns:a16="http://schemas.microsoft.com/office/drawing/2014/main" id="{FE769B0E-CEC0-0393-1D50-41D16D0E6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8" name="Picture 68" descr="Picture 68">
                  <a:extLst>
                    <a:ext uri="{FF2B5EF4-FFF2-40B4-BE49-F238E27FC236}">
                      <a16:creationId xmlns:a16="http://schemas.microsoft.com/office/drawing/2014/main" id="{B4AB7865-BA38-35E0-E7D3-150D39C74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9" name="Picture 69" descr="Picture 69">
                  <a:extLst>
                    <a:ext uri="{FF2B5EF4-FFF2-40B4-BE49-F238E27FC236}">
                      <a16:creationId xmlns:a16="http://schemas.microsoft.com/office/drawing/2014/main" id="{5A2B4658-E550-7ECE-6B6D-2DB0DC7479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" name="TextBox 52">
                <a:extLst>
                  <a:ext uri="{FF2B5EF4-FFF2-40B4-BE49-F238E27FC236}">
                    <a16:creationId xmlns:a16="http://schemas.microsoft.com/office/drawing/2014/main" id="{CE65B02D-BCDB-2D70-8268-B798B2404F43}"/>
                  </a:ext>
                </a:extLst>
              </p:cNvPr>
              <p:cNvSpPr txBox="1"/>
              <p:nvPr/>
            </p:nvSpPr>
            <p:spPr>
              <a:xfrm>
                <a:off x="229532" y="543479"/>
                <a:ext cx="1172397" cy="324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200" dirty="0">
                    <a:solidFill>
                      <a:schemeClr val="tx1"/>
                    </a:solidFill>
                  </a:rPr>
                  <a:t>Experiment</a:t>
                </a:r>
              </a:p>
            </p:txBody>
          </p:sp>
          <p:sp>
            <p:nvSpPr>
              <p:cNvPr id="26" name="TextBox 53">
                <a:extLst>
                  <a:ext uri="{FF2B5EF4-FFF2-40B4-BE49-F238E27FC236}">
                    <a16:creationId xmlns:a16="http://schemas.microsoft.com/office/drawing/2014/main" id="{BC5C5C44-2BC8-D3A2-C258-0C37071072AE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Transport Codes</a:t>
                </a:r>
              </a:p>
            </p:txBody>
          </p:sp>
          <p:sp>
            <p:nvSpPr>
              <p:cNvPr id="28" name="TextBox 54">
                <a:extLst>
                  <a:ext uri="{FF2B5EF4-FFF2-40B4-BE49-F238E27FC236}">
                    <a16:creationId xmlns:a16="http://schemas.microsoft.com/office/drawing/2014/main" id="{9CB0A848-71F7-C4C6-C633-9741ACF19B31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82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65" name="TextBox 55">
                <a:extLst>
                  <a:ext uri="{FF2B5EF4-FFF2-40B4-BE49-F238E27FC236}">
                    <a16:creationId xmlns:a16="http://schemas.microsoft.com/office/drawing/2014/main" id="{EC33CE11-1AD8-A563-D4E4-184D9D61F3EB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Data Processing</a:t>
                </a:r>
              </a:p>
            </p:txBody>
          </p:sp>
          <p:sp>
            <p:nvSpPr>
              <p:cNvPr id="66" name="TextBox 56">
                <a:extLst>
                  <a:ext uri="{FF2B5EF4-FFF2-40B4-BE49-F238E27FC236}">
                    <a16:creationId xmlns:a16="http://schemas.microsoft.com/office/drawing/2014/main" id="{3AD1849C-4308-7888-AF54-78B6E4C04A4D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5" cy="3060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100" dirty="0"/>
                  <a:t>Benchmarking</a:t>
                </a:r>
              </a:p>
            </p:txBody>
          </p:sp>
          <p:sp>
            <p:nvSpPr>
              <p:cNvPr id="67" name="TextBox 57">
                <a:extLst>
                  <a:ext uri="{FF2B5EF4-FFF2-40B4-BE49-F238E27FC236}">
                    <a16:creationId xmlns:a16="http://schemas.microsoft.com/office/drawing/2014/main" id="{A59307E7-C8DC-CC6E-2A66-83281C525720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Theory &amp; Evaluation</a:t>
                </a:r>
              </a:p>
            </p:txBody>
          </p:sp>
        </p:grp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FE0B864A-F8A2-5872-B81F-EF4630E34436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6" name="Rectangle 33">
                <a:extLst>
                  <a:ext uri="{FF2B5EF4-FFF2-40B4-BE49-F238E27FC236}">
                    <a16:creationId xmlns:a16="http://schemas.microsoft.com/office/drawing/2014/main" id="{83A73A3F-07B9-7A22-E52B-12C55D7F624D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grpSp>
            <p:nvGrpSpPr>
              <p:cNvPr id="7" name="Group 34">
                <a:extLst>
                  <a:ext uri="{FF2B5EF4-FFF2-40B4-BE49-F238E27FC236}">
                    <a16:creationId xmlns:a16="http://schemas.microsoft.com/office/drawing/2014/main" id="{A27BF84A-15D3-14BD-9AEC-27C23F3CB072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17" name="Rectangle 44">
                  <a:extLst>
                    <a:ext uri="{FF2B5EF4-FFF2-40B4-BE49-F238E27FC236}">
                      <a16:creationId xmlns:a16="http://schemas.microsoft.com/office/drawing/2014/main" id="{07E4BCC0-8EF8-E50D-36B1-AC3DDF7F06E8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8" name="Rectangle 45">
                  <a:extLst>
                    <a:ext uri="{FF2B5EF4-FFF2-40B4-BE49-F238E27FC236}">
                      <a16:creationId xmlns:a16="http://schemas.microsoft.com/office/drawing/2014/main" id="{CED0C8D3-3B74-93DF-B157-FA011E38C1E0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9" name="Rectangle 46">
                  <a:extLst>
                    <a:ext uri="{FF2B5EF4-FFF2-40B4-BE49-F238E27FC236}">
                      <a16:creationId xmlns:a16="http://schemas.microsoft.com/office/drawing/2014/main" id="{CDD23940-0C06-B012-1E51-03C7D8D2B3F2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0" name="Rectangle 47">
                  <a:extLst>
                    <a:ext uri="{FF2B5EF4-FFF2-40B4-BE49-F238E27FC236}">
                      <a16:creationId xmlns:a16="http://schemas.microsoft.com/office/drawing/2014/main" id="{1286F552-9DF7-FE56-55B9-2998CC08EF9B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1" name="Rectangle 48">
                  <a:extLst>
                    <a:ext uri="{FF2B5EF4-FFF2-40B4-BE49-F238E27FC236}">
                      <a16:creationId xmlns:a16="http://schemas.microsoft.com/office/drawing/2014/main" id="{EBAD1D7A-1A37-6C11-D3E1-A1472AAA4C6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</p:grpSp>
          <p:sp>
            <p:nvSpPr>
              <p:cNvPr id="8" name="TextBox 35">
                <a:extLst>
                  <a:ext uri="{FF2B5EF4-FFF2-40B4-BE49-F238E27FC236}">
                    <a16:creationId xmlns:a16="http://schemas.microsoft.com/office/drawing/2014/main" id="{09AE53FE-7AA9-E14E-CEF6-1214755D4574}"/>
                  </a:ext>
                </a:extLst>
              </p:cNvPr>
              <p:cNvSpPr txBox="1"/>
              <p:nvPr/>
            </p:nvSpPr>
            <p:spPr>
              <a:xfrm>
                <a:off x="2535925" y="728242"/>
                <a:ext cx="3449832" cy="3600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b="1" dirty="0">
                    <a:solidFill>
                      <a:srgbClr val="FFC000"/>
                    </a:solidFill>
                  </a:rPr>
                  <a:t>Sensitivity (/Uncertainty) Study</a:t>
                </a:r>
              </a:p>
            </p:txBody>
          </p:sp>
          <p:sp>
            <p:nvSpPr>
              <p:cNvPr id="9" name="Chord 36">
                <a:extLst>
                  <a:ext uri="{FF2B5EF4-FFF2-40B4-BE49-F238E27FC236}">
                    <a16:creationId xmlns:a16="http://schemas.microsoft.com/office/drawing/2014/main" id="{1CB08C27-8C0F-FA3F-96E3-E809CCC731AF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0" name="L-Shape 37">
                <a:extLst>
                  <a:ext uri="{FF2B5EF4-FFF2-40B4-BE49-F238E27FC236}">
                    <a16:creationId xmlns:a16="http://schemas.microsoft.com/office/drawing/2014/main" id="{7CCBBA43-5B68-8B02-32CA-C4306D6A847A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1" name="Rectangle 38">
                <a:extLst>
                  <a:ext uri="{FF2B5EF4-FFF2-40B4-BE49-F238E27FC236}">
                    <a16:creationId xmlns:a16="http://schemas.microsoft.com/office/drawing/2014/main" id="{AD6CF487-36A9-0854-CC34-EBBDD894C8AE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2" name="Rectangle 39">
                <a:extLst>
                  <a:ext uri="{FF2B5EF4-FFF2-40B4-BE49-F238E27FC236}">
                    <a16:creationId xmlns:a16="http://schemas.microsoft.com/office/drawing/2014/main" id="{3145394C-C624-606B-E3CC-0A7BB918B69D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3" name="Chord 40">
                <a:extLst>
                  <a:ext uri="{FF2B5EF4-FFF2-40B4-BE49-F238E27FC236}">
                    <a16:creationId xmlns:a16="http://schemas.microsoft.com/office/drawing/2014/main" id="{087625A2-E847-C2EE-371B-F7B3907F8156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4" name="L-Shape 41">
                <a:extLst>
                  <a:ext uri="{FF2B5EF4-FFF2-40B4-BE49-F238E27FC236}">
                    <a16:creationId xmlns:a16="http://schemas.microsoft.com/office/drawing/2014/main" id="{421B35DB-16AA-3264-1C71-D5DA2179D688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5" name="Rectangle 42">
                <a:extLst>
                  <a:ext uri="{FF2B5EF4-FFF2-40B4-BE49-F238E27FC236}">
                    <a16:creationId xmlns:a16="http://schemas.microsoft.com/office/drawing/2014/main" id="{C28AAAD1-4130-1B22-3AE9-D8489A6AB3E5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6" name="Rectangle 43">
                <a:extLst>
                  <a:ext uri="{FF2B5EF4-FFF2-40B4-BE49-F238E27FC236}">
                    <a16:creationId xmlns:a16="http://schemas.microsoft.com/office/drawing/2014/main" id="{A889B69A-063F-979F-3754-B80E4B9725C5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4C2C411-14CE-0772-54E5-F7AFF9DBC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5" y="1023463"/>
            <a:ext cx="7772400" cy="37464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8C7F339-B0AF-14F5-D787-9E2C5D8A2259}"/>
              </a:ext>
            </a:extLst>
          </p:cNvPr>
          <p:cNvSpPr txBox="1"/>
          <p:nvPr/>
        </p:nvSpPr>
        <p:spPr>
          <a:xfrm>
            <a:off x="9368405" y="1794172"/>
            <a:ext cx="2357985" cy="3785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Uncertainty Quantification helps inform decision makers, and identifies sources of uncertainty that could be reduced.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D179344-AA65-BE77-979A-023B2057F435}"/>
              </a:ext>
            </a:extLst>
          </p:cNvPr>
          <p:cNvSpPr txBox="1"/>
          <p:nvPr/>
        </p:nvSpPr>
        <p:spPr>
          <a:xfrm>
            <a:off x="8594698" y="6118894"/>
            <a:ext cx="343321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Slide based on R. Casperson’s WANDA 2020 Pipeline Talk</a:t>
            </a:r>
          </a:p>
        </p:txBody>
      </p:sp>
      <p:pic>
        <p:nvPicPr>
          <p:cNvPr id="1025" name="Picture 1" descr="page3image184402480">
            <a:extLst>
              <a:ext uri="{FF2B5EF4-FFF2-40B4-BE49-F238E27FC236}">
                <a16:creationId xmlns:a16="http://schemas.microsoft.com/office/drawing/2014/main" id="{B311BCB3-BE3A-2967-C2AC-4CFA308B6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19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3image184402480">
            <a:extLst>
              <a:ext uri="{FF2B5EF4-FFF2-40B4-BE49-F238E27FC236}">
                <a16:creationId xmlns:a16="http://schemas.microsoft.com/office/drawing/2014/main" id="{685B17C0-0CEB-BE13-0797-52D504261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199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20754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9655"/>
            <a:ext cx="11049000" cy="1325563"/>
          </a:xfrm>
        </p:spPr>
        <p:txBody>
          <a:bodyPr/>
          <a:lstStyle/>
          <a:p>
            <a:pPr algn="ctr"/>
            <a:r>
              <a:rPr lang="en-US" dirty="0"/>
              <a:t>Uncertainty Quantification/Sensitivities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ABA5D582-2A03-385C-0C3C-3EF3D51F1CF6}"/>
              </a:ext>
            </a:extLst>
          </p:cNvPr>
          <p:cNvGrpSpPr/>
          <p:nvPr/>
        </p:nvGrpSpPr>
        <p:grpSpPr>
          <a:xfrm>
            <a:off x="571499" y="4468283"/>
            <a:ext cx="7682647" cy="2215990"/>
            <a:chOff x="-2" y="0"/>
            <a:chExt cx="8435186" cy="2592420"/>
          </a:xfrm>
        </p:grpSpPr>
        <p:grpSp>
          <p:nvGrpSpPr>
            <p:cNvPr id="4" name="Group 50">
              <a:extLst>
                <a:ext uri="{FF2B5EF4-FFF2-40B4-BE49-F238E27FC236}">
                  <a16:creationId xmlns:a16="http://schemas.microsoft.com/office/drawing/2014/main" id="{0BD50CA9-DF55-29C6-4198-6B7046990268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22" name="Group 51">
                <a:extLst>
                  <a:ext uri="{FF2B5EF4-FFF2-40B4-BE49-F238E27FC236}">
                    <a16:creationId xmlns:a16="http://schemas.microsoft.com/office/drawing/2014/main" id="{584E9039-E257-1107-E8FE-018FDFAADD33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68" name="Picture 58" descr="Picture 58">
                  <a:extLst>
                    <a:ext uri="{FF2B5EF4-FFF2-40B4-BE49-F238E27FC236}">
                      <a16:creationId xmlns:a16="http://schemas.microsoft.com/office/drawing/2014/main" id="{E0245281-A05E-14DD-5958-68B6E7EE3A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9" name="Picture 59" descr="Picture 59">
                  <a:extLst>
                    <a:ext uri="{FF2B5EF4-FFF2-40B4-BE49-F238E27FC236}">
                      <a16:creationId xmlns:a16="http://schemas.microsoft.com/office/drawing/2014/main" id="{C7FA94FB-4AD7-86C4-EE85-ADB0A60A30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0" name="Picture 60" descr="Picture 60">
                  <a:extLst>
                    <a:ext uri="{FF2B5EF4-FFF2-40B4-BE49-F238E27FC236}">
                      <a16:creationId xmlns:a16="http://schemas.microsoft.com/office/drawing/2014/main" id="{CC6FDEDD-D489-3135-EB20-8B90471BC3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1" name="Picture 61" descr="Picture 61">
                  <a:extLst>
                    <a:ext uri="{FF2B5EF4-FFF2-40B4-BE49-F238E27FC236}">
                      <a16:creationId xmlns:a16="http://schemas.microsoft.com/office/drawing/2014/main" id="{6A1C2BC4-C313-8D44-6B4F-C984CF30A3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2" name="Picture 62" descr="Picture 62">
                  <a:extLst>
                    <a:ext uri="{FF2B5EF4-FFF2-40B4-BE49-F238E27FC236}">
                      <a16:creationId xmlns:a16="http://schemas.microsoft.com/office/drawing/2014/main" id="{40AB198C-699B-0511-48F9-58873D4F7C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3" name="Picture 63" descr="Picture 63">
                  <a:extLst>
                    <a:ext uri="{FF2B5EF4-FFF2-40B4-BE49-F238E27FC236}">
                      <a16:creationId xmlns:a16="http://schemas.microsoft.com/office/drawing/2014/main" id="{47ED1A6B-2093-9C48-4CA6-A958D35220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4" name="Picture 64" descr="Picture 64">
                  <a:extLst>
                    <a:ext uri="{FF2B5EF4-FFF2-40B4-BE49-F238E27FC236}">
                      <a16:creationId xmlns:a16="http://schemas.microsoft.com/office/drawing/2014/main" id="{DC8022A3-8DD5-C7E3-4437-F514F82F30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5" name="Picture 65" descr="Picture 65">
                  <a:extLst>
                    <a:ext uri="{FF2B5EF4-FFF2-40B4-BE49-F238E27FC236}">
                      <a16:creationId xmlns:a16="http://schemas.microsoft.com/office/drawing/2014/main" id="{EDE87D65-D306-239A-180D-FC7B514E6F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6" name="Picture 66" descr="Picture 66">
                  <a:extLst>
                    <a:ext uri="{FF2B5EF4-FFF2-40B4-BE49-F238E27FC236}">
                      <a16:creationId xmlns:a16="http://schemas.microsoft.com/office/drawing/2014/main" id="{00AD1BC6-C7F2-5326-E2B2-B474E8F416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7" name="Picture 67" descr="Picture 67">
                  <a:extLst>
                    <a:ext uri="{FF2B5EF4-FFF2-40B4-BE49-F238E27FC236}">
                      <a16:creationId xmlns:a16="http://schemas.microsoft.com/office/drawing/2014/main" id="{FE769B0E-CEC0-0393-1D50-41D16D0E65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8" name="Picture 68" descr="Picture 68">
                  <a:extLst>
                    <a:ext uri="{FF2B5EF4-FFF2-40B4-BE49-F238E27FC236}">
                      <a16:creationId xmlns:a16="http://schemas.microsoft.com/office/drawing/2014/main" id="{B4AB7865-BA38-35E0-E7D3-150D39C74FD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79" name="Picture 69" descr="Picture 69">
                  <a:extLst>
                    <a:ext uri="{FF2B5EF4-FFF2-40B4-BE49-F238E27FC236}">
                      <a16:creationId xmlns:a16="http://schemas.microsoft.com/office/drawing/2014/main" id="{5A2B4658-E550-7ECE-6B6D-2DB0DC7479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3" name="TextBox 52">
                <a:extLst>
                  <a:ext uri="{FF2B5EF4-FFF2-40B4-BE49-F238E27FC236}">
                    <a16:creationId xmlns:a16="http://schemas.microsoft.com/office/drawing/2014/main" id="{CE65B02D-BCDB-2D70-8268-B798B2404F43}"/>
                  </a:ext>
                </a:extLst>
              </p:cNvPr>
              <p:cNvSpPr txBox="1"/>
              <p:nvPr/>
            </p:nvSpPr>
            <p:spPr>
              <a:xfrm>
                <a:off x="229532" y="543479"/>
                <a:ext cx="1172397" cy="324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200" dirty="0">
                    <a:solidFill>
                      <a:schemeClr val="tx1"/>
                    </a:solidFill>
                  </a:rPr>
                  <a:t>Experiment</a:t>
                </a:r>
              </a:p>
            </p:txBody>
          </p:sp>
          <p:sp>
            <p:nvSpPr>
              <p:cNvPr id="26" name="TextBox 53">
                <a:extLst>
                  <a:ext uri="{FF2B5EF4-FFF2-40B4-BE49-F238E27FC236}">
                    <a16:creationId xmlns:a16="http://schemas.microsoft.com/office/drawing/2014/main" id="{BC5C5C44-2BC8-D3A2-C258-0C37071072AE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Transport Codes</a:t>
                </a:r>
              </a:p>
            </p:txBody>
          </p:sp>
          <p:sp>
            <p:nvSpPr>
              <p:cNvPr id="28" name="TextBox 54">
                <a:extLst>
                  <a:ext uri="{FF2B5EF4-FFF2-40B4-BE49-F238E27FC236}">
                    <a16:creationId xmlns:a16="http://schemas.microsoft.com/office/drawing/2014/main" id="{9CB0A848-71F7-C4C6-C633-9741ACF19B31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82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65" name="TextBox 55">
                <a:extLst>
                  <a:ext uri="{FF2B5EF4-FFF2-40B4-BE49-F238E27FC236}">
                    <a16:creationId xmlns:a16="http://schemas.microsoft.com/office/drawing/2014/main" id="{EC33CE11-1AD8-A563-D4E4-184D9D61F3EB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Data Processing</a:t>
                </a:r>
              </a:p>
            </p:txBody>
          </p:sp>
          <p:sp>
            <p:nvSpPr>
              <p:cNvPr id="66" name="TextBox 56">
                <a:extLst>
                  <a:ext uri="{FF2B5EF4-FFF2-40B4-BE49-F238E27FC236}">
                    <a16:creationId xmlns:a16="http://schemas.microsoft.com/office/drawing/2014/main" id="{3AD1849C-4308-7888-AF54-78B6E4C04A4D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5" cy="3060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100" dirty="0"/>
                  <a:t>Benchmarking</a:t>
                </a:r>
              </a:p>
            </p:txBody>
          </p:sp>
          <p:sp>
            <p:nvSpPr>
              <p:cNvPr id="67" name="TextBox 57">
                <a:extLst>
                  <a:ext uri="{FF2B5EF4-FFF2-40B4-BE49-F238E27FC236}">
                    <a16:creationId xmlns:a16="http://schemas.microsoft.com/office/drawing/2014/main" id="{A59307E7-C8DC-CC6E-2A66-83281C525720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Theory &amp; Evaluation</a:t>
                </a:r>
              </a:p>
            </p:txBody>
          </p:sp>
        </p:grpSp>
        <p:grpSp>
          <p:nvGrpSpPr>
            <p:cNvPr id="5" name="Group 32">
              <a:extLst>
                <a:ext uri="{FF2B5EF4-FFF2-40B4-BE49-F238E27FC236}">
                  <a16:creationId xmlns:a16="http://schemas.microsoft.com/office/drawing/2014/main" id="{FE0B864A-F8A2-5872-B81F-EF4630E34436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6" name="Rectangle 33">
                <a:extLst>
                  <a:ext uri="{FF2B5EF4-FFF2-40B4-BE49-F238E27FC236}">
                    <a16:creationId xmlns:a16="http://schemas.microsoft.com/office/drawing/2014/main" id="{83A73A3F-07B9-7A22-E52B-12C55D7F624D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grpSp>
            <p:nvGrpSpPr>
              <p:cNvPr id="7" name="Group 34">
                <a:extLst>
                  <a:ext uri="{FF2B5EF4-FFF2-40B4-BE49-F238E27FC236}">
                    <a16:creationId xmlns:a16="http://schemas.microsoft.com/office/drawing/2014/main" id="{A27BF84A-15D3-14BD-9AEC-27C23F3CB072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17" name="Rectangle 44">
                  <a:extLst>
                    <a:ext uri="{FF2B5EF4-FFF2-40B4-BE49-F238E27FC236}">
                      <a16:creationId xmlns:a16="http://schemas.microsoft.com/office/drawing/2014/main" id="{07E4BCC0-8EF8-E50D-36B1-AC3DDF7F06E8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8" name="Rectangle 45">
                  <a:extLst>
                    <a:ext uri="{FF2B5EF4-FFF2-40B4-BE49-F238E27FC236}">
                      <a16:creationId xmlns:a16="http://schemas.microsoft.com/office/drawing/2014/main" id="{CED0C8D3-3B74-93DF-B157-FA011E38C1E0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19" name="Rectangle 46">
                  <a:extLst>
                    <a:ext uri="{FF2B5EF4-FFF2-40B4-BE49-F238E27FC236}">
                      <a16:creationId xmlns:a16="http://schemas.microsoft.com/office/drawing/2014/main" id="{CDD23940-0C06-B012-1E51-03C7D8D2B3F2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0" name="Rectangle 47">
                  <a:extLst>
                    <a:ext uri="{FF2B5EF4-FFF2-40B4-BE49-F238E27FC236}">
                      <a16:creationId xmlns:a16="http://schemas.microsoft.com/office/drawing/2014/main" id="{1286F552-9DF7-FE56-55B9-2998CC08EF9B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21" name="Rectangle 48">
                  <a:extLst>
                    <a:ext uri="{FF2B5EF4-FFF2-40B4-BE49-F238E27FC236}">
                      <a16:creationId xmlns:a16="http://schemas.microsoft.com/office/drawing/2014/main" id="{EBAD1D7A-1A37-6C11-D3E1-A1472AAA4C6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</p:grpSp>
          <p:sp>
            <p:nvSpPr>
              <p:cNvPr id="8" name="TextBox 35">
                <a:extLst>
                  <a:ext uri="{FF2B5EF4-FFF2-40B4-BE49-F238E27FC236}">
                    <a16:creationId xmlns:a16="http://schemas.microsoft.com/office/drawing/2014/main" id="{09AE53FE-7AA9-E14E-CEF6-1214755D4574}"/>
                  </a:ext>
                </a:extLst>
              </p:cNvPr>
              <p:cNvSpPr txBox="1"/>
              <p:nvPr/>
            </p:nvSpPr>
            <p:spPr>
              <a:xfrm>
                <a:off x="2535925" y="728242"/>
                <a:ext cx="3449832" cy="3600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b="1" dirty="0">
                    <a:solidFill>
                      <a:srgbClr val="FFC000"/>
                    </a:solidFill>
                  </a:rPr>
                  <a:t>Sensitivity (/Uncertainty) Study</a:t>
                </a:r>
              </a:p>
            </p:txBody>
          </p:sp>
          <p:sp>
            <p:nvSpPr>
              <p:cNvPr id="9" name="Chord 36">
                <a:extLst>
                  <a:ext uri="{FF2B5EF4-FFF2-40B4-BE49-F238E27FC236}">
                    <a16:creationId xmlns:a16="http://schemas.microsoft.com/office/drawing/2014/main" id="{1CB08C27-8C0F-FA3F-96E3-E809CCC731AF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0" name="L-Shape 37">
                <a:extLst>
                  <a:ext uri="{FF2B5EF4-FFF2-40B4-BE49-F238E27FC236}">
                    <a16:creationId xmlns:a16="http://schemas.microsoft.com/office/drawing/2014/main" id="{7CCBBA43-5B68-8B02-32CA-C4306D6A847A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1" name="Rectangle 38">
                <a:extLst>
                  <a:ext uri="{FF2B5EF4-FFF2-40B4-BE49-F238E27FC236}">
                    <a16:creationId xmlns:a16="http://schemas.microsoft.com/office/drawing/2014/main" id="{AD6CF487-36A9-0854-CC34-EBBDD894C8AE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2" name="Rectangle 39">
                <a:extLst>
                  <a:ext uri="{FF2B5EF4-FFF2-40B4-BE49-F238E27FC236}">
                    <a16:creationId xmlns:a16="http://schemas.microsoft.com/office/drawing/2014/main" id="{3145394C-C624-606B-E3CC-0A7BB918B69D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3" name="Chord 40">
                <a:extLst>
                  <a:ext uri="{FF2B5EF4-FFF2-40B4-BE49-F238E27FC236}">
                    <a16:creationId xmlns:a16="http://schemas.microsoft.com/office/drawing/2014/main" id="{087625A2-E847-C2EE-371B-F7B3907F8156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4" name="L-Shape 41">
                <a:extLst>
                  <a:ext uri="{FF2B5EF4-FFF2-40B4-BE49-F238E27FC236}">
                    <a16:creationId xmlns:a16="http://schemas.microsoft.com/office/drawing/2014/main" id="{421B35DB-16AA-3264-1C71-D5DA2179D688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5" name="Rectangle 42">
                <a:extLst>
                  <a:ext uri="{FF2B5EF4-FFF2-40B4-BE49-F238E27FC236}">
                    <a16:creationId xmlns:a16="http://schemas.microsoft.com/office/drawing/2014/main" id="{C28AAAD1-4130-1B22-3AE9-D8489A6AB3E5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16" name="Rectangle 43">
                <a:extLst>
                  <a:ext uri="{FF2B5EF4-FFF2-40B4-BE49-F238E27FC236}">
                    <a16:creationId xmlns:a16="http://schemas.microsoft.com/office/drawing/2014/main" id="{A889B69A-063F-979F-3754-B80E4B9725C5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A4C2C411-14CE-0772-54E5-F7AFF9DBC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5" y="1023463"/>
            <a:ext cx="7772400" cy="37464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8C7F339-B0AF-14F5-D787-9E2C5D8A2259}"/>
              </a:ext>
            </a:extLst>
          </p:cNvPr>
          <p:cNvSpPr txBox="1"/>
          <p:nvPr/>
        </p:nvSpPr>
        <p:spPr>
          <a:xfrm>
            <a:off x="9368405" y="1794172"/>
            <a:ext cx="2357985" cy="3785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Uncertainty Quantification helps inform decision makers, and identifies sources of uncertainty that could be reduced.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00DDD5C-19C4-91EC-72D5-368677F79255}"/>
              </a:ext>
            </a:extLst>
          </p:cNvPr>
          <p:cNvSpPr/>
          <p:nvPr/>
        </p:nvSpPr>
        <p:spPr>
          <a:xfrm>
            <a:off x="778132" y="1238911"/>
            <a:ext cx="10465526" cy="50268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93489B-6181-847F-FFBE-6D45C1702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681" y="3829211"/>
            <a:ext cx="5569681" cy="219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1808875-F616-A249-1DCB-89EE09716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4570" y="2391559"/>
            <a:ext cx="3581259" cy="37185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F91A499-476F-7CCB-9DE7-A8BC7146B895}"/>
              </a:ext>
            </a:extLst>
          </p:cNvPr>
          <p:cNvSpPr txBox="1"/>
          <p:nvPr/>
        </p:nvSpPr>
        <p:spPr>
          <a:xfrm>
            <a:off x="997144" y="1447865"/>
            <a:ext cx="9880401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Forms of Uncertainty Propagation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UQ involves propagation of uncertainties through models of interest, and analysis of output distributions.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Sensitivity studies useful as an intermediate step.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Inverse UQ using experimental output data is </a:t>
            </a:r>
            <a:b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relevant to some applications, and can produce </a:t>
            </a:r>
            <a:b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constrained input distributions.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7103F1-3A9D-8EB8-3DC9-9DF4F9DF052F}"/>
              </a:ext>
            </a:extLst>
          </p:cNvPr>
          <p:cNvSpPr txBox="1"/>
          <p:nvPr/>
        </p:nvSpPr>
        <p:spPr>
          <a:xfrm>
            <a:off x="8442298" y="6320094"/>
            <a:ext cx="3433213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Slide based on R. Casperson’s WANDA 2020 Pipeline Talk</a:t>
            </a:r>
          </a:p>
        </p:txBody>
      </p:sp>
    </p:spTree>
    <p:extLst>
      <p:ext uri="{BB962C8B-B14F-4D97-AF65-F5344CB8AC3E}">
        <p14:creationId xmlns:p14="http://schemas.microsoft.com/office/powerpoint/2010/main" val="269146239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>
            <a:extLst>
              <a:ext uri="{FF2B5EF4-FFF2-40B4-BE49-F238E27FC236}">
                <a16:creationId xmlns:a16="http://schemas.microsoft.com/office/drawing/2014/main" id="{83949E4F-8C37-4DAE-8EA5-E04B36CA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20" y="145387"/>
            <a:ext cx="709929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42B7F"/>
              </a:buClr>
              <a:buSzPct val="90000"/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lnSpc>
                <a:spcPct val="80000"/>
              </a:lnSpc>
              <a:spcBef>
                <a:spcPct val="20000"/>
              </a:spcBef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 dirty="0"/>
              <a:t>US Nuclear Data Program is the custodian of most nuclear data needed for applications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B1694-4225-42C0-81C6-1A5DCC0E186A}"/>
              </a:ext>
            </a:extLst>
          </p:cNvPr>
          <p:cNvSpPr txBox="1"/>
          <p:nvPr/>
        </p:nvSpPr>
        <p:spPr>
          <a:xfrm>
            <a:off x="462170" y="1548200"/>
            <a:ext cx="729958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Nuclear Science References (NSR)</a:t>
            </a:r>
          </a:p>
          <a:p>
            <a:r>
              <a:rPr lang="en-US" sz="2000" dirty="0"/>
              <a:t>Nuclear physics articles indexed according to content</a:t>
            </a:r>
          </a:p>
          <a:p>
            <a:endParaRPr lang="en-US" sz="800" dirty="0"/>
          </a:p>
          <a:p>
            <a:r>
              <a:rPr lang="en-US" sz="2000" b="1" dirty="0">
                <a:solidFill>
                  <a:schemeClr val="accent1"/>
                </a:solidFill>
              </a:rPr>
              <a:t>EXFOR</a:t>
            </a:r>
          </a:p>
          <a:p>
            <a:r>
              <a:rPr lang="en-US" sz="2000" dirty="0"/>
              <a:t>Compiled nuclear reaction data</a:t>
            </a:r>
          </a:p>
          <a:p>
            <a:endParaRPr lang="en-US" sz="800" dirty="0"/>
          </a:p>
          <a:p>
            <a:r>
              <a:rPr lang="en-US" sz="2000" b="1" dirty="0">
                <a:solidFill>
                  <a:schemeClr val="accent1"/>
                </a:solidFill>
              </a:rPr>
              <a:t>XUNDL</a:t>
            </a:r>
          </a:p>
          <a:p>
            <a:r>
              <a:rPr lang="en-US" sz="2000" dirty="0"/>
              <a:t>Compiled nuclear structure and decay data</a:t>
            </a:r>
          </a:p>
          <a:p>
            <a:endParaRPr lang="en-US" sz="800" dirty="0"/>
          </a:p>
          <a:p>
            <a:r>
              <a:rPr lang="en-US" sz="2000" b="1" dirty="0">
                <a:solidFill>
                  <a:schemeClr val="accent1"/>
                </a:solidFill>
              </a:rPr>
              <a:t>ENSDF</a:t>
            </a:r>
          </a:p>
          <a:p>
            <a:r>
              <a:rPr lang="en-US" sz="2000" dirty="0"/>
              <a:t>Recommended nuclear structure and </a:t>
            </a:r>
            <a:br>
              <a:rPr lang="en-US" sz="2000" dirty="0"/>
            </a:br>
            <a:r>
              <a:rPr lang="en-US" sz="2000" dirty="0"/>
              <a:t>decay data</a:t>
            </a:r>
          </a:p>
          <a:p>
            <a:endParaRPr lang="en-US" sz="800" dirty="0"/>
          </a:p>
          <a:p>
            <a:r>
              <a:rPr lang="en-US" sz="2000" b="1" dirty="0">
                <a:solidFill>
                  <a:schemeClr val="accent1"/>
                </a:solidFill>
              </a:rPr>
              <a:t>ENDF</a:t>
            </a:r>
          </a:p>
          <a:p>
            <a:r>
              <a:rPr lang="en-US" sz="2000" dirty="0"/>
              <a:t>Recommended particle transport and </a:t>
            </a:r>
            <a:br>
              <a:rPr lang="en-US" sz="2000" dirty="0"/>
            </a:br>
            <a:r>
              <a:rPr lang="en-US" sz="2000" dirty="0"/>
              <a:t>decay data, with a strong emphasis on </a:t>
            </a:r>
            <a:br>
              <a:rPr lang="en-US" sz="2000" dirty="0"/>
            </a:br>
            <a:r>
              <a:rPr lang="en-US" sz="2000" dirty="0"/>
              <a:t>neutron-induced reaction data</a:t>
            </a:r>
          </a:p>
          <a:p>
            <a:endParaRPr lang="en-US" sz="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1B3098-3425-4930-A106-84077EF3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9572" y="64144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92BEA2B-AB60-4BF3-81D0-8C95FEBCDAE9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06C407-2D06-4D3B-92AC-BC046268F1D2}"/>
              </a:ext>
            </a:extLst>
          </p:cNvPr>
          <p:cNvGrpSpPr/>
          <p:nvPr/>
        </p:nvGrpSpPr>
        <p:grpSpPr>
          <a:xfrm>
            <a:off x="8113150" y="5159342"/>
            <a:ext cx="3599778" cy="827064"/>
            <a:chOff x="8305107" y="4793349"/>
            <a:chExt cx="3076009" cy="65439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59040A-FD2D-48CE-89A7-86DC4B6A6262}"/>
                </a:ext>
              </a:extLst>
            </p:cNvPr>
            <p:cNvSpPr/>
            <p:nvPr/>
          </p:nvSpPr>
          <p:spPr>
            <a:xfrm>
              <a:off x="8465650" y="4793349"/>
              <a:ext cx="2915466" cy="6092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DC5EB91-7EBA-41A8-98B0-0909F2832602}"/>
                </a:ext>
              </a:extLst>
            </p:cNvPr>
            <p:cNvSpPr txBox="1"/>
            <p:nvPr/>
          </p:nvSpPr>
          <p:spPr>
            <a:xfrm>
              <a:off x="8305107" y="4936350"/>
              <a:ext cx="2915466" cy="51139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NNDC website:</a:t>
              </a:r>
            </a:p>
            <a:p>
              <a:pPr algn="ctr"/>
              <a:r>
                <a:rPr lang="en-US" b="1" dirty="0" err="1"/>
                <a:t>www.nndc.bnl.gov</a:t>
              </a:r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BF0FA4-E0AC-98E2-1B00-7D2D468F0002}"/>
              </a:ext>
            </a:extLst>
          </p:cNvPr>
          <p:cNvGrpSpPr/>
          <p:nvPr/>
        </p:nvGrpSpPr>
        <p:grpSpPr>
          <a:xfrm>
            <a:off x="5811808" y="486548"/>
            <a:ext cx="6380192" cy="4458479"/>
            <a:chOff x="7017899" y="347633"/>
            <a:chExt cx="5115393" cy="36576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1B8053A-2E0D-5A75-630F-0DA6706EBF67}"/>
                </a:ext>
              </a:extLst>
            </p:cNvPr>
            <p:cNvSpPr txBox="1"/>
            <p:nvPr/>
          </p:nvSpPr>
          <p:spPr>
            <a:xfrm rot="19982771">
              <a:off x="7734871" y="1272682"/>
              <a:ext cx="343395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600" b="1">
                  <a:solidFill>
                    <a:srgbClr val="FF0000"/>
                  </a:solidFill>
                </a:rPr>
                <a:t>FIXME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48A7EB9-2703-F56A-DF75-074DE087973D}"/>
                </a:ext>
              </a:extLst>
            </p:cNvPr>
            <p:cNvSpPr/>
            <p:nvPr/>
          </p:nvSpPr>
          <p:spPr>
            <a:xfrm>
              <a:off x="7655282" y="347633"/>
              <a:ext cx="3657600" cy="3657600"/>
            </a:xfrm>
            <a:prstGeom prst="ellips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4EC36EF-2498-1D2B-6DE9-6EDAF824D5EE}"/>
                </a:ext>
              </a:extLst>
            </p:cNvPr>
            <p:cNvSpPr/>
            <p:nvPr/>
          </p:nvSpPr>
          <p:spPr>
            <a:xfrm>
              <a:off x="7883625" y="576233"/>
              <a:ext cx="3200400" cy="3200400"/>
            </a:xfrm>
            <a:prstGeom prst="ellipse">
              <a:avLst/>
            </a:prstGeom>
            <a:gradFill flip="none" rotWithShape="1">
              <a:gsLst>
                <a:gs pos="36000">
                  <a:schemeClr val="accent2">
                    <a:lumMod val="100000"/>
                  </a:schemeClr>
                </a:gs>
                <a:gs pos="95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 w="127000" cmpd="sng">
              <a:solidFill>
                <a:schemeClr val="accent2">
                  <a:alpha val="50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9144000"/>
                        <a:gd name="connsiteY0" fmla="*/ 4572000 h 9144000"/>
                        <a:gd name="connsiteX1" fmla="*/ 4572000 w 9144000"/>
                        <a:gd name="connsiteY1" fmla="*/ 0 h 9144000"/>
                        <a:gd name="connsiteX2" fmla="*/ 9144000 w 9144000"/>
                        <a:gd name="connsiteY2" fmla="*/ 4572000 h 9144000"/>
                        <a:gd name="connsiteX3" fmla="*/ 4572000 w 9144000"/>
                        <a:gd name="connsiteY3" fmla="*/ 9144000 h 9144000"/>
                        <a:gd name="connsiteX4" fmla="*/ 0 w 9144000"/>
                        <a:gd name="connsiteY4" fmla="*/ 4572000 h 9144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144000" h="9144000" fill="none" extrusionOk="0">
                          <a:moveTo>
                            <a:pt x="0" y="4572000"/>
                          </a:moveTo>
                          <a:cubicBezTo>
                            <a:pt x="682989" y="2127977"/>
                            <a:pt x="2265657" y="-450090"/>
                            <a:pt x="4572000" y="0"/>
                          </a:cubicBezTo>
                          <a:cubicBezTo>
                            <a:pt x="6817208" y="-42853"/>
                            <a:pt x="8853625" y="2320339"/>
                            <a:pt x="9144000" y="4572000"/>
                          </a:cubicBezTo>
                          <a:cubicBezTo>
                            <a:pt x="9115811" y="6828222"/>
                            <a:pt x="6779808" y="9584870"/>
                            <a:pt x="4572000" y="9144000"/>
                          </a:cubicBezTo>
                          <a:cubicBezTo>
                            <a:pt x="2507985" y="9402104"/>
                            <a:pt x="146139" y="7132183"/>
                            <a:pt x="0" y="4572000"/>
                          </a:cubicBezTo>
                          <a:close/>
                        </a:path>
                        <a:path w="9144000" h="9144000" stroke="0" extrusionOk="0">
                          <a:moveTo>
                            <a:pt x="0" y="4572000"/>
                          </a:moveTo>
                          <a:cubicBezTo>
                            <a:pt x="-371661" y="1817705"/>
                            <a:pt x="1859429" y="70381"/>
                            <a:pt x="4572000" y="0"/>
                          </a:cubicBezTo>
                          <a:cubicBezTo>
                            <a:pt x="7524243" y="89935"/>
                            <a:pt x="8720100" y="2060433"/>
                            <a:pt x="9144000" y="4572000"/>
                          </a:cubicBezTo>
                          <a:cubicBezTo>
                            <a:pt x="8856729" y="7377582"/>
                            <a:pt x="7082431" y="9224782"/>
                            <a:pt x="4572000" y="9144000"/>
                          </a:cubicBezTo>
                          <a:cubicBezTo>
                            <a:pt x="1439513" y="8811655"/>
                            <a:pt x="80441" y="7135481"/>
                            <a:pt x="0" y="4572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E0BB07B-B062-BE11-7CE7-E21DC5D40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17899" y="508240"/>
              <a:ext cx="5115393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870615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he Cross Section Evaluation Working Group"/>
          <p:cNvSpPr txBox="1">
            <a:spLocks noGrp="1"/>
          </p:cNvSpPr>
          <p:nvPr>
            <p:ph type="title"/>
          </p:nvPr>
        </p:nvSpPr>
        <p:spPr>
          <a:xfrm>
            <a:off x="571500" y="365125"/>
            <a:ext cx="9763901" cy="1325563"/>
          </a:xfrm>
          <a:prstGeom prst="rect">
            <a:avLst/>
          </a:prstGeom>
        </p:spPr>
        <p:txBody>
          <a:bodyPr/>
          <a:lstStyle>
            <a:lvl1pPr defTabSz="859536">
              <a:defRPr sz="4136"/>
            </a:lvl1pPr>
          </a:lstStyle>
          <a:p>
            <a:r>
              <a:t>The Cross Section Evaluation Working Group produces ENDF/B library</a:t>
            </a:r>
          </a:p>
        </p:txBody>
      </p:sp>
      <p:sp>
        <p:nvSpPr>
          <p:cNvPr id="251" name="Formed 1966…"/>
          <p:cNvSpPr txBox="1">
            <a:spLocks noGrp="1"/>
          </p:cNvSpPr>
          <p:nvPr>
            <p:ph type="body" sz="half" idx="1"/>
          </p:nvPr>
        </p:nvSpPr>
        <p:spPr>
          <a:xfrm>
            <a:off x="571500" y="1835939"/>
            <a:ext cx="6543675" cy="351820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defTabSz="629562">
              <a:spcBef>
                <a:spcPts val="600"/>
              </a:spcBef>
              <a:buFont typeface="Arial" panose="020B0604020202020204" pitchFamily="34" charset="0"/>
              <a:buChar char="•"/>
              <a:defRPr sz="2295" b="1"/>
            </a:pPr>
            <a:r>
              <a:rPr sz="2400" dirty="0"/>
              <a:t>Formed 1966 &amp; Chaired by BNL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Currently ~200 members of the collaboration from 25 institutions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 programs, industry and international partners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If you see something in the library, at some point a sponsor somewhere wanted it</a:t>
            </a:r>
          </a:p>
          <a:p>
            <a:pPr marL="342900" indent="-342900" defTabSz="629562">
              <a:spcBef>
                <a:spcPts val="600"/>
              </a:spcBef>
              <a:buFont typeface="Arial" panose="020B0604020202020204" pitchFamily="34" charset="0"/>
              <a:buChar char="•"/>
              <a:defRPr sz="2295" b="1"/>
            </a:pPr>
            <a:r>
              <a:rPr sz="2400" dirty="0"/>
              <a:t>All steps of nuclear data pipeline coordinated through CSEWG</a:t>
            </a:r>
          </a:p>
          <a:p>
            <a:pPr marL="342900" indent="-342900" defTabSz="629562">
              <a:spcBef>
                <a:spcPts val="600"/>
              </a:spcBef>
              <a:buFont typeface="Arial" panose="020B0604020202020204" pitchFamily="34" charset="0"/>
              <a:buChar char="•"/>
              <a:defRPr sz="2295" b="1"/>
            </a:pPr>
            <a:r>
              <a:rPr sz="2400" dirty="0"/>
              <a:t>Depending on what needs done, getting required data in library can be major effort</a:t>
            </a:r>
          </a:p>
        </p:txBody>
      </p:sp>
      <p:pic>
        <p:nvPicPr>
          <p:cNvPr id="252" name="csewg.png" descr="csew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436" y="274155"/>
            <a:ext cx="1507508" cy="1507506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TextBox 3"/>
          <p:cNvSpPr txBox="1"/>
          <p:nvPr/>
        </p:nvSpPr>
        <p:spPr>
          <a:xfrm>
            <a:off x="1449448" y="5196858"/>
            <a:ext cx="5665727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accent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3000" b="1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>
                <a:solidFill>
                  <a:schemeClr val="tx1"/>
                </a:solidFill>
              </a:rPr>
              <a:t>We are always open to new users and collaborators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41E364-EBC1-CBD2-F1BD-8E7099FCA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746" y="1968280"/>
            <a:ext cx="4433502" cy="2955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F19FC8-8241-E046-1E09-85FE7476C4F3}"/>
              </a:ext>
            </a:extLst>
          </p:cNvPr>
          <p:cNvSpPr txBox="1"/>
          <p:nvPr/>
        </p:nvSpPr>
        <p:spPr>
          <a:xfrm>
            <a:off x="7541638" y="5052041"/>
            <a:ext cx="4213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CSEWG collaboration meeting in November 2022: our first in-person meeting since the pandemic started!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4FE52-E5F8-4C67-A282-569F1F04A908}"/>
              </a:ext>
            </a:extLst>
          </p:cNvPr>
          <p:cNvSpPr txBox="1"/>
          <p:nvPr/>
        </p:nvSpPr>
        <p:spPr>
          <a:xfrm>
            <a:off x="967740" y="1981200"/>
            <a:ext cx="3147060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chemeClr val="tx1"/>
                </a:solidFill>
                <a:ea typeface="ＭＳ Ｐゴシック" pitchFamily="34" charset="-128"/>
                <a:cs typeface="Arial" charset="0"/>
              </a:rPr>
              <a:t>Many s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oftware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ＭＳ Ｐゴシック" pitchFamily="34" charset="-128"/>
                <a:cs typeface="Arial" charset="0"/>
              </a:rPr>
              <a:t> packages use embedded ENDF/B data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AF49AC62-5016-4817-87B4-FEC57147E0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6" y="318333"/>
            <a:ext cx="4120738" cy="12893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C96212-B2A1-4F76-9209-3B795DB81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90" y="2201000"/>
            <a:ext cx="2685343" cy="2262928"/>
          </a:xfrm>
          <a:prstGeom prst="rect">
            <a:avLst/>
          </a:prstGeom>
        </p:spPr>
      </p:pic>
      <p:pic>
        <p:nvPicPr>
          <p:cNvPr id="16" name="Picture 2" descr="OpenDose">
            <a:extLst>
              <a:ext uri="{FF2B5EF4-FFF2-40B4-BE49-F238E27FC236}">
                <a16:creationId xmlns:a16="http://schemas.microsoft.com/office/drawing/2014/main" id="{C206EDA1-5470-4CB9-A38C-4988B44E2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479" y="1426546"/>
            <a:ext cx="4634814" cy="154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07FF2962-844B-46DE-9897-74AE87875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775" y="5364095"/>
            <a:ext cx="3114675" cy="952500"/>
          </a:xfrm>
          <a:prstGeom prst="rect">
            <a:avLst/>
          </a:prstGeom>
        </p:spPr>
      </p:pic>
      <p:pic>
        <p:nvPicPr>
          <p:cNvPr id="18" name="Picture 4" descr="Genie 2000 Software Family">
            <a:extLst>
              <a:ext uri="{FF2B5EF4-FFF2-40B4-BE49-F238E27FC236}">
                <a16:creationId xmlns:a16="http://schemas.microsoft.com/office/drawing/2014/main" id="{31E826B2-0074-48F7-AEAC-9FC59C04B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079" y="3217307"/>
            <a:ext cx="2679949" cy="175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5DD85B-7235-4F86-84C7-E4B1BE93E309}"/>
              </a:ext>
            </a:extLst>
          </p:cNvPr>
          <p:cNvSpPr txBox="1"/>
          <p:nvPr/>
        </p:nvSpPr>
        <p:spPr>
          <a:xfrm>
            <a:off x="621090" y="4070132"/>
            <a:ext cx="4343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Reactor design, simulation and licensing codes.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Nuclear waste and repositories.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Radiation spectroscopy, dose, detectors and shielding.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</a:pPr>
            <a:r>
              <a:rPr lang="en-US" sz="2000">
                <a:solidFill>
                  <a:prstClr val="black"/>
                </a:solidFill>
                <a:ea typeface="ＭＳ Ｐゴシック" pitchFamily="34" charset="-128"/>
                <a:cs typeface="Arial" charset="0"/>
              </a:rPr>
              <a:t>Defense and CTBTO.</a:t>
            </a:r>
          </a:p>
        </p:txBody>
      </p:sp>
      <p:pic>
        <p:nvPicPr>
          <p:cNvPr id="4098" name="Picture 2" descr="3. Style Guide for OpenMC — OpenMC Documentation">
            <a:extLst>
              <a:ext uri="{FF2B5EF4-FFF2-40B4-BE49-F238E27FC236}">
                <a16:creationId xmlns:a16="http://schemas.microsoft.com/office/drawing/2014/main" id="{CB8CBC4D-102E-2F4A-9640-49CD561F1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81" y="5500492"/>
            <a:ext cx="3444245" cy="78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040B05B-6633-2E95-93D3-3ACE54A7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18333"/>
            <a:ext cx="4025900" cy="97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05982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All steps of nuclear data pipeline are coordinated through CSEWG"/>
          <p:cNvSpPr txBox="1">
            <a:spLocks noGrp="1"/>
          </p:cNvSpPr>
          <p:nvPr>
            <p:ph type="title"/>
          </p:nvPr>
        </p:nvSpPr>
        <p:spPr>
          <a:xfrm>
            <a:off x="571500" y="206658"/>
            <a:ext cx="11049000" cy="112385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786384">
              <a:defRPr sz="3784"/>
            </a:lvl1pPr>
          </a:lstStyle>
          <a:p>
            <a:r>
              <a:t>All steps of nuclear data pipeline are coordinated through CSEWG</a:t>
            </a:r>
          </a:p>
        </p:txBody>
      </p:sp>
      <p:sp>
        <p:nvSpPr>
          <p:cNvPr id="369" name="Chair:  David Brown (BNL) dbrown@bnl.gov…"/>
          <p:cNvSpPr txBox="1">
            <a:spLocks noGrp="1"/>
          </p:cNvSpPr>
          <p:nvPr>
            <p:ph type="body" sz="quarter" idx="1"/>
          </p:nvPr>
        </p:nvSpPr>
        <p:spPr>
          <a:xfrm>
            <a:off x="630924" y="1898467"/>
            <a:ext cx="2698176" cy="1833459"/>
          </a:xfrm>
          <a:prstGeom prst="rect">
            <a:avLst/>
          </a:prstGeom>
        </p:spPr>
        <p:txBody>
          <a:bodyPr/>
          <a:lstStyle/>
          <a:p>
            <a:pPr>
              <a:defRPr sz="1900"/>
            </a:pPr>
            <a:r>
              <a:rPr b="1"/>
              <a:t>Chair: </a:t>
            </a:r>
            <a:br/>
            <a:r>
              <a:t>David Brown (BNL)</a:t>
            </a:r>
            <a:br/>
            <a:r>
              <a:rPr u="sng">
                <a:solidFill>
                  <a:srgbClr val="4881C3"/>
                </a:solidFill>
                <a:uFill>
                  <a:solidFill>
                    <a:srgbClr val="4881C3"/>
                  </a:solidFill>
                </a:uFill>
                <a:hlinkClick r:id="rId2"/>
              </a:rPr>
              <a:t>dbrown@bnl.gov</a:t>
            </a:r>
            <a:r>
              <a:t> </a:t>
            </a:r>
          </a:p>
          <a:p>
            <a:pPr>
              <a:defRPr sz="1900"/>
            </a:pPr>
            <a:r>
              <a:rPr b="1"/>
              <a:t>Library Manager: </a:t>
            </a:r>
            <a:br/>
            <a:r>
              <a:t>Gustavo Nobre (BNL)</a:t>
            </a:r>
            <a:br/>
            <a:r>
              <a:rPr u="sng">
                <a:solidFill>
                  <a:srgbClr val="4881C3"/>
                </a:solidFill>
                <a:uFill>
                  <a:solidFill>
                    <a:srgbClr val="4881C3"/>
                  </a:solidFill>
                </a:uFill>
                <a:hlinkClick r:id="rId3"/>
              </a:rPr>
              <a:t>gnobre@bnl.gov</a:t>
            </a:r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93499" y="6431384"/>
            <a:ext cx="127001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pSp>
        <p:nvGrpSpPr>
          <p:cNvPr id="408" name="Group"/>
          <p:cNvGrpSpPr/>
          <p:nvPr/>
        </p:nvGrpSpPr>
        <p:grpSpPr>
          <a:xfrm>
            <a:off x="3562112" y="1518987"/>
            <a:ext cx="8435184" cy="2592419"/>
            <a:chOff x="0" y="0"/>
            <a:chExt cx="8435182" cy="2592418"/>
          </a:xfrm>
        </p:grpSpPr>
        <p:grpSp>
          <p:nvGrpSpPr>
            <p:cNvPr id="390" name="Group 50"/>
            <p:cNvGrpSpPr/>
            <p:nvPr/>
          </p:nvGrpSpPr>
          <p:grpSpPr>
            <a:xfrm>
              <a:off x="-1" y="1300358"/>
              <a:ext cx="8435184" cy="1292061"/>
              <a:chOff x="0" y="0"/>
              <a:chExt cx="8435182" cy="1292060"/>
            </a:xfrm>
          </p:grpSpPr>
          <p:grpSp>
            <p:nvGrpSpPr>
              <p:cNvPr id="383" name="Group 51"/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371" name="Picture 58" descr="Picture 5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2" name="Picture 59" descr="Picture 5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3" name="Picture 60" descr="Picture 60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4" name="Picture 61" descr="Picture 6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5" name="Picture 62" descr="Picture 6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6" name="Picture 63" descr="Picture 63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7" name="Picture 64" descr="Picture 64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8" name="Picture 65" descr="Picture 65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79" name="Picture 66" descr="Picture 66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80" name="Picture 67" descr="Picture 6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81" name="Picture 68" descr="Picture 68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82" name="Picture 69" descr="Picture 69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84" name="TextBox 52"/>
              <p:cNvSpPr txBox="1"/>
              <p:nvPr/>
            </p:nvSpPr>
            <p:spPr>
              <a:xfrm>
                <a:off x="221401" y="461362"/>
                <a:ext cx="1117601" cy="325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Experiment</a:t>
                </a:r>
              </a:p>
            </p:txBody>
          </p:sp>
          <p:sp>
            <p:nvSpPr>
              <p:cNvPr id="385" name="TextBox 53"/>
              <p:cNvSpPr txBox="1"/>
              <p:nvPr/>
            </p:nvSpPr>
            <p:spPr>
              <a:xfrm>
                <a:off x="4472877" y="386030"/>
                <a:ext cx="1117601" cy="5667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Transport Codes</a:t>
                </a:r>
              </a:p>
            </p:txBody>
          </p:sp>
          <p:sp>
            <p:nvSpPr>
              <p:cNvPr id="386" name="TextBox 54"/>
              <p:cNvSpPr txBox="1"/>
              <p:nvPr/>
            </p:nvSpPr>
            <p:spPr>
              <a:xfrm>
                <a:off x="7414860" y="508592"/>
                <a:ext cx="695892" cy="3254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387" name="TextBox 55"/>
              <p:cNvSpPr txBox="1"/>
              <p:nvPr/>
            </p:nvSpPr>
            <p:spPr>
              <a:xfrm>
                <a:off x="3031734" y="346050"/>
                <a:ext cx="1117601" cy="5667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Data Processing</a:t>
                </a:r>
              </a:p>
            </p:txBody>
          </p:sp>
          <p:sp>
            <p:nvSpPr>
              <p:cNvPr id="388" name="TextBox 56"/>
              <p:cNvSpPr txBox="1"/>
              <p:nvPr/>
            </p:nvSpPr>
            <p:spPr>
              <a:xfrm>
                <a:off x="5735697" y="477619"/>
                <a:ext cx="1246244" cy="2883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Benchmarking</a:t>
                </a:r>
              </a:p>
            </p:txBody>
          </p:sp>
          <p:sp>
            <p:nvSpPr>
              <p:cNvPr id="389" name="TextBox 57"/>
              <p:cNvSpPr txBox="1"/>
              <p:nvPr/>
            </p:nvSpPr>
            <p:spPr>
              <a:xfrm>
                <a:off x="1621095" y="357613"/>
                <a:ext cx="1117601" cy="5667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Theory &amp; Evaluation</a:t>
                </a:r>
              </a:p>
            </p:txBody>
          </p:sp>
        </p:grpSp>
        <p:grpSp>
          <p:nvGrpSpPr>
            <p:cNvPr id="407" name="Group 32"/>
            <p:cNvGrpSpPr/>
            <p:nvPr/>
          </p:nvGrpSpPr>
          <p:grpSpPr>
            <a:xfrm>
              <a:off x="411096" y="0"/>
              <a:ext cx="7584507" cy="1759494"/>
              <a:chOff x="0" y="0"/>
              <a:chExt cx="7584507" cy="1759493"/>
            </a:xfrm>
          </p:grpSpPr>
          <p:sp>
            <p:nvSpPr>
              <p:cNvPr id="391" name="Rectangle 33"/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grpSp>
            <p:nvGrpSpPr>
              <p:cNvPr id="397" name="Group 34"/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392" name="Rectangle 44"/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/>
                </a:p>
              </p:txBody>
            </p:sp>
            <p:sp>
              <p:nvSpPr>
                <p:cNvPr id="393" name="Rectangle 45"/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/>
                </a:p>
              </p:txBody>
            </p:sp>
            <p:sp>
              <p:nvSpPr>
                <p:cNvPr id="394" name="Rectangle 46"/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/>
                </a:p>
              </p:txBody>
            </p:sp>
            <p:sp>
              <p:nvSpPr>
                <p:cNvPr id="395" name="Rectangle 47"/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/>
                </a:p>
              </p:txBody>
            </p:sp>
            <p:sp>
              <p:nvSpPr>
                <p:cNvPr id="396" name="Rectangle 48"/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/>
                </a:p>
              </p:txBody>
            </p:sp>
          </p:grpSp>
          <p:sp>
            <p:nvSpPr>
              <p:cNvPr id="398" name="TextBox 35"/>
              <p:cNvSpPr txBox="1"/>
              <p:nvPr/>
            </p:nvSpPr>
            <p:spPr>
              <a:xfrm>
                <a:off x="2535926" y="728243"/>
                <a:ext cx="2745324" cy="3254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Sensitivity (/Uncertainty) Study</a:t>
                </a:r>
              </a:p>
            </p:txBody>
          </p:sp>
          <p:sp>
            <p:nvSpPr>
              <p:cNvPr id="399" name="Chord 36"/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400" name="L-Shape 37"/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401" name="Rectangle 38"/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402" name="Rectangle 39"/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403" name="Chord 40"/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404" name="L-Shape 41"/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405" name="Rectangle 42"/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406" name="Rectangle 43"/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</p:grpSp>
      </p:grpSp>
      <p:sp>
        <p:nvSpPr>
          <p:cNvPr id="409" name="Evaluation…"/>
          <p:cNvSpPr txBox="1"/>
          <p:nvPr/>
        </p:nvSpPr>
        <p:spPr>
          <a:xfrm>
            <a:off x="3704914" y="5386660"/>
            <a:ext cx="3774058" cy="1000855"/>
          </a:xfrm>
          <a:prstGeom prst="rect">
            <a:avLst/>
          </a:prstGeom>
          <a:ln w="25400">
            <a:solidFill>
              <a:schemeClr val="accent1">
                <a:lumOff val="-533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/>
            </a:pPr>
            <a:r>
              <a:rPr b="1" u="sng"/>
              <a:t>Evaluation</a:t>
            </a:r>
            <a:r>
              <a:t> </a:t>
            </a:r>
          </a:p>
          <a:p>
            <a:pPr algn="ctr">
              <a:defRPr sz="1200"/>
            </a:pPr>
            <a:r>
              <a:t>Transport and Neutrons: chair Mark Chadwick (LANL)</a:t>
            </a:r>
          </a:p>
          <a:p>
            <a:pPr algn="ctr">
              <a:defRPr sz="1200"/>
            </a:pPr>
            <a:r>
              <a:t>FPY and Decay: chair Toshihiko Kawano (LANL)</a:t>
            </a:r>
          </a:p>
          <a:p>
            <a:pPr algn="ctr">
              <a:defRPr sz="1200"/>
            </a:pPr>
            <a:r>
              <a:t>TSL: chair Ayman Hawari (NCSU)</a:t>
            </a:r>
          </a:p>
          <a:p>
            <a:pPr algn="ctr">
              <a:defRPr sz="1200"/>
            </a:pPr>
            <a:r>
              <a:t>Charged Particles: chair Marco Pigni (ORNL)</a:t>
            </a:r>
          </a:p>
        </p:txBody>
      </p:sp>
      <p:sp>
        <p:nvSpPr>
          <p:cNvPr id="410" name="Validation…"/>
          <p:cNvSpPr txBox="1"/>
          <p:nvPr/>
        </p:nvSpPr>
        <p:spPr>
          <a:xfrm>
            <a:off x="9070573" y="5347043"/>
            <a:ext cx="1846054" cy="467456"/>
          </a:xfrm>
          <a:prstGeom prst="rect">
            <a:avLst/>
          </a:prstGeom>
          <a:ln w="25400">
            <a:solidFill>
              <a:schemeClr val="accent1">
                <a:lumOff val="-533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/>
            </a:pPr>
            <a:r>
              <a:rPr b="1" u="sng"/>
              <a:t>Validation</a:t>
            </a:r>
            <a:r>
              <a:t> </a:t>
            </a:r>
          </a:p>
          <a:p>
            <a:pPr algn="ctr">
              <a:defRPr sz="1200"/>
            </a:pPr>
            <a:r>
              <a:t>Chair: Mike Zerkle (NNL)</a:t>
            </a:r>
          </a:p>
        </p:txBody>
      </p:sp>
      <p:sp>
        <p:nvSpPr>
          <p:cNvPr id="411" name="Covariances…"/>
          <p:cNvSpPr txBox="1"/>
          <p:nvPr/>
        </p:nvSpPr>
        <p:spPr>
          <a:xfrm>
            <a:off x="9082038" y="1326058"/>
            <a:ext cx="2357947" cy="467456"/>
          </a:xfrm>
          <a:prstGeom prst="rect">
            <a:avLst/>
          </a:prstGeom>
          <a:ln w="25400">
            <a:solidFill>
              <a:schemeClr val="accent1">
                <a:lumOff val="-533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/>
            </a:pPr>
            <a:r>
              <a:rPr b="1" u="sng"/>
              <a:t>Covariances</a:t>
            </a:r>
            <a:r>
              <a:t> </a:t>
            </a:r>
          </a:p>
          <a:p>
            <a:pPr algn="ctr">
              <a:defRPr sz="1200"/>
            </a:pPr>
            <a:r>
              <a:t>Chair: Denise Neudecker (LANL)</a:t>
            </a:r>
          </a:p>
        </p:txBody>
      </p:sp>
      <p:sp>
        <p:nvSpPr>
          <p:cNvPr id="412" name="Formats &amp; Processing…"/>
          <p:cNvSpPr txBox="1"/>
          <p:nvPr/>
        </p:nvSpPr>
        <p:spPr>
          <a:xfrm>
            <a:off x="6251503" y="4442753"/>
            <a:ext cx="3056402" cy="645255"/>
          </a:xfrm>
          <a:prstGeom prst="rect">
            <a:avLst/>
          </a:prstGeom>
          <a:ln w="25400">
            <a:solidFill>
              <a:schemeClr val="accent1">
                <a:lumOff val="-533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/>
            </a:pPr>
            <a:r>
              <a:rPr b="1" u="sng"/>
              <a:t>Formats &amp; Processing</a:t>
            </a:r>
            <a:r>
              <a:t> </a:t>
            </a:r>
          </a:p>
          <a:p>
            <a:pPr algn="ctr">
              <a:defRPr sz="1200"/>
            </a:pPr>
            <a:r>
              <a:t>Co-chair: Mike Dunn (Spectra Tech Inc.)</a:t>
            </a:r>
          </a:p>
          <a:p>
            <a:pPr algn="ctr">
              <a:defRPr sz="1200"/>
            </a:pPr>
            <a:r>
              <a:t>Co-chair: Doro Wiarda (ORNL)</a:t>
            </a:r>
          </a:p>
        </p:txBody>
      </p:sp>
      <p:sp>
        <p:nvSpPr>
          <p:cNvPr id="413" name="Measurements…"/>
          <p:cNvSpPr txBox="1"/>
          <p:nvPr/>
        </p:nvSpPr>
        <p:spPr>
          <a:xfrm>
            <a:off x="3278211" y="4442753"/>
            <a:ext cx="1871454" cy="467455"/>
          </a:xfrm>
          <a:prstGeom prst="rect">
            <a:avLst/>
          </a:prstGeom>
          <a:ln w="25400">
            <a:solidFill>
              <a:schemeClr val="accent1">
                <a:lumOff val="-533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/>
            </a:pPr>
            <a:r>
              <a:rPr b="1" u="sng"/>
              <a:t>Measurements</a:t>
            </a:r>
            <a:r>
              <a:t> </a:t>
            </a:r>
          </a:p>
          <a:p>
            <a:pPr algn="ctr">
              <a:defRPr sz="1200"/>
            </a:pPr>
            <a:r>
              <a:t>Chair: Yaron Danon (RPI)</a:t>
            </a:r>
          </a:p>
        </p:txBody>
      </p:sp>
      <p:sp>
        <p:nvSpPr>
          <p:cNvPr id="414" name="Users…"/>
          <p:cNvSpPr txBox="1"/>
          <p:nvPr/>
        </p:nvSpPr>
        <p:spPr>
          <a:xfrm>
            <a:off x="11038647" y="4442753"/>
            <a:ext cx="773953" cy="467455"/>
          </a:xfrm>
          <a:prstGeom prst="rect">
            <a:avLst/>
          </a:prstGeom>
          <a:ln w="25400">
            <a:solidFill>
              <a:schemeClr val="accent1">
                <a:lumOff val="-533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200"/>
            </a:pPr>
            <a:r>
              <a:rPr b="1" u="sng"/>
              <a:t>Users</a:t>
            </a:r>
            <a:r>
              <a:t> </a:t>
            </a:r>
          </a:p>
          <a:p>
            <a:pPr algn="ctr">
              <a:defRPr sz="1200"/>
            </a:pPr>
            <a:r>
              <a:t>All of us!</a:t>
            </a:r>
          </a:p>
        </p:txBody>
      </p:sp>
      <p:sp>
        <p:nvSpPr>
          <p:cNvPr id="415" name="Ornament 15"/>
          <p:cNvSpPr/>
          <p:nvPr/>
        </p:nvSpPr>
        <p:spPr>
          <a:xfrm>
            <a:off x="6436966" y="4121405"/>
            <a:ext cx="2685476" cy="225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97" h="21407" extrusionOk="0">
                <a:moveTo>
                  <a:pt x="127" y="22"/>
                </a:moveTo>
                <a:cubicBezTo>
                  <a:pt x="80" y="-93"/>
                  <a:pt x="32" y="257"/>
                  <a:pt x="22" y="818"/>
                </a:cubicBezTo>
                <a:cubicBezTo>
                  <a:pt x="-49" y="4615"/>
                  <a:pt x="-101" y="17739"/>
                  <a:pt x="2551" y="17739"/>
                </a:cubicBezTo>
                <a:cubicBezTo>
                  <a:pt x="5450" y="17739"/>
                  <a:pt x="7783" y="14753"/>
                  <a:pt x="8489" y="14753"/>
                </a:cubicBezTo>
                <a:cubicBezTo>
                  <a:pt x="9176" y="14753"/>
                  <a:pt x="9850" y="13902"/>
                  <a:pt x="10398" y="21024"/>
                </a:cubicBezTo>
                <a:cubicBezTo>
                  <a:pt x="10425" y="21380"/>
                  <a:pt x="10468" y="21507"/>
                  <a:pt x="10505" y="21322"/>
                </a:cubicBezTo>
                <a:cubicBezTo>
                  <a:pt x="10558" y="21061"/>
                  <a:pt x="10581" y="20322"/>
                  <a:pt x="10552" y="19730"/>
                </a:cubicBezTo>
                <a:cubicBezTo>
                  <a:pt x="10406" y="16761"/>
                  <a:pt x="9857" y="9109"/>
                  <a:pt x="8066" y="9816"/>
                </a:cubicBezTo>
                <a:cubicBezTo>
                  <a:pt x="6083" y="10599"/>
                  <a:pt x="4031" y="11246"/>
                  <a:pt x="2102" y="11647"/>
                </a:cubicBezTo>
                <a:cubicBezTo>
                  <a:pt x="1094" y="11858"/>
                  <a:pt x="161" y="11423"/>
                  <a:pt x="201" y="1097"/>
                </a:cubicBezTo>
                <a:cubicBezTo>
                  <a:pt x="203" y="581"/>
                  <a:pt x="172" y="124"/>
                  <a:pt x="129" y="22"/>
                </a:cubicBezTo>
                <a:cubicBezTo>
                  <a:pt x="128" y="22"/>
                  <a:pt x="128" y="22"/>
                  <a:pt x="127" y="22"/>
                </a:cubicBezTo>
                <a:close/>
                <a:moveTo>
                  <a:pt x="21269" y="22"/>
                </a:moveTo>
                <a:cubicBezTo>
                  <a:pt x="21226" y="124"/>
                  <a:pt x="21195" y="581"/>
                  <a:pt x="21197" y="1097"/>
                </a:cubicBezTo>
                <a:cubicBezTo>
                  <a:pt x="21237" y="11423"/>
                  <a:pt x="20304" y="11858"/>
                  <a:pt x="19296" y="11647"/>
                </a:cubicBezTo>
                <a:cubicBezTo>
                  <a:pt x="17367" y="11246"/>
                  <a:pt x="15315" y="10599"/>
                  <a:pt x="13332" y="9816"/>
                </a:cubicBezTo>
                <a:cubicBezTo>
                  <a:pt x="11541" y="9109"/>
                  <a:pt x="10992" y="16761"/>
                  <a:pt x="10846" y="19730"/>
                </a:cubicBezTo>
                <a:cubicBezTo>
                  <a:pt x="10817" y="20322"/>
                  <a:pt x="10840" y="21061"/>
                  <a:pt x="10893" y="21322"/>
                </a:cubicBezTo>
                <a:cubicBezTo>
                  <a:pt x="10930" y="21507"/>
                  <a:pt x="10973" y="21380"/>
                  <a:pt x="11000" y="21024"/>
                </a:cubicBezTo>
                <a:cubicBezTo>
                  <a:pt x="11548" y="13902"/>
                  <a:pt x="12222" y="14753"/>
                  <a:pt x="12909" y="14753"/>
                </a:cubicBezTo>
                <a:cubicBezTo>
                  <a:pt x="13615" y="14753"/>
                  <a:pt x="15948" y="17739"/>
                  <a:pt x="18847" y="17739"/>
                </a:cubicBezTo>
                <a:cubicBezTo>
                  <a:pt x="21499" y="17739"/>
                  <a:pt x="21447" y="4615"/>
                  <a:pt x="21376" y="818"/>
                </a:cubicBezTo>
                <a:cubicBezTo>
                  <a:pt x="21366" y="257"/>
                  <a:pt x="21318" y="-93"/>
                  <a:pt x="21271" y="22"/>
                </a:cubicBezTo>
                <a:cubicBezTo>
                  <a:pt x="21270" y="22"/>
                  <a:pt x="21270" y="22"/>
                  <a:pt x="21269" y="22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6" name="Line"/>
          <p:cNvSpPr/>
          <p:nvPr/>
        </p:nvSpPr>
        <p:spPr>
          <a:xfrm flipV="1">
            <a:off x="4153653" y="3787279"/>
            <a:ext cx="120570" cy="662983"/>
          </a:xfrm>
          <a:prstGeom prst="line">
            <a:avLst/>
          </a:prstGeom>
          <a:ln w="254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7" name="Line"/>
          <p:cNvSpPr/>
          <p:nvPr/>
        </p:nvSpPr>
        <p:spPr>
          <a:xfrm flipV="1">
            <a:off x="5531658" y="3799787"/>
            <a:ext cx="120570" cy="1586436"/>
          </a:xfrm>
          <a:prstGeom prst="line">
            <a:avLst/>
          </a:prstGeom>
          <a:ln w="254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8" name="Line"/>
          <p:cNvSpPr/>
          <p:nvPr/>
        </p:nvSpPr>
        <p:spPr>
          <a:xfrm flipV="1">
            <a:off x="9861382" y="1786073"/>
            <a:ext cx="264435" cy="560679"/>
          </a:xfrm>
          <a:prstGeom prst="line">
            <a:avLst/>
          </a:prstGeom>
          <a:ln w="254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9" name="Line"/>
          <p:cNvSpPr/>
          <p:nvPr/>
        </p:nvSpPr>
        <p:spPr>
          <a:xfrm flipH="1" flipV="1">
            <a:off x="11253134" y="3803242"/>
            <a:ext cx="102308" cy="631057"/>
          </a:xfrm>
          <a:prstGeom prst="line">
            <a:avLst/>
          </a:prstGeom>
          <a:ln w="254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0" name="Line"/>
          <p:cNvSpPr/>
          <p:nvPr/>
        </p:nvSpPr>
        <p:spPr>
          <a:xfrm flipV="1">
            <a:off x="9945788" y="3838431"/>
            <a:ext cx="1" cy="1509148"/>
          </a:xfrm>
          <a:prstGeom prst="line">
            <a:avLst/>
          </a:prstGeom>
          <a:ln w="254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Final com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Final comments</a:t>
            </a:r>
          </a:p>
        </p:txBody>
      </p:sp>
      <p:sp>
        <p:nvSpPr>
          <p:cNvPr id="595" name="CSEWG is “here to help”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b="1" dirty="0"/>
              <a:t>CSEWG</a:t>
            </a:r>
            <a:r>
              <a:rPr lang="en-US" b="1" dirty="0"/>
              <a:t> and ENDF:</a:t>
            </a:r>
          </a:p>
          <a:p>
            <a:pPr marL="776036" lvl="1" indent="-280736"/>
            <a:r>
              <a:rPr sz="2400" dirty="0"/>
              <a:t>Welcomes collaboration in and out of US (but inside is easier)</a:t>
            </a:r>
            <a:endParaRPr lang="en-US" sz="2400" dirty="0"/>
          </a:p>
          <a:p>
            <a:pPr marL="776036" lvl="1" indent="-280736"/>
            <a:r>
              <a:rPr lang="en-US" sz="2400" dirty="0"/>
              <a:t>Long tradition of quality/continuous improvement</a:t>
            </a:r>
          </a:p>
          <a:p>
            <a:pPr marL="776036" lvl="1" indent="-280736"/>
            <a:r>
              <a:rPr lang="en-US" sz="2400" dirty="0"/>
              <a:t>Conservative, driven by experiment when possible</a:t>
            </a:r>
          </a:p>
          <a:p>
            <a:pPr marL="776036" lvl="1" indent="-280736"/>
            <a:r>
              <a:rPr lang="en-US" sz="2400" dirty="0"/>
              <a:t>Golden Rule (whoever has the gold makes the rules)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USNDP and NNDC are a resource for many other data product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b="1" dirty="0"/>
              <a:t>Data is (when complete) OPEN</a:t>
            </a:r>
          </a:p>
        </p:txBody>
      </p:sp>
      <p:sp>
        <p:nvSpPr>
          <p:cNvPr id="5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ED033-F23E-2994-5257-24AAF334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0DAC-F0B8-23B9-C60F-29D921485F4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590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Before ENDF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Before ENDF</a:t>
            </a:r>
          </a:p>
        </p:txBody>
      </p:sp>
      <p:sp>
        <p:nvSpPr>
          <p:cNvPr id="244" name="By 1960, there were many data efforts worldwide…"/>
          <p:cNvSpPr txBox="1">
            <a:spLocks noGrp="1"/>
          </p:cNvSpPr>
          <p:nvPr>
            <p:ph type="body" idx="1"/>
          </p:nvPr>
        </p:nvSpPr>
        <p:spPr>
          <a:xfrm>
            <a:off x="571500" y="1696235"/>
            <a:ext cx="7540848" cy="456744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92023" indent="-192023" defTabSz="768095">
              <a:spcBef>
                <a:spcPts val="800"/>
              </a:spcBef>
              <a:defRPr sz="2351" b="1"/>
            </a:pPr>
            <a:r>
              <a:t>By 1960, there were many data efforts worldwide</a:t>
            </a:r>
          </a:p>
          <a:p>
            <a:pPr marL="608075" lvl="1" indent="-224027" defTabSz="768095">
              <a:spcBef>
                <a:spcPts val="800"/>
              </a:spcBef>
              <a:defRPr sz="2351"/>
            </a:pPr>
            <a:r>
              <a:t>different formats</a:t>
            </a:r>
          </a:p>
          <a:p>
            <a:pPr marL="608075" lvl="1" indent="-224027" defTabSz="768095">
              <a:spcBef>
                <a:spcPts val="800"/>
              </a:spcBef>
              <a:defRPr sz="2351"/>
            </a:pPr>
            <a:r>
              <a:t>often hard-coded libraries</a:t>
            </a:r>
          </a:p>
          <a:p>
            <a:pPr marL="608075" lvl="1" indent="-224027" defTabSz="768095">
              <a:spcBef>
                <a:spcPts val="800"/>
              </a:spcBef>
              <a:defRPr sz="2351"/>
            </a:pPr>
            <a:r>
              <a:t>proprietary data</a:t>
            </a:r>
          </a:p>
          <a:p>
            <a:pPr marL="608075" lvl="1" indent="-224027" defTabSz="768095">
              <a:spcBef>
                <a:spcPts val="800"/>
              </a:spcBef>
              <a:defRPr sz="2351"/>
            </a:pPr>
            <a:r>
              <a:t>Notable efforts: UKNDL (AWE, UK), </a:t>
            </a:r>
            <a:br/>
            <a:r>
              <a:t>NDA library (US), ENDL (LRL, US)</a:t>
            </a:r>
          </a:p>
          <a:p>
            <a:pPr marL="192023" indent="-192023" defTabSz="768095">
              <a:spcBef>
                <a:spcPts val="800"/>
              </a:spcBef>
              <a:defRPr sz="2351" b="1"/>
            </a:pPr>
            <a:r>
              <a:t>~1962 H. Honeck (BNL), A. Henry (Westinghouse), G. Joanou (GA) met at Colony Restaurant in DC decided on action</a:t>
            </a:r>
          </a:p>
          <a:p>
            <a:pPr marL="608075" lvl="1" indent="-224027" defTabSz="768095">
              <a:spcBef>
                <a:spcPts val="800"/>
              </a:spcBef>
              <a:defRPr sz="2351"/>
            </a:pPr>
            <a:r>
              <a:t>requested Reactor Mathematics and Computation Division of ANS to sponsor 2 meetings to link databases</a:t>
            </a:r>
          </a:p>
        </p:txBody>
      </p:sp>
      <p:sp>
        <p:nvSpPr>
          <p:cNvPr id="2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93499" y="6431384"/>
            <a:ext cx="127001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pic>
        <p:nvPicPr>
          <p:cNvPr id="24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072" y="274879"/>
            <a:ext cx="3571876" cy="3366494"/>
          </a:xfrm>
          <a:prstGeom prst="rect">
            <a:avLst/>
          </a:prstGeom>
          <a:ln w="3175"/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6072" y="4016571"/>
            <a:ext cx="3571876" cy="2238004"/>
          </a:xfrm>
          <a:prstGeom prst="rect">
            <a:avLst/>
          </a:prstGeom>
          <a:ln w="3175"/>
        </p:spPr>
      </p:pic>
      <p:sp>
        <p:nvSpPr>
          <p:cNvPr id="248" name="http://www.streetsofwashington.com/2013/10/fine-dining-in-washington-dc-in-1950s.html"/>
          <p:cNvSpPr txBox="1"/>
          <p:nvPr/>
        </p:nvSpPr>
        <p:spPr>
          <a:xfrm>
            <a:off x="8687815" y="3666252"/>
            <a:ext cx="3172139" cy="32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321468">
              <a:defRPr sz="800" u="sng">
                <a:solidFill>
                  <a:srgbClr val="0563C1"/>
                </a:solidFill>
                <a:latin typeface="+mn-lt"/>
                <a:ea typeface="+mn-ea"/>
                <a:cs typeface="+mn-cs"/>
                <a:sym typeface="Helvetica"/>
                <a:hlinkClick r:id="rId4"/>
              </a:defRPr>
            </a:lvl1pPr>
          </a:lstStyle>
          <a:p>
            <a:pPr>
              <a:defRPr u="none">
                <a:solidFill>
                  <a:srgbClr val="000000"/>
                </a:solidFill>
              </a:defRPr>
            </a:pPr>
            <a:r>
              <a:rPr u="sng">
                <a:solidFill>
                  <a:srgbClr val="0563C1"/>
                </a:solidFill>
                <a:hlinkClick r:id="rId4"/>
              </a:rPr>
              <a:t>http://www.streetsofwashington.com/2013/10/fine-dining-in-washington-dc-in-1950s.html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itle 1"/>
          <p:cNvSpPr txBox="1">
            <a:spLocks noGrp="1"/>
          </p:cNvSpPr>
          <p:nvPr>
            <p:ph type="title"/>
          </p:nvPr>
        </p:nvSpPr>
        <p:spPr>
          <a:xfrm>
            <a:off x="571500" y="117521"/>
            <a:ext cx="11049000" cy="1019810"/>
          </a:xfrm>
          <a:prstGeom prst="rect">
            <a:avLst/>
          </a:prstGeom>
        </p:spPr>
        <p:txBody>
          <a:bodyPr/>
          <a:lstStyle>
            <a:lvl1pPr defTabSz="694944">
              <a:defRPr sz="3343"/>
            </a:lvl1pPr>
          </a:lstStyle>
          <a:p>
            <a:r>
              <a:t>CSEWG is a long standing collaboration between the data users who are also the biggest content providers</a:t>
            </a:r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93499" y="6431384"/>
            <a:ext cx="127001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300" name="Picture 3" descr="Picture 3"/>
          <p:cNvPicPr>
            <a:picLocks noChangeAspect="1"/>
          </p:cNvPicPr>
          <p:nvPr/>
        </p:nvPicPr>
        <p:blipFill>
          <a:blip r:embed="rId2"/>
          <a:srcRect l="2184" t="2377" r="15336" b="1948"/>
          <a:stretch>
            <a:fillRect/>
          </a:stretch>
        </p:blipFill>
        <p:spPr>
          <a:xfrm>
            <a:off x="6547502" y="2228783"/>
            <a:ext cx="4754658" cy="4183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46" y="1424016"/>
            <a:ext cx="5979180" cy="4727296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TextBox 5"/>
          <p:cNvSpPr txBox="1"/>
          <p:nvPr/>
        </p:nvSpPr>
        <p:spPr>
          <a:xfrm>
            <a:off x="7179002" y="1424016"/>
            <a:ext cx="3157414" cy="518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1">
                <a:solidFill>
                  <a:srgbClr val="44741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Fraction of evaluations provided for ENDF/B-VIII.0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itle 1"/>
          <p:cNvSpPr txBox="1">
            <a:spLocks noGrp="1"/>
          </p:cNvSpPr>
          <p:nvPr>
            <p:ph type="title"/>
          </p:nvPr>
        </p:nvSpPr>
        <p:spPr>
          <a:xfrm>
            <a:off x="571500" y="147233"/>
            <a:ext cx="11049000" cy="100091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94944">
              <a:defRPr sz="3343"/>
            </a:lvl1pPr>
          </a:lstStyle>
          <a:p>
            <a:r>
              <a:t>By sharing through CSEWG many sponsors reap the benefit of collaboration</a:t>
            </a:r>
          </a:p>
        </p:txBody>
      </p:sp>
      <p:sp>
        <p:nvSpPr>
          <p:cNvPr id="305" name="Text Box 9"/>
          <p:cNvSpPr txBox="1">
            <a:spLocks noGrp="1"/>
          </p:cNvSpPr>
          <p:nvPr>
            <p:ph type="sldNum" sz="quarter" idx="2"/>
          </p:nvPr>
        </p:nvSpPr>
        <p:spPr>
          <a:xfrm>
            <a:off x="11493499" y="6431384"/>
            <a:ext cx="127001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  <p:graphicFrame>
        <p:nvGraphicFramePr>
          <p:cNvPr id="306" name="Content Placeholder 3"/>
          <p:cNvGraphicFramePr/>
          <p:nvPr>
            <p:extLst>
              <p:ext uri="{D42A27DB-BD31-4B8C-83A1-F6EECF244321}">
                <p14:modId xmlns:p14="http://schemas.microsoft.com/office/powerpoint/2010/main" val="3040238065"/>
              </p:ext>
            </p:extLst>
          </p:nvPr>
        </p:nvGraphicFramePr>
        <p:xfrm>
          <a:off x="748145" y="1148152"/>
          <a:ext cx="10745353" cy="4718735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735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18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46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6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95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1562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07866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Program</a:t>
                      </a:r>
                    </a:p>
                  </a:txBody>
                  <a:tcPr marL="0" marR="0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Measurement</a:t>
                      </a:r>
                    </a:p>
                  </a:txBody>
                  <a:tcPr marL="0" marR="0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Theory</a:t>
                      </a:r>
                    </a:p>
                  </a:txBody>
                  <a:tcPr marL="0" marR="0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Compilation</a:t>
                      </a:r>
                    </a:p>
                  </a:txBody>
                  <a:tcPr marL="0" marR="0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Evaluation</a:t>
                      </a:r>
                    </a:p>
                  </a:txBody>
                  <a:tcPr marL="0" marR="0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QA  (V&amp;V, IE)</a:t>
                      </a:r>
                    </a:p>
                  </a:txBody>
                  <a:tcPr marL="0" marR="0" marT="0" marB="0" anchor="ctr" horzOverflow="overflow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Infrastructure (</a:t>
                      </a:r>
                      <a:r>
                        <a:rPr sz="1600" b="1" dirty="0" err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gitlab</a:t>
                      </a:r>
                      <a:r>
                        <a:rPr sz="1600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 etc.)</a:t>
                      </a:r>
                    </a:p>
                  </a:txBody>
                  <a:tcPr marL="0" marR="0" marT="0" marB="0" anchor="ctr" horzOverflow="overflow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491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DTRA</a:t>
                      </a:r>
                    </a:p>
                  </a:txBody>
                  <a:tcPr marL="0" marR="0" marT="0" marB="0" anchor="ctr" horzOverflow="overflow">
                    <a:solidFill>
                      <a:srgbClr val="042B7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951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International (IAEA,NEA,…)</a:t>
                      </a:r>
                    </a:p>
                  </a:txBody>
                  <a:tcPr marL="0" marR="0" marT="0" marB="0" anchor="ctr" horzOverflow="overflow">
                    <a:solidFill>
                      <a:srgbClr val="042B7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491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NA-22</a:t>
                      </a:r>
                    </a:p>
                  </a:txBody>
                  <a:tcPr marL="0" marR="0" marT="0" marB="0" anchor="ctr" horzOverflow="overflow">
                    <a:solidFill>
                      <a:srgbClr val="042B7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491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Naval Reactors</a:t>
                      </a:r>
                    </a:p>
                  </a:txBody>
                  <a:tcPr marL="0" marR="0" marT="0" marB="0" anchor="ctr" horzOverflow="overflow">
                    <a:solidFill>
                      <a:srgbClr val="042B7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491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NCSP</a:t>
                      </a:r>
                    </a:p>
                  </a:txBody>
                  <a:tcPr marL="0" marR="0" marT="0" marB="0" anchor="ctr" horzOverflow="overflow">
                    <a:solidFill>
                      <a:srgbClr val="042B7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491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Nucl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ear</a:t>
                      </a:r>
                      <a:r>
                        <a:rPr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En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ergy</a:t>
                      </a:r>
                      <a:endParaRPr b="1" dirty="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 horzOverflow="overflow">
                    <a:solidFill>
                      <a:srgbClr val="042B7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4342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Other  (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</a:t>
                      </a:r>
                      <a:r>
                        <a:rPr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P, 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Fusion</a:t>
                      </a:r>
                      <a:r>
                        <a:rPr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,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</a:t>
                      </a:r>
                      <a:r>
                        <a:rPr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…)</a:t>
                      </a:r>
                    </a:p>
                  </a:txBody>
                  <a:tcPr marL="0" marR="0" marT="0" marB="0" anchor="ctr" horzOverflow="overflow">
                    <a:solidFill>
                      <a:srgbClr val="042B7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697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Defense Pro</a:t>
                      </a:r>
                      <a:r>
                        <a:rPr lang="en-US"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grams</a:t>
                      </a:r>
                      <a:endParaRPr b="1" dirty="0">
                        <a:solidFill>
                          <a:srgbClr val="FFFFF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0" marR="0" marT="0" marB="0" anchor="ctr" horzOverflow="overflow">
                    <a:solidFill>
                      <a:srgbClr val="042B7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b="1" dirty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USNDP</a:t>
                      </a:r>
                    </a:p>
                  </a:txBody>
                  <a:tcPr marL="0" marR="0" marT="0" marB="0" anchor="ctr" horzOverflow="overflow">
                    <a:solidFill>
                      <a:srgbClr val="042B7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15000"/>
                        </a:lnSpc>
                        <a:spcBef>
                          <a:spcPts val="1000"/>
                        </a:spcBef>
                        <a:defRPr sz="1800"/>
                      </a:pPr>
                      <a:r>
                        <a:rPr dirty="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✓</a:t>
                      </a:r>
                    </a:p>
                  </a:txBody>
                  <a:tcPr marL="0" marR="0" marT="0" marB="0" anchor="ctr" horzOverflow="overflow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93499" y="6431384"/>
            <a:ext cx="127001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pic>
        <p:nvPicPr>
          <p:cNvPr id="309" name="Screen Shot 2019-05-20 at 4.12.11 PM.png" descr="Screen Shot 2019-05-20 at 4.12.1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500" y="1744692"/>
            <a:ext cx="4923608" cy="4999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nist.png" descr="nis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660" y="3610547"/>
            <a:ext cx="1296527" cy="342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cnea.png" descr="cne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8862" y="4945805"/>
            <a:ext cx="1181102" cy="1181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2" name="bnl.png" descr="bn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3138" y="1839696"/>
            <a:ext cx="1791573" cy="6847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ncstate.png" descr="ncstat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779" y="4005976"/>
            <a:ext cx="1842291" cy="887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anl.png" descr="an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8613" y="465937"/>
            <a:ext cx="1649753" cy="627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llnl.png" descr="lln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5578" y="2322569"/>
            <a:ext cx="1693893" cy="284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nnl.png" descr="nnl.png"/>
          <p:cNvPicPr>
            <a:picLocks noChangeAspect="1"/>
          </p:cNvPicPr>
          <p:nvPr/>
        </p:nvPicPr>
        <p:blipFill>
          <a:blip r:embed="rId9"/>
          <a:srcRect t="23010" b="13888"/>
          <a:stretch>
            <a:fillRect/>
          </a:stretch>
        </p:blipFill>
        <p:spPr>
          <a:xfrm>
            <a:off x="8855946" y="2629032"/>
            <a:ext cx="1425947" cy="899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ornl.png" descr="orn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99042" y="4990517"/>
            <a:ext cx="1546964" cy="794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snl.png" descr="sn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9569" y="2907840"/>
            <a:ext cx="1665911" cy="666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lanl.png" descr="lanl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8231" y="3772818"/>
            <a:ext cx="1842291" cy="845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TRIUMF.jpg" descr="TRIUMF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7837" y="582838"/>
            <a:ext cx="2179903" cy="393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cnl.png" descr="cnl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0817" y="196913"/>
            <a:ext cx="2254092" cy="9521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lbnl.png" descr="lbnl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5438" y="1281393"/>
            <a:ext cx="1181102" cy="736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csewg.png" descr="csewg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15950" y="98653"/>
            <a:ext cx="1507507" cy="1507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Picture 7" descr="Picture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25258" y="1265708"/>
            <a:ext cx="1948810" cy="362445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ine"/>
          <p:cNvSpPr/>
          <p:nvPr/>
        </p:nvSpPr>
        <p:spPr>
          <a:xfrm>
            <a:off x="3594975" y="1038174"/>
            <a:ext cx="861286" cy="1303867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26" name="Line"/>
          <p:cNvSpPr/>
          <p:nvPr/>
        </p:nvSpPr>
        <p:spPr>
          <a:xfrm flipV="1">
            <a:off x="3318647" y="3301998"/>
            <a:ext cx="2438105" cy="2031309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27" name="Line"/>
          <p:cNvSpPr/>
          <p:nvPr/>
        </p:nvSpPr>
        <p:spPr>
          <a:xfrm flipV="1">
            <a:off x="3216749" y="3144760"/>
            <a:ext cx="1223863" cy="990007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28" name="Line"/>
          <p:cNvSpPr/>
          <p:nvPr/>
        </p:nvSpPr>
        <p:spPr>
          <a:xfrm flipV="1">
            <a:off x="3389809" y="3105711"/>
            <a:ext cx="1068835" cy="196289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29" name="Line"/>
          <p:cNvSpPr/>
          <p:nvPr/>
        </p:nvSpPr>
        <p:spPr>
          <a:xfrm>
            <a:off x="3411536" y="1910727"/>
            <a:ext cx="835282" cy="835282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0" name="Line"/>
          <p:cNvSpPr/>
          <p:nvPr/>
        </p:nvSpPr>
        <p:spPr>
          <a:xfrm>
            <a:off x="5296650" y="1151455"/>
            <a:ext cx="234598" cy="1761955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1" name="Line"/>
          <p:cNvSpPr/>
          <p:nvPr/>
        </p:nvSpPr>
        <p:spPr>
          <a:xfrm flipH="1">
            <a:off x="6074895" y="1096145"/>
            <a:ext cx="558108" cy="1602458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2" name="Line"/>
          <p:cNvSpPr/>
          <p:nvPr/>
        </p:nvSpPr>
        <p:spPr>
          <a:xfrm flipH="1">
            <a:off x="6217014" y="1679356"/>
            <a:ext cx="1171026" cy="1171024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3" name="Line"/>
          <p:cNvSpPr/>
          <p:nvPr/>
        </p:nvSpPr>
        <p:spPr>
          <a:xfrm flipH="1">
            <a:off x="6353687" y="2104978"/>
            <a:ext cx="2390462" cy="872479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4" name="Line"/>
          <p:cNvSpPr/>
          <p:nvPr/>
        </p:nvSpPr>
        <p:spPr>
          <a:xfrm flipH="1" flipV="1">
            <a:off x="5981227" y="3019348"/>
            <a:ext cx="2813281" cy="2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5" name="Line"/>
          <p:cNvSpPr/>
          <p:nvPr/>
        </p:nvSpPr>
        <p:spPr>
          <a:xfrm flipH="1" flipV="1">
            <a:off x="6159006" y="3054021"/>
            <a:ext cx="2694760" cy="644125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6" name="Line"/>
          <p:cNvSpPr/>
          <p:nvPr/>
        </p:nvSpPr>
        <p:spPr>
          <a:xfrm flipH="1">
            <a:off x="7218447" y="5709829"/>
            <a:ext cx="1541230" cy="783246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7" name="Line"/>
          <p:cNvSpPr/>
          <p:nvPr/>
        </p:nvSpPr>
        <p:spPr>
          <a:xfrm flipV="1">
            <a:off x="3357683" y="2737777"/>
            <a:ext cx="940794" cy="549021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8" name="Line"/>
          <p:cNvSpPr/>
          <p:nvPr/>
        </p:nvSpPr>
        <p:spPr>
          <a:xfrm>
            <a:off x="3440085" y="2498067"/>
            <a:ext cx="798500" cy="252178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39" name="Line"/>
          <p:cNvSpPr/>
          <p:nvPr/>
        </p:nvSpPr>
        <p:spPr>
          <a:xfrm flipH="1" flipV="1">
            <a:off x="6222360" y="2788363"/>
            <a:ext cx="2570232" cy="205586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40" name="Line"/>
          <p:cNvSpPr/>
          <p:nvPr/>
        </p:nvSpPr>
        <p:spPr>
          <a:xfrm flipH="1" flipV="1">
            <a:off x="5989850" y="3249193"/>
            <a:ext cx="2738617" cy="1065040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Screen Shot 2019-05-20 at 4.11.21 PM.png" descr="Screen Shot 2019-05-20 at 4.11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211" y="1934498"/>
            <a:ext cx="3885007" cy="39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Screen Shot 2019-05-20 at 4.11.48 PM.png" descr="Screen Shot 2019-05-20 at 4.11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366" y="1919109"/>
            <a:ext cx="3915322" cy="39752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" descr="Image"/>
          <p:cNvPicPr>
            <a:picLocks noChangeAspect="1"/>
          </p:cNvPicPr>
          <p:nvPr/>
        </p:nvPicPr>
        <p:blipFill>
          <a:blip r:embed="rId4"/>
          <a:srcRect r="70329" b="50515"/>
          <a:stretch>
            <a:fillRect/>
          </a:stretch>
        </p:blipFill>
        <p:spPr>
          <a:xfrm>
            <a:off x="7448129" y="2240258"/>
            <a:ext cx="1095108" cy="902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psi.png" descr="ps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8380" y="3312159"/>
            <a:ext cx="1095229" cy="393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" descr="Image"/>
          <p:cNvPicPr>
            <a:picLocks noChangeAspect="1"/>
          </p:cNvPicPr>
          <p:nvPr/>
        </p:nvPicPr>
        <p:blipFill>
          <a:blip r:embed="rId6"/>
          <a:srcRect t="23490" b="23490"/>
          <a:stretch>
            <a:fillRect/>
          </a:stretch>
        </p:blipFill>
        <p:spPr>
          <a:xfrm>
            <a:off x="1581842" y="3870364"/>
            <a:ext cx="1428829" cy="626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7"/>
          <a:srcRect t="22571" b="22571"/>
          <a:stretch>
            <a:fillRect/>
          </a:stretch>
        </p:blipFill>
        <p:spPr>
          <a:xfrm>
            <a:off x="4526691" y="4831158"/>
            <a:ext cx="1428752" cy="64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NRG.tiff" descr="NRG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6068" y="1375305"/>
            <a:ext cx="682681" cy="527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jrc.png" descr="jrc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596" y="1091501"/>
            <a:ext cx="1308567" cy="661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cea.png" descr="cea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2257" y="4837334"/>
            <a:ext cx="949666" cy="774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rsn.png" descr="Irsn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9440" y="2254006"/>
            <a:ext cx="1025727" cy="794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awe.jpeg" descr="awe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3355" y="1181271"/>
            <a:ext cx="1025726" cy="661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csewg.png" descr="csewg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59517" y="264377"/>
            <a:ext cx="1507507" cy="1507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" descr="Image"/>
          <p:cNvPicPr>
            <a:picLocks noChangeAspect="1"/>
          </p:cNvPicPr>
          <p:nvPr/>
        </p:nvPicPr>
        <p:blipFill>
          <a:blip r:embed="rId14"/>
          <a:srcRect r="87157"/>
          <a:stretch>
            <a:fillRect/>
          </a:stretch>
        </p:blipFill>
        <p:spPr>
          <a:xfrm>
            <a:off x="9088242" y="2197269"/>
            <a:ext cx="932754" cy="90788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Line"/>
          <p:cNvSpPr/>
          <p:nvPr/>
        </p:nvSpPr>
        <p:spPr>
          <a:xfrm>
            <a:off x="2500205" y="1862102"/>
            <a:ext cx="1014787" cy="1584839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56" name="Line"/>
          <p:cNvSpPr/>
          <p:nvPr/>
        </p:nvSpPr>
        <p:spPr>
          <a:xfrm>
            <a:off x="3425280" y="1938286"/>
            <a:ext cx="317121" cy="1508654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57" name="Line"/>
          <p:cNvSpPr/>
          <p:nvPr/>
        </p:nvSpPr>
        <p:spPr>
          <a:xfrm flipH="1">
            <a:off x="3552281" y="2849279"/>
            <a:ext cx="1804082" cy="896748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58" name="Line"/>
          <p:cNvSpPr/>
          <p:nvPr/>
        </p:nvSpPr>
        <p:spPr>
          <a:xfrm flipV="1">
            <a:off x="3066825" y="3777365"/>
            <a:ext cx="474322" cy="474322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59" name="Line"/>
          <p:cNvSpPr/>
          <p:nvPr/>
        </p:nvSpPr>
        <p:spPr>
          <a:xfrm flipH="1">
            <a:off x="3847204" y="3537545"/>
            <a:ext cx="1506078" cy="167902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60" name="Line"/>
          <p:cNvSpPr/>
          <p:nvPr/>
        </p:nvSpPr>
        <p:spPr>
          <a:xfrm flipH="1" flipV="1">
            <a:off x="4025004" y="3705445"/>
            <a:ext cx="959359" cy="959359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61" name="Line"/>
          <p:cNvSpPr/>
          <p:nvPr/>
        </p:nvSpPr>
        <p:spPr>
          <a:xfrm flipH="1">
            <a:off x="3696080" y="1761350"/>
            <a:ext cx="1340506" cy="1786722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62" name="Line"/>
          <p:cNvSpPr/>
          <p:nvPr/>
        </p:nvSpPr>
        <p:spPr>
          <a:xfrm flipH="1" flipV="1">
            <a:off x="3648201" y="3855303"/>
            <a:ext cx="101772" cy="899665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63" name="Line"/>
          <p:cNvSpPr/>
          <p:nvPr/>
        </p:nvSpPr>
        <p:spPr>
          <a:xfrm flipH="1">
            <a:off x="9460606" y="3193597"/>
            <a:ext cx="217493" cy="892144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64" name="Line"/>
          <p:cNvSpPr/>
          <p:nvPr/>
        </p:nvSpPr>
        <p:spPr>
          <a:xfrm>
            <a:off x="8187931" y="3194253"/>
            <a:ext cx="389530" cy="893203"/>
          </a:xfrm>
          <a:prstGeom prst="line">
            <a:avLst/>
          </a:prstGeom>
          <a:ln w="25400">
            <a:solidFill>
              <a:srgbClr val="FFC000"/>
            </a:solidFill>
            <a:miter/>
            <a:tailEnd type="triangle"/>
          </a:ln>
        </p:spPr>
        <p:txBody>
          <a:bodyPr lIns="45718" tIns="45718" rIns="45718" bIns="45718"/>
          <a:lstStyle/>
          <a:p>
            <a:pPr>
              <a:defRPr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65" name="CSEWG is not limited to the Americas"/>
          <p:cNvSpPr txBox="1">
            <a:spLocks noGrp="1"/>
          </p:cNvSpPr>
          <p:nvPr>
            <p:ph type="title"/>
          </p:nvPr>
        </p:nvSpPr>
        <p:spPr>
          <a:xfrm>
            <a:off x="651783" y="106266"/>
            <a:ext cx="11049001" cy="1325564"/>
          </a:xfrm>
          <a:prstGeom prst="rect">
            <a:avLst/>
          </a:prstGeom>
        </p:spPr>
        <p:txBody>
          <a:bodyPr/>
          <a:lstStyle>
            <a:lvl1pPr defTabSz="694944">
              <a:defRPr sz="3000"/>
            </a:lvl1pPr>
          </a:lstStyle>
          <a:p>
            <a:r>
              <a:t>CSEWG is not limited to the Americas</a:t>
            </a:r>
          </a:p>
        </p:txBody>
      </p:sp>
      <p:sp>
        <p:nvSpPr>
          <p:cNvPr id="3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93499" y="6431384"/>
            <a:ext cx="127001" cy="13554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629" name="Picture 3" descr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907">
            <a:off x="484748" y="-9607"/>
            <a:ext cx="11246129" cy="6915821"/>
          </a:xfrm>
          <a:prstGeom prst="rect">
            <a:avLst/>
          </a:prstGeom>
          <a:ln w="12700">
            <a:miter lim="400000"/>
          </a:ln>
        </p:spPr>
      </p:pic>
      <p:sp>
        <p:nvSpPr>
          <p:cNvPr id="630" name="https://phits.jaea.go.jp/lec/phits-introduction-en.pdf"/>
          <p:cNvSpPr txBox="1"/>
          <p:nvPr/>
        </p:nvSpPr>
        <p:spPr>
          <a:xfrm rot="16205380">
            <a:off x="9357240" y="3272972"/>
            <a:ext cx="519986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https://phits.jaea.go.jp/lec/phits-introduction-en.pdf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633" name="Picture 3" descr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 rot="5907">
            <a:off x="484748" y="-9607"/>
            <a:ext cx="11246129" cy="6915821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Stopping Powers"/>
          <p:cNvSpPr txBox="1"/>
          <p:nvPr/>
        </p:nvSpPr>
        <p:spPr>
          <a:xfrm>
            <a:off x="4054802" y="3442251"/>
            <a:ext cx="1610744" cy="78038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7EA1"/>
            </a:solidFill>
            <a:miter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300" b="1">
                <a:solidFill>
                  <a:srgbClr val="FFFFFF"/>
                </a:solidFill>
              </a:defRPr>
            </a:lvl1pPr>
          </a:lstStyle>
          <a:p>
            <a:r>
              <a:t>Stopping Powers</a:t>
            </a:r>
          </a:p>
        </p:txBody>
      </p:sp>
      <p:sp>
        <p:nvSpPr>
          <p:cNvPr id="635" name="Line"/>
          <p:cNvSpPr/>
          <p:nvPr/>
        </p:nvSpPr>
        <p:spPr>
          <a:xfrm>
            <a:off x="4895887" y="4098431"/>
            <a:ext cx="552108" cy="941115"/>
          </a:xfrm>
          <a:prstGeom prst="line">
            <a:avLst/>
          </a:prstGeom>
          <a:ln w="508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6" name="Line"/>
          <p:cNvSpPr/>
          <p:nvPr/>
        </p:nvSpPr>
        <p:spPr>
          <a:xfrm flipH="1">
            <a:off x="2545169" y="2486860"/>
            <a:ext cx="1708435" cy="1900956"/>
          </a:xfrm>
          <a:prstGeom prst="line">
            <a:avLst/>
          </a:prstGeom>
          <a:ln w="508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7" name="Line"/>
          <p:cNvSpPr/>
          <p:nvPr/>
        </p:nvSpPr>
        <p:spPr>
          <a:xfrm>
            <a:off x="4748929" y="2091803"/>
            <a:ext cx="5161663" cy="410969"/>
          </a:xfrm>
          <a:prstGeom prst="line">
            <a:avLst/>
          </a:prstGeom>
          <a:ln w="508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8" name="Line"/>
          <p:cNvSpPr/>
          <p:nvPr/>
        </p:nvSpPr>
        <p:spPr>
          <a:xfrm>
            <a:off x="4659758" y="2198118"/>
            <a:ext cx="4317396" cy="698135"/>
          </a:xfrm>
          <a:prstGeom prst="line">
            <a:avLst/>
          </a:prstGeom>
          <a:ln w="508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9" name="(ENDF) data tables"/>
          <p:cNvSpPr txBox="1"/>
          <p:nvPr/>
        </p:nvSpPr>
        <p:spPr>
          <a:xfrm>
            <a:off x="3628713" y="1553071"/>
            <a:ext cx="1281097" cy="1123285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7EA1"/>
            </a:solidFill>
            <a:miter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300" b="1">
                <a:solidFill>
                  <a:srgbClr val="FFFFFF"/>
                </a:solidFill>
              </a:defRPr>
            </a:lvl1pPr>
          </a:lstStyle>
          <a:p>
            <a:r>
              <a:t>(ENDF) data tables</a:t>
            </a:r>
          </a:p>
        </p:txBody>
      </p:sp>
      <p:sp>
        <p:nvSpPr>
          <p:cNvPr id="640" name="https://phits.jaea.go.jp/lec/phits-introduction-en.pdf"/>
          <p:cNvSpPr txBox="1"/>
          <p:nvPr/>
        </p:nvSpPr>
        <p:spPr>
          <a:xfrm rot="16205380">
            <a:off x="9357240" y="3272972"/>
            <a:ext cx="5199867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https://phits.jaea.go.jp/lec/phits-introduction-en.pdf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>
            <a:extLst>
              <a:ext uri="{FF2B5EF4-FFF2-40B4-BE49-F238E27FC236}">
                <a16:creationId xmlns:a16="http://schemas.microsoft.com/office/drawing/2014/main" id="{ED5928C4-3040-C73C-7917-0A1609112682}"/>
              </a:ext>
            </a:extLst>
          </p:cNvPr>
          <p:cNvGrpSpPr/>
          <p:nvPr/>
        </p:nvGrpSpPr>
        <p:grpSpPr>
          <a:xfrm>
            <a:off x="1123681" y="4534901"/>
            <a:ext cx="10444342" cy="1619969"/>
            <a:chOff x="-3" y="-2"/>
            <a:chExt cx="10444341" cy="1619968"/>
          </a:xfrm>
        </p:grpSpPr>
        <p:grpSp>
          <p:nvGrpSpPr>
            <p:cNvPr id="3" name="Group 16">
              <a:extLst>
                <a:ext uri="{FF2B5EF4-FFF2-40B4-BE49-F238E27FC236}">
                  <a16:creationId xmlns:a16="http://schemas.microsoft.com/office/drawing/2014/main" id="{46411F6C-0AFF-9A79-18BB-2B4B5E15AC60}"/>
                </a:ext>
              </a:extLst>
            </p:cNvPr>
            <p:cNvGrpSpPr/>
            <p:nvPr/>
          </p:nvGrpSpPr>
          <p:grpSpPr>
            <a:xfrm>
              <a:off x="-3" y="-2"/>
              <a:ext cx="10444341" cy="1619968"/>
              <a:chOff x="0" y="0"/>
              <a:chExt cx="10444339" cy="1619967"/>
            </a:xfrm>
          </p:grpSpPr>
          <p:pic>
            <p:nvPicPr>
              <p:cNvPr id="10" name="Picture 23" descr="Picture 23">
                <a:extLst>
                  <a:ext uri="{FF2B5EF4-FFF2-40B4-BE49-F238E27FC236}">
                    <a16:creationId xmlns:a16="http://schemas.microsoft.com/office/drawing/2014/main" id="{19C63435-A4DB-E39F-212E-EA138A59C3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" y="11395"/>
                <a:ext cx="1757314" cy="830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1" name="Picture 24" descr="Picture 24">
                <a:extLst>
                  <a:ext uri="{FF2B5EF4-FFF2-40B4-BE49-F238E27FC236}">
                    <a16:creationId xmlns:a16="http://schemas.microsoft.com/office/drawing/2014/main" id="{E5DE66BD-6305-F739-15E3-F305B0C10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27945" y="11395"/>
                <a:ext cx="1757315" cy="830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2" name="Picture 25" descr="Picture 25">
                <a:extLst>
                  <a:ext uri="{FF2B5EF4-FFF2-40B4-BE49-F238E27FC236}">
                    <a16:creationId xmlns:a16="http://schemas.microsoft.com/office/drawing/2014/main" id="{E795AA09-C319-7D8E-811A-BED50F8334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61030" y="11395"/>
                <a:ext cx="1757314" cy="830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3" name="Picture 26" descr="Picture 26">
                <a:extLst>
                  <a:ext uri="{FF2B5EF4-FFF2-40B4-BE49-F238E27FC236}">
                    <a16:creationId xmlns:a16="http://schemas.microsoft.com/office/drawing/2014/main" id="{9621101A-B361-CDE0-9D7E-9FD0566DC0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04535" y="11395"/>
                <a:ext cx="1757315" cy="830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4" name="Picture 27" descr="Picture 27">
                <a:extLst>
                  <a:ext uri="{FF2B5EF4-FFF2-40B4-BE49-F238E27FC236}">
                    <a16:creationId xmlns:a16="http://schemas.microsoft.com/office/drawing/2014/main" id="{F169D947-5091-E36A-EA84-67F2C3761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938876" y="-1"/>
                <a:ext cx="1757315" cy="83035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5" name="Picture 28" descr="Picture 28">
                <a:extLst>
                  <a:ext uri="{FF2B5EF4-FFF2-40B4-BE49-F238E27FC236}">
                    <a16:creationId xmlns:a16="http://schemas.microsoft.com/office/drawing/2014/main" id="{BFCD4A01-8C72-A5DD-B3A0-1773455A71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687025" y="10075"/>
                <a:ext cx="1757315" cy="83035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6" name="Picture 29" descr="Picture 29">
                <a:extLst>
                  <a:ext uri="{FF2B5EF4-FFF2-40B4-BE49-F238E27FC236}">
                    <a16:creationId xmlns:a16="http://schemas.microsoft.com/office/drawing/2014/main" id="{3AB06717-5BCE-BCAD-C578-9902AA7123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 flipH="1">
                <a:off x="-1" y="778217"/>
                <a:ext cx="1757314" cy="8303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7" name="Picture 30" descr="Picture 30">
                <a:extLst>
                  <a:ext uri="{FF2B5EF4-FFF2-40B4-BE49-F238E27FC236}">
                    <a16:creationId xmlns:a16="http://schemas.microsoft.com/office/drawing/2014/main" id="{201C1CE0-5A8A-F056-8D3E-EC60C1593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 flipH="1">
                <a:off x="1727945" y="778217"/>
                <a:ext cx="1757315" cy="8303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8" name="Picture 31" descr="Picture 31">
                <a:extLst>
                  <a:ext uri="{FF2B5EF4-FFF2-40B4-BE49-F238E27FC236}">
                    <a16:creationId xmlns:a16="http://schemas.microsoft.com/office/drawing/2014/main" id="{E767F49A-430E-BCDD-FE3D-EFBB4FD23B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 flipH="1">
                <a:off x="3461030" y="778217"/>
                <a:ext cx="1757314" cy="8303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" name="Picture 32" descr="Picture 32">
                <a:extLst>
                  <a:ext uri="{FF2B5EF4-FFF2-40B4-BE49-F238E27FC236}">
                    <a16:creationId xmlns:a16="http://schemas.microsoft.com/office/drawing/2014/main" id="{DEAE0B50-71A9-EFBD-AFE9-EC076104CF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 flipH="1">
                <a:off x="5204535" y="778217"/>
                <a:ext cx="1757315" cy="8303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0" name="Picture 33" descr="Picture 33">
                <a:extLst>
                  <a:ext uri="{FF2B5EF4-FFF2-40B4-BE49-F238E27FC236}">
                    <a16:creationId xmlns:a16="http://schemas.microsoft.com/office/drawing/2014/main" id="{5E12D0A5-BAB2-E00C-3C4D-35EB705587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 flipH="1">
                <a:off x="6938876" y="789612"/>
                <a:ext cx="1757315" cy="8303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" name="Picture 34" descr="Picture 34">
                <a:extLst>
                  <a:ext uri="{FF2B5EF4-FFF2-40B4-BE49-F238E27FC236}">
                    <a16:creationId xmlns:a16="http://schemas.microsoft.com/office/drawing/2014/main" id="{4C641323-85B3-AA1A-06C8-BBECB50DE1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 flipH="1">
                <a:off x="8687025" y="779537"/>
                <a:ext cx="1757315" cy="8303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" name="TextBox 17">
              <a:extLst>
                <a:ext uri="{FF2B5EF4-FFF2-40B4-BE49-F238E27FC236}">
                  <a16:creationId xmlns:a16="http://schemas.microsoft.com/office/drawing/2014/main" id="{BAAF3F57-0EC4-F87C-5581-537D2381BB21}"/>
                </a:ext>
              </a:extLst>
            </p:cNvPr>
            <p:cNvSpPr txBox="1"/>
            <p:nvPr/>
          </p:nvSpPr>
          <p:spPr>
            <a:xfrm>
              <a:off x="277266" y="516504"/>
              <a:ext cx="1383801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400"/>
              </a:lvl1pPr>
            </a:lstStyle>
            <a:p>
              <a:r>
                <a:rPr sz="1800" dirty="0"/>
                <a:t>Theory &amp; Experiment</a:t>
              </a:r>
            </a:p>
          </p:txBody>
        </p: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199284C1-72A3-9F9C-29C5-639D759AAD42}"/>
                </a:ext>
              </a:extLst>
            </p:cNvPr>
            <p:cNvSpPr txBox="1"/>
            <p:nvPr/>
          </p:nvSpPr>
          <p:spPr>
            <a:xfrm>
              <a:off x="5538260" y="488053"/>
              <a:ext cx="1383800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400"/>
              </a:lvl1pPr>
            </a:lstStyle>
            <a:p>
              <a:r>
                <a:rPr sz="1800"/>
                <a:t>Transport Codes</a:t>
              </a:r>
            </a:p>
          </p:txBody>
        </p:sp>
        <p:sp>
          <p:nvSpPr>
            <p:cNvPr id="6" name="TextBox 19">
              <a:extLst>
                <a:ext uri="{FF2B5EF4-FFF2-40B4-BE49-F238E27FC236}">
                  <a16:creationId xmlns:a16="http://schemas.microsoft.com/office/drawing/2014/main" id="{ADC389FC-95B4-683C-3C41-C66B6559C5E9}"/>
                </a:ext>
              </a:extLst>
            </p:cNvPr>
            <p:cNvSpPr txBox="1"/>
            <p:nvPr/>
          </p:nvSpPr>
          <p:spPr>
            <a:xfrm>
              <a:off x="9180986" y="639808"/>
              <a:ext cx="861645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400"/>
              </a:lvl1pPr>
            </a:lstStyle>
            <a:p>
              <a:r>
                <a:rPr sz="1800"/>
                <a:t>User</a:t>
              </a:r>
            </a:p>
          </p:txBody>
        </p:sp>
        <p:sp>
          <p:nvSpPr>
            <p:cNvPr id="7" name="TextBox 20">
              <a:extLst>
                <a:ext uri="{FF2B5EF4-FFF2-40B4-BE49-F238E27FC236}">
                  <a16:creationId xmlns:a16="http://schemas.microsoft.com/office/drawing/2014/main" id="{09BCF90D-2542-92F4-042C-E4134E5B3BBE}"/>
                </a:ext>
              </a:extLst>
            </p:cNvPr>
            <p:cNvSpPr txBox="1"/>
            <p:nvPr/>
          </p:nvSpPr>
          <p:spPr>
            <a:xfrm>
              <a:off x="3753855" y="438550"/>
              <a:ext cx="1383800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400"/>
              </a:lvl1pPr>
            </a:lstStyle>
            <a:p>
              <a:r>
                <a:rPr sz="1800"/>
                <a:t>Data Processing</a:t>
              </a:r>
            </a:p>
          </p:txBody>
        </p:sp>
        <p:sp>
          <p:nvSpPr>
            <p:cNvPr id="8" name="TextBox 21">
              <a:extLst>
                <a:ext uri="{FF2B5EF4-FFF2-40B4-BE49-F238E27FC236}">
                  <a16:creationId xmlns:a16="http://schemas.microsoft.com/office/drawing/2014/main" id="{D12F1277-AE7D-9D48-A2CC-2446B7DD5E30}"/>
                </a:ext>
              </a:extLst>
            </p:cNvPr>
            <p:cNvSpPr txBox="1"/>
            <p:nvPr/>
          </p:nvSpPr>
          <p:spPr>
            <a:xfrm>
              <a:off x="7206215" y="454295"/>
              <a:ext cx="1383801" cy="646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400"/>
              </a:lvl1pPr>
            </a:lstStyle>
            <a:p>
              <a:r>
                <a:rPr sz="1800"/>
                <a:t>Verification &amp; Validation</a:t>
              </a:r>
            </a:p>
          </p:txBody>
        </p:sp>
        <p:sp>
          <p:nvSpPr>
            <p:cNvPr id="9" name="TextBox 22">
              <a:extLst>
                <a:ext uri="{FF2B5EF4-FFF2-40B4-BE49-F238E27FC236}">
                  <a16:creationId xmlns:a16="http://schemas.microsoft.com/office/drawing/2014/main" id="{96620324-57D9-55E7-AB9B-FA9DF09EF110}"/>
                </a:ext>
              </a:extLst>
            </p:cNvPr>
            <p:cNvSpPr txBox="1"/>
            <p:nvPr/>
          </p:nvSpPr>
          <p:spPr>
            <a:xfrm>
              <a:off x="2075426" y="621433"/>
              <a:ext cx="1383800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400"/>
              </a:lvl1pPr>
            </a:lstStyle>
            <a:p>
              <a:r>
                <a:rPr sz="1800"/>
                <a:t>Evaluation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40D947E-102F-8483-3CDB-579F8AC49E51}"/>
              </a:ext>
            </a:extLst>
          </p:cNvPr>
          <p:cNvSpPr txBox="1"/>
          <p:nvPr/>
        </p:nvSpPr>
        <p:spPr>
          <a:xfrm>
            <a:off x="2257359" y="1346393"/>
            <a:ext cx="8007959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Our goal is to get the highest quality data to users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153CD-F00D-3F4D-EEEA-964CF2E71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299" y="2187832"/>
            <a:ext cx="6121400" cy="18415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9655"/>
            <a:ext cx="11049000" cy="1325563"/>
          </a:xfrm>
        </p:spPr>
        <p:txBody>
          <a:bodyPr/>
          <a:lstStyle/>
          <a:p>
            <a:pPr algn="ctr"/>
            <a:r>
              <a:rPr lang="en-US" dirty="0"/>
              <a:t>The Nuclear Data Pipeline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066DCE-3BE2-1463-0DBE-9DC5394FE1D3}"/>
              </a:ext>
            </a:extLst>
          </p:cNvPr>
          <p:cNvSpPr/>
          <p:nvPr/>
        </p:nvSpPr>
        <p:spPr>
          <a:xfrm>
            <a:off x="9819875" y="4534900"/>
            <a:ext cx="1800624" cy="1619971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7418780-D512-D6C7-27B2-9B88302A1F0D}"/>
              </a:ext>
            </a:extLst>
          </p:cNvPr>
          <p:cNvCxnSpPr>
            <a:stCxn id="23" idx="3"/>
            <a:endCxn id="15" idx="0"/>
          </p:cNvCxnSpPr>
          <p:nvPr/>
        </p:nvCxnSpPr>
        <p:spPr>
          <a:xfrm>
            <a:off x="9156699" y="3108582"/>
            <a:ext cx="1532667" cy="1436394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4329138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E356E-E858-4FBB-0438-01525879A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42262"/>
            <a:ext cx="8311876" cy="68157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7375DE-67E5-6B10-3550-5B558334373D}"/>
              </a:ext>
            </a:extLst>
          </p:cNvPr>
          <p:cNvSpPr txBox="1"/>
          <p:nvPr/>
        </p:nvSpPr>
        <p:spPr>
          <a:xfrm>
            <a:off x="642873" y="2905782"/>
            <a:ext cx="2243204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But wait…</a:t>
            </a:r>
          </a:p>
        </p:txBody>
      </p:sp>
    </p:spTree>
    <p:extLst>
      <p:ext uri="{BB962C8B-B14F-4D97-AF65-F5344CB8AC3E}">
        <p14:creationId xmlns:p14="http://schemas.microsoft.com/office/powerpoint/2010/main" val="30085903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40D947E-102F-8483-3CDB-579F8AC49E51}"/>
              </a:ext>
            </a:extLst>
          </p:cNvPr>
          <p:cNvSpPr txBox="1"/>
          <p:nvPr/>
        </p:nvSpPr>
        <p:spPr>
          <a:xfrm>
            <a:off x="1227446" y="1360935"/>
            <a:ext cx="10686578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With uncertainties, the users now have the tools to inform priorities</a:t>
            </a:r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9655"/>
            <a:ext cx="11049000" cy="1325563"/>
          </a:xfrm>
        </p:spPr>
        <p:txBody>
          <a:bodyPr/>
          <a:lstStyle/>
          <a:p>
            <a:pPr algn="ctr"/>
            <a:r>
              <a:rPr lang="en-US" dirty="0"/>
              <a:t>The Nuclear Data Pipeline</a:t>
            </a:r>
          </a:p>
        </p:txBody>
      </p:sp>
      <p:grpSp>
        <p:nvGrpSpPr>
          <p:cNvPr id="25" name="Group">
            <a:extLst>
              <a:ext uri="{FF2B5EF4-FFF2-40B4-BE49-F238E27FC236}">
                <a16:creationId xmlns:a16="http://schemas.microsoft.com/office/drawing/2014/main" id="{0548BFA1-0911-37D2-C4FC-0C6647B82D8F}"/>
              </a:ext>
            </a:extLst>
          </p:cNvPr>
          <p:cNvGrpSpPr/>
          <p:nvPr/>
        </p:nvGrpSpPr>
        <p:grpSpPr>
          <a:xfrm>
            <a:off x="1085848" y="2343187"/>
            <a:ext cx="10211362" cy="3725962"/>
            <a:chOff x="-2" y="0"/>
            <a:chExt cx="8435186" cy="2592420"/>
          </a:xfrm>
        </p:grpSpPr>
        <p:grpSp>
          <p:nvGrpSpPr>
            <p:cNvPr id="27" name="Group 50">
              <a:extLst>
                <a:ext uri="{FF2B5EF4-FFF2-40B4-BE49-F238E27FC236}">
                  <a16:creationId xmlns:a16="http://schemas.microsoft.com/office/drawing/2014/main" id="{AEB70459-9E02-9C42-28C5-E7C17331CC34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46" name="Group 51">
                <a:extLst>
                  <a:ext uri="{FF2B5EF4-FFF2-40B4-BE49-F238E27FC236}">
                    <a16:creationId xmlns:a16="http://schemas.microsoft.com/office/drawing/2014/main" id="{952B5792-205A-7978-EAA4-0219870273A3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53" name="Picture 58" descr="Picture 58">
                  <a:extLst>
                    <a:ext uri="{FF2B5EF4-FFF2-40B4-BE49-F238E27FC236}">
                      <a16:creationId xmlns:a16="http://schemas.microsoft.com/office/drawing/2014/main" id="{BF375597-1145-93E0-D95F-92020E01D5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4" name="Picture 59" descr="Picture 59">
                  <a:extLst>
                    <a:ext uri="{FF2B5EF4-FFF2-40B4-BE49-F238E27FC236}">
                      <a16:creationId xmlns:a16="http://schemas.microsoft.com/office/drawing/2014/main" id="{734BCD81-3BCE-B29E-C7E5-4BDB99FA2B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5" name="Picture 60" descr="Picture 60">
                  <a:extLst>
                    <a:ext uri="{FF2B5EF4-FFF2-40B4-BE49-F238E27FC236}">
                      <a16:creationId xmlns:a16="http://schemas.microsoft.com/office/drawing/2014/main" id="{8647D5AB-7ED8-79DD-9305-AB16B0BB18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6" name="Picture 61" descr="Picture 61">
                  <a:extLst>
                    <a:ext uri="{FF2B5EF4-FFF2-40B4-BE49-F238E27FC236}">
                      <a16:creationId xmlns:a16="http://schemas.microsoft.com/office/drawing/2014/main" id="{17AB9EAF-9D9D-5F47-380D-DA1AF92219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7" name="Picture 62" descr="Picture 62">
                  <a:extLst>
                    <a:ext uri="{FF2B5EF4-FFF2-40B4-BE49-F238E27FC236}">
                      <a16:creationId xmlns:a16="http://schemas.microsoft.com/office/drawing/2014/main" id="{9F4D837B-690C-2767-25D6-17AC115845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8" name="Picture 63" descr="Picture 63">
                  <a:extLst>
                    <a:ext uri="{FF2B5EF4-FFF2-40B4-BE49-F238E27FC236}">
                      <a16:creationId xmlns:a16="http://schemas.microsoft.com/office/drawing/2014/main" id="{8EC7908D-A53E-ECFB-6804-C387468B20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9" name="Picture 64" descr="Picture 64">
                  <a:extLst>
                    <a:ext uri="{FF2B5EF4-FFF2-40B4-BE49-F238E27FC236}">
                      <a16:creationId xmlns:a16="http://schemas.microsoft.com/office/drawing/2014/main" id="{21130BEF-B117-5EE4-46A3-FD8FABA78E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0" name="Picture 65" descr="Picture 65">
                  <a:extLst>
                    <a:ext uri="{FF2B5EF4-FFF2-40B4-BE49-F238E27FC236}">
                      <a16:creationId xmlns:a16="http://schemas.microsoft.com/office/drawing/2014/main" id="{A7C338D7-5862-8740-8A3A-939EA98AAC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1" name="Picture 66" descr="Picture 66">
                  <a:extLst>
                    <a:ext uri="{FF2B5EF4-FFF2-40B4-BE49-F238E27FC236}">
                      <a16:creationId xmlns:a16="http://schemas.microsoft.com/office/drawing/2014/main" id="{1E19845D-8BC6-676E-BA21-CC700A9C24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2" name="Picture 67" descr="Picture 67">
                  <a:extLst>
                    <a:ext uri="{FF2B5EF4-FFF2-40B4-BE49-F238E27FC236}">
                      <a16:creationId xmlns:a16="http://schemas.microsoft.com/office/drawing/2014/main" id="{2E983FF5-2293-856C-B796-27B9B1A63E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3" name="Picture 68" descr="Picture 68">
                  <a:extLst>
                    <a:ext uri="{FF2B5EF4-FFF2-40B4-BE49-F238E27FC236}">
                      <a16:creationId xmlns:a16="http://schemas.microsoft.com/office/drawing/2014/main" id="{5D31E228-2E49-D30B-21E1-4BDD2F3CC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4" name="Picture 69" descr="Picture 69">
                  <a:extLst>
                    <a:ext uri="{FF2B5EF4-FFF2-40B4-BE49-F238E27FC236}">
                      <a16:creationId xmlns:a16="http://schemas.microsoft.com/office/drawing/2014/main" id="{5638912D-7E96-2964-D2FC-6F71C0F105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7" name="TextBox 52">
                <a:extLst>
                  <a:ext uri="{FF2B5EF4-FFF2-40B4-BE49-F238E27FC236}">
                    <a16:creationId xmlns:a16="http://schemas.microsoft.com/office/drawing/2014/main" id="{C4263431-6F6D-BD35-C6B5-7750027BC244}"/>
                  </a:ext>
                </a:extLst>
              </p:cNvPr>
              <p:cNvSpPr txBox="1"/>
              <p:nvPr/>
            </p:nvSpPr>
            <p:spPr>
              <a:xfrm>
                <a:off x="181589" y="550341"/>
                <a:ext cx="1172397" cy="256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800" dirty="0"/>
                  <a:t>Experiment</a:t>
                </a:r>
              </a:p>
            </p:txBody>
          </p:sp>
          <p:sp>
            <p:nvSpPr>
              <p:cNvPr id="48" name="TextBox 53">
                <a:extLst>
                  <a:ext uri="{FF2B5EF4-FFF2-40B4-BE49-F238E27FC236}">
                    <a16:creationId xmlns:a16="http://schemas.microsoft.com/office/drawing/2014/main" id="{814684A8-BA7C-9638-2EE2-80A815B29A2D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4496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800"/>
                  <a:t>Transport Codes</a:t>
                </a:r>
              </a:p>
            </p:txBody>
          </p:sp>
          <p:sp>
            <p:nvSpPr>
              <p:cNvPr id="49" name="TextBox 54">
                <a:extLst>
                  <a:ext uri="{FF2B5EF4-FFF2-40B4-BE49-F238E27FC236}">
                    <a16:creationId xmlns:a16="http://schemas.microsoft.com/office/drawing/2014/main" id="{82B33273-8CE7-C580-ABA3-B84052A02597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56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800"/>
                  <a:t>User</a:t>
                </a:r>
              </a:p>
            </p:txBody>
          </p:sp>
          <p:sp>
            <p:nvSpPr>
              <p:cNvPr id="50" name="TextBox 55">
                <a:extLst>
                  <a:ext uri="{FF2B5EF4-FFF2-40B4-BE49-F238E27FC236}">
                    <a16:creationId xmlns:a16="http://schemas.microsoft.com/office/drawing/2014/main" id="{AD280BBA-AD2F-41AB-2E23-4FC32E370897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4496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800"/>
                  <a:t>Data Processing</a:t>
                </a:r>
              </a:p>
            </p:txBody>
          </p:sp>
          <p:sp>
            <p:nvSpPr>
              <p:cNvPr id="51" name="TextBox 56">
                <a:extLst>
                  <a:ext uri="{FF2B5EF4-FFF2-40B4-BE49-F238E27FC236}">
                    <a16:creationId xmlns:a16="http://schemas.microsoft.com/office/drawing/2014/main" id="{138C6B3E-A12A-559E-6CFA-B4A22BA79A5F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4" cy="23555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600"/>
                  <a:t>Benchmarking</a:t>
                </a:r>
              </a:p>
            </p:txBody>
          </p:sp>
          <p:sp>
            <p:nvSpPr>
              <p:cNvPr id="52" name="TextBox 57">
                <a:extLst>
                  <a:ext uri="{FF2B5EF4-FFF2-40B4-BE49-F238E27FC236}">
                    <a16:creationId xmlns:a16="http://schemas.microsoft.com/office/drawing/2014/main" id="{543C52F5-315A-F029-BB78-324C751B3EBF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4496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800"/>
                  <a:t>Theory &amp; Evaluation</a:t>
                </a:r>
              </a:p>
            </p:txBody>
          </p:sp>
        </p:grpSp>
        <p:grpSp>
          <p:nvGrpSpPr>
            <p:cNvPr id="29" name="Group 32">
              <a:extLst>
                <a:ext uri="{FF2B5EF4-FFF2-40B4-BE49-F238E27FC236}">
                  <a16:creationId xmlns:a16="http://schemas.microsoft.com/office/drawing/2014/main" id="{56E56287-0602-3D29-F80E-8D03ED8EEE11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30" name="Rectangle 33">
                <a:extLst>
                  <a:ext uri="{FF2B5EF4-FFF2-40B4-BE49-F238E27FC236}">
                    <a16:creationId xmlns:a16="http://schemas.microsoft.com/office/drawing/2014/main" id="{CBFB4E7C-229C-9C48-C7A2-9F648E4503DB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grpSp>
            <p:nvGrpSpPr>
              <p:cNvPr id="31" name="Group 34">
                <a:extLst>
                  <a:ext uri="{FF2B5EF4-FFF2-40B4-BE49-F238E27FC236}">
                    <a16:creationId xmlns:a16="http://schemas.microsoft.com/office/drawing/2014/main" id="{4722470E-5BAF-B604-FEFE-74B6FB3544D3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41" name="Rectangle 44">
                  <a:extLst>
                    <a:ext uri="{FF2B5EF4-FFF2-40B4-BE49-F238E27FC236}">
                      <a16:creationId xmlns:a16="http://schemas.microsoft.com/office/drawing/2014/main" id="{97D74F23-2C7C-B6A5-00C4-39207A5FC597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/>
                </a:p>
              </p:txBody>
            </p:sp>
            <p:sp>
              <p:nvSpPr>
                <p:cNvPr id="42" name="Rectangle 45">
                  <a:extLst>
                    <a:ext uri="{FF2B5EF4-FFF2-40B4-BE49-F238E27FC236}">
                      <a16:creationId xmlns:a16="http://schemas.microsoft.com/office/drawing/2014/main" id="{6744D273-CE85-7494-BED9-1782762AD5E5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/>
                </a:p>
              </p:txBody>
            </p:sp>
            <p:sp>
              <p:nvSpPr>
                <p:cNvPr id="43" name="Rectangle 46">
                  <a:extLst>
                    <a:ext uri="{FF2B5EF4-FFF2-40B4-BE49-F238E27FC236}">
                      <a16:creationId xmlns:a16="http://schemas.microsoft.com/office/drawing/2014/main" id="{5BE79358-D714-0F56-961C-CEE0ADC97510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/>
                </a:p>
              </p:txBody>
            </p:sp>
            <p:sp>
              <p:nvSpPr>
                <p:cNvPr id="44" name="Rectangle 47">
                  <a:extLst>
                    <a:ext uri="{FF2B5EF4-FFF2-40B4-BE49-F238E27FC236}">
                      <a16:creationId xmlns:a16="http://schemas.microsoft.com/office/drawing/2014/main" id="{2767E497-6737-BC4F-2952-F8C94F6230E9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/>
                </a:p>
              </p:txBody>
            </p:sp>
            <p:sp>
              <p:nvSpPr>
                <p:cNvPr id="45" name="Rectangle 48">
                  <a:extLst>
                    <a:ext uri="{FF2B5EF4-FFF2-40B4-BE49-F238E27FC236}">
                      <a16:creationId xmlns:a16="http://schemas.microsoft.com/office/drawing/2014/main" id="{1AD0848C-B517-4E0B-BDBC-594906033F5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/>
                </a:p>
              </p:txBody>
            </p:sp>
          </p:grpSp>
          <p:sp>
            <p:nvSpPr>
              <p:cNvPr id="32" name="TextBox 35">
                <a:extLst>
                  <a:ext uri="{FF2B5EF4-FFF2-40B4-BE49-F238E27FC236}">
                    <a16:creationId xmlns:a16="http://schemas.microsoft.com/office/drawing/2014/main" id="{D7DE47E0-96C3-54AA-8DBC-302A2EFCA8D0}"/>
                  </a:ext>
                </a:extLst>
              </p:cNvPr>
              <p:cNvSpPr txBox="1"/>
              <p:nvPr/>
            </p:nvSpPr>
            <p:spPr>
              <a:xfrm>
                <a:off x="2535925" y="728243"/>
                <a:ext cx="3449832" cy="256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800" dirty="0"/>
                  <a:t>Sensitivity (/Uncertainty) Study</a:t>
                </a:r>
              </a:p>
            </p:txBody>
          </p:sp>
          <p:sp>
            <p:nvSpPr>
              <p:cNvPr id="33" name="Chord 36">
                <a:extLst>
                  <a:ext uri="{FF2B5EF4-FFF2-40B4-BE49-F238E27FC236}">
                    <a16:creationId xmlns:a16="http://schemas.microsoft.com/office/drawing/2014/main" id="{30FCC2D8-ECA0-4669-EE2C-14722E8DD3FA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34" name="L-Shape 37">
                <a:extLst>
                  <a:ext uri="{FF2B5EF4-FFF2-40B4-BE49-F238E27FC236}">
                    <a16:creationId xmlns:a16="http://schemas.microsoft.com/office/drawing/2014/main" id="{3EB4B35B-1BC9-9BAC-283A-397466D16386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35" name="Rectangle 38">
                <a:extLst>
                  <a:ext uri="{FF2B5EF4-FFF2-40B4-BE49-F238E27FC236}">
                    <a16:creationId xmlns:a16="http://schemas.microsoft.com/office/drawing/2014/main" id="{EFA49B49-EEF1-4233-6D34-133F79ACF740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36" name="Rectangle 39">
                <a:extLst>
                  <a:ext uri="{FF2B5EF4-FFF2-40B4-BE49-F238E27FC236}">
                    <a16:creationId xmlns:a16="http://schemas.microsoft.com/office/drawing/2014/main" id="{DB8F9096-3592-EB60-9327-CB639DADE314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37" name="Chord 40">
                <a:extLst>
                  <a:ext uri="{FF2B5EF4-FFF2-40B4-BE49-F238E27FC236}">
                    <a16:creationId xmlns:a16="http://schemas.microsoft.com/office/drawing/2014/main" id="{1B3A8180-126D-5633-8E29-789254D65FBB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38" name="L-Shape 41">
                <a:extLst>
                  <a:ext uri="{FF2B5EF4-FFF2-40B4-BE49-F238E27FC236}">
                    <a16:creationId xmlns:a16="http://schemas.microsoft.com/office/drawing/2014/main" id="{9B5E4CB4-BA64-B06E-13C4-037D4812B0AC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39" name="Rectangle 42">
                <a:extLst>
                  <a:ext uri="{FF2B5EF4-FFF2-40B4-BE49-F238E27FC236}">
                    <a16:creationId xmlns:a16="http://schemas.microsoft.com/office/drawing/2014/main" id="{293C6F5F-0353-872D-BE01-6750D1E0319B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  <p:sp>
            <p:nvSpPr>
              <p:cNvPr id="40" name="Rectangle 43">
                <a:extLst>
                  <a:ext uri="{FF2B5EF4-FFF2-40B4-BE49-F238E27FC236}">
                    <a16:creationId xmlns:a16="http://schemas.microsoft.com/office/drawing/2014/main" id="{4DA4DBAC-8D52-D0AA-9557-8CA5A3C16D69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95444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9655"/>
            <a:ext cx="11049000" cy="1325563"/>
          </a:xfrm>
        </p:spPr>
        <p:txBody>
          <a:bodyPr/>
          <a:lstStyle/>
          <a:p>
            <a:pPr algn="ctr"/>
            <a:r>
              <a:rPr lang="en-US" dirty="0"/>
              <a:t>Why do we need experiment?</a:t>
            </a:r>
          </a:p>
        </p:txBody>
      </p:sp>
      <p:grpSp>
        <p:nvGrpSpPr>
          <p:cNvPr id="25" name="Group">
            <a:extLst>
              <a:ext uri="{FF2B5EF4-FFF2-40B4-BE49-F238E27FC236}">
                <a16:creationId xmlns:a16="http://schemas.microsoft.com/office/drawing/2014/main" id="{0548BFA1-0911-37D2-C4FC-0C6647B82D8F}"/>
              </a:ext>
            </a:extLst>
          </p:cNvPr>
          <p:cNvGrpSpPr/>
          <p:nvPr/>
        </p:nvGrpSpPr>
        <p:grpSpPr>
          <a:xfrm>
            <a:off x="571499" y="4468283"/>
            <a:ext cx="7682647" cy="2215990"/>
            <a:chOff x="-2" y="0"/>
            <a:chExt cx="8435186" cy="2592420"/>
          </a:xfrm>
        </p:grpSpPr>
        <p:grpSp>
          <p:nvGrpSpPr>
            <p:cNvPr id="27" name="Group 50">
              <a:extLst>
                <a:ext uri="{FF2B5EF4-FFF2-40B4-BE49-F238E27FC236}">
                  <a16:creationId xmlns:a16="http://schemas.microsoft.com/office/drawing/2014/main" id="{AEB70459-9E02-9C42-28C5-E7C17331CC34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46" name="Group 51">
                <a:extLst>
                  <a:ext uri="{FF2B5EF4-FFF2-40B4-BE49-F238E27FC236}">
                    <a16:creationId xmlns:a16="http://schemas.microsoft.com/office/drawing/2014/main" id="{952B5792-205A-7978-EAA4-0219870273A3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53" name="Picture 58" descr="Picture 58">
                  <a:extLst>
                    <a:ext uri="{FF2B5EF4-FFF2-40B4-BE49-F238E27FC236}">
                      <a16:creationId xmlns:a16="http://schemas.microsoft.com/office/drawing/2014/main" id="{BF375597-1145-93E0-D95F-92020E01D5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4" name="Picture 59" descr="Picture 59">
                  <a:extLst>
                    <a:ext uri="{FF2B5EF4-FFF2-40B4-BE49-F238E27FC236}">
                      <a16:creationId xmlns:a16="http://schemas.microsoft.com/office/drawing/2014/main" id="{734BCD81-3BCE-B29E-C7E5-4BDB99FA2B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5" name="Picture 60" descr="Picture 60">
                  <a:extLst>
                    <a:ext uri="{FF2B5EF4-FFF2-40B4-BE49-F238E27FC236}">
                      <a16:creationId xmlns:a16="http://schemas.microsoft.com/office/drawing/2014/main" id="{8647D5AB-7ED8-79DD-9305-AB16B0BB18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6" name="Picture 61" descr="Picture 61">
                  <a:extLst>
                    <a:ext uri="{FF2B5EF4-FFF2-40B4-BE49-F238E27FC236}">
                      <a16:creationId xmlns:a16="http://schemas.microsoft.com/office/drawing/2014/main" id="{17AB9EAF-9D9D-5F47-380D-DA1AF92219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7" name="Picture 62" descr="Picture 62">
                  <a:extLst>
                    <a:ext uri="{FF2B5EF4-FFF2-40B4-BE49-F238E27FC236}">
                      <a16:creationId xmlns:a16="http://schemas.microsoft.com/office/drawing/2014/main" id="{9F4D837B-690C-2767-25D6-17AC115845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8" name="Picture 63" descr="Picture 63">
                  <a:extLst>
                    <a:ext uri="{FF2B5EF4-FFF2-40B4-BE49-F238E27FC236}">
                      <a16:creationId xmlns:a16="http://schemas.microsoft.com/office/drawing/2014/main" id="{8EC7908D-A53E-ECFB-6804-C387468B20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9" name="Picture 64" descr="Picture 64">
                  <a:extLst>
                    <a:ext uri="{FF2B5EF4-FFF2-40B4-BE49-F238E27FC236}">
                      <a16:creationId xmlns:a16="http://schemas.microsoft.com/office/drawing/2014/main" id="{21130BEF-B117-5EE4-46A3-FD8FABA78E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0" name="Picture 65" descr="Picture 65">
                  <a:extLst>
                    <a:ext uri="{FF2B5EF4-FFF2-40B4-BE49-F238E27FC236}">
                      <a16:creationId xmlns:a16="http://schemas.microsoft.com/office/drawing/2014/main" id="{A7C338D7-5862-8740-8A3A-939EA98AAC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1" name="Picture 66" descr="Picture 66">
                  <a:extLst>
                    <a:ext uri="{FF2B5EF4-FFF2-40B4-BE49-F238E27FC236}">
                      <a16:creationId xmlns:a16="http://schemas.microsoft.com/office/drawing/2014/main" id="{1E19845D-8BC6-676E-BA21-CC700A9C24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2" name="Picture 67" descr="Picture 67">
                  <a:extLst>
                    <a:ext uri="{FF2B5EF4-FFF2-40B4-BE49-F238E27FC236}">
                      <a16:creationId xmlns:a16="http://schemas.microsoft.com/office/drawing/2014/main" id="{2E983FF5-2293-856C-B796-27B9B1A63E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3" name="Picture 68" descr="Picture 68">
                  <a:extLst>
                    <a:ext uri="{FF2B5EF4-FFF2-40B4-BE49-F238E27FC236}">
                      <a16:creationId xmlns:a16="http://schemas.microsoft.com/office/drawing/2014/main" id="{5D31E228-2E49-D30B-21E1-4BDD2F3CC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4" name="Picture 69" descr="Picture 69">
                  <a:extLst>
                    <a:ext uri="{FF2B5EF4-FFF2-40B4-BE49-F238E27FC236}">
                      <a16:creationId xmlns:a16="http://schemas.microsoft.com/office/drawing/2014/main" id="{5638912D-7E96-2964-D2FC-6F71C0F105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7" name="TextBox 52">
                <a:extLst>
                  <a:ext uri="{FF2B5EF4-FFF2-40B4-BE49-F238E27FC236}">
                    <a16:creationId xmlns:a16="http://schemas.microsoft.com/office/drawing/2014/main" id="{C4263431-6F6D-BD35-C6B5-7750027BC244}"/>
                  </a:ext>
                </a:extLst>
              </p:cNvPr>
              <p:cNvSpPr txBox="1"/>
              <p:nvPr/>
            </p:nvSpPr>
            <p:spPr>
              <a:xfrm>
                <a:off x="229532" y="543479"/>
                <a:ext cx="1172397" cy="324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200" b="1" dirty="0">
                    <a:solidFill>
                      <a:srgbClr val="FFC000"/>
                    </a:solidFill>
                  </a:rPr>
                  <a:t>Experiment</a:t>
                </a:r>
              </a:p>
            </p:txBody>
          </p:sp>
          <p:sp>
            <p:nvSpPr>
              <p:cNvPr id="48" name="TextBox 53">
                <a:extLst>
                  <a:ext uri="{FF2B5EF4-FFF2-40B4-BE49-F238E27FC236}">
                    <a16:creationId xmlns:a16="http://schemas.microsoft.com/office/drawing/2014/main" id="{814684A8-BA7C-9638-2EE2-80A815B29A2D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Transport Codes</a:t>
                </a:r>
              </a:p>
            </p:txBody>
          </p:sp>
          <p:sp>
            <p:nvSpPr>
              <p:cNvPr id="49" name="TextBox 54">
                <a:extLst>
                  <a:ext uri="{FF2B5EF4-FFF2-40B4-BE49-F238E27FC236}">
                    <a16:creationId xmlns:a16="http://schemas.microsoft.com/office/drawing/2014/main" id="{82B33273-8CE7-C580-ABA3-B84052A02597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82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50" name="TextBox 55">
                <a:extLst>
                  <a:ext uri="{FF2B5EF4-FFF2-40B4-BE49-F238E27FC236}">
                    <a16:creationId xmlns:a16="http://schemas.microsoft.com/office/drawing/2014/main" id="{AD280BBA-AD2F-41AB-2E23-4FC32E370897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Data Processing</a:t>
                </a:r>
              </a:p>
            </p:txBody>
          </p:sp>
          <p:sp>
            <p:nvSpPr>
              <p:cNvPr id="51" name="TextBox 56">
                <a:extLst>
                  <a:ext uri="{FF2B5EF4-FFF2-40B4-BE49-F238E27FC236}">
                    <a16:creationId xmlns:a16="http://schemas.microsoft.com/office/drawing/2014/main" id="{138C6B3E-A12A-559E-6CFA-B4A22BA79A5F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5" cy="3060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100" dirty="0"/>
                  <a:t>Benchmarking</a:t>
                </a:r>
              </a:p>
            </p:txBody>
          </p:sp>
          <p:sp>
            <p:nvSpPr>
              <p:cNvPr id="52" name="TextBox 57">
                <a:extLst>
                  <a:ext uri="{FF2B5EF4-FFF2-40B4-BE49-F238E27FC236}">
                    <a16:creationId xmlns:a16="http://schemas.microsoft.com/office/drawing/2014/main" id="{543C52F5-315A-F029-BB78-324C751B3EBF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Theory &amp; Evaluation</a:t>
                </a:r>
              </a:p>
            </p:txBody>
          </p:sp>
        </p:grpSp>
        <p:grpSp>
          <p:nvGrpSpPr>
            <p:cNvPr id="29" name="Group 32">
              <a:extLst>
                <a:ext uri="{FF2B5EF4-FFF2-40B4-BE49-F238E27FC236}">
                  <a16:creationId xmlns:a16="http://schemas.microsoft.com/office/drawing/2014/main" id="{56E56287-0602-3D29-F80E-8D03ED8EEE11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30" name="Rectangle 33">
                <a:extLst>
                  <a:ext uri="{FF2B5EF4-FFF2-40B4-BE49-F238E27FC236}">
                    <a16:creationId xmlns:a16="http://schemas.microsoft.com/office/drawing/2014/main" id="{CBFB4E7C-229C-9C48-C7A2-9F648E4503DB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grpSp>
            <p:nvGrpSpPr>
              <p:cNvPr id="31" name="Group 34">
                <a:extLst>
                  <a:ext uri="{FF2B5EF4-FFF2-40B4-BE49-F238E27FC236}">
                    <a16:creationId xmlns:a16="http://schemas.microsoft.com/office/drawing/2014/main" id="{4722470E-5BAF-B604-FEFE-74B6FB3544D3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41" name="Rectangle 44">
                  <a:extLst>
                    <a:ext uri="{FF2B5EF4-FFF2-40B4-BE49-F238E27FC236}">
                      <a16:creationId xmlns:a16="http://schemas.microsoft.com/office/drawing/2014/main" id="{97D74F23-2C7C-B6A5-00C4-39207A5FC597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42" name="Rectangle 45">
                  <a:extLst>
                    <a:ext uri="{FF2B5EF4-FFF2-40B4-BE49-F238E27FC236}">
                      <a16:creationId xmlns:a16="http://schemas.microsoft.com/office/drawing/2014/main" id="{6744D273-CE85-7494-BED9-1782762AD5E5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43" name="Rectangle 46">
                  <a:extLst>
                    <a:ext uri="{FF2B5EF4-FFF2-40B4-BE49-F238E27FC236}">
                      <a16:creationId xmlns:a16="http://schemas.microsoft.com/office/drawing/2014/main" id="{5BE79358-D714-0F56-961C-CEE0ADC97510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44" name="Rectangle 47">
                  <a:extLst>
                    <a:ext uri="{FF2B5EF4-FFF2-40B4-BE49-F238E27FC236}">
                      <a16:creationId xmlns:a16="http://schemas.microsoft.com/office/drawing/2014/main" id="{2767E497-6737-BC4F-2952-F8C94F6230E9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45" name="Rectangle 48">
                  <a:extLst>
                    <a:ext uri="{FF2B5EF4-FFF2-40B4-BE49-F238E27FC236}">
                      <a16:creationId xmlns:a16="http://schemas.microsoft.com/office/drawing/2014/main" id="{1AD0848C-B517-4E0B-BDBC-594906033F5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</p:grpSp>
          <p:sp>
            <p:nvSpPr>
              <p:cNvPr id="32" name="TextBox 35">
                <a:extLst>
                  <a:ext uri="{FF2B5EF4-FFF2-40B4-BE49-F238E27FC236}">
                    <a16:creationId xmlns:a16="http://schemas.microsoft.com/office/drawing/2014/main" id="{D7DE47E0-96C3-54AA-8DBC-302A2EFCA8D0}"/>
                  </a:ext>
                </a:extLst>
              </p:cNvPr>
              <p:cNvSpPr txBox="1"/>
              <p:nvPr/>
            </p:nvSpPr>
            <p:spPr>
              <a:xfrm>
                <a:off x="2535925" y="728243"/>
                <a:ext cx="3449832" cy="2823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dirty="0"/>
                  <a:t>Sensitivity (/Uncertainty) Study</a:t>
                </a:r>
              </a:p>
            </p:txBody>
          </p:sp>
          <p:sp>
            <p:nvSpPr>
              <p:cNvPr id="33" name="Chord 36">
                <a:extLst>
                  <a:ext uri="{FF2B5EF4-FFF2-40B4-BE49-F238E27FC236}">
                    <a16:creationId xmlns:a16="http://schemas.microsoft.com/office/drawing/2014/main" id="{30FCC2D8-ECA0-4669-EE2C-14722E8DD3FA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4" name="L-Shape 37">
                <a:extLst>
                  <a:ext uri="{FF2B5EF4-FFF2-40B4-BE49-F238E27FC236}">
                    <a16:creationId xmlns:a16="http://schemas.microsoft.com/office/drawing/2014/main" id="{3EB4B35B-1BC9-9BAC-283A-397466D16386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5" name="Rectangle 38">
                <a:extLst>
                  <a:ext uri="{FF2B5EF4-FFF2-40B4-BE49-F238E27FC236}">
                    <a16:creationId xmlns:a16="http://schemas.microsoft.com/office/drawing/2014/main" id="{EFA49B49-EEF1-4233-6D34-133F79ACF740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6" name="Rectangle 39">
                <a:extLst>
                  <a:ext uri="{FF2B5EF4-FFF2-40B4-BE49-F238E27FC236}">
                    <a16:creationId xmlns:a16="http://schemas.microsoft.com/office/drawing/2014/main" id="{DB8F9096-3592-EB60-9327-CB639DADE314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7" name="Chord 40">
                <a:extLst>
                  <a:ext uri="{FF2B5EF4-FFF2-40B4-BE49-F238E27FC236}">
                    <a16:creationId xmlns:a16="http://schemas.microsoft.com/office/drawing/2014/main" id="{1B3A8180-126D-5633-8E29-789254D65FBB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8" name="L-Shape 41">
                <a:extLst>
                  <a:ext uri="{FF2B5EF4-FFF2-40B4-BE49-F238E27FC236}">
                    <a16:creationId xmlns:a16="http://schemas.microsoft.com/office/drawing/2014/main" id="{9B5E4CB4-BA64-B06E-13C4-037D4812B0AC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9" name="Rectangle 42">
                <a:extLst>
                  <a:ext uri="{FF2B5EF4-FFF2-40B4-BE49-F238E27FC236}">
                    <a16:creationId xmlns:a16="http://schemas.microsoft.com/office/drawing/2014/main" id="{293C6F5F-0353-872D-BE01-6750D1E0319B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40" name="Rectangle 43">
                <a:extLst>
                  <a:ext uri="{FF2B5EF4-FFF2-40B4-BE49-F238E27FC236}">
                    <a16:creationId xmlns:a16="http://schemas.microsoft.com/office/drawing/2014/main" id="{4DA4DBAC-8D52-D0AA-9557-8CA5A3C16D69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81574C-AC3F-45C5-9517-52921A08D9C4}"/>
              </a:ext>
            </a:extLst>
          </p:cNvPr>
          <p:cNvSpPr txBox="1"/>
          <p:nvPr/>
        </p:nvSpPr>
        <p:spPr>
          <a:xfrm>
            <a:off x="714314" y="1431308"/>
            <a:ext cx="8379610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n-ea"/>
                <a:ea typeface="+mn-ea"/>
                <a:cs typeface="+mj-cs"/>
              </a:rPr>
              <a:t>We do not fully understand the physics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ea"/>
                <a:ea typeface="+mn-ea"/>
                <a:cs typeface="+mj-cs"/>
              </a:rPr>
              <a:t>We c</a:t>
            </a:r>
            <a:r>
              <a:rPr lang="en-US" sz="2800" dirty="0">
                <a:effectLst/>
                <a:latin typeface="+mn-ea"/>
                <a:ea typeface="+mn-ea"/>
                <a:cs typeface="+mj-cs"/>
              </a:rPr>
              <a:t>an not theoretically calculate Nuclear Data with sufficient accuracy required by applications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+mj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6AC81-7130-1DB5-CFCA-99F54AA61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259" y="1500983"/>
            <a:ext cx="2578100" cy="222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9740D-55FE-BFBA-11A7-FE54C50FD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259" y="4176430"/>
            <a:ext cx="2578100" cy="2311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0352E6-AC50-40B2-B22D-B0BB112017DC}"/>
              </a:ext>
            </a:extLst>
          </p:cNvPr>
          <p:cNvSpPr txBox="1"/>
          <p:nvPr/>
        </p:nvSpPr>
        <p:spPr>
          <a:xfrm>
            <a:off x="997144" y="2848225"/>
            <a:ext cx="7969480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Experiments constrain the uncertainty of evaluated data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Test the accuracy of evaluated files and codes physics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4D8C17-BCAB-9DAD-1FB4-AFE090765E22}"/>
              </a:ext>
            </a:extLst>
          </p:cNvPr>
          <p:cNvSpPr txBox="1"/>
          <p:nvPr/>
        </p:nvSpPr>
        <p:spPr>
          <a:xfrm>
            <a:off x="8313175" y="6491980"/>
            <a:ext cx="38788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Slide based on Y.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Danon’s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WANDA 2020 Pipeline Talk</a:t>
            </a:r>
          </a:p>
        </p:txBody>
      </p:sp>
    </p:spTree>
    <p:extLst>
      <p:ext uri="{BB962C8B-B14F-4D97-AF65-F5344CB8AC3E}">
        <p14:creationId xmlns:p14="http://schemas.microsoft.com/office/powerpoint/2010/main" val="25299270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3">
            <a:extLst>
              <a:ext uri="{FF2B5EF4-FFF2-40B4-BE49-F238E27FC236}">
                <a16:creationId xmlns:a16="http://schemas.microsoft.com/office/drawing/2014/main" id="{8B2386CB-D579-B251-653C-6A20990FD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9655"/>
            <a:ext cx="11049000" cy="1325563"/>
          </a:xfrm>
        </p:spPr>
        <p:txBody>
          <a:bodyPr/>
          <a:lstStyle/>
          <a:p>
            <a:pPr algn="ctr"/>
            <a:r>
              <a:rPr lang="en-US" dirty="0"/>
              <a:t>Why do we need experiment?</a:t>
            </a:r>
          </a:p>
        </p:txBody>
      </p:sp>
      <p:grpSp>
        <p:nvGrpSpPr>
          <p:cNvPr id="25" name="Group">
            <a:extLst>
              <a:ext uri="{FF2B5EF4-FFF2-40B4-BE49-F238E27FC236}">
                <a16:creationId xmlns:a16="http://schemas.microsoft.com/office/drawing/2014/main" id="{0548BFA1-0911-37D2-C4FC-0C6647B82D8F}"/>
              </a:ext>
            </a:extLst>
          </p:cNvPr>
          <p:cNvGrpSpPr/>
          <p:nvPr/>
        </p:nvGrpSpPr>
        <p:grpSpPr>
          <a:xfrm>
            <a:off x="571499" y="4468283"/>
            <a:ext cx="7682647" cy="2215990"/>
            <a:chOff x="-2" y="0"/>
            <a:chExt cx="8435186" cy="2592420"/>
          </a:xfrm>
        </p:grpSpPr>
        <p:grpSp>
          <p:nvGrpSpPr>
            <p:cNvPr id="27" name="Group 50">
              <a:extLst>
                <a:ext uri="{FF2B5EF4-FFF2-40B4-BE49-F238E27FC236}">
                  <a16:creationId xmlns:a16="http://schemas.microsoft.com/office/drawing/2014/main" id="{AEB70459-9E02-9C42-28C5-E7C17331CC34}"/>
                </a:ext>
              </a:extLst>
            </p:cNvPr>
            <p:cNvGrpSpPr/>
            <p:nvPr/>
          </p:nvGrpSpPr>
          <p:grpSpPr>
            <a:xfrm>
              <a:off x="-2" y="1300357"/>
              <a:ext cx="8435186" cy="1292063"/>
              <a:chOff x="-1" y="-1"/>
              <a:chExt cx="8435184" cy="1292062"/>
            </a:xfrm>
          </p:grpSpPr>
          <p:grpSp>
            <p:nvGrpSpPr>
              <p:cNvPr id="46" name="Group 51">
                <a:extLst>
                  <a:ext uri="{FF2B5EF4-FFF2-40B4-BE49-F238E27FC236}">
                    <a16:creationId xmlns:a16="http://schemas.microsoft.com/office/drawing/2014/main" id="{952B5792-205A-7978-EAA4-0219870273A3}"/>
                  </a:ext>
                </a:extLst>
              </p:cNvPr>
              <p:cNvGrpSpPr/>
              <p:nvPr/>
            </p:nvGrpSpPr>
            <p:grpSpPr>
              <a:xfrm>
                <a:off x="-1" y="-1"/>
                <a:ext cx="8435184" cy="1292062"/>
                <a:chOff x="0" y="0"/>
                <a:chExt cx="8435182" cy="1292060"/>
              </a:xfrm>
            </p:grpSpPr>
            <p:pic>
              <p:nvPicPr>
                <p:cNvPr id="53" name="Picture 58" descr="Picture 58">
                  <a:extLst>
                    <a:ext uri="{FF2B5EF4-FFF2-40B4-BE49-F238E27FC236}">
                      <a16:creationId xmlns:a16="http://schemas.microsoft.com/office/drawing/2014/main" id="{BF375597-1145-93E0-D95F-92020E01D5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-1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4" name="Picture 59" descr="Picture 59">
                  <a:extLst>
                    <a:ext uri="{FF2B5EF4-FFF2-40B4-BE49-F238E27FC236}">
                      <a16:creationId xmlns:a16="http://schemas.microsoft.com/office/drawing/2014/main" id="{734BCD81-3BCE-B29E-C7E5-4BDB99FA2B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395544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5" name="Picture 60" descr="Picture 60">
                  <a:extLst>
                    <a:ext uri="{FF2B5EF4-FFF2-40B4-BE49-F238E27FC236}">
                      <a16:creationId xmlns:a16="http://schemas.microsoft.com/office/drawing/2014/main" id="{8647D5AB-7ED8-79DD-9305-AB16B0BB18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795238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6" name="Picture 61" descr="Picture 61">
                  <a:extLst>
                    <a:ext uri="{FF2B5EF4-FFF2-40B4-BE49-F238E27FC236}">
                      <a16:creationId xmlns:a16="http://schemas.microsoft.com/office/drawing/2014/main" id="{17AB9EAF-9D9D-5F47-380D-DA1AF92219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03350" y="106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7" name="Picture 62" descr="Picture 62">
                  <a:extLst>
                    <a:ext uri="{FF2B5EF4-FFF2-40B4-BE49-F238E27FC236}">
                      <a16:creationId xmlns:a16="http://schemas.microsoft.com/office/drawing/2014/main" id="{9F4D837B-690C-2767-25D6-17AC115845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604059" y="731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8" name="Picture 63" descr="Picture 63">
                  <a:extLst>
                    <a:ext uri="{FF2B5EF4-FFF2-40B4-BE49-F238E27FC236}">
                      <a16:creationId xmlns:a16="http://schemas.microsoft.com/office/drawing/2014/main" id="{8EC7908D-A53E-ECFB-6804-C387468B20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7015920" y="-1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59" name="Picture 64" descr="Picture 64">
                  <a:extLst>
                    <a:ext uri="{FF2B5EF4-FFF2-40B4-BE49-F238E27FC236}">
                      <a16:creationId xmlns:a16="http://schemas.microsoft.com/office/drawing/2014/main" id="{21130BEF-B117-5EE4-46A3-FD8FABA78E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-1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0" name="Picture 65" descr="Picture 65">
                  <a:extLst>
                    <a:ext uri="{FF2B5EF4-FFF2-40B4-BE49-F238E27FC236}">
                      <a16:creationId xmlns:a16="http://schemas.microsoft.com/office/drawing/2014/main" id="{A7C338D7-5862-8740-8A3A-939EA98AAC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1395544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1" name="Picture 66" descr="Picture 66">
                  <a:extLst>
                    <a:ext uri="{FF2B5EF4-FFF2-40B4-BE49-F238E27FC236}">
                      <a16:creationId xmlns:a16="http://schemas.microsoft.com/office/drawing/2014/main" id="{1E19845D-8BC6-676E-BA21-CC700A9C24D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2795238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2" name="Picture 67" descr="Picture 67">
                  <a:extLst>
                    <a:ext uri="{FF2B5EF4-FFF2-40B4-BE49-F238E27FC236}">
                      <a16:creationId xmlns:a16="http://schemas.microsoft.com/office/drawing/2014/main" id="{2E983FF5-2293-856C-B796-27B9B1A63E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4203350" y="620375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3" name="Picture 68" descr="Picture 68">
                  <a:extLst>
                    <a:ext uri="{FF2B5EF4-FFF2-40B4-BE49-F238E27FC236}">
                      <a16:creationId xmlns:a16="http://schemas.microsoft.com/office/drawing/2014/main" id="{5D31E228-2E49-D30B-21E1-4BDD2F3CC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5604059" y="601729"/>
                  <a:ext cx="1419263" cy="67062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64" name="Picture 69" descr="Picture 69">
                  <a:extLst>
                    <a:ext uri="{FF2B5EF4-FFF2-40B4-BE49-F238E27FC236}">
                      <a16:creationId xmlns:a16="http://schemas.microsoft.com/office/drawing/2014/main" id="{5638912D-7E96-2964-D2FC-6F71C0F105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rot="10800000" flipH="1">
                  <a:off x="7015920" y="621441"/>
                  <a:ext cx="1419263" cy="67061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7" name="TextBox 52">
                <a:extLst>
                  <a:ext uri="{FF2B5EF4-FFF2-40B4-BE49-F238E27FC236}">
                    <a16:creationId xmlns:a16="http://schemas.microsoft.com/office/drawing/2014/main" id="{C4263431-6F6D-BD35-C6B5-7750027BC244}"/>
                  </a:ext>
                </a:extLst>
              </p:cNvPr>
              <p:cNvSpPr txBox="1"/>
              <p:nvPr/>
            </p:nvSpPr>
            <p:spPr>
              <a:xfrm>
                <a:off x="229532" y="543479"/>
                <a:ext cx="1172397" cy="324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200" b="1" dirty="0">
                    <a:solidFill>
                      <a:srgbClr val="FFC000"/>
                    </a:solidFill>
                  </a:rPr>
                  <a:t>Experiment</a:t>
                </a:r>
              </a:p>
            </p:txBody>
          </p:sp>
          <p:sp>
            <p:nvSpPr>
              <p:cNvPr id="48" name="TextBox 53">
                <a:extLst>
                  <a:ext uri="{FF2B5EF4-FFF2-40B4-BE49-F238E27FC236}">
                    <a16:creationId xmlns:a16="http://schemas.microsoft.com/office/drawing/2014/main" id="{814684A8-BA7C-9638-2EE2-80A815B29A2D}"/>
                  </a:ext>
                </a:extLst>
              </p:cNvPr>
              <p:cNvSpPr txBox="1"/>
              <p:nvPr/>
            </p:nvSpPr>
            <p:spPr>
              <a:xfrm>
                <a:off x="4472877" y="38603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Transport Codes</a:t>
                </a:r>
              </a:p>
            </p:txBody>
          </p:sp>
          <p:sp>
            <p:nvSpPr>
              <p:cNvPr id="49" name="TextBox 54">
                <a:extLst>
                  <a:ext uri="{FF2B5EF4-FFF2-40B4-BE49-F238E27FC236}">
                    <a16:creationId xmlns:a16="http://schemas.microsoft.com/office/drawing/2014/main" id="{82B33273-8CE7-C580-ABA3-B84052A02597}"/>
                  </a:ext>
                </a:extLst>
              </p:cNvPr>
              <p:cNvSpPr txBox="1"/>
              <p:nvPr/>
            </p:nvSpPr>
            <p:spPr>
              <a:xfrm>
                <a:off x="7414860" y="508592"/>
                <a:ext cx="695892" cy="282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User</a:t>
                </a:r>
              </a:p>
            </p:txBody>
          </p:sp>
          <p:sp>
            <p:nvSpPr>
              <p:cNvPr id="50" name="TextBox 55">
                <a:extLst>
                  <a:ext uri="{FF2B5EF4-FFF2-40B4-BE49-F238E27FC236}">
                    <a16:creationId xmlns:a16="http://schemas.microsoft.com/office/drawing/2014/main" id="{AD280BBA-AD2F-41AB-2E23-4FC32E370897}"/>
                  </a:ext>
                </a:extLst>
              </p:cNvPr>
              <p:cNvSpPr txBox="1"/>
              <p:nvPr/>
            </p:nvSpPr>
            <p:spPr>
              <a:xfrm>
                <a:off x="3031734" y="346050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Data Processing</a:t>
                </a:r>
              </a:p>
            </p:txBody>
          </p:sp>
          <p:sp>
            <p:nvSpPr>
              <p:cNvPr id="51" name="TextBox 56">
                <a:extLst>
                  <a:ext uri="{FF2B5EF4-FFF2-40B4-BE49-F238E27FC236}">
                    <a16:creationId xmlns:a16="http://schemas.microsoft.com/office/drawing/2014/main" id="{138C6B3E-A12A-559E-6CFA-B4A22BA79A5F}"/>
                  </a:ext>
                </a:extLst>
              </p:cNvPr>
              <p:cNvSpPr txBox="1"/>
              <p:nvPr/>
            </p:nvSpPr>
            <p:spPr>
              <a:xfrm>
                <a:off x="5735697" y="477619"/>
                <a:ext cx="1246245" cy="3060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2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sz="1100" dirty="0"/>
                  <a:t>Benchmarking</a:t>
                </a:r>
              </a:p>
            </p:txBody>
          </p:sp>
          <p:sp>
            <p:nvSpPr>
              <p:cNvPr id="52" name="TextBox 57">
                <a:extLst>
                  <a:ext uri="{FF2B5EF4-FFF2-40B4-BE49-F238E27FC236}">
                    <a16:creationId xmlns:a16="http://schemas.microsoft.com/office/drawing/2014/main" id="{543C52F5-315A-F029-BB78-324C751B3EBF}"/>
                  </a:ext>
                </a:extLst>
              </p:cNvPr>
              <p:cNvSpPr txBox="1"/>
              <p:nvPr/>
            </p:nvSpPr>
            <p:spPr>
              <a:xfrm>
                <a:off x="1621095" y="357613"/>
                <a:ext cx="1117601" cy="47998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t>Theory &amp; Evaluation</a:t>
                </a:r>
              </a:p>
            </p:txBody>
          </p:sp>
        </p:grpSp>
        <p:grpSp>
          <p:nvGrpSpPr>
            <p:cNvPr id="29" name="Group 32">
              <a:extLst>
                <a:ext uri="{FF2B5EF4-FFF2-40B4-BE49-F238E27FC236}">
                  <a16:creationId xmlns:a16="http://schemas.microsoft.com/office/drawing/2014/main" id="{56E56287-0602-3D29-F80E-8D03ED8EEE11}"/>
                </a:ext>
              </a:extLst>
            </p:cNvPr>
            <p:cNvGrpSpPr/>
            <p:nvPr/>
          </p:nvGrpSpPr>
          <p:grpSpPr>
            <a:xfrm>
              <a:off x="411095" y="0"/>
              <a:ext cx="7584508" cy="1759495"/>
              <a:chOff x="-1" y="0"/>
              <a:chExt cx="7584508" cy="1759494"/>
            </a:xfrm>
          </p:grpSpPr>
          <p:sp>
            <p:nvSpPr>
              <p:cNvPr id="30" name="Rectangle 33">
                <a:extLst>
                  <a:ext uri="{FF2B5EF4-FFF2-40B4-BE49-F238E27FC236}">
                    <a16:creationId xmlns:a16="http://schemas.microsoft.com/office/drawing/2014/main" id="{CBFB4E7C-229C-9C48-C7A2-9F648E4503DB}"/>
                  </a:ext>
                </a:extLst>
              </p:cNvPr>
              <p:cNvSpPr/>
              <p:nvPr/>
            </p:nvSpPr>
            <p:spPr>
              <a:xfrm>
                <a:off x="1051734" y="661025"/>
                <a:ext cx="5499428" cy="446049"/>
              </a:xfrm>
              <a:prstGeom prst="rect">
                <a:avLst/>
              </a:prstGeom>
              <a:gradFill flip="none" rotWithShape="1">
                <a:gsLst>
                  <a:gs pos="0">
                    <a:srgbClr val="BFBFBF"/>
                  </a:gs>
                  <a:gs pos="25000">
                    <a:srgbClr val="909090"/>
                  </a:gs>
                  <a:gs pos="48000">
                    <a:srgbClr val="909090"/>
                  </a:gs>
                  <a:gs pos="70000">
                    <a:srgbClr val="909090"/>
                  </a:gs>
                  <a:gs pos="100000">
                    <a:srgbClr val="BFBFBF"/>
                  </a:gs>
                </a:gsLst>
                <a:lin ang="1620000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grpSp>
            <p:nvGrpSpPr>
              <p:cNvPr id="31" name="Group 34">
                <a:extLst>
                  <a:ext uri="{FF2B5EF4-FFF2-40B4-BE49-F238E27FC236}">
                    <a16:creationId xmlns:a16="http://schemas.microsoft.com/office/drawing/2014/main" id="{4722470E-5BAF-B604-FEFE-74B6FB3544D3}"/>
                  </a:ext>
                </a:extLst>
              </p:cNvPr>
              <p:cNvGrpSpPr/>
              <p:nvPr/>
            </p:nvGrpSpPr>
            <p:grpSpPr>
              <a:xfrm>
                <a:off x="3324638" y="0"/>
                <a:ext cx="989067" cy="705520"/>
                <a:chOff x="0" y="0"/>
                <a:chExt cx="989065" cy="705519"/>
              </a:xfrm>
            </p:grpSpPr>
            <p:sp>
              <p:nvSpPr>
                <p:cNvPr id="41" name="Rectangle 44">
                  <a:extLst>
                    <a:ext uri="{FF2B5EF4-FFF2-40B4-BE49-F238E27FC236}">
                      <a16:creationId xmlns:a16="http://schemas.microsoft.com/office/drawing/2014/main" id="{97D74F23-2C7C-B6A5-00C4-39207A5FC597}"/>
                    </a:ext>
                  </a:extLst>
                </p:cNvPr>
                <p:cNvSpPr/>
                <p:nvPr/>
              </p:nvSpPr>
              <p:spPr>
                <a:xfrm>
                  <a:off x="381029" y="488241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42" name="Rectangle 45">
                  <a:extLst>
                    <a:ext uri="{FF2B5EF4-FFF2-40B4-BE49-F238E27FC236}">
                      <a16:creationId xmlns:a16="http://schemas.microsoft.com/office/drawing/2014/main" id="{6744D273-CE85-7494-BED9-1782762AD5E5}"/>
                    </a:ext>
                  </a:extLst>
                </p:cNvPr>
                <p:cNvSpPr/>
                <p:nvPr/>
              </p:nvSpPr>
              <p:spPr>
                <a:xfrm>
                  <a:off x="191723" y="570392"/>
                  <a:ext cx="603379" cy="135128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43" name="Rectangle 46">
                  <a:extLst>
                    <a:ext uri="{FF2B5EF4-FFF2-40B4-BE49-F238E27FC236}">
                      <a16:creationId xmlns:a16="http://schemas.microsoft.com/office/drawing/2014/main" id="{5BE79358-D714-0F56-961C-CEE0ADC97510}"/>
                    </a:ext>
                  </a:extLst>
                </p:cNvPr>
                <p:cNvSpPr/>
                <p:nvPr/>
              </p:nvSpPr>
              <p:spPr>
                <a:xfrm>
                  <a:off x="392180" y="47760"/>
                  <a:ext cx="224767" cy="99904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44" name="Rectangle 47">
                  <a:extLst>
                    <a:ext uri="{FF2B5EF4-FFF2-40B4-BE49-F238E27FC236}">
                      <a16:creationId xmlns:a16="http://schemas.microsoft.com/office/drawing/2014/main" id="{2767E497-6737-BC4F-2952-F8C94F6230E9}"/>
                    </a:ext>
                  </a:extLst>
                </p:cNvPr>
                <p:cNvSpPr/>
                <p:nvPr/>
              </p:nvSpPr>
              <p:spPr>
                <a:xfrm>
                  <a:off x="438778" y="151642"/>
                  <a:ext cx="109271" cy="33660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  <p:sp>
              <p:nvSpPr>
                <p:cNvPr id="45" name="Rectangle 48">
                  <a:extLst>
                    <a:ext uri="{FF2B5EF4-FFF2-40B4-BE49-F238E27FC236}">
                      <a16:creationId xmlns:a16="http://schemas.microsoft.com/office/drawing/2014/main" id="{1AD0848C-B517-4E0B-BDBC-594906033F5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989066" cy="65910"/>
                </a:xfrm>
                <a:prstGeom prst="rect">
                  <a:avLst/>
                </a:prstGeom>
                <a:solidFill>
                  <a:srgbClr val="BFBFBF"/>
                </a:solidFill>
                <a:ln w="12700" cap="flat">
                  <a:solidFill>
                    <a:srgbClr val="595959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>
                      <a:latin typeface="Lucida Sans Unicode"/>
                      <a:ea typeface="Lucida Sans Unicode"/>
                      <a:cs typeface="Lucida Sans Unicode"/>
                      <a:sym typeface="Lucida Sans Unicode"/>
                    </a:defRPr>
                  </a:pPr>
                  <a:endParaRPr sz="1400"/>
                </a:p>
              </p:txBody>
            </p:sp>
          </p:grpSp>
          <p:sp>
            <p:nvSpPr>
              <p:cNvPr id="32" name="TextBox 35">
                <a:extLst>
                  <a:ext uri="{FF2B5EF4-FFF2-40B4-BE49-F238E27FC236}">
                    <a16:creationId xmlns:a16="http://schemas.microsoft.com/office/drawing/2014/main" id="{D7DE47E0-96C3-54AA-8DBC-302A2EFCA8D0}"/>
                  </a:ext>
                </a:extLst>
              </p:cNvPr>
              <p:cNvSpPr txBox="1"/>
              <p:nvPr/>
            </p:nvSpPr>
            <p:spPr>
              <a:xfrm>
                <a:off x="2535925" y="728243"/>
                <a:ext cx="3449832" cy="28234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>
                  <a:defRPr sz="1400"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lvl1pPr>
              </a:lstStyle>
              <a:p>
                <a:r>
                  <a:rPr dirty="0"/>
                  <a:t>Sensitivity (/Uncertainty) Study</a:t>
                </a:r>
              </a:p>
            </p:txBody>
          </p:sp>
          <p:sp>
            <p:nvSpPr>
              <p:cNvPr id="33" name="Chord 36">
                <a:extLst>
                  <a:ext uri="{FF2B5EF4-FFF2-40B4-BE49-F238E27FC236}">
                    <a16:creationId xmlns:a16="http://schemas.microsoft.com/office/drawing/2014/main" id="{30FCC2D8-ECA0-4669-EE2C-14722E8DD3FA}"/>
                  </a:ext>
                </a:extLst>
              </p:cNvPr>
              <p:cNvSpPr/>
              <p:nvPr/>
            </p:nvSpPr>
            <p:spPr>
              <a:xfrm>
                <a:off x="56240" y="1318789"/>
                <a:ext cx="467595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22000">
                    <a:srgbClr val="A6A6A6"/>
                  </a:gs>
                  <a:gs pos="48000">
                    <a:srgbClr val="909090"/>
                  </a:gs>
                  <a:gs pos="76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4" name="L-Shape 37">
                <a:extLst>
                  <a:ext uri="{FF2B5EF4-FFF2-40B4-BE49-F238E27FC236}">
                    <a16:creationId xmlns:a16="http://schemas.microsoft.com/office/drawing/2014/main" id="{3EB4B35B-1BC9-9BAC-283A-397466D16386}"/>
                  </a:ext>
                </a:extLst>
              </p:cNvPr>
              <p:cNvSpPr/>
              <p:nvPr/>
            </p:nvSpPr>
            <p:spPr>
              <a:xfrm rot="5400000">
                <a:off x="252155" y="521596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2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5" name="Rectangle 38">
                <a:extLst>
                  <a:ext uri="{FF2B5EF4-FFF2-40B4-BE49-F238E27FC236}">
                    <a16:creationId xmlns:a16="http://schemas.microsoft.com/office/drawing/2014/main" id="{EFA49B49-EEF1-4233-6D34-133F79ACF740}"/>
                  </a:ext>
                </a:extLst>
              </p:cNvPr>
              <p:cNvSpPr/>
              <p:nvPr/>
            </p:nvSpPr>
            <p:spPr>
              <a:xfrm>
                <a:off x="-1" y="1211165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6" name="Rectangle 39">
                <a:extLst>
                  <a:ext uri="{FF2B5EF4-FFF2-40B4-BE49-F238E27FC236}">
                    <a16:creationId xmlns:a16="http://schemas.microsoft.com/office/drawing/2014/main" id="{DB8F9096-3592-EB60-9327-CB639DADE314}"/>
                  </a:ext>
                </a:extLst>
              </p:cNvPr>
              <p:cNvSpPr/>
              <p:nvPr/>
            </p:nvSpPr>
            <p:spPr>
              <a:xfrm rot="16200000">
                <a:off x="687653" y="817184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7" name="Chord 40">
                <a:extLst>
                  <a:ext uri="{FF2B5EF4-FFF2-40B4-BE49-F238E27FC236}">
                    <a16:creationId xmlns:a16="http://schemas.microsoft.com/office/drawing/2014/main" id="{1B3A8180-126D-5633-8E29-789254D65FBB}"/>
                  </a:ext>
                </a:extLst>
              </p:cNvPr>
              <p:cNvSpPr/>
              <p:nvPr/>
            </p:nvSpPr>
            <p:spPr>
              <a:xfrm>
                <a:off x="7039257" y="1315926"/>
                <a:ext cx="467596" cy="4407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591" extrusionOk="0">
                    <a:moveTo>
                      <a:pt x="21600" y="28"/>
                    </a:moveTo>
                    <a:cubicBezTo>
                      <a:pt x="20491" y="13024"/>
                      <a:pt x="14757" y="21600"/>
                      <a:pt x="8793" y="19183"/>
                    </a:cubicBezTo>
                    <a:cubicBezTo>
                      <a:pt x="4322" y="17372"/>
                      <a:pt x="826" y="974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8000">
                    <a:srgbClr val="A6A6A6"/>
                  </a:gs>
                  <a:gs pos="48000">
                    <a:srgbClr val="808080"/>
                  </a:gs>
                  <a:gs pos="80000">
                    <a:srgbClr val="A6A6A6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0404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8" name="L-Shape 41">
                <a:extLst>
                  <a:ext uri="{FF2B5EF4-FFF2-40B4-BE49-F238E27FC236}">
                    <a16:creationId xmlns:a16="http://schemas.microsoft.com/office/drawing/2014/main" id="{9B5E4CB4-BA64-B06E-13C4-037D4812B0AC}"/>
                  </a:ext>
                </a:extLst>
              </p:cNvPr>
              <p:cNvSpPr/>
              <p:nvPr/>
            </p:nvSpPr>
            <p:spPr>
              <a:xfrm rot="16200000" flipH="1">
                <a:off x="6825102" y="494357"/>
                <a:ext cx="529072" cy="8677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5975" y="0"/>
                    </a:lnTo>
                    <a:lnTo>
                      <a:pt x="15975" y="10050"/>
                    </a:lnTo>
                    <a:lnTo>
                      <a:pt x="21600" y="10050"/>
                    </a:ln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FBFBF"/>
                  </a:gs>
                  <a:gs pos="17000">
                    <a:srgbClr val="909090"/>
                  </a:gs>
                  <a:gs pos="48000">
                    <a:srgbClr val="909090"/>
                  </a:gs>
                  <a:gs pos="81000">
                    <a:srgbClr val="909090"/>
                  </a:gs>
                  <a:gs pos="100000">
                    <a:srgbClr val="BFBFBF"/>
                  </a:gs>
                </a:gsLst>
                <a:lin ang="0" scaled="0"/>
              </a:gradFill>
              <a:ln w="12700" cap="flat">
                <a:solidFill>
                  <a:srgbClr val="464646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39" name="Rectangle 42">
                <a:extLst>
                  <a:ext uri="{FF2B5EF4-FFF2-40B4-BE49-F238E27FC236}">
                    <a16:creationId xmlns:a16="http://schemas.microsoft.com/office/drawing/2014/main" id="{293C6F5F-0353-872D-BE01-6750D1E0319B}"/>
                  </a:ext>
                </a:extLst>
              </p:cNvPr>
              <p:cNvSpPr/>
              <p:nvPr/>
            </p:nvSpPr>
            <p:spPr>
              <a:xfrm rot="16200000">
                <a:off x="6302745" y="814851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  <p:sp>
            <p:nvSpPr>
              <p:cNvPr id="40" name="Rectangle 43">
                <a:extLst>
                  <a:ext uri="{FF2B5EF4-FFF2-40B4-BE49-F238E27FC236}">
                    <a16:creationId xmlns:a16="http://schemas.microsoft.com/office/drawing/2014/main" id="{4DA4DBAC-8D52-D0AA-9557-8CA5A3C16D69}"/>
                  </a:ext>
                </a:extLst>
              </p:cNvPr>
              <p:cNvSpPr/>
              <p:nvPr/>
            </p:nvSpPr>
            <p:spPr>
              <a:xfrm>
                <a:off x="6981128" y="1184103"/>
                <a:ext cx="603379" cy="135128"/>
              </a:xfrm>
              <a:prstGeom prst="rect">
                <a:avLst/>
              </a:prstGeom>
              <a:solidFill>
                <a:srgbClr val="A6A6A6"/>
              </a:solidFill>
              <a:ln w="12700" cap="flat">
                <a:solidFill>
                  <a:srgbClr val="595959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Lucida Sans Unicode"/>
                    <a:ea typeface="Lucida Sans Unicode"/>
                    <a:cs typeface="Lucida Sans Unicode"/>
                    <a:sym typeface="Lucida Sans Unicode"/>
                  </a:defRPr>
                </a:pPr>
                <a:endParaRPr sz="140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F81574C-AC3F-45C5-9517-52921A08D9C4}"/>
              </a:ext>
            </a:extLst>
          </p:cNvPr>
          <p:cNvSpPr txBox="1"/>
          <p:nvPr/>
        </p:nvSpPr>
        <p:spPr>
          <a:xfrm>
            <a:off x="714314" y="1317004"/>
            <a:ext cx="8379610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+mn-ea"/>
                <a:ea typeface="+mn-ea"/>
                <a:cs typeface="+mj-cs"/>
              </a:rPr>
              <a:t>We do not fully understand the physics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ea"/>
                <a:ea typeface="+mn-ea"/>
                <a:cs typeface="+mj-cs"/>
              </a:rPr>
              <a:t>We c</a:t>
            </a:r>
            <a:r>
              <a:rPr lang="en-US" sz="2800" dirty="0">
                <a:effectLst/>
                <a:latin typeface="+mn-ea"/>
                <a:ea typeface="+mn-ea"/>
                <a:cs typeface="+mj-cs"/>
              </a:rPr>
              <a:t>an not theoretically calculate Nuclear Data with sufficient accuracy required by applications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+mj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F6AC81-7130-1DB5-CFCA-99F54AA61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259" y="1500983"/>
            <a:ext cx="2578100" cy="2222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9740D-55FE-BFBA-11A7-FE54C50FD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259" y="4176430"/>
            <a:ext cx="2578100" cy="2311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0352E6-AC50-40B2-B22D-B0BB112017DC}"/>
              </a:ext>
            </a:extLst>
          </p:cNvPr>
          <p:cNvSpPr txBox="1"/>
          <p:nvPr/>
        </p:nvSpPr>
        <p:spPr>
          <a:xfrm>
            <a:off x="1495469" y="2805829"/>
            <a:ext cx="7238770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Experiments constrain the uncertainty of evaluated data files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+mn-ea"/>
                <a:ea typeface="+mn-ea"/>
                <a:cs typeface="+mj-cs"/>
              </a:rPr>
              <a:t>Test the accuracy of evaluated files and transport codes physics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AC34B7-FADF-9A3D-7EFA-D231A79F8315}"/>
              </a:ext>
            </a:extLst>
          </p:cNvPr>
          <p:cNvSpPr txBox="1"/>
          <p:nvPr/>
        </p:nvSpPr>
        <p:spPr>
          <a:xfrm>
            <a:off x="1157288" y="3429000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C23E494-0862-6421-8AB5-7CE13EF1CD18}"/>
              </a:ext>
            </a:extLst>
          </p:cNvPr>
          <p:cNvGrpSpPr/>
          <p:nvPr/>
        </p:nvGrpSpPr>
        <p:grpSpPr>
          <a:xfrm>
            <a:off x="651381" y="1143006"/>
            <a:ext cx="8235444" cy="3785650"/>
            <a:chOff x="651381" y="1143006"/>
            <a:chExt cx="8235444" cy="37856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E88FC0-B48A-68AF-5213-B2663B7AC22C}"/>
                </a:ext>
              </a:extLst>
            </p:cNvPr>
            <p:cNvSpPr txBox="1"/>
            <p:nvPr/>
          </p:nvSpPr>
          <p:spPr>
            <a:xfrm>
              <a:off x="651381" y="1143006"/>
              <a:ext cx="8235444" cy="37856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r>
                <a:rPr lang="en-US" sz="2400" b="1" dirty="0">
                  <a:effectLst/>
                  <a:latin typeface="+mn-ea"/>
                  <a:ea typeface="+mn-ea"/>
                </a:rPr>
                <a:t>Differential experiments</a:t>
              </a:r>
              <a:r>
                <a:rPr lang="en-US" sz="2400" dirty="0">
                  <a:effectLst/>
                  <a:latin typeface="+mn-ea"/>
                  <a:ea typeface="+mn-ea"/>
                </a:rPr>
                <a:t>, examples: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Neutron cross section as a function of neutron energy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Neutron capture cascades gamma spectrum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Fission fragment yields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Quasi-differential experiments </a:t>
              </a:r>
              <a:endParaRPr lang="en-US" sz="2400" dirty="0">
                <a:latin typeface="+mn-ea"/>
                <a:ea typeface="+mn-ea"/>
              </a:endParaRPr>
            </a:p>
            <a:p>
              <a:br>
                <a:rPr lang="en-US" sz="2400" b="1" dirty="0">
                  <a:effectLst/>
                  <a:latin typeface="+mn-ea"/>
                  <a:ea typeface="+mn-ea"/>
                </a:rPr>
              </a:br>
              <a:r>
                <a:rPr lang="en-US" sz="2400" b="1" dirty="0">
                  <a:effectLst/>
                  <a:latin typeface="+mn-ea"/>
                  <a:ea typeface="+mn-ea"/>
                </a:rPr>
                <a:t>Validation experiments</a:t>
              </a:r>
              <a:r>
                <a:rPr lang="en-US" sz="2400" dirty="0">
                  <a:effectLst/>
                  <a:latin typeface="+mn-ea"/>
                  <a:ea typeface="+mn-ea"/>
                </a:rPr>
                <a:t>, examples: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Criticality experiments (benchmarks)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effectLst/>
                  <a:latin typeface="+mn-ea"/>
                  <a:ea typeface="+mn-ea"/>
                </a:rPr>
                <a:t>Integral shielding measurements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rgbClr val="0000FF"/>
                  </a:solidFill>
                  <a:effectLst/>
                  <a:latin typeface="+mn-ea"/>
                  <a:ea typeface="+mn-ea"/>
                </a:rPr>
                <a:t>Quasi-differential experiments </a:t>
              </a:r>
              <a:endParaRPr lang="en-US" sz="2400" dirty="0">
                <a:latin typeface="+mn-ea"/>
                <a:ea typeface="+mn-ea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B5A285D-70CE-C3CD-E549-052C764788CD}"/>
                </a:ext>
              </a:extLst>
            </p:cNvPr>
            <p:cNvSpPr txBox="1"/>
            <p:nvPr/>
          </p:nvSpPr>
          <p:spPr>
            <a:xfrm>
              <a:off x="6559852" y="3126574"/>
              <a:ext cx="2192576" cy="1569658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Facilities at many National Labs and universities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1FFA831-F99A-2A7C-E4BC-6D57E6993959}"/>
              </a:ext>
            </a:extLst>
          </p:cNvPr>
          <p:cNvSpPr txBox="1"/>
          <p:nvPr/>
        </p:nvSpPr>
        <p:spPr>
          <a:xfrm>
            <a:off x="8313175" y="6491980"/>
            <a:ext cx="3878825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Slide based on Y. </a:t>
            </a:r>
            <a:r>
              <a:rPr kumimoji="0" lang="en-US" sz="1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Danon’s</a:t>
            </a: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WANDA 2020 Pipeline Talk</a:t>
            </a:r>
          </a:p>
        </p:txBody>
      </p:sp>
    </p:spTree>
    <p:extLst>
      <p:ext uri="{BB962C8B-B14F-4D97-AF65-F5344CB8AC3E}">
        <p14:creationId xmlns:p14="http://schemas.microsoft.com/office/powerpoint/2010/main" val="265718574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NL">
  <a:themeElements>
    <a:clrScheme name="BN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0000FF"/>
      </a:hlink>
      <a:folHlink>
        <a:srgbClr val="FF00FF"/>
      </a:folHlink>
    </a:clrScheme>
    <a:fontScheme name="BN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BN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1822</TotalTime>
  <Words>1725</Words>
  <Application>Microsoft Office PowerPoint</Application>
  <PresentationFormat>Widescreen</PresentationFormat>
  <Paragraphs>350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BNL</vt:lpstr>
      <vt:lpstr>Nuclear Data Pipeline</vt:lpstr>
      <vt:lpstr>PowerPoint Presentation</vt:lpstr>
      <vt:lpstr>PowerPoint Presentation</vt:lpstr>
      <vt:lpstr>PowerPoint Presentation</vt:lpstr>
      <vt:lpstr>The Nuclear Data Pipeline</vt:lpstr>
      <vt:lpstr>PowerPoint Presentation</vt:lpstr>
      <vt:lpstr>The Nuclear Data Pipeline</vt:lpstr>
      <vt:lpstr>Why do we need experiment?</vt:lpstr>
      <vt:lpstr>Why do we need experiment?</vt:lpstr>
      <vt:lpstr>Theory + Experiment + Statistics = Evaluation</vt:lpstr>
      <vt:lpstr>Theory + Experiment + Statistics = Evaluation</vt:lpstr>
      <vt:lpstr>Data Processing (and formats!)</vt:lpstr>
      <vt:lpstr>Transport codes</vt:lpstr>
      <vt:lpstr>Benchmarking</vt:lpstr>
      <vt:lpstr>Benchmarking</vt:lpstr>
      <vt:lpstr>Uncertainty Quantification/Sensitivities</vt:lpstr>
      <vt:lpstr>Uncertainty Quantification/Sensitivities</vt:lpstr>
      <vt:lpstr>PowerPoint Presentation</vt:lpstr>
      <vt:lpstr>The Cross Section Evaluation Working Group produces ENDF/B library</vt:lpstr>
      <vt:lpstr>All steps of nuclear data pipeline are coordinated through CSEWG</vt:lpstr>
      <vt:lpstr>Final comments</vt:lpstr>
      <vt:lpstr>Backup slides</vt:lpstr>
      <vt:lpstr>Before ENDF</vt:lpstr>
      <vt:lpstr>CSEWG is a long standing collaboration between the data users who are also the biggest content providers</vt:lpstr>
      <vt:lpstr>By sharing through CSEWG many sponsors reap the benefit of collaboration</vt:lpstr>
      <vt:lpstr>PowerPoint Presentation</vt:lpstr>
      <vt:lpstr>CSEWG is not limited to the Americas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Data Pipeline</dc:title>
  <cp:lastModifiedBy>Brown, David</cp:lastModifiedBy>
  <cp:revision>12</cp:revision>
  <dcterms:modified xsi:type="dcterms:W3CDTF">2023-02-25T20:06:45Z</dcterms:modified>
</cp:coreProperties>
</file>