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8"/>
  </p:notesMasterIdLst>
  <p:handoutMasterIdLst>
    <p:handoutMasterId r:id="rId19"/>
  </p:handoutMasterIdLst>
  <p:sldIdLst>
    <p:sldId id="263" r:id="rId3"/>
    <p:sldId id="277" r:id="rId4"/>
    <p:sldId id="310" r:id="rId5"/>
    <p:sldId id="319" r:id="rId6"/>
    <p:sldId id="311" r:id="rId7"/>
    <p:sldId id="315" r:id="rId8"/>
    <p:sldId id="326" r:id="rId9"/>
    <p:sldId id="327" r:id="rId10"/>
    <p:sldId id="318" r:id="rId11"/>
    <p:sldId id="320" r:id="rId12"/>
    <p:sldId id="325" r:id="rId13"/>
    <p:sldId id="321" r:id="rId14"/>
    <p:sldId id="322" r:id="rId15"/>
    <p:sldId id="324" r:id="rId16"/>
    <p:sldId id="31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Gooden" initials="MEG" lastIdx="1" clrIdx="0">
    <p:extLst>
      <p:ext uri="{19B8F6BF-5375-455C-9EA6-DF929625EA0E}">
        <p15:presenceInfo xmlns:p15="http://schemas.microsoft.com/office/powerpoint/2012/main" userId="Matthew Good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29"/>
    <a:srgbClr val="09198D"/>
    <a:srgbClr val="EB0F1E"/>
    <a:srgbClr val="000F7E"/>
    <a:srgbClr val="0A197E"/>
    <a:srgbClr val="0070C1"/>
    <a:srgbClr val="00AA64"/>
    <a:srgbClr val="1A70B8"/>
    <a:srgbClr val="000000"/>
    <a:srgbClr val="69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4"/>
    <p:restoredTop sz="94953"/>
  </p:normalViewPr>
  <p:slideViewPr>
    <p:cSldViewPr snapToGrid="0" snapToObjects="1" showGuides="1">
      <p:cViewPr varScale="1">
        <p:scale>
          <a:sx n="171" d="100"/>
          <a:sy n="171" d="100"/>
        </p:scale>
        <p:origin x="920" y="168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2/26/23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2/26/23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2/26/23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lk-in slide - Photo Option">
    <p:bg>
      <p:bgPr>
        <a:gradFill flip="none" rotWithShape="1">
          <a:gsLst>
            <a:gs pos="100000">
              <a:srgbClr val="000F7E"/>
            </a:gs>
            <a:gs pos="0">
              <a:schemeClr val="tx2">
                <a:lumMod val="5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732253"/>
            <a:ext cx="9144000" cy="41968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4989970"/>
            <a:ext cx="457200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5" y="4744726"/>
            <a:ext cx="961301" cy="28939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5086"/>
            <a:ext cx="5334000" cy="4739640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ctr">
              <a:buNone/>
              <a:defRPr sz="13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7620"/>
            <a:ext cx="3810000" cy="473202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468882"/>
            <a:ext cx="2971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3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dirty="0">
                <a:solidFill>
                  <a:schemeClr val="bg1">
                    <a:alpha val="75000"/>
                  </a:scheme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050" b="0" i="0" baseline="0" dirty="0">
                <a:solidFill>
                  <a:schemeClr val="bg1">
                    <a:alpha val="75000"/>
                  </a:schemeClr>
                </a:solidFill>
                <a:latin typeface="Arial"/>
                <a:cs typeface="Arial"/>
              </a:rPr>
            </a:br>
            <a:r>
              <a:rPr lang="en-US" sz="1050" b="0" i="0" baseline="0" dirty="0">
                <a:solidFill>
                  <a:schemeClr val="bg1">
                    <a:alpha val="75000"/>
                  </a:schemeClr>
                </a:solidFill>
                <a:latin typeface="Arial"/>
                <a:cs typeface="Arial"/>
              </a:rPr>
              <a:t>to protect our nation</a:t>
            </a:r>
            <a:br>
              <a:rPr lang="en-US" sz="1050" b="0" i="0" baseline="0" dirty="0">
                <a:solidFill>
                  <a:schemeClr val="bg1">
                    <a:alpha val="75000"/>
                  </a:schemeClr>
                </a:solidFill>
                <a:latin typeface="Arial"/>
                <a:cs typeface="Arial"/>
              </a:rPr>
            </a:br>
            <a:r>
              <a:rPr lang="en-US" sz="1050" b="0" i="0" baseline="0" dirty="0">
                <a:solidFill>
                  <a:schemeClr val="bg1">
                    <a:alpha val="75000"/>
                  </a:scheme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050" dirty="0">
              <a:solidFill>
                <a:schemeClr val="bg1">
                  <a:alpha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Right Triangle 4">
            <a:extLst>
              <a:ext uri="{FF2B5EF4-FFF2-40B4-BE49-F238E27FC236}">
                <a16:creationId xmlns:a16="http://schemas.microsoft.com/office/drawing/2014/main" id="{363AC5CF-6BCA-7655-A590-327A4479E88D}"/>
              </a:ext>
            </a:extLst>
          </p:cNvPr>
          <p:cNvSpPr/>
          <p:nvPr userDrawn="1"/>
        </p:nvSpPr>
        <p:spPr>
          <a:xfrm>
            <a:off x="5334000" y="-10159"/>
            <a:ext cx="3810000" cy="473456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299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ANL_allWHITE.ai">
            <a:extLst>
              <a:ext uri="{FF2B5EF4-FFF2-40B4-BE49-F238E27FC236}">
                <a16:creationId xmlns:a16="http://schemas.microsoft.com/office/drawing/2014/main" id="{8F8B07EC-5BE5-DB21-8F5D-1D42C7F4F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711094" y="360475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C70FB-7F53-074A-B6BE-83A5226B1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077"/>
          <a:stretch/>
        </p:blipFill>
        <p:spPr>
          <a:xfrm>
            <a:off x="4572000" y="190440"/>
            <a:ext cx="4571999" cy="4953060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2/26/23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8704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2/26/23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2/26/23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  <p:sldLayoutId id="2147483726" r:id="rId16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2/26/23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75" r:id="rId2"/>
    <p:sldLayoutId id="2147483708" r:id="rId3"/>
    <p:sldLayoutId id="2147483694" r:id="rId4"/>
    <p:sldLayoutId id="2147483705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2942EFD-E891-B145-A4AF-312149F805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2" r="21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6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911F-9E94-3CA4-779E-AE81F20B0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2862" y="2228850"/>
            <a:ext cx="1438275" cy="6858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14877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sky, different, several&#10;&#10;Description automatically generated">
            <a:extLst>
              <a:ext uri="{FF2B5EF4-FFF2-40B4-BE49-F238E27FC236}">
                <a16:creationId xmlns:a16="http://schemas.microsoft.com/office/drawing/2014/main" id="{61973F1A-8636-A813-18CC-081B3A1A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2" y="829744"/>
            <a:ext cx="8457890" cy="2844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B98529-AA16-4878-680D-BE13EA937930}"/>
              </a:ext>
            </a:extLst>
          </p:cNvPr>
          <p:cNvSpPr txBox="1"/>
          <p:nvPr/>
        </p:nvSpPr>
        <p:spPr>
          <a:xfrm>
            <a:off x="469558" y="3673946"/>
            <a:ext cx="108786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Observed over 300 γ-rays resulting from fission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60 Preliminary FPYs for </a:t>
            </a:r>
            <a:r>
              <a:rPr lang="en-US" sz="1400" kern="1200" baseline="300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238</a:t>
            </a: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U(</a:t>
            </a:r>
            <a:r>
              <a:rPr lang="en-US" sz="1400" i="1" kern="1200" dirty="0" err="1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n,f</a:t>
            </a: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) at </a:t>
            </a:r>
            <a:r>
              <a:rPr lang="en-US" sz="1400" kern="1200" dirty="0" err="1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E</a:t>
            </a:r>
            <a:r>
              <a:rPr lang="en-US" sz="1400" i="1" kern="1200" baseline="-25000" dirty="0" err="1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n</a:t>
            </a: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 = 2.0 MeV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Only statistical uncertainties are shown (uncertainties on </a:t>
            </a:r>
            <a:r>
              <a:rPr lang="el-GR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γ</a:t>
            </a: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-ray intensity are not included)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46AA839-C57C-7DC8-2A4A-8405E7E371C3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Results: </a:t>
            </a:r>
            <a:r>
              <a:rPr lang="en-US" u="sng" baseline="30000" dirty="0"/>
              <a:t>238</a:t>
            </a:r>
            <a:r>
              <a:rPr lang="en-US" u="sng" dirty="0"/>
              <a:t>U at 2.0 MeV</a:t>
            </a:r>
          </a:p>
        </p:txBody>
      </p:sp>
    </p:spTree>
    <p:extLst>
      <p:ext uri="{BB962C8B-B14F-4D97-AF65-F5344CB8AC3E}">
        <p14:creationId xmlns:p14="http://schemas.microsoft.com/office/powerpoint/2010/main" val="119198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501277A-1A1B-33C7-7E33-3843E37B88C7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Results: </a:t>
            </a:r>
            <a:r>
              <a:rPr lang="en-US" u="sng" baseline="30000" dirty="0"/>
              <a:t>235</a:t>
            </a:r>
            <a:r>
              <a:rPr lang="en-US" u="sng" dirty="0"/>
              <a:t>U at 2.0 MeV</a:t>
            </a:r>
          </a:p>
        </p:txBody>
      </p:sp>
      <p:pic>
        <p:nvPicPr>
          <p:cNvPr id="9" name="Picture 8" descr="A picture containing text, sky, different, line&#10;&#10;Description automatically generated">
            <a:extLst>
              <a:ext uri="{FF2B5EF4-FFF2-40B4-BE49-F238E27FC236}">
                <a16:creationId xmlns:a16="http://schemas.microsoft.com/office/drawing/2014/main" id="{88357ECF-D86A-E6CE-3580-182464BA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" y="1063403"/>
            <a:ext cx="8970834" cy="301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6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stogram&#10;&#10;Description automatically generated with low confidence">
            <a:extLst>
              <a:ext uri="{FF2B5EF4-FFF2-40B4-BE49-F238E27FC236}">
                <a16:creationId xmlns:a16="http://schemas.microsoft.com/office/drawing/2014/main" id="{33A6311F-AEE4-4BA3-E94C-E3B98160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3" y="1148762"/>
            <a:ext cx="8463167" cy="284597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E150D68-8BEE-91A3-3B98-18D7B04D30C8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Results: </a:t>
            </a:r>
            <a:r>
              <a:rPr lang="en-US" u="sng" baseline="30000" dirty="0"/>
              <a:t>239</a:t>
            </a:r>
            <a:r>
              <a:rPr lang="en-US" u="sng" dirty="0"/>
              <a:t>Pu at 2.0 MeV</a:t>
            </a:r>
          </a:p>
        </p:txBody>
      </p:sp>
    </p:spTree>
    <p:extLst>
      <p:ext uri="{BB962C8B-B14F-4D97-AF65-F5344CB8AC3E}">
        <p14:creationId xmlns:p14="http://schemas.microsoft.com/office/powerpoint/2010/main" val="207127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F63A6F-A00B-5FA3-4369-C0EF5B77F89B}"/>
              </a:ext>
            </a:extLst>
          </p:cNvPr>
          <p:cNvGrpSpPr/>
          <p:nvPr/>
        </p:nvGrpSpPr>
        <p:grpSpPr>
          <a:xfrm>
            <a:off x="1623114" y="927100"/>
            <a:ext cx="5802184" cy="4008230"/>
            <a:chOff x="854764" y="1299043"/>
            <a:chExt cx="7657602" cy="50332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C4EC5F-14D6-786D-ECC4-9A993F797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422" r="9626"/>
            <a:stretch/>
          </p:blipFill>
          <p:spPr>
            <a:xfrm>
              <a:off x="854764" y="1299043"/>
              <a:ext cx="6400801" cy="50332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2587FF-08A2-942D-4115-0E986AD89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422" r="9626"/>
            <a:stretch/>
          </p:blipFill>
          <p:spPr>
            <a:xfrm>
              <a:off x="854765" y="1299045"/>
              <a:ext cx="6400800" cy="50332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A48BCB-9183-BE63-AA11-027BB7EC9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22" r="9626"/>
            <a:stretch/>
          </p:blipFill>
          <p:spPr>
            <a:xfrm>
              <a:off x="854765" y="1299045"/>
              <a:ext cx="6400800" cy="50332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6B63-F6E8-DF83-5D21-7258F532A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422" r="9626"/>
            <a:stretch/>
          </p:blipFill>
          <p:spPr>
            <a:xfrm>
              <a:off x="854765" y="1299047"/>
              <a:ext cx="6400800" cy="50332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A6917-5B07-FFF6-8C89-E45D83E5390E}"/>
                </a:ext>
              </a:extLst>
            </p:cNvPr>
            <p:cNvSpPr txBox="1"/>
            <p:nvPr/>
          </p:nvSpPr>
          <p:spPr>
            <a:xfrm>
              <a:off x="5963479" y="3311325"/>
              <a:ext cx="2548887" cy="5797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Completed: Long Irradiation</a:t>
              </a:r>
            </a:p>
            <a:p>
              <a:r>
                <a:rPr lang="en-US" sz="1200" dirty="0"/>
                <a:t>16 FPYs @ 11 energies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72B5B5-AE43-D5A1-0A15-FBF759E8C478}"/>
                </a:ext>
              </a:extLst>
            </p:cNvPr>
            <p:cNvSpPr txBox="1"/>
            <p:nvPr/>
          </p:nvSpPr>
          <p:spPr>
            <a:xfrm>
              <a:off x="5172982" y="4141417"/>
              <a:ext cx="2037164" cy="5797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Measured: </a:t>
              </a:r>
              <a:r>
                <a:rPr lang="en-US" sz="1200" dirty="0" err="1"/>
                <a:t>jackRabbit</a:t>
              </a:r>
              <a:endParaRPr lang="en-US" sz="1200" dirty="0"/>
            </a:p>
            <a:p>
              <a:r>
                <a:rPr lang="en-US" sz="1200" dirty="0"/>
                <a:t>46 FPYs @ 6 energies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C914E1-D050-9C48-854B-42589075DA01}"/>
                </a:ext>
              </a:extLst>
            </p:cNvPr>
            <p:cNvSpPr txBox="1"/>
            <p:nvPr/>
          </p:nvSpPr>
          <p:spPr>
            <a:xfrm>
              <a:off x="4409661" y="4971510"/>
              <a:ext cx="1988589" cy="5797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Measured: RABITTS</a:t>
              </a:r>
            </a:p>
            <a:p>
              <a:r>
                <a:rPr lang="en-US" sz="1200" dirty="0"/>
                <a:t>60 FPYs @ 5 energies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096CB1-9FA3-602D-0248-4E6DDE6415D0}"/>
                </a:ext>
              </a:extLst>
            </p:cNvPr>
            <p:cNvSpPr/>
            <p:nvPr/>
          </p:nvSpPr>
          <p:spPr bwMode="auto">
            <a:xfrm>
              <a:off x="5779716" y="3542609"/>
              <a:ext cx="183762" cy="183762"/>
            </a:xfrm>
            <a:prstGeom prst="rect">
              <a:avLst/>
            </a:prstGeom>
            <a:solidFill>
              <a:srgbClr val="F904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C7765D-2EC2-F733-1CAD-8201F5B4342F}"/>
                </a:ext>
              </a:extLst>
            </p:cNvPr>
            <p:cNvSpPr/>
            <p:nvPr/>
          </p:nvSpPr>
          <p:spPr bwMode="auto">
            <a:xfrm>
              <a:off x="4989220" y="4372701"/>
              <a:ext cx="183762" cy="183762"/>
            </a:xfrm>
            <a:prstGeom prst="rect">
              <a:avLst/>
            </a:prstGeom>
            <a:solidFill>
              <a:srgbClr val="1F00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DC147B-38BF-7AD6-28F9-EB9AAE217BD9}"/>
                </a:ext>
              </a:extLst>
            </p:cNvPr>
            <p:cNvSpPr/>
            <p:nvPr/>
          </p:nvSpPr>
          <p:spPr bwMode="auto">
            <a:xfrm>
              <a:off x="4225898" y="5202794"/>
              <a:ext cx="183762" cy="183762"/>
            </a:xfrm>
            <a:prstGeom prst="rect">
              <a:avLst/>
            </a:prstGeom>
            <a:solidFill>
              <a:srgbClr val="F80D03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8444672E-690E-C0E9-26AB-F6DC7B88E3B8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Summary: Our Coverage on the Nuclear Chart</a:t>
            </a:r>
          </a:p>
        </p:txBody>
      </p:sp>
    </p:spTree>
    <p:extLst>
      <p:ext uri="{BB962C8B-B14F-4D97-AF65-F5344CB8AC3E}">
        <p14:creationId xmlns:p14="http://schemas.microsoft.com/office/powerpoint/2010/main" val="307667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8E2ED-06B8-0B0B-B0FF-01D03DFEA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69003"/>
            <a:ext cx="8178799" cy="3210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391A93-8029-C40A-EAD2-55E0C57431C8}"/>
              </a:ext>
            </a:extLst>
          </p:cNvPr>
          <p:cNvSpPr txBox="1"/>
          <p:nvPr/>
        </p:nvSpPr>
        <p:spPr>
          <a:xfrm>
            <a:off x="1422400" y="696685"/>
            <a:ext cx="1971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173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Short-Lived Fission Product Yield Measurements at TUNL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775385"/>
            <a:ext cx="3830320" cy="485140"/>
          </a:xfrm>
        </p:spPr>
        <p:txBody>
          <a:bodyPr/>
          <a:lstStyle/>
          <a:p>
            <a:r>
              <a:rPr lang="en-US" dirty="0"/>
              <a:t>Dr. Matthew E. Gooden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03/02/2023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44ADC2-4BBE-A04E-9F43-2E4E7BE0D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LA-UR-#######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06B77-7C0A-609B-EB21-B96339FB4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738" y="902634"/>
            <a:ext cx="4197134" cy="3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30FF50-D818-2F4B-B792-5C5E8A813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742EDB-FDC5-5746-A6B3-9803E03FA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830" y="1617784"/>
            <a:ext cx="7197969" cy="2720853"/>
          </a:xfrm>
        </p:spPr>
        <p:txBody>
          <a:bodyPr/>
          <a:lstStyle/>
          <a:p>
            <a:r>
              <a:rPr lang="en-US" dirty="0"/>
              <a:t>Short-Lived Fission Yields</a:t>
            </a:r>
          </a:p>
        </p:txBody>
      </p: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B93D76F-EE29-1256-C85C-E89486F73AA7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/>
              <a:t>Collaboration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4A1F7-5C2F-7327-96B3-0108BB0693BD}"/>
              </a:ext>
            </a:extLst>
          </p:cNvPr>
          <p:cNvSpPr txBox="1"/>
          <p:nvPr/>
        </p:nvSpPr>
        <p:spPr>
          <a:xfrm>
            <a:off x="213011" y="768350"/>
            <a:ext cx="490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collaboration between LANL, LLNL and TUNL: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7070E-DD7C-8929-1845-A974CB8B2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6464"/>
          <a:stretch/>
        </p:blipFill>
        <p:spPr>
          <a:xfrm>
            <a:off x="136811" y="1137682"/>
            <a:ext cx="4892763" cy="306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0325E-118B-140A-6F26-617D48FA7FF4}"/>
              </a:ext>
            </a:extLst>
          </p:cNvPr>
          <p:cNvSpPr txBox="1"/>
          <p:nvPr/>
        </p:nvSpPr>
        <p:spPr>
          <a:xfrm>
            <a:off x="6023798" y="572769"/>
            <a:ext cx="1752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LANL</a:t>
            </a:r>
          </a:p>
          <a:p>
            <a:pPr algn="ctr"/>
            <a:r>
              <a:rPr lang="en-US" sz="1400" dirty="0">
                <a:solidFill>
                  <a:srgbClr val="09198D"/>
                </a:solidFill>
                <a:highlight>
                  <a:srgbClr val="FFFF00"/>
                </a:highlight>
              </a:rPr>
              <a:t>Matthew E. Gooden</a:t>
            </a:r>
          </a:p>
          <a:p>
            <a:pPr algn="ctr"/>
            <a:r>
              <a:rPr lang="en-US" sz="1400" dirty="0"/>
              <a:t>Todd A. Bredeweg</a:t>
            </a:r>
          </a:p>
          <a:p>
            <a:pPr algn="ctr"/>
            <a:r>
              <a:rPr lang="en-US" sz="1400" dirty="0"/>
              <a:t>Evelyn Bond</a:t>
            </a:r>
          </a:p>
          <a:p>
            <a:pPr algn="ctr"/>
            <a:r>
              <a:rPr lang="en-US" sz="1400" dirty="0"/>
              <a:t>David Vieira </a:t>
            </a:r>
          </a:p>
          <a:p>
            <a:pPr algn="ctr"/>
            <a:r>
              <a:rPr lang="en-US" sz="1400" dirty="0"/>
              <a:t>Jerry Wilhelmy</a:t>
            </a:r>
          </a:p>
          <a:p>
            <a:pPr algn="ctr"/>
            <a:r>
              <a:rPr lang="en-US" sz="1400" dirty="0">
                <a:solidFill>
                  <a:srgbClr val="EB0F1E"/>
                </a:solidFill>
              </a:rPr>
              <a:t>Vanessa </a:t>
            </a:r>
            <a:r>
              <a:rPr lang="en-US" sz="1400" dirty="0" err="1">
                <a:solidFill>
                  <a:srgbClr val="EB0F1E"/>
                </a:solidFill>
              </a:rPr>
              <a:t>Linero</a:t>
            </a:r>
            <a:endParaRPr lang="en-US" sz="1400" dirty="0">
              <a:solidFill>
                <a:srgbClr val="EB0F1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A06ED-35FF-01EB-B280-1B41CDBA35F4}"/>
              </a:ext>
            </a:extLst>
          </p:cNvPr>
          <p:cNvSpPr txBox="1"/>
          <p:nvPr/>
        </p:nvSpPr>
        <p:spPr>
          <a:xfrm>
            <a:off x="6023798" y="2183497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LLNL</a:t>
            </a:r>
          </a:p>
          <a:p>
            <a:pPr algn="ctr"/>
            <a:r>
              <a:rPr lang="en-US" sz="1400" dirty="0">
                <a:solidFill>
                  <a:srgbClr val="FF9129"/>
                </a:solidFill>
              </a:rPr>
              <a:t>Ron Malone</a:t>
            </a:r>
          </a:p>
          <a:p>
            <a:pPr algn="ctr"/>
            <a:r>
              <a:rPr lang="en-US" sz="1400" dirty="0">
                <a:solidFill>
                  <a:srgbClr val="FF9129"/>
                </a:solidFill>
              </a:rPr>
              <a:t>Anthony Ramirez</a:t>
            </a:r>
          </a:p>
          <a:p>
            <a:pPr algn="ctr"/>
            <a:r>
              <a:rPr lang="en-US" sz="1400" dirty="0"/>
              <a:t>Jack Silano</a:t>
            </a:r>
          </a:p>
          <a:p>
            <a:pPr algn="ctr"/>
            <a:r>
              <a:rPr lang="en-US" sz="1400" dirty="0"/>
              <a:t>Mark Stoyer</a:t>
            </a:r>
          </a:p>
          <a:p>
            <a:pPr algn="ctr"/>
            <a:r>
              <a:rPr lang="en-US" sz="1400" dirty="0">
                <a:highlight>
                  <a:srgbClr val="FFFF00"/>
                </a:highlight>
              </a:rPr>
              <a:t>Anton Tonchev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B5B4B-13EE-44BF-70DB-D0FF5EA147F2}"/>
              </a:ext>
            </a:extLst>
          </p:cNvPr>
          <p:cNvSpPr txBox="1"/>
          <p:nvPr/>
        </p:nvSpPr>
        <p:spPr>
          <a:xfrm>
            <a:off x="6023798" y="3616117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TUNL</a:t>
            </a:r>
          </a:p>
          <a:p>
            <a:pPr algn="ctr"/>
            <a:r>
              <a:rPr lang="en-US" sz="1400" dirty="0"/>
              <a:t>Sean Finch</a:t>
            </a:r>
          </a:p>
          <a:p>
            <a:pPr algn="ctr"/>
            <a:r>
              <a:rPr lang="en-US" sz="1400" dirty="0"/>
              <a:t>Calvin Howell</a:t>
            </a:r>
          </a:p>
          <a:p>
            <a:pPr algn="ctr"/>
            <a:r>
              <a:rPr lang="en-US" sz="1400" dirty="0"/>
              <a:t>Werner Tornow</a:t>
            </a:r>
          </a:p>
        </p:txBody>
      </p:sp>
    </p:spTree>
    <p:extLst>
      <p:ext uri="{BB962C8B-B14F-4D97-AF65-F5344CB8AC3E}">
        <p14:creationId xmlns:p14="http://schemas.microsoft.com/office/powerpoint/2010/main" val="256145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D3B5CEE-E621-F152-54FF-B066FD749727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MOTIVATION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B2FC1-A5D0-1C9C-A047-0922EB22A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1" y="953006"/>
            <a:ext cx="4197134" cy="323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57E0E7-FF5E-F15A-4163-28B4C97E3B91}"/>
              </a:ext>
            </a:extLst>
          </p:cNvPr>
          <p:cNvSpPr txBox="1"/>
          <p:nvPr/>
        </p:nvSpPr>
        <p:spPr>
          <a:xfrm>
            <a:off x="4572000" y="580543"/>
            <a:ext cx="43589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Continuing our collaborations efforts to measure fission yield energy dependence: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Have produced extension collection for energy dep. of late time fission products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Can we get more from early time?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data needed for evaluation efforts and understanding other issues: reactor anti-neutrino anomaly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Funded under NDIAWG FOA 2019 to measure the energy dependence of short-lived fission product yield at TUNL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538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22C35-91E0-1D40-3C5C-8DDED305DD22}"/>
              </a:ext>
            </a:extLst>
          </p:cNvPr>
          <p:cNvSpPr txBox="1">
            <a:spLocks/>
          </p:cNvSpPr>
          <p:nvPr/>
        </p:nvSpPr>
        <p:spPr>
          <a:xfrm>
            <a:off x="6909707" y="6361190"/>
            <a:ext cx="2133600" cy="3661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CD5A60-AEBD-CD41-AE13-C139EF5F076B}" type="datetime1">
              <a:rPr lang="en-US" smtClean="0"/>
              <a:pPr/>
              <a:t>2/26/23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0EA4-DBD3-B5C0-6F8E-A49E1ABC8322}"/>
              </a:ext>
            </a:extLst>
          </p:cNvPr>
          <p:cNvSpPr txBox="1">
            <a:spLocks/>
          </p:cNvSpPr>
          <p:nvPr/>
        </p:nvSpPr>
        <p:spPr>
          <a:xfrm>
            <a:off x="-94344" y="6361190"/>
            <a:ext cx="3310467" cy="3661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FA92F-8B3F-85A8-A0DB-75F6293EEFA2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Fission Chambers</a:t>
            </a:r>
          </a:p>
        </p:txBody>
      </p:sp>
      <p:pic>
        <p:nvPicPr>
          <p:cNvPr id="5" name="FC_3D.png">
            <a:extLst>
              <a:ext uri="{FF2B5EF4-FFF2-40B4-BE49-F238E27FC236}">
                <a16:creationId xmlns:a16="http://schemas.microsoft.com/office/drawing/2014/main" id="{6BE33331-B5B5-BD1F-1CE3-172E6624A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011" y="776388"/>
            <a:ext cx="1711781" cy="921784"/>
          </a:xfrm>
          <a:prstGeom prst="rect">
            <a:avLst/>
          </a:prstGeom>
          <a:ln w="12600">
            <a:noFill/>
          </a:ln>
        </p:spPr>
      </p:pic>
      <p:pic>
        <p:nvPicPr>
          <p:cNvPr id="6" name="Screenshot 2014-07-15 15.29.29 copy.png">
            <a:extLst>
              <a:ext uri="{FF2B5EF4-FFF2-40B4-BE49-F238E27FC236}">
                <a16:creationId xmlns:a16="http://schemas.microsoft.com/office/drawing/2014/main" id="{7B509232-BCD3-3A82-EA85-FBB7363E88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0396" y="1750130"/>
            <a:ext cx="1711781" cy="1337128"/>
          </a:xfrm>
          <a:prstGeom prst="rect">
            <a:avLst/>
          </a:prstGeom>
          <a:ln w="12600">
            <a:noFill/>
          </a:ln>
        </p:spPr>
      </p:pic>
      <p:pic>
        <p:nvPicPr>
          <p:cNvPr id="7" name="image14.png">
            <a:extLst>
              <a:ext uri="{FF2B5EF4-FFF2-40B4-BE49-F238E27FC236}">
                <a16:creationId xmlns:a16="http://schemas.microsoft.com/office/drawing/2014/main" id="{E1327563-8301-6D0D-FA27-D3877B7EC37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24362" y="945660"/>
            <a:ext cx="947403" cy="2199100"/>
          </a:xfrm>
          <a:prstGeom prst="rect">
            <a:avLst/>
          </a:prstGeom>
          <a:ln>
            <a:solidFill>
              <a:srgbClr val="DDDDDD"/>
            </a:solidFill>
          </a:ln>
        </p:spPr>
      </p:pic>
      <p:sp>
        <p:nvSpPr>
          <p:cNvPr id="8" name="Line 6">
            <a:extLst>
              <a:ext uri="{FF2B5EF4-FFF2-40B4-BE49-F238E27FC236}">
                <a16:creationId xmlns:a16="http://schemas.microsoft.com/office/drawing/2014/main" id="{DCFC9B24-0EC1-7FC0-190C-14EC43E67A9C}"/>
              </a:ext>
            </a:extLst>
          </p:cNvPr>
          <p:cNvSpPr/>
          <p:nvPr/>
        </p:nvSpPr>
        <p:spPr>
          <a:xfrm>
            <a:off x="2324362" y="940578"/>
            <a:ext cx="891761" cy="0"/>
          </a:xfrm>
          <a:prstGeom prst="line">
            <a:avLst/>
          </a:prstGeom>
          <a:ln w="25560">
            <a:solidFill>
              <a:srgbClr val="3465A4"/>
            </a:solidFill>
            <a:round/>
            <a:headEnd type="triangle" w="med" len="med"/>
            <a:tailEnd type="triangle" w="med" len="med"/>
          </a:ln>
        </p:spPr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6EFC67E2-3FC6-AA25-48DD-D479C7D5AD9F}"/>
              </a:ext>
            </a:extLst>
          </p:cNvPr>
          <p:cNvSpPr/>
          <p:nvPr/>
        </p:nvSpPr>
        <p:spPr>
          <a:xfrm flipH="1">
            <a:off x="3286279" y="1146629"/>
            <a:ext cx="0" cy="1124857"/>
          </a:xfrm>
          <a:prstGeom prst="line">
            <a:avLst/>
          </a:prstGeom>
          <a:ln w="25560">
            <a:solidFill>
              <a:srgbClr val="3465A4"/>
            </a:solidFill>
            <a:round/>
            <a:headEnd type="triangle" w="med" len="med"/>
            <a:tailEnd type="triangle" w="med" len="med"/>
          </a:ln>
        </p:spPr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961C49FA-3057-72FF-BDFE-B6C4BDA0D896}"/>
              </a:ext>
            </a:extLst>
          </p:cNvPr>
          <p:cNvSpPr/>
          <p:nvPr/>
        </p:nvSpPr>
        <p:spPr>
          <a:xfrm>
            <a:off x="2493526" y="687785"/>
            <a:ext cx="483955" cy="235153"/>
          </a:xfrm>
          <a:prstGeom prst="rect">
            <a:avLst/>
          </a:prstGeom>
          <a:noFill/>
          <a:ln w="12600">
            <a:noFill/>
          </a:ln>
        </p:spPr>
        <p:txBody>
          <a:bodyPr wrap="none" lIns="32146" tIns="32146" rIns="32146" bIns="32146"/>
          <a:lstStyle/>
          <a:p>
            <a:pPr>
              <a:lnSpc>
                <a:spcPct val="100000"/>
              </a:lnSpc>
            </a:pPr>
            <a:r>
              <a:rPr lang="en-US" sz="1100" dirty="0">
                <a:latin typeface="Arial"/>
                <a:ea typeface="Arial"/>
              </a:rPr>
              <a:t>1.727 cm</a:t>
            </a:r>
            <a:endParaRPr dirty="0"/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CDCB7319-201F-C193-4356-9BFDC72AFC61}"/>
              </a:ext>
            </a:extLst>
          </p:cNvPr>
          <p:cNvSpPr/>
          <p:nvPr/>
        </p:nvSpPr>
        <p:spPr>
          <a:xfrm rot="5400000">
            <a:off x="3082318" y="1632553"/>
            <a:ext cx="697613" cy="235153"/>
          </a:xfrm>
          <a:prstGeom prst="rect">
            <a:avLst/>
          </a:prstGeom>
          <a:noFill/>
          <a:ln w="12600">
            <a:noFill/>
          </a:ln>
        </p:spPr>
        <p:txBody>
          <a:bodyPr lIns="32146" tIns="32146" rIns="32146" bIns="32146"/>
          <a:lstStyle/>
          <a:p>
            <a:pPr>
              <a:lnSpc>
                <a:spcPct val="100000"/>
              </a:lnSpc>
            </a:pPr>
            <a:r>
              <a:rPr lang="en-US" sz="1100" dirty="0">
                <a:latin typeface="Arial"/>
                <a:ea typeface="Arial"/>
              </a:rPr>
              <a:t>2.267 cm</a:t>
            </a:r>
            <a:endParaRPr dirty="0"/>
          </a:p>
        </p:txBody>
      </p:sp>
      <p:pic>
        <p:nvPicPr>
          <p:cNvPr id="12" name="FC_full.png">
            <a:extLst>
              <a:ext uri="{FF2B5EF4-FFF2-40B4-BE49-F238E27FC236}">
                <a16:creationId xmlns:a16="http://schemas.microsoft.com/office/drawing/2014/main" id="{8C34E82F-5709-2256-49A2-6B7F8E0E29F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0396" y="3369157"/>
            <a:ext cx="3063152" cy="1655426"/>
          </a:xfrm>
          <a:prstGeom prst="rect">
            <a:avLst/>
          </a:prstGeom>
          <a:ln w="1260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385CF9-D396-32E3-7D45-38B5CBA123B3}"/>
              </a:ext>
            </a:extLst>
          </p:cNvPr>
          <p:cNvSpPr txBox="1"/>
          <p:nvPr/>
        </p:nvSpPr>
        <p:spPr>
          <a:xfrm>
            <a:off x="4178023" y="922938"/>
            <a:ext cx="4675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400" dirty="0"/>
              <a:t>To measure the fission yield, we need to know how many fissions happened           </a:t>
            </a:r>
            <a:r>
              <a:rPr lang="en-US" sz="1400" i="1" dirty="0"/>
              <a:t>Fission Chambers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3 Chambers were constructed: 1 for each target isotope</a:t>
            </a:r>
          </a:p>
          <a:p>
            <a:pPr marL="742950" lvl="1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aseline="30000" dirty="0"/>
              <a:t>235</a:t>
            </a:r>
            <a:r>
              <a:rPr lang="en-US" sz="1400" dirty="0"/>
              <a:t>U: ~ 100</a:t>
            </a:r>
            <a:r>
              <a:rPr lang="en-US" sz="1400" dirty="0">
                <a:latin typeface="Helvetica Neue"/>
                <a:ea typeface="Helvetica Neue"/>
              </a:rPr>
              <a:t> μg/cm</a:t>
            </a:r>
            <a:r>
              <a:rPr lang="en-US" sz="1400" baseline="31000" dirty="0">
                <a:latin typeface="Helvetica Neue"/>
                <a:ea typeface="Helvetica Neue"/>
              </a:rPr>
              <a:t>2</a:t>
            </a:r>
            <a:r>
              <a:rPr lang="en-US" sz="1400" dirty="0">
                <a:latin typeface="Helvetica Neue"/>
                <a:ea typeface="Helvetica Neue"/>
              </a:rPr>
              <a:t> ref. / 200 mg/cm</a:t>
            </a:r>
            <a:r>
              <a:rPr lang="en-US" sz="1400" baseline="30000" dirty="0">
                <a:latin typeface="Helvetica Neue"/>
                <a:ea typeface="Helvetica Neue"/>
              </a:rPr>
              <a:t>2 </a:t>
            </a:r>
            <a:r>
              <a:rPr lang="en-US" sz="1400" dirty="0">
                <a:latin typeface="Helvetica Neue"/>
                <a:ea typeface="Helvetica Neue"/>
              </a:rPr>
              <a:t>target </a:t>
            </a:r>
          </a:p>
          <a:p>
            <a:pPr marL="742950" lvl="1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aseline="30000" dirty="0"/>
              <a:t>238</a:t>
            </a:r>
            <a:r>
              <a:rPr lang="en-US" sz="1400" dirty="0"/>
              <a:t>U: ~ 100</a:t>
            </a:r>
            <a:r>
              <a:rPr lang="en-US" sz="1400" dirty="0">
                <a:latin typeface="Helvetica Neue"/>
                <a:ea typeface="Helvetica Neue"/>
              </a:rPr>
              <a:t> μg/cm</a:t>
            </a:r>
            <a:r>
              <a:rPr lang="en-US" sz="1400" baseline="31000" dirty="0">
                <a:latin typeface="Helvetica Neue"/>
                <a:ea typeface="Helvetica Neue"/>
              </a:rPr>
              <a:t>2</a:t>
            </a:r>
            <a:r>
              <a:rPr lang="en-US" sz="1400" dirty="0">
                <a:latin typeface="Helvetica Neue"/>
                <a:ea typeface="Helvetica Neue"/>
              </a:rPr>
              <a:t> ref. / 400 mg/cm</a:t>
            </a:r>
            <a:r>
              <a:rPr lang="en-US" sz="1400" baseline="30000" dirty="0">
                <a:latin typeface="Helvetica Neue"/>
                <a:ea typeface="Helvetica Neue"/>
              </a:rPr>
              <a:t>2 </a:t>
            </a:r>
            <a:r>
              <a:rPr lang="en-US" sz="1400" dirty="0">
                <a:latin typeface="Helvetica Neue"/>
                <a:ea typeface="Helvetica Neue"/>
              </a:rPr>
              <a:t>target </a:t>
            </a:r>
          </a:p>
          <a:p>
            <a:pPr marL="742950" lvl="1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aseline="30000" dirty="0"/>
              <a:t>239</a:t>
            </a:r>
            <a:r>
              <a:rPr lang="en-US" sz="1400" dirty="0"/>
              <a:t>Pu: ~ 10</a:t>
            </a:r>
            <a:r>
              <a:rPr lang="en-US" sz="1400" dirty="0">
                <a:latin typeface="Helvetica Neue"/>
                <a:ea typeface="Helvetica Neue"/>
              </a:rPr>
              <a:t> μg/cm</a:t>
            </a:r>
            <a:r>
              <a:rPr lang="en-US" sz="1400" baseline="31000" dirty="0">
                <a:latin typeface="Helvetica Neue"/>
                <a:ea typeface="Helvetica Neue"/>
              </a:rPr>
              <a:t>2</a:t>
            </a:r>
            <a:r>
              <a:rPr lang="en-US" sz="1400" dirty="0">
                <a:latin typeface="Helvetica Neue"/>
                <a:ea typeface="Helvetica Neue"/>
              </a:rPr>
              <a:t> ref. / 200 mg/cm</a:t>
            </a:r>
            <a:r>
              <a:rPr lang="en-US" sz="1400" baseline="30000" dirty="0">
                <a:latin typeface="Helvetica Neue"/>
                <a:ea typeface="Helvetica Neue"/>
              </a:rPr>
              <a:t>2 </a:t>
            </a:r>
            <a:r>
              <a:rPr lang="en-US" sz="1400" dirty="0">
                <a:latin typeface="Helvetica Neue"/>
                <a:ea typeface="Helvetica Neue"/>
              </a:rPr>
              <a:t>target </a:t>
            </a:r>
          </a:p>
          <a:p>
            <a:pPr marL="742950" lvl="1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11383C-38FD-C0AF-F638-67225EFD2E62}"/>
              </a:ext>
            </a:extLst>
          </p:cNvPr>
          <p:cNvCxnSpPr/>
          <p:nvPr/>
        </p:nvCxnSpPr>
        <p:spPr>
          <a:xfrm>
            <a:off x="5900966" y="1270659"/>
            <a:ext cx="35106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BE2DBB-2389-E87C-40FA-ECD7956DB03D}"/>
              </a:ext>
            </a:extLst>
          </p:cNvPr>
          <p:cNvSpPr txBox="1"/>
          <p:nvPr/>
        </p:nvSpPr>
        <p:spPr>
          <a:xfrm>
            <a:off x="4178023" y="3257549"/>
            <a:ext cx="4414435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400" dirty="0"/>
              <a:t>The number of fissions in the target is determined by scaling </a:t>
            </a:r>
          </a:p>
          <a:p>
            <a:pPr lvl="1">
              <a:buClr>
                <a:schemeClr val="accent3"/>
              </a:buClr>
            </a:pPr>
            <a:endParaRPr lang="en-US" sz="1400" dirty="0"/>
          </a:p>
          <a:p>
            <a:pPr lvl="1" algn="ctr">
              <a:buClr>
                <a:schemeClr val="accent3"/>
              </a:buClr>
            </a:pPr>
            <a:r>
              <a:rPr lang="en-US" sz="1400" b="1" dirty="0"/>
              <a:t>Total Fissions = Counts * M</a:t>
            </a:r>
            <a:r>
              <a:rPr lang="en-US" sz="1400" b="1" baseline="-25000" dirty="0"/>
              <a:t>T</a:t>
            </a:r>
            <a:r>
              <a:rPr lang="en-US" sz="1400" b="1" dirty="0"/>
              <a:t>/M</a:t>
            </a:r>
            <a:r>
              <a:rPr lang="en-US" sz="1400" b="1" baseline="-25000" dirty="0"/>
              <a:t>R</a:t>
            </a:r>
          </a:p>
          <a:p>
            <a:pPr marL="742950" lvl="1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b="1" baseline="-25000" dirty="0"/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400" dirty="0"/>
              <a:t>No fission cross section needed!</a:t>
            </a:r>
          </a:p>
        </p:txBody>
      </p:sp>
    </p:spTree>
    <p:extLst>
      <p:ext uri="{BB962C8B-B14F-4D97-AF65-F5344CB8AC3E}">
        <p14:creationId xmlns:p14="http://schemas.microsoft.com/office/powerpoint/2010/main" val="80235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A474B6-636E-EA77-6FFD-F2CF491DF322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RABITTS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7448F4F-6A58-9336-7BD9-DB487BC4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1" y="572769"/>
            <a:ext cx="1651673" cy="176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 err="1">
                <a:solidFill>
                  <a:srgbClr val="FF0000"/>
                </a:solidFill>
                <a:cs typeface="Arial" charset="0"/>
              </a:rPr>
              <a:t>RA</a:t>
            </a:r>
            <a:r>
              <a:rPr lang="en-US" sz="1400" b="1" spc="10" dirty="0" err="1">
                <a:solidFill>
                  <a:srgbClr val="000000"/>
                </a:solidFill>
                <a:cs typeface="Arial" charset="0"/>
              </a:rPr>
              <a:t>pid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elt-driven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I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rradiated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arget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ransfer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ystem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24684-3A56-CDEA-CE27-4838C9D332A7}"/>
              </a:ext>
            </a:extLst>
          </p:cNvPr>
          <p:cNvGrpSpPr/>
          <p:nvPr/>
        </p:nvGrpSpPr>
        <p:grpSpPr>
          <a:xfrm>
            <a:off x="4569361" y="0"/>
            <a:ext cx="4574639" cy="2115387"/>
            <a:chOff x="255909" y="1576210"/>
            <a:chExt cx="5447503" cy="2790956"/>
          </a:xfrm>
        </p:grpSpPr>
        <p:pic>
          <p:nvPicPr>
            <p:cNvPr id="5" name="image13.png">
              <a:extLst>
                <a:ext uri="{FF2B5EF4-FFF2-40B4-BE49-F238E27FC236}">
                  <a16:creationId xmlns:a16="http://schemas.microsoft.com/office/drawing/2014/main" id="{443E5C78-2892-3AE4-F152-383F63DE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09" y="1699228"/>
              <a:ext cx="5447503" cy="2667938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" name="CustomShape 3">
              <a:extLst>
                <a:ext uri="{FF2B5EF4-FFF2-40B4-BE49-F238E27FC236}">
                  <a16:creationId xmlns:a16="http://schemas.microsoft.com/office/drawing/2014/main" id="{EE754F00-45B6-2DF8-AE2A-BEA00739D373}"/>
                </a:ext>
              </a:extLst>
            </p:cNvPr>
            <p:cNvSpPr/>
            <p:nvPr/>
          </p:nvSpPr>
          <p:spPr>
            <a:xfrm>
              <a:off x="418416" y="1576210"/>
              <a:ext cx="970228" cy="215409"/>
            </a:xfrm>
            <a:prstGeom prst="rect">
              <a:avLst/>
            </a:prstGeom>
            <a:solidFill>
              <a:srgbClr val="FFFF66"/>
            </a:solidFill>
            <a:ln w="12600">
              <a:noFill/>
            </a:ln>
          </p:spPr>
          <p:txBody>
            <a:bodyPr lIns="32905" tIns="32905" rIns="32905" bIns="32905"/>
            <a:lstStyle/>
            <a:p>
              <a:pPr>
                <a:lnSpc>
                  <a:spcPct val="100000"/>
                </a:lnSpc>
              </a:pPr>
              <a:r>
                <a:rPr lang="en-US" sz="1000" dirty="0">
                  <a:latin typeface="Times New Roman"/>
                  <a:ea typeface="Times New Roman"/>
                </a:rPr>
                <a:t>DENIS source</a:t>
              </a:r>
              <a:endParaRPr dirty="0"/>
            </a:p>
          </p:txBody>
        </p:sp>
        <p:sp>
          <p:nvSpPr>
            <p:cNvPr id="7" name="CustomShape 4">
              <a:extLst>
                <a:ext uri="{FF2B5EF4-FFF2-40B4-BE49-F238E27FC236}">
                  <a16:creationId xmlns:a16="http://schemas.microsoft.com/office/drawing/2014/main" id="{0E4629F3-92D7-994C-5BD3-69969ADF67CA}"/>
                </a:ext>
              </a:extLst>
            </p:cNvPr>
            <p:cNvSpPr/>
            <p:nvPr/>
          </p:nvSpPr>
          <p:spPr>
            <a:xfrm>
              <a:off x="1776684" y="1576210"/>
              <a:ext cx="1196269" cy="215409"/>
            </a:xfrm>
            <a:prstGeom prst="rect">
              <a:avLst/>
            </a:prstGeom>
            <a:solidFill>
              <a:srgbClr val="FFFF66"/>
            </a:solidFill>
            <a:ln w="12600">
              <a:noFill/>
            </a:ln>
          </p:spPr>
          <p:txBody>
            <a:bodyPr lIns="32905" tIns="32905" rIns="32905" bIns="32905"/>
            <a:lstStyle/>
            <a:p>
              <a:pPr>
                <a:lnSpc>
                  <a:spcPct val="100000"/>
                </a:lnSpc>
              </a:pPr>
              <a:r>
                <a:rPr lang="en-US" sz="1000">
                  <a:latin typeface="Times New Roman"/>
                  <a:ea typeface="Times New Roman"/>
                </a:rPr>
                <a:t>FN TANDEM 10MV</a:t>
              </a: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979D-4C28-3470-7083-140AE3DC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04" y="609940"/>
            <a:ext cx="2939407" cy="2024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78F477-666D-009F-50FE-76ACC7621678}"/>
              </a:ext>
            </a:extLst>
          </p:cNvPr>
          <p:cNvSpPr txBox="1"/>
          <p:nvPr/>
        </p:nvSpPr>
        <p:spPr>
          <a:xfrm>
            <a:off x="1702419" y="4680927"/>
            <a:ext cx="6185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 Finch, et al., “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Development of a rapid-transit system for precision nuclear physics measurements,” Nuclear Instrumentation and Methods A </a:t>
            </a:r>
            <a:r>
              <a:rPr lang="en-US" sz="1000" b="1" dirty="0">
                <a:solidFill>
                  <a:srgbClr val="000000"/>
                </a:solidFill>
              </a:rPr>
              <a:t>1025</a:t>
            </a:r>
            <a:r>
              <a:rPr lang="en-US" sz="1000" dirty="0">
                <a:solidFill>
                  <a:srgbClr val="000000"/>
                </a:solidFill>
              </a:rPr>
              <a:t>, 166127 (2022). 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C0DC9-859E-9019-F029-CAE9BA35C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37" y="2537245"/>
            <a:ext cx="2855819" cy="2050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1E0A3-03BC-1085-1B42-8690A2834CFF}"/>
              </a:ext>
            </a:extLst>
          </p:cNvPr>
          <p:cNvSpPr txBox="1"/>
          <p:nvPr/>
        </p:nvSpPr>
        <p:spPr>
          <a:xfrm>
            <a:off x="277716" y="2762505"/>
            <a:ext cx="45746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Fully automated system moves target between irradiation and counting positions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7 m travel distance with 1.05 s transit time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Max speed 10 m/s (22.3 mph)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Beam pulsed to coincide with counting cycles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Beam deflected during counting cycles; i.e. no neutrons</a:t>
            </a:r>
            <a:endParaRPr lang="en-US" sz="1400" kern="1200" dirty="0">
              <a:solidFill>
                <a:srgbClr val="000000"/>
              </a:solidFill>
              <a:ea typeface="ヒラギノ明朝 ProN W3" charset="-128"/>
              <a:cs typeface="ヒラギノ明朝 ProN W3"/>
            </a:endParaRPr>
          </a:p>
          <a:p>
            <a:endParaRPr lang="en-US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9BA849-A94A-1A6C-DF90-0B38BE84A6DB}"/>
              </a:ext>
            </a:extLst>
          </p:cNvPr>
          <p:cNvCxnSpPr/>
          <p:nvPr/>
        </p:nvCxnSpPr>
        <p:spPr>
          <a:xfrm flipV="1">
            <a:off x="7523356" y="1702420"/>
            <a:ext cx="721112" cy="7309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8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A474B6-636E-EA77-6FFD-F2CF491DF322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RABITTS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7448F4F-6A58-9336-7BD9-DB487BC4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1" y="572769"/>
            <a:ext cx="1651673" cy="176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 err="1">
                <a:solidFill>
                  <a:srgbClr val="FF0000"/>
                </a:solidFill>
                <a:cs typeface="Arial" charset="0"/>
              </a:rPr>
              <a:t>RA</a:t>
            </a:r>
            <a:r>
              <a:rPr lang="en-US" sz="1400" b="1" spc="10" dirty="0" err="1">
                <a:solidFill>
                  <a:srgbClr val="000000"/>
                </a:solidFill>
                <a:cs typeface="Arial" charset="0"/>
              </a:rPr>
              <a:t>pid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elt-driven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I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rradiated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arget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ransfer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400" b="1" spc="10" dirty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400" b="1" spc="10" dirty="0">
                <a:solidFill>
                  <a:schemeClr val="tx1"/>
                </a:solidFill>
                <a:cs typeface="Arial" charset="0"/>
              </a:rPr>
              <a:t>ystem</a:t>
            </a:r>
            <a:r>
              <a:rPr lang="en-US" sz="1400" b="1" spc="10" dirty="0">
                <a:solidFill>
                  <a:srgbClr val="000000"/>
                </a:solidFill>
                <a:cs typeface="Arial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8F477-666D-009F-50FE-76ACC7621678}"/>
              </a:ext>
            </a:extLst>
          </p:cNvPr>
          <p:cNvSpPr txBox="1"/>
          <p:nvPr/>
        </p:nvSpPr>
        <p:spPr>
          <a:xfrm>
            <a:off x="1381144" y="4738052"/>
            <a:ext cx="6715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 Finch, et al., “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Development of a rapid-transit system for precision nuclear physics measurements,” Nuclear Instrumentation and Methods A </a:t>
            </a:r>
            <a:r>
              <a:rPr lang="en-US" sz="1000" b="1" dirty="0">
                <a:solidFill>
                  <a:srgbClr val="000000"/>
                </a:solidFill>
              </a:rPr>
              <a:t>1025</a:t>
            </a:r>
            <a:r>
              <a:rPr lang="en-US" sz="1000" dirty="0">
                <a:solidFill>
                  <a:srgbClr val="000000"/>
                </a:solidFill>
              </a:rPr>
              <a:t>, 166127 (2022). 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C0DC9-859E-9019-F029-CAE9BA35C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58" y="197699"/>
            <a:ext cx="2855819" cy="2050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1E0A3-03BC-1085-1B42-8690A2834CFF}"/>
              </a:ext>
            </a:extLst>
          </p:cNvPr>
          <p:cNvSpPr txBox="1"/>
          <p:nvPr/>
        </p:nvSpPr>
        <p:spPr>
          <a:xfrm>
            <a:off x="19262" y="2454041"/>
            <a:ext cx="59310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Cyclic activation with varying cycles of irradiation and counting in different target rooms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Gamma-ray spectroscopy performed with two Canberra 60% efficient BEGe detectors with electric cooling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Other detectors sometimes used: Canberra Clover, </a:t>
            </a:r>
            <a:r>
              <a:rPr lang="en-US" sz="1400" kern="1200" dirty="0" err="1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CeBr</a:t>
            </a:r>
            <a:endParaRPr lang="en-US" sz="1400" kern="1200" dirty="0">
              <a:solidFill>
                <a:srgbClr val="000000"/>
              </a:solidFill>
              <a:ea typeface="ヒラギノ明朝 ProN W3" charset="-128"/>
              <a:cs typeface="ヒラギノ明朝 ProN W3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Digital daq using </a:t>
            </a:r>
            <a:r>
              <a:rPr lang="en-US" sz="1400" dirty="0" err="1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Mesytec</a:t>
            </a: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 MDPP-16 digitizers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Sample held </a:t>
            </a: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outside the fission chamber (cannot run in normal operation)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MCNP used to </a:t>
            </a: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take chamber results to target position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9</a:t>
            </a:r>
            <a:r>
              <a:rPr lang="en-US" sz="1400" dirty="0">
                <a:solidFill>
                  <a:srgbClr val="000000"/>
                </a:solidFill>
                <a:ea typeface="ヒラギノ明朝 ProN W3" charset="-128"/>
                <a:cs typeface="ヒラギノ明朝 ProN W3"/>
              </a:rPr>
              <a:t>2Sr fission yield from previous work used as additional normalization</a:t>
            </a:r>
            <a:endParaRPr lang="en-US" sz="1400" kern="1200" dirty="0">
              <a:solidFill>
                <a:srgbClr val="000000"/>
              </a:solidFill>
              <a:ea typeface="ヒラギノ明朝 ProN W3" charset="-128"/>
              <a:cs typeface="ヒラギノ明朝 ProN W3"/>
            </a:endParaRPr>
          </a:p>
          <a:p>
            <a:endParaRPr lang="en-US" sz="1400" dirty="0"/>
          </a:p>
        </p:txBody>
      </p:sp>
      <p:pic>
        <p:nvPicPr>
          <p:cNvPr id="12" name="Picture 11" descr="A picture containing appliance, building, indoor, table&#10;&#10;Description automatically generated">
            <a:extLst>
              <a:ext uri="{FF2B5EF4-FFF2-40B4-BE49-F238E27FC236}">
                <a16:creationId xmlns:a16="http://schemas.microsoft.com/office/drawing/2014/main" id="{729C3025-AB65-CBF1-BE72-6C25299F7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2286389" y="47075"/>
            <a:ext cx="3242264" cy="222569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5475F0-6F6C-6FE9-2C1F-84E37F000BC7}"/>
              </a:ext>
            </a:extLst>
          </p:cNvPr>
          <p:cNvCxnSpPr>
            <a:cxnSpLocks/>
          </p:cNvCxnSpPr>
          <p:nvPr/>
        </p:nvCxnSpPr>
        <p:spPr>
          <a:xfrm flipV="1">
            <a:off x="5528653" y="890753"/>
            <a:ext cx="863909" cy="15448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F1BCD08-E76F-54E5-A91D-26DB231E4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963" y="2566640"/>
            <a:ext cx="2734214" cy="13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">
            <a:extLst>
              <a:ext uri="{FF2B5EF4-FFF2-40B4-BE49-F238E27FC236}">
                <a16:creationId xmlns:a16="http://schemas.microsoft.com/office/drawing/2014/main" id="{574F0221-5B09-757C-E0D2-97A882F8AD0C}"/>
              </a:ext>
            </a:extLst>
          </p:cNvPr>
          <p:cNvSpPr txBox="1">
            <a:spLocks/>
          </p:cNvSpPr>
          <p:nvPr/>
        </p:nvSpPr>
        <p:spPr>
          <a:xfrm>
            <a:off x="213011" y="103772"/>
            <a:ext cx="8229600" cy="4689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u="sng" dirty="0"/>
              <a:t>Experiment Summary: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36D7EB-DC1D-E076-3F14-A7737547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2" t="13657" r="19919" b="12585"/>
          <a:stretch/>
        </p:blipFill>
        <p:spPr>
          <a:xfrm>
            <a:off x="3379140" y="984050"/>
            <a:ext cx="1897340" cy="130567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79BC3BC-FB4E-9FFE-5B95-305379378EB5}"/>
              </a:ext>
            </a:extLst>
          </p:cNvPr>
          <p:cNvSpPr txBox="1"/>
          <p:nvPr/>
        </p:nvSpPr>
        <p:spPr>
          <a:xfrm>
            <a:off x="3771210" y="671056"/>
            <a:ext cx="111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RABITTS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8B19F2-611C-2F8E-8FF1-396CE22203BD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1674614" y="2679366"/>
            <a:ext cx="23620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741A61-F1ED-9B53-F4BE-2412E6173A7B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4618915" y="2679365"/>
            <a:ext cx="2464378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1F155B1-9746-7489-00DE-77D2E1E32ACF}"/>
              </a:ext>
            </a:extLst>
          </p:cNvPr>
          <p:cNvSpPr txBox="1"/>
          <p:nvPr/>
        </p:nvSpPr>
        <p:spPr>
          <a:xfrm>
            <a:off x="4036704" y="2525477"/>
            <a:ext cx="58221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400" dirty="0"/>
              <a:t>10 m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F071C94-A461-5A9F-0820-9DFAF22744EE}"/>
              </a:ext>
            </a:extLst>
          </p:cNvPr>
          <p:cNvCxnSpPr>
            <a:cxnSpLocks/>
          </p:cNvCxnSpPr>
          <p:nvPr/>
        </p:nvCxnSpPr>
        <p:spPr>
          <a:xfrm flipV="1">
            <a:off x="7037849" y="2439976"/>
            <a:ext cx="0" cy="224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683926B-D061-C452-5B2B-A4CF7305D652}"/>
              </a:ext>
            </a:extLst>
          </p:cNvPr>
          <p:cNvCxnSpPr>
            <a:cxnSpLocks/>
          </p:cNvCxnSpPr>
          <p:nvPr/>
        </p:nvCxnSpPr>
        <p:spPr>
          <a:xfrm flipV="1">
            <a:off x="1674614" y="2439976"/>
            <a:ext cx="0" cy="224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8610956-B27F-1B14-B4D0-E9293552D08E}"/>
              </a:ext>
            </a:extLst>
          </p:cNvPr>
          <p:cNvGrpSpPr/>
          <p:nvPr/>
        </p:nvGrpSpPr>
        <p:grpSpPr>
          <a:xfrm>
            <a:off x="549289" y="703163"/>
            <a:ext cx="2288201" cy="1716150"/>
            <a:chOff x="5763594" y="723826"/>
            <a:chExt cx="2288201" cy="171615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43A8DEA-9A10-78EC-FC34-F6BAEE5AF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3594" y="723826"/>
              <a:ext cx="2288201" cy="171615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5D18616-6422-FCF6-3B2F-D5045E881943}"/>
                </a:ext>
              </a:extLst>
            </p:cNvPr>
            <p:cNvSpPr txBox="1"/>
            <p:nvPr/>
          </p:nvSpPr>
          <p:spPr>
            <a:xfrm>
              <a:off x="5805663" y="1951168"/>
              <a:ext cx="700000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Target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DA53B47-3940-DE1F-7771-7FEBD7DF2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0150" y="1445345"/>
              <a:ext cx="516962" cy="55519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B1295B-3789-9D57-E6CC-6F1B7D2E5C88}"/>
              </a:ext>
            </a:extLst>
          </p:cNvPr>
          <p:cNvGrpSpPr/>
          <p:nvPr/>
        </p:nvGrpSpPr>
        <p:grpSpPr>
          <a:xfrm>
            <a:off x="5820435" y="671056"/>
            <a:ext cx="2434828" cy="1770197"/>
            <a:chOff x="457200" y="714347"/>
            <a:chExt cx="2434828" cy="177019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22C9AE-28E5-BE5E-D98E-FAAF0C52D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714347"/>
              <a:ext cx="2434828" cy="1729113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E103E1-F95D-41C1-500C-45F1AC5EC533}"/>
                </a:ext>
              </a:extLst>
            </p:cNvPr>
            <p:cNvSpPr txBox="1"/>
            <p:nvPr/>
          </p:nvSpPr>
          <p:spPr>
            <a:xfrm>
              <a:off x="1202477" y="2176767"/>
              <a:ext cx="572080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BEGe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5092795-F10C-4869-B107-10814D752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476" y="1913008"/>
              <a:ext cx="97138" cy="28861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2974AD51-2246-6579-ADE1-39479B7D1E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1408" y="1820040"/>
              <a:ext cx="98540" cy="3815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5" name="Table 25">
            <a:extLst>
              <a:ext uri="{FF2B5EF4-FFF2-40B4-BE49-F238E27FC236}">
                <a16:creationId xmlns:a16="http://schemas.microsoft.com/office/drawing/2014/main" id="{011C292D-082A-ABFA-C4E3-8DDE5AF1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18034"/>
              </p:ext>
            </p:extLst>
          </p:nvPr>
        </p:nvGraphicFramePr>
        <p:xfrm>
          <a:off x="5996601" y="3038454"/>
          <a:ext cx="2735195" cy="1069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035">
                  <a:extLst>
                    <a:ext uri="{9D8B030D-6E8A-4147-A177-3AD203B41FA5}">
                      <a16:colId xmlns:a16="http://schemas.microsoft.com/office/drawing/2014/main" val="4027075199"/>
                    </a:ext>
                  </a:extLst>
                </a:gridCol>
                <a:gridCol w="1045160">
                  <a:extLst>
                    <a:ext uri="{9D8B030D-6E8A-4147-A177-3AD203B41FA5}">
                      <a16:colId xmlns:a16="http://schemas.microsoft.com/office/drawing/2014/main" val="199258251"/>
                    </a:ext>
                  </a:extLst>
                </a:gridCol>
              </a:tblGrid>
              <a:tr h="62319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Target Position Reproducibility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42 µm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116557"/>
                  </a:ext>
                </a:extLst>
              </a:tr>
              <a:tr h="44603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Transit Time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 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72368358"/>
                  </a:ext>
                </a:extLst>
              </a:tr>
            </a:tbl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ED95FB75-35EF-F817-1F53-CFD67FC3803B}"/>
              </a:ext>
            </a:extLst>
          </p:cNvPr>
          <p:cNvSpPr/>
          <p:nvPr/>
        </p:nvSpPr>
        <p:spPr bwMode="auto">
          <a:xfrm>
            <a:off x="324972" y="3383593"/>
            <a:ext cx="369116" cy="21762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1CCC640-6F35-9582-3504-609466F0407B}"/>
              </a:ext>
            </a:extLst>
          </p:cNvPr>
          <p:cNvSpPr/>
          <p:nvPr/>
        </p:nvSpPr>
        <p:spPr bwMode="auto">
          <a:xfrm>
            <a:off x="711592" y="3383593"/>
            <a:ext cx="646208" cy="217626"/>
          </a:xfrm>
          <a:prstGeom prst="rect">
            <a:avLst/>
          </a:prstGeom>
          <a:solidFill>
            <a:srgbClr val="0DB78A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3A29FB-B9AB-B254-B01E-55E117BB42C2}"/>
              </a:ext>
            </a:extLst>
          </p:cNvPr>
          <p:cNvSpPr/>
          <p:nvPr/>
        </p:nvSpPr>
        <p:spPr bwMode="auto">
          <a:xfrm>
            <a:off x="324971" y="3788074"/>
            <a:ext cx="765772" cy="2361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85AC044-B2D5-7CE4-A6FD-6AB9456AC0D6}"/>
              </a:ext>
            </a:extLst>
          </p:cNvPr>
          <p:cNvSpPr/>
          <p:nvPr/>
        </p:nvSpPr>
        <p:spPr bwMode="auto">
          <a:xfrm>
            <a:off x="1115910" y="3788075"/>
            <a:ext cx="1100749" cy="236126"/>
          </a:xfrm>
          <a:prstGeom prst="rect">
            <a:avLst/>
          </a:prstGeom>
          <a:solidFill>
            <a:srgbClr val="0DB78A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CC7B5C7-EE19-FADD-971B-8B5DC3B0F3AE}"/>
              </a:ext>
            </a:extLst>
          </p:cNvPr>
          <p:cNvSpPr/>
          <p:nvPr/>
        </p:nvSpPr>
        <p:spPr bwMode="auto">
          <a:xfrm>
            <a:off x="320851" y="4223699"/>
            <a:ext cx="1393248" cy="23612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DD137E-FB0F-0514-ED06-D4889C4CAB2E}"/>
              </a:ext>
            </a:extLst>
          </p:cNvPr>
          <p:cNvSpPr/>
          <p:nvPr/>
        </p:nvSpPr>
        <p:spPr bwMode="auto">
          <a:xfrm>
            <a:off x="1739266" y="4221757"/>
            <a:ext cx="2580839" cy="236124"/>
          </a:xfrm>
          <a:prstGeom prst="rect">
            <a:avLst/>
          </a:prstGeom>
          <a:solidFill>
            <a:srgbClr val="0DB78A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608B93B-706C-583C-D815-ACE3A279615E}"/>
              </a:ext>
            </a:extLst>
          </p:cNvPr>
          <p:cNvSpPr txBox="1"/>
          <p:nvPr/>
        </p:nvSpPr>
        <p:spPr>
          <a:xfrm>
            <a:off x="337532" y="333851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 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3083A40-BAFC-2821-2429-4BDDA1806ED1}"/>
              </a:ext>
            </a:extLst>
          </p:cNvPr>
          <p:cNvSpPr txBox="1"/>
          <p:nvPr/>
        </p:nvSpPr>
        <p:spPr>
          <a:xfrm>
            <a:off x="773606" y="3332028"/>
            <a:ext cx="52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 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115EEB9-0CD0-8E7A-C75C-88438583DF7D}"/>
              </a:ext>
            </a:extLst>
          </p:cNvPr>
          <p:cNvSpPr txBox="1"/>
          <p:nvPr/>
        </p:nvSpPr>
        <p:spPr>
          <a:xfrm>
            <a:off x="482331" y="374334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 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782CFA3-7B65-F4F0-70DF-DAFF487EA1F1}"/>
              </a:ext>
            </a:extLst>
          </p:cNvPr>
          <p:cNvSpPr txBox="1"/>
          <p:nvPr/>
        </p:nvSpPr>
        <p:spPr>
          <a:xfrm>
            <a:off x="1228225" y="3728540"/>
            <a:ext cx="52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60 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62CD4D6-583E-59E5-18B1-5A494AC68BD5}"/>
              </a:ext>
            </a:extLst>
          </p:cNvPr>
          <p:cNvSpPr txBox="1"/>
          <p:nvPr/>
        </p:nvSpPr>
        <p:spPr>
          <a:xfrm>
            <a:off x="792151" y="418006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60 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1C3220-7782-7891-37A6-C2FA41833A35}"/>
              </a:ext>
            </a:extLst>
          </p:cNvPr>
          <p:cNvSpPr txBox="1"/>
          <p:nvPr/>
        </p:nvSpPr>
        <p:spPr>
          <a:xfrm>
            <a:off x="2770288" y="4180067"/>
            <a:ext cx="636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300 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786243A-D7A0-3D90-396D-FA1AE009304F}"/>
              </a:ext>
            </a:extLst>
          </p:cNvPr>
          <p:cNvSpPr txBox="1"/>
          <p:nvPr/>
        </p:nvSpPr>
        <p:spPr>
          <a:xfrm>
            <a:off x="1336827" y="3339093"/>
            <a:ext cx="227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5000 times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A5F336-8A49-A233-0700-A21C7AC5E464}"/>
              </a:ext>
            </a:extLst>
          </p:cNvPr>
          <p:cNvSpPr txBox="1"/>
          <p:nvPr/>
        </p:nvSpPr>
        <p:spPr>
          <a:xfrm>
            <a:off x="2170604" y="3733787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 2000 times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F3CE87C-068A-16C9-65E7-9E5F1D28EA11}"/>
              </a:ext>
            </a:extLst>
          </p:cNvPr>
          <p:cNvSpPr txBox="1"/>
          <p:nvPr/>
        </p:nvSpPr>
        <p:spPr>
          <a:xfrm>
            <a:off x="4276313" y="4156322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 400 times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7071A52-B0A2-3DB0-EB44-796BEC45FF69}"/>
              </a:ext>
            </a:extLst>
          </p:cNvPr>
          <p:cNvSpPr txBox="1"/>
          <p:nvPr/>
        </p:nvSpPr>
        <p:spPr>
          <a:xfrm>
            <a:off x="1090743" y="2894738"/>
            <a:ext cx="290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Irradiation</a:t>
            </a:r>
            <a:r>
              <a:rPr lang="en-US" dirty="0"/>
              <a:t> &amp; </a:t>
            </a:r>
            <a:r>
              <a:rPr lang="en-US" dirty="0">
                <a:solidFill>
                  <a:srgbClr val="0DB78A"/>
                </a:solidFill>
              </a:rPr>
              <a:t>Counting</a:t>
            </a:r>
            <a:r>
              <a:rPr lang="en-US" dirty="0"/>
              <a:t> Cycles</a:t>
            </a:r>
          </a:p>
        </p:txBody>
      </p:sp>
    </p:spTree>
    <p:extLst>
      <p:ext uri="{BB962C8B-B14F-4D97-AF65-F5344CB8AC3E}">
        <p14:creationId xmlns:p14="http://schemas.microsoft.com/office/powerpoint/2010/main" val="1517668897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14774</TotalTime>
  <Words>573</Words>
  <Application>Microsoft Macintosh PowerPoint</Application>
  <PresentationFormat>On-screen Show (16:9)</PresentationFormat>
  <Paragraphs>113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Acumin Pro</vt:lpstr>
      <vt:lpstr>Arial</vt:lpstr>
      <vt:lpstr>Calibri</vt:lpstr>
      <vt:lpstr>Helvetica Neue</vt:lpstr>
      <vt:lpstr>System Font Regular</vt:lpstr>
      <vt:lpstr>Times New Roman</vt:lpstr>
      <vt:lpstr>Wingdings</vt:lpstr>
      <vt:lpstr>Main</vt:lpstr>
      <vt:lpstr>Custom Design</vt:lpstr>
      <vt:lpstr>PowerPoint Presentation</vt:lpstr>
      <vt:lpstr>Short-Lived Fission Product Yield Measurements at TUNL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Gooden, Matthew Edgell</cp:lastModifiedBy>
  <cp:revision>276</cp:revision>
  <dcterms:created xsi:type="dcterms:W3CDTF">2020-12-17T00:35:24Z</dcterms:created>
  <dcterms:modified xsi:type="dcterms:W3CDTF">2023-02-27T01:16:35Z</dcterms:modified>
</cp:coreProperties>
</file>