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3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74" d="100"/>
          <a:sy n="74" d="100"/>
        </p:scale>
        <p:origin x="1027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ons, Stephanie M" userId="24e7afb0-3858-4761-8765-09d2c8847d88" providerId="ADAL" clId="{2A366166-B2C1-46DB-9F86-1FD73AE95301}"/>
    <pc:docChg chg="modSld">
      <pc:chgData name="Lyons, Stephanie M" userId="24e7afb0-3858-4761-8765-09d2c8847d88" providerId="ADAL" clId="{2A366166-B2C1-46DB-9F86-1FD73AE95301}" dt="2023-03-01T22:35:40.119" v="53" actId="20577"/>
      <pc:docMkLst>
        <pc:docMk/>
      </pc:docMkLst>
      <pc:sldChg chg="modSp mod">
        <pc:chgData name="Lyons, Stephanie M" userId="24e7afb0-3858-4761-8765-09d2c8847d88" providerId="ADAL" clId="{2A366166-B2C1-46DB-9F86-1FD73AE95301}" dt="2023-03-01T22:33:01.262" v="1" actId="207"/>
        <pc:sldMkLst>
          <pc:docMk/>
          <pc:sldMk cId="1678401072" sldId="257"/>
        </pc:sldMkLst>
        <pc:spChg chg="mod">
          <ac:chgData name="Lyons, Stephanie M" userId="24e7afb0-3858-4761-8765-09d2c8847d88" providerId="ADAL" clId="{2A366166-B2C1-46DB-9F86-1FD73AE95301}" dt="2023-03-01T22:33:01.262" v="1" actId="207"/>
          <ac:spMkLst>
            <pc:docMk/>
            <pc:sldMk cId="1678401072" sldId="257"/>
            <ac:spMk id="20" creationId="{CD17F98D-705A-6DF1-FA15-FF1C4A51B88C}"/>
          </ac:spMkLst>
        </pc:spChg>
        <pc:spChg chg="mod">
          <ac:chgData name="Lyons, Stephanie M" userId="24e7afb0-3858-4761-8765-09d2c8847d88" providerId="ADAL" clId="{2A366166-B2C1-46DB-9F86-1FD73AE95301}" dt="2023-03-01T22:32:57.825" v="0" actId="207"/>
          <ac:spMkLst>
            <pc:docMk/>
            <pc:sldMk cId="1678401072" sldId="257"/>
            <ac:spMk id="21" creationId="{304414C3-0B32-73F3-679B-515A65550CEC}"/>
          </ac:spMkLst>
        </pc:spChg>
      </pc:sldChg>
      <pc:sldChg chg="modSp mod">
        <pc:chgData name="Lyons, Stephanie M" userId="24e7afb0-3858-4761-8765-09d2c8847d88" providerId="ADAL" clId="{2A366166-B2C1-46DB-9F86-1FD73AE95301}" dt="2023-03-01T22:34:24.895" v="52" actId="1076"/>
        <pc:sldMkLst>
          <pc:docMk/>
          <pc:sldMk cId="1760974451" sldId="258"/>
        </pc:sldMkLst>
        <pc:spChg chg="mod">
          <ac:chgData name="Lyons, Stephanie M" userId="24e7afb0-3858-4761-8765-09d2c8847d88" providerId="ADAL" clId="{2A366166-B2C1-46DB-9F86-1FD73AE95301}" dt="2023-03-01T22:34:09.541" v="38" actId="20577"/>
          <ac:spMkLst>
            <pc:docMk/>
            <pc:sldMk cId="1760974451" sldId="258"/>
            <ac:spMk id="7" creationId="{3CF1F399-4589-139B-8412-44D34730F98B}"/>
          </ac:spMkLst>
        </pc:spChg>
        <pc:spChg chg="mod">
          <ac:chgData name="Lyons, Stephanie M" userId="24e7afb0-3858-4761-8765-09d2c8847d88" providerId="ADAL" clId="{2A366166-B2C1-46DB-9F86-1FD73AE95301}" dt="2023-03-01T22:34:01.932" v="27" actId="20577"/>
          <ac:spMkLst>
            <pc:docMk/>
            <pc:sldMk cId="1760974451" sldId="258"/>
            <ac:spMk id="10" creationId="{29094A20-C7B7-30FC-221B-228B36C0345D}"/>
          </ac:spMkLst>
        </pc:spChg>
        <pc:spChg chg="mod">
          <ac:chgData name="Lyons, Stephanie M" userId="24e7afb0-3858-4761-8765-09d2c8847d88" providerId="ADAL" clId="{2A366166-B2C1-46DB-9F86-1FD73AE95301}" dt="2023-03-01T22:34:24.895" v="52" actId="1076"/>
          <ac:spMkLst>
            <pc:docMk/>
            <pc:sldMk cId="1760974451" sldId="258"/>
            <ac:spMk id="13" creationId="{7DF3889A-7F86-1F68-CF3A-117C1E1708CC}"/>
          </ac:spMkLst>
        </pc:spChg>
      </pc:sldChg>
      <pc:sldChg chg="modSp mod">
        <pc:chgData name="Lyons, Stephanie M" userId="24e7afb0-3858-4761-8765-09d2c8847d88" providerId="ADAL" clId="{2A366166-B2C1-46DB-9F86-1FD73AE95301}" dt="2023-03-01T22:35:40.119" v="53" actId="20577"/>
        <pc:sldMkLst>
          <pc:docMk/>
          <pc:sldMk cId="1695344298" sldId="261"/>
        </pc:sldMkLst>
        <pc:spChg chg="mod">
          <ac:chgData name="Lyons, Stephanie M" userId="24e7afb0-3858-4761-8765-09d2c8847d88" providerId="ADAL" clId="{2A366166-B2C1-46DB-9F86-1FD73AE95301}" dt="2023-03-01T22:35:40.119" v="53" actId="20577"/>
          <ac:spMkLst>
            <pc:docMk/>
            <pc:sldMk cId="1695344298" sldId="261"/>
            <ac:spMk id="3" creationId="{096ABC3A-A097-1B2A-F82F-29CC35C459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85CF-DFA1-29B9-CFFE-2AEF9AD54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BF795-F366-2780-DAEB-D2F926894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DDDB0-B4CD-A49E-0B9D-91F549F0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2D91A-A54D-E124-50AC-AD3DB3E5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BF696-7596-9C3F-73B3-2DF8497C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9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25CC-92D4-9DAF-F008-83DA5140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CE24A-05A9-E361-F6FB-C0F273A50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663DA-ABD4-2823-AAEB-086535BD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BD97-B40A-18E5-5AF6-A32AACB6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5D75-79AB-8627-8634-6B746A68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9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F8EA-5B9D-1E2E-8CA1-458E9BAD1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92891-1F47-FCA5-5108-42F0B769E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3B850-41BA-6DC8-9F64-E57A5B31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BD6E9-BE0D-2502-33B0-CB979437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866F-5FC1-CA7B-55EC-1797C4C1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32FA-E505-1FEB-EBF5-E55F8DF1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FE0D-81CE-2621-A035-A26200B98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FEEC-EDBA-FC60-EFB0-083373A3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7FB3-9B64-FA5F-7A57-CCEA795A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204A-3ACC-EB58-05B7-5D422C68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2E47-9873-A9C0-E15A-EA606608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92E14-5C6B-96BC-0D12-2D6A5AB34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DB370-12B9-07C6-84E9-82B3CF2C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9BBDD-C6D0-8B90-8675-395CFA32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9660C-997F-2529-B305-9A966A6F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943-03DF-A021-99CA-5EFB60F0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8343-7220-C29B-94D4-6D490AB09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C9056-EC66-8CAB-9411-583361E7F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31007-7DF1-BF09-9384-F7D74DCB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A4885-EF8A-BCAB-E8F7-23877F96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7989E-0B75-18AC-23C2-FA4940DB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80FD-6071-492E-13D7-79E83263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8B54F-52D9-4977-187D-8F2A3E21E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5B9AA-D5FA-F227-3C74-D537B06B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4D4BF-3CEB-775F-13C1-1793923D5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E5A18-1E30-1C2D-8845-AA38DDF98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211940-0874-1284-C8D9-3060232F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178B7-14C7-F836-7794-8B76ED1A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24CAD-A26A-5068-ECDF-BDA276CE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1FCA-28AD-7C17-B06F-CF101CD3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E05F-6FD1-FE1E-5BB7-6E98B835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89565-D9AD-751D-8223-E6A7A73F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F20CC-A011-1548-A7A5-E8443479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AB37B-D582-64D7-45F1-8751444C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FE729-0E5F-FCC7-A048-33E2F231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65324-0782-CCBE-2DF2-171BA122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5C0E-FCAA-E897-47F5-B17463D7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116E7-8307-F1A6-BFCB-E47CACFD9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A24D7-C194-56F3-2732-6B47EB13C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CF87E-36B4-B17A-31EA-D238E00F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21CD8-75A7-E5F3-8155-AFAE45BC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AA0B0-611B-29E4-B308-E6EC6093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9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EA70-FB87-C910-1B84-45A7D936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EE6C0-3EC5-87C8-12AA-E97632E81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35207-AFBC-7883-3E2E-DAFB0793A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B596A-F74F-8037-F14D-48E6296A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D8DF3-FF83-93E4-F538-59C69B31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9688C-8888-13E4-DE6A-704AF018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B935C-3146-1A92-9EA4-93B16057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03FAB-23F9-7461-E05B-BC243FE29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0683B-A76A-A4FE-E93E-4E3AE2AE4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94F3-DC78-4EF9-9AA8-856129463FC9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3895E-BD04-09D1-5A1A-9B634DC00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C9AA-904D-77A0-591E-A5316CC3D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27FD-DAFB-438B-8D77-E763E74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1F6B-3337-4E9F-4DC3-F3421534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3" y="404691"/>
            <a:ext cx="10515600" cy="64599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Session I: Gamma Strength Function &amp; Level Density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A2F686-4DA6-7EA4-CE54-A6C872ABFFBE}"/>
              </a:ext>
            </a:extLst>
          </p:cNvPr>
          <p:cNvSpPr/>
          <p:nvPr/>
        </p:nvSpPr>
        <p:spPr>
          <a:xfrm>
            <a:off x="1392194" y="2999568"/>
            <a:ext cx="2042984" cy="9144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C7CA9D-1F14-D33A-2ADE-3AEF7BE31137}"/>
              </a:ext>
            </a:extLst>
          </p:cNvPr>
          <p:cNvSpPr/>
          <p:nvPr/>
        </p:nvSpPr>
        <p:spPr>
          <a:xfrm>
            <a:off x="8711514" y="2971800"/>
            <a:ext cx="2088292" cy="9144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EFCD8B-F248-3180-0A30-2BB5DCCD6153}"/>
              </a:ext>
            </a:extLst>
          </p:cNvPr>
          <p:cNvSpPr/>
          <p:nvPr/>
        </p:nvSpPr>
        <p:spPr>
          <a:xfrm>
            <a:off x="4282611" y="2607067"/>
            <a:ext cx="3626778" cy="164386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03183-7B82-1533-09CB-6354DB512047}"/>
              </a:ext>
            </a:extLst>
          </p:cNvPr>
          <p:cNvSpPr txBox="1"/>
          <p:nvPr/>
        </p:nvSpPr>
        <p:spPr>
          <a:xfrm>
            <a:off x="4490885" y="3072166"/>
            <a:ext cx="3221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ymbol" pitchFamily="2" charset="2"/>
              </a:rPr>
              <a:t>g</a:t>
            </a:r>
            <a:r>
              <a:rPr lang="en-US" sz="2000" dirty="0"/>
              <a:t>-ray strength functions (</a:t>
            </a:r>
            <a:r>
              <a:rPr lang="en-US" sz="2000" dirty="0" err="1"/>
              <a:t>gSF</a:t>
            </a:r>
            <a:r>
              <a:rPr lang="en-US" sz="2000" dirty="0"/>
              <a:t>)</a:t>
            </a:r>
          </a:p>
          <a:p>
            <a:pPr algn="ctr"/>
            <a:r>
              <a:rPr lang="en-US" sz="2000" dirty="0"/>
              <a:t>nuclear level densities (NLD)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C5F81-87D7-7D0E-F5FF-048446422388}"/>
              </a:ext>
            </a:extLst>
          </p:cNvPr>
          <p:cNvSpPr txBox="1"/>
          <p:nvPr/>
        </p:nvSpPr>
        <p:spPr>
          <a:xfrm>
            <a:off x="8941623" y="3226034"/>
            <a:ext cx="1628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cross sections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5A399-908D-5EB1-7771-7D5B3AF7D5AD}"/>
              </a:ext>
            </a:extLst>
          </p:cNvPr>
          <p:cNvSpPr txBox="1"/>
          <p:nvPr/>
        </p:nvSpPr>
        <p:spPr>
          <a:xfrm>
            <a:off x="1495926" y="3220875"/>
            <a:ext cx="1819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pitchFamily="2" charset="2"/>
              </a:rPr>
              <a:t>g</a:t>
            </a:r>
            <a:r>
              <a:rPr lang="en-US" sz="2000" dirty="0"/>
              <a:t>-ray intensities</a:t>
            </a:r>
          </a:p>
        </p:txBody>
      </p:sp>
      <p:cxnSp>
        <p:nvCxnSpPr>
          <p:cNvPr id="10" name="Curved Connector 11">
            <a:extLst>
              <a:ext uri="{FF2B5EF4-FFF2-40B4-BE49-F238E27FC236}">
                <a16:creationId xmlns:a16="http://schemas.microsoft.com/office/drawing/2014/main" id="{739A5DA2-9590-7A8F-50DE-26E49EE0AB3E}"/>
              </a:ext>
            </a:extLst>
          </p:cNvPr>
          <p:cNvCxnSpPr>
            <a:cxnSpLocks/>
            <a:stCxn id="6" idx="7"/>
            <a:endCxn id="5" idx="1"/>
          </p:cNvCxnSpPr>
          <p:nvPr/>
        </p:nvCxnSpPr>
        <p:spPr>
          <a:xfrm rot="16200000" flipH="1">
            <a:off x="8068845" y="2157220"/>
            <a:ext cx="257906" cy="1639077"/>
          </a:xfrm>
          <a:prstGeom prst="curvedConnector3">
            <a:avLst>
              <a:gd name="adj1" fmla="val -18198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4">
            <a:extLst>
              <a:ext uri="{FF2B5EF4-FFF2-40B4-BE49-F238E27FC236}">
                <a16:creationId xmlns:a16="http://schemas.microsoft.com/office/drawing/2014/main" id="{A581B452-540E-94E0-3905-5CA77213FD49}"/>
              </a:ext>
            </a:extLst>
          </p:cNvPr>
          <p:cNvCxnSpPr>
            <a:stCxn id="5" idx="7"/>
          </p:cNvCxnSpPr>
          <p:nvPr/>
        </p:nvCxnSpPr>
        <p:spPr>
          <a:xfrm rot="5400000" flipH="1" flipV="1">
            <a:off x="10786915" y="2190777"/>
            <a:ext cx="622003" cy="1207866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6">
            <a:extLst>
              <a:ext uri="{FF2B5EF4-FFF2-40B4-BE49-F238E27FC236}">
                <a16:creationId xmlns:a16="http://schemas.microsoft.com/office/drawing/2014/main" id="{C9C59F0D-5895-B105-0767-95CC711E3004}"/>
              </a:ext>
            </a:extLst>
          </p:cNvPr>
          <p:cNvCxnSpPr>
            <a:stCxn id="4" idx="1"/>
          </p:cNvCxnSpPr>
          <p:nvPr/>
        </p:nvCxnSpPr>
        <p:spPr>
          <a:xfrm rot="16200000" flipV="1">
            <a:off x="850733" y="2292829"/>
            <a:ext cx="534678" cy="1146621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8">
            <a:extLst>
              <a:ext uri="{FF2B5EF4-FFF2-40B4-BE49-F238E27FC236}">
                <a16:creationId xmlns:a16="http://schemas.microsoft.com/office/drawing/2014/main" id="{EBD41A86-6325-B2B7-8395-3AB57937EACA}"/>
              </a:ext>
            </a:extLst>
          </p:cNvPr>
          <p:cNvCxnSpPr>
            <a:stCxn id="6" idx="1"/>
            <a:endCxn id="4" idx="7"/>
          </p:cNvCxnSpPr>
          <p:nvPr/>
        </p:nvCxnSpPr>
        <p:spPr>
          <a:xfrm rot="16200000" flipH="1" flipV="1">
            <a:off x="3832028" y="2151767"/>
            <a:ext cx="285674" cy="1677750"/>
          </a:xfrm>
          <a:prstGeom prst="curvedConnector3">
            <a:avLst>
              <a:gd name="adj1" fmla="val -164291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20">
            <a:extLst>
              <a:ext uri="{FF2B5EF4-FFF2-40B4-BE49-F238E27FC236}">
                <a16:creationId xmlns:a16="http://schemas.microsoft.com/office/drawing/2014/main" id="{98387B90-C8D1-0CB4-8616-2787E8EB939D}"/>
              </a:ext>
            </a:extLst>
          </p:cNvPr>
          <p:cNvCxnSpPr>
            <a:stCxn id="5" idx="3"/>
            <a:endCxn id="6" idx="5"/>
          </p:cNvCxnSpPr>
          <p:nvPr/>
        </p:nvCxnSpPr>
        <p:spPr>
          <a:xfrm rot="5400000">
            <a:off x="8068847" y="3061703"/>
            <a:ext cx="257905" cy="1639077"/>
          </a:xfrm>
          <a:prstGeom prst="curvedConnector3">
            <a:avLst>
              <a:gd name="adj1" fmla="val 281981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22">
            <a:extLst>
              <a:ext uri="{FF2B5EF4-FFF2-40B4-BE49-F238E27FC236}">
                <a16:creationId xmlns:a16="http://schemas.microsoft.com/office/drawing/2014/main" id="{C0C6C913-F046-1F21-C525-EAB6674C0E06}"/>
              </a:ext>
            </a:extLst>
          </p:cNvPr>
          <p:cNvCxnSpPr>
            <a:stCxn id="4" idx="5"/>
            <a:endCxn id="6" idx="3"/>
          </p:cNvCxnSpPr>
          <p:nvPr/>
        </p:nvCxnSpPr>
        <p:spPr>
          <a:xfrm rot="16200000" flipH="1">
            <a:off x="3859797" y="3056250"/>
            <a:ext cx="230137" cy="1677750"/>
          </a:xfrm>
          <a:prstGeom prst="curvedConnector3">
            <a:avLst>
              <a:gd name="adj1" fmla="val 303939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4DB039E-DE3E-ADB1-3BDD-06E97297BAEA}"/>
              </a:ext>
            </a:extLst>
          </p:cNvPr>
          <p:cNvSpPr txBox="1"/>
          <p:nvPr/>
        </p:nvSpPr>
        <p:spPr>
          <a:xfrm>
            <a:off x="3518009" y="1960490"/>
            <a:ext cx="91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3ADD02-546F-6B99-1544-0C617F938445}"/>
              </a:ext>
            </a:extLst>
          </p:cNvPr>
          <p:cNvSpPr txBox="1"/>
          <p:nvPr/>
        </p:nvSpPr>
        <p:spPr>
          <a:xfrm>
            <a:off x="7557783" y="4612038"/>
            <a:ext cx="1383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Experiment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EC320F-DF51-0088-A664-C01E48B3F157}"/>
              </a:ext>
            </a:extLst>
          </p:cNvPr>
          <p:cNvSpPr txBox="1"/>
          <p:nvPr/>
        </p:nvSpPr>
        <p:spPr>
          <a:xfrm>
            <a:off x="3282945" y="4612038"/>
            <a:ext cx="1383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Experiment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17F98D-705A-6DF1-FA15-FF1C4A51B88C}"/>
              </a:ext>
            </a:extLst>
          </p:cNvPr>
          <p:cNvSpPr txBox="1"/>
          <p:nvPr/>
        </p:nvSpPr>
        <p:spPr>
          <a:xfrm>
            <a:off x="10651089" y="1995070"/>
            <a:ext cx="1465786" cy="4001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Applications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4414C3-0B32-73F3-679B-515A65550CEC}"/>
              </a:ext>
            </a:extLst>
          </p:cNvPr>
          <p:cNvSpPr txBox="1"/>
          <p:nvPr/>
        </p:nvSpPr>
        <p:spPr>
          <a:xfrm>
            <a:off x="55788" y="2039619"/>
            <a:ext cx="1465786" cy="4001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Applications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D87F1A-2A60-6A81-C811-9C44ADAE1348}"/>
              </a:ext>
            </a:extLst>
          </p:cNvPr>
          <p:cNvSpPr txBox="1"/>
          <p:nvPr/>
        </p:nvSpPr>
        <p:spPr>
          <a:xfrm>
            <a:off x="7740942" y="1999203"/>
            <a:ext cx="91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167840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E1FD2-34A3-92BF-32FB-216C124F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35" y="90037"/>
            <a:ext cx="11377131" cy="6668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+mn-lt"/>
              </a:rPr>
              <a:t>10 Talks from leaders in NLD/</a:t>
            </a:r>
            <a:r>
              <a:rPr lang="en-US" sz="3200" b="1" dirty="0" err="1">
                <a:latin typeface="+mn-lt"/>
              </a:rPr>
              <a:t>gSF</a:t>
            </a:r>
            <a:r>
              <a:rPr lang="en-US" sz="3200" b="1" dirty="0">
                <a:latin typeface="+mn-lt"/>
              </a:rPr>
              <a:t> experimental and theory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50BE6-D3A6-C4EF-B657-21F0B59FADD3}"/>
              </a:ext>
            </a:extLst>
          </p:cNvPr>
          <p:cNvSpPr txBox="1"/>
          <p:nvPr/>
        </p:nvSpPr>
        <p:spPr>
          <a:xfrm>
            <a:off x="303335" y="983374"/>
            <a:ext cx="8625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Experiment</a:t>
            </a:r>
          </a:p>
          <a:p>
            <a:r>
              <a:rPr lang="en-US" dirty="0"/>
              <a:t>Lee Bernstein	Introduction/summary</a:t>
            </a:r>
          </a:p>
          <a:p>
            <a:r>
              <a:rPr lang="en-US" dirty="0"/>
              <a:t>Paul Koehler	Neutron resonance parameters to improve </a:t>
            </a:r>
            <a:r>
              <a:rPr lang="en-US" dirty="0" err="1"/>
              <a:t>gSF</a:t>
            </a:r>
            <a:endParaRPr lang="en-US" dirty="0"/>
          </a:p>
          <a:p>
            <a:r>
              <a:rPr lang="en-US" dirty="0"/>
              <a:t>Sean Liddick	b-Oslo method to extract NLD/</a:t>
            </a:r>
            <a:r>
              <a:rPr lang="en-US" dirty="0" err="1"/>
              <a:t>gSF</a:t>
            </a:r>
            <a:r>
              <a:rPr lang="en-US" dirty="0"/>
              <a:t> from rare isotopes </a:t>
            </a:r>
          </a:p>
          <a:p>
            <a:r>
              <a:rPr lang="en-US" dirty="0"/>
              <a:t>Alexander Voinov	Particle evaporation technique for determining NLD</a:t>
            </a:r>
          </a:p>
          <a:p>
            <a:r>
              <a:rPr lang="en-US" dirty="0"/>
              <a:t>Andrea Richard	Indirect (</a:t>
            </a:r>
            <a:r>
              <a:rPr lang="en-US" dirty="0" err="1"/>
              <a:t>n,g</a:t>
            </a:r>
            <a:r>
              <a:rPr lang="en-US" dirty="0"/>
              <a:t>) measurement techniques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AF49A-9905-6489-6AE3-E2CBEB52646B}"/>
              </a:ext>
            </a:extLst>
          </p:cNvPr>
          <p:cNvSpPr txBox="1"/>
          <p:nvPr/>
        </p:nvSpPr>
        <p:spPr>
          <a:xfrm>
            <a:off x="3906712" y="4779523"/>
            <a:ext cx="91078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Theory</a:t>
            </a:r>
          </a:p>
          <a:p>
            <a:r>
              <a:rPr lang="en-US" dirty="0"/>
              <a:t>Jutta Escher	TLC: Targeted Experiments, Lots of Theory, Considered Experiments</a:t>
            </a:r>
          </a:p>
          <a:p>
            <a:r>
              <a:rPr lang="en-US" dirty="0"/>
              <a:t>Matt Mumpower	Uncertainties in capture rate calculations due to NLD and </a:t>
            </a:r>
            <a:r>
              <a:rPr lang="en-US" dirty="0" err="1"/>
              <a:t>gSF</a:t>
            </a:r>
            <a:endParaRPr lang="en-US" dirty="0"/>
          </a:p>
          <a:p>
            <a:r>
              <a:rPr lang="en-US" dirty="0"/>
              <a:t>Sofia Karampagia	Modern NLD calculations using microscopic nuclear theory	</a:t>
            </a:r>
          </a:p>
          <a:p>
            <a:r>
              <a:rPr lang="en-US" dirty="0"/>
              <a:t>Nicolas Schunck	Modern </a:t>
            </a:r>
            <a:r>
              <a:rPr lang="en-US" dirty="0" err="1"/>
              <a:t>gSF</a:t>
            </a:r>
            <a:r>
              <a:rPr lang="en-US" dirty="0"/>
              <a:t> from extended QRPA and FAM</a:t>
            </a:r>
          </a:p>
          <a:p>
            <a:r>
              <a:rPr lang="en-US" dirty="0"/>
              <a:t>Amanda Lewis	The case for an evaluated NLD/</a:t>
            </a:r>
            <a:r>
              <a:rPr lang="en-US" dirty="0" err="1"/>
              <a:t>gSF</a:t>
            </a:r>
            <a:r>
              <a:rPr lang="en-US" dirty="0"/>
              <a:t> database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776B1-E86E-2651-D850-DA286FAF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3148831"/>
            <a:ext cx="3521821" cy="24715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B61EF-739F-1585-4071-B15D4D877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78" y="2523990"/>
            <a:ext cx="4914663" cy="24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16DD-AA0D-EEB9-A3DF-C72F8573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65" y="0"/>
            <a:ext cx="10515600" cy="8745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Experimental techniques for determining QC properties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9ACAC-7019-0DEE-3DEF-0A4DBC545DE4}"/>
              </a:ext>
            </a:extLst>
          </p:cNvPr>
          <p:cNvSpPr txBox="1"/>
          <p:nvPr/>
        </p:nvSpPr>
        <p:spPr>
          <a:xfrm>
            <a:off x="675467" y="776437"/>
            <a:ext cx="108229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 indexing approaches</a:t>
            </a:r>
          </a:p>
          <a:p>
            <a:pPr marL="914400" lvl="1" indent="-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Reaction-based (Surrogate, particle scattering, particle evaporation)</a:t>
            </a:r>
          </a:p>
          <a:p>
            <a:pPr marL="914400" lvl="1" indent="-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Oslo methods (beta-Oslo, Shape method analysis)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Photo-absorption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 resolution (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n,g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n,n’g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and neutron evaporation spectra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B2ADF-9AF5-9B22-007A-104A04288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143" y="2900095"/>
            <a:ext cx="4382412" cy="3270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1F399-4589-139B-8412-44D34730F98B}"/>
              </a:ext>
            </a:extLst>
          </p:cNvPr>
          <p:cNvSpPr txBox="1"/>
          <p:nvPr/>
        </p:nvSpPr>
        <p:spPr>
          <a:xfrm>
            <a:off x="3739631" y="6170690"/>
            <a:ext cx="438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RPI Gamma Multiplicity Counter Data against several gamma-cascade models (A. Lewis)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10D3F-C021-6F40-468E-91FACD4D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65" y="3053166"/>
            <a:ext cx="2823271" cy="30893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94A20-C7B7-30FC-221B-228B36C0345D}"/>
              </a:ext>
            </a:extLst>
          </p:cNvPr>
          <p:cNvSpPr txBox="1"/>
          <p:nvPr/>
        </p:nvSpPr>
        <p:spPr>
          <a:xfrm>
            <a:off x="61993" y="6142552"/>
            <a:ext cx="356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evaporation to determine NLD (A. Voinov)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D2A39-B06E-7B0F-652E-65557DB59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689" y="1720729"/>
            <a:ext cx="2848441" cy="43608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F3889A-7F86-1F68-CF3A-117C1E1708CC}"/>
              </a:ext>
            </a:extLst>
          </p:cNvPr>
          <p:cNvSpPr txBox="1"/>
          <p:nvPr/>
        </p:nvSpPr>
        <p:spPr>
          <a:xfrm>
            <a:off x="8399571" y="6050218"/>
            <a:ext cx="379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Shape-method results to eliminate theoretical normalizations for </a:t>
            </a:r>
            <a:r>
              <a:rPr lang="en-US" sz="1600" dirty="0" err="1"/>
              <a:t>Olso</a:t>
            </a:r>
            <a:r>
              <a:rPr lang="en-US" sz="1600" dirty="0"/>
              <a:t> method.</a:t>
            </a:r>
            <a:br>
              <a:rPr lang="en-US" sz="1600" dirty="0"/>
            </a:br>
            <a:r>
              <a:rPr lang="en-US" sz="1600" dirty="0"/>
              <a:t>(A. Richard)</a:t>
            </a:r>
          </a:p>
        </p:txBody>
      </p:sp>
    </p:spTree>
    <p:extLst>
      <p:ext uri="{BB962C8B-B14F-4D97-AF65-F5344CB8AC3E}">
        <p14:creationId xmlns:p14="http://schemas.microsoft.com/office/powerpoint/2010/main" val="176097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8535C3-43F5-F2B1-D531-2244FA69D373}"/>
              </a:ext>
            </a:extLst>
          </p:cNvPr>
          <p:cNvSpPr txBox="1"/>
          <p:nvPr/>
        </p:nvSpPr>
        <p:spPr>
          <a:xfrm>
            <a:off x="5224485" y="54222"/>
            <a:ext cx="106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9FE4D-E614-CF45-FB39-050FB6539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862" y="3925908"/>
            <a:ext cx="4089115" cy="2540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6CB87-2A4A-B542-49B5-DBE4AB3811B1}"/>
              </a:ext>
            </a:extLst>
          </p:cNvPr>
          <p:cNvSpPr txBox="1"/>
          <p:nvPr/>
        </p:nvSpPr>
        <p:spPr>
          <a:xfrm>
            <a:off x="6096004" y="6465172"/>
            <a:ext cx="596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densities from shell-model calculations by S. Karampagia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15911-9009-4E8C-EB6B-BA2A920E7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3" y="515887"/>
            <a:ext cx="5401254" cy="2465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A8A5C-4B7C-6BA6-CA7B-EA50D90E2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59" y="3586091"/>
            <a:ext cx="3693488" cy="2855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8A7288-A69F-A6B5-5A71-DEC6D1BE2F48}"/>
              </a:ext>
            </a:extLst>
          </p:cNvPr>
          <p:cNvSpPr txBox="1"/>
          <p:nvPr/>
        </p:nvSpPr>
        <p:spPr>
          <a:xfrm>
            <a:off x="130324" y="6363092"/>
            <a:ext cx="501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-ray strength from QRPA calculations N. Schunck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0CAF47-CBDB-AF8C-707E-6E91870AC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64" y="385694"/>
            <a:ext cx="5043483" cy="2855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A31122-F045-86BD-1D55-E9B8B3B56FEB}"/>
              </a:ext>
            </a:extLst>
          </p:cNvPr>
          <p:cNvSpPr txBox="1"/>
          <p:nvPr/>
        </p:nvSpPr>
        <p:spPr>
          <a:xfrm>
            <a:off x="5880368" y="3244334"/>
            <a:ext cx="639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Escher: Deeper understanding of the underlying nucl.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5A959B-DF43-1FA9-05D7-47A02E24C18B}"/>
              </a:ext>
            </a:extLst>
          </p:cNvPr>
          <p:cNvSpPr txBox="1"/>
          <p:nvPr/>
        </p:nvSpPr>
        <p:spPr>
          <a:xfrm>
            <a:off x="0" y="2939760"/>
            <a:ext cx="722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Richards and M. Mumpower: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SF uncertainties lead to large (n,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) uncertainties </a:t>
            </a:r>
          </a:p>
        </p:txBody>
      </p:sp>
    </p:spTree>
    <p:extLst>
      <p:ext uri="{BB962C8B-B14F-4D97-AF65-F5344CB8AC3E}">
        <p14:creationId xmlns:p14="http://schemas.microsoft.com/office/powerpoint/2010/main" val="225787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4439B5-0345-9214-2953-B127C4D8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3" y="1600200"/>
            <a:ext cx="4859121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9F89D-DB2A-D832-3BA3-CBFC9CD5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27" y="1600200"/>
            <a:ext cx="658368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F5F60-0787-6CB7-E6D9-CDFDEDB3FCAE}"/>
              </a:ext>
            </a:extLst>
          </p:cNvPr>
          <p:cNvSpPr txBox="1"/>
          <p:nvPr/>
        </p:nvSpPr>
        <p:spPr>
          <a:xfrm>
            <a:off x="4246970" y="190702"/>
            <a:ext cx="369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Challenges </a:t>
            </a:r>
          </a:p>
          <a:p>
            <a:r>
              <a:rPr lang="en-US" sz="2400" dirty="0"/>
              <a:t>Relevance and uncertainties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AA3CD-FB11-225C-0622-FD3B45D6C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967" y="5333798"/>
            <a:ext cx="6121400" cy="133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9D91D1-8405-5AFA-37CF-BA6009384C81}"/>
              </a:ext>
            </a:extLst>
          </p:cNvPr>
          <p:cNvSpPr txBox="1"/>
          <p:nvPr/>
        </p:nvSpPr>
        <p:spPr>
          <a:xfrm>
            <a:off x="1836468" y="5651635"/>
            <a:ext cx="15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M. Mumpower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361C1-98D5-A04E-1B21-19EE39321120}"/>
              </a:ext>
            </a:extLst>
          </p:cNvPr>
          <p:cNvSpPr txBox="1"/>
          <p:nvPr/>
        </p:nvSpPr>
        <p:spPr>
          <a:xfrm>
            <a:off x="10886585" y="546696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 Liddick</a:t>
            </a:r>
          </a:p>
        </p:txBody>
      </p:sp>
    </p:spTree>
    <p:extLst>
      <p:ext uri="{BB962C8B-B14F-4D97-AF65-F5344CB8AC3E}">
        <p14:creationId xmlns:p14="http://schemas.microsoft.com/office/powerpoint/2010/main" val="297956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8535C3-43F5-F2B1-D531-2244FA69D373}"/>
              </a:ext>
            </a:extLst>
          </p:cNvPr>
          <p:cNvSpPr txBox="1"/>
          <p:nvPr/>
        </p:nvSpPr>
        <p:spPr>
          <a:xfrm>
            <a:off x="4062975" y="190702"/>
            <a:ext cx="4066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Challenges </a:t>
            </a:r>
          </a:p>
          <a:p>
            <a:r>
              <a:rPr lang="en-US" sz="2400" dirty="0"/>
              <a:t>Theory development is needed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C792BD-5477-B002-C70D-24F950660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995" y="1698834"/>
            <a:ext cx="4241800" cy="337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46FA83-7ECB-8065-3040-48A25CD70CE4}"/>
              </a:ext>
            </a:extLst>
          </p:cNvPr>
          <p:cNvSpPr txBox="1"/>
          <p:nvPr/>
        </p:nvSpPr>
        <p:spPr>
          <a:xfrm>
            <a:off x="6484182" y="5152381"/>
            <a:ext cx="560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-ray cascades to the ground state are described by SLO, while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-ray cascades to the first 2+ state are described by SLO+KMF.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7A97F-8ACC-D781-51CC-87D2E388B521}"/>
              </a:ext>
            </a:extLst>
          </p:cNvPr>
          <p:cNvSpPr txBox="1"/>
          <p:nvPr/>
        </p:nvSpPr>
        <p:spPr>
          <a:xfrm>
            <a:off x="7668000" y="195359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112,114</a:t>
            </a:r>
            <a:r>
              <a:rPr lang="en-US" b="1" dirty="0">
                <a:solidFill>
                  <a:srgbClr val="FF0000"/>
                </a:solidFill>
              </a:rPr>
              <a:t>Sn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E5B170-B81E-4830-76F0-D4F8C1B12F76}"/>
              </a:ext>
            </a:extLst>
          </p:cNvPr>
          <p:cNvSpPr txBox="1"/>
          <p:nvPr/>
        </p:nvSpPr>
        <p:spPr>
          <a:xfrm>
            <a:off x="5411700" y="231283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96</a:t>
            </a:r>
            <a:r>
              <a:rPr lang="en-US" b="1" dirty="0">
                <a:solidFill>
                  <a:srgbClr val="FF0000"/>
                </a:solidFill>
              </a:rPr>
              <a:t>Mo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81CA-2C64-1268-B26D-55AA6F183E7D}"/>
              </a:ext>
            </a:extLst>
          </p:cNvPr>
          <p:cNvSpPr txBox="1"/>
          <p:nvPr/>
        </p:nvSpPr>
        <p:spPr>
          <a:xfrm>
            <a:off x="3156971" y="5674884"/>
            <a:ext cx="257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Nonstatistical behavior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2863E8-0D02-8CE0-9EC8-EE8F7BA20BFA}"/>
              </a:ext>
            </a:extLst>
          </p:cNvPr>
          <p:cNvSpPr txBox="1"/>
          <p:nvPr/>
        </p:nvSpPr>
        <p:spPr>
          <a:xfrm>
            <a:off x="6407867" y="1223378"/>
            <a:ext cx="578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two </a:t>
            </a:r>
            <a:r>
              <a:rPr lang="en-US" sz="2000" dirty="0">
                <a:latin typeface="Symbol" pitchFamily="2" charset="2"/>
              </a:rPr>
              <a:t>g</a:t>
            </a:r>
            <a:r>
              <a:rPr lang="en-US" sz="2000" dirty="0"/>
              <a:t>-ray strength functions within the same nucleus.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794B51C-8AD0-ED1F-3C2A-40ADAC0A9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33" y="1653641"/>
            <a:ext cx="3017520" cy="21619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E6A626-9AE6-0FDE-68AB-CF97E6C5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498" y="1698837"/>
            <a:ext cx="3108960" cy="39095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63D417E-D322-3C31-0BFE-B5958B49DE89}"/>
              </a:ext>
            </a:extLst>
          </p:cNvPr>
          <p:cNvSpPr txBox="1"/>
          <p:nvPr/>
        </p:nvSpPr>
        <p:spPr>
          <a:xfrm>
            <a:off x="353177" y="3907763"/>
            <a:ext cx="216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Statistical behavior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8CDEF8-7C0E-A940-547F-87F009A75326}"/>
              </a:ext>
            </a:extLst>
          </p:cNvPr>
          <p:cNvSpPr txBox="1"/>
          <p:nvPr/>
        </p:nvSpPr>
        <p:spPr>
          <a:xfrm>
            <a:off x="889140" y="5019693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Koehler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1E4CDD-BF18-4DD8-6413-4CACD89A7929}"/>
              </a:ext>
            </a:extLst>
          </p:cNvPr>
          <p:cNvCxnSpPr/>
          <p:nvPr/>
        </p:nvCxnSpPr>
        <p:spPr>
          <a:xfrm>
            <a:off x="6240162" y="1626916"/>
            <a:ext cx="0" cy="5159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0D6E-66C1-8931-7DFF-8CB5B062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259617"/>
            <a:ext cx="10515600" cy="8921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Recommendations for future work: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ABC3A-A097-1B2A-F82F-29CC35C45902}"/>
              </a:ext>
            </a:extLst>
          </p:cNvPr>
          <p:cNvSpPr txBox="1"/>
          <p:nvPr/>
        </p:nvSpPr>
        <p:spPr>
          <a:xfrm>
            <a:off x="474785" y="1305658"/>
            <a:ext cx="58424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Development of Evaluated QC properties library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Preferred </a:t>
            </a:r>
            <a:r>
              <a:rPr lang="en-US" dirty="0" err="1">
                <a:sym typeface="Wingdings" panose="05000000000000000000" pitchFamily="2" charset="2"/>
              </a:rPr>
              <a:t>gSF</a:t>
            </a:r>
            <a:r>
              <a:rPr lang="en-US" dirty="0">
                <a:sym typeface="Wingdings" panose="05000000000000000000" pitchFamily="2" charset="2"/>
              </a:rPr>
              <a:t>/NLD models for reactions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Targeted experiments to push theory forward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Identify needs and create experiment to target resolving specific questions/challenges</a:t>
            </a:r>
          </a:p>
          <a:p>
            <a:pPr lvl="2"/>
            <a:r>
              <a:rPr lang="en-US" u="sng" dirty="0" err="1">
                <a:sym typeface="Wingdings" panose="05000000000000000000" pitchFamily="2" charset="2"/>
              </a:rPr>
              <a:t>gSF</a:t>
            </a:r>
            <a:r>
              <a:rPr lang="en-US" u="sng" dirty="0">
                <a:sym typeface="Wingdings" panose="05000000000000000000" pitchFamily="2" charset="2"/>
              </a:rPr>
              <a:t>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Microscopic explanation of features?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Dependence on deformation, mass, N?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Limits of Brink-Axel assumption(s)? </a:t>
            </a:r>
          </a:p>
          <a:p>
            <a:pPr lvl="2"/>
            <a:r>
              <a:rPr lang="en-US" u="sng" dirty="0">
                <a:sym typeface="Wingdings" panose="05000000000000000000" pitchFamily="2" charset="2"/>
              </a:rPr>
              <a:t>NLD: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Correlations in LDs?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Impact of deformation, spin-dependencies, non-equal parities?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Experimental neutron-rich anchor points to benchmark theoretical developments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/>
              <a:t>Complete spectroscopy experimentation </a:t>
            </a:r>
          </a:p>
          <a:p>
            <a:pPr marL="457200" indent="-457200">
              <a:buAutoNum type="arabicParenR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B2D37-35FA-C91E-141D-0AB10D81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878" y="1099142"/>
            <a:ext cx="5032180" cy="4134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8D86A9-3876-E8E4-37FF-58BB49869AD1}"/>
              </a:ext>
            </a:extLst>
          </p:cNvPr>
          <p:cNvSpPr txBox="1"/>
          <p:nvPr/>
        </p:nvSpPr>
        <p:spPr>
          <a:xfrm>
            <a:off x="6790432" y="5298163"/>
            <a:ext cx="527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spectroscopy may be necessary to enable a full description of gamma emission from neutron capture. Encompassing both discrete level information and QC information.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8BF1E-D54D-C031-CC95-F702BBC3E171}"/>
              </a:ext>
            </a:extLst>
          </p:cNvPr>
          <p:cNvSpPr txBox="1"/>
          <p:nvPr/>
        </p:nvSpPr>
        <p:spPr>
          <a:xfrm>
            <a:off x="10055151" y="1503906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-decay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</a:t>
            </a:r>
          </a:p>
        </p:txBody>
      </p:sp>
    </p:spTree>
    <p:extLst>
      <p:ext uri="{BB962C8B-B14F-4D97-AF65-F5344CB8AC3E}">
        <p14:creationId xmlns:p14="http://schemas.microsoft.com/office/powerpoint/2010/main" val="169534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470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Session I: Gamma Strength Function &amp; Level Density</vt:lpstr>
      <vt:lpstr>10 Talks from leaders in NLD/gSF experimental and theory work</vt:lpstr>
      <vt:lpstr>Experimental techniques for determining QC properties</vt:lpstr>
      <vt:lpstr>PowerPoint Presentation</vt:lpstr>
      <vt:lpstr>PowerPoint Presentation</vt:lpstr>
      <vt:lpstr>PowerPoint Presentation</vt:lpstr>
      <vt:lpstr>Recommendations for future work: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I: Gamma Strength Function &amp; Level Density</dc:title>
  <dc:creator>Lyons, Stephanie M</dc:creator>
  <cp:lastModifiedBy>Lyons, Stephanie M</cp:lastModifiedBy>
  <cp:revision>1</cp:revision>
  <dcterms:created xsi:type="dcterms:W3CDTF">2023-03-01T21:04:40Z</dcterms:created>
  <dcterms:modified xsi:type="dcterms:W3CDTF">2023-03-01T22:35:49Z</dcterms:modified>
</cp:coreProperties>
</file>