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4"/>
    <p:sldMasterId id="2147483724" r:id="rId5"/>
  </p:sldMasterIdLst>
  <p:notesMasterIdLst>
    <p:notesMasterId r:id="rId18"/>
  </p:notesMasterIdLst>
  <p:handoutMasterIdLst>
    <p:handoutMasterId r:id="rId19"/>
  </p:handoutMasterIdLst>
  <p:sldIdLst>
    <p:sldId id="1544" r:id="rId6"/>
    <p:sldId id="1458" r:id="rId7"/>
    <p:sldId id="1455" r:id="rId8"/>
    <p:sldId id="1459" r:id="rId9"/>
    <p:sldId id="1461" r:id="rId10"/>
    <p:sldId id="1460" r:id="rId11"/>
    <p:sldId id="1545" r:id="rId12"/>
    <p:sldId id="1456" r:id="rId13"/>
    <p:sldId id="1462" r:id="rId14"/>
    <p:sldId id="327" r:id="rId15"/>
    <p:sldId id="1452" r:id="rId16"/>
    <p:sldId id="1463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0A8464"/>
    <a:srgbClr val="DCFDAC"/>
    <a:srgbClr val="FFB0AF"/>
    <a:srgbClr val="99FF99"/>
    <a:srgbClr val="00FF00"/>
    <a:srgbClr val="FFDFC6"/>
    <a:srgbClr val="0F4F97"/>
    <a:srgbClr val="F6CE86"/>
    <a:srgbClr val="AE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5739" autoAdjust="0"/>
  </p:normalViewPr>
  <p:slideViewPr>
    <p:cSldViewPr snapToGrid="0">
      <p:cViewPr varScale="1">
        <p:scale>
          <a:sx n="83" d="100"/>
          <a:sy n="83" d="100"/>
        </p:scale>
        <p:origin x="318" y="120"/>
      </p:cViewPr>
      <p:guideLst>
        <p:guide orient="horz" pos="905"/>
        <p:guide orient="horz" pos="400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1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2/26/2023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1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9"/>
            <a:ext cx="303784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1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3"/>
            <a:ext cx="5608320" cy="4183380"/>
          </a:xfrm>
          <a:prstGeom prst="rect">
            <a:avLst/>
          </a:prstGeom>
        </p:spPr>
        <p:txBody>
          <a:bodyPr vert="horz" lIns="93104" tIns="46552" rIns="93104" bIns="465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4820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E771A-1A30-48CB-9A22-A7F9056A8E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4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5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3D2A3-E316-5B4D-B559-0EBDF6B13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75304"/>
            <a:ext cx="121920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504" y="3193257"/>
            <a:ext cx="12192504" cy="10284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504" y="6316956"/>
            <a:ext cx="12192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09600" y="565126"/>
            <a:ext cx="109728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1" y="2024863"/>
            <a:ext cx="75056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1181" y="6416000"/>
            <a:ext cx="6004819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LLNL-PRES-827923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018" y="6446832"/>
            <a:ext cx="186537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96715"/>
            <a:ext cx="6096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/>
              <a:t>Authors Name</a:t>
            </a:r>
          </a:p>
          <a:p>
            <a:pPr lvl="0"/>
            <a:r>
              <a:rPr lang="en-US"/>
              <a:t>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469" y="5437487"/>
            <a:ext cx="3602736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86" b="6154"/>
          <a:stretch/>
        </p:blipFill>
        <p:spPr>
          <a:xfrm>
            <a:off x="10117600" y="3149914"/>
            <a:ext cx="2072640" cy="2388141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001" y="3152569"/>
            <a:ext cx="2438400" cy="111540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8323" y="3138433"/>
            <a:ext cx="2316480" cy="255340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" r="9394"/>
          <a:stretch/>
        </p:blipFill>
        <p:spPr>
          <a:xfrm>
            <a:off x="2341" y="3191992"/>
            <a:ext cx="2097024" cy="2317084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cxnSp>
        <p:nvCxnSpPr>
          <p:cNvPr id="5" name="Straight Connector 4"/>
          <p:cNvCxnSpPr/>
          <p:nvPr userDrawn="1"/>
        </p:nvCxnSpPr>
        <p:spPr>
          <a:xfrm>
            <a:off x="3683001" y="1622513"/>
            <a:ext cx="7937500" cy="0"/>
          </a:xfrm>
          <a:prstGeom prst="line">
            <a:avLst/>
          </a:prstGeom>
          <a:ln w="19050">
            <a:solidFill>
              <a:srgbClr val="0049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DOE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7395" y="260271"/>
            <a:ext cx="1338414" cy="13384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8085" y="1698295"/>
            <a:ext cx="2537035" cy="12911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0" y="3074933"/>
            <a:ext cx="12192000" cy="12700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82481" y="242012"/>
            <a:ext cx="7912361" cy="1378241"/>
          </a:xfrm>
        </p:spPr>
        <p:txBody>
          <a:bodyPr>
            <a:normAutofit/>
          </a:bodyPr>
          <a:lstStyle>
            <a:lvl1pPr algn="l">
              <a:lnSpc>
                <a:spcPct val="85000"/>
              </a:lnSpc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82481" y="1642623"/>
            <a:ext cx="7924801" cy="1338162"/>
          </a:xfrm>
        </p:spPr>
        <p:txBody>
          <a:bodyPr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5452399"/>
            <a:ext cx="12192000" cy="338137"/>
          </a:xfrm>
          <a:prstGeom prst="rect">
            <a:avLst/>
          </a:prstGeom>
          <a:solidFill>
            <a:srgbClr val="004990"/>
          </a:solidFill>
        </p:spPr>
        <p:txBody>
          <a:bodyPr tIns="91440" bIns="9144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25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NATIONAL NUCLEAR SECURITY ADMINISTRATION OFFICE OF DEFENSE PROGRAMS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1284D6-875F-48DD-8C22-C64ACCBF205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63" y="3191992"/>
            <a:ext cx="2194560" cy="106911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6F6314-9163-48EA-8681-5A2140437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5997" t="9606" r="5612" b="8948"/>
          <a:stretch/>
        </p:blipFill>
        <p:spPr>
          <a:xfrm>
            <a:off x="2366563" y="4347411"/>
            <a:ext cx="2194560" cy="112162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DC5E1F-A452-4CD4-8B30-BA8E1426D20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01" y="4393227"/>
            <a:ext cx="2438400" cy="1046083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103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14" y="253920"/>
            <a:ext cx="11740585" cy="660408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832" y="1981872"/>
            <a:ext cx="5107093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561746"/>
            <a:ext cx="5107093" cy="646853"/>
          </a:xfrm>
        </p:spPr>
        <p:txBody>
          <a:bodyPr lIns="0" tIns="0" rIns="0" bIns="0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7831"/>
            <a:ext cx="4441952" cy="203967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396170"/>
            <a:ext cx="3618807" cy="324812"/>
          </a:xfrm>
        </p:spPr>
        <p:txBody>
          <a:bodyPr lIns="0" tIns="0" rIns="0" bIns="0"/>
          <a:lstStyle>
            <a:lvl1pPr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11606785" y="6465497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765536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/>
              <a:t>6/3/2021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520163"/>
            <a:ext cx="3462867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333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36" y="6335201"/>
            <a:ext cx="797465" cy="3661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24910" y="6479877"/>
            <a:ext cx="5184345" cy="10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3572019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7" y="0"/>
            <a:ext cx="502310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504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62146" y="5894428"/>
            <a:ext cx="2006751" cy="56690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1524000"/>
            <a:ext cx="6034617" cy="4260851"/>
          </a:xfrm>
        </p:spPr>
        <p:txBody>
          <a:bodyPr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78334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18011"/>
            <a:ext cx="109728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4000"/>
            <a:ext cx="10972800" cy="4260851"/>
          </a:xfrm>
        </p:spPr>
        <p:txBody>
          <a:bodyPr wrap="square"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 marL="613818" indent="-306910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219170" indent="-302676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16307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B73A-3EB2-0F4B-A749-FE602CE5F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577" y="-188728"/>
            <a:ext cx="8105424" cy="704672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7333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3999"/>
            <a:ext cx="10968072" cy="4267200"/>
          </a:xfrm>
        </p:spPr>
        <p:txBody>
          <a:bodyPr lIns="0" tIns="0" rIns="0" bIns="0">
            <a:noAutofit/>
          </a:bodyPr>
          <a:lstStyle>
            <a:lvl1pPr marL="306910" indent="-306910">
              <a:lnSpc>
                <a:spcPct val="100000"/>
              </a:lnSpc>
              <a:spcBef>
                <a:spcPts val="8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11606785" y="6461336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10765536" y="6461760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/>
              <a:t>6/3/2021</a:t>
            </a:r>
          </a:p>
        </p:txBody>
      </p:sp>
    </p:spTree>
    <p:extLst>
      <p:ext uri="{BB962C8B-B14F-4D97-AF65-F5344CB8AC3E}">
        <p14:creationId xmlns:p14="http://schemas.microsoft.com/office/powerpoint/2010/main" val="359118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524001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0595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1"/>
            <a:ext cx="10968072" cy="3875484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1617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632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7" y="0"/>
            <a:ext cx="5023103" cy="6858000"/>
          </a:xfrm>
          <a:noFill/>
          <a:ln>
            <a:noFill/>
          </a:ln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7168896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115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62146" y="5894428"/>
            <a:ext cx="2007005" cy="56690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1524000"/>
            <a:ext cx="6034617" cy="4260851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44A7A8-335B-174E-9471-7B8989F429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2" y="6412312"/>
            <a:ext cx="1383109" cy="2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50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68898" y="3429000"/>
            <a:ext cx="5023103" cy="3429000"/>
          </a:xfrm>
          <a:noFill/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6" y="0"/>
            <a:ext cx="5023104" cy="3429000"/>
          </a:xfrm>
          <a:noFill/>
          <a:ln>
            <a:noFill/>
          </a:ln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1157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146" y="5894428"/>
            <a:ext cx="2007005" cy="56690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524000"/>
            <a:ext cx="6034617" cy="4260851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05937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68897" y="3429000"/>
            <a:ext cx="5023104" cy="3429000"/>
          </a:xfrm>
          <a:noFill/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7168896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6" y="0"/>
            <a:ext cx="5023104" cy="3429000"/>
          </a:xfrm>
          <a:noFill/>
          <a:ln>
            <a:noFill/>
          </a:ln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1157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146" y="5894428"/>
            <a:ext cx="2007005" cy="56690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524000"/>
            <a:ext cx="6034617" cy="4260851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C7184-67F4-D44E-A683-638A4BD08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2" y="6412312"/>
            <a:ext cx="1383109" cy="2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55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24001"/>
            <a:ext cx="512064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760" y="1524001"/>
            <a:ext cx="512064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2011680"/>
            <a:ext cx="5120640" cy="4046357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1760" y="2011680"/>
            <a:ext cx="5120640" cy="4046357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2310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1524000"/>
            <a:ext cx="10972800" cy="4141621"/>
          </a:xfrm>
        </p:spPr>
        <p:txBody>
          <a:bodyPr/>
          <a:lstStyle>
            <a:lvl1pPr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5862323"/>
            <a:ext cx="10972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33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109514" y="1"/>
            <a:ext cx="754145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109514" y="1332324"/>
            <a:ext cx="754145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109514" y="2714922"/>
            <a:ext cx="754145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109514" y="4097521"/>
            <a:ext cx="754145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2379527" y="-953888"/>
            <a:ext cx="2024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812573" y="-3329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812573" y="1316423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812573" y="2711591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812573" y="4106758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109514" y="5541578"/>
            <a:ext cx="754145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812573" y="5550815"/>
            <a:ext cx="174393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24674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609600"/>
            <a:ext cx="10972800" cy="914400"/>
          </a:xfrm>
        </p:spPr>
        <p:txBody>
          <a:bodyPr anchor="t" anchorCtr="0"/>
          <a:lstStyle>
            <a:lvl1pPr algn="l">
              <a:defRPr sz="32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4267200"/>
          </a:xfrm>
        </p:spPr>
        <p:txBody>
          <a:bodyPr/>
          <a:lstStyle>
            <a:lvl1pPr marL="304792" indent="-289977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611702" indent="-306910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916494" indent="-304792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2061582" indent="-23282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176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01619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91532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" y="7"/>
            <a:ext cx="12191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80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11768167" y="6403259"/>
            <a:ext cx="423836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8076" y="1267155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311BD-8720-D040-927F-1192591CB67C}"/>
              </a:ext>
            </a:extLst>
          </p:cNvPr>
          <p:cNvPicPr>
            <a:picLocks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4015" y="6446520"/>
            <a:ext cx="978408" cy="3749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  <p:sldLayoutId id="2147483737" r:id="rId11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11610910" y="6461336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769181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/>
              <a:t>6/3/2021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DB747-6C5D-1648-A189-AC12B7E178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3" y="6415196"/>
            <a:ext cx="1377695" cy="2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4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6910" indent="-296326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13818" indent="-30691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tabLst/>
        <a:defRPr sz="21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8610" indent="-309026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19170" indent="-302676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4413" y="-171322"/>
            <a:ext cx="7983793" cy="1487017"/>
          </a:xfrm>
        </p:spPr>
        <p:txBody>
          <a:bodyPr>
            <a:noAutofit/>
          </a:bodyPr>
          <a:lstStyle/>
          <a:p>
            <a:br>
              <a:rPr lang="en-US" sz="1800" dirty="0">
                <a:cs typeface="Calibri"/>
              </a:rPr>
            </a:br>
            <a:r>
              <a:rPr lang="en-US" sz="2800" dirty="0">
                <a:cs typeface="Calibri"/>
              </a:rPr>
              <a:t>WANDA </a:t>
            </a:r>
            <a:r>
              <a:rPr lang="en-US" sz="2800" dirty="0"/>
              <a:t>Presentation</a:t>
            </a:r>
            <a:br>
              <a:rPr lang="en-US" sz="1800" dirty="0">
                <a:cs typeface="Calibri"/>
              </a:rPr>
            </a:br>
            <a:br>
              <a:rPr lang="en-US" sz="1800" dirty="0">
                <a:cs typeface="Calibri"/>
              </a:rPr>
            </a:br>
            <a:r>
              <a:rPr lang="en-US" sz="2400" dirty="0">
                <a:cs typeface="Calibri"/>
              </a:rPr>
              <a:t>27 February </a:t>
            </a:r>
            <a:r>
              <a:rPr lang="en-US" sz="2400" dirty="0"/>
              <a:t>- 3 March 2023</a:t>
            </a:r>
            <a:endParaRPr lang="en-US" sz="1600" strike="sngStrike" dirty="0"/>
          </a:p>
        </p:txBody>
      </p:sp>
      <p:sp>
        <p:nvSpPr>
          <p:cNvPr id="4" name="Rectangle 3"/>
          <p:cNvSpPr/>
          <p:nvPr/>
        </p:nvSpPr>
        <p:spPr>
          <a:xfrm>
            <a:off x="4230914" y="1771686"/>
            <a:ext cx="6233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Presenter: 	Tod Caldwell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Program:  	Office of Experimental Science</a:t>
            </a:r>
          </a:p>
        </p:txBody>
      </p:sp>
    </p:spTree>
    <p:extLst>
      <p:ext uri="{BB962C8B-B14F-4D97-AF65-F5344CB8AC3E}">
        <p14:creationId xmlns:p14="http://schemas.microsoft.com/office/powerpoint/2010/main" val="255595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LANSCE’s unique flexibility serves a variety of missions</a:t>
            </a:r>
            <a:endParaRPr lang="en-US" strike="sngStrike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04BCF-D70A-5344-8D51-9F0F59E3F757}"/>
              </a:ext>
            </a:extLst>
          </p:cNvPr>
          <p:cNvSpPr txBox="1"/>
          <p:nvPr/>
        </p:nvSpPr>
        <p:spPr>
          <a:xfrm>
            <a:off x="504001" y="1094429"/>
            <a:ext cx="6680780" cy="5017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altLang="en-US" sz="186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Proton Radiography </a:t>
            </a:r>
            <a:r>
              <a:rPr lang="en-US" altLang="en-US" sz="186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(pRad Facility) </a:t>
            </a:r>
          </a:p>
          <a:p>
            <a:pPr marL="615935" indent="-378875" defTabSz="609585">
              <a:buFont typeface="Wingdings" pitchFamily="2" charset="2"/>
              <a:buChar char="§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Dynamic radiography for defense programs and counterproliferation</a:t>
            </a:r>
          </a:p>
          <a:p>
            <a:pPr defTabSz="609585">
              <a:defRPr/>
            </a:pPr>
            <a:r>
              <a:rPr lang="en-US" altLang="en-US" sz="186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Lujan Neutron Scattering Center </a:t>
            </a:r>
            <a:r>
              <a:rPr lang="en-US" altLang="en-US" sz="186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(Lujan Center) </a:t>
            </a:r>
          </a:p>
          <a:p>
            <a:pPr marL="615935" indent="-378875" defTabSz="609585">
              <a:buFont typeface="Wingdings" pitchFamily="2" charset="2"/>
              <a:buChar char="§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Neutron scattering and imaging for defense programs and nuclear energy</a:t>
            </a:r>
          </a:p>
          <a:p>
            <a:pPr marL="615935" indent="-378875" defTabSz="609585">
              <a:buFont typeface="Wingdings" pitchFamily="2" charset="2"/>
              <a:buChar char="§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Nuclear physics for defense programs</a:t>
            </a:r>
          </a:p>
          <a:p>
            <a:pPr defTabSz="609585" eaLnBrk="0" hangingPunct="0">
              <a:buClr>
                <a:srgbClr val="24459C"/>
              </a:buClr>
              <a:buSzPct val="110000"/>
            </a:pPr>
            <a:r>
              <a:rPr lang="en-US" altLang="en-US" sz="186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Weapons Neutron Research Facility </a:t>
            </a:r>
            <a:r>
              <a:rPr lang="en-US" altLang="en-US" sz="186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(WNR) </a:t>
            </a:r>
          </a:p>
          <a:p>
            <a:pPr marL="615935" indent="-378875" defTabSz="609585" eaLnBrk="0" hangingPunct="0">
              <a:buClr>
                <a:prstClr val="black"/>
              </a:buClr>
              <a:buSzPct val="110000"/>
              <a:buFont typeface="Wingdings" pitchFamily="2" charset="2"/>
              <a:buChar char="§"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Nuclear physics for defense programs, counterproliferation, and criticality safety</a:t>
            </a:r>
          </a:p>
          <a:p>
            <a:pPr marL="615935" indent="-378875" defTabSz="609585" eaLnBrk="0" hangingPunct="0">
              <a:buClr>
                <a:prstClr val="black"/>
              </a:buClr>
              <a:buSzPct val="110000"/>
              <a:buFont typeface="Wingdings" pitchFamily="2" charset="2"/>
              <a:buChar char="§"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Electronics testing for industry and global security</a:t>
            </a:r>
          </a:p>
          <a:p>
            <a:pPr defTabSz="609585" eaLnBrk="0" hangingPunct="0">
              <a:buClr>
                <a:srgbClr val="24459C"/>
              </a:buClr>
              <a:buSzPct val="110000"/>
            </a:pPr>
            <a:r>
              <a:rPr lang="en-US" altLang="en-US" sz="186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Isotope Production Facility </a:t>
            </a:r>
            <a:r>
              <a:rPr lang="en-US" altLang="en-US" sz="186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(IPF)</a:t>
            </a:r>
            <a:r>
              <a:rPr lang="en-US" altLang="en-US" sz="186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</a:p>
          <a:p>
            <a:pPr marL="615935" indent="-378875" defTabSz="609585" eaLnBrk="0" hangingPunct="0">
              <a:buClr>
                <a:prstClr val="black"/>
              </a:buClr>
              <a:buSzPct val="110000"/>
              <a:buFont typeface="Wingdings" pitchFamily="2" charset="2"/>
              <a:buChar char="§"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Medical and other isotopes for the isotope program</a:t>
            </a:r>
          </a:p>
          <a:p>
            <a:pPr marL="615935" indent="-378875" defTabSz="609585" eaLnBrk="0" hangingPunct="0">
              <a:buClr>
                <a:prstClr val="black"/>
              </a:buClr>
              <a:buSzPct val="110000"/>
              <a:buFont typeface="Wingdings" pitchFamily="2" charset="2"/>
              <a:buChar char="§"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Short-lived isotopes for defense programs, non-/counterproliferation, and criticality safety</a:t>
            </a:r>
            <a:endParaRPr lang="en-US" altLang="en-US" sz="1867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  <a:p>
            <a:pPr defTabSz="609585">
              <a:defRPr/>
            </a:pPr>
            <a:r>
              <a:rPr lang="en-US" altLang="en-US" sz="186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Ultra-Cold Neutron Facility </a:t>
            </a:r>
            <a:r>
              <a:rPr lang="en-US" altLang="en-US" sz="186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(UCN) </a:t>
            </a:r>
          </a:p>
          <a:p>
            <a:pPr marL="615935" indent="-378875" defTabSz="609585">
              <a:buFont typeface="Wingdings" pitchFamily="2" charset="2"/>
              <a:buChar char="§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Unique probe for nuclear physics and NSF, possible future defense program uses</a:t>
            </a:r>
            <a:endParaRPr lang="en-US" altLang="en-US" sz="1867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  <a:p>
            <a:pPr defTabSz="609585">
              <a:defRPr/>
            </a:pPr>
            <a:r>
              <a:rPr lang="en-US" altLang="en-US" sz="1867" b="1" i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Area A </a:t>
            </a:r>
            <a:endParaRPr lang="en-US" altLang="en-US" sz="1867" i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  <a:p>
            <a:pPr marL="615935" indent="-378875" defTabSz="609585">
              <a:buFont typeface="Wingdings" pitchFamily="2" charset="2"/>
              <a:buChar char="§"/>
              <a:defRPr/>
            </a:pPr>
            <a:r>
              <a:rPr lang="en-US" altLang="en-US" sz="1600" i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Future experimental possibilities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06EFBD9-7582-C242-9ED5-22A5C587CAA8}"/>
              </a:ext>
            </a:extLst>
          </p:cNvPr>
          <p:cNvSpPr txBox="1">
            <a:spLocks/>
          </p:cNvSpPr>
          <p:nvPr/>
        </p:nvSpPr>
        <p:spPr>
          <a:xfrm>
            <a:off x="7031620" y="6103065"/>
            <a:ext cx="4733915" cy="74384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normAutofit lnSpcReduction="10000"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1714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303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4075" indent="-173038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7438" indent="-174625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3256" lvl="1" indent="0" algn="ctr" defTabSz="609585">
              <a:spcBef>
                <a:spcPts val="0"/>
              </a:spcBef>
              <a:buNone/>
            </a:pPr>
            <a:r>
              <a:rPr lang="en-US" sz="1467" dirty="0">
                <a:solidFill>
                  <a:prstClr val="black"/>
                </a:solidFill>
                <a:latin typeface="Calibri" panose="020F0502020204030204"/>
              </a:rPr>
              <a:t>100-800 MeV proton energies</a:t>
            </a:r>
          </a:p>
          <a:p>
            <a:pPr marL="423256" lvl="1" indent="0" algn="ctr" defTabSz="609585">
              <a:spcBef>
                <a:spcPts val="0"/>
              </a:spcBef>
              <a:buNone/>
            </a:pPr>
            <a:r>
              <a:rPr lang="en-US" sz="1467" dirty="0">
                <a:solidFill>
                  <a:prstClr val="black"/>
                </a:solidFill>
                <a:latin typeface="Calibri" panose="020F0502020204030204"/>
              </a:rPr>
              <a:t>six target stations (three neutron spallation targets)</a:t>
            </a:r>
          </a:p>
          <a:p>
            <a:pPr marL="423256" lvl="1" indent="0" algn="ctr" defTabSz="609585">
              <a:spcBef>
                <a:spcPts val="0"/>
              </a:spcBef>
              <a:buNone/>
            </a:pPr>
            <a:r>
              <a:rPr lang="en-US" sz="1467" dirty="0">
                <a:solidFill>
                  <a:prstClr val="black"/>
                </a:solidFill>
                <a:latin typeface="Calibri" panose="020F0502020204030204"/>
              </a:rPr>
              <a:t>sixteen beam lines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4B6C86-0970-6B49-B7E7-46AAE0534457}"/>
              </a:ext>
            </a:extLst>
          </p:cNvPr>
          <p:cNvGrpSpPr/>
          <p:nvPr/>
        </p:nvGrpSpPr>
        <p:grpSpPr>
          <a:xfrm>
            <a:off x="6985304" y="1364410"/>
            <a:ext cx="5144539" cy="4795103"/>
            <a:chOff x="5285794" y="1777902"/>
            <a:chExt cx="3858404" cy="35963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8E98E2C-9154-6E4C-8864-FED592913F6C}"/>
                </a:ext>
              </a:extLst>
            </p:cNvPr>
            <p:cNvSpPr/>
            <p:nvPr/>
          </p:nvSpPr>
          <p:spPr bwMode="auto">
            <a:xfrm>
              <a:off x="5924232" y="4463161"/>
              <a:ext cx="1137708" cy="66278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01600" tIns="50800" rIns="101600" bIns="50800" numCol="1" rtlCol="0" anchor="t" anchorCtr="0" compatLnSpc="1">
              <a:prstTxWarp prst="textNoShape">
                <a:avLst/>
              </a:prstTxWarp>
            </a:bodyPr>
            <a:lstStyle/>
            <a:p>
              <a:pPr marL="380976" indent="-380976" defTabSz="1015935" fontAlgn="base">
                <a:spcBef>
                  <a:spcPct val="50000"/>
                </a:spcBef>
                <a:spcAft>
                  <a:spcPct val="50000"/>
                </a:spcAft>
                <a:buClr>
                  <a:srgbClr val="004080"/>
                </a:buClr>
                <a:buSzPct val="65000"/>
                <a:buFont typeface="Wingdings" pitchFamily="2" charset="2"/>
                <a:buChar char="§"/>
              </a:pPr>
              <a:endParaRPr lang="en-US" sz="2223" dirty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1D861C0-E8B9-2E42-9B66-9C3D8EC46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2000" contrast="30000"/>
            </a:blip>
            <a:srcRect l="25000" t="18494" b="12329"/>
            <a:stretch>
              <a:fillRect/>
            </a:stretch>
          </p:blipFill>
          <p:spPr bwMode="auto">
            <a:xfrm>
              <a:off x="5302255" y="1827169"/>
              <a:ext cx="3841943" cy="3547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6C74E64F-3CA7-D045-B5C7-C4BEF8369F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22881" y="2351695"/>
              <a:ext cx="90040" cy="58128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med"/>
              <a:tailEnd type="triangle" w="lg" len="med"/>
            </a:ln>
          </p:spPr>
          <p:txBody>
            <a:bodyPr wrap="none" anchor="ctr"/>
            <a:lstStyle/>
            <a:p>
              <a:pPr defTabSz="609585"/>
              <a:endParaRPr lang="en-US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F6D4B4AF-4ACE-974A-B5D2-DC92450002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53431" y="2138874"/>
              <a:ext cx="0" cy="3819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med"/>
              <a:tailEnd type="triangle" w="lg" len="med"/>
            </a:ln>
          </p:spPr>
          <p:txBody>
            <a:bodyPr wrap="none" anchor="ctr"/>
            <a:lstStyle/>
            <a:p>
              <a:pPr defTabSz="609585"/>
              <a:endParaRPr lang="en-US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62830E41-6701-A642-8452-97506F27B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06535" y="2753118"/>
              <a:ext cx="160529" cy="27699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med"/>
              <a:tailEnd type="triangle" w="lg" len="med"/>
            </a:ln>
          </p:spPr>
          <p:txBody>
            <a:bodyPr wrap="none" anchor="ctr"/>
            <a:lstStyle/>
            <a:p>
              <a:pPr defTabSz="609585"/>
              <a:endParaRPr lang="en-US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A54B709C-9C3C-7340-A5A7-E83C24FB9E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76340" y="1923244"/>
              <a:ext cx="538623" cy="26946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med"/>
              <a:tailEnd type="triangle" w="lg" len="med"/>
            </a:ln>
          </p:spPr>
          <p:txBody>
            <a:bodyPr wrap="none" anchor="ctr"/>
            <a:lstStyle/>
            <a:p>
              <a:pPr defTabSz="609585"/>
              <a:endParaRPr lang="en-US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4F6AA5D1-505C-844B-821C-C06173C20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1193" y="2932981"/>
              <a:ext cx="1148328" cy="25391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09585" eaLnBrk="0" hangingPunct="0">
                <a:buClr>
                  <a:srgbClr val="24459C"/>
                </a:buClr>
                <a:buSzPct val="110000"/>
              </a:pPr>
              <a:r>
                <a:rPr lang="en-US" altLang="en-US" sz="1600" b="1" dirty="0">
                  <a:solidFill>
                    <a:srgbClr val="4472C4"/>
                  </a:solidFill>
                  <a:latin typeface="Calibri" panose="020F0502020204030204"/>
                  <a:cs typeface="Arial" charset="0"/>
                </a:rPr>
                <a:t>pRad Facility</a:t>
              </a:r>
              <a:endParaRPr lang="en-US" altLang="en-US" sz="1600" dirty="0">
                <a:solidFill>
                  <a:srgbClr val="4472C4"/>
                </a:solidFill>
                <a:latin typeface="Calibri" panose="020F0502020204030204"/>
                <a:cs typeface="Arial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76BCE212-61D5-1247-8B94-D3C19632C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5794" y="3619249"/>
              <a:ext cx="527127" cy="25391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09585" eaLnBrk="0" hangingPunct="0">
                <a:buClr>
                  <a:srgbClr val="24459C"/>
                </a:buClr>
                <a:buSzPct val="110000"/>
              </a:pPr>
              <a:r>
                <a:rPr lang="en-US" altLang="en-US" sz="1600" b="1" dirty="0">
                  <a:solidFill>
                    <a:srgbClr val="4472C4"/>
                  </a:solidFill>
                  <a:latin typeface="Calibri" panose="020F0502020204030204"/>
                  <a:cs typeface="Arial" charset="0"/>
                </a:rPr>
                <a:t>IPF</a:t>
              </a:r>
              <a:endParaRPr lang="en-US" altLang="en-US" sz="1600" i="1" dirty="0">
                <a:solidFill>
                  <a:srgbClr val="4472C4"/>
                </a:solidFill>
                <a:latin typeface="Calibri" panose="020F0502020204030204"/>
                <a:cs typeface="Arial" charset="0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8147D006-8F25-224C-862F-95C828874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4965" y="1777902"/>
              <a:ext cx="588452" cy="25391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09585" eaLnBrk="0" hangingPunct="0">
                <a:buClr>
                  <a:srgbClr val="24459C"/>
                </a:buClr>
                <a:buSzPct val="110000"/>
              </a:pPr>
              <a:r>
                <a:rPr lang="en-US" altLang="en-US" sz="1600" b="1" dirty="0">
                  <a:solidFill>
                    <a:srgbClr val="4472C4"/>
                  </a:solidFill>
                  <a:latin typeface="Calibri" panose="020F0502020204030204"/>
                  <a:cs typeface="Arial" charset="0"/>
                </a:rPr>
                <a:t>UCN </a:t>
              </a:r>
              <a:endParaRPr lang="en-US" altLang="en-US" sz="1600" dirty="0">
                <a:solidFill>
                  <a:srgbClr val="4472C4"/>
                </a:solidFill>
                <a:latin typeface="Calibri" panose="020F0502020204030204"/>
                <a:cs typeface="Arial" charset="0"/>
              </a:endParaRP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5820561D-31BF-824F-8556-5A5462B5F1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6341" y="3908705"/>
              <a:ext cx="126681" cy="2787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med"/>
              <a:tailEnd type="triangle" w="lg" len="med"/>
            </a:ln>
          </p:spPr>
          <p:txBody>
            <a:bodyPr wrap="none" anchor="ctr"/>
            <a:lstStyle/>
            <a:p>
              <a:pPr defTabSz="609585"/>
              <a:endParaRPr lang="en-US" sz="2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AutoShape 22">
              <a:extLst>
                <a:ext uri="{FF2B5EF4-FFF2-40B4-BE49-F238E27FC236}">
                  <a16:creationId xmlns:a16="http://schemas.microsoft.com/office/drawing/2014/main" id="{38F82245-E0B5-3C4D-85C9-19D080493D7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60772" y="2432651"/>
              <a:ext cx="420671" cy="2656221"/>
            </a:xfrm>
            <a:prstGeom prst="leftBrace">
              <a:avLst>
                <a:gd name="adj1" fmla="val 72841"/>
                <a:gd name="adj2" fmla="val 49620"/>
              </a:avLst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09585" eaLnBrk="0" hangingPunct="0"/>
              <a:endParaRPr lang="en-US" altLang="en-US" sz="200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E5C5F15B-E1F5-584B-B725-C3539701C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5906" y="1831789"/>
              <a:ext cx="1193616" cy="25391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09585" eaLnBrk="0" hangingPunct="0">
                <a:buClr>
                  <a:srgbClr val="24459C"/>
                </a:buClr>
                <a:buSzPct val="110000"/>
              </a:pPr>
              <a:r>
                <a:rPr lang="en-US" altLang="en-US" sz="1600" b="1" dirty="0">
                  <a:solidFill>
                    <a:srgbClr val="4472C4"/>
                  </a:solidFill>
                  <a:latin typeface="Calibri" panose="020F0502020204030204"/>
                  <a:cs typeface="Arial" charset="0"/>
                </a:rPr>
                <a:t>Lujan Center</a:t>
              </a:r>
              <a:endParaRPr lang="en-US" altLang="en-US" sz="1600" dirty="0">
                <a:solidFill>
                  <a:srgbClr val="4472C4"/>
                </a:solidFill>
                <a:latin typeface="Calibri" panose="020F0502020204030204"/>
                <a:cs typeface="Arial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76FD53-03A4-C64F-94FC-1C1528D446E9}"/>
                </a:ext>
              </a:extLst>
            </p:cNvPr>
            <p:cNvSpPr txBox="1"/>
            <p:nvPr/>
          </p:nvSpPr>
          <p:spPr>
            <a:xfrm>
              <a:off x="6922258" y="3428977"/>
              <a:ext cx="1540391" cy="31542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2133" b="1" dirty="0">
                  <a:solidFill>
                    <a:srgbClr val="4472C4"/>
                  </a:solidFill>
                  <a:latin typeface="Calibri" panose="020F0502020204030204"/>
                </a:rPr>
                <a:t>Accelerator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209DB0-FC23-1345-9253-7425B51952F8}"/>
                </a:ext>
              </a:extLst>
            </p:cNvPr>
            <p:cNvSpPr/>
            <p:nvPr/>
          </p:nvSpPr>
          <p:spPr>
            <a:xfrm>
              <a:off x="8340571" y="3045160"/>
              <a:ext cx="571874" cy="25391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>
              <a:spAutoFit/>
            </a:bodyPr>
            <a:lstStyle/>
            <a:p>
              <a:pPr defTabSz="609585" eaLnBrk="0" hangingPunct="0">
                <a:buClr>
                  <a:srgbClr val="24459C"/>
                </a:buClr>
                <a:buSzPct val="110000"/>
              </a:pPr>
              <a:r>
                <a:rPr lang="en-US" altLang="en-US" sz="1600" b="1" dirty="0">
                  <a:solidFill>
                    <a:srgbClr val="4472C4"/>
                  </a:solidFill>
                  <a:latin typeface="Calibri" panose="020F0502020204030204"/>
                  <a:cs typeface="Arial" charset="0"/>
                </a:rPr>
                <a:t>WNR</a:t>
              </a:r>
              <a:endParaRPr lang="en-US" altLang="en-US" sz="1600" dirty="0">
                <a:solidFill>
                  <a:srgbClr val="4472C4"/>
                </a:solidFill>
                <a:latin typeface="Calibri" panose="020F0502020204030204"/>
                <a:cs typeface="Arial" charset="0"/>
              </a:endParaRPr>
            </a:p>
          </p:txBody>
        </p:sp>
      </p:grpSp>
      <p:sp>
        <p:nvSpPr>
          <p:cNvPr id="21" name="Line 7">
            <a:extLst>
              <a:ext uri="{FF2B5EF4-FFF2-40B4-BE49-F238E27FC236}">
                <a16:creationId xmlns:a16="http://schemas.microsoft.com/office/drawing/2014/main" id="{D70DA241-A191-6E48-956E-2E71947E2C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89934" y="2021804"/>
            <a:ext cx="557492" cy="2491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med"/>
            <a:tailEnd type="triangle" w="lg" len="med"/>
          </a:ln>
        </p:spPr>
        <p:txBody>
          <a:bodyPr wrap="none" anchor="ctr"/>
          <a:lstStyle/>
          <a:p>
            <a:pPr defTabSz="609585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76CBBF05-DFD9-0949-9D14-E78A5E612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524" y="2224267"/>
            <a:ext cx="928673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09585" eaLnBrk="0" hangingPunct="0">
              <a:buClr>
                <a:srgbClr val="24459C"/>
              </a:buClr>
              <a:buSzPct val="110000"/>
            </a:pPr>
            <a:r>
              <a:rPr lang="en-US" altLang="en-US" sz="1600" b="1" dirty="0">
                <a:solidFill>
                  <a:srgbClr val="4472C4"/>
                </a:solidFill>
                <a:latin typeface="Calibri" panose="020F0502020204030204"/>
                <a:cs typeface="Arial" charset="0"/>
              </a:rPr>
              <a:t>Area A </a:t>
            </a:r>
            <a:endParaRPr lang="en-US" altLang="en-US" sz="1600" dirty="0">
              <a:solidFill>
                <a:srgbClr val="4472C4"/>
              </a:solidFill>
              <a:latin typeface="Calibri" panose="020F050202020403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4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LANSCE delivers diverse research beams supporting multiple missions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ED37C-80BF-154B-9B3E-A79C4B063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88" y="1171203"/>
            <a:ext cx="6680184" cy="406654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8" y="2934364"/>
            <a:ext cx="6866021" cy="3423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507958"/>
            <a:ext cx="29580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PSR: Proton Storage Ring</a:t>
            </a:r>
          </a:p>
          <a:p>
            <a:pPr defTabSz="609585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IPF: Isotope Production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Faciltiy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609585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WNR: Weapon Neutron Research</a:t>
            </a:r>
          </a:p>
          <a:p>
            <a:pPr defTabSz="609585"/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pRad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: Proton Radiography</a:t>
            </a:r>
          </a:p>
          <a:p>
            <a:pPr defTabSz="609585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UCN: Ultra-Cold Neutrons</a:t>
            </a:r>
          </a:p>
        </p:txBody>
      </p:sp>
    </p:spTree>
    <p:extLst>
      <p:ext uri="{BB962C8B-B14F-4D97-AF65-F5344CB8AC3E}">
        <p14:creationId xmlns:p14="http://schemas.microsoft.com/office/powerpoint/2010/main" val="569520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B82F3-0306-AF48-8BB0-590EF7739A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309968"/>
            <a:ext cx="10968072" cy="892208"/>
          </a:xfrm>
        </p:spPr>
        <p:txBody>
          <a:bodyPr/>
          <a:lstStyle/>
          <a:p>
            <a:r>
              <a:rPr lang="en-US" dirty="0"/>
              <a:t>pRad, Lujan, and WNR constitute the NNSA LANSCE User Facility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04BCF-D70A-5344-8D51-9F0F59E3F757}"/>
              </a:ext>
            </a:extLst>
          </p:cNvPr>
          <p:cNvSpPr txBox="1"/>
          <p:nvPr/>
        </p:nvSpPr>
        <p:spPr>
          <a:xfrm>
            <a:off x="512519" y="1377848"/>
            <a:ext cx="7386669" cy="477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altLang="en-US" sz="186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Proposal process:</a:t>
            </a: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Proposals are solicited in January</a:t>
            </a: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Each is reviewed for feasibility</a:t>
            </a: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Feasible proposals go to review committees in February/March. Each proposal is evaluated for technical merit, relevance, and resource usage</a:t>
            </a: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The committees send recommendations to the program in April. The program selects the final plan, with concurrence from line management and the LANSCE user facility director</a:t>
            </a: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Experimental reviews before execution ensure safety, security, regulatory, and technical readiness</a:t>
            </a:r>
          </a:p>
          <a:p>
            <a:pPr marL="380990" indent="-380990" defTabSz="609585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During June-December run cycle, programs adjust schedules to account for changes in beam delivery, sample availability, programmatic relevance, etc.</a:t>
            </a:r>
          </a:p>
          <a:p>
            <a:pPr defTabSz="609585">
              <a:defRPr/>
            </a:pPr>
            <a:endParaRPr lang="en-US" altLang="en-US" sz="1600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  <a:p>
            <a:pPr defTabSz="609585">
              <a:defRPr/>
            </a:pPr>
            <a:r>
              <a:rPr lang="en-US" altLang="en-US" sz="186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As a rule, ~80-85% of the experiments/beam time support NNSA mission deliverables and ~15-20% are reserved for experimental research and development. </a:t>
            </a:r>
          </a:p>
          <a:p>
            <a:pPr defTabSz="609585">
              <a:defRPr/>
            </a:pPr>
            <a:br>
              <a:rPr lang="en-US" altLang="en-US" sz="186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</a:br>
            <a:r>
              <a:rPr lang="en-US" altLang="en-US" sz="186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All experimental areas are ~2x oversubscribed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11A92-DBDC-B141-A17B-7157335B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126" y="826180"/>
            <a:ext cx="3907541" cy="2863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30DF12-FC3F-3E43-82FD-FDE7C89BE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466" y="3690093"/>
            <a:ext cx="3868444" cy="30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2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19514"/>
            <a:ext cx="11016343" cy="1008771"/>
          </a:xfrm>
        </p:spPr>
        <p:txBody>
          <a:bodyPr vert="horz" lIns="0" tIns="45720" rIns="45720" b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/>
              <a:t>Nuclear science experiments are critical to predictive capabilities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E03657-B184-4F1B-9297-AA920CA53AF4}"/>
              </a:ext>
            </a:extLst>
          </p:cNvPr>
          <p:cNvGrpSpPr/>
          <p:nvPr/>
        </p:nvGrpSpPr>
        <p:grpSpPr>
          <a:xfrm>
            <a:off x="7586347" y="1455644"/>
            <a:ext cx="4273416" cy="2804984"/>
            <a:chOff x="5007528" y="1076736"/>
            <a:chExt cx="4091866" cy="29996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8403E7-4427-4295-BC60-6DF3D0D06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7528" y="1076736"/>
              <a:ext cx="4091866" cy="299967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822566-CF41-4801-AAAA-D1BFA6D07A78}"/>
                </a:ext>
              </a:extLst>
            </p:cNvPr>
            <p:cNvSpPr/>
            <p:nvPr/>
          </p:nvSpPr>
          <p:spPr bwMode="auto">
            <a:xfrm>
              <a:off x="5007528" y="1076737"/>
              <a:ext cx="4091866" cy="2999676"/>
            </a:xfrm>
            <a:prstGeom prst="rect">
              <a:avLst/>
            </a:prstGeom>
            <a:noFill/>
            <a:ln w="25400">
              <a:solidFill>
                <a:srgbClr val="002060"/>
              </a:solidFill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10C2B2B-352D-4E29-AEF9-BD907F9DF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13" y="1374261"/>
            <a:ext cx="6223958" cy="4803173"/>
          </a:xfrm>
        </p:spPr>
        <p:txBody>
          <a:bodyPr>
            <a:noAutofit/>
          </a:bodyPr>
          <a:lstStyle/>
          <a:p>
            <a:r>
              <a:rPr lang="en-US" sz="2000" dirty="0"/>
              <a:t>OES supports experimental nuclear science measurements improving our predictive capabilities</a:t>
            </a:r>
            <a:endParaRPr lang="en-US" sz="1600" dirty="0"/>
          </a:p>
          <a:p>
            <a:pPr lvl="1"/>
            <a:r>
              <a:rPr lang="en-US" sz="1800" dirty="0"/>
              <a:t>Limited first-principle theory for nuclear physics – experimental measurements are needed </a:t>
            </a:r>
          </a:p>
          <a:p>
            <a:r>
              <a:rPr lang="en-US" sz="2000" dirty="0"/>
              <a:t>Complex experiments are designed, fielded, analyzed and shared with the nuclear data community</a:t>
            </a:r>
          </a:p>
          <a:p>
            <a:pPr lvl="1"/>
            <a:r>
              <a:rPr lang="en-US" sz="1800" dirty="0"/>
              <a:t>Efforts benefit applications, but also broader foundational science understanding</a:t>
            </a:r>
          </a:p>
          <a:p>
            <a:pPr defTabSz="914400"/>
            <a:r>
              <a:rPr lang="en-US" sz="2000" dirty="0"/>
              <a:t>Teamwork is a core value</a:t>
            </a:r>
          </a:p>
          <a:p>
            <a:pPr lvl="1" defTabSz="914400"/>
            <a:r>
              <a:rPr lang="en-US" sz="1800" dirty="0"/>
              <a:t>Partnerships between national laboratories and universities</a:t>
            </a:r>
          </a:p>
          <a:p>
            <a:pPr lvl="1" defTabSz="914400"/>
            <a:r>
              <a:rPr lang="en-US" sz="1800" dirty="0"/>
              <a:t>Members span a range of experiences, educational levels, and skills</a:t>
            </a:r>
          </a:p>
          <a:p>
            <a:pPr lvl="1" defTabSz="914400"/>
            <a:r>
              <a:rPr lang="en-US" sz="1800" dirty="0"/>
              <a:t>NNSA also supports connections between national laboratories and universities through SSAA, SSGF, and other programs</a:t>
            </a:r>
          </a:p>
          <a:p>
            <a:pPr lvl="1"/>
            <a:endParaRPr 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465BFE-E0F8-4D7E-8AFC-FA3461C41D65}"/>
              </a:ext>
            </a:extLst>
          </p:cNvPr>
          <p:cNvSpPr/>
          <p:nvPr/>
        </p:nvSpPr>
        <p:spPr bwMode="auto">
          <a:xfrm>
            <a:off x="7311255" y="4532634"/>
            <a:ext cx="4548508" cy="15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</a:rPr>
              <a:t>OES currently supports measurements in: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Fission properties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Fission product yields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Reactions on unstable isotopes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Neutron scatter</a:t>
            </a:r>
          </a:p>
        </p:txBody>
      </p:sp>
    </p:spTree>
    <p:extLst>
      <p:ext uri="{BB962C8B-B14F-4D97-AF65-F5344CB8AC3E}">
        <p14:creationId xmlns:p14="http://schemas.microsoft.com/office/powerpoint/2010/main" val="79683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8AF-4405-494F-8470-E3D5E6CA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45720" b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>
                <a:latin typeface="Calibri"/>
                <a:cs typeface="Calibri"/>
              </a:rPr>
              <a:t>High-precision fission data collected with sophisticated detection systems at LANSCE facility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7619A-F11D-4938-9ED1-7FFE8B68D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84" y="1482779"/>
            <a:ext cx="5788416" cy="488153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000" dirty="0">
                <a:latin typeface="Calibri"/>
                <a:cs typeface="Calibri"/>
              </a:rPr>
              <a:t>Fission Time Projection Chamber (</a:t>
            </a:r>
            <a:r>
              <a:rPr lang="en-US" sz="2000" dirty="0" err="1">
                <a:latin typeface="Calibri"/>
                <a:cs typeface="Calibri"/>
              </a:rPr>
              <a:t>fissionTPC</a:t>
            </a:r>
            <a:r>
              <a:rPr lang="en-US" sz="2000" dirty="0">
                <a:latin typeface="Calibri"/>
                <a:cs typeface="Calibri"/>
              </a:rPr>
              <a:t>) was developed for precision cross-section measurements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Data for </a:t>
            </a:r>
            <a:r>
              <a:rPr lang="en-US" sz="1800" baseline="30000" dirty="0">
                <a:latin typeface="Calibri"/>
                <a:cs typeface="Calibri"/>
              </a:rPr>
              <a:t>235</a:t>
            </a:r>
            <a:r>
              <a:rPr lang="en-US" sz="1800" dirty="0">
                <a:latin typeface="Calibri"/>
                <a:cs typeface="Calibri"/>
              </a:rPr>
              <a:t>U, </a:t>
            </a:r>
            <a:r>
              <a:rPr lang="en-US" sz="1800" baseline="30000" dirty="0">
                <a:latin typeface="Calibri"/>
                <a:cs typeface="Calibri"/>
              </a:rPr>
              <a:t>238</a:t>
            </a:r>
            <a:r>
              <a:rPr lang="en-US" sz="1800" dirty="0">
                <a:latin typeface="Calibri"/>
                <a:cs typeface="Calibri"/>
              </a:rPr>
              <a:t>U, and </a:t>
            </a:r>
            <a:r>
              <a:rPr lang="en-US" sz="1800" baseline="30000" dirty="0">
                <a:latin typeface="Calibri"/>
                <a:cs typeface="Calibri"/>
              </a:rPr>
              <a:t>239</a:t>
            </a:r>
            <a:r>
              <a:rPr lang="en-US" sz="1800" dirty="0">
                <a:latin typeface="Calibri"/>
                <a:cs typeface="Calibri"/>
              </a:rPr>
              <a:t>Pu neutron-induced fission with unprecedented uncertainty analysis (ENDF/B-VIII)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NIFFTE collaboration includes LLNL, LANL, Oregon State U., Colorado Sch. Mines, Abilene Christian U., Cal Poly</a:t>
            </a:r>
            <a:endParaRPr lang="en-US" sz="1800" dirty="0">
              <a:solidFill>
                <a:srgbClr val="FF0000"/>
              </a:solidFill>
              <a:latin typeface="Calibri"/>
              <a:cs typeface="Calibri"/>
            </a:endParaRPr>
          </a:p>
          <a:p>
            <a:pPr defTabSz="914400"/>
            <a:r>
              <a:rPr lang="en-US" sz="2000" dirty="0">
                <a:latin typeface="Calibri"/>
                <a:cs typeface="Calibri"/>
              </a:rPr>
              <a:t>Chi-Nu was developed to reduce uncertainties of prompt neutron emission spectrum following fission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Data for </a:t>
            </a:r>
            <a:r>
              <a:rPr lang="en-US" sz="1800" baseline="30000" dirty="0">
                <a:latin typeface="Calibri"/>
                <a:cs typeface="Calibri"/>
              </a:rPr>
              <a:t>235</a:t>
            </a:r>
            <a:r>
              <a:rPr lang="en-US" sz="1800" dirty="0">
                <a:latin typeface="Calibri"/>
                <a:cs typeface="Calibri"/>
              </a:rPr>
              <a:t>U, </a:t>
            </a:r>
            <a:r>
              <a:rPr lang="en-US" sz="1800" baseline="30000" dirty="0">
                <a:latin typeface="Calibri"/>
                <a:cs typeface="Calibri"/>
              </a:rPr>
              <a:t>238</a:t>
            </a:r>
            <a:r>
              <a:rPr lang="en-US" sz="1800" dirty="0">
                <a:latin typeface="Calibri"/>
                <a:cs typeface="Calibri"/>
              </a:rPr>
              <a:t>U, and </a:t>
            </a:r>
            <a:r>
              <a:rPr lang="en-US" sz="1800" baseline="30000" dirty="0">
                <a:latin typeface="Calibri"/>
                <a:cs typeface="Calibri"/>
              </a:rPr>
              <a:t>239</a:t>
            </a:r>
            <a:r>
              <a:rPr lang="en-US" sz="1800" dirty="0">
                <a:latin typeface="Calibri"/>
                <a:cs typeface="Calibri"/>
              </a:rPr>
              <a:t>Pu fission neutrons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Collaboration includes LANL, LLNL</a:t>
            </a:r>
            <a:endParaRPr lang="en-US" sz="1800" dirty="0">
              <a:solidFill>
                <a:srgbClr val="FF0000"/>
              </a:solidFill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b="1" dirty="0">
              <a:latin typeface="Calibri"/>
              <a:cs typeface="Calibri"/>
            </a:endParaRPr>
          </a:p>
          <a:p>
            <a:endParaRPr lang="en-US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861DA09-94A3-43FA-8B2D-5CF7E58E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365" y="1226140"/>
            <a:ext cx="3034703" cy="197751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56EC92D-8D3A-410B-A39B-5B8530DA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588" y="1318293"/>
            <a:ext cx="1927428" cy="167854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EE631B1-BA66-47D3-91F6-2A92D5A1B639}"/>
              </a:ext>
            </a:extLst>
          </p:cNvPr>
          <p:cNvSpPr txBox="1">
            <a:spLocks/>
          </p:cNvSpPr>
          <p:nvPr/>
        </p:nvSpPr>
        <p:spPr>
          <a:xfrm>
            <a:off x="6575238" y="1488317"/>
            <a:ext cx="5249075" cy="48815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85750" indent="-228600" algn="l" rtl="0" eaLnBrk="1" latinLnBrk="0" hangingPunct="1">
              <a:spcBef>
                <a:spcPts val="12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4D750-E94D-4EE8-85B5-F921BCBF9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234" y="3429000"/>
            <a:ext cx="2664620" cy="1774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D96914-41B6-4798-88DD-6E492D21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473" y="3429000"/>
            <a:ext cx="2516717" cy="18438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3331C0-676B-4F7B-9817-A7889F23607B}"/>
              </a:ext>
            </a:extLst>
          </p:cNvPr>
          <p:cNvSpPr txBox="1"/>
          <p:nvPr/>
        </p:nvSpPr>
        <p:spPr>
          <a:xfrm>
            <a:off x="0" y="5611887"/>
            <a:ext cx="12191999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These efforts were long-term investments that provided excellent data and were achieved through a collaboration between LLNL, LANL, and multiple universities</a:t>
            </a:r>
          </a:p>
        </p:txBody>
      </p:sp>
    </p:spTree>
    <p:extLst>
      <p:ext uri="{BB962C8B-B14F-4D97-AF65-F5344CB8AC3E}">
        <p14:creationId xmlns:p14="http://schemas.microsoft.com/office/powerpoint/2010/main" val="1929975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8AF-4405-494F-8470-E3D5E6CA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76" y="163413"/>
            <a:ext cx="10972800" cy="1005840"/>
          </a:xfrm>
        </p:spPr>
        <p:txBody>
          <a:bodyPr vert="horz" lIns="0" tIns="45720" rIns="45720" b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>
                <a:latin typeface="Calibri"/>
                <a:cs typeface="Calibri"/>
              </a:rPr>
              <a:t>Fission products also provide important attributes of the fission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7619A-F11D-4938-9ED1-7FFE8B68D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09" y="1443669"/>
            <a:ext cx="5121106" cy="4881532"/>
          </a:xfrm>
        </p:spPr>
        <p:txBody>
          <a:bodyPr vert="horz" lIns="0" tIns="0" rIns="0" bIns="0" rtlCol="0" anchor="t">
            <a:normAutofit/>
          </a:bodyPr>
          <a:lstStyle/>
          <a:p>
            <a:pPr defTabSz="685800"/>
            <a:r>
              <a:rPr lang="en-US" sz="2000" dirty="0"/>
              <a:t>Cumulative (long-lived) yields define how many fissions occurred; independent (short-lived) yields help improve fission theory developments</a:t>
            </a:r>
          </a:p>
          <a:p>
            <a:pPr defTabSz="685800"/>
            <a:r>
              <a:rPr lang="en-US" sz="2000" dirty="0"/>
              <a:t>LLNL-LANL-TUNL collaboration developed absolute experimental technique to measure fission products from neutron-induced fission on </a:t>
            </a:r>
            <a:r>
              <a:rPr lang="en-US" sz="2000" baseline="30000" dirty="0"/>
              <a:t>235</a:t>
            </a:r>
            <a:r>
              <a:rPr lang="en-US" sz="2000" dirty="0"/>
              <a:t>U, </a:t>
            </a:r>
            <a:r>
              <a:rPr lang="en-US" sz="2000" baseline="30000" dirty="0"/>
              <a:t>238</a:t>
            </a:r>
            <a:r>
              <a:rPr lang="en-US" sz="2000" dirty="0"/>
              <a:t>U, and </a:t>
            </a:r>
            <a:r>
              <a:rPr lang="en-US" sz="2000" baseline="30000" dirty="0"/>
              <a:t>239</a:t>
            </a:r>
            <a:r>
              <a:rPr lang="en-US" sz="2000" dirty="0"/>
              <a:t>Pu</a:t>
            </a:r>
          </a:p>
          <a:p>
            <a:pPr defTabSz="685800"/>
            <a:r>
              <a:rPr lang="en-US" sz="2000" dirty="0"/>
              <a:t>LLNL-ANL-TAMU collaboration measures branching ratios needed to determine yields</a:t>
            </a:r>
          </a:p>
          <a:p>
            <a:pPr defTabSz="685800"/>
            <a:r>
              <a:rPr lang="en-US" sz="2000" dirty="0"/>
              <a:t>LANL SPIDER effort at LANSCE working toward defining covariances between fission products</a:t>
            </a:r>
          </a:p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EE2029A-C6A1-4246-BBAC-1913184CC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62" y="666333"/>
            <a:ext cx="4455082" cy="3304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774745-D3E2-4BA5-A25D-D5C898AC5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300" y="4187625"/>
            <a:ext cx="2140267" cy="1605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71E45C-8B6A-447A-AA89-6382FC87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746" y="4187625"/>
            <a:ext cx="1689198" cy="16258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4D2ACB-4571-4539-B979-284CF17C7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123" y="4130574"/>
            <a:ext cx="2511641" cy="17193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DB16111-4CEB-4F3A-959F-4000FB9E2943}"/>
              </a:ext>
            </a:extLst>
          </p:cNvPr>
          <p:cNvSpPr txBox="1"/>
          <p:nvPr/>
        </p:nvSpPr>
        <p:spPr>
          <a:xfrm>
            <a:off x="5400295" y="5849875"/>
            <a:ext cx="229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Prof. </a:t>
            </a:r>
            <a:r>
              <a:rPr lang="en-US" sz="1400" i="1" dirty="0" err="1">
                <a:solidFill>
                  <a:schemeClr val="tx2"/>
                </a:solidFill>
              </a:rPr>
              <a:t>Tornow</a:t>
            </a:r>
            <a:r>
              <a:rPr lang="en-US" sz="1400" i="1" dirty="0">
                <a:solidFill>
                  <a:schemeClr val="tx2"/>
                </a:solidFill>
              </a:rPr>
              <a:t> and LLNL physicist Silano at TUNL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3A5515-FEE5-4F0F-ADA3-6E266A02225C}"/>
              </a:ext>
            </a:extLst>
          </p:cNvPr>
          <p:cNvSpPr txBox="1"/>
          <p:nvPr/>
        </p:nvSpPr>
        <p:spPr>
          <a:xfrm>
            <a:off x="7598888" y="5849173"/>
            <a:ext cx="2112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Detectors at TAMU for branching ratios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DA75A-58BA-40C5-A8D6-3D8ABDABAD56}"/>
              </a:ext>
            </a:extLst>
          </p:cNvPr>
          <p:cNvSpPr txBox="1"/>
          <p:nvPr/>
        </p:nvSpPr>
        <p:spPr>
          <a:xfrm>
            <a:off x="9962660" y="5813446"/>
            <a:ext cx="2138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Mass measurements with SPIDER at LANSCE</a:t>
            </a:r>
          </a:p>
        </p:txBody>
      </p:sp>
    </p:spTree>
    <p:extLst>
      <p:ext uri="{BB962C8B-B14F-4D97-AF65-F5344CB8AC3E}">
        <p14:creationId xmlns:p14="http://schemas.microsoft.com/office/powerpoint/2010/main" val="3904804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8AF-4405-494F-8470-E3D5E6CA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76" y="163413"/>
            <a:ext cx="10972800" cy="1005840"/>
          </a:xfrm>
        </p:spPr>
        <p:txBody>
          <a:bodyPr vert="horz" lIns="0" tIns="45720" rIns="45720" b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>
                <a:latin typeface="Calibri"/>
                <a:cs typeface="Calibri"/>
              </a:rPr>
              <a:t>Reaction measurements on unstable isotopes are important, and challenging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7619A-F11D-4938-9ED1-7FFE8B68D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09" y="1443669"/>
            <a:ext cx="4978013" cy="4881532"/>
          </a:xfrm>
        </p:spPr>
        <p:txBody>
          <a:bodyPr vert="horz" lIns="0" tIns="0" rIns="0" bIns="0" rtlCol="0" anchor="t">
            <a:normAutofit/>
          </a:bodyPr>
          <a:lstStyle/>
          <a:p>
            <a:pPr defTabSz="685800"/>
            <a:r>
              <a:rPr lang="en-US" sz="2000" dirty="0"/>
              <a:t>Reactions on fission products</a:t>
            </a:r>
          </a:p>
          <a:p>
            <a:pPr lvl="1" defTabSz="685800"/>
            <a:r>
              <a:rPr lang="en-US" sz="1800" dirty="0"/>
              <a:t>Can affect cumulative yields for isobars</a:t>
            </a:r>
          </a:p>
          <a:p>
            <a:pPr defTabSz="685800"/>
            <a:r>
              <a:rPr lang="en-US" sz="2000" dirty="0"/>
              <a:t>Radiochemical diagnostics</a:t>
            </a:r>
          </a:p>
          <a:p>
            <a:pPr defTabSz="685800"/>
            <a:r>
              <a:rPr lang="en-US" sz="2000" dirty="0"/>
              <a:t>Challenging measurements</a:t>
            </a:r>
          </a:p>
          <a:p>
            <a:pPr lvl="1" defTabSz="685800"/>
            <a:r>
              <a:rPr lang="en-US" sz="1800" dirty="0"/>
              <a:t>Indirect techniques with LLNL at ANL, MSU, and TAMU</a:t>
            </a:r>
          </a:p>
          <a:p>
            <a:pPr lvl="1" defTabSz="685800"/>
            <a:r>
              <a:rPr lang="en-US" sz="1800" dirty="0"/>
              <a:t>Direct techniques at NIF and LANSCE</a:t>
            </a:r>
          </a:p>
          <a:p>
            <a:endParaRPr lang="en-US" sz="20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5741DE-EE97-4905-BD8B-5CCCAB027791}"/>
              </a:ext>
            </a:extLst>
          </p:cNvPr>
          <p:cNvGrpSpPr/>
          <p:nvPr/>
        </p:nvGrpSpPr>
        <p:grpSpPr>
          <a:xfrm>
            <a:off x="507591" y="4214839"/>
            <a:ext cx="2972897" cy="881966"/>
            <a:chOff x="268058" y="3551515"/>
            <a:chExt cx="2972897" cy="88196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55C43C-0FD5-4E46-956C-86C636AAA110}"/>
                </a:ext>
              </a:extLst>
            </p:cNvPr>
            <p:cNvSpPr/>
            <p:nvPr/>
          </p:nvSpPr>
          <p:spPr>
            <a:xfrm>
              <a:off x="2665025" y="3644101"/>
              <a:ext cx="575930" cy="55289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05D110-0584-4355-8A9B-F150613295EF}"/>
                </a:ext>
              </a:extLst>
            </p:cNvPr>
            <p:cNvSpPr/>
            <p:nvPr/>
          </p:nvSpPr>
          <p:spPr>
            <a:xfrm>
              <a:off x="328437" y="3644100"/>
              <a:ext cx="575930" cy="55289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3A43F8-F233-407C-9D97-3C082078B696}"/>
                </a:ext>
              </a:extLst>
            </p:cNvPr>
            <p:cNvSpPr/>
            <p:nvPr/>
          </p:nvSpPr>
          <p:spPr>
            <a:xfrm>
              <a:off x="1495260" y="3638174"/>
              <a:ext cx="575930" cy="55289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F7EA9DD-6254-4A08-82AA-D21873C38D60}"/>
                </a:ext>
              </a:extLst>
            </p:cNvPr>
            <p:cNvSpPr txBox="1"/>
            <p:nvPr/>
          </p:nvSpPr>
          <p:spPr>
            <a:xfrm>
              <a:off x="2675570" y="3615444"/>
              <a:ext cx="504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90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37E094-8137-42E6-A266-AA76EF063CDE}"/>
                </a:ext>
              </a:extLst>
            </p:cNvPr>
            <p:cNvSpPr txBox="1"/>
            <p:nvPr/>
          </p:nvSpPr>
          <p:spPr>
            <a:xfrm>
              <a:off x="1524499" y="3602835"/>
              <a:ext cx="504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89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5FE20D-085D-4426-81F6-982EF983A6C7}"/>
                </a:ext>
              </a:extLst>
            </p:cNvPr>
            <p:cNvSpPr txBox="1"/>
            <p:nvPr/>
          </p:nvSpPr>
          <p:spPr>
            <a:xfrm>
              <a:off x="346599" y="3600643"/>
              <a:ext cx="504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88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4C7CF9-7F30-4B37-9E29-B3281B7C967B}"/>
                </a:ext>
              </a:extLst>
            </p:cNvPr>
            <p:cNvSpPr txBox="1"/>
            <p:nvPr/>
          </p:nvSpPr>
          <p:spPr>
            <a:xfrm>
              <a:off x="2665026" y="3972167"/>
              <a:ext cx="5668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51%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752EE24-FB45-4D06-9527-77AFC9137F71}"/>
                </a:ext>
              </a:extLst>
            </p:cNvPr>
            <p:cNvSpPr txBox="1"/>
            <p:nvPr/>
          </p:nvSpPr>
          <p:spPr>
            <a:xfrm>
              <a:off x="1428375" y="3933874"/>
              <a:ext cx="684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78.4 </a:t>
              </a:r>
              <a:r>
                <a:rPr lang="en-US" sz="1200" b="1" dirty="0" err="1">
                  <a:solidFill>
                    <a:srgbClr val="FF0000"/>
                  </a:solidFill>
                </a:rPr>
                <a:t>hr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7E7F-67EE-4293-9A84-C5EEA1CEEF48}"/>
                </a:ext>
              </a:extLst>
            </p:cNvPr>
            <p:cNvSpPr txBox="1"/>
            <p:nvPr/>
          </p:nvSpPr>
          <p:spPr>
            <a:xfrm>
              <a:off x="268058" y="3937703"/>
              <a:ext cx="6847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83.4 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04F39D-8763-4670-A439-CA09FC1A849B}"/>
                </a:ext>
              </a:extLst>
            </p:cNvPr>
            <p:cNvSpPr txBox="1"/>
            <p:nvPr/>
          </p:nvSpPr>
          <p:spPr>
            <a:xfrm>
              <a:off x="2071189" y="3576533"/>
              <a:ext cx="613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(n,2n)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25A394D-0852-48BD-B66B-DEE20491023E}"/>
                </a:ext>
              </a:extLst>
            </p:cNvPr>
            <p:cNvSpPr txBox="1"/>
            <p:nvPr/>
          </p:nvSpPr>
          <p:spPr>
            <a:xfrm>
              <a:off x="896244" y="3551515"/>
              <a:ext cx="613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(n,2n)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FCE9FFA-E63E-4BA5-A4AA-382AF97055B6}"/>
                </a:ext>
              </a:extLst>
            </p:cNvPr>
            <p:cNvSpPr txBox="1"/>
            <p:nvPr/>
          </p:nvSpPr>
          <p:spPr>
            <a:xfrm>
              <a:off x="2069441" y="4094335"/>
              <a:ext cx="61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</a:t>
              </a:r>
              <a:r>
                <a:rPr lang="en-US" sz="1400" b="1" dirty="0" err="1"/>
                <a:t>n,</a:t>
              </a:r>
              <a:r>
                <a:rPr lang="en-US" sz="1400" b="1" dirty="0" err="1">
                  <a:latin typeface="Symbol" panose="05050102010706020507" pitchFamily="18" charset="2"/>
                </a:rPr>
                <a:t>g</a:t>
              </a:r>
              <a:r>
                <a:rPr lang="en-US" sz="1400" b="1" dirty="0"/>
                <a:t>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3D8490-7538-4B9A-A479-3DDD3FBD9635}"/>
                </a:ext>
              </a:extLst>
            </p:cNvPr>
            <p:cNvSpPr txBox="1"/>
            <p:nvPr/>
          </p:nvSpPr>
          <p:spPr>
            <a:xfrm>
              <a:off x="881956" y="4125704"/>
              <a:ext cx="613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(</a:t>
              </a:r>
              <a:r>
                <a:rPr lang="en-US" sz="1400" b="1" dirty="0" err="1"/>
                <a:t>n,</a:t>
              </a:r>
              <a:r>
                <a:rPr lang="en-US" sz="1400" b="1" dirty="0" err="1">
                  <a:latin typeface="Symbol" panose="05050102010706020507" pitchFamily="18" charset="2"/>
                </a:rPr>
                <a:t>g</a:t>
              </a:r>
              <a:r>
                <a:rPr lang="en-US" sz="1400" b="1" dirty="0"/>
                <a:t>)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1C85017-FD16-4727-B355-E087A2D72FAF}"/>
                </a:ext>
              </a:extLst>
            </p:cNvPr>
            <p:cNvCxnSpPr/>
            <p:nvPr/>
          </p:nvCxnSpPr>
          <p:spPr>
            <a:xfrm flipH="1" flipV="1">
              <a:off x="2071190" y="3836557"/>
              <a:ext cx="593835" cy="59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B9C19EE-3E81-4262-9118-2859FBE005D3}"/>
                </a:ext>
              </a:extLst>
            </p:cNvPr>
            <p:cNvCxnSpPr/>
            <p:nvPr/>
          </p:nvCxnSpPr>
          <p:spPr>
            <a:xfrm flipH="1" flipV="1">
              <a:off x="910551" y="3825551"/>
              <a:ext cx="593835" cy="59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459BE8E-60A2-4E0B-B7E1-E8FA04B64EF8}"/>
                </a:ext>
              </a:extLst>
            </p:cNvPr>
            <p:cNvCxnSpPr/>
            <p:nvPr/>
          </p:nvCxnSpPr>
          <p:spPr>
            <a:xfrm flipV="1">
              <a:off x="910551" y="4125704"/>
              <a:ext cx="597134" cy="6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5123591-E546-44D7-9ABF-8343169476BD}"/>
                </a:ext>
              </a:extLst>
            </p:cNvPr>
            <p:cNvCxnSpPr/>
            <p:nvPr/>
          </p:nvCxnSpPr>
          <p:spPr>
            <a:xfrm flipV="1">
              <a:off x="2082757" y="4129182"/>
              <a:ext cx="597134" cy="6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BC4AE44-AF80-4326-B16F-6E40AE697F8F}"/>
              </a:ext>
            </a:extLst>
          </p:cNvPr>
          <p:cNvSpPr txBox="1"/>
          <p:nvPr/>
        </p:nvSpPr>
        <p:spPr>
          <a:xfrm>
            <a:off x="283859" y="5182457"/>
            <a:ext cx="3861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Example: simplified Zr reaction network, where many reactions are on unstable nuclei (few to no measurements)  </a:t>
            </a:r>
          </a:p>
        </p:txBody>
      </p:sp>
      <p:pic>
        <p:nvPicPr>
          <p:cNvPr id="48" name="Picture 47" descr="A person in a white coat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5D405DC8-0087-4F93-B648-64B92DC9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752" y="1360314"/>
            <a:ext cx="2231322" cy="29716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D32F8BD-C5FE-496C-9B8F-9F034EE57697}"/>
              </a:ext>
            </a:extLst>
          </p:cNvPr>
          <p:cNvSpPr txBox="1"/>
          <p:nvPr/>
        </p:nvSpPr>
        <p:spPr>
          <a:xfrm>
            <a:off x="5092023" y="1948982"/>
            <a:ext cx="3729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LLNL post-doc Richard with the </a:t>
            </a:r>
            <a:r>
              <a:rPr lang="en-US" sz="1600" i="1" dirty="0" err="1">
                <a:solidFill>
                  <a:schemeClr val="tx2"/>
                </a:solidFill>
              </a:rPr>
              <a:t>SuN</a:t>
            </a:r>
            <a:r>
              <a:rPr lang="en-US" sz="1600" i="1" dirty="0">
                <a:solidFill>
                  <a:schemeClr val="tx2"/>
                </a:solidFill>
              </a:rPr>
              <a:t> detector at ANL, indirect neutron capture measurements on A=95 fission products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B02FAD2-62E0-4CD3-AB0A-8A5A80EDC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13" y="3457895"/>
            <a:ext cx="2730605" cy="266440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307276B-B006-4F0A-896C-97D27CFC8E06}"/>
              </a:ext>
            </a:extLst>
          </p:cNvPr>
          <p:cNvSpPr txBox="1"/>
          <p:nvPr/>
        </p:nvSpPr>
        <p:spPr>
          <a:xfrm>
            <a:off x="8178413" y="4869066"/>
            <a:ext cx="3729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Concept for solenoidal spectrometer targeting (</a:t>
            </a:r>
            <a:r>
              <a:rPr lang="en-US" sz="1600" i="1" dirty="0" err="1">
                <a:solidFill>
                  <a:schemeClr val="tx2"/>
                </a:solidFill>
              </a:rPr>
              <a:t>n,p</a:t>
            </a:r>
            <a:r>
              <a:rPr lang="en-US" sz="1600" i="1" dirty="0">
                <a:solidFill>
                  <a:schemeClr val="tx2"/>
                </a:solidFill>
              </a:rPr>
              <a:t>) measurements on radioactive isotopes</a:t>
            </a:r>
          </a:p>
        </p:txBody>
      </p:sp>
    </p:spTree>
    <p:extLst>
      <p:ext uri="{BB962C8B-B14F-4D97-AF65-F5344CB8AC3E}">
        <p14:creationId xmlns:p14="http://schemas.microsoft.com/office/powerpoint/2010/main" val="370564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8AF-4405-494F-8470-E3D5E6CA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76" y="163413"/>
            <a:ext cx="10972800" cy="1005840"/>
          </a:xfrm>
        </p:spPr>
        <p:txBody>
          <a:bodyPr vert="horz" lIns="0" tIns="45720" rIns="45720" b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>
                <a:latin typeface="Calibri"/>
                <a:cs typeface="Calibri"/>
              </a:rPr>
              <a:t>Difficult neutron scatter measurements are also being tackled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7619A-F11D-4938-9ED1-7FFE8B68D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09" y="1443669"/>
            <a:ext cx="5121106" cy="4881532"/>
          </a:xfrm>
        </p:spPr>
        <p:txBody>
          <a:bodyPr vert="horz" lIns="0" tIns="0" rIns="0" bIns="0" rtlCol="0" anchor="t">
            <a:normAutofit/>
          </a:bodyPr>
          <a:lstStyle/>
          <a:p>
            <a:pPr defTabSz="685800"/>
            <a:r>
              <a:rPr lang="en-US" sz="2000" dirty="0"/>
              <a:t>Scattering a difficult neutron reaction channel to measure and poorly constrained</a:t>
            </a:r>
          </a:p>
          <a:p>
            <a:pPr lvl="1" defTabSz="685800"/>
            <a:r>
              <a:rPr lang="en-US" sz="1800" dirty="0"/>
              <a:t>Limited reaction observables: neutrons, </a:t>
            </a:r>
            <a:r>
              <a:rPr lang="en-US" sz="1800" dirty="0">
                <a:latin typeface="Symbol" pitchFamily="2" charset="2"/>
              </a:rPr>
              <a:t>g</a:t>
            </a:r>
            <a:r>
              <a:rPr lang="en-US" sz="1800" dirty="0"/>
              <a:t> rays</a:t>
            </a:r>
          </a:p>
          <a:p>
            <a:pPr lvl="1" defTabSz="685800"/>
            <a:r>
              <a:rPr lang="en-US" sz="1800" dirty="0"/>
              <a:t>Neutrons are very hard (but necessary) to measure, generally rely on time-of-flight for energy measurement (&gt;&gt;10 ns flightpath)</a:t>
            </a:r>
          </a:p>
          <a:p>
            <a:pPr defTabSz="685800"/>
            <a:r>
              <a:rPr lang="en-US" sz="2000" dirty="0"/>
              <a:t>Actinides present more obstacles:</a:t>
            </a:r>
          </a:p>
          <a:p>
            <a:pPr lvl="1" defTabSz="685800"/>
            <a:r>
              <a:rPr lang="en-US" sz="1800" dirty="0"/>
              <a:t>Significant neutron background from fission</a:t>
            </a:r>
          </a:p>
          <a:p>
            <a:pPr lvl="1" defTabSz="685800"/>
            <a:r>
              <a:rPr lang="en-US" sz="1800" dirty="0"/>
              <a:t>Low </a:t>
            </a:r>
            <a:r>
              <a:rPr lang="en-US" sz="1800" dirty="0">
                <a:latin typeface="Symbol" pitchFamily="2" charset="2"/>
              </a:rPr>
              <a:t>g-</a:t>
            </a:r>
            <a:r>
              <a:rPr lang="en-US" sz="1800" dirty="0"/>
              <a:t>ray energies/intensities in actinides make neutrons the only reliable probe</a:t>
            </a:r>
          </a:p>
          <a:p>
            <a:pPr lvl="1" defTabSz="685800"/>
            <a:r>
              <a:rPr lang="en-US" sz="1800" dirty="0"/>
              <a:t>Actinide material difficult to work with</a:t>
            </a:r>
          </a:p>
          <a:p>
            <a:pPr defTabSz="685800"/>
            <a:r>
              <a:rPr lang="en-US" sz="2000" dirty="0"/>
              <a:t>Active efforts underway to collect these important data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B0E0B-97F7-4264-A392-AC03E36B519A}"/>
              </a:ext>
            </a:extLst>
          </p:cNvPr>
          <p:cNvSpPr txBox="1"/>
          <p:nvPr/>
        </p:nvSpPr>
        <p:spPr>
          <a:xfrm>
            <a:off x="5556086" y="1529027"/>
            <a:ext cx="372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Light elements, narrow energy neutrons, LLNL with UC Berkeley and LBNL:</a:t>
            </a:r>
          </a:p>
          <a:p>
            <a:r>
              <a:rPr lang="en-US" sz="1600" i="1" dirty="0">
                <a:solidFill>
                  <a:schemeClr val="tx2"/>
                </a:solidFill>
              </a:rPr>
              <a:t>GENESIS, large array for </a:t>
            </a:r>
            <a:r>
              <a:rPr lang="el-GR" sz="1600" i="1" dirty="0">
                <a:solidFill>
                  <a:schemeClr val="tx2"/>
                </a:solidFill>
              </a:rPr>
              <a:t>γ</a:t>
            </a:r>
            <a:r>
              <a:rPr lang="en-US" sz="1600" i="1" dirty="0">
                <a:solidFill>
                  <a:schemeClr val="tx2"/>
                </a:solidFill>
              </a:rPr>
              <a:t>- and neutron detection at LBNL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94C43-84F0-4BD6-B905-77445841B947}"/>
              </a:ext>
            </a:extLst>
          </p:cNvPr>
          <p:cNvSpPr txBox="1"/>
          <p:nvPr/>
        </p:nvSpPr>
        <p:spPr>
          <a:xfrm>
            <a:off x="8348263" y="3288455"/>
            <a:ext cx="372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Actinide elements, pseudo-monoenergetic neutrons, LLNL with Ohio U. and TUNL:</a:t>
            </a:r>
          </a:p>
          <a:p>
            <a:r>
              <a:rPr lang="en-US" sz="1600" i="1" dirty="0">
                <a:solidFill>
                  <a:schemeClr val="tx2"/>
                </a:solidFill>
              </a:rPr>
              <a:t>Swinger magnet and LLNL post-doc </a:t>
            </a:r>
            <a:r>
              <a:rPr lang="en-US" sz="1600" i="1" dirty="0" err="1">
                <a:solidFill>
                  <a:schemeClr val="tx2"/>
                </a:solidFill>
              </a:rPr>
              <a:t>Kisyov</a:t>
            </a:r>
            <a:r>
              <a:rPr lang="en-US" sz="1600" i="1" dirty="0">
                <a:solidFill>
                  <a:schemeClr val="tx2"/>
                </a:solidFill>
              </a:rPr>
              <a:t> at Ohio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A0F4C-E46C-4380-9EC0-F8A4A90B6682}"/>
              </a:ext>
            </a:extLst>
          </p:cNvPr>
          <p:cNvSpPr txBox="1"/>
          <p:nvPr/>
        </p:nvSpPr>
        <p:spPr>
          <a:xfrm>
            <a:off x="5893248" y="5134481"/>
            <a:ext cx="2734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Light and actinide elements, broad-energy neutron source: LANL at LANSCE with </a:t>
            </a:r>
            <a:r>
              <a:rPr lang="en-US" sz="1600" i="1" dirty="0" err="1">
                <a:solidFill>
                  <a:schemeClr val="tx2"/>
                </a:solidFill>
              </a:rPr>
              <a:t>CoGNAC</a:t>
            </a:r>
            <a:endParaRPr lang="en-US" sz="1600" i="1" dirty="0">
              <a:solidFill>
                <a:schemeClr val="tx2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5390DF4-E598-4DBB-918E-CD6B223A9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814" y="1360266"/>
            <a:ext cx="2316235" cy="17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E660B661-D149-4BFF-BD37-7E720204C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248" y="2862490"/>
            <a:ext cx="2316235" cy="1887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2DA41-CECD-45E2-B9D4-9828127DB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489" y="4603493"/>
            <a:ext cx="2301276" cy="172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62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A8AF-4405-494F-8470-E3D5E6CA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76" y="163413"/>
            <a:ext cx="10972800" cy="1005840"/>
          </a:xfrm>
        </p:spPr>
        <p:txBody>
          <a:bodyPr vert="horz" lIns="0" tIns="45720" rIns="45720" b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sz="3200" dirty="0"/>
              <a:t>LANSCE’s Lujan Center has seen first neutrons from the newly installed Mk-IV spallation target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7619A-F11D-4938-9ED1-7FFE8B68D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08" y="1443669"/>
            <a:ext cx="8914245" cy="4633040"/>
          </a:xfrm>
        </p:spPr>
        <p:txBody>
          <a:bodyPr vert="horz" lIns="0" tIns="0" rIns="0" bIns="0" rtlCol="0" anchor="t">
            <a:normAutofit/>
          </a:bodyPr>
          <a:lstStyle/>
          <a:p>
            <a:pPr marL="2286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Mk-IV offers higher fast neutron flux and better resolution for nuclear physics measurements.</a:t>
            </a:r>
          </a:p>
          <a:p>
            <a:pPr marL="2286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Installation was performed during the 2022 LANSCE maintenance cycle, commissioning continued into the 2022 run cycle.</a:t>
            </a:r>
          </a:p>
          <a:p>
            <a:pPr marL="2286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DICER instrument successfully performed neutron transmission on a 1 micro-gram sample of radioactive </a:t>
            </a:r>
            <a:r>
              <a:rPr lang="en-US" sz="2000" baseline="30000" dirty="0">
                <a:solidFill>
                  <a:schemeClr val="tx1"/>
                </a:solidFill>
              </a:rPr>
              <a:t>88</a:t>
            </a:r>
            <a:r>
              <a:rPr lang="en-US" sz="2000" dirty="0">
                <a:solidFill>
                  <a:schemeClr val="tx1"/>
                </a:solidFill>
              </a:rPr>
              <a:t>Zr produced at LANSCE’s Isotope Production Facility.</a:t>
            </a:r>
          </a:p>
          <a:p>
            <a:pPr marL="2286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Detector for Advanced Neutron Capture Experiments (DANCE) took initial data which will guide flight path and instrument optimizations needed to exploit </a:t>
            </a:r>
            <a:r>
              <a:rPr lang="en-US" sz="2000" dirty="0" err="1">
                <a:solidFill>
                  <a:schemeClr val="tx1"/>
                </a:solidFill>
              </a:rPr>
              <a:t>MkIV’s</a:t>
            </a:r>
            <a:r>
              <a:rPr lang="en-US" sz="2000" dirty="0">
                <a:solidFill>
                  <a:schemeClr val="tx1"/>
                </a:solidFill>
              </a:rPr>
              <a:t> capabilities.</a:t>
            </a:r>
          </a:p>
          <a:p>
            <a:endParaRPr lang="en-US" sz="2000" u="sng" dirty="0"/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EB43AED8-7A7C-B76E-C617-E0940608B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886" y="1951675"/>
            <a:ext cx="2456819" cy="3275758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BE873E78-B06B-E4DA-A267-30C389FD4902}"/>
              </a:ext>
            </a:extLst>
          </p:cNvPr>
          <p:cNvSpPr txBox="1"/>
          <p:nvPr/>
        </p:nvSpPr>
        <p:spPr>
          <a:xfrm>
            <a:off x="9198886" y="1428455"/>
            <a:ext cx="24568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/>
              <a:t>MkIV</a:t>
            </a:r>
            <a:r>
              <a:rPr lang="en-US" sz="1400" dirty="0"/>
              <a:t> assembly prepared for installation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BCFA0-88B6-64DB-BA25-51DBB8CF0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914" y="4554833"/>
            <a:ext cx="3564292" cy="1867010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406D9087-603C-19CD-1864-D3CC8636093E}"/>
              </a:ext>
            </a:extLst>
          </p:cNvPr>
          <p:cNvSpPr txBox="1"/>
          <p:nvPr/>
        </p:nvSpPr>
        <p:spPr>
          <a:xfrm>
            <a:off x="5315914" y="4064121"/>
            <a:ext cx="35642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Schematic of DICER instrument and photograph of radioactive </a:t>
            </a:r>
            <a:r>
              <a:rPr lang="en-US" sz="1400" baseline="30000" dirty="0"/>
              <a:t>88</a:t>
            </a:r>
            <a:r>
              <a:rPr lang="en-US" sz="1400" dirty="0"/>
              <a:t>Zr target</a:t>
            </a:r>
          </a:p>
        </p:txBody>
      </p:sp>
    </p:spTree>
    <p:extLst>
      <p:ext uri="{BB962C8B-B14F-4D97-AF65-F5344CB8AC3E}">
        <p14:creationId xmlns:p14="http://schemas.microsoft.com/office/powerpoint/2010/main" val="54595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504180C-BCC8-4307-99E1-A439F8B21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6" t="9772" r="27256" b="4325"/>
          <a:stretch/>
        </p:blipFill>
        <p:spPr>
          <a:xfrm>
            <a:off x="8572736" y="3804433"/>
            <a:ext cx="1367240" cy="1778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DB69EF-95E2-4CC4-9816-1F19FB9DE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9" t="10776" r="27975" b="3210"/>
          <a:stretch/>
        </p:blipFill>
        <p:spPr>
          <a:xfrm>
            <a:off x="9582024" y="3985488"/>
            <a:ext cx="1415720" cy="18321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14B69-6EE7-4835-9825-55BE9DA54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45720" b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>
                <a:latin typeface="Calibri"/>
                <a:cs typeface="Calibri"/>
              </a:rPr>
              <a:t>OES supports multiple experimental efforts driven by applications needs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403AD-2758-4725-B417-C2665D0B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686" y="1373866"/>
            <a:ext cx="7456263" cy="48815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dirty="0"/>
              <a:t>Data needs identified through sensitivity studies and connections across NNSA offices</a:t>
            </a:r>
          </a:p>
          <a:p>
            <a:r>
              <a:rPr lang="en-US" sz="2000" dirty="0"/>
              <a:t>Challenging measurements taken on by diverse teams</a:t>
            </a:r>
          </a:p>
          <a:p>
            <a:r>
              <a:rPr lang="en-US" sz="2000" dirty="0"/>
              <a:t>Delivering on fission data</a:t>
            </a:r>
          </a:p>
          <a:p>
            <a:pPr lvl="1"/>
            <a:r>
              <a:rPr lang="en-US" sz="1800" dirty="0"/>
              <a:t>Fission cross sections, </a:t>
            </a:r>
            <a:r>
              <a:rPr lang="en-US" sz="1800" dirty="0" err="1"/>
              <a:t>fissionTPC</a:t>
            </a:r>
            <a:endParaRPr lang="en-US" sz="1800" dirty="0"/>
          </a:p>
          <a:p>
            <a:pPr lvl="1"/>
            <a:r>
              <a:rPr lang="en-US" sz="1800" dirty="0"/>
              <a:t>Prompt fission neutron spectra, Chi-Nu</a:t>
            </a:r>
          </a:p>
          <a:p>
            <a:pPr lvl="1"/>
            <a:r>
              <a:rPr lang="en-US" sz="1800" dirty="0"/>
              <a:t>Fission product yields</a:t>
            </a:r>
          </a:p>
          <a:p>
            <a:r>
              <a:rPr lang="en-US" sz="2000" dirty="0"/>
              <a:t>Expanding capabilities for reactions on unstable nuclei</a:t>
            </a:r>
          </a:p>
          <a:p>
            <a:r>
              <a:rPr lang="en-US" sz="2000" dirty="0"/>
              <a:t>Developing methods for neutron scatter measurements</a:t>
            </a:r>
          </a:p>
          <a:p>
            <a:r>
              <a:rPr lang="en-US" sz="2000" dirty="0"/>
              <a:t>Data are shared with the broader community – improves foundational science understanding</a:t>
            </a:r>
          </a:p>
          <a:p>
            <a:pPr marL="628650" lvl="2" indent="0">
              <a:buNone/>
            </a:pPr>
            <a:endParaRPr lang="en-US" sz="2000" dirty="0"/>
          </a:p>
          <a:p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6AE382-2DBB-4FB2-8D70-0EC898BD7B5F}"/>
              </a:ext>
            </a:extLst>
          </p:cNvPr>
          <p:cNvGrpSpPr/>
          <p:nvPr/>
        </p:nvGrpSpPr>
        <p:grpSpPr>
          <a:xfrm>
            <a:off x="7943365" y="1572310"/>
            <a:ext cx="3817301" cy="2085025"/>
            <a:chOff x="8180690" y="3788947"/>
            <a:chExt cx="3817301" cy="20850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878412-A261-4CC0-A0AB-50F7703CA7DE}"/>
                </a:ext>
              </a:extLst>
            </p:cNvPr>
            <p:cNvSpPr txBox="1"/>
            <p:nvPr/>
          </p:nvSpPr>
          <p:spPr>
            <a:xfrm>
              <a:off x="9356098" y="3788947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Applications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4740E3-BB37-48A6-9979-8264DCA53A0F}"/>
                </a:ext>
              </a:extLst>
            </p:cNvPr>
            <p:cNvSpPr txBox="1"/>
            <p:nvPr/>
          </p:nvSpPr>
          <p:spPr>
            <a:xfrm>
              <a:off x="9928194" y="4485108"/>
              <a:ext cx="20697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Foundational Data</a:t>
              </a:r>
            </a:p>
            <a:p>
              <a:pPr algn="ctr"/>
              <a:r>
                <a:rPr lang="en-US" sz="1400" dirty="0">
                  <a:solidFill>
                    <a:schemeClr val="accent3">
                      <a:lumMod val="75000"/>
                    </a:schemeClr>
                  </a:solidFill>
                </a:rPr>
                <a:t>Experiment/Theory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0BC05E-A72A-482C-81F0-340EAC7F455C}"/>
                </a:ext>
              </a:extLst>
            </p:cNvPr>
            <p:cNvSpPr txBox="1"/>
            <p:nvPr/>
          </p:nvSpPr>
          <p:spPr>
            <a:xfrm>
              <a:off x="9314453" y="5289197"/>
              <a:ext cx="14942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Evaluation</a:t>
              </a:r>
            </a:p>
            <a:p>
              <a:pPr algn="ctr"/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</a:rPr>
                <a:t>Reaction Theory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6E4688-E28E-4C5A-9AF5-DFA2F60A0F9F}"/>
                </a:ext>
              </a:extLst>
            </p:cNvPr>
            <p:cNvSpPr txBox="1"/>
            <p:nvPr/>
          </p:nvSpPr>
          <p:spPr>
            <a:xfrm>
              <a:off x="8281302" y="4477928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Nuclear Data </a:t>
              </a:r>
            </a:p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Library</a:t>
              </a:r>
            </a:p>
          </p:txBody>
        </p:sp>
        <p:sp>
          <p:nvSpPr>
            <p:cNvPr id="11" name="Graphic 6" descr="Circles with arrows outline">
              <a:extLst>
                <a:ext uri="{FF2B5EF4-FFF2-40B4-BE49-F238E27FC236}">
                  <a16:creationId xmlns:a16="http://schemas.microsoft.com/office/drawing/2014/main" id="{5ACDDE97-ACCF-4328-BC01-063C6973D4D8}"/>
                </a:ext>
              </a:extLst>
            </p:cNvPr>
            <p:cNvSpPr/>
            <p:nvPr/>
          </p:nvSpPr>
          <p:spPr>
            <a:xfrm>
              <a:off x="10750917" y="4066779"/>
              <a:ext cx="485141" cy="449613"/>
            </a:xfrm>
            <a:custGeom>
              <a:avLst/>
              <a:gdLst>
                <a:gd name="connsiteX0" fmla="*/ 476501 w 485141"/>
                <a:gd name="connsiteY0" fmla="*/ 260849 h 449613"/>
                <a:gd name="connsiteX1" fmla="*/ 452341 w 485141"/>
                <a:gd name="connsiteY1" fmla="*/ 267039 h 449613"/>
                <a:gd name="connsiteX2" fmla="*/ 452341 w 485141"/>
                <a:gd name="connsiteY2" fmla="*/ 267039 h 449613"/>
                <a:gd name="connsiteX3" fmla="*/ 384446 w 485141"/>
                <a:gd name="connsiteY3" fmla="*/ 381666 h 449613"/>
                <a:gd name="connsiteX4" fmla="*/ 384129 w 485141"/>
                <a:gd name="connsiteY4" fmla="*/ 381666 h 449613"/>
                <a:gd name="connsiteX5" fmla="*/ 37230 w 485141"/>
                <a:gd name="connsiteY5" fmla="*/ 5017 h 449613"/>
                <a:gd name="connsiteX6" fmla="*/ 22769 w 485141"/>
                <a:gd name="connsiteY6" fmla="*/ 767 h 449613"/>
                <a:gd name="connsiteX7" fmla="*/ 768 w 485141"/>
                <a:gd name="connsiteY7" fmla="*/ 12510 h 449613"/>
                <a:gd name="connsiteX8" fmla="*/ 12511 w 485141"/>
                <a:gd name="connsiteY8" fmla="*/ 34512 h 449613"/>
                <a:gd name="connsiteX9" fmla="*/ 13299 w 485141"/>
                <a:gd name="connsiteY9" fmla="*/ 34732 h 449613"/>
                <a:gd name="connsiteX10" fmla="*/ 26737 w 485141"/>
                <a:gd name="connsiteY10" fmla="*/ 38700 h 449613"/>
                <a:gd name="connsiteX11" fmla="*/ 351222 w 485141"/>
                <a:gd name="connsiteY11" fmla="*/ 396956 h 449613"/>
                <a:gd name="connsiteX12" fmla="*/ 350957 w 485141"/>
                <a:gd name="connsiteY12" fmla="*/ 397150 h 449613"/>
                <a:gd name="connsiteX13" fmla="*/ 227918 w 485141"/>
                <a:gd name="connsiteY13" fmla="*/ 324282 h 449613"/>
                <a:gd name="connsiteX14" fmla="*/ 203865 w 485141"/>
                <a:gd name="connsiteY14" fmla="*/ 330872 h 449613"/>
                <a:gd name="connsiteX15" fmla="*/ 209930 w 485141"/>
                <a:gd name="connsiteY15" fmla="*/ 354614 h 449613"/>
                <a:gd name="connsiteX16" fmla="*/ 366176 w 485141"/>
                <a:gd name="connsiteY16" fmla="*/ 447145 h 449613"/>
                <a:gd name="connsiteX17" fmla="*/ 379526 w 485141"/>
                <a:gd name="connsiteY17" fmla="*/ 449068 h 449613"/>
                <a:gd name="connsiteX18" fmla="*/ 390336 w 485141"/>
                <a:gd name="connsiteY18" fmla="*/ 440973 h 449613"/>
                <a:gd name="connsiteX19" fmla="*/ 482674 w 485141"/>
                <a:gd name="connsiteY19" fmla="*/ 285009 h 449613"/>
                <a:gd name="connsiteX20" fmla="*/ 476501 w 485141"/>
                <a:gd name="connsiteY20" fmla="*/ 260849 h 449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5141" h="449613">
                  <a:moveTo>
                    <a:pt x="476501" y="260849"/>
                  </a:moveTo>
                  <a:cubicBezTo>
                    <a:pt x="468121" y="255886"/>
                    <a:pt x="457304" y="258657"/>
                    <a:pt x="452341" y="267039"/>
                  </a:cubicBezTo>
                  <a:cubicBezTo>
                    <a:pt x="452341" y="267039"/>
                    <a:pt x="452341" y="267039"/>
                    <a:pt x="452341" y="267039"/>
                  </a:cubicBezTo>
                  <a:lnTo>
                    <a:pt x="384446" y="381666"/>
                  </a:lnTo>
                  <a:cubicBezTo>
                    <a:pt x="384323" y="381860"/>
                    <a:pt x="384182" y="381843"/>
                    <a:pt x="384129" y="381666"/>
                  </a:cubicBezTo>
                  <a:cubicBezTo>
                    <a:pt x="343577" y="203427"/>
                    <a:pt x="211538" y="60065"/>
                    <a:pt x="37230" y="5017"/>
                  </a:cubicBezTo>
                  <a:cubicBezTo>
                    <a:pt x="32451" y="3536"/>
                    <a:pt x="27619" y="2107"/>
                    <a:pt x="22769" y="767"/>
                  </a:cubicBezTo>
                  <a:cubicBezTo>
                    <a:pt x="13451" y="-2065"/>
                    <a:pt x="3600" y="3192"/>
                    <a:pt x="768" y="12510"/>
                  </a:cubicBezTo>
                  <a:cubicBezTo>
                    <a:pt x="-2066" y="21828"/>
                    <a:pt x="3192" y="31679"/>
                    <a:pt x="12511" y="34512"/>
                  </a:cubicBezTo>
                  <a:cubicBezTo>
                    <a:pt x="12772" y="34591"/>
                    <a:pt x="13034" y="34665"/>
                    <a:pt x="13299" y="34732"/>
                  </a:cubicBezTo>
                  <a:cubicBezTo>
                    <a:pt x="17814" y="35989"/>
                    <a:pt x="22293" y="37312"/>
                    <a:pt x="26737" y="38700"/>
                  </a:cubicBezTo>
                  <a:cubicBezTo>
                    <a:pt x="191641" y="90787"/>
                    <a:pt x="315664" y="227718"/>
                    <a:pt x="351222" y="396956"/>
                  </a:cubicBezTo>
                  <a:cubicBezTo>
                    <a:pt x="351222" y="397168"/>
                    <a:pt x="351222" y="397256"/>
                    <a:pt x="350957" y="397150"/>
                  </a:cubicBezTo>
                  <a:lnTo>
                    <a:pt x="227918" y="324282"/>
                  </a:lnTo>
                  <a:cubicBezTo>
                    <a:pt x="219456" y="319460"/>
                    <a:pt x="208687" y="322411"/>
                    <a:pt x="203865" y="330872"/>
                  </a:cubicBezTo>
                  <a:cubicBezTo>
                    <a:pt x="199160" y="339129"/>
                    <a:pt x="201842" y="349627"/>
                    <a:pt x="209930" y="354614"/>
                  </a:cubicBezTo>
                  <a:lnTo>
                    <a:pt x="366176" y="447145"/>
                  </a:lnTo>
                  <a:cubicBezTo>
                    <a:pt x="370195" y="449530"/>
                    <a:pt x="374997" y="450221"/>
                    <a:pt x="379526" y="449068"/>
                  </a:cubicBezTo>
                  <a:cubicBezTo>
                    <a:pt x="384060" y="447911"/>
                    <a:pt x="387950" y="444999"/>
                    <a:pt x="390336" y="440973"/>
                  </a:cubicBezTo>
                  <a:lnTo>
                    <a:pt x="482674" y="285009"/>
                  </a:lnTo>
                  <a:cubicBezTo>
                    <a:pt x="487640" y="276632"/>
                    <a:pt x="484876" y="265816"/>
                    <a:pt x="476501" y="260849"/>
                  </a:cubicBezTo>
                  <a:close/>
                </a:path>
              </a:pathLst>
            </a:custGeom>
            <a:solidFill>
              <a:schemeClr val="tx1"/>
            </a:solidFill>
            <a:ln w="175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6" descr="Circles with arrows outline">
              <a:extLst>
                <a:ext uri="{FF2B5EF4-FFF2-40B4-BE49-F238E27FC236}">
                  <a16:creationId xmlns:a16="http://schemas.microsoft.com/office/drawing/2014/main" id="{5A6C3539-335D-4784-A176-476C19EEBDF1}"/>
                </a:ext>
              </a:extLst>
            </p:cNvPr>
            <p:cNvSpPr/>
            <p:nvPr/>
          </p:nvSpPr>
          <p:spPr>
            <a:xfrm rot="19322993">
              <a:off x="10715574" y="5267079"/>
              <a:ext cx="572606" cy="295388"/>
            </a:xfrm>
            <a:custGeom>
              <a:avLst/>
              <a:gdLst>
                <a:gd name="connsiteX0" fmla="*/ 567522 w 572606"/>
                <a:gd name="connsiteY0" fmla="*/ 5306 h 295388"/>
                <a:gd name="connsiteX1" fmla="*/ 542585 w 572606"/>
                <a:gd name="connsiteY1" fmla="*/ 5026 h 295388"/>
                <a:gd name="connsiteX2" fmla="*/ 542569 w 572606"/>
                <a:gd name="connsiteY2" fmla="*/ 5042 h 295388"/>
                <a:gd name="connsiteX3" fmla="*/ 532411 w 572606"/>
                <a:gd name="connsiteY3" fmla="*/ 14706 h 295388"/>
                <a:gd name="connsiteX4" fmla="*/ 59915 w 572606"/>
                <a:gd name="connsiteY4" fmla="*/ 116566 h 295388"/>
                <a:gd name="connsiteX5" fmla="*/ 59915 w 572606"/>
                <a:gd name="connsiteY5" fmla="*/ 116248 h 295388"/>
                <a:gd name="connsiteX6" fmla="*/ 184560 w 572606"/>
                <a:gd name="connsiteY6" fmla="*/ 46114 h 295388"/>
                <a:gd name="connsiteX7" fmla="*/ 191279 w 572606"/>
                <a:gd name="connsiteY7" fmla="*/ 22095 h 295388"/>
                <a:gd name="connsiteX8" fmla="*/ 167260 w 572606"/>
                <a:gd name="connsiteY8" fmla="*/ 15376 h 295388"/>
                <a:gd name="connsiteX9" fmla="*/ 9003 w 572606"/>
                <a:gd name="connsiteY9" fmla="*/ 104433 h 295388"/>
                <a:gd name="connsiteX10" fmla="*/ 2263 w 572606"/>
                <a:gd name="connsiteY10" fmla="*/ 128445 h 295388"/>
                <a:gd name="connsiteX11" fmla="*/ 2266 w 572606"/>
                <a:gd name="connsiteY11" fmla="*/ 128452 h 295388"/>
                <a:gd name="connsiteX12" fmla="*/ 91147 w 572606"/>
                <a:gd name="connsiteY12" fmla="*/ 286391 h 295388"/>
                <a:gd name="connsiteX13" fmla="*/ 115174 w 572606"/>
                <a:gd name="connsiteY13" fmla="*/ 293119 h 295388"/>
                <a:gd name="connsiteX14" fmla="*/ 121902 w 572606"/>
                <a:gd name="connsiteY14" fmla="*/ 269091 h 295388"/>
                <a:gd name="connsiteX15" fmla="*/ 56653 w 572606"/>
                <a:gd name="connsiteY15" fmla="*/ 153017 h 295388"/>
                <a:gd name="connsiteX16" fmla="*/ 56847 w 572606"/>
                <a:gd name="connsiteY16" fmla="*/ 152771 h 295388"/>
                <a:gd name="connsiteX17" fmla="*/ 208173 w 572606"/>
                <a:gd name="connsiteY17" fmla="*/ 175855 h 295388"/>
                <a:gd name="connsiteX18" fmla="*/ 556465 w 572606"/>
                <a:gd name="connsiteY18" fmla="*/ 40612 h 295388"/>
                <a:gd name="connsiteX19" fmla="*/ 567364 w 572606"/>
                <a:gd name="connsiteY19" fmla="*/ 30242 h 295388"/>
                <a:gd name="connsiteX20" fmla="*/ 567522 w 572606"/>
                <a:gd name="connsiteY20" fmla="*/ 5306 h 29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2606" h="295388">
                  <a:moveTo>
                    <a:pt x="567522" y="5306"/>
                  </a:moveTo>
                  <a:cubicBezTo>
                    <a:pt x="560714" y="-1658"/>
                    <a:pt x="549549" y="-1783"/>
                    <a:pt x="542585" y="5026"/>
                  </a:cubicBezTo>
                  <a:cubicBezTo>
                    <a:pt x="542579" y="5031"/>
                    <a:pt x="542574" y="5036"/>
                    <a:pt x="542569" y="5042"/>
                  </a:cubicBezTo>
                  <a:cubicBezTo>
                    <a:pt x="539218" y="8304"/>
                    <a:pt x="535850" y="11531"/>
                    <a:pt x="532411" y="14706"/>
                  </a:cubicBezTo>
                  <a:cubicBezTo>
                    <a:pt x="404844" y="131457"/>
                    <a:pt x="224254" y="170388"/>
                    <a:pt x="59915" y="116566"/>
                  </a:cubicBezTo>
                  <a:cubicBezTo>
                    <a:pt x="59703" y="116566"/>
                    <a:pt x="59686" y="116354"/>
                    <a:pt x="59915" y="116248"/>
                  </a:cubicBezTo>
                  <a:lnTo>
                    <a:pt x="184560" y="46114"/>
                  </a:lnTo>
                  <a:cubicBezTo>
                    <a:pt x="193047" y="41336"/>
                    <a:pt x="196056" y="30582"/>
                    <a:pt x="191279" y="22095"/>
                  </a:cubicBezTo>
                  <a:cubicBezTo>
                    <a:pt x="186501" y="13607"/>
                    <a:pt x="175747" y="10598"/>
                    <a:pt x="167260" y="15376"/>
                  </a:cubicBezTo>
                  <a:lnTo>
                    <a:pt x="9003" y="104433"/>
                  </a:lnTo>
                  <a:cubicBezTo>
                    <a:pt x="511" y="109201"/>
                    <a:pt x="-2508" y="119952"/>
                    <a:pt x="2263" y="128445"/>
                  </a:cubicBezTo>
                  <a:cubicBezTo>
                    <a:pt x="2263" y="128446"/>
                    <a:pt x="2264" y="128450"/>
                    <a:pt x="2266" y="128452"/>
                  </a:cubicBezTo>
                  <a:lnTo>
                    <a:pt x="91147" y="286391"/>
                  </a:lnTo>
                  <a:cubicBezTo>
                    <a:pt x="95924" y="294884"/>
                    <a:pt x="106681" y="297896"/>
                    <a:pt x="115174" y="293119"/>
                  </a:cubicBezTo>
                  <a:cubicBezTo>
                    <a:pt x="123668" y="288342"/>
                    <a:pt x="126680" y="277584"/>
                    <a:pt x="121902" y="269091"/>
                  </a:cubicBezTo>
                  <a:lnTo>
                    <a:pt x="56653" y="153017"/>
                  </a:lnTo>
                  <a:cubicBezTo>
                    <a:pt x="56547" y="152806"/>
                    <a:pt x="56653" y="152700"/>
                    <a:pt x="56847" y="152771"/>
                  </a:cubicBezTo>
                  <a:cubicBezTo>
                    <a:pt x="105831" y="168071"/>
                    <a:pt x="156853" y="175853"/>
                    <a:pt x="208173" y="175855"/>
                  </a:cubicBezTo>
                  <a:cubicBezTo>
                    <a:pt x="337117" y="176014"/>
                    <a:pt x="461418" y="127746"/>
                    <a:pt x="556465" y="40612"/>
                  </a:cubicBezTo>
                  <a:cubicBezTo>
                    <a:pt x="560151" y="37226"/>
                    <a:pt x="563766" y="33752"/>
                    <a:pt x="567364" y="30242"/>
                  </a:cubicBezTo>
                  <a:cubicBezTo>
                    <a:pt x="574293" y="23400"/>
                    <a:pt x="574363" y="12237"/>
                    <a:pt x="567522" y="5306"/>
                  </a:cubicBezTo>
                  <a:close/>
                </a:path>
              </a:pathLst>
            </a:custGeom>
            <a:solidFill>
              <a:schemeClr val="tx1"/>
            </a:solidFill>
            <a:ln w="175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Graphic 6" descr="Circles with arrows outline">
              <a:extLst>
                <a:ext uri="{FF2B5EF4-FFF2-40B4-BE49-F238E27FC236}">
                  <a16:creationId xmlns:a16="http://schemas.microsoft.com/office/drawing/2014/main" id="{41E16ED2-37F7-4449-85EF-A169EC93E0C7}"/>
                </a:ext>
              </a:extLst>
            </p:cNvPr>
            <p:cNvSpPr/>
            <p:nvPr/>
          </p:nvSpPr>
          <p:spPr>
            <a:xfrm rot="3953461">
              <a:off x="8818037" y="5217701"/>
              <a:ext cx="572606" cy="295388"/>
            </a:xfrm>
            <a:custGeom>
              <a:avLst/>
              <a:gdLst>
                <a:gd name="connsiteX0" fmla="*/ 567522 w 572606"/>
                <a:gd name="connsiteY0" fmla="*/ 5306 h 295388"/>
                <a:gd name="connsiteX1" fmla="*/ 542585 w 572606"/>
                <a:gd name="connsiteY1" fmla="*/ 5026 h 295388"/>
                <a:gd name="connsiteX2" fmla="*/ 542569 w 572606"/>
                <a:gd name="connsiteY2" fmla="*/ 5042 h 295388"/>
                <a:gd name="connsiteX3" fmla="*/ 532411 w 572606"/>
                <a:gd name="connsiteY3" fmla="*/ 14706 h 295388"/>
                <a:gd name="connsiteX4" fmla="*/ 59915 w 572606"/>
                <a:gd name="connsiteY4" fmla="*/ 116566 h 295388"/>
                <a:gd name="connsiteX5" fmla="*/ 59915 w 572606"/>
                <a:gd name="connsiteY5" fmla="*/ 116248 h 295388"/>
                <a:gd name="connsiteX6" fmla="*/ 184560 w 572606"/>
                <a:gd name="connsiteY6" fmla="*/ 46114 h 295388"/>
                <a:gd name="connsiteX7" fmla="*/ 191279 w 572606"/>
                <a:gd name="connsiteY7" fmla="*/ 22095 h 295388"/>
                <a:gd name="connsiteX8" fmla="*/ 167260 w 572606"/>
                <a:gd name="connsiteY8" fmla="*/ 15376 h 295388"/>
                <a:gd name="connsiteX9" fmla="*/ 9003 w 572606"/>
                <a:gd name="connsiteY9" fmla="*/ 104433 h 295388"/>
                <a:gd name="connsiteX10" fmla="*/ 2263 w 572606"/>
                <a:gd name="connsiteY10" fmla="*/ 128445 h 295388"/>
                <a:gd name="connsiteX11" fmla="*/ 2266 w 572606"/>
                <a:gd name="connsiteY11" fmla="*/ 128452 h 295388"/>
                <a:gd name="connsiteX12" fmla="*/ 91147 w 572606"/>
                <a:gd name="connsiteY12" fmla="*/ 286391 h 295388"/>
                <a:gd name="connsiteX13" fmla="*/ 115174 w 572606"/>
                <a:gd name="connsiteY13" fmla="*/ 293119 h 295388"/>
                <a:gd name="connsiteX14" fmla="*/ 121902 w 572606"/>
                <a:gd name="connsiteY14" fmla="*/ 269091 h 295388"/>
                <a:gd name="connsiteX15" fmla="*/ 56653 w 572606"/>
                <a:gd name="connsiteY15" fmla="*/ 153017 h 295388"/>
                <a:gd name="connsiteX16" fmla="*/ 56847 w 572606"/>
                <a:gd name="connsiteY16" fmla="*/ 152771 h 295388"/>
                <a:gd name="connsiteX17" fmla="*/ 208173 w 572606"/>
                <a:gd name="connsiteY17" fmla="*/ 175855 h 295388"/>
                <a:gd name="connsiteX18" fmla="*/ 556465 w 572606"/>
                <a:gd name="connsiteY18" fmla="*/ 40612 h 295388"/>
                <a:gd name="connsiteX19" fmla="*/ 567364 w 572606"/>
                <a:gd name="connsiteY19" fmla="*/ 30242 h 295388"/>
                <a:gd name="connsiteX20" fmla="*/ 567522 w 572606"/>
                <a:gd name="connsiteY20" fmla="*/ 5306 h 29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2606" h="295388">
                  <a:moveTo>
                    <a:pt x="567522" y="5306"/>
                  </a:moveTo>
                  <a:cubicBezTo>
                    <a:pt x="560714" y="-1658"/>
                    <a:pt x="549549" y="-1783"/>
                    <a:pt x="542585" y="5026"/>
                  </a:cubicBezTo>
                  <a:cubicBezTo>
                    <a:pt x="542579" y="5031"/>
                    <a:pt x="542574" y="5036"/>
                    <a:pt x="542569" y="5042"/>
                  </a:cubicBezTo>
                  <a:cubicBezTo>
                    <a:pt x="539218" y="8304"/>
                    <a:pt x="535850" y="11531"/>
                    <a:pt x="532411" y="14706"/>
                  </a:cubicBezTo>
                  <a:cubicBezTo>
                    <a:pt x="404844" y="131457"/>
                    <a:pt x="224254" y="170388"/>
                    <a:pt x="59915" y="116566"/>
                  </a:cubicBezTo>
                  <a:cubicBezTo>
                    <a:pt x="59703" y="116566"/>
                    <a:pt x="59686" y="116354"/>
                    <a:pt x="59915" y="116248"/>
                  </a:cubicBezTo>
                  <a:lnTo>
                    <a:pt x="184560" y="46114"/>
                  </a:lnTo>
                  <a:cubicBezTo>
                    <a:pt x="193047" y="41336"/>
                    <a:pt x="196056" y="30582"/>
                    <a:pt x="191279" y="22095"/>
                  </a:cubicBezTo>
                  <a:cubicBezTo>
                    <a:pt x="186501" y="13607"/>
                    <a:pt x="175747" y="10598"/>
                    <a:pt x="167260" y="15376"/>
                  </a:cubicBezTo>
                  <a:lnTo>
                    <a:pt x="9003" y="104433"/>
                  </a:lnTo>
                  <a:cubicBezTo>
                    <a:pt x="511" y="109201"/>
                    <a:pt x="-2508" y="119952"/>
                    <a:pt x="2263" y="128445"/>
                  </a:cubicBezTo>
                  <a:cubicBezTo>
                    <a:pt x="2263" y="128446"/>
                    <a:pt x="2264" y="128450"/>
                    <a:pt x="2266" y="128452"/>
                  </a:cubicBezTo>
                  <a:lnTo>
                    <a:pt x="91147" y="286391"/>
                  </a:lnTo>
                  <a:cubicBezTo>
                    <a:pt x="95924" y="294884"/>
                    <a:pt x="106681" y="297896"/>
                    <a:pt x="115174" y="293119"/>
                  </a:cubicBezTo>
                  <a:cubicBezTo>
                    <a:pt x="123668" y="288342"/>
                    <a:pt x="126680" y="277584"/>
                    <a:pt x="121902" y="269091"/>
                  </a:cubicBezTo>
                  <a:lnTo>
                    <a:pt x="56653" y="153017"/>
                  </a:lnTo>
                  <a:cubicBezTo>
                    <a:pt x="56547" y="152806"/>
                    <a:pt x="56653" y="152700"/>
                    <a:pt x="56847" y="152771"/>
                  </a:cubicBezTo>
                  <a:cubicBezTo>
                    <a:pt x="105831" y="168071"/>
                    <a:pt x="156853" y="175853"/>
                    <a:pt x="208173" y="175855"/>
                  </a:cubicBezTo>
                  <a:cubicBezTo>
                    <a:pt x="337117" y="176014"/>
                    <a:pt x="461418" y="127746"/>
                    <a:pt x="556465" y="40612"/>
                  </a:cubicBezTo>
                  <a:cubicBezTo>
                    <a:pt x="560151" y="37226"/>
                    <a:pt x="563766" y="33752"/>
                    <a:pt x="567364" y="30242"/>
                  </a:cubicBezTo>
                  <a:cubicBezTo>
                    <a:pt x="574293" y="23400"/>
                    <a:pt x="574363" y="12237"/>
                    <a:pt x="567522" y="5306"/>
                  </a:cubicBezTo>
                  <a:close/>
                </a:path>
              </a:pathLst>
            </a:custGeom>
            <a:solidFill>
              <a:srgbClr val="000000"/>
            </a:solidFill>
            <a:ln w="175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6" descr="Circles with arrows outline">
              <a:extLst>
                <a:ext uri="{FF2B5EF4-FFF2-40B4-BE49-F238E27FC236}">
                  <a16:creationId xmlns:a16="http://schemas.microsoft.com/office/drawing/2014/main" id="{3760C6CB-D858-4E90-A7D2-D0DDA7550E02}"/>
                </a:ext>
              </a:extLst>
            </p:cNvPr>
            <p:cNvSpPr/>
            <p:nvPr/>
          </p:nvSpPr>
          <p:spPr>
            <a:xfrm rot="7991509">
              <a:off x="8818037" y="4113407"/>
              <a:ext cx="572606" cy="295388"/>
            </a:xfrm>
            <a:custGeom>
              <a:avLst/>
              <a:gdLst>
                <a:gd name="connsiteX0" fmla="*/ 567522 w 572606"/>
                <a:gd name="connsiteY0" fmla="*/ 5306 h 295388"/>
                <a:gd name="connsiteX1" fmla="*/ 542585 w 572606"/>
                <a:gd name="connsiteY1" fmla="*/ 5026 h 295388"/>
                <a:gd name="connsiteX2" fmla="*/ 542569 w 572606"/>
                <a:gd name="connsiteY2" fmla="*/ 5042 h 295388"/>
                <a:gd name="connsiteX3" fmla="*/ 532411 w 572606"/>
                <a:gd name="connsiteY3" fmla="*/ 14706 h 295388"/>
                <a:gd name="connsiteX4" fmla="*/ 59915 w 572606"/>
                <a:gd name="connsiteY4" fmla="*/ 116566 h 295388"/>
                <a:gd name="connsiteX5" fmla="*/ 59915 w 572606"/>
                <a:gd name="connsiteY5" fmla="*/ 116248 h 295388"/>
                <a:gd name="connsiteX6" fmla="*/ 184560 w 572606"/>
                <a:gd name="connsiteY6" fmla="*/ 46114 h 295388"/>
                <a:gd name="connsiteX7" fmla="*/ 191279 w 572606"/>
                <a:gd name="connsiteY7" fmla="*/ 22095 h 295388"/>
                <a:gd name="connsiteX8" fmla="*/ 167260 w 572606"/>
                <a:gd name="connsiteY8" fmla="*/ 15376 h 295388"/>
                <a:gd name="connsiteX9" fmla="*/ 9003 w 572606"/>
                <a:gd name="connsiteY9" fmla="*/ 104433 h 295388"/>
                <a:gd name="connsiteX10" fmla="*/ 2263 w 572606"/>
                <a:gd name="connsiteY10" fmla="*/ 128445 h 295388"/>
                <a:gd name="connsiteX11" fmla="*/ 2266 w 572606"/>
                <a:gd name="connsiteY11" fmla="*/ 128452 h 295388"/>
                <a:gd name="connsiteX12" fmla="*/ 91147 w 572606"/>
                <a:gd name="connsiteY12" fmla="*/ 286391 h 295388"/>
                <a:gd name="connsiteX13" fmla="*/ 115174 w 572606"/>
                <a:gd name="connsiteY13" fmla="*/ 293119 h 295388"/>
                <a:gd name="connsiteX14" fmla="*/ 121902 w 572606"/>
                <a:gd name="connsiteY14" fmla="*/ 269091 h 295388"/>
                <a:gd name="connsiteX15" fmla="*/ 56653 w 572606"/>
                <a:gd name="connsiteY15" fmla="*/ 153017 h 295388"/>
                <a:gd name="connsiteX16" fmla="*/ 56847 w 572606"/>
                <a:gd name="connsiteY16" fmla="*/ 152771 h 295388"/>
                <a:gd name="connsiteX17" fmla="*/ 208173 w 572606"/>
                <a:gd name="connsiteY17" fmla="*/ 175855 h 295388"/>
                <a:gd name="connsiteX18" fmla="*/ 556465 w 572606"/>
                <a:gd name="connsiteY18" fmla="*/ 40612 h 295388"/>
                <a:gd name="connsiteX19" fmla="*/ 567364 w 572606"/>
                <a:gd name="connsiteY19" fmla="*/ 30242 h 295388"/>
                <a:gd name="connsiteX20" fmla="*/ 567522 w 572606"/>
                <a:gd name="connsiteY20" fmla="*/ 5306 h 29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2606" h="295388">
                  <a:moveTo>
                    <a:pt x="567522" y="5306"/>
                  </a:moveTo>
                  <a:cubicBezTo>
                    <a:pt x="560714" y="-1658"/>
                    <a:pt x="549549" y="-1783"/>
                    <a:pt x="542585" y="5026"/>
                  </a:cubicBezTo>
                  <a:cubicBezTo>
                    <a:pt x="542579" y="5031"/>
                    <a:pt x="542574" y="5036"/>
                    <a:pt x="542569" y="5042"/>
                  </a:cubicBezTo>
                  <a:cubicBezTo>
                    <a:pt x="539218" y="8304"/>
                    <a:pt x="535850" y="11531"/>
                    <a:pt x="532411" y="14706"/>
                  </a:cubicBezTo>
                  <a:cubicBezTo>
                    <a:pt x="404844" y="131457"/>
                    <a:pt x="224254" y="170388"/>
                    <a:pt x="59915" y="116566"/>
                  </a:cubicBezTo>
                  <a:cubicBezTo>
                    <a:pt x="59703" y="116566"/>
                    <a:pt x="59686" y="116354"/>
                    <a:pt x="59915" y="116248"/>
                  </a:cubicBezTo>
                  <a:lnTo>
                    <a:pt x="184560" y="46114"/>
                  </a:lnTo>
                  <a:cubicBezTo>
                    <a:pt x="193047" y="41336"/>
                    <a:pt x="196056" y="30582"/>
                    <a:pt x="191279" y="22095"/>
                  </a:cubicBezTo>
                  <a:cubicBezTo>
                    <a:pt x="186501" y="13607"/>
                    <a:pt x="175747" y="10598"/>
                    <a:pt x="167260" y="15376"/>
                  </a:cubicBezTo>
                  <a:lnTo>
                    <a:pt x="9003" y="104433"/>
                  </a:lnTo>
                  <a:cubicBezTo>
                    <a:pt x="511" y="109201"/>
                    <a:pt x="-2508" y="119952"/>
                    <a:pt x="2263" y="128445"/>
                  </a:cubicBezTo>
                  <a:cubicBezTo>
                    <a:pt x="2263" y="128446"/>
                    <a:pt x="2264" y="128450"/>
                    <a:pt x="2266" y="128452"/>
                  </a:cubicBezTo>
                  <a:lnTo>
                    <a:pt x="91147" y="286391"/>
                  </a:lnTo>
                  <a:cubicBezTo>
                    <a:pt x="95924" y="294884"/>
                    <a:pt x="106681" y="297896"/>
                    <a:pt x="115174" y="293119"/>
                  </a:cubicBezTo>
                  <a:cubicBezTo>
                    <a:pt x="123668" y="288342"/>
                    <a:pt x="126680" y="277584"/>
                    <a:pt x="121902" y="269091"/>
                  </a:cubicBezTo>
                  <a:lnTo>
                    <a:pt x="56653" y="153017"/>
                  </a:lnTo>
                  <a:cubicBezTo>
                    <a:pt x="56547" y="152806"/>
                    <a:pt x="56653" y="152700"/>
                    <a:pt x="56847" y="152771"/>
                  </a:cubicBezTo>
                  <a:cubicBezTo>
                    <a:pt x="105831" y="168071"/>
                    <a:pt x="156853" y="175853"/>
                    <a:pt x="208173" y="175855"/>
                  </a:cubicBezTo>
                  <a:cubicBezTo>
                    <a:pt x="337117" y="176014"/>
                    <a:pt x="461418" y="127746"/>
                    <a:pt x="556465" y="40612"/>
                  </a:cubicBezTo>
                  <a:cubicBezTo>
                    <a:pt x="560151" y="37226"/>
                    <a:pt x="563766" y="33752"/>
                    <a:pt x="567364" y="30242"/>
                  </a:cubicBezTo>
                  <a:cubicBezTo>
                    <a:pt x="574293" y="23400"/>
                    <a:pt x="574363" y="12237"/>
                    <a:pt x="567522" y="5306"/>
                  </a:cubicBezTo>
                  <a:close/>
                </a:path>
              </a:pathLst>
            </a:custGeom>
            <a:solidFill>
              <a:schemeClr val="tx1"/>
            </a:solidFill>
            <a:ln w="175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26CEDE-69F0-41A0-A42F-097248C76C78}"/>
                </a:ext>
              </a:extLst>
            </p:cNvPr>
            <p:cNvSpPr txBox="1"/>
            <p:nvPr/>
          </p:nvSpPr>
          <p:spPr>
            <a:xfrm>
              <a:off x="10930382" y="3897501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Needs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DBCD3D-D532-48E3-8ABC-CE5B4EB06E7E}"/>
                </a:ext>
              </a:extLst>
            </p:cNvPr>
            <p:cNvSpPr txBox="1"/>
            <p:nvPr/>
          </p:nvSpPr>
          <p:spPr>
            <a:xfrm>
              <a:off x="8180690" y="4058819"/>
              <a:ext cx="9236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Delivery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D7405E0-007A-4868-BBF3-52C72439F9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43" t="14984" r="38143" b="1785"/>
          <a:stretch/>
        </p:blipFill>
        <p:spPr>
          <a:xfrm>
            <a:off x="8182423" y="4110104"/>
            <a:ext cx="1332375" cy="1778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B30340-437B-431F-B051-1E8D90585A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72" t="14673" r="38028" b="1784"/>
          <a:stretch/>
        </p:blipFill>
        <p:spPr>
          <a:xfrm>
            <a:off x="8755841" y="4340951"/>
            <a:ext cx="1350938" cy="1778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0ABE94-B593-4C5F-95FB-E9D90BEC14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61" t="20033" r="43196" b="1781"/>
          <a:stretch/>
        </p:blipFill>
        <p:spPr>
          <a:xfrm>
            <a:off x="10732747" y="4198850"/>
            <a:ext cx="1311973" cy="1751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CE8AA-BD81-4592-B63E-6A51B56507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118" t="15471" r="43160" b="8787"/>
          <a:stretch/>
        </p:blipFill>
        <p:spPr>
          <a:xfrm>
            <a:off x="10545721" y="4818502"/>
            <a:ext cx="1318711" cy="1716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FA08E3-BFA6-4834-B630-95185E4C9E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72" t="13548" r="37428" b="1785"/>
          <a:stretch/>
        </p:blipFill>
        <p:spPr>
          <a:xfrm>
            <a:off x="9412852" y="4633746"/>
            <a:ext cx="1306138" cy="17160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018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E4456-3D23-4915-88C6-4E228A8E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LANSCE slides</a:t>
            </a:r>
          </a:p>
        </p:txBody>
      </p:sp>
    </p:spTree>
    <p:extLst>
      <p:ext uri="{BB962C8B-B14F-4D97-AF65-F5344CB8AC3E}">
        <p14:creationId xmlns:p14="http://schemas.microsoft.com/office/powerpoint/2010/main" val="1219177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_PPT_UNC_V5.23_wide-16x9.potx" id="{83130911-C7AB-48B9-8C29-C9D32ACF0083}" vid="{243C0807-7D1A-4674-975A-BB624B104447}"/>
    </a:ext>
  </a:extLst>
</a:theme>
</file>

<file path=ppt/theme/theme2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EE0881FBF7B4428EA3AA0E211C9E5E" ma:contentTypeVersion="2" ma:contentTypeDescription="Create a new document." ma:contentTypeScope="" ma:versionID="b3d88a2a70340570113ab2aa46e9597c">
  <xsd:schema xmlns:xsd="http://www.w3.org/2001/XMLSchema" xmlns:xs="http://www.w3.org/2001/XMLSchema" xmlns:p="http://schemas.microsoft.com/office/2006/metadata/properties" xmlns:ns2="b5a0c8c8-e884-45fa-816e-4211481b3d4f" targetNamespace="http://schemas.microsoft.com/office/2006/metadata/properties" ma:root="true" ma:fieldsID="7a3024fc96f3075cfaf700e53a2cfb5c" ns2:_="">
    <xsd:import namespace="b5a0c8c8-e884-45fa-816e-4211481b3d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a0c8c8-e884-45fa-816e-4211481b3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AD4817-D69B-4F6F-A683-4582198B3A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22C936-1E31-49DB-8515-ABFCE180C0D9}">
  <ds:schemaRefs>
    <ds:schemaRef ds:uri="http://purl.org/dc/dcmitype/"/>
    <ds:schemaRef ds:uri="http://schemas.microsoft.com/office/infopath/2007/PartnerControls"/>
    <ds:schemaRef ds:uri="b5a0c8c8-e884-45fa-816e-4211481b3d4f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CDB2052-D175-4184-8057-A98482471690}">
  <ds:schemaRefs>
    <ds:schemaRef ds:uri="b5a0c8c8-e884-45fa-816e-4211481b3d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2018_PPT_UNC_V5.23_wide-16x9-1</Template>
  <TotalTime>812</TotalTime>
  <Words>1143</Words>
  <Application>Microsoft Office PowerPoint</Application>
  <PresentationFormat>Widescreen</PresentationFormat>
  <Paragraphs>141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Acumin Pro</vt:lpstr>
      <vt:lpstr>Arial</vt:lpstr>
      <vt:lpstr>Calibri</vt:lpstr>
      <vt:lpstr>Lucida Grande</vt:lpstr>
      <vt:lpstr>Symbol</vt:lpstr>
      <vt:lpstr>Wingdings</vt:lpstr>
      <vt:lpstr>Wingdings 2</vt:lpstr>
      <vt:lpstr>2015_PPT_UNC_V7.06 (1)</vt:lpstr>
      <vt:lpstr>Main</vt:lpstr>
      <vt:lpstr> WANDA Presentation  27 February - 3 March 2023</vt:lpstr>
      <vt:lpstr>Nuclear science experiments are critical to predictive capabilities</vt:lpstr>
      <vt:lpstr>High-precision fission data collected with sophisticated detection systems at LANSCE facility</vt:lpstr>
      <vt:lpstr>Fission products also provide important attributes of the fission process</vt:lpstr>
      <vt:lpstr>Reaction measurements on unstable isotopes are important, and challenging</vt:lpstr>
      <vt:lpstr>Difficult neutron scatter measurements are also being tackled</vt:lpstr>
      <vt:lpstr>LANSCE’s Lujan Center has seen first neutrons from the newly installed Mk-IV spallation target</vt:lpstr>
      <vt:lpstr>OES supports multiple experimental efforts driven by applications needs</vt:lpstr>
      <vt:lpstr>LANSCE slides</vt:lpstr>
      <vt:lpstr>PowerPoint Presentation</vt:lpstr>
      <vt:lpstr>PowerPoint Presentation</vt:lpstr>
      <vt:lpstr>PowerPoint Presentation</vt:lpstr>
    </vt:vector>
  </TitlesOfParts>
  <Company>LLNL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Mello, Rebecca M.</dc:creator>
  <cp:lastModifiedBy>Caldwell, Tod</cp:lastModifiedBy>
  <cp:revision>45</cp:revision>
  <cp:lastPrinted>2021-05-12T15:14:41Z</cp:lastPrinted>
  <dcterms:created xsi:type="dcterms:W3CDTF">2021-04-19T16:44:32Z</dcterms:created>
  <dcterms:modified xsi:type="dcterms:W3CDTF">2023-02-27T03:11:39Z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0x0101004FEE0881FBF7B4428EA3AA0E211C9E5E</vt:lpwstr>
  </property>
</Properties>
</file>