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258" r:id="rId2"/>
    <p:sldId id="259" r:id="rId3"/>
    <p:sldId id="397" r:id="rId4"/>
    <p:sldId id="395" r:id="rId5"/>
    <p:sldId id="404" r:id="rId6"/>
    <p:sldId id="333" r:id="rId7"/>
    <p:sldId id="334" r:id="rId8"/>
    <p:sldId id="336" r:id="rId9"/>
    <p:sldId id="260" r:id="rId10"/>
    <p:sldId id="393" r:id="rId11"/>
    <p:sldId id="371" r:id="rId12"/>
    <p:sldId id="372" r:id="rId13"/>
    <p:sldId id="406" r:id="rId14"/>
    <p:sldId id="370" r:id="rId15"/>
    <p:sldId id="403" r:id="rId16"/>
    <p:sldId id="262" r:id="rId17"/>
    <p:sldId id="401" r:id="rId18"/>
    <p:sldId id="396" r:id="rId19"/>
    <p:sldId id="362" r:id="rId20"/>
    <p:sldId id="355" r:id="rId21"/>
    <p:sldId id="392" r:id="rId22"/>
    <p:sldId id="382" r:id="rId23"/>
    <p:sldId id="358" r:id="rId24"/>
    <p:sldId id="399" r:id="rId25"/>
    <p:sldId id="394" r:id="rId26"/>
    <p:sldId id="267" r:id="rId27"/>
    <p:sldId id="407" r:id="rId28"/>
    <p:sldId id="315" r:id="rId29"/>
    <p:sldId id="316" r:id="rId30"/>
    <p:sldId id="301" r:id="rId31"/>
    <p:sldId id="400" r:id="rId32"/>
    <p:sldId id="398" r:id="rId33"/>
    <p:sldId id="402" r:id="rId34"/>
    <p:sldId id="405" r:id="rId35"/>
    <p:sldId id="312" r:id="rId36"/>
    <p:sldId id="317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EA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>
      <p:cViewPr>
        <p:scale>
          <a:sx n="100" d="100"/>
          <a:sy n="100" d="100"/>
        </p:scale>
        <p:origin x="852" y="34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G:\Shared%20drives\SMP%20Materials%20R&amp;D%20BCP\ML\Training%20data\Precipitates\PP%20statistical%20analysis\PP_coarsening_modeling_LSW_Theory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G:\Shared%20drives\SMP%20Materials%20R&amp;D%20BCP\ML\Training%20data\Precipitates\PP%20statistical%20analysis\PP_coarsening_modeling_LSW_Theory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G:\Shared%20drives\SMP%20Materials%20R&amp;D%20BCP\ML\Training%20data\Precipitates\PP%20statistical%20analysis\PP_coarsening_modeling_LSW_Theory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140839165937591"/>
          <c:y val="9.2592592592592587E-2"/>
          <c:w val="0.82766568241469818"/>
          <c:h val="0.81481481481481477"/>
        </c:manualLayout>
      </c:layout>
      <c:scatterChart>
        <c:scatterStyle val="lineMarker"/>
        <c:varyColors val="0"/>
        <c:ser>
          <c:idx val="0"/>
          <c:order val="0"/>
          <c:tx>
            <c:strRef>
              <c:f>Exp_data!$O$1</c:f>
              <c:strCache>
                <c:ptCount val="1"/>
                <c:pt idx="0">
                  <c:v>T = 675 C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Exp_data!$O$3:$O$4</c:f>
              <c:numCache>
                <c:formatCode>General</c:formatCode>
                <c:ptCount val="2"/>
                <c:pt idx="0">
                  <c:v>317</c:v>
                </c:pt>
                <c:pt idx="1">
                  <c:v>380</c:v>
                </c:pt>
              </c:numCache>
            </c:numRef>
          </c:xVal>
          <c:yVal>
            <c:numRef>
              <c:f>Exp_data!$P$3:$P$4</c:f>
              <c:numCache>
                <c:formatCode>General</c:formatCode>
                <c:ptCount val="2"/>
                <c:pt idx="0">
                  <c:v>2.6186674999999999</c:v>
                </c:pt>
                <c:pt idx="1">
                  <c:v>3.1101350000000001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97DD-403D-AAAD-EF3B93785BDB}"/>
            </c:ext>
          </c:extLst>
        </c:ser>
        <c:ser>
          <c:idx val="1"/>
          <c:order val="1"/>
          <c:tx>
            <c:strRef>
              <c:f>Exp_data!$T$1</c:f>
              <c:strCache>
                <c:ptCount val="1"/>
                <c:pt idx="0">
                  <c:v>T = 685 C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Exp_data!$T$3:$T$4</c:f>
              <c:numCache>
                <c:formatCode>General</c:formatCode>
                <c:ptCount val="2"/>
                <c:pt idx="0">
                  <c:v>225</c:v>
                </c:pt>
                <c:pt idx="1">
                  <c:v>228</c:v>
                </c:pt>
              </c:numCache>
            </c:numRef>
          </c:xVal>
          <c:yVal>
            <c:numRef>
              <c:f>Exp_data!$U$3:$U$4</c:f>
              <c:numCache>
                <c:formatCode>General</c:formatCode>
                <c:ptCount val="2"/>
                <c:pt idx="0">
                  <c:v>2.2908799859442501</c:v>
                </c:pt>
                <c:pt idx="1">
                  <c:v>2.8607174999999998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97DD-403D-AAAD-EF3B93785BDB}"/>
            </c:ext>
          </c:extLst>
        </c:ser>
        <c:ser>
          <c:idx val="2"/>
          <c:order val="2"/>
          <c:tx>
            <c:strRef>
              <c:f>Exp_data!$Y$1</c:f>
              <c:strCache>
                <c:ptCount val="1"/>
                <c:pt idx="0">
                  <c:v>T = 700 C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Exp_data!$Y$3:$Y$5</c:f>
              <c:numCache>
                <c:formatCode>General</c:formatCode>
                <c:ptCount val="3"/>
                <c:pt idx="0">
                  <c:v>69</c:v>
                </c:pt>
                <c:pt idx="1">
                  <c:v>71</c:v>
                </c:pt>
                <c:pt idx="2">
                  <c:v>120</c:v>
                </c:pt>
              </c:numCache>
            </c:numRef>
          </c:xVal>
          <c:yVal>
            <c:numRef>
              <c:f>Exp_data!$Z$3:$Z$5</c:f>
              <c:numCache>
                <c:formatCode>General</c:formatCode>
                <c:ptCount val="3"/>
                <c:pt idx="0">
                  <c:v>6.9739825464443497</c:v>
                </c:pt>
                <c:pt idx="1">
                  <c:v>2.31372</c:v>
                </c:pt>
                <c:pt idx="2">
                  <c:v>2.5079824999999998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97DD-403D-AAAD-EF3B93785BDB}"/>
            </c:ext>
          </c:extLst>
        </c:ser>
        <c:ser>
          <c:idx val="3"/>
          <c:order val="3"/>
          <c:tx>
            <c:strRef>
              <c:f>Exp_data!$AD$1</c:f>
              <c:strCache>
                <c:ptCount val="1"/>
                <c:pt idx="0">
                  <c:v>T = 720 C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xVal>
            <c:numRef>
              <c:f>Exp_data!$AD$3:$AD$5</c:f>
              <c:numCache>
                <c:formatCode>General</c:formatCode>
                <c:ptCount val="3"/>
                <c:pt idx="0">
                  <c:v>45</c:v>
                </c:pt>
                <c:pt idx="1">
                  <c:v>45</c:v>
                </c:pt>
                <c:pt idx="2">
                  <c:v>45</c:v>
                </c:pt>
              </c:numCache>
            </c:numRef>
          </c:xVal>
          <c:yVal>
            <c:numRef>
              <c:f>Exp_data!$AE$3:$AE$5</c:f>
              <c:numCache>
                <c:formatCode>General</c:formatCode>
                <c:ptCount val="3"/>
                <c:pt idx="0">
                  <c:v>4.3456937281244548</c:v>
                </c:pt>
                <c:pt idx="1">
                  <c:v>4.30798556219258</c:v>
                </c:pt>
                <c:pt idx="2">
                  <c:v>5.9877767702281002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97DD-403D-AAAD-EF3B93785BD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390696912"/>
        <c:axId val="1390691504"/>
      </c:scatterChart>
      <c:valAx>
        <c:axId val="1390696912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bg2">
                  <a:lumMod val="40000"/>
                  <a:lumOff val="60000"/>
                </a:schemeClr>
              </a:solidFill>
              <a:round/>
            </a:ln>
            <a:effectLst/>
          </c:spPr>
        </c:majorGridlines>
        <c:numFmt formatCode="General" sourceLinked="1"/>
        <c:majorTickMark val="cross"/>
        <c:minorTickMark val="out"/>
        <c:tickLblPos val="nextTo"/>
        <c:crossAx val="1390691504"/>
        <c:crosses val="autoZero"/>
        <c:crossBetween val="midCat"/>
      </c:valAx>
      <c:valAx>
        <c:axId val="13906915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2">
                  <a:lumMod val="40000"/>
                  <a:lumOff val="60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50" b="0" i="0" u="none" strike="noStrike" kern="1200" baseline="0">
                    <a:solidFill>
                      <a:schemeClr val="tx2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/>
                  <a:t>r (nm)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50" b="0" i="0" u="none" strike="noStrike" kern="1200" baseline="0">
                  <a:solidFill>
                    <a:schemeClr val="tx2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General" sourceLinked="1"/>
        <c:majorTickMark val="cross"/>
        <c:minorTickMark val="out"/>
        <c:tickLblPos val="nextTo"/>
        <c:spPr>
          <a:noFill/>
          <a:ln w="9525" cap="flat" cmpd="sng" algn="ctr">
            <a:solidFill>
              <a:schemeClr val="tx2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390696912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05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335283610382033"/>
          <c:y val="9.2592592592592587E-2"/>
          <c:w val="0.82572123797025376"/>
          <c:h val="0.81481481481481477"/>
        </c:manualLayout>
      </c:layout>
      <c:scatterChart>
        <c:scatterStyle val="lineMarker"/>
        <c:varyColors val="0"/>
        <c:ser>
          <c:idx val="0"/>
          <c:order val="0"/>
          <c:tx>
            <c:strRef>
              <c:f>Exp_data!$O$1</c:f>
              <c:strCache>
                <c:ptCount val="1"/>
                <c:pt idx="0">
                  <c:v>T = 675 C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Exp_data!$O$3:$O$4</c:f>
              <c:numCache>
                <c:formatCode>General</c:formatCode>
                <c:ptCount val="2"/>
                <c:pt idx="0">
                  <c:v>317</c:v>
                </c:pt>
                <c:pt idx="1">
                  <c:v>380</c:v>
                </c:pt>
              </c:numCache>
            </c:numRef>
          </c:xVal>
          <c:yVal>
            <c:numRef>
              <c:f>Exp_data!$Q$3:$Q$4</c:f>
              <c:numCache>
                <c:formatCode>General</c:formatCode>
                <c:ptCount val="2"/>
                <c:pt idx="0">
                  <c:v>6.8574194755562496</c:v>
                </c:pt>
                <c:pt idx="1">
                  <c:v>9.6729397182250008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77F5-48B2-82DD-FD130CB2EB5A}"/>
            </c:ext>
          </c:extLst>
        </c:ser>
        <c:ser>
          <c:idx val="1"/>
          <c:order val="1"/>
          <c:tx>
            <c:strRef>
              <c:f>Exp_data!$T$1</c:f>
              <c:strCache>
                <c:ptCount val="1"/>
                <c:pt idx="0">
                  <c:v>T = 685 C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Exp_data!$T$3:$T$4</c:f>
              <c:numCache>
                <c:formatCode>General</c:formatCode>
                <c:ptCount val="2"/>
                <c:pt idx="0">
                  <c:v>225</c:v>
                </c:pt>
                <c:pt idx="1">
                  <c:v>228</c:v>
                </c:pt>
              </c:numCache>
            </c:numRef>
          </c:xVal>
          <c:yVal>
            <c:numRef>
              <c:f>Exp_data!$V$3:$V$4</c:f>
              <c:numCache>
                <c:formatCode>General</c:formatCode>
                <c:ptCount val="2"/>
                <c:pt idx="0">
                  <c:v>5.2481311099999273</c:v>
                </c:pt>
                <c:pt idx="1">
                  <c:v>8.1837046148062491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77F5-48B2-82DD-FD130CB2EB5A}"/>
            </c:ext>
          </c:extLst>
        </c:ser>
        <c:ser>
          <c:idx val="2"/>
          <c:order val="2"/>
          <c:tx>
            <c:strRef>
              <c:f>Exp_data!$Y$1</c:f>
              <c:strCache>
                <c:ptCount val="1"/>
                <c:pt idx="0">
                  <c:v>T = 700 C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Exp_data!$Y$3:$Y$5</c:f>
              <c:numCache>
                <c:formatCode>General</c:formatCode>
                <c:ptCount val="3"/>
                <c:pt idx="0">
                  <c:v>69</c:v>
                </c:pt>
                <c:pt idx="1">
                  <c:v>71</c:v>
                </c:pt>
                <c:pt idx="2">
                  <c:v>120</c:v>
                </c:pt>
              </c:numCache>
            </c:numRef>
          </c:xVal>
          <c:yVal>
            <c:numRef>
              <c:f>Exp_data!$AA$3:$AA$5</c:f>
              <c:numCache>
                <c:formatCode>General</c:formatCode>
                <c:ptCount val="3"/>
                <c:pt idx="0">
                  <c:v>48.636432558110414</c:v>
                </c:pt>
                <c:pt idx="1">
                  <c:v>5.3533002384000001</c:v>
                </c:pt>
                <c:pt idx="2">
                  <c:v>6.289976220306249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77F5-48B2-82DD-FD130CB2EB5A}"/>
            </c:ext>
          </c:extLst>
        </c:ser>
        <c:ser>
          <c:idx val="3"/>
          <c:order val="3"/>
          <c:tx>
            <c:strRef>
              <c:f>Exp_data!$AD$1</c:f>
              <c:strCache>
                <c:ptCount val="1"/>
                <c:pt idx="0">
                  <c:v>T = 720 C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xVal>
            <c:numRef>
              <c:f>Exp_data!$AD$3:$AD$5</c:f>
              <c:numCache>
                <c:formatCode>General</c:formatCode>
                <c:ptCount val="3"/>
                <c:pt idx="0">
                  <c:v>45</c:v>
                </c:pt>
                <c:pt idx="1">
                  <c:v>45</c:v>
                </c:pt>
                <c:pt idx="2">
                  <c:v>45</c:v>
                </c:pt>
              </c:numCache>
            </c:numRef>
          </c:xVal>
          <c:yVal>
            <c:numRef>
              <c:f>Exp_data!$AF$3:$AF$5</c:f>
              <c:numCache>
                <c:formatCode>General</c:formatCode>
                <c:ptCount val="3"/>
                <c:pt idx="0">
                  <c:v>18.885053978660224</c:v>
                </c:pt>
                <c:pt idx="1">
                  <c:v>18.558739604059721</c:v>
                </c:pt>
                <c:pt idx="2">
                  <c:v>35.85347065008326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77F5-48B2-82DD-FD130CB2EB5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390696912"/>
        <c:axId val="1390691504"/>
      </c:scatterChart>
      <c:valAx>
        <c:axId val="1390696912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bg2">
                  <a:lumMod val="40000"/>
                  <a:lumOff val="60000"/>
                </a:schemeClr>
              </a:solidFill>
              <a:round/>
            </a:ln>
            <a:effectLst/>
          </c:spPr>
        </c:majorGridlines>
        <c:numFmt formatCode="General" sourceLinked="1"/>
        <c:majorTickMark val="cross"/>
        <c:minorTickMark val="out"/>
        <c:tickLblPos val="nextTo"/>
        <c:crossAx val="1390691504"/>
        <c:crosses val="autoZero"/>
        <c:crossBetween val="midCat"/>
      </c:valAx>
      <c:valAx>
        <c:axId val="13906915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2">
                  <a:lumMod val="40000"/>
                  <a:lumOff val="60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50" b="0" i="0" u="none" strike="noStrike" kern="1200" baseline="0">
                    <a:solidFill>
                      <a:schemeClr val="tx2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dirty="0"/>
                  <a:t>r</a:t>
                </a:r>
                <a:r>
                  <a:rPr lang="en-US" baseline="30000" dirty="0"/>
                  <a:t>2</a:t>
                </a:r>
                <a:r>
                  <a:rPr lang="en-US" dirty="0"/>
                  <a:t> (nm</a:t>
                </a:r>
                <a:r>
                  <a:rPr lang="en-US" baseline="30000" dirty="0"/>
                  <a:t>2</a:t>
                </a:r>
                <a:r>
                  <a:rPr lang="en-US" dirty="0"/>
                  <a:t>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50" b="0" i="0" u="none" strike="noStrike" kern="1200" baseline="0">
                  <a:solidFill>
                    <a:schemeClr val="tx2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General" sourceLinked="1"/>
        <c:majorTickMark val="cross"/>
        <c:minorTickMark val="out"/>
        <c:tickLblPos val="nextTo"/>
        <c:spPr>
          <a:noFill/>
          <a:ln w="9525" cap="flat" cmpd="sng" algn="ctr">
            <a:solidFill>
              <a:schemeClr val="tx2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390696912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05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Exp_data!$O$1</c:f>
              <c:strCache>
                <c:ptCount val="1"/>
                <c:pt idx="0">
                  <c:v>T = 675 C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Exp_data!$O$3:$O$4</c:f>
              <c:numCache>
                <c:formatCode>General</c:formatCode>
                <c:ptCount val="2"/>
                <c:pt idx="0">
                  <c:v>317</c:v>
                </c:pt>
                <c:pt idx="1">
                  <c:v>380</c:v>
                </c:pt>
              </c:numCache>
            </c:numRef>
          </c:xVal>
          <c:yVal>
            <c:numRef>
              <c:f>Exp_data!$R$3:$R$4</c:f>
              <c:numCache>
                <c:formatCode>General</c:formatCode>
                <c:ptCount val="2"/>
                <c:pt idx="0">
                  <c:v>17.957301514506195</c:v>
                </c:pt>
                <c:pt idx="1">
                  <c:v>30.084148370541715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8B9F-4493-8F4B-78148137BC41}"/>
            </c:ext>
          </c:extLst>
        </c:ser>
        <c:ser>
          <c:idx val="1"/>
          <c:order val="1"/>
          <c:tx>
            <c:strRef>
              <c:f>Exp_data!$T$1</c:f>
              <c:strCache>
                <c:ptCount val="1"/>
                <c:pt idx="0">
                  <c:v>T = 685 C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Exp_data!$T$3:$T$4</c:f>
              <c:numCache>
                <c:formatCode>General</c:formatCode>
                <c:ptCount val="2"/>
                <c:pt idx="0">
                  <c:v>225</c:v>
                </c:pt>
                <c:pt idx="1">
                  <c:v>228</c:v>
                </c:pt>
              </c:numCache>
            </c:numRef>
          </c:xVal>
          <c:yVal>
            <c:numRef>
              <c:f>Exp_data!$W$3:$W$4</c:f>
              <c:numCache>
                <c:formatCode>General</c:formatCode>
                <c:ptCount val="2"/>
                <c:pt idx="0">
                  <c:v>12.022838523510215</c:v>
                </c:pt>
                <c:pt idx="1">
                  <c:v>23.411267006406995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8B9F-4493-8F4B-78148137BC41}"/>
            </c:ext>
          </c:extLst>
        </c:ser>
        <c:ser>
          <c:idx val="2"/>
          <c:order val="2"/>
          <c:tx>
            <c:strRef>
              <c:f>Exp_data!$Y$1</c:f>
              <c:strCache>
                <c:ptCount val="1"/>
                <c:pt idx="0">
                  <c:v>T = 700 C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Exp_data!$Y$3:$Y$5</c:f>
              <c:numCache>
                <c:formatCode>General</c:formatCode>
                <c:ptCount val="3"/>
                <c:pt idx="0">
                  <c:v>69</c:v>
                </c:pt>
                <c:pt idx="1">
                  <c:v>71</c:v>
                </c:pt>
                <c:pt idx="2">
                  <c:v>120</c:v>
                </c:pt>
              </c:numCache>
            </c:numRef>
          </c:xVal>
          <c:yVal>
            <c:numRef>
              <c:f>Exp_data!$AB$3:$AB$5</c:f>
              <c:numCache>
                <c:formatCode>General</c:formatCode>
                <c:ptCount val="3"/>
                <c:pt idx="0">
                  <c:v>339.18963178157975</c:v>
                </c:pt>
                <c:pt idx="1">
                  <c:v>12.386037827590849</c:v>
                </c:pt>
                <c:pt idx="2">
                  <c:v>15.775150285944216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8B9F-4493-8F4B-78148137BC41}"/>
            </c:ext>
          </c:extLst>
        </c:ser>
        <c:ser>
          <c:idx val="3"/>
          <c:order val="3"/>
          <c:tx>
            <c:strRef>
              <c:f>Exp_data!$AD$1</c:f>
              <c:strCache>
                <c:ptCount val="1"/>
                <c:pt idx="0">
                  <c:v>T = 720 C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xVal>
            <c:numRef>
              <c:f>Exp_data!$AD$3:$AD$5</c:f>
              <c:numCache>
                <c:formatCode>General</c:formatCode>
                <c:ptCount val="3"/>
                <c:pt idx="0">
                  <c:v>45</c:v>
                </c:pt>
                <c:pt idx="1">
                  <c:v>45</c:v>
                </c:pt>
                <c:pt idx="2">
                  <c:v>45</c:v>
                </c:pt>
              </c:numCache>
            </c:numRef>
          </c:xVal>
          <c:yVal>
            <c:numRef>
              <c:f>Exp_data!$AG$3:$AG$5</c:f>
              <c:numCache>
                <c:formatCode>General</c:formatCode>
                <c:ptCount val="3"/>
                <c:pt idx="0">
                  <c:v>82.06866063035551</c:v>
                </c:pt>
                <c:pt idx="1">
                  <c:v>79.950782266780919</c:v>
                </c:pt>
                <c:pt idx="2">
                  <c:v>214.68257869062353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8B9F-4493-8F4B-78148137BC4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390696912"/>
        <c:axId val="1390691504"/>
      </c:scatterChart>
      <c:valAx>
        <c:axId val="139069691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bg2">
                  <a:lumMod val="40000"/>
                  <a:lumOff val="60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50" b="0" i="0" u="none" strike="noStrike" kern="1200" baseline="0">
                    <a:solidFill>
                      <a:schemeClr val="tx2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/>
                  <a:t>t (h)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50" b="0" i="0" u="none" strike="noStrike" kern="1200" baseline="0">
                  <a:solidFill>
                    <a:schemeClr val="tx2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General" sourceLinked="1"/>
        <c:majorTickMark val="cross"/>
        <c:minorTickMark val="out"/>
        <c:tickLblPos val="nextTo"/>
        <c:spPr>
          <a:noFill/>
          <a:ln w="9525" cap="flat" cmpd="sng" algn="ctr">
            <a:solidFill>
              <a:schemeClr val="tx2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390691504"/>
        <c:crosses val="autoZero"/>
        <c:crossBetween val="midCat"/>
      </c:valAx>
      <c:valAx>
        <c:axId val="1390691504"/>
        <c:scaling>
          <c:orientation val="minMax"/>
        </c:scaling>
        <c:delete val="0"/>
        <c:axPos val="l"/>
        <c:majorGridlines>
          <c:spPr>
            <a:ln w="3175" cap="flat" cmpd="sng" algn="ctr">
              <a:solidFill>
                <a:schemeClr val="bg2">
                  <a:lumMod val="40000"/>
                  <a:lumOff val="60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50" b="0" i="0" u="none" strike="noStrike" kern="1200" baseline="0">
                    <a:solidFill>
                      <a:schemeClr val="tx2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dirty="0"/>
                  <a:t>r</a:t>
                </a:r>
                <a:r>
                  <a:rPr lang="en-US" baseline="30000" dirty="0"/>
                  <a:t>3</a:t>
                </a:r>
                <a:r>
                  <a:rPr lang="en-US" dirty="0"/>
                  <a:t> (nm</a:t>
                </a:r>
                <a:r>
                  <a:rPr lang="en-US" baseline="30000" dirty="0"/>
                  <a:t>3</a:t>
                </a:r>
                <a:r>
                  <a:rPr lang="en-US" dirty="0"/>
                  <a:t>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50" b="0" i="0" u="none" strike="noStrike" kern="1200" baseline="0">
                  <a:solidFill>
                    <a:schemeClr val="tx2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General" sourceLinked="1"/>
        <c:majorTickMark val="cross"/>
        <c:minorTickMark val="out"/>
        <c:tickLblPos val="nextTo"/>
        <c:spPr>
          <a:noFill/>
          <a:ln w="9525" cap="flat" cmpd="sng" algn="ctr">
            <a:solidFill>
              <a:schemeClr val="tx2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390696912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chemeClr val="tx2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05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5F2828-8B02-4E0D-9FD0-B7ED745635A3}" type="datetimeFigureOut">
              <a:rPr lang="en-US" smtClean="0"/>
              <a:t>9/28/2022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3F71F8-9A6C-44E8-AA58-302F2B2151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9648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3F71F8-9A6C-44E8-AA58-302F2B21516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4513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8" name="Google Shape;1318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9" name="Google Shape;131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0" name="Google Shape;1340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1" name="Google Shape;134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png"/><Relationship Id="rId4" Type="http://schemas.openxmlformats.org/officeDocument/2006/relationships/image" Target="../media/image4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fan&#10;&#10;Description automatically generated">
            <a:extLst>
              <a:ext uri="{FF2B5EF4-FFF2-40B4-BE49-F238E27FC236}">
                <a16:creationId xmlns:a16="http://schemas.microsoft.com/office/drawing/2014/main" id="{4DB2FC24-6582-3E0E-0DFC-D5CBB14FBD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48592" y="186639"/>
            <a:ext cx="2842337" cy="1020399"/>
          </a:xfrm>
          <a:prstGeom prst="rect">
            <a:avLst/>
          </a:prstGeom>
        </p:spPr>
      </p:pic>
      <p:pic>
        <p:nvPicPr>
          <p:cNvPr id="7" name="Picture 2" descr="C:\Users\Ian Pong\Documents\LBNL\Logo\LBNL_Full_Logo_Final.jpg" hidden="1"/>
          <p:cNvPicPr preferRelativeResize="0">
            <a:picLocks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20000" y="108000"/>
            <a:ext cx="1440000" cy="1228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4653136"/>
            <a:ext cx="8534400" cy="985664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4" name="Date Placeholder 3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9/28/2022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432000" y="6448251"/>
            <a:ext cx="53280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fr-FR"/>
              <a:t>JF Croteau -- Progress on APC Wires</a:t>
            </a:r>
            <a:endParaRPr lang="en-GB"/>
          </a:p>
        </p:txBody>
      </p:sp>
      <p:sp>
        <p:nvSpPr>
          <p:cNvPr id="6" name="Slide Number Placeholder 5" hidden="1"/>
          <p:cNvSpPr>
            <a:spLocks noGrp="1"/>
          </p:cNvSpPr>
          <p:nvPr>
            <p:ph type="sldNum" sz="quarter" idx="12"/>
          </p:nvPr>
        </p:nvSpPr>
        <p:spPr>
          <a:xfrm>
            <a:off x="8737600" y="6448251"/>
            <a:ext cx="28448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E6910A57-C4C2-471D-B852-7E80F10F5A4C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Rectangle 9"/>
          <p:cNvSpPr/>
          <p:nvPr userDrawn="1"/>
        </p:nvSpPr>
        <p:spPr>
          <a:xfrm>
            <a:off x="895296" y="2099704"/>
            <a:ext cx="10382304" cy="2193392"/>
          </a:xfrm>
          <a:prstGeom prst="rect">
            <a:avLst/>
          </a:prstGeom>
          <a:solidFill>
            <a:schemeClr val="tx1"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2"/>
            <a:ext cx="10363200" cy="2162664"/>
          </a:xfrm>
          <a:noFill/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1" name="Rectangle 10"/>
          <p:cNvSpPr/>
          <p:nvPr userDrawn="1"/>
        </p:nvSpPr>
        <p:spPr>
          <a:xfrm>
            <a:off x="459" y="6323774"/>
            <a:ext cx="12191541" cy="546095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6" tIns="45709" rIns="91416" bIns="45709" anchor="ctr"/>
          <a:lstStyle/>
          <a:p>
            <a:pPr algn="ctr" defTabSz="457082">
              <a:defRPr/>
            </a:pPr>
            <a:endParaRPr lang="en-US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algn="ctr" defTabSz="457082">
              <a:defRPr/>
            </a:pPr>
            <a:endParaRPr lang="en-US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2" name="Picture 11" descr="RGB_White-Seal_White-Mark_SC_Horizontal–400dpi.png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643" y="6457861"/>
            <a:ext cx="1570468" cy="263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6958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9/28/2022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432000" y="6448251"/>
            <a:ext cx="53280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fr-FR"/>
              <a:t>JF Croteau -- Progress on APC Wires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448251"/>
            <a:ext cx="28448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E6910A57-C4C2-471D-B852-7E80F10F5A4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26112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7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9/28/2022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432000" y="6448251"/>
            <a:ext cx="53280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fr-FR"/>
              <a:t>JF Croteau -- Progress on APC Wires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448251"/>
            <a:ext cx="28448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E6910A57-C4C2-471D-B852-7E80F10F5A4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78781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9/28/2022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432000" y="6448251"/>
            <a:ext cx="53280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fr-FR"/>
              <a:t>JF Croteau -- Progress on APC Wires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448251"/>
            <a:ext cx="28448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E6910A57-C4C2-471D-B852-7E80F10F5A4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37836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9/28/2022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432000" y="6448251"/>
            <a:ext cx="53280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fr-FR"/>
              <a:t>JF Croteau -- Progress on APC Wires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448251"/>
            <a:ext cx="28448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E6910A57-C4C2-471D-B852-7E80F10F5A4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00389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5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5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9/28/2022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432000" y="6448251"/>
            <a:ext cx="53280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fr-FR"/>
              <a:t>JF Croteau -- Progress on APC Wires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448251"/>
            <a:ext cx="28448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E6910A57-C4C2-471D-B852-7E80F10F5A4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19004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Ian Pong\Documents\LBNL\Logo\LBNL_Full_Logo_Final.jpg" hidden="1"/>
          <p:cNvPicPr preferRelativeResize="0">
            <a:picLocks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20000" y="108000"/>
            <a:ext cx="1440000" cy="1228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80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368000"/>
            <a:ext cx="10972800" cy="4641379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200"/>
            </a:lvl2pPr>
            <a:lvl3pPr>
              <a:defRPr sz="2200"/>
            </a:lvl3pPr>
            <a:lvl4pPr>
              <a:defRPr sz="2200"/>
            </a:lvl4pPr>
            <a:lvl5pPr>
              <a:defRPr sz="2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Date Placeholder 3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9/28/2022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432000" y="6448251"/>
            <a:ext cx="53280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fr-FR"/>
              <a:t>JF Croteau -- Progress on APC Wires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448251"/>
            <a:ext cx="28448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E6910A57-C4C2-471D-B852-7E80F10F5A4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9305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9/28/2022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432000" y="6448251"/>
            <a:ext cx="53280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fr-FR"/>
              <a:t>JF Croteau -- Progress on APC Wires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448251"/>
            <a:ext cx="28448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E6910A57-C4C2-471D-B852-7E80F10F5A4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99333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-up of a machine&#10;&#10;Description automatically generated with medium confidence">
            <a:extLst>
              <a:ext uri="{FF2B5EF4-FFF2-40B4-BE49-F238E27FC236}">
                <a16:creationId xmlns:a16="http://schemas.microsoft.com/office/drawing/2014/main" id="{38D53B49-573F-4F24-275D-AED49C041A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324600"/>
          </a:xfrm>
          <a:prstGeom prst="rect">
            <a:avLst/>
          </a:prstGeom>
        </p:spPr>
      </p:pic>
      <p:sp>
        <p:nvSpPr>
          <p:cNvPr id="8" name="Rectangle">
            <a:extLst>
              <a:ext uri="{FF2B5EF4-FFF2-40B4-BE49-F238E27FC236}">
                <a16:creationId xmlns:a16="http://schemas.microsoft.com/office/drawing/2014/main" id="{9A79AD49-3921-F1E9-05D9-8F68C4559CD9}"/>
              </a:ext>
            </a:extLst>
          </p:cNvPr>
          <p:cNvSpPr/>
          <p:nvPr userDrawn="1"/>
        </p:nvSpPr>
        <p:spPr>
          <a:xfrm>
            <a:off x="2100" y="0"/>
            <a:ext cx="12187800" cy="6324600"/>
          </a:xfrm>
          <a:prstGeom prst="rect">
            <a:avLst/>
          </a:prstGeom>
          <a:gradFill flip="none" rotWithShape="1">
            <a:gsLst>
              <a:gs pos="30000">
                <a:schemeClr val="tx2">
                  <a:alpha val="58000"/>
                </a:schemeClr>
              </a:gs>
              <a:gs pos="100000">
                <a:schemeClr val="bg1">
                  <a:alpha val="22000"/>
                </a:schemeClr>
              </a:gs>
            </a:gsLst>
            <a:lin ang="0" scaled="1"/>
            <a:tileRect/>
          </a:gradFill>
          <a:ln w="12700">
            <a:noFill/>
            <a:miter lim="400000"/>
          </a:ln>
          <a:effectLst>
            <a:outerShdw blurRad="76200" dist="38100" dir="5400000" rotWithShape="0">
              <a:srgbClr val="000000">
                <a:alpha val="35000"/>
              </a:srgbClr>
            </a:outerShdw>
          </a:effectLst>
        </p:spPr>
        <p:txBody>
          <a:bodyPr lIns="45719" tIns="45719" rIns="45719" bIns="45719" anchor="ctr"/>
          <a:lstStyle/>
          <a:p>
            <a:pPr algn="ctr">
              <a:defRPr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endParaRPr sz="9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63084" y="4406907"/>
            <a:ext cx="10363200" cy="1362075"/>
          </a:xfrm>
        </p:spPr>
        <p:txBody>
          <a:bodyPr anchor="t"/>
          <a:lstStyle>
            <a:lvl1pPr algn="l">
              <a:defRPr sz="4000" b="1" cap="none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9/28/2022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432000" y="6448251"/>
            <a:ext cx="53280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fr-FR"/>
              <a:t>JF Croteau -- Progress on APC Wires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448251"/>
            <a:ext cx="28448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E6910A57-C4C2-471D-B852-7E80F10F5A4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59529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lose-up of a circuit board&#10;&#10;Description automatically generated with low confidence">
            <a:extLst>
              <a:ext uri="{FF2B5EF4-FFF2-40B4-BE49-F238E27FC236}">
                <a16:creationId xmlns:a16="http://schemas.microsoft.com/office/drawing/2014/main" id="{E6A902E6-65DA-1430-7149-85AFB890ED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324600"/>
          </a:xfrm>
          <a:prstGeom prst="rect">
            <a:avLst/>
          </a:prstGeom>
        </p:spPr>
      </p:pic>
      <p:sp>
        <p:nvSpPr>
          <p:cNvPr id="8" name="Rectangle">
            <a:extLst>
              <a:ext uri="{FF2B5EF4-FFF2-40B4-BE49-F238E27FC236}">
                <a16:creationId xmlns:a16="http://schemas.microsoft.com/office/drawing/2014/main" id="{9A79AD49-3921-F1E9-05D9-8F68C4559CD9}"/>
              </a:ext>
            </a:extLst>
          </p:cNvPr>
          <p:cNvSpPr/>
          <p:nvPr userDrawn="1"/>
        </p:nvSpPr>
        <p:spPr>
          <a:xfrm>
            <a:off x="2100" y="0"/>
            <a:ext cx="12187800" cy="6324600"/>
          </a:xfrm>
          <a:prstGeom prst="rect">
            <a:avLst/>
          </a:prstGeom>
          <a:gradFill flip="none" rotWithShape="1">
            <a:gsLst>
              <a:gs pos="30000">
                <a:schemeClr val="tx2">
                  <a:alpha val="58000"/>
                </a:schemeClr>
              </a:gs>
              <a:gs pos="100000">
                <a:schemeClr val="bg1">
                  <a:alpha val="22000"/>
                </a:schemeClr>
              </a:gs>
            </a:gsLst>
            <a:lin ang="0" scaled="1"/>
            <a:tileRect/>
          </a:gradFill>
          <a:ln w="12700">
            <a:noFill/>
            <a:miter lim="400000"/>
          </a:ln>
          <a:effectLst>
            <a:outerShdw blurRad="76200" dist="38100" dir="5400000" rotWithShape="0">
              <a:srgbClr val="000000">
                <a:alpha val="35000"/>
              </a:srgbClr>
            </a:outerShdw>
          </a:effectLst>
        </p:spPr>
        <p:txBody>
          <a:bodyPr lIns="45719" tIns="45719" rIns="45719" bIns="45719" anchor="ctr"/>
          <a:lstStyle/>
          <a:p>
            <a:pPr algn="ctr">
              <a:defRPr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endParaRPr sz="9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63084" y="4406907"/>
            <a:ext cx="10363200" cy="1362075"/>
          </a:xfrm>
        </p:spPr>
        <p:txBody>
          <a:bodyPr anchor="t"/>
          <a:lstStyle>
            <a:lvl1pPr algn="l">
              <a:defRPr sz="4000" b="1" cap="none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9/28/2022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432000" y="6448251"/>
            <a:ext cx="53280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fr-FR"/>
              <a:t>JF Croteau -- Progress on APC Wires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448251"/>
            <a:ext cx="28448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E6910A57-C4C2-471D-B852-7E80F10F5A4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40295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indoor&#10;&#10;Description automatically generated">
            <a:extLst>
              <a:ext uri="{FF2B5EF4-FFF2-40B4-BE49-F238E27FC236}">
                <a16:creationId xmlns:a16="http://schemas.microsoft.com/office/drawing/2014/main" id="{F2D1A232-7514-35F8-BC0F-EF5C6F59F1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6324600"/>
          </a:xfrm>
          <a:prstGeom prst="rect">
            <a:avLst/>
          </a:prstGeom>
        </p:spPr>
      </p:pic>
      <p:sp>
        <p:nvSpPr>
          <p:cNvPr id="8" name="Rectangle">
            <a:extLst>
              <a:ext uri="{FF2B5EF4-FFF2-40B4-BE49-F238E27FC236}">
                <a16:creationId xmlns:a16="http://schemas.microsoft.com/office/drawing/2014/main" id="{9A79AD49-3921-F1E9-05D9-8F68C4559CD9}"/>
              </a:ext>
            </a:extLst>
          </p:cNvPr>
          <p:cNvSpPr/>
          <p:nvPr userDrawn="1"/>
        </p:nvSpPr>
        <p:spPr>
          <a:xfrm>
            <a:off x="2100" y="0"/>
            <a:ext cx="12187800" cy="6324600"/>
          </a:xfrm>
          <a:prstGeom prst="rect">
            <a:avLst/>
          </a:prstGeom>
          <a:gradFill flip="none" rotWithShape="1">
            <a:gsLst>
              <a:gs pos="30000">
                <a:schemeClr val="tx2">
                  <a:alpha val="58000"/>
                </a:schemeClr>
              </a:gs>
              <a:gs pos="100000">
                <a:schemeClr val="bg1">
                  <a:alpha val="22000"/>
                </a:schemeClr>
              </a:gs>
            </a:gsLst>
            <a:lin ang="0" scaled="1"/>
            <a:tileRect/>
          </a:gradFill>
          <a:ln w="12700">
            <a:noFill/>
            <a:miter lim="400000"/>
          </a:ln>
          <a:effectLst>
            <a:outerShdw blurRad="76200" dist="38100" dir="5400000" rotWithShape="0">
              <a:srgbClr val="000000">
                <a:alpha val="35000"/>
              </a:srgbClr>
            </a:outerShdw>
          </a:effectLst>
        </p:spPr>
        <p:txBody>
          <a:bodyPr lIns="45719" tIns="45719" rIns="45719" bIns="45719" anchor="ctr"/>
          <a:lstStyle/>
          <a:p>
            <a:pPr algn="ctr">
              <a:defRPr>
                <a:solidFill>
                  <a:srgbClr val="FFFFFF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defRPr>
            </a:pPr>
            <a:endParaRPr sz="9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63084" y="4406907"/>
            <a:ext cx="10363200" cy="1362075"/>
          </a:xfrm>
        </p:spPr>
        <p:txBody>
          <a:bodyPr anchor="t"/>
          <a:lstStyle>
            <a:lvl1pPr algn="l">
              <a:defRPr sz="4000" b="1" cap="none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9/28/2022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432000" y="6448251"/>
            <a:ext cx="53280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fr-FR"/>
              <a:t>JF Croteau -- Progress on APC Wires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448251"/>
            <a:ext cx="28448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E6910A57-C4C2-471D-B852-7E80F10F5A4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83429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9/28/2022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432000" y="6448251"/>
            <a:ext cx="53280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fr-FR"/>
              <a:t>JF Croteau -- Progress on APC Wires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448251"/>
            <a:ext cx="28448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E6910A57-C4C2-471D-B852-7E80F10F5A4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17596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2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9/28/2022</a:t>
            </a:r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432000" y="6448251"/>
            <a:ext cx="5328000" cy="365125"/>
          </a:xfrm>
        </p:spPr>
        <p:txBody>
          <a:bodyPr/>
          <a:lstStyle/>
          <a:p>
            <a:r>
              <a:rPr lang="fr-FR"/>
              <a:t>JF Croteau -- Progress on APC Wires</a:t>
            </a: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448251"/>
            <a:ext cx="28448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E6910A57-C4C2-471D-B852-7E80F10F5A4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00124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 hidden="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9/28/2022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432000" y="6448251"/>
            <a:ext cx="53280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fr-FR"/>
              <a:t>JF Croteau -- Progress on APC Wires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448251"/>
            <a:ext cx="28448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E6910A57-C4C2-471D-B852-7E80F10F5A4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66339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80000"/>
          </a:xfrm>
          <a:prstGeom prst="rect">
            <a:avLst/>
          </a:prstGeom>
          <a:solidFill>
            <a:schemeClr val="tx2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3680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903294" y="6433343"/>
            <a:ext cx="15511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9/28/2022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32000" y="6433343"/>
            <a:ext cx="5328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fr-FR"/>
              <a:t>JF Croteau -- Progress on APC Wires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768408" y="6433343"/>
            <a:ext cx="18139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E6910A57-C4C2-471D-B852-7E80F10F5A4C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Rectangle 8"/>
          <p:cNvSpPr/>
          <p:nvPr userDrawn="1"/>
        </p:nvSpPr>
        <p:spPr>
          <a:xfrm>
            <a:off x="459" y="6323774"/>
            <a:ext cx="12191541" cy="546095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6" tIns="45709" rIns="91416" bIns="45709" anchor="ctr"/>
          <a:lstStyle/>
          <a:p>
            <a:pPr algn="ctr" defTabSz="457082">
              <a:defRPr/>
            </a:pPr>
            <a:endParaRPr lang="en-US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algn="ctr" defTabSz="457082">
              <a:defRPr/>
            </a:pPr>
            <a:endParaRPr lang="en-US" dirty="0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0" name="Picture 9" descr="RGB_White-Seal_White-Mark_SC_Horizontal–400dpi.png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643" y="6457861"/>
            <a:ext cx="1570468" cy="263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752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0" r:id="rId4"/>
    <p:sldLayoutId id="2147483661" r:id="rId5"/>
    <p:sldLayoutId id="2147483662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microsoft.com/office/2007/relationships/hdphoto" Target="../media/hdphoto7.wdp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ps.anl.gov/Users-Information/About-Proposals/Proposal-Deadlines-and-Meetings" TargetMode="External"/><Relationship Id="rId2" Type="http://schemas.openxmlformats.org/officeDocument/2006/relationships/hyperlink" Target="https://www.aps.anl.gov/APS-Upgrade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iitk.ac.in/meesa/SEM/tutorial/SEM_TGP.pdf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3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0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tiff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56.tif"/><Relationship Id="rId7" Type="http://schemas.openxmlformats.org/officeDocument/2006/relationships/image" Target="../media/image60.tif"/><Relationship Id="rId2" Type="http://schemas.openxmlformats.org/officeDocument/2006/relationships/image" Target="../media/image55.tif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9.tif"/><Relationship Id="rId5" Type="http://schemas.openxmlformats.org/officeDocument/2006/relationships/image" Target="../media/image58.tif"/><Relationship Id="rId10" Type="http://schemas.openxmlformats.org/officeDocument/2006/relationships/image" Target="../media/image63.tiff"/><Relationship Id="rId4" Type="http://schemas.openxmlformats.org/officeDocument/2006/relationships/image" Target="../media/image57.tif"/><Relationship Id="rId9" Type="http://schemas.openxmlformats.org/officeDocument/2006/relationships/image" Target="../media/image62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hyperlink" Target="https://scikit-image.org/" TargetMode="External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12" Type="http://schemas.openxmlformats.org/officeDocument/2006/relationships/image" Target="../media/image74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8.png"/><Relationship Id="rId11" Type="http://schemas.openxmlformats.org/officeDocument/2006/relationships/image" Target="../media/image73.png"/><Relationship Id="rId5" Type="http://schemas.openxmlformats.org/officeDocument/2006/relationships/image" Target="../media/image67.png"/><Relationship Id="rId10" Type="http://schemas.openxmlformats.org/officeDocument/2006/relationships/image" Target="../media/image72.png"/><Relationship Id="rId4" Type="http://schemas.openxmlformats.org/officeDocument/2006/relationships/image" Target="../media/image66.png"/><Relationship Id="rId9" Type="http://schemas.openxmlformats.org/officeDocument/2006/relationships/image" Target="../media/image71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9.png"/><Relationship Id="rId11" Type="http://schemas.openxmlformats.org/officeDocument/2006/relationships/image" Target="../media/image74.png"/><Relationship Id="rId5" Type="http://schemas.openxmlformats.org/officeDocument/2006/relationships/image" Target="../media/image78.png"/><Relationship Id="rId10" Type="http://schemas.openxmlformats.org/officeDocument/2006/relationships/image" Target="../media/image83.png"/><Relationship Id="rId4" Type="http://schemas.openxmlformats.org/officeDocument/2006/relationships/image" Target="../media/image77.png"/><Relationship Id="rId9" Type="http://schemas.openxmlformats.org/officeDocument/2006/relationships/image" Target="../media/image8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4" Type="http://schemas.openxmlformats.org/officeDocument/2006/relationships/image" Target="../media/image86.tif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80.png"/><Relationship Id="rId3" Type="http://schemas.openxmlformats.org/officeDocument/2006/relationships/image" Target="../media/image300.png"/><Relationship Id="rId17" Type="http://schemas.openxmlformats.org/officeDocument/2006/relationships/image" Target="../media/image89.png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9.xml"/><Relationship Id="rId11" Type="http://schemas.openxmlformats.org/officeDocument/2006/relationships/image" Target="../media/image370.png"/><Relationship Id="rId5" Type="http://schemas.openxmlformats.org/officeDocument/2006/relationships/image" Target="../media/image281.png"/><Relationship Id="rId15" Type="http://schemas.openxmlformats.org/officeDocument/2006/relationships/image" Target="../media/image26.png"/><Relationship Id="rId10" Type="http://schemas.openxmlformats.org/officeDocument/2006/relationships/image" Target="../media/image360.png"/><Relationship Id="rId4" Type="http://schemas.openxmlformats.org/officeDocument/2006/relationships/hyperlink" Target="../../../../../My%20Drive/References/Papers/bhattacharyya1976.pdf" TargetMode="External"/><Relationship Id="rId14" Type="http://schemas.openxmlformats.org/officeDocument/2006/relationships/image" Target="../media/image25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.xml"/><Relationship Id="rId3" Type="http://schemas.openxmlformats.org/officeDocument/2006/relationships/image" Target="../media/image32.png"/><Relationship Id="rId7" Type="http://schemas.openxmlformats.org/officeDocument/2006/relationships/chart" Target="../charts/chart1.xml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33.png"/><Relationship Id="rId9" Type="http://schemas.openxmlformats.org/officeDocument/2006/relationships/chart" Target="../charts/char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0.png"/><Relationship Id="rId4" Type="http://schemas.microsoft.com/office/2007/relationships/hdphoto" Target="../media/hdphoto1.wdp"/><Relationship Id="rId9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8.png"/><Relationship Id="rId5" Type="http://schemas.microsoft.com/office/2007/relationships/hdphoto" Target="../media/hdphoto4.wdp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653136"/>
            <a:ext cx="9144000" cy="1061864"/>
          </a:xfrm>
          <a:solidFill>
            <a:schemeClr val="tx2">
              <a:lumMod val="75000"/>
              <a:alpha val="83000"/>
            </a:schemeClr>
          </a:solidFill>
        </p:spPr>
        <p:txBody>
          <a:bodyPr>
            <a:noAutofit/>
          </a:bodyPr>
          <a:lstStyle/>
          <a:p>
            <a:r>
              <a:rPr lang="en-GB" sz="2800" u="sng" dirty="0"/>
              <a:t>JF. Croteau</a:t>
            </a:r>
            <a:r>
              <a:rPr lang="en-GB" sz="2800" baseline="30000" dirty="0"/>
              <a:t>1</a:t>
            </a:r>
            <a:r>
              <a:rPr lang="en-GB" sz="2800" dirty="0"/>
              <a:t>, A. Baskys</a:t>
            </a:r>
            <a:r>
              <a:rPr lang="en-GB" sz="2800" baseline="30000" dirty="0"/>
              <a:t>1</a:t>
            </a:r>
            <a:r>
              <a:rPr lang="en-GB" sz="2800" dirty="0"/>
              <a:t>, I. Pong</a:t>
            </a:r>
            <a:r>
              <a:rPr lang="en-GB" sz="2800" baseline="30000" dirty="0"/>
              <a:t>1</a:t>
            </a:r>
            <a:r>
              <a:rPr lang="en-GB" sz="2800" dirty="0"/>
              <a:t>, F. Wan</a:t>
            </a:r>
            <a:r>
              <a:rPr lang="en-GB" sz="2800" baseline="30000" dirty="0"/>
              <a:t>2</a:t>
            </a:r>
            <a:r>
              <a:rPr lang="en-GB" sz="2800" dirty="0"/>
              <a:t>, X. Xu</a:t>
            </a:r>
            <a:r>
              <a:rPr lang="en-GB" sz="2800" baseline="30000" dirty="0"/>
              <a:t>2</a:t>
            </a:r>
            <a:endParaRPr lang="en-GB" sz="2800" dirty="0"/>
          </a:p>
          <a:p>
            <a:r>
              <a:rPr lang="en-GB" sz="2800" baseline="30000" dirty="0"/>
              <a:t>1</a:t>
            </a:r>
            <a:r>
              <a:rPr lang="en-GB" sz="2800" dirty="0"/>
              <a:t>LBNL and </a:t>
            </a:r>
            <a:r>
              <a:rPr lang="en-GB" sz="2800" baseline="30000" dirty="0"/>
              <a:t>2</a:t>
            </a:r>
            <a:r>
              <a:rPr lang="en-GB" sz="2800" dirty="0"/>
              <a:t>FNAL (jcroteau@lbl.gov)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9/28/2022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JF Croteau -- Progress on APC Wires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t>1</a:t>
            </a:fld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Progress on Nb</a:t>
            </a:r>
            <a:r>
              <a:rPr lang="en-GB" baseline="-25000" dirty="0"/>
              <a:t>3</a:t>
            </a:r>
            <a:r>
              <a:rPr lang="en-GB" dirty="0"/>
              <a:t>Sn APC Wires</a:t>
            </a:r>
          </a:p>
        </p:txBody>
      </p:sp>
    </p:spTree>
    <p:extLst>
      <p:ext uri="{BB962C8B-B14F-4D97-AF65-F5344CB8AC3E}">
        <p14:creationId xmlns:p14="http://schemas.microsoft.com/office/powerpoint/2010/main" val="37202164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ACA75EA1-02CE-7B22-763D-6228264913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Sample Preparation: Masking and Etching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80FF6DF-6D70-6750-D709-8A1633E3C7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Masking with Teflon tape works well (enough) for our purpose</a:t>
            </a:r>
          </a:p>
          <a:p>
            <a:pPr lvl="1"/>
            <a:r>
              <a:rPr lang="en-US" dirty="0"/>
              <a:t>Paraffin wax and beeswax were also tried. They are better at masking, but more complicated to completely remove after etching (essential for the heat treatment)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34E857-DC67-8282-405F-AEE557F7FA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JF Croteau -- Progress on APC Wires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72C503-52C4-59B9-FAEA-90884FEC7B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9" name="Picture 8" descr="Chart, timeline&#10;&#10;Description automatically generated">
            <a:extLst>
              <a:ext uri="{FF2B5EF4-FFF2-40B4-BE49-F238E27FC236}">
                <a16:creationId xmlns:a16="http://schemas.microsoft.com/office/drawing/2014/main" id="{200BB057-84E6-0872-5F15-EE132AC7B7B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3691" y="3324225"/>
            <a:ext cx="4839979" cy="224265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ACE7FB3-7609-E1D6-DB1B-1E2F044BBC6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60307" y="2556864"/>
            <a:ext cx="2817917" cy="339153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041715B-661F-D6A1-57DD-7383E7FEFAB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69195" y="2556865"/>
            <a:ext cx="2543653" cy="339153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2B2C4FB-234E-B379-DAE7-57DB8B8AB833}"/>
              </a:ext>
            </a:extLst>
          </p:cNvPr>
          <p:cNvSpPr txBox="1"/>
          <p:nvPr/>
        </p:nvSpPr>
        <p:spPr>
          <a:xfrm>
            <a:off x="1739537" y="5638283"/>
            <a:ext cx="2168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Masked AUP Wires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8C24154-B0E4-FB7D-CC2B-8151D3CC5994}"/>
              </a:ext>
            </a:extLst>
          </p:cNvPr>
          <p:cNvSpPr txBox="1"/>
          <p:nvPr/>
        </p:nvSpPr>
        <p:spPr>
          <a:xfrm>
            <a:off x="5404672" y="5955268"/>
            <a:ext cx="60324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Masked wires after etching and after removing the masks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8D7CE1-10EF-0949-2A91-6D8892013D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9/28/2022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84773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ACA75EA1-02CE-7B22-763D-6228264913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Masking and Etching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80FF6DF-6D70-6750-D709-8A1633E3C7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Trials with RRP (AUP) wires showed that 20 min etches the Cu </a:t>
            </a:r>
            <a:br>
              <a:rPr lang="en-US" dirty="0"/>
            </a:br>
            <a:r>
              <a:rPr lang="en-US" dirty="0"/>
              <a:t>around the 1</a:t>
            </a:r>
            <a:r>
              <a:rPr lang="en-US" baseline="30000" dirty="0"/>
              <a:t>st</a:t>
            </a:r>
            <a:r>
              <a:rPr lang="en-US" dirty="0"/>
              <a:t> layer of sub-elements and 5 h leaves only the </a:t>
            </a:r>
            <a:br>
              <a:rPr lang="en-US" dirty="0"/>
            </a:br>
            <a:r>
              <a:rPr lang="en-US" dirty="0"/>
              <a:t>core Cu. The Nb barriers are not reacting with HNO</a:t>
            </a:r>
            <a:r>
              <a:rPr lang="en-US" baseline="-25000" dirty="0"/>
              <a:t>3</a:t>
            </a:r>
          </a:p>
          <a:p>
            <a:pPr marL="0" indent="0">
              <a:buNone/>
            </a:pPr>
            <a:r>
              <a:rPr lang="en-US" b="1" dirty="0"/>
              <a:t>Cross-section of etched wires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34E857-DC67-8282-405F-AEE557F7FA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JF Croteau -- Progress on APC Wires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72C503-52C4-59B9-FAEA-90884FEC7B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672CB72-1113-E8A3-E5F9-8CEE60AA4B9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8617" y="3083643"/>
            <a:ext cx="4100593" cy="292980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234ACF2-40E5-C862-D892-40BD775B969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b="-43"/>
          <a:stretch/>
        </p:blipFill>
        <p:spPr>
          <a:xfrm>
            <a:off x="4904636" y="2743200"/>
            <a:ext cx="3352958" cy="327024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79CF8F7-3373-C8C3-00AD-D060787006F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09718" y="2743201"/>
            <a:ext cx="3310782" cy="327024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0D0A6D2-211F-1915-46AB-8F719976711F}"/>
              </a:ext>
            </a:extLst>
          </p:cNvPr>
          <p:cNvSpPr txBox="1"/>
          <p:nvPr/>
        </p:nvSpPr>
        <p:spPr>
          <a:xfrm>
            <a:off x="1837407" y="6014522"/>
            <a:ext cx="1313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20min etch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24A3845-7809-60AD-433D-65810D675F1A}"/>
              </a:ext>
            </a:extLst>
          </p:cNvPr>
          <p:cNvSpPr txBox="1"/>
          <p:nvPr/>
        </p:nvSpPr>
        <p:spPr>
          <a:xfrm>
            <a:off x="7805030" y="6014522"/>
            <a:ext cx="94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5h etch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5DFBD8A-A294-CD35-D08D-365B30328AC0}"/>
              </a:ext>
            </a:extLst>
          </p:cNvPr>
          <p:cNvSpPr txBox="1"/>
          <p:nvPr/>
        </p:nvSpPr>
        <p:spPr>
          <a:xfrm>
            <a:off x="4914161" y="5634593"/>
            <a:ext cx="12490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Unreacted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602DE51-8D4A-EA44-88F3-A715EB08AA37}"/>
              </a:ext>
            </a:extLst>
          </p:cNvPr>
          <p:cNvSpPr txBox="1"/>
          <p:nvPr/>
        </p:nvSpPr>
        <p:spPr>
          <a:xfrm>
            <a:off x="8315260" y="5635665"/>
            <a:ext cx="1043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Reacted</a:t>
            </a:r>
          </a:p>
        </p:txBody>
      </p:sp>
      <p:pic>
        <p:nvPicPr>
          <p:cNvPr id="16" name="Picture 15" descr="A close-up of a rock&#10;&#10;Description automatically generated with low confidence">
            <a:extLst>
              <a:ext uri="{FF2B5EF4-FFF2-40B4-BE49-F238E27FC236}">
                <a16:creationId xmlns:a16="http://schemas.microsoft.com/office/drawing/2014/main" id="{FAEA6F72-48A6-029E-C6E1-762235308ED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67801" y="117950"/>
            <a:ext cx="3048000" cy="228449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CF02BCD-6856-7E1A-EDC7-44870C91E16F}"/>
              </a:ext>
            </a:extLst>
          </p:cNvPr>
          <p:cNvSpPr txBox="1"/>
          <p:nvPr/>
        </p:nvSpPr>
        <p:spPr>
          <a:xfrm>
            <a:off x="9120885" y="2373868"/>
            <a:ext cx="29418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Edge of the masked region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BA21821-247B-739F-D430-B40F2C3AD2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9/28/2022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45200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467736-337E-C1DB-CED4-718B37FE54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Heat Treatment of Etched Wires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867923-14BA-B78B-4933-A96E57ABF4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Heat treatment of AUP wire etched for 5h: no apparent Sn leak or other issues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31E3B5D-4327-C9F3-8648-2137CB1653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JF Croteau -- Progress on APC Wires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D5F4A8-1BBC-6914-B1E8-A455CFA76A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64CF65A-2F02-67F3-1652-71ACC1A530E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2403144" y="-345743"/>
            <a:ext cx="1289713" cy="54864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E79267A-7444-B2F5-BB2B-5FA77A6A04C8}"/>
              </a:ext>
            </a:extLst>
          </p:cNvPr>
          <p:cNvSpPr txBox="1"/>
          <p:nvPr/>
        </p:nvSpPr>
        <p:spPr>
          <a:xfrm>
            <a:off x="5930300" y="1795046"/>
            <a:ext cx="3288080" cy="338554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(a) Reference wire for comparison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B20DC07-98F3-63CD-8F12-EBD0C32E4C18}"/>
              </a:ext>
            </a:extLst>
          </p:cNvPr>
          <p:cNvSpPr txBox="1"/>
          <p:nvPr/>
        </p:nvSpPr>
        <p:spPr>
          <a:xfrm>
            <a:off x="5930300" y="2176046"/>
            <a:ext cx="3213700" cy="338554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(b) Partially etched (5h) AUP wire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8EBB1110-3786-73A9-25DF-765409EB9C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04801" y="3058605"/>
            <a:ext cx="5486400" cy="1676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0243893D-2BE0-F8DB-FE31-6E090FFF89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04800" y="4751621"/>
            <a:ext cx="5486400" cy="1572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>
            <a:extLst>
              <a:ext uri="{FF2B5EF4-FFF2-40B4-BE49-F238E27FC236}">
                <a16:creationId xmlns:a16="http://schemas.microsoft.com/office/drawing/2014/main" id="{2B20E15C-F47F-C933-7603-6BECDA9B0A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67401" y="2514600"/>
            <a:ext cx="6126480" cy="2159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>
            <a:extLst>
              <a:ext uri="{FF2B5EF4-FFF2-40B4-BE49-F238E27FC236}">
                <a16:creationId xmlns:a16="http://schemas.microsoft.com/office/drawing/2014/main" id="{D06FE42F-1C68-32EA-4338-BFF0E77795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67400" y="4633477"/>
            <a:ext cx="6126480" cy="1737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5DD308EA-0B85-AF25-8A26-6A3D89439C5F}"/>
              </a:ext>
            </a:extLst>
          </p:cNvPr>
          <p:cNvSpPr txBox="1"/>
          <p:nvPr/>
        </p:nvSpPr>
        <p:spPr>
          <a:xfrm>
            <a:off x="811189" y="1875311"/>
            <a:ext cx="48421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(a)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12D5C1A-CB16-641F-DC27-8B9E7342F89D}"/>
              </a:ext>
            </a:extLst>
          </p:cNvPr>
          <p:cNvSpPr txBox="1"/>
          <p:nvPr/>
        </p:nvSpPr>
        <p:spPr>
          <a:xfrm>
            <a:off x="811189" y="2514600"/>
            <a:ext cx="48421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(b) </a:t>
            </a:r>
          </a:p>
        </p:txBody>
      </p:sp>
      <p:sp>
        <p:nvSpPr>
          <p:cNvPr id="29" name="Date Placeholder 28">
            <a:extLst>
              <a:ext uri="{FF2B5EF4-FFF2-40B4-BE49-F238E27FC236}">
                <a16:creationId xmlns:a16="http://schemas.microsoft.com/office/drawing/2014/main" id="{41823592-F676-5714-ED7A-B0BECCDA27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9/28/2022</a:t>
            </a:r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CD70075-7DDC-0565-10DE-0D15941F9087}"/>
              </a:ext>
            </a:extLst>
          </p:cNvPr>
          <p:cNvSpPr txBox="1"/>
          <p:nvPr/>
        </p:nvSpPr>
        <p:spPr>
          <a:xfrm>
            <a:off x="9281279" y="1948934"/>
            <a:ext cx="28392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</a:rPr>
              <a:t>Promising for in-situ study</a:t>
            </a:r>
          </a:p>
        </p:txBody>
      </p:sp>
    </p:spTree>
    <p:extLst>
      <p:ext uri="{BB962C8B-B14F-4D97-AF65-F5344CB8AC3E}">
        <p14:creationId xmlns:p14="http://schemas.microsoft.com/office/powerpoint/2010/main" val="4057009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DEF5E1-3068-EE3C-0D11-7BA2F38FF4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Feasibility Study Wires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B2D4A6-B64E-CA94-D696-8AD4787F3C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Heat treatment conditions</a:t>
            </a:r>
          </a:p>
          <a:p>
            <a:r>
              <a:rPr lang="en-US" dirty="0"/>
              <a:t>Wires with ZrO</a:t>
            </a:r>
            <a:r>
              <a:rPr lang="en-US" baseline="-25000" dirty="0"/>
              <a:t>2</a:t>
            </a:r>
            <a:r>
              <a:rPr lang="en-US" dirty="0"/>
              <a:t> at 700°C for 0h, 2h, 9.7h, and 30h</a:t>
            </a:r>
          </a:p>
          <a:p>
            <a:r>
              <a:rPr lang="en-US" dirty="0"/>
              <a:t>Wires with HfO</a:t>
            </a:r>
            <a:r>
              <a:rPr lang="en-US" baseline="-25000" dirty="0"/>
              <a:t>2</a:t>
            </a:r>
            <a:r>
              <a:rPr lang="en-US" dirty="0"/>
              <a:t> at 700°C for 9.7h</a:t>
            </a:r>
          </a:p>
          <a:p>
            <a:r>
              <a:rPr lang="en-US" dirty="0"/>
              <a:t>Wires with Hf, but no internal oxidation at 700°C for 2h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b="1" dirty="0"/>
              <a:t>Sample preparation conditions</a:t>
            </a:r>
          </a:p>
          <a:p>
            <a:r>
              <a:rPr lang="en-US" dirty="0"/>
              <a:t>With copper matrix (not etched)</a:t>
            </a:r>
          </a:p>
          <a:p>
            <a:r>
              <a:rPr lang="en-US" dirty="0"/>
              <a:t>Without copper matrix (etched for 0.5h and 5.5h)</a:t>
            </a:r>
          </a:p>
          <a:p>
            <a:r>
              <a:rPr lang="en-US" dirty="0"/>
              <a:t>Extracted sub-elements (1 sub-element and a bunch of 3 sub-elements)</a:t>
            </a:r>
          </a:p>
          <a:p>
            <a:r>
              <a:rPr lang="en-US" dirty="0"/>
              <a:t>Wire and sub-elements in quartz tubes (for future in-situ study)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7FCDE1-F498-F928-FF37-CD3F8C1C4B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9/28/2022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146A82-52FC-7ABF-ACF7-221DEC4FC7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JF Croteau -- Progress on APC Wires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3C8F27-081A-964D-B7FA-A6779B3526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27611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ACA75EA1-02CE-7B22-763D-6228264913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Feasibility Study: Sample Preparation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80FF6DF-6D70-6750-D709-8A1633E3C7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Masking with Teflon tape worked</a:t>
            </a:r>
          </a:p>
          <a:p>
            <a:r>
              <a:rPr lang="en-US" dirty="0"/>
              <a:t>Samples etched in nitric acid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34E857-DC67-8282-405F-AEE557F7FA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JF Croteau -- Progress on APC Wires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72C503-52C4-59B9-FAEA-90884FEC7B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E4FBCE8-B790-91E7-4451-43764F60661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76333" y="3207717"/>
            <a:ext cx="6644193" cy="1379210"/>
          </a:xfrm>
          <a:prstGeom prst="rect">
            <a:avLst/>
          </a:prstGeom>
        </p:spPr>
      </p:pic>
      <p:pic>
        <p:nvPicPr>
          <p:cNvPr id="3" name="Picture 2" descr="A picture containing indoor&#10;&#10;Description automatically generated">
            <a:extLst>
              <a:ext uri="{FF2B5EF4-FFF2-40B4-BE49-F238E27FC236}">
                <a16:creationId xmlns:a16="http://schemas.microsoft.com/office/drawing/2014/main" id="{FC38C03D-DF79-19C6-5FCA-3AC5E937535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76333" y="4953000"/>
            <a:ext cx="6644193" cy="1333500"/>
          </a:xfrm>
          <a:prstGeom prst="rect">
            <a:avLst/>
          </a:prstGeom>
        </p:spPr>
      </p:pic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242C745E-8376-A79E-8114-391E90361F7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76333" y="1088388"/>
            <a:ext cx="6644193" cy="1731012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20B9CD1-721F-4475-479A-888C29D08D49}"/>
              </a:ext>
            </a:extLst>
          </p:cNvPr>
          <p:cNvCxnSpPr>
            <a:cxnSpLocks/>
          </p:cNvCxnSpPr>
          <p:nvPr/>
        </p:nvCxnSpPr>
        <p:spPr>
          <a:xfrm>
            <a:off x="7965029" y="2845475"/>
            <a:ext cx="0" cy="3048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98FCF803-18EF-5814-AA90-DDAC2A104807}"/>
              </a:ext>
            </a:extLst>
          </p:cNvPr>
          <p:cNvSpPr txBox="1"/>
          <p:nvPr/>
        </p:nvSpPr>
        <p:spPr>
          <a:xfrm>
            <a:off x="8069803" y="2831068"/>
            <a:ext cx="27751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Wire cutting and masking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2249685-9C2B-2359-5B69-69A2C0BA4351}"/>
              </a:ext>
            </a:extLst>
          </p:cNvPr>
          <p:cNvSpPr txBox="1"/>
          <p:nvPr/>
        </p:nvSpPr>
        <p:spPr>
          <a:xfrm>
            <a:off x="8069803" y="4572000"/>
            <a:ext cx="36343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Nitric acid etching and unmasking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74DEA599-42A2-F625-B63B-32679F52349F}"/>
              </a:ext>
            </a:extLst>
          </p:cNvPr>
          <p:cNvCxnSpPr>
            <a:cxnSpLocks/>
          </p:cNvCxnSpPr>
          <p:nvPr/>
        </p:nvCxnSpPr>
        <p:spPr>
          <a:xfrm>
            <a:off x="7965029" y="4618728"/>
            <a:ext cx="0" cy="3048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26" name="Group 25">
            <a:extLst>
              <a:ext uri="{FF2B5EF4-FFF2-40B4-BE49-F238E27FC236}">
                <a16:creationId xmlns:a16="http://schemas.microsoft.com/office/drawing/2014/main" id="{F30CF6F6-BE66-B1E7-C924-2135DA208EA7}"/>
              </a:ext>
            </a:extLst>
          </p:cNvPr>
          <p:cNvGrpSpPr/>
          <p:nvPr/>
        </p:nvGrpSpPr>
        <p:grpSpPr>
          <a:xfrm>
            <a:off x="487870" y="2133600"/>
            <a:ext cx="4274622" cy="4167125"/>
            <a:chOff x="487870" y="2044372"/>
            <a:chExt cx="4274622" cy="4167125"/>
          </a:xfrm>
        </p:grpSpPr>
        <p:pic>
          <p:nvPicPr>
            <p:cNvPr id="22" name="Picture 21" descr="A picture containing wall, indoor&#10;&#10;Description automatically generated">
              <a:extLst>
                <a:ext uri="{FF2B5EF4-FFF2-40B4-BE49-F238E27FC236}">
                  <a16:creationId xmlns:a16="http://schemas.microsoft.com/office/drawing/2014/main" id="{F0AAB604-27ED-E283-BF7C-817D74E695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87870" y="2044372"/>
              <a:ext cx="4274622" cy="4167125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A7F80E7-002C-A7A7-CE9A-A21CA2860F64}"/>
                </a:ext>
              </a:extLst>
            </p:cNvPr>
            <p:cNvSpPr txBox="1"/>
            <p:nvPr/>
          </p:nvSpPr>
          <p:spPr>
            <a:xfrm>
              <a:off x="1785613" y="3638446"/>
              <a:ext cx="14157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tx2"/>
                  </a:solidFill>
                </a:rPr>
                <a:t>Not masked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F57154B-3C4D-F495-1D21-9DF6C05A8109}"/>
                </a:ext>
              </a:extLst>
            </p:cNvPr>
            <p:cNvSpPr txBox="1"/>
            <p:nvPr/>
          </p:nvSpPr>
          <p:spPr>
            <a:xfrm>
              <a:off x="1889906" y="4799433"/>
              <a:ext cx="169790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tx2"/>
                  </a:solidFill>
                </a:rPr>
                <a:t>1 end masked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F252EC1F-9532-EE34-73EC-2E4D5C63A584}"/>
                </a:ext>
              </a:extLst>
            </p:cNvPr>
            <p:cNvSpPr txBox="1"/>
            <p:nvPr/>
          </p:nvSpPr>
          <p:spPr>
            <a:xfrm>
              <a:off x="1709413" y="5333713"/>
              <a:ext cx="174919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tx2"/>
                  </a:solidFill>
                </a:rPr>
                <a:t>2 ends masked</a:t>
              </a:r>
            </a:p>
          </p:txBody>
        </p:sp>
      </p:grp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4A585579-8683-E59E-D741-D8C513503B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9/28/2022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70032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021543-8F9F-CE29-017B-208C5C97E3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Feasibility Study: Sample Preparation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4D15E0-BB66-8675-D16F-085986B9A0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Analysis of the same wire at different stages of </a:t>
            </a:r>
            <a:br>
              <a:rPr lang="en-US" dirty="0"/>
            </a:br>
            <a:r>
              <a:rPr lang="en-US" dirty="0"/>
              <a:t>a heat treatment for different sample preparation</a:t>
            </a:r>
            <a:br>
              <a:rPr lang="en-US" dirty="0"/>
            </a:br>
            <a:r>
              <a:rPr lang="en-US" dirty="0"/>
              <a:t>conditions (total of 22 samples)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4387307A-0D85-A7D3-F7E0-067C6F4AC3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9/28/2022</a:t>
            </a:r>
            <a:endParaRPr lang="en-GB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CD977DF1-8EC8-12C7-64A9-A45B8FA345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JF Croteau -- Progress on APC Wires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F914E07-EEFB-0712-8572-EA1D618091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530DD-A957-45E6-AF64-2445DE99762A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12" name="Picture 11" descr="A picture containing indoor&#10;&#10;Description automatically generated">
            <a:extLst>
              <a:ext uri="{FF2B5EF4-FFF2-40B4-BE49-F238E27FC236}">
                <a16:creationId xmlns:a16="http://schemas.microsoft.com/office/drawing/2014/main" id="{E60EFC17-0F99-B4FF-01A5-E6C39BA5802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86108" y="1094908"/>
            <a:ext cx="5229692" cy="5229692"/>
          </a:xfrm>
          <a:prstGeom prst="ellipse">
            <a:avLst/>
          </a:prstGeom>
        </p:spPr>
      </p:pic>
      <p:grpSp>
        <p:nvGrpSpPr>
          <p:cNvPr id="46" name="Group 45">
            <a:extLst>
              <a:ext uri="{FF2B5EF4-FFF2-40B4-BE49-F238E27FC236}">
                <a16:creationId xmlns:a16="http://schemas.microsoft.com/office/drawing/2014/main" id="{BE3FE592-B417-30E1-2DA3-B8793DE6832A}"/>
              </a:ext>
            </a:extLst>
          </p:cNvPr>
          <p:cNvGrpSpPr/>
          <p:nvPr/>
        </p:nvGrpSpPr>
        <p:grpSpPr>
          <a:xfrm>
            <a:off x="155749" y="2590800"/>
            <a:ext cx="6612799" cy="3657600"/>
            <a:chOff x="2075317" y="2908965"/>
            <a:chExt cx="5643968" cy="3121731"/>
          </a:xfrm>
        </p:grpSpPr>
        <p:pic>
          <p:nvPicPr>
            <p:cNvPr id="20" name="Picture 19" descr="A picture containing indoor&#10;&#10;Description automatically generated">
              <a:extLst>
                <a:ext uri="{FF2B5EF4-FFF2-40B4-BE49-F238E27FC236}">
                  <a16:creationId xmlns:a16="http://schemas.microsoft.com/office/drawing/2014/main" id="{13CD33D5-692D-0F3C-FD64-B3FF5A3C85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075317" y="2908965"/>
              <a:ext cx="5643968" cy="3121731"/>
            </a:xfrm>
            <a:prstGeom prst="rect">
              <a:avLst/>
            </a:prstGeom>
            <a:ln w="28575">
              <a:solidFill>
                <a:schemeClr val="accent2"/>
              </a:solidFill>
            </a:ln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C9DFCE4E-4A42-6C85-E30F-7EFE642B20DF}"/>
                </a:ext>
              </a:extLst>
            </p:cNvPr>
            <p:cNvSpPr txBox="1"/>
            <p:nvPr/>
          </p:nvSpPr>
          <p:spPr>
            <a:xfrm>
              <a:off x="4717736" y="3801209"/>
              <a:ext cx="1371600" cy="551638"/>
            </a:xfrm>
            <a:prstGeom prst="rect">
              <a:avLst/>
            </a:prstGeom>
            <a:solidFill>
              <a:schemeClr val="accent4">
                <a:alpha val="78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1 and 3 sub-elements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609D738B-D81D-AB85-1758-F333AA0EA9C3}"/>
                </a:ext>
              </a:extLst>
            </p:cNvPr>
            <p:cNvSpPr txBox="1"/>
            <p:nvPr/>
          </p:nvSpPr>
          <p:spPr>
            <a:xfrm>
              <a:off x="2462675" y="3588163"/>
              <a:ext cx="1484640" cy="551638"/>
            </a:xfrm>
            <a:prstGeom prst="rect">
              <a:avLst/>
            </a:prstGeom>
            <a:solidFill>
              <a:schemeClr val="accent2">
                <a:alpha val="78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</a:rPr>
                <a:t>Exposed sub-elements</a:t>
              </a:r>
            </a:p>
          </p:txBody>
        </p: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FC315A41-9B38-D7A9-A789-25E41B69C8E8}"/>
                </a:ext>
              </a:extLst>
            </p:cNvPr>
            <p:cNvCxnSpPr>
              <a:cxnSpLocks/>
            </p:cNvCxnSpPr>
            <p:nvPr/>
          </p:nvCxnSpPr>
          <p:spPr>
            <a:xfrm>
              <a:off x="4934045" y="4529657"/>
              <a:ext cx="157934" cy="112545"/>
            </a:xfrm>
            <a:prstGeom prst="straightConnector1">
              <a:avLst/>
            </a:prstGeom>
            <a:ln w="38100">
              <a:solidFill>
                <a:schemeClr val="accent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A6489FC4-A16E-595D-BDEE-17CEE9239DC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259225" y="4743021"/>
              <a:ext cx="157934" cy="112545"/>
            </a:xfrm>
            <a:prstGeom prst="straightConnector1">
              <a:avLst/>
            </a:prstGeom>
            <a:ln w="38100">
              <a:solidFill>
                <a:schemeClr val="accent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4D5902D4-C984-8079-60DA-3B7BCE32D729}"/>
                </a:ext>
              </a:extLst>
            </p:cNvPr>
            <p:cNvCxnSpPr>
              <a:cxnSpLocks/>
            </p:cNvCxnSpPr>
            <p:nvPr/>
          </p:nvCxnSpPr>
          <p:spPr>
            <a:xfrm>
              <a:off x="2731938" y="4177852"/>
              <a:ext cx="157934" cy="316872"/>
            </a:xfrm>
            <a:prstGeom prst="straightConnector1">
              <a:avLst/>
            </a:prstGeom>
            <a:ln w="3810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684BF9BA-E9EA-86FB-5BC9-BBBC144D7A34}"/>
              </a:ext>
            </a:extLst>
          </p:cNvPr>
          <p:cNvSpPr/>
          <p:nvPr/>
        </p:nvSpPr>
        <p:spPr>
          <a:xfrm>
            <a:off x="8229600" y="4871550"/>
            <a:ext cx="2618908" cy="1376850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E95D30F-AE37-E736-5DA7-21C3D1B24B16}"/>
              </a:ext>
            </a:extLst>
          </p:cNvPr>
          <p:cNvCxnSpPr>
            <a:cxnSpLocks/>
          </p:cNvCxnSpPr>
          <p:nvPr/>
        </p:nvCxnSpPr>
        <p:spPr>
          <a:xfrm>
            <a:off x="6768547" y="6096000"/>
            <a:ext cx="1461053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4BB08F98-B9CF-D0BC-2B9D-2CA964E6124D}"/>
              </a:ext>
            </a:extLst>
          </p:cNvPr>
          <p:cNvSpPr txBox="1"/>
          <p:nvPr/>
        </p:nvSpPr>
        <p:spPr>
          <a:xfrm>
            <a:off x="10121863" y="1671154"/>
            <a:ext cx="1607046" cy="369332"/>
          </a:xfrm>
          <a:prstGeom prst="rect">
            <a:avLst/>
          </a:prstGeom>
          <a:solidFill>
            <a:schemeClr val="accent3">
              <a:alpha val="7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Quartz tubes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02945B8-9411-B2FD-9D02-2C636235C4D5}"/>
              </a:ext>
            </a:extLst>
          </p:cNvPr>
          <p:cNvCxnSpPr>
            <a:cxnSpLocks/>
          </p:cNvCxnSpPr>
          <p:nvPr/>
        </p:nvCxnSpPr>
        <p:spPr>
          <a:xfrm>
            <a:off x="11125200" y="2057400"/>
            <a:ext cx="0" cy="220685"/>
          </a:xfrm>
          <a:prstGeom prst="straightConnector1">
            <a:avLst/>
          </a:prstGeom>
          <a:ln w="3810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A5054F2A-87AA-4E09-FB87-184BF523A2D6}"/>
              </a:ext>
            </a:extLst>
          </p:cNvPr>
          <p:cNvCxnSpPr>
            <a:cxnSpLocks/>
          </p:cNvCxnSpPr>
          <p:nvPr/>
        </p:nvCxnSpPr>
        <p:spPr>
          <a:xfrm>
            <a:off x="11386445" y="2514600"/>
            <a:ext cx="0" cy="236038"/>
          </a:xfrm>
          <a:prstGeom prst="straightConnector1">
            <a:avLst/>
          </a:prstGeom>
          <a:ln w="3810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68662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B87C0-34BC-A8BC-2846-A529AD7BDD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Timeline</a:t>
            </a:r>
          </a:p>
        </p:txBody>
      </p:sp>
      <p:sp>
        <p:nvSpPr>
          <p:cNvPr id="35" name="Content Placeholder 34">
            <a:extLst>
              <a:ext uri="{FF2B5EF4-FFF2-40B4-BE49-F238E27FC236}">
                <a16:creationId xmlns:a16="http://schemas.microsoft.com/office/drawing/2014/main" id="{2BEDBD05-814C-25F1-722E-7EF9BEF9A4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Rapid access proposal was approved for a feasibility study on October 14 and 15</a:t>
            </a:r>
          </a:p>
          <a:p>
            <a:r>
              <a:rPr lang="en-US" dirty="0"/>
              <a:t>Aiming to conduct an in-situ study during cycle run 2023-1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2DA3C8-7058-5736-9166-5CCA9EA5C1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9/28/2022</a:t>
            </a:r>
            <a:endParaRPr lang="en-GB"/>
          </a:p>
        </p:txBody>
      </p:sp>
      <p:sp>
        <p:nvSpPr>
          <p:cNvPr id="72" name="Google Shape;1345;p5">
            <a:extLst>
              <a:ext uri="{FF2B5EF4-FFF2-40B4-BE49-F238E27FC236}">
                <a16:creationId xmlns:a16="http://schemas.microsoft.com/office/drawing/2014/main" id="{188F94D1-7E51-4D23-4247-98FABD933F51}"/>
              </a:ext>
            </a:extLst>
          </p:cNvPr>
          <p:cNvSpPr txBox="1"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fr-FR"/>
              <a:t>JF Croteau -- Progress on APC Wires</a:t>
            </a:r>
            <a:endParaRPr lang="fr-F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DCB37D-381B-D422-2C80-239F6E1468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00000000-1234-1234-1234-123412341234}" type="slidenum">
              <a:rPr lang="en-US" smtClean="0"/>
              <a:pPr lvl="0"/>
              <a:t>16</a:t>
            </a:fld>
            <a:endParaRPr lang="en-US"/>
          </a:p>
        </p:txBody>
      </p:sp>
      <p:sp>
        <p:nvSpPr>
          <p:cNvPr id="57" name="Google Shape;1514;g136377d9b65_0_78">
            <a:extLst>
              <a:ext uri="{FF2B5EF4-FFF2-40B4-BE49-F238E27FC236}">
                <a16:creationId xmlns:a16="http://schemas.microsoft.com/office/drawing/2014/main" id="{D7E58A19-CF1D-408E-6A09-99EA6703EEF4}"/>
              </a:ext>
            </a:extLst>
          </p:cNvPr>
          <p:cNvSpPr txBox="1"/>
          <p:nvPr/>
        </p:nvSpPr>
        <p:spPr>
          <a:xfrm>
            <a:off x="8835458" y="5791200"/>
            <a:ext cx="2816791" cy="353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dirty="0">
                <a:solidFill>
                  <a:schemeClr val="accent6"/>
                </a:solidFill>
              </a:rPr>
              <a:t>*</a:t>
            </a:r>
            <a:r>
              <a:rPr lang="en-US" sz="1050" dirty="0">
                <a:solidFill>
                  <a:schemeClr val="accent6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https://www.aps.anl.gov/APS-Upgrade</a:t>
            </a:r>
            <a:r>
              <a:rPr lang="en-US" sz="1050" dirty="0">
                <a:solidFill>
                  <a:schemeClr val="accent6"/>
                </a:solidFill>
              </a:rPr>
              <a:t> </a:t>
            </a:r>
            <a:endParaRPr sz="1050" dirty="0">
              <a:solidFill>
                <a:schemeClr val="accent6"/>
              </a:solidFill>
            </a:endParaRPr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id="{C2C75F5A-BB65-E21A-A754-28398B92364D}"/>
              </a:ext>
            </a:extLst>
          </p:cNvPr>
          <p:cNvGrpSpPr/>
          <p:nvPr/>
        </p:nvGrpSpPr>
        <p:grpSpPr>
          <a:xfrm>
            <a:off x="265100" y="3567600"/>
            <a:ext cx="11932551" cy="2452200"/>
            <a:chOff x="265100" y="3714750"/>
            <a:chExt cx="11932551" cy="2452200"/>
          </a:xfrm>
        </p:grpSpPr>
        <p:cxnSp>
          <p:nvCxnSpPr>
            <p:cNvPr id="10" name="Google Shape;1480;g136377d9b65_0_78">
              <a:extLst>
                <a:ext uri="{FF2B5EF4-FFF2-40B4-BE49-F238E27FC236}">
                  <a16:creationId xmlns:a16="http://schemas.microsoft.com/office/drawing/2014/main" id="{6464A762-A166-8091-3086-C40D8F73A5D5}"/>
                </a:ext>
              </a:extLst>
            </p:cNvPr>
            <p:cNvCxnSpPr>
              <a:cxnSpLocks/>
            </p:cNvCxnSpPr>
            <p:nvPr/>
          </p:nvCxnSpPr>
          <p:spPr>
            <a:xfrm rot="10800000" flipH="1">
              <a:off x="609600" y="5451000"/>
              <a:ext cx="10972800" cy="90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11" name="Google Shape;1481;g136377d9b65_0_78">
              <a:extLst>
                <a:ext uri="{FF2B5EF4-FFF2-40B4-BE49-F238E27FC236}">
                  <a16:creationId xmlns:a16="http://schemas.microsoft.com/office/drawing/2014/main" id="{A6AA2EEA-0043-57FF-8132-CF7A05D1FF05}"/>
                </a:ext>
              </a:extLst>
            </p:cNvPr>
            <p:cNvSpPr/>
            <p:nvPr/>
          </p:nvSpPr>
          <p:spPr>
            <a:xfrm>
              <a:off x="692600" y="5409750"/>
              <a:ext cx="91500" cy="91500"/>
            </a:xfrm>
            <a:prstGeom prst="ellipse">
              <a:avLst/>
            </a:pr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482;g136377d9b65_0_78">
              <a:extLst>
                <a:ext uri="{FF2B5EF4-FFF2-40B4-BE49-F238E27FC236}">
                  <a16:creationId xmlns:a16="http://schemas.microsoft.com/office/drawing/2014/main" id="{DED8BBE2-A08E-03D5-07C3-FB1F7A1C8150}"/>
                </a:ext>
              </a:extLst>
            </p:cNvPr>
            <p:cNvSpPr/>
            <p:nvPr/>
          </p:nvSpPr>
          <p:spPr>
            <a:xfrm>
              <a:off x="2591918" y="5409750"/>
              <a:ext cx="91500" cy="91500"/>
            </a:xfrm>
            <a:prstGeom prst="ellipse">
              <a:avLst/>
            </a:pr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483;g136377d9b65_0_78">
              <a:extLst>
                <a:ext uri="{FF2B5EF4-FFF2-40B4-BE49-F238E27FC236}">
                  <a16:creationId xmlns:a16="http://schemas.microsoft.com/office/drawing/2014/main" id="{2E8C3660-839C-3754-7641-619FB3E43F99}"/>
                </a:ext>
              </a:extLst>
            </p:cNvPr>
            <p:cNvSpPr/>
            <p:nvPr/>
          </p:nvSpPr>
          <p:spPr>
            <a:xfrm>
              <a:off x="3541577" y="5409750"/>
              <a:ext cx="91500" cy="91500"/>
            </a:xfrm>
            <a:prstGeom prst="ellipse">
              <a:avLst/>
            </a:pr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84;g136377d9b65_0_78">
              <a:extLst>
                <a:ext uri="{FF2B5EF4-FFF2-40B4-BE49-F238E27FC236}">
                  <a16:creationId xmlns:a16="http://schemas.microsoft.com/office/drawing/2014/main" id="{BB37BBB1-74C4-08AF-0655-A49926B91437}"/>
                </a:ext>
              </a:extLst>
            </p:cNvPr>
            <p:cNvSpPr/>
            <p:nvPr/>
          </p:nvSpPr>
          <p:spPr>
            <a:xfrm>
              <a:off x="4491236" y="5409750"/>
              <a:ext cx="91500" cy="91500"/>
            </a:xfrm>
            <a:prstGeom prst="ellipse">
              <a:avLst/>
            </a:pr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485;g136377d9b65_0_78">
              <a:extLst>
                <a:ext uri="{FF2B5EF4-FFF2-40B4-BE49-F238E27FC236}">
                  <a16:creationId xmlns:a16="http://schemas.microsoft.com/office/drawing/2014/main" id="{3C63B8E7-E784-1A76-BE85-6BAD4BB9F523}"/>
                </a:ext>
              </a:extLst>
            </p:cNvPr>
            <p:cNvSpPr/>
            <p:nvPr/>
          </p:nvSpPr>
          <p:spPr>
            <a:xfrm>
              <a:off x="6390554" y="5409750"/>
              <a:ext cx="91500" cy="91500"/>
            </a:xfrm>
            <a:prstGeom prst="ellipse">
              <a:avLst/>
            </a:pr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486;g136377d9b65_0_78">
              <a:extLst>
                <a:ext uri="{FF2B5EF4-FFF2-40B4-BE49-F238E27FC236}">
                  <a16:creationId xmlns:a16="http://schemas.microsoft.com/office/drawing/2014/main" id="{56F40D06-ACF6-562B-A0B1-B6785AEAE5A4}"/>
                </a:ext>
              </a:extLst>
            </p:cNvPr>
            <p:cNvSpPr/>
            <p:nvPr/>
          </p:nvSpPr>
          <p:spPr>
            <a:xfrm>
              <a:off x="7340213" y="5409750"/>
              <a:ext cx="91500" cy="91500"/>
            </a:xfrm>
            <a:prstGeom prst="ellipse">
              <a:avLst/>
            </a:pr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487;g136377d9b65_0_78">
              <a:extLst>
                <a:ext uri="{FF2B5EF4-FFF2-40B4-BE49-F238E27FC236}">
                  <a16:creationId xmlns:a16="http://schemas.microsoft.com/office/drawing/2014/main" id="{4DC9C718-5F23-6C37-1DD3-C87A9095A4F4}"/>
                </a:ext>
              </a:extLst>
            </p:cNvPr>
            <p:cNvSpPr/>
            <p:nvPr/>
          </p:nvSpPr>
          <p:spPr>
            <a:xfrm>
              <a:off x="8289872" y="5409750"/>
              <a:ext cx="91500" cy="91500"/>
            </a:xfrm>
            <a:prstGeom prst="ellipse">
              <a:avLst/>
            </a:pr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488;g136377d9b65_0_78">
              <a:extLst>
                <a:ext uri="{FF2B5EF4-FFF2-40B4-BE49-F238E27FC236}">
                  <a16:creationId xmlns:a16="http://schemas.microsoft.com/office/drawing/2014/main" id="{7EDDA55D-9121-3D75-2BE7-DCF82E2E0791}"/>
                </a:ext>
              </a:extLst>
            </p:cNvPr>
            <p:cNvSpPr txBox="1"/>
            <p:nvPr/>
          </p:nvSpPr>
          <p:spPr>
            <a:xfrm>
              <a:off x="265100" y="5504550"/>
              <a:ext cx="9465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dirty="0">
                  <a:solidFill>
                    <a:schemeClr val="dk2"/>
                  </a:solidFill>
                </a:rPr>
                <a:t>June</a:t>
              </a:r>
              <a:endParaRPr sz="1200" dirty="0">
                <a:solidFill>
                  <a:schemeClr val="dk2"/>
                </a:solidFill>
              </a:endParaRPr>
            </a:p>
          </p:txBody>
        </p:sp>
        <p:sp>
          <p:nvSpPr>
            <p:cNvPr id="19" name="Google Shape;1489;g136377d9b65_0_78">
              <a:extLst>
                <a:ext uri="{FF2B5EF4-FFF2-40B4-BE49-F238E27FC236}">
                  <a16:creationId xmlns:a16="http://schemas.microsoft.com/office/drawing/2014/main" id="{E9DFC741-C7DB-D11E-5519-7C973C1ABDD8}"/>
                </a:ext>
              </a:extLst>
            </p:cNvPr>
            <p:cNvSpPr txBox="1"/>
            <p:nvPr/>
          </p:nvSpPr>
          <p:spPr>
            <a:xfrm>
              <a:off x="2164418" y="5504550"/>
              <a:ext cx="9465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dirty="0">
                  <a:solidFill>
                    <a:schemeClr val="dk2"/>
                  </a:solidFill>
                </a:rPr>
                <a:t>August</a:t>
              </a:r>
              <a:endParaRPr sz="1200" dirty="0">
                <a:solidFill>
                  <a:schemeClr val="dk2"/>
                </a:solidFill>
              </a:endParaRPr>
            </a:p>
          </p:txBody>
        </p:sp>
        <p:sp>
          <p:nvSpPr>
            <p:cNvPr id="20" name="Google Shape;1490;g136377d9b65_0_78">
              <a:extLst>
                <a:ext uri="{FF2B5EF4-FFF2-40B4-BE49-F238E27FC236}">
                  <a16:creationId xmlns:a16="http://schemas.microsoft.com/office/drawing/2014/main" id="{C8F5A4B6-C07E-B21F-7A0E-3241E77B1618}"/>
                </a:ext>
              </a:extLst>
            </p:cNvPr>
            <p:cNvSpPr txBox="1"/>
            <p:nvPr/>
          </p:nvSpPr>
          <p:spPr>
            <a:xfrm>
              <a:off x="3114077" y="5504550"/>
              <a:ext cx="9465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dirty="0">
                  <a:solidFill>
                    <a:schemeClr val="dk2"/>
                  </a:solidFill>
                </a:rPr>
                <a:t>September</a:t>
              </a:r>
              <a:endParaRPr sz="1200" dirty="0">
                <a:solidFill>
                  <a:schemeClr val="dk2"/>
                </a:solidFill>
              </a:endParaRPr>
            </a:p>
          </p:txBody>
        </p:sp>
        <p:sp>
          <p:nvSpPr>
            <p:cNvPr id="21" name="Google Shape;1491;g136377d9b65_0_78">
              <a:extLst>
                <a:ext uri="{FF2B5EF4-FFF2-40B4-BE49-F238E27FC236}">
                  <a16:creationId xmlns:a16="http://schemas.microsoft.com/office/drawing/2014/main" id="{E05F9BEA-1D08-03AD-64D4-5F6AB636DAD6}"/>
                </a:ext>
              </a:extLst>
            </p:cNvPr>
            <p:cNvSpPr txBox="1"/>
            <p:nvPr/>
          </p:nvSpPr>
          <p:spPr>
            <a:xfrm>
              <a:off x="4063736" y="5504550"/>
              <a:ext cx="9465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dirty="0">
                  <a:solidFill>
                    <a:schemeClr val="dk2"/>
                  </a:solidFill>
                </a:rPr>
                <a:t>October</a:t>
              </a:r>
              <a:endParaRPr sz="1200" dirty="0">
                <a:solidFill>
                  <a:schemeClr val="dk2"/>
                </a:solidFill>
              </a:endParaRPr>
            </a:p>
          </p:txBody>
        </p:sp>
        <p:sp>
          <p:nvSpPr>
            <p:cNvPr id="22" name="Google Shape;1492;g136377d9b65_0_78">
              <a:extLst>
                <a:ext uri="{FF2B5EF4-FFF2-40B4-BE49-F238E27FC236}">
                  <a16:creationId xmlns:a16="http://schemas.microsoft.com/office/drawing/2014/main" id="{074CF974-E5CA-0E48-8FCF-730FAA6A3A63}"/>
                </a:ext>
              </a:extLst>
            </p:cNvPr>
            <p:cNvSpPr txBox="1"/>
            <p:nvPr/>
          </p:nvSpPr>
          <p:spPr>
            <a:xfrm>
              <a:off x="5013395" y="5504550"/>
              <a:ext cx="9465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dirty="0">
                  <a:solidFill>
                    <a:schemeClr val="dk2"/>
                  </a:solidFill>
                </a:rPr>
                <a:t>November</a:t>
              </a:r>
              <a:endParaRPr sz="1200" dirty="0">
                <a:solidFill>
                  <a:schemeClr val="dk2"/>
                </a:solidFill>
              </a:endParaRPr>
            </a:p>
          </p:txBody>
        </p:sp>
        <p:sp>
          <p:nvSpPr>
            <p:cNvPr id="23" name="Google Shape;1493;g136377d9b65_0_78">
              <a:extLst>
                <a:ext uri="{FF2B5EF4-FFF2-40B4-BE49-F238E27FC236}">
                  <a16:creationId xmlns:a16="http://schemas.microsoft.com/office/drawing/2014/main" id="{549EAE44-30E0-2060-02BB-2DE3BE703FFF}"/>
                </a:ext>
              </a:extLst>
            </p:cNvPr>
            <p:cNvSpPr txBox="1"/>
            <p:nvPr/>
          </p:nvSpPr>
          <p:spPr>
            <a:xfrm>
              <a:off x="5963054" y="5504550"/>
              <a:ext cx="9465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dirty="0">
                  <a:solidFill>
                    <a:schemeClr val="dk2"/>
                  </a:solidFill>
                </a:rPr>
                <a:t>December</a:t>
              </a:r>
              <a:endParaRPr sz="1200" dirty="0">
                <a:solidFill>
                  <a:schemeClr val="dk2"/>
                </a:solidFill>
              </a:endParaRPr>
            </a:p>
          </p:txBody>
        </p:sp>
        <p:sp>
          <p:nvSpPr>
            <p:cNvPr id="24" name="Google Shape;1494;g136377d9b65_0_78">
              <a:extLst>
                <a:ext uri="{FF2B5EF4-FFF2-40B4-BE49-F238E27FC236}">
                  <a16:creationId xmlns:a16="http://schemas.microsoft.com/office/drawing/2014/main" id="{96D38498-95E5-6456-D821-306F79FE8172}"/>
                </a:ext>
              </a:extLst>
            </p:cNvPr>
            <p:cNvSpPr txBox="1"/>
            <p:nvPr/>
          </p:nvSpPr>
          <p:spPr>
            <a:xfrm>
              <a:off x="6912713" y="5504550"/>
              <a:ext cx="9465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dirty="0">
                  <a:solidFill>
                    <a:schemeClr val="dk2"/>
                  </a:solidFill>
                </a:rPr>
                <a:t>January</a:t>
              </a:r>
              <a:endParaRPr sz="1200" dirty="0">
                <a:solidFill>
                  <a:schemeClr val="dk2"/>
                </a:solidFill>
              </a:endParaRPr>
            </a:p>
          </p:txBody>
        </p:sp>
        <p:sp>
          <p:nvSpPr>
            <p:cNvPr id="25" name="Google Shape;1495;g136377d9b65_0_78">
              <a:extLst>
                <a:ext uri="{FF2B5EF4-FFF2-40B4-BE49-F238E27FC236}">
                  <a16:creationId xmlns:a16="http://schemas.microsoft.com/office/drawing/2014/main" id="{918B06AA-E3E3-E8C5-3ACE-34A2060ABEFF}"/>
                </a:ext>
              </a:extLst>
            </p:cNvPr>
            <p:cNvSpPr txBox="1"/>
            <p:nvPr/>
          </p:nvSpPr>
          <p:spPr>
            <a:xfrm>
              <a:off x="7862372" y="5504550"/>
              <a:ext cx="9465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dirty="0">
                  <a:solidFill>
                    <a:schemeClr val="dk2"/>
                  </a:solidFill>
                </a:rPr>
                <a:t>February</a:t>
              </a:r>
              <a:endParaRPr sz="1200" dirty="0">
                <a:solidFill>
                  <a:schemeClr val="dk2"/>
                </a:solidFill>
              </a:endParaRPr>
            </a:p>
          </p:txBody>
        </p:sp>
        <p:sp>
          <p:nvSpPr>
            <p:cNvPr id="26" name="Google Shape;1496;g136377d9b65_0_78">
              <a:extLst>
                <a:ext uri="{FF2B5EF4-FFF2-40B4-BE49-F238E27FC236}">
                  <a16:creationId xmlns:a16="http://schemas.microsoft.com/office/drawing/2014/main" id="{A6961870-517D-0E9D-404A-43EC605D8699}"/>
                </a:ext>
              </a:extLst>
            </p:cNvPr>
            <p:cNvSpPr txBox="1"/>
            <p:nvPr/>
          </p:nvSpPr>
          <p:spPr>
            <a:xfrm>
              <a:off x="9761690" y="5504550"/>
              <a:ext cx="9465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dirty="0">
                  <a:solidFill>
                    <a:schemeClr val="dk2"/>
                  </a:solidFill>
                </a:rPr>
                <a:t>April</a:t>
              </a:r>
              <a:endParaRPr sz="1200" dirty="0">
                <a:solidFill>
                  <a:schemeClr val="dk2"/>
                </a:solidFill>
              </a:endParaRPr>
            </a:p>
          </p:txBody>
        </p:sp>
        <p:sp>
          <p:nvSpPr>
            <p:cNvPr id="28" name="Google Shape;1498;g136377d9b65_0_78">
              <a:extLst>
                <a:ext uri="{FF2B5EF4-FFF2-40B4-BE49-F238E27FC236}">
                  <a16:creationId xmlns:a16="http://schemas.microsoft.com/office/drawing/2014/main" id="{31C9486F-E868-9A66-8983-098BA0E88590}"/>
                </a:ext>
              </a:extLst>
            </p:cNvPr>
            <p:cNvSpPr txBox="1"/>
            <p:nvPr/>
          </p:nvSpPr>
          <p:spPr>
            <a:xfrm>
              <a:off x="10711350" y="5504550"/>
              <a:ext cx="9465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dirty="0">
                  <a:solidFill>
                    <a:schemeClr val="dk2"/>
                  </a:solidFill>
                </a:rPr>
                <a:t>May</a:t>
              </a:r>
              <a:endParaRPr sz="1200" dirty="0">
                <a:solidFill>
                  <a:schemeClr val="dk2"/>
                </a:solidFill>
              </a:endParaRPr>
            </a:p>
          </p:txBody>
        </p:sp>
        <p:sp>
          <p:nvSpPr>
            <p:cNvPr id="29" name="Google Shape;1499;g136377d9b65_0_78">
              <a:extLst>
                <a:ext uri="{FF2B5EF4-FFF2-40B4-BE49-F238E27FC236}">
                  <a16:creationId xmlns:a16="http://schemas.microsoft.com/office/drawing/2014/main" id="{35358974-DC85-DD07-1BFE-C1F56C639E5D}"/>
                </a:ext>
              </a:extLst>
            </p:cNvPr>
            <p:cNvSpPr/>
            <p:nvPr/>
          </p:nvSpPr>
          <p:spPr>
            <a:xfrm>
              <a:off x="1642259" y="5409750"/>
              <a:ext cx="91500" cy="91500"/>
            </a:xfrm>
            <a:prstGeom prst="ellipse">
              <a:avLst/>
            </a:pr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500;g136377d9b65_0_78">
              <a:extLst>
                <a:ext uri="{FF2B5EF4-FFF2-40B4-BE49-F238E27FC236}">
                  <a16:creationId xmlns:a16="http://schemas.microsoft.com/office/drawing/2014/main" id="{C0B5B79E-50D9-9083-929F-50F4F9FC7E41}"/>
                </a:ext>
              </a:extLst>
            </p:cNvPr>
            <p:cNvSpPr/>
            <p:nvPr/>
          </p:nvSpPr>
          <p:spPr>
            <a:xfrm>
              <a:off x="5440895" y="5409750"/>
              <a:ext cx="91500" cy="91500"/>
            </a:xfrm>
            <a:prstGeom prst="ellipse">
              <a:avLst/>
            </a:pr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501;g136377d9b65_0_78">
              <a:extLst>
                <a:ext uri="{FF2B5EF4-FFF2-40B4-BE49-F238E27FC236}">
                  <a16:creationId xmlns:a16="http://schemas.microsoft.com/office/drawing/2014/main" id="{97E5998E-3D68-4CDE-D2F0-AE2F769FAC1B}"/>
                </a:ext>
              </a:extLst>
            </p:cNvPr>
            <p:cNvSpPr/>
            <p:nvPr/>
          </p:nvSpPr>
          <p:spPr>
            <a:xfrm>
              <a:off x="10189190" y="5409750"/>
              <a:ext cx="91500" cy="91500"/>
            </a:xfrm>
            <a:prstGeom prst="ellipse">
              <a:avLst/>
            </a:pr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502;g136377d9b65_0_78">
              <a:extLst>
                <a:ext uri="{FF2B5EF4-FFF2-40B4-BE49-F238E27FC236}">
                  <a16:creationId xmlns:a16="http://schemas.microsoft.com/office/drawing/2014/main" id="{A0B0A68C-821C-58E4-45F0-88056CA206C9}"/>
                </a:ext>
              </a:extLst>
            </p:cNvPr>
            <p:cNvSpPr/>
            <p:nvPr/>
          </p:nvSpPr>
          <p:spPr>
            <a:xfrm>
              <a:off x="11138850" y="5409750"/>
              <a:ext cx="91500" cy="91500"/>
            </a:xfrm>
            <a:prstGeom prst="ellipse">
              <a:avLst/>
            </a:pr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503;g136377d9b65_0_78">
              <a:extLst>
                <a:ext uri="{FF2B5EF4-FFF2-40B4-BE49-F238E27FC236}">
                  <a16:creationId xmlns:a16="http://schemas.microsoft.com/office/drawing/2014/main" id="{918CDA26-2F87-5F13-19C1-087131A7B53E}"/>
                </a:ext>
              </a:extLst>
            </p:cNvPr>
            <p:cNvSpPr txBox="1"/>
            <p:nvPr/>
          </p:nvSpPr>
          <p:spPr>
            <a:xfrm>
              <a:off x="265125" y="5797650"/>
              <a:ext cx="9465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dirty="0">
                  <a:solidFill>
                    <a:schemeClr val="dk2"/>
                  </a:solidFill>
                </a:rPr>
                <a:t>2022</a:t>
              </a:r>
              <a:endParaRPr sz="1200" dirty="0">
                <a:solidFill>
                  <a:schemeClr val="dk2"/>
                </a:solidFill>
              </a:endParaRPr>
            </a:p>
          </p:txBody>
        </p:sp>
        <p:sp>
          <p:nvSpPr>
            <p:cNvPr id="34" name="Google Shape;1504;g136377d9b65_0_78">
              <a:extLst>
                <a:ext uri="{FF2B5EF4-FFF2-40B4-BE49-F238E27FC236}">
                  <a16:creationId xmlns:a16="http://schemas.microsoft.com/office/drawing/2014/main" id="{4870F53A-DAE2-9BE4-A25F-57407B4D88F5}"/>
                </a:ext>
              </a:extLst>
            </p:cNvPr>
            <p:cNvSpPr txBox="1"/>
            <p:nvPr/>
          </p:nvSpPr>
          <p:spPr>
            <a:xfrm>
              <a:off x="6912713" y="5797650"/>
              <a:ext cx="9465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dirty="0">
                  <a:solidFill>
                    <a:schemeClr val="dk2"/>
                  </a:solidFill>
                </a:rPr>
                <a:t>2023</a:t>
              </a:r>
              <a:endParaRPr sz="1200" dirty="0">
                <a:solidFill>
                  <a:schemeClr val="dk2"/>
                </a:solidFill>
              </a:endParaRPr>
            </a:p>
          </p:txBody>
        </p:sp>
        <p:cxnSp>
          <p:nvCxnSpPr>
            <p:cNvPr id="37" name="Google Shape;1511;g136377d9b65_0_78">
              <a:extLst>
                <a:ext uri="{FF2B5EF4-FFF2-40B4-BE49-F238E27FC236}">
                  <a16:creationId xmlns:a16="http://schemas.microsoft.com/office/drawing/2014/main" id="{41984BDA-28E3-4DC5-357C-3C3563F4ECDE}"/>
                </a:ext>
              </a:extLst>
            </p:cNvPr>
            <p:cNvCxnSpPr>
              <a:cxnSpLocks/>
            </p:cNvCxnSpPr>
            <p:nvPr/>
          </p:nvCxnSpPr>
          <p:spPr>
            <a:xfrm>
              <a:off x="8324222" y="5185180"/>
              <a:ext cx="2254878" cy="0"/>
            </a:xfrm>
            <a:prstGeom prst="straightConnector1">
              <a:avLst/>
            </a:prstGeom>
            <a:noFill/>
            <a:ln w="19050" cap="flat" cmpd="sng">
              <a:solidFill>
                <a:schemeClr val="accent3"/>
              </a:solidFill>
              <a:prstDash val="solid"/>
              <a:round/>
              <a:headEnd type="oval" w="med" len="med"/>
              <a:tailEnd type="oval" w="med" len="med"/>
            </a:ln>
          </p:spPr>
        </p:cxnSp>
        <p:cxnSp>
          <p:nvCxnSpPr>
            <p:cNvPr id="38" name="Google Shape;1512;g136377d9b65_0_78">
              <a:extLst>
                <a:ext uri="{FF2B5EF4-FFF2-40B4-BE49-F238E27FC236}">
                  <a16:creationId xmlns:a16="http://schemas.microsoft.com/office/drawing/2014/main" id="{9ACDCD6A-AE5B-D90E-4902-39300A960ECD}"/>
                </a:ext>
              </a:extLst>
            </p:cNvPr>
            <p:cNvCxnSpPr>
              <a:cxnSpLocks/>
            </p:cNvCxnSpPr>
            <p:nvPr/>
          </p:nvCxnSpPr>
          <p:spPr>
            <a:xfrm>
              <a:off x="10758990" y="5185180"/>
              <a:ext cx="1141185" cy="0"/>
            </a:xfrm>
            <a:prstGeom prst="straightConnector1">
              <a:avLst/>
            </a:prstGeom>
            <a:noFill/>
            <a:ln w="19050" cap="flat" cmpd="sng">
              <a:solidFill>
                <a:schemeClr val="accent6"/>
              </a:solidFill>
              <a:prstDash val="solid"/>
              <a:round/>
              <a:headEnd type="oval" w="med" len="med"/>
              <a:tailEnd type="triangle" w="med" len="med"/>
            </a:ln>
          </p:spPr>
        </p:cxnSp>
        <p:sp>
          <p:nvSpPr>
            <p:cNvPr id="44" name="Google Shape;1519;g136377d9b65_0_78">
              <a:extLst>
                <a:ext uri="{FF2B5EF4-FFF2-40B4-BE49-F238E27FC236}">
                  <a16:creationId xmlns:a16="http://schemas.microsoft.com/office/drawing/2014/main" id="{B71E21B2-3619-1B8C-5B55-093C41D3F45F}"/>
                </a:ext>
              </a:extLst>
            </p:cNvPr>
            <p:cNvSpPr/>
            <p:nvPr/>
          </p:nvSpPr>
          <p:spPr>
            <a:xfrm>
              <a:off x="3541577" y="5221385"/>
              <a:ext cx="91500" cy="91500"/>
            </a:xfrm>
            <a:prstGeom prst="diamond">
              <a:avLst/>
            </a:prstGeom>
            <a:solidFill>
              <a:schemeClr val="lt1"/>
            </a:solidFill>
            <a:ln w="1905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488;g136377d9b65_0_78">
              <a:extLst>
                <a:ext uri="{FF2B5EF4-FFF2-40B4-BE49-F238E27FC236}">
                  <a16:creationId xmlns:a16="http://schemas.microsoft.com/office/drawing/2014/main" id="{AE83657E-933C-0CEA-F66F-99432CD806DA}"/>
                </a:ext>
              </a:extLst>
            </p:cNvPr>
            <p:cNvSpPr txBox="1"/>
            <p:nvPr/>
          </p:nvSpPr>
          <p:spPr>
            <a:xfrm>
              <a:off x="1214759" y="5504550"/>
              <a:ext cx="9465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dirty="0">
                  <a:solidFill>
                    <a:schemeClr val="dk2"/>
                  </a:solidFill>
                </a:rPr>
                <a:t>July</a:t>
              </a:r>
              <a:endParaRPr sz="1200" dirty="0">
                <a:solidFill>
                  <a:schemeClr val="dk2"/>
                </a:solidFill>
              </a:endParaRPr>
            </a:p>
          </p:txBody>
        </p:sp>
        <p:sp>
          <p:nvSpPr>
            <p:cNvPr id="53" name="Google Shape;1514;g136377d9b65_0_78">
              <a:extLst>
                <a:ext uri="{FF2B5EF4-FFF2-40B4-BE49-F238E27FC236}">
                  <a16:creationId xmlns:a16="http://schemas.microsoft.com/office/drawing/2014/main" id="{A89CCB46-51A3-B2AF-0E00-9A7036E67FE5}"/>
                </a:ext>
              </a:extLst>
            </p:cNvPr>
            <p:cNvSpPr txBox="1"/>
            <p:nvPr/>
          </p:nvSpPr>
          <p:spPr>
            <a:xfrm>
              <a:off x="10189191" y="4705350"/>
              <a:ext cx="2008460" cy="4616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dirty="0">
                  <a:solidFill>
                    <a:schemeClr val="accent6"/>
                  </a:solidFill>
                </a:rPr>
                <a:t>shutdown APS-U*</a:t>
              </a:r>
              <a:endParaRPr dirty="0">
                <a:solidFill>
                  <a:schemeClr val="accent6"/>
                </a:solidFill>
              </a:endParaRPr>
            </a:p>
          </p:txBody>
        </p:sp>
        <p:sp>
          <p:nvSpPr>
            <p:cNvPr id="54" name="Google Shape;1495;g136377d9b65_0_78">
              <a:extLst>
                <a:ext uri="{FF2B5EF4-FFF2-40B4-BE49-F238E27FC236}">
                  <a16:creationId xmlns:a16="http://schemas.microsoft.com/office/drawing/2014/main" id="{F3CCB54C-A0DD-2BA8-15A9-A27CF09CB4AB}"/>
                </a:ext>
              </a:extLst>
            </p:cNvPr>
            <p:cNvSpPr txBox="1"/>
            <p:nvPr/>
          </p:nvSpPr>
          <p:spPr>
            <a:xfrm>
              <a:off x="8812031" y="5504550"/>
              <a:ext cx="9465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dirty="0">
                  <a:solidFill>
                    <a:schemeClr val="dk2"/>
                  </a:solidFill>
                </a:rPr>
                <a:t>March</a:t>
              </a:r>
              <a:endParaRPr sz="1200" dirty="0">
                <a:solidFill>
                  <a:schemeClr val="dk2"/>
                </a:solidFill>
              </a:endParaRPr>
            </a:p>
          </p:txBody>
        </p:sp>
        <p:sp>
          <p:nvSpPr>
            <p:cNvPr id="55" name="Google Shape;1487;g136377d9b65_0_78">
              <a:extLst>
                <a:ext uri="{FF2B5EF4-FFF2-40B4-BE49-F238E27FC236}">
                  <a16:creationId xmlns:a16="http://schemas.microsoft.com/office/drawing/2014/main" id="{277994CE-C9DD-F83F-295C-40563778BD5F}"/>
                </a:ext>
              </a:extLst>
            </p:cNvPr>
            <p:cNvSpPr/>
            <p:nvPr/>
          </p:nvSpPr>
          <p:spPr>
            <a:xfrm>
              <a:off x="9239531" y="5409750"/>
              <a:ext cx="91500" cy="91500"/>
            </a:xfrm>
            <a:prstGeom prst="ellipse">
              <a:avLst/>
            </a:pr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1514;g136377d9b65_0_78">
              <a:extLst>
                <a:ext uri="{FF2B5EF4-FFF2-40B4-BE49-F238E27FC236}">
                  <a16:creationId xmlns:a16="http://schemas.microsoft.com/office/drawing/2014/main" id="{D9F6B56B-E4AE-1191-DAE2-E3E115027D32}"/>
                </a:ext>
              </a:extLst>
            </p:cNvPr>
            <p:cNvSpPr txBox="1"/>
            <p:nvPr/>
          </p:nvSpPr>
          <p:spPr>
            <a:xfrm>
              <a:off x="3833469" y="3714750"/>
              <a:ext cx="3506743" cy="4616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dirty="0">
                  <a:solidFill>
                    <a:schemeClr val="accent4"/>
                  </a:solidFill>
                </a:rPr>
                <a:t>Feasibility study (10/14 – 10/15)</a:t>
              </a:r>
              <a:endParaRPr dirty="0">
                <a:solidFill>
                  <a:schemeClr val="accent4"/>
                </a:solidFill>
              </a:endParaRPr>
            </a:p>
          </p:txBody>
        </p:sp>
        <p:sp>
          <p:nvSpPr>
            <p:cNvPr id="64" name="Google Shape;1514;g136377d9b65_0_78">
              <a:extLst>
                <a:ext uri="{FF2B5EF4-FFF2-40B4-BE49-F238E27FC236}">
                  <a16:creationId xmlns:a16="http://schemas.microsoft.com/office/drawing/2014/main" id="{AA731B1A-0D80-BC4A-8E3A-BBCC9062D5C3}"/>
                </a:ext>
              </a:extLst>
            </p:cNvPr>
            <p:cNvSpPr txBox="1"/>
            <p:nvPr/>
          </p:nvSpPr>
          <p:spPr>
            <a:xfrm>
              <a:off x="8286712" y="4781550"/>
              <a:ext cx="2042419" cy="4616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dirty="0">
                  <a:solidFill>
                    <a:schemeClr val="accent3"/>
                  </a:solidFill>
                </a:rPr>
                <a:t>Cycle run 2023-1</a:t>
              </a:r>
              <a:endParaRPr dirty="0">
                <a:solidFill>
                  <a:schemeClr val="accent3"/>
                </a:solidFill>
              </a:endParaRPr>
            </a:p>
          </p:txBody>
        </p:sp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4E7119A1-0DFC-32F5-E739-7B64AB9C5894}"/>
                </a:ext>
              </a:extLst>
            </p:cNvPr>
            <p:cNvGrpSpPr/>
            <p:nvPr/>
          </p:nvGrpSpPr>
          <p:grpSpPr>
            <a:xfrm>
              <a:off x="3586572" y="4134731"/>
              <a:ext cx="2634649" cy="1197120"/>
              <a:chOff x="3415122" y="4134731"/>
              <a:chExt cx="2634649" cy="1197120"/>
            </a:xfrm>
          </p:grpSpPr>
          <p:sp>
            <p:nvSpPr>
              <p:cNvPr id="51" name="Google Shape;1519;g136377d9b65_0_78">
                <a:extLst>
                  <a:ext uri="{FF2B5EF4-FFF2-40B4-BE49-F238E27FC236}">
                    <a16:creationId xmlns:a16="http://schemas.microsoft.com/office/drawing/2014/main" id="{214D3676-ACE1-458F-FBB4-AF3DCEBE204B}"/>
                  </a:ext>
                </a:extLst>
              </p:cNvPr>
              <p:cNvSpPr/>
              <p:nvPr/>
            </p:nvSpPr>
            <p:spPr>
              <a:xfrm>
                <a:off x="5113320" y="5240351"/>
                <a:ext cx="91500" cy="91500"/>
              </a:xfrm>
              <a:prstGeom prst="diamond">
                <a:avLst/>
              </a:prstGeom>
              <a:solidFill>
                <a:schemeClr val="lt1"/>
              </a:solidFill>
              <a:ln w="19050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1514;g136377d9b65_0_78">
                <a:extLst>
                  <a:ext uri="{FF2B5EF4-FFF2-40B4-BE49-F238E27FC236}">
                    <a16:creationId xmlns:a16="http://schemas.microsoft.com/office/drawing/2014/main" id="{1139DA1E-BCE7-E5B8-AFAA-689CCC6A27B2}"/>
                  </a:ext>
                </a:extLst>
              </p:cNvPr>
              <p:cNvSpPr txBox="1"/>
              <p:nvPr/>
            </p:nvSpPr>
            <p:spPr>
              <a:xfrm>
                <a:off x="4268370" y="4400550"/>
                <a:ext cx="1781401" cy="40007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dirty="0">
                    <a:solidFill>
                      <a:schemeClr val="accent3"/>
                    </a:solidFill>
                  </a:rPr>
                  <a:t>Oct 28</a:t>
                </a:r>
                <a:endParaRPr dirty="0">
                  <a:solidFill>
                    <a:schemeClr val="accent3"/>
                  </a:solidFill>
                </a:endParaRPr>
              </a:p>
            </p:txBody>
          </p:sp>
          <p:cxnSp>
            <p:nvCxnSpPr>
              <p:cNvPr id="67" name="Straight Connector 66">
                <a:extLst>
                  <a:ext uri="{FF2B5EF4-FFF2-40B4-BE49-F238E27FC236}">
                    <a16:creationId xmlns:a16="http://schemas.microsoft.com/office/drawing/2014/main" id="{8F71337F-3AEB-9174-C038-37235B81DAB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158315" y="4790669"/>
                <a:ext cx="1510" cy="457200"/>
              </a:xfrm>
              <a:prstGeom prst="line">
                <a:avLst/>
              </a:prstGeom>
              <a:ln>
                <a:solidFill>
                  <a:schemeClr val="accent3"/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Straight Connector 6">
                <a:extLst>
                  <a:ext uri="{FF2B5EF4-FFF2-40B4-BE49-F238E27FC236}">
                    <a16:creationId xmlns:a16="http://schemas.microsoft.com/office/drawing/2014/main" id="{047A5119-D92E-70FE-A057-752FAC66A4C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415122" y="4761462"/>
                <a:ext cx="1510" cy="457200"/>
              </a:xfrm>
              <a:prstGeom prst="line">
                <a:avLst/>
              </a:prstGeom>
              <a:ln>
                <a:solidFill>
                  <a:schemeClr val="accent2"/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7">
                <a:extLst>
                  <a:ext uri="{FF2B5EF4-FFF2-40B4-BE49-F238E27FC236}">
                    <a16:creationId xmlns:a16="http://schemas.microsoft.com/office/drawing/2014/main" id="{7E361012-D799-C566-BBBE-519B03154B3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674870" y="4134731"/>
                <a:ext cx="0" cy="1026720"/>
              </a:xfrm>
              <a:prstGeom prst="line">
                <a:avLst/>
              </a:prstGeom>
              <a:ln>
                <a:solidFill>
                  <a:schemeClr val="accent4"/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69" name="Google Shape;1513;g136377d9b65_0_78">
              <a:extLst>
                <a:ext uri="{FF2B5EF4-FFF2-40B4-BE49-F238E27FC236}">
                  <a16:creationId xmlns:a16="http://schemas.microsoft.com/office/drawing/2014/main" id="{4707AED6-464E-4467-C05A-E6681CDD61A8}"/>
                </a:ext>
              </a:extLst>
            </p:cNvPr>
            <p:cNvCxnSpPr>
              <a:cxnSpLocks/>
            </p:cNvCxnSpPr>
            <p:nvPr/>
          </p:nvCxnSpPr>
          <p:spPr>
            <a:xfrm>
              <a:off x="4846320" y="5185180"/>
              <a:ext cx="137160" cy="0"/>
            </a:xfrm>
            <a:prstGeom prst="straightConnector1">
              <a:avLst/>
            </a:prstGeom>
            <a:noFill/>
            <a:ln w="19050" cap="flat" cmpd="sng">
              <a:solidFill>
                <a:schemeClr val="accent4"/>
              </a:solidFill>
              <a:prstDash val="solid"/>
              <a:round/>
              <a:headEnd type="oval" w="med" len="med"/>
              <a:tailEnd type="oval" w="med" len="med"/>
            </a:ln>
          </p:spPr>
        </p:cxnSp>
        <p:sp>
          <p:nvSpPr>
            <p:cNvPr id="5" name="Google Shape;1514;g136377d9b65_0_78">
              <a:extLst>
                <a:ext uri="{FF2B5EF4-FFF2-40B4-BE49-F238E27FC236}">
                  <a16:creationId xmlns:a16="http://schemas.microsoft.com/office/drawing/2014/main" id="{B6541FD5-08CF-75B8-9CB5-CBBF1364379F}"/>
                </a:ext>
              </a:extLst>
            </p:cNvPr>
            <p:cNvSpPr txBox="1"/>
            <p:nvPr/>
          </p:nvSpPr>
          <p:spPr>
            <a:xfrm>
              <a:off x="2781197" y="4065267"/>
              <a:ext cx="1604607" cy="7386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dirty="0">
                  <a:solidFill>
                    <a:schemeClr val="accent2"/>
                  </a:solidFill>
                </a:rPr>
                <a:t>Rapid access proposal</a:t>
              </a:r>
              <a:endParaRPr dirty="0">
                <a:solidFill>
                  <a:schemeClr val="accent2"/>
                </a:solidFill>
              </a:endParaRPr>
            </a:p>
          </p:txBody>
        </p:sp>
        <p:sp>
          <p:nvSpPr>
            <p:cNvPr id="27" name="Google Shape;1514;g136377d9b65_0_78">
              <a:extLst>
                <a:ext uri="{FF2B5EF4-FFF2-40B4-BE49-F238E27FC236}">
                  <a16:creationId xmlns:a16="http://schemas.microsoft.com/office/drawing/2014/main" id="{879E3EB1-40AB-BBDD-8551-704C0ADF4EC9}"/>
                </a:ext>
              </a:extLst>
            </p:cNvPr>
            <p:cNvSpPr txBox="1"/>
            <p:nvPr/>
          </p:nvSpPr>
          <p:spPr>
            <a:xfrm>
              <a:off x="304800" y="4629150"/>
              <a:ext cx="2153651" cy="7386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dirty="0">
                  <a:solidFill>
                    <a:schemeClr val="tx2"/>
                  </a:solidFill>
                </a:rPr>
                <a:t>First calls with beamline scientists</a:t>
              </a:r>
              <a:endParaRPr dirty="0">
                <a:solidFill>
                  <a:schemeClr val="tx2"/>
                </a:solidFill>
              </a:endParaRPr>
            </a:p>
          </p:txBody>
        </p:sp>
      </p:grpSp>
      <p:sp>
        <p:nvSpPr>
          <p:cNvPr id="74" name="TextBox 73">
            <a:extLst>
              <a:ext uri="{FF2B5EF4-FFF2-40B4-BE49-F238E27FC236}">
                <a16:creationId xmlns:a16="http://schemas.microsoft.com/office/drawing/2014/main" id="{38892B42-E5FB-0EF5-D86D-D5C189E7061D}"/>
              </a:ext>
            </a:extLst>
          </p:cNvPr>
          <p:cNvSpPr txBox="1"/>
          <p:nvPr/>
        </p:nvSpPr>
        <p:spPr>
          <a:xfrm>
            <a:off x="5569225" y="6096000"/>
            <a:ext cx="62992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dirty="0">
                <a:hlinkClick r:id="rId3"/>
              </a:rPr>
              <a:t>https://www.aps.anl.gov/Users-Information/About-Proposals/Proposal-Deadlines-and-Meetings</a:t>
            </a:r>
            <a:r>
              <a:rPr lang="en-US" sz="1050" dirty="0"/>
              <a:t> </a:t>
            </a:r>
          </a:p>
        </p:txBody>
      </p:sp>
      <p:grpSp>
        <p:nvGrpSpPr>
          <p:cNvPr id="81" name="Group 80">
            <a:extLst>
              <a:ext uri="{FF2B5EF4-FFF2-40B4-BE49-F238E27FC236}">
                <a16:creationId xmlns:a16="http://schemas.microsoft.com/office/drawing/2014/main" id="{59DCBA7E-D132-0D90-2C5F-E1D0764CA543}"/>
              </a:ext>
            </a:extLst>
          </p:cNvPr>
          <p:cNvGrpSpPr/>
          <p:nvPr/>
        </p:nvGrpSpPr>
        <p:grpSpPr>
          <a:xfrm>
            <a:off x="722121" y="2500489"/>
            <a:ext cx="10680700" cy="1157111"/>
            <a:chOff x="722121" y="2014808"/>
            <a:chExt cx="10680700" cy="115711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A845E5A-2790-89E7-B837-281B3EED42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22121" y="2014808"/>
              <a:ext cx="10680700" cy="1157111"/>
            </a:xfrm>
            <a:prstGeom prst="rect">
              <a:avLst/>
            </a:prstGeom>
          </p:spPr>
        </p:pic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5AB3F724-9C8E-7F5F-5030-9198131A572C}"/>
                </a:ext>
              </a:extLst>
            </p:cNvPr>
            <p:cNvSpPr/>
            <p:nvPr/>
          </p:nvSpPr>
          <p:spPr>
            <a:xfrm>
              <a:off x="806450" y="2971818"/>
              <a:ext cx="10424160" cy="171432"/>
            </a:xfrm>
            <a:prstGeom prst="rect">
              <a:avLst/>
            </a:pr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5441117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A4EBC0-003F-DFC9-77A2-25E7EB64A4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 and Next Steps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F7170F6-496D-ACF2-525B-DB14CEC321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Conclusions</a:t>
            </a:r>
          </a:p>
          <a:p>
            <a:r>
              <a:rPr lang="en-US" dirty="0"/>
              <a:t>We need more data on nanoprecipitate size and density to have a better understanding of their formation and growth during heat treatment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b="1" dirty="0"/>
              <a:t>Next Steps</a:t>
            </a:r>
          </a:p>
          <a:p>
            <a:r>
              <a:rPr lang="en-US" dirty="0"/>
              <a:t>Feasibility study will take place at the APS in 2 weeks</a:t>
            </a:r>
          </a:p>
          <a:p>
            <a:r>
              <a:rPr lang="en-US" dirty="0"/>
              <a:t>New proposal for an in-situ study in 2023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D09DB92-AC03-A314-BFDA-C34DA60D82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9/28/2022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409B1AE-8ABA-8BE9-0B15-643506D7DD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JF Croteau -- Progress on APC Wires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95AC95-8EC7-6ABB-ABD8-801F45D97C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43822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2F4A8AC-825C-E1F4-3C91-EDB1AEEA41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Investigation of Hf-Rich Phase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F0E66E4-B573-1E66-DE8F-D37F8A13C5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BDA4BCC-59BC-3A24-8DFB-8AF678924D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9/28/2022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94A0507-2156-BAB5-5650-08930B511C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JF Croteau -- Progress on APC Wires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EE1994-9DAC-CC90-184D-56F8A100F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94571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cios&amp;trade; 2 DualBeam&amp;trade; for Materials Science">
            <a:extLst>
              <a:ext uri="{FF2B5EF4-FFF2-40B4-BE49-F238E27FC236}">
                <a16:creationId xmlns:a16="http://schemas.microsoft.com/office/drawing/2014/main" id="{0485F923-D304-0444-63DB-8FB6964E02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416183" y="1107482"/>
            <a:ext cx="3623417" cy="5140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1E5C452-4375-E10A-CC58-D283F52C24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Scios</a:t>
            </a:r>
            <a:r>
              <a:rPr lang="en-US" dirty="0"/>
              <a:t> 2 </a:t>
            </a:r>
            <a:r>
              <a:rPr lang="en-US" dirty="0" err="1"/>
              <a:t>DualBeam</a:t>
            </a:r>
            <a:r>
              <a:rPr lang="en-US" dirty="0"/>
              <a:t> SEM from </a:t>
            </a:r>
            <a:r>
              <a:rPr lang="en-US" dirty="0" err="1"/>
              <a:t>ThermoFischer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26A1678-4B59-FC3B-A24A-0B7CDBDB55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We have access to a state-of-the-art dual beam SEM at </a:t>
            </a:r>
            <a:br>
              <a:rPr lang="en-US" dirty="0"/>
            </a:br>
            <a:r>
              <a:rPr lang="en-US" dirty="0"/>
              <a:t>UC Berkeley’s Nuclear Engineering department</a:t>
            </a:r>
          </a:p>
          <a:p>
            <a:endParaRPr lang="en-US" dirty="0"/>
          </a:p>
          <a:p>
            <a:r>
              <a:rPr lang="en-US" dirty="0"/>
              <a:t>SEM and FIB (Ga+ ions)</a:t>
            </a:r>
          </a:p>
          <a:p>
            <a:r>
              <a:rPr lang="en-US" dirty="0"/>
              <a:t>Detectors</a:t>
            </a:r>
          </a:p>
          <a:p>
            <a:pPr lvl="1"/>
            <a:r>
              <a:rPr lang="en-US" dirty="0"/>
              <a:t>SE</a:t>
            </a:r>
          </a:p>
          <a:p>
            <a:pPr lvl="1"/>
            <a:r>
              <a:rPr lang="en-US" dirty="0"/>
              <a:t>BSE</a:t>
            </a:r>
          </a:p>
          <a:p>
            <a:pPr lvl="1"/>
            <a:r>
              <a:rPr lang="en-US" dirty="0"/>
              <a:t>Combined in-column SE+BSE</a:t>
            </a:r>
          </a:p>
          <a:p>
            <a:pPr lvl="1"/>
            <a:r>
              <a:rPr lang="en-US" dirty="0"/>
              <a:t>EDS</a:t>
            </a:r>
          </a:p>
          <a:p>
            <a:pPr lvl="1"/>
            <a:r>
              <a:rPr lang="en-US" dirty="0"/>
              <a:t>EBSD</a:t>
            </a:r>
          </a:p>
          <a:p>
            <a:pPr lvl="1"/>
            <a:r>
              <a:rPr lang="en-US" dirty="0"/>
              <a:t>STEM (BF, DF, HAADF)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E0F43CF-351E-99F0-5824-8F07D1ED4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JF Croteau -- Progress on APC Wires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F89B67-2B15-0030-E013-1F894EBEE2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19</a:t>
            </a:fld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70C4875-8D64-E1B7-CFFD-5CD0AE8C0CFD}"/>
              </a:ext>
            </a:extLst>
          </p:cNvPr>
          <p:cNvGrpSpPr/>
          <p:nvPr/>
        </p:nvGrpSpPr>
        <p:grpSpPr>
          <a:xfrm>
            <a:off x="4863317" y="2590800"/>
            <a:ext cx="3518683" cy="3699855"/>
            <a:chOff x="4370277" y="3021619"/>
            <a:chExt cx="3518683" cy="369985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E0DBF43-F076-59BD-409B-CBE78979026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54086" y="3021619"/>
              <a:ext cx="2551064" cy="3322864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957A3B6-6BBE-8DE6-CF3A-DAB1AFB539C1}"/>
                </a:ext>
              </a:extLst>
            </p:cNvPr>
            <p:cNvSpPr txBox="1"/>
            <p:nvPr/>
          </p:nvSpPr>
          <p:spPr>
            <a:xfrm>
              <a:off x="4370277" y="6459864"/>
              <a:ext cx="3518683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050" dirty="0">
                  <a:hlinkClick r:id="rId4"/>
                </a:rPr>
                <a:t>https://www.iitk.ac.in/meesa/SEM/tutorial/SEM_TGP.pdf</a:t>
              </a:r>
              <a:r>
                <a:rPr lang="en-US" sz="1050" dirty="0"/>
                <a:t> </a:t>
              </a:r>
            </a:p>
          </p:txBody>
        </p:sp>
      </p:grp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FCAA0E92-F482-E6C1-B64C-DEB509099C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9/28/2022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1613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10B02356-6308-9CAF-2079-9101C0C65A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A1DDC19-5B7F-4544-DFC4-1A44BB5B39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800" dirty="0"/>
              <a:t>Nanoprecipitate dimensions: APS feasibility study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800" dirty="0"/>
              <a:t>Investigation of Hf-rich phase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n-US" sz="2800" dirty="0"/>
              <a:t>Oxygen content and distribution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endParaRPr lang="en-US" sz="28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374C2A-01B2-BE93-9010-63B4088075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9/28/2022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5FAEC4-3A93-4E92-0BB4-0AA0D6350A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JF Croteau -- Progress on APC Wires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A669B0-270D-88F7-0462-47084DF0F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52117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white, honeycomb, close, closeup&#10;&#10;Description automatically generated">
            <a:extLst>
              <a:ext uri="{FF2B5EF4-FFF2-40B4-BE49-F238E27FC236}">
                <a16:creationId xmlns:a16="http://schemas.microsoft.com/office/drawing/2014/main" id="{1B1F154A-10F3-7033-3D8A-5789B4B144A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3751" y="1524000"/>
            <a:ext cx="6424249" cy="457560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FEC47B2-6CC8-65E0-0358-2D8F3E17A2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SEM Capabilities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5C559A9-6DCF-965C-E740-97DDABB085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JF Croteau -- Progress on APC Wires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13896F-077B-6939-3F6A-0E555BFB56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B9A0A42-05C8-A96A-89B2-56D9F690605A}"/>
              </a:ext>
            </a:extLst>
          </p:cNvPr>
          <p:cNvSpPr/>
          <p:nvPr/>
        </p:nvSpPr>
        <p:spPr>
          <a:xfrm>
            <a:off x="2920246" y="3690049"/>
            <a:ext cx="1305948" cy="816933"/>
          </a:xfrm>
          <a:prstGeom prst="rect">
            <a:avLst/>
          </a:prstGeom>
          <a:noFill/>
          <a:ln w="1905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C6F9C02-B071-AA26-8B7E-601C3F4FC11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1150" y="1013143"/>
            <a:ext cx="3657600" cy="2605088"/>
          </a:xfrm>
          <a:prstGeom prst="rect">
            <a:avLst/>
          </a:prstGeom>
          <a:ln w="28575">
            <a:solidFill>
              <a:schemeClr val="accent5"/>
            </a:solidFill>
          </a:ln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09950506-F7FD-C08B-3BD2-10D8153304F2}"/>
              </a:ext>
            </a:extLst>
          </p:cNvPr>
          <p:cNvSpPr/>
          <p:nvPr/>
        </p:nvSpPr>
        <p:spPr>
          <a:xfrm>
            <a:off x="3588277" y="3693113"/>
            <a:ext cx="398391" cy="307920"/>
          </a:xfrm>
          <a:prstGeom prst="rect">
            <a:avLst/>
          </a:prstGeom>
          <a:noFill/>
          <a:ln w="19050">
            <a:solidFill>
              <a:schemeClr val="accent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B0D08F3-326C-3042-F4AB-422BAD680BF8}"/>
              </a:ext>
            </a:extLst>
          </p:cNvPr>
          <p:cNvCxnSpPr>
            <a:cxnSpLocks/>
            <a:endCxn id="15" idx="1"/>
          </p:cNvCxnSpPr>
          <p:nvPr/>
        </p:nvCxnSpPr>
        <p:spPr>
          <a:xfrm flipV="1">
            <a:off x="3986668" y="2315687"/>
            <a:ext cx="3964482" cy="1393492"/>
          </a:xfrm>
          <a:prstGeom prst="line">
            <a:avLst/>
          </a:prstGeom>
          <a:ln w="19050">
            <a:solidFill>
              <a:schemeClr val="accent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50E522CA-5A37-7CEB-23FB-3F08056B71F5}"/>
              </a:ext>
            </a:extLst>
          </p:cNvPr>
          <p:cNvSpPr txBox="1"/>
          <p:nvPr/>
        </p:nvSpPr>
        <p:spPr>
          <a:xfrm>
            <a:off x="8298251" y="1789748"/>
            <a:ext cx="196464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accent5"/>
                </a:solidFill>
              </a:rPr>
              <a:t>In-column combined SE and BSE detectors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D0AB30D7-68BB-0B8B-7DF3-A8527240834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1150" y="3742055"/>
            <a:ext cx="3657600" cy="2605088"/>
          </a:xfrm>
          <a:prstGeom prst="rect">
            <a:avLst/>
          </a:prstGeom>
          <a:ln w="28575">
            <a:solidFill>
              <a:schemeClr val="accent4"/>
            </a:solidFill>
          </a:ln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DF90F70-3AA6-5AA2-340C-263F79766F3F}"/>
              </a:ext>
            </a:extLst>
          </p:cNvPr>
          <p:cNvSpPr txBox="1"/>
          <p:nvPr/>
        </p:nvSpPr>
        <p:spPr>
          <a:xfrm>
            <a:off x="9450259" y="3959571"/>
            <a:ext cx="9967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accent4"/>
                </a:solidFill>
              </a:rPr>
              <a:t>BSE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CD6A7782-9D29-D435-3CDB-2A7728E85D94}"/>
              </a:ext>
            </a:extLst>
          </p:cNvPr>
          <p:cNvCxnSpPr>
            <a:cxnSpLocks/>
          </p:cNvCxnSpPr>
          <p:nvPr/>
        </p:nvCxnSpPr>
        <p:spPr>
          <a:xfrm>
            <a:off x="4226194" y="4238748"/>
            <a:ext cx="3698606" cy="0"/>
          </a:xfrm>
          <a:prstGeom prst="line">
            <a:avLst/>
          </a:prstGeom>
          <a:ln w="19050">
            <a:solidFill>
              <a:schemeClr val="accent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B48D9E0F-6F17-F092-2097-A65F84ABF9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9/28/2022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05725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6CE19D-4904-8741-5491-E623EBC8A7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SE Detector: High Resolution at High Magnification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C745878-0B85-477C-7C0D-86D0614A53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Grain and twin boundaries</a:t>
            </a:r>
            <a:br>
              <a:rPr lang="en-US" dirty="0"/>
            </a:br>
            <a:r>
              <a:rPr lang="en-US" dirty="0"/>
              <a:t>in copper (“hexagons cut </a:t>
            </a:r>
            <a:br>
              <a:rPr lang="en-US" dirty="0"/>
            </a:br>
            <a:r>
              <a:rPr lang="en-US" dirty="0"/>
              <a:t>by parallel lines”)</a:t>
            </a:r>
          </a:p>
          <a:p>
            <a:r>
              <a:rPr lang="en-US" dirty="0"/>
              <a:t>Crack/line between cladded </a:t>
            </a:r>
            <a:br>
              <a:rPr lang="en-US" dirty="0"/>
            </a:br>
            <a:r>
              <a:rPr lang="en-US" dirty="0"/>
              <a:t>and stacked sub-elements</a:t>
            </a:r>
            <a:br>
              <a:rPr lang="en-US" dirty="0"/>
            </a:br>
            <a:r>
              <a:rPr lang="en-US" dirty="0"/>
              <a:t>visible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B2EB3AC-27E4-D996-9C16-568476991A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JF Croteau -- Progress on APC Wires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4236A0-2696-0177-9E35-17DE885F61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00539F6-C34E-597E-42D1-DB56B9EFAA1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0600" y="1114425"/>
            <a:ext cx="7315200" cy="521017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8AA6764-ACF3-3FED-1576-CD84571EFE4E}"/>
              </a:ext>
            </a:extLst>
          </p:cNvPr>
          <p:cNvSpPr txBox="1"/>
          <p:nvPr/>
        </p:nvSpPr>
        <p:spPr>
          <a:xfrm>
            <a:off x="4800600" y="1109375"/>
            <a:ext cx="28793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Image enhanced to show features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DAC4775-F784-39E3-0ECB-A69BB816B902}"/>
              </a:ext>
            </a:extLst>
          </p:cNvPr>
          <p:cNvSpPr txBox="1"/>
          <p:nvPr/>
        </p:nvSpPr>
        <p:spPr>
          <a:xfrm rot="17073481">
            <a:off x="7233881" y="4011640"/>
            <a:ext cx="12105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Crack/line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0218136-50A8-3BB5-81C6-58E4CF7C932A}"/>
              </a:ext>
            </a:extLst>
          </p:cNvPr>
          <p:cNvCxnSpPr/>
          <p:nvPr/>
        </p:nvCxnSpPr>
        <p:spPr>
          <a:xfrm>
            <a:off x="7726034" y="5407796"/>
            <a:ext cx="205099" cy="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E6A576D-9147-57A4-DC88-719978B88474}"/>
              </a:ext>
            </a:extLst>
          </p:cNvPr>
          <p:cNvCxnSpPr/>
          <p:nvPr/>
        </p:nvCxnSpPr>
        <p:spPr>
          <a:xfrm>
            <a:off x="7815332" y="5015154"/>
            <a:ext cx="205099" cy="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3C9EBFB-2ED1-E7F6-C32D-208BCF49D1D1}"/>
              </a:ext>
            </a:extLst>
          </p:cNvPr>
          <p:cNvCxnSpPr/>
          <p:nvPr/>
        </p:nvCxnSpPr>
        <p:spPr>
          <a:xfrm>
            <a:off x="7934265" y="4622512"/>
            <a:ext cx="205099" cy="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BDC811D-05C4-907E-1A9A-AEDAF4A9F196}"/>
              </a:ext>
            </a:extLst>
          </p:cNvPr>
          <p:cNvCxnSpPr/>
          <p:nvPr/>
        </p:nvCxnSpPr>
        <p:spPr>
          <a:xfrm>
            <a:off x="8053198" y="4229870"/>
            <a:ext cx="205099" cy="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0AEAA1C1-C106-936F-381D-3805CB056695}"/>
              </a:ext>
            </a:extLst>
          </p:cNvPr>
          <p:cNvCxnSpPr/>
          <p:nvPr/>
        </p:nvCxnSpPr>
        <p:spPr>
          <a:xfrm>
            <a:off x="8172131" y="3616313"/>
            <a:ext cx="205099" cy="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166F60B2-8F09-74EB-6CEF-B4B51B8E5055}"/>
              </a:ext>
            </a:extLst>
          </p:cNvPr>
          <p:cNvCxnSpPr>
            <a:cxnSpLocks/>
          </p:cNvCxnSpPr>
          <p:nvPr/>
        </p:nvCxnSpPr>
        <p:spPr>
          <a:xfrm>
            <a:off x="8392254" y="1631950"/>
            <a:ext cx="0" cy="171438"/>
          </a:xfrm>
          <a:prstGeom prst="straightConnector1">
            <a:avLst/>
          </a:prstGeom>
          <a:ln w="38100">
            <a:solidFill>
              <a:schemeClr val="accent5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842C8A22-6016-FFB2-E2BB-2D7C33ED4554}"/>
              </a:ext>
            </a:extLst>
          </p:cNvPr>
          <p:cNvCxnSpPr>
            <a:cxnSpLocks/>
          </p:cNvCxnSpPr>
          <p:nvPr/>
        </p:nvCxnSpPr>
        <p:spPr>
          <a:xfrm flipH="1" flipV="1">
            <a:off x="8834579" y="1498613"/>
            <a:ext cx="48279" cy="171438"/>
          </a:xfrm>
          <a:prstGeom prst="straightConnector1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52E08659-7B01-DEB3-C93E-CFD0B52DBD64}"/>
              </a:ext>
            </a:extLst>
          </p:cNvPr>
          <p:cNvCxnSpPr>
            <a:cxnSpLocks/>
          </p:cNvCxnSpPr>
          <p:nvPr/>
        </p:nvCxnSpPr>
        <p:spPr>
          <a:xfrm>
            <a:off x="8752671" y="1183288"/>
            <a:ext cx="42742" cy="159950"/>
          </a:xfrm>
          <a:prstGeom prst="straightConnector1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1F54CD04-0E4B-ED81-6D21-52AFBD6EAFA0}"/>
              </a:ext>
            </a:extLst>
          </p:cNvPr>
          <p:cNvSpPr txBox="1"/>
          <p:nvPr/>
        </p:nvSpPr>
        <p:spPr>
          <a:xfrm>
            <a:off x="7917881" y="1350989"/>
            <a:ext cx="5180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accent5"/>
                </a:solidFill>
              </a:rPr>
              <a:t>GB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B87D3E3-E316-C387-259F-1FBBDCF123CE}"/>
              </a:ext>
            </a:extLst>
          </p:cNvPr>
          <p:cNvSpPr txBox="1"/>
          <p:nvPr/>
        </p:nvSpPr>
        <p:spPr>
          <a:xfrm>
            <a:off x="8106277" y="1061187"/>
            <a:ext cx="659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Twin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801A543B-5BD2-E45F-C1F3-47646ABC40BA}"/>
              </a:ext>
            </a:extLst>
          </p:cNvPr>
          <p:cNvCxnSpPr>
            <a:cxnSpLocks/>
          </p:cNvCxnSpPr>
          <p:nvPr/>
        </p:nvCxnSpPr>
        <p:spPr>
          <a:xfrm>
            <a:off x="8015333" y="1840095"/>
            <a:ext cx="152400" cy="104763"/>
          </a:xfrm>
          <a:prstGeom prst="straightConnector1">
            <a:avLst/>
          </a:prstGeom>
          <a:ln w="38100">
            <a:solidFill>
              <a:schemeClr val="accent5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F52D5CB1-BF84-0D0B-83C1-FB4FE92F33C4}"/>
              </a:ext>
            </a:extLst>
          </p:cNvPr>
          <p:cNvCxnSpPr>
            <a:cxnSpLocks/>
          </p:cNvCxnSpPr>
          <p:nvPr/>
        </p:nvCxnSpPr>
        <p:spPr>
          <a:xfrm>
            <a:off x="10136462" y="4965497"/>
            <a:ext cx="149794" cy="99314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2FE17294-C946-072E-95CE-65C1AA807A55}"/>
              </a:ext>
            </a:extLst>
          </p:cNvPr>
          <p:cNvCxnSpPr>
            <a:cxnSpLocks/>
          </p:cNvCxnSpPr>
          <p:nvPr/>
        </p:nvCxnSpPr>
        <p:spPr>
          <a:xfrm>
            <a:off x="10492751" y="4430268"/>
            <a:ext cx="149794" cy="99314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1CE1E1D2-B020-BCC5-C7D1-1D4F413BEFD1}"/>
              </a:ext>
            </a:extLst>
          </p:cNvPr>
          <p:cNvCxnSpPr>
            <a:cxnSpLocks/>
          </p:cNvCxnSpPr>
          <p:nvPr/>
        </p:nvCxnSpPr>
        <p:spPr>
          <a:xfrm>
            <a:off x="10927441" y="3897495"/>
            <a:ext cx="149794" cy="99314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C881E997-21DA-DCF8-EE7F-FCC4DDF5C397}"/>
              </a:ext>
            </a:extLst>
          </p:cNvPr>
          <p:cNvCxnSpPr>
            <a:cxnSpLocks/>
          </p:cNvCxnSpPr>
          <p:nvPr/>
        </p:nvCxnSpPr>
        <p:spPr>
          <a:xfrm>
            <a:off x="9874525" y="5634038"/>
            <a:ext cx="149794" cy="60798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8888E66E-1CEF-E144-720A-BE97591820A2}"/>
              </a:ext>
            </a:extLst>
          </p:cNvPr>
          <p:cNvSpPr txBox="1"/>
          <p:nvPr/>
        </p:nvSpPr>
        <p:spPr>
          <a:xfrm rot="18186012">
            <a:off x="8943188" y="4446149"/>
            <a:ext cx="22749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accent6"/>
                </a:solidFill>
              </a:rPr>
              <a:t>Nb/Nb</a:t>
            </a:r>
            <a:r>
              <a:rPr lang="en-US" baseline="-25000" dirty="0">
                <a:solidFill>
                  <a:schemeClr val="accent6"/>
                </a:solidFill>
              </a:rPr>
              <a:t>3</a:t>
            </a:r>
            <a:r>
              <a:rPr lang="en-US" dirty="0">
                <a:solidFill>
                  <a:schemeClr val="accent6"/>
                </a:solidFill>
              </a:rPr>
              <a:t>Sn boundary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69600EC2-D69A-9778-237D-BC9CDBDEBE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9/28/2022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72311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AC6E1-2108-771C-D10E-CF0A9E9526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EBSD – Phases and Grain Orientations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28C52B9-CB4E-4178-BE56-F6AA41C795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Not indexing the Nb</a:t>
            </a:r>
            <a:r>
              <a:rPr lang="en-US" baseline="-25000" dirty="0"/>
              <a:t>3</a:t>
            </a:r>
            <a:r>
              <a:rPr lang="en-US" dirty="0"/>
              <a:t>Sn phase and the NbSn</a:t>
            </a:r>
            <a:r>
              <a:rPr lang="en-US" baseline="-25000" dirty="0"/>
              <a:t>2</a:t>
            </a:r>
            <a:r>
              <a:rPr lang="en-US" dirty="0"/>
              <a:t> and/or </a:t>
            </a:r>
            <a:r>
              <a:rPr lang="en-US" dirty="0" err="1"/>
              <a:t>Nausite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E8B378A-82A8-EFF8-30CD-1D5D2EF512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JF Croteau -- Progress on APC Wires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79751A-27BD-F487-48B6-73FB61312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94020627-BE05-5661-676D-294C9656BE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072" y="2493362"/>
            <a:ext cx="5530675" cy="3932364"/>
          </a:xfrm>
          <a:prstGeom prst="rect">
            <a:avLst/>
          </a:prstGeom>
        </p:spPr>
      </p:pic>
      <p:pic>
        <p:nvPicPr>
          <p:cNvPr id="6" name="Picture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3B6FE683-247F-2A16-ADC2-9F782725CD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3821" y="2493363"/>
            <a:ext cx="5530675" cy="393236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B9A53F-DA04-AC36-10AC-B290B9BC8402}"/>
              </a:ext>
            </a:extLst>
          </p:cNvPr>
          <p:cNvSpPr txBox="1"/>
          <p:nvPr/>
        </p:nvSpPr>
        <p:spPr>
          <a:xfrm>
            <a:off x="7019925" y="1893561"/>
            <a:ext cx="36480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accent4"/>
                </a:solidFill>
              </a:rPr>
              <a:t>Nb has a 110 fiber texture (expected for BCC metal deformed in tension)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54648FB6-CB31-2A67-E997-84D996E8D141}"/>
              </a:ext>
            </a:extLst>
          </p:cNvPr>
          <p:cNvCxnSpPr>
            <a:cxnSpLocks/>
          </p:cNvCxnSpPr>
          <p:nvPr/>
        </p:nvCxnSpPr>
        <p:spPr>
          <a:xfrm flipH="1">
            <a:off x="7865871" y="2459154"/>
            <a:ext cx="77979" cy="168563"/>
          </a:xfrm>
          <a:prstGeom prst="straightConnector1">
            <a:avLst/>
          </a:prstGeom>
          <a:ln>
            <a:solidFill>
              <a:schemeClr val="accent4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3" descr="A picture containing shape&#10;&#10;Description automatically generated">
            <a:extLst>
              <a:ext uri="{FF2B5EF4-FFF2-40B4-BE49-F238E27FC236}">
                <a16:creationId xmlns:a16="http://schemas.microsoft.com/office/drawing/2014/main" id="{3CEACBBE-AF9C-F9DB-0B1B-34EBF1488FD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97077" y="1066800"/>
            <a:ext cx="1425546" cy="1412076"/>
          </a:xfrm>
          <a:prstGeom prst="rect">
            <a:avLst/>
          </a:prstGeom>
        </p:spPr>
      </p:pic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457A313B-4B68-EF30-13C6-C4A40C45B0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9/28/2022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7222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E537E6A-B0A3-EC4C-0806-071E66E6A75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520" y="1075055"/>
            <a:ext cx="7315253" cy="521021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6B23AF7-00AA-E2DC-C9CE-BC7CE81937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BSE and SE Images – Hf- and/or Ta-Rich Phase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01B7E6-CB58-2239-0ABE-6030B0CCB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JF Croteau -- Progress on APC Wires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6928D6-56E0-2DDF-82EA-78C9D5CEEF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8691B1D-A041-8D2B-D9C8-60157ED6391D}"/>
              </a:ext>
            </a:extLst>
          </p:cNvPr>
          <p:cNvSpPr/>
          <p:nvPr/>
        </p:nvSpPr>
        <p:spPr>
          <a:xfrm>
            <a:off x="4641415" y="2914116"/>
            <a:ext cx="1708110" cy="1378860"/>
          </a:xfrm>
          <a:prstGeom prst="rect">
            <a:avLst/>
          </a:prstGeom>
          <a:noFill/>
          <a:ln w="28575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8661ED5-A6EF-3C4E-0DD6-7F53674AA80C}"/>
              </a:ext>
            </a:extLst>
          </p:cNvPr>
          <p:cNvSpPr/>
          <p:nvPr/>
        </p:nvSpPr>
        <p:spPr>
          <a:xfrm>
            <a:off x="5151636" y="1441967"/>
            <a:ext cx="1708110" cy="1378860"/>
          </a:xfrm>
          <a:prstGeom prst="rect">
            <a:avLst/>
          </a:prstGeom>
          <a:noFill/>
          <a:ln w="28575">
            <a:solidFill>
              <a:schemeClr val="accent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DC8E298-9739-CA6D-2C42-0DDFDAF0B968}"/>
              </a:ext>
            </a:extLst>
          </p:cNvPr>
          <p:cNvCxnSpPr/>
          <p:nvPr/>
        </p:nvCxnSpPr>
        <p:spPr>
          <a:xfrm>
            <a:off x="6349525" y="4292976"/>
            <a:ext cx="1331395" cy="0"/>
          </a:xfrm>
          <a:prstGeom prst="line">
            <a:avLst/>
          </a:prstGeom>
          <a:ln w="28575">
            <a:solidFill>
              <a:schemeClr val="accent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FAB9ACE-DC53-D66A-96E0-372E68C21C84}"/>
              </a:ext>
            </a:extLst>
          </p:cNvPr>
          <p:cNvCxnSpPr>
            <a:cxnSpLocks/>
          </p:cNvCxnSpPr>
          <p:nvPr/>
        </p:nvCxnSpPr>
        <p:spPr>
          <a:xfrm>
            <a:off x="6841695" y="1441967"/>
            <a:ext cx="839226" cy="0"/>
          </a:xfrm>
          <a:prstGeom prst="line">
            <a:avLst/>
          </a:prstGeom>
          <a:ln w="28575">
            <a:solidFill>
              <a:schemeClr val="accent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E8AE4B9D-08F3-2210-F88E-767551BF763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518" y="1075055"/>
            <a:ext cx="7315253" cy="5210212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B6141ACB-B58D-B78C-6E50-78DCAD01B2B8}"/>
              </a:ext>
            </a:extLst>
          </p:cNvPr>
          <p:cNvGrpSpPr/>
          <p:nvPr/>
        </p:nvGrpSpPr>
        <p:grpSpPr>
          <a:xfrm>
            <a:off x="6909307" y="980632"/>
            <a:ext cx="5221481" cy="5394960"/>
            <a:chOff x="6486257" y="1074211"/>
            <a:chExt cx="5221481" cy="5394960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142C7D70-AAB5-2DAC-A4E3-70C86AB366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486257" y="1074211"/>
              <a:ext cx="5221481" cy="5394960"/>
            </a:xfrm>
            <a:prstGeom prst="rect">
              <a:avLst/>
            </a:prstGeom>
            <a:ln w="28575">
              <a:solidFill>
                <a:schemeClr val="accent5"/>
              </a:solidFill>
            </a:ln>
          </p:spPr>
        </p:pic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77081212-E740-3FF6-ADE3-1CD5F80F5697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6779415" y="6364488"/>
              <a:ext cx="987552" cy="0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535097EC-B413-CEC4-A172-1657C5C9E0AE}"/>
                </a:ext>
              </a:extLst>
            </p:cNvPr>
            <p:cNvSpPr txBox="1"/>
            <p:nvPr/>
          </p:nvSpPr>
          <p:spPr>
            <a:xfrm>
              <a:off x="6781022" y="5959615"/>
              <a:ext cx="8947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2.5 µm</a:t>
              </a:r>
            </a:p>
          </p:txBody>
        </p:sp>
      </p:grpSp>
      <p:sp>
        <p:nvSpPr>
          <p:cNvPr id="34" name="Rectangle 33">
            <a:extLst>
              <a:ext uri="{FF2B5EF4-FFF2-40B4-BE49-F238E27FC236}">
                <a16:creationId xmlns:a16="http://schemas.microsoft.com/office/drawing/2014/main" id="{8A29D3C6-D55D-E3FC-B8A5-7E5DD1B9CB83}"/>
              </a:ext>
            </a:extLst>
          </p:cNvPr>
          <p:cNvSpPr/>
          <p:nvPr/>
        </p:nvSpPr>
        <p:spPr>
          <a:xfrm>
            <a:off x="2794475" y="2565024"/>
            <a:ext cx="1392964" cy="1801876"/>
          </a:xfrm>
          <a:prstGeom prst="rect">
            <a:avLst/>
          </a:prstGeom>
          <a:noFill/>
          <a:ln w="28575">
            <a:solidFill>
              <a:schemeClr val="accent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7723A30C-5B0C-2B52-13EA-C1F869F00753}"/>
              </a:ext>
            </a:extLst>
          </p:cNvPr>
          <p:cNvCxnSpPr>
            <a:cxnSpLocks/>
            <a:stCxn id="34" idx="3"/>
          </p:cNvCxnSpPr>
          <p:nvPr/>
        </p:nvCxnSpPr>
        <p:spPr>
          <a:xfrm>
            <a:off x="4187439" y="3465962"/>
            <a:ext cx="2721866" cy="0"/>
          </a:xfrm>
          <a:prstGeom prst="line">
            <a:avLst/>
          </a:prstGeom>
          <a:ln w="28575">
            <a:solidFill>
              <a:schemeClr val="accent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7330EC6D-E49E-F146-3D38-7940F8833348}"/>
              </a:ext>
            </a:extLst>
          </p:cNvPr>
          <p:cNvCxnSpPr>
            <a:cxnSpLocks/>
          </p:cNvCxnSpPr>
          <p:nvPr/>
        </p:nvCxnSpPr>
        <p:spPr>
          <a:xfrm>
            <a:off x="8591262" y="3865578"/>
            <a:ext cx="96527" cy="148402"/>
          </a:xfrm>
          <a:prstGeom prst="straightConnector1">
            <a:avLst/>
          </a:prstGeom>
          <a:ln w="28575">
            <a:solidFill>
              <a:schemeClr val="accent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5C94DB5D-D581-EDBC-CDCE-6CFEF1E004DB}"/>
              </a:ext>
            </a:extLst>
          </p:cNvPr>
          <p:cNvSpPr txBox="1"/>
          <p:nvPr/>
        </p:nvSpPr>
        <p:spPr>
          <a:xfrm>
            <a:off x="7398042" y="3821772"/>
            <a:ext cx="11317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solidFill>
                  <a:schemeClr val="accent6"/>
                </a:solidFill>
              </a:rPr>
              <a:t>Hf-/Ta-rich</a:t>
            </a:r>
            <a:endParaRPr lang="en-US" sz="1600" dirty="0">
              <a:solidFill>
                <a:schemeClr val="accent6"/>
              </a:solidFill>
            </a:endParaRP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CCA168C7-F47C-F182-6BEE-136144FDC5BB}"/>
              </a:ext>
            </a:extLst>
          </p:cNvPr>
          <p:cNvCxnSpPr>
            <a:cxnSpLocks/>
          </p:cNvCxnSpPr>
          <p:nvPr/>
        </p:nvCxnSpPr>
        <p:spPr>
          <a:xfrm>
            <a:off x="8342009" y="4395912"/>
            <a:ext cx="96527" cy="148402"/>
          </a:xfrm>
          <a:prstGeom prst="straightConnector1">
            <a:avLst/>
          </a:prstGeom>
          <a:ln w="28575">
            <a:solidFill>
              <a:schemeClr val="accent6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77A77840-28B5-56C0-87FA-CF792EAE1A4C}"/>
              </a:ext>
            </a:extLst>
          </p:cNvPr>
          <p:cNvSpPr txBox="1"/>
          <p:nvPr/>
        </p:nvSpPr>
        <p:spPr>
          <a:xfrm>
            <a:off x="9682668" y="5796793"/>
            <a:ext cx="8451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Cu-rich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6C6A0815-5ED9-AC1E-1388-C0A3F91745BE}"/>
              </a:ext>
            </a:extLst>
          </p:cNvPr>
          <p:cNvSpPr txBox="1"/>
          <p:nvPr/>
        </p:nvSpPr>
        <p:spPr>
          <a:xfrm>
            <a:off x="9693577" y="975377"/>
            <a:ext cx="21627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NbSn</a:t>
            </a:r>
            <a:r>
              <a:rPr lang="en-US" sz="1600" baseline="-25000" dirty="0">
                <a:solidFill>
                  <a:schemeClr val="bg1"/>
                </a:solidFill>
              </a:rPr>
              <a:t>2</a:t>
            </a:r>
            <a:r>
              <a:rPr lang="en-US" sz="1600" dirty="0">
                <a:solidFill>
                  <a:schemeClr val="bg1"/>
                </a:solidFill>
              </a:rPr>
              <a:t> and/or </a:t>
            </a:r>
            <a:r>
              <a:rPr lang="en-US" sz="1600" dirty="0" err="1">
                <a:solidFill>
                  <a:schemeClr val="bg1"/>
                </a:solidFill>
              </a:rPr>
              <a:t>Nausite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49D6ADC6-F50D-9722-E105-B546AE0F1D47}"/>
              </a:ext>
            </a:extLst>
          </p:cNvPr>
          <p:cNvSpPr txBox="1"/>
          <p:nvPr/>
        </p:nvSpPr>
        <p:spPr>
          <a:xfrm>
            <a:off x="4345729" y="4727058"/>
            <a:ext cx="7713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Nb</a:t>
            </a:r>
            <a:r>
              <a:rPr lang="en-US" sz="1600" baseline="-25000" dirty="0">
                <a:solidFill>
                  <a:schemeClr val="bg1"/>
                </a:solidFill>
              </a:rPr>
              <a:t>3</a:t>
            </a:r>
            <a:r>
              <a:rPr lang="en-US" sz="1600" dirty="0">
                <a:solidFill>
                  <a:schemeClr val="bg1"/>
                </a:solidFill>
              </a:rPr>
              <a:t>Sn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4709D1DD-9515-F06B-2D94-0465C66669A6}"/>
              </a:ext>
            </a:extLst>
          </p:cNvPr>
          <p:cNvSpPr txBox="1"/>
          <p:nvPr/>
        </p:nvSpPr>
        <p:spPr>
          <a:xfrm>
            <a:off x="4382955" y="2576961"/>
            <a:ext cx="16770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C-contamination</a:t>
            </a:r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73085491-7DCD-4408-0E6F-D8C7A8BB30E9}"/>
              </a:ext>
            </a:extLst>
          </p:cNvPr>
          <p:cNvCxnSpPr>
            <a:cxnSpLocks/>
          </p:cNvCxnSpPr>
          <p:nvPr/>
        </p:nvCxnSpPr>
        <p:spPr>
          <a:xfrm>
            <a:off x="5283313" y="2136566"/>
            <a:ext cx="96527" cy="148402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2DA70BA5-1358-ABF5-B6DD-963958D1909C}"/>
              </a:ext>
            </a:extLst>
          </p:cNvPr>
          <p:cNvCxnSpPr>
            <a:cxnSpLocks/>
          </p:cNvCxnSpPr>
          <p:nvPr/>
        </p:nvCxnSpPr>
        <p:spPr>
          <a:xfrm>
            <a:off x="4555192" y="2983482"/>
            <a:ext cx="96527" cy="148402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068CD5E4-E343-D32E-2120-AB13C5949C32}"/>
              </a:ext>
            </a:extLst>
          </p:cNvPr>
          <p:cNvSpPr txBox="1"/>
          <p:nvPr/>
        </p:nvSpPr>
        <p:spPr>
          <a:xfrm>
            <a:off x="5168168" y="5292027"/>
            <a:ext cx="10967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Nb barrier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02377CE6-382B-E17E-BC82-6791AE530D86}"/>
              </a:ext>
            </a:extLst>
          </p:cNvPr>
          <p:cNvSpPr txBox="1"/>
          <p:nvPr/>
        </p:nvSpPr>
        <p:spPr>
          <a:xfrm>
            <a:off x="6287203" y="5538645"/>
            <a:ext cx="4459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Cu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DF6921-67A6-5296-8BA5-D16ABE0DAD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9/28/2022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26007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A4EBC0-003F-DFC9-77A2-25E7EB64A4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 and Next Steps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F7170F6-496D-ACF2-525B-DB14CEC321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Conclusions</a:t>
            </a:r>
          </a:p>
          <a:p>
            <a:r>
              <a:rPr lang="en-US" dirty="0"/>
              <a:t>Access to well equipped and relatively new SEM at UC Berkeley</a:t>
            </a:r>
          </a:p>
          <a:p>
            <a:r>
              <a:rPr lang="en-US" dirty="0"/>
              <a:t>We’ve observed an intermediate phase that was not previously known to form in Nb</a:t>
            </a:r>
            <a:r>
              <a:rPr lang="en-US" baseline="-25000" dirty="0"/>
              <a:t>3</a:t>
            </a:r>
            <a:r>
              <a:rPr lang="en-US" dirty="0"/>
              <a:t>Sn wires with Hf (might have been observed in casted Cu-Hf alloys)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b="1" dirty="0"/>
              <a:t>Next Steps</a:t>
            </a:r>
          </a:p>
          <a:p>
            <a:r>
              <a:rPr lang="en-US" dirty="0"/>
              <a:t>Analysis of reacted wires with internal oxidation to see if the phase is also present</a:t>
            </a:r>
          </a:p>
          <a:p>
            <a:r>
              <a:rPr lang="en-US" dirty="0"/>
              <a:t>Analysis of WAXS data to see if we can detect it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D09DB92-AC03-A314-BFDA-C34DA60D82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9/28/2022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409B1AE-8ABA-8BE9-0B15-643506D7DD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JF Croteau -- Progress on APC Wires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95AC95-8EC7-6ABB-ABD8-801F45D97C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91382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2F4A8AC-825C-E1F4-3C91-EDB1AEEA41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Oxygen content and distribution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D9212FB-7A4C-29C7-15E6-CF1317C443A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BDA4BCC-59BC-3A24-8DFB-8AF678924D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9/28/2022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94A0507-2156-BAB5-5650-08930B511C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JF Croteau -- Progress on APC Wires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EE1994-9DAC-CC90-184D-56F8A100F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07888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E00B02-7FDE-832B-B3FB-313CB9A1D3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of Ongoing Research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44B8C1-BEE0-F9CF-0BEA-A76360F98DD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expulsion of O from the core (SnO</a:t>
            </a:r>
            <a:r>
              <a:rPr lang="en-US" baseline="-25000" dirty="0"/>
              <a:t>2</a:t>
            </a:r>
            <a:r>
              <a:rPr lang="en-US" dirty="0"/>
              <a:t> powder) and the formation of the oxide nanoprecipitates is not well understood</a:t>
            </a:r>
          </a:p>
          <a:p>
            <a:r>
              <a:rPr lang="en-US" dirty="0"/>
              <a:t>Oxygen content between different HT conditions was not accurately measured using EDX</a:t>
            </a:r>
          </a:p>
          <a:p>
            <a:pPr lvl="1"/>
            <a:r>
              <a:rPr lang="en-US" dirty="0"/>
              <a:t>Tried using EDX with image analysis methods for radial distribution in unreacted Nb and in entire sub-elements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7A29DC-A7E5-8676-A517-B5412A4F960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187AD9-D5EB-4189-DB03-2C4906F5FB10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r-FR"/>
              <a:t>JF Croteau -- Progress on APC Wires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90C45D3-2381-8FB6-E2AF-D10EE01106E5}"/>
              </a:ext>
            </a:extLst>
          </p:cNvPr>
          <p:cNvSpPr txBox="1"/>
          <p:nvPr/>
        </p:nvSpPr>
        <p:spPr>
          <a:xfrm>
            <a:off x="9590006" y="8714"/>
            <a:ext cx="260199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chemeClr val="tx2">
                    <a:lumMod val="75000"/>
                  </a:schemeClr>
                </a:solidFill>
              </a:rPr>
              <a:t>Unpublished results – Please do not use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32BCD4D5-E8F0-3037-D861-2F606A57BBB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189" y="3657600"/>
            <a:ext cx="2869668" cy="1972897"/>
          </a:xfrm>
          <a:prstGeom prst="rect">
            <a:avLst/>
          </a:prstGeom>
          <a:ln w="38100">
            <a:noFill/>
          </a:ln>
        </p:spPr>
      </p:pic>
      <p:pic>
        <p:nvPicPr>
          <p:cNvPr id="30" name="Picture 29" descr="A picture containing sushi, different, dish, several&#10;&#10;Description automatically generated">
            <a:extLst>
              <a:ext uri="{FF2B5EF4-FFF2-40B4-BE49-F238E27FC236}">
                <a16:creationId xmlns:a16="http://schemas.microsoft.com/office/drawing/2014/main" id="{E7275178-C306-6937-B769-2DF514EAFE8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68174" y="3657600"/>
            <a:ext cx="2869668" cy="1972897"/>
          </a:xfrm>
          <a:prstGeom prst="rect">
            <a:avLst/>
          </a:prstGeom>
          <a:ln w="38100">
            <a:noFill/>
          </a:ln>
        </p:spPr>
      </p:pic>
      <p:pic>
        <p:nvPicPr>
          <p:cNvPr id="31" name="Picture 30" descr="A picture containing chocolate, decorated, close&#10;&#10;Description automatically generated">
            <a:extLst>
              <a:ext uri="{FF2B5EF4-FFF2-40B4-BE49-F238E27FC236}">
                <a16:creationId xmlns:a16="http://schemas.microsoft.com/office/drawing/2014/main" id="{68A71FC7-5DFC-0D6B-411D-BC4EE171413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4159" y="3657600"/>
            <a:ext cx="2869668" cy="1972897"/>
          </a:xfrm>
          <a:prstGeom prst="rect">
            <a:avLst/>
          </a:prstGeom>
          <a:ln w="38100">
            <a:noFill/>
          </a:ln>
        </p:spPr>
      </p:pic>
      <p:pic>
        <p:nvPicPr>
          <p:cNvPr id="34" name="Picture 33" descr="A picture containing text, several, colonnade&#10;&#10;Description automatically generated">
            <a:extLst>
              <a:ext uri="{FF2B5EF4-FFF2-40B4-BE49-F238E27FC236}">
                <a16:creationId xmlns:a16="http://schemas.microsoft.com/office/drawing/2014/main" id="{938BAA1A-6046-97A9-B700-A88AB997A1D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8148" y="3657600"/>
            <a:ext cx="2869668" cy="1972897"/>
          </a:xfrm>
          <a:prstGeom prst="rect">
            <a:avLst/>
          </a:prstGeom>
          <a:ln w="38100">
            <a:noFill/>
          </a:ln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DF7FF664-5199-3701-15B6-E1E098D93877}"/>
              </a:ext>
            </a:extLst>
          </p:cNvPr>
          <p:cNvGrpSpPr/>
          <p:nvPr/>
        </p:nvGrpSpPr>
        <p:grpSpPr>
          <a:xfrm rot="2583686">
            <a:off x="4238586" y="4310154"/>
            <a:ext cx="461073" cy="202012"/>
            <a:chOff x="6402973" y="1598218"/>
            <a:chExt cx="392270" cy="171867"/>
          </a:xfrm>
        </p:grpSpPr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16B36070-A212-5B61-D20D-A444BBCF0A2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652548" y="1714436"/>
              <a:ext cx="142695" cy="55649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734D82E1-30F6-F6F4-EDB6-8FDA7186222B}"/>
                </a:ext>
              </a:extLst>
            </p:cNvPr>
            <p:cNvCxnSpPr>
              <a:cxnSpLocks/>
            </p:cNvCxnSpPr>
            <p:nvPr/>
          </p:nvCxnSpPr>
          <p:spPr>
            <a:xfrm rot="10800000" flipH="1" flipV="1">
              <a:off x="6402973" y="1598218"/>
              <a:ext cx="142695" cy="55649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FA67CBEF-8549-084F-33DA-2A9A0DA6AAC5}"/>
              </a:ext>
            </a:extLst>
          </p:cNvPr>
          <p:cNvSpPr txBox="1"/>
          <p:nvPr/>
        </p:nvSpPr>
        <p:spPr>
          <a:xfrm>
            <a:off x="4365521" y="3977756"/>
            <a:ext cx="846366" cy="3617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Nb</a:t>
            </a:r>
            <a:r>
              <a:rPr lang="en-US" sz="1400" b="1" baseline="-25000" dirty="0">
                <a:solidFill>
                  <a:schemeClr val="bg1"/>
                </a:solidFill>
              </a:rPr>
              <a:t>3</a:t>
            </a:r>
            <a:r>
              <a:rPr lang="en-US" sz="1400" b="1" dirty="0">
                <a:solidFill>
                  <a:schemeClr val="bg1"/>
                </a:solidFill>
              </a:rPr>
              <a:t>Sn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C7B17E62-ED7A-5BD0-5B62-6A9241EC9109}"/>
              </a:ext>
            </a:extLst>
          </p:cNvPr>
          <p:cNvSpPr txBox="1"/>
          <p:nvPr/>
        </p:nvSpPr>
        <p:spPr>
          <a:xfrm>
            <a:off x="4502150" y="6019800"/>
            <a:ext cx="74612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Backscattered electron images from LBNL, wires from FNAL and Hyper Tech Research Inc.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86F1C59-E0A9-7790-40CD-4A13D2A64019}"/>
              </a:ext>
            </a:extLst>
          </p:cNvPr>
          <p:cNvSpPr txBox="1"/>
          <p:nvPr/>
        </p:nvSpPr>
        <p:spPr>
          <a:xfrm>
            <a:off x="667884" y="5630497"/>
            <a:ext cx="18982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Upon reaching 700°C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ED18F247-338F-7F80-193D-48D4D7997375}"/>
              </a:ext>
            </a:extLst>
          </p:cNvPr>
          <p:cNvSpPr txBox="1"/>
          <p:nvPr/>
        </p:nvSpPr>
        <p:spPr>
          <a:xfrm>
            <a:off x="4086681" y="5630497"/>
            <a:ext cx="10326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700°C–2 h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1893F50E-C9FF-A02D-322E-AE54AFFAA0BE}"/>
              </a:ext>
            </a:extLst>
          </p:cNvPr>
          <p:cNvSpPr txBox="1"/>
          <p:nvPr/>
        </p:nvSpPr>
        <p:spPr>
          <a:xfrm>
            <a:off x="7072666" y="5630497"/>
            <a:ext cx="10326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700°C–8 h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99CB875-9AAE-E9B5-1F1B-673E3C87CF7C}"/>
              </a:ext>
            </a:extLst>
          </p:cNvPr>
          <p:cNvSpPr txBox="1"/>
          <p:nvPr/>
        </p:nvSpPr>
        <p:spPr>
          <a:xfrm>
            <a:off x="10016962" y="5630497"/>
            <a:ext cx="11320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700°C–60 h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ED173BFE-661E-098A-5B7B-9024478D0569}"/>
              </a:ext>
            </a:extLst>
          </p:cNvPr>
          <p:cNvSpPr txBox="1"/>
          <p:nvPr/>
        </p:nvSpPr>
        <p:spPr>
          <a:xfrm>
            <a:off x="9876139" y="3933184"/>
            <a:ext cx="20537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Sn-leak (over reacted)</a:t>
            </a:r>
          </a:p>
        </p:txBody>
      </p: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3B888C41-9F7A-B510-0F7C-B7F353A8BF7E}"/>
              </a:ext>
            </a:extLst>
          </p:cNvPr>
          <p:cNvCxnSpPr>
            <a:cxnSpLocks/>
          </p:cNvCxnSpPr>
          <p:nvPr/>
        </p:nvCxnSpPr>
        <p:spPr>
          <a:xfrm rot="2583686" flipH="1" flipV="1">
            <a:off x="10048857" y="3863896"/>
            <a:ext cx="167723" cy="6541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A49BD896-E163-50C5-3495-8F15B4AB7823}"/>
              </a:ext>
            </a:extLst>
          </p:cNvPr>
          <p:cNvSpPr txBox="1"/>
          <p:nvPr/>
        </p:nvSpPr>
        <p:spPr>
          <a:xfrm>
            <a:off x="231814" y="3999076"/>
            <a:ext cx="3802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Cu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7A4F6C3-6FBB-0B64-469E-DCB2D0E5187C}"/>
              </a:ext>
            </a:extLst>
          </p:cNvPr>
          <p:cNvSpPr txBox="1"/>
          <p:nvPr/>
        </p:nvSpPr>
        <p:spPr>
          <a:xfrm>
            <a:off x="1124284" y="4264886"/>
            <a:ext cx="3802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Nb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1B6A89C5-C064-CFEF-BA56-592C651EB9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9/28/2022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86325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65" descr="A group of jellyfish&#10;&#10;Description automatically generated with medium confidence">
            <a:extLst>
              <a:ext uri="{FF2B5EF4-FFF2-40B4-BE49-F238E27FC236}">
                <a16:creationId xmlns:a16="http://schemas.microsoft.com/office/drawing/2014/main" id="{83A35DF6-A3E0-4590-9DD4-C2B964C57B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22084" y="1093076"/>
            <a:ext cx="1956835" cy="1345324"/>
          </a:xfrm>
          <a:prstGeom prst="rect">
            <a:avLst/>
          </a:prstGeom>
        </p:spPr>
      </p:pic>
      <p:pic>
        <p:nvPicPr>
          <p:cNvPr id="55" name="Picture 54" descr="A picture containing indoor, red, wearing, close&#10;&#10;Description automatically generated">
            <a:extLst>
              <a:ext uri="{FF2B5EF4-FFF2-40B4-BE49-F238E27FC236}">
                <a16:creationId xmlns:a16="http://schemas.microsoft.com/office/drawing/2014/main" id="{83C6FF77-8CE6-467A-9CDD-8AB81AB7A5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0470" y="1093076"/>
            <a:ext cx="1956835" cy="1345324"/>
          </a:xfrm>
          <a:prstGeom prst="rect">
            <a:avLst/>
          </a:prstGeom>
        </p:spPr>
      </p:pic>
      <p:pic>
        <p:nvPicPr>
          <p:cNvPr id="57" name="Picture 56" descr="A picture containing grass, clock&#10;&#10;Description automatically generated">
            <a:extLst>
              <a:ext uri="{FF2B5EF4-FFF2-40B4-BE49-F238E27FC236}">
                <a16:creationId xmlns:a16="http://schemas.microsoft.com/office/drawing/2014/main" id="{4D7696C6-ECDD-43BB-B1C3-7DF40874C2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64684" y="1093076"/>
            <a:ext cx="1956835" cy="1345324"/>
          </a:xfrm>
          <a:prstGeom prst="rect">
            <a:avLst/>
          </a:prstGeom>
        </p:spPr>
      </p:pic>
      <p:pic>
        <p:nvPicPr>
          <p:cNvPr id="59" name="Picture 58" descr="A picture containing dark, night&#10;&#10;Description automatically generated">
            <a:extLst>
              <a:ext uri="{FF2B5EF4-FFF2-40B4-BE49-F238E27FC236}">
                <a16:creationId xmlns:a16="http://schemas.microsoft.com/office/drawing/2014/main" id="{94A40389-E24A-40B2-A2B1-9E7A1921D3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20470" y="2530058"/>
            <a:ext cx="1956835" cy="1345324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57AEF667-E1E1-41B5-B92F-ECCF45D191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22084" y="2530058"/>
            <a:ext cx="1956835" cy="1345324"/>
          </a:xfrm>
          <a:prstGeom prst="rect">
            <a:avLst/>
          </a:prstGeom>
        </p:spPr>
      </p:pic>
      <p:pic>
        <p:nvPicPr>
          <p:cNvPr id="65" name="Picture 64" descr="Background pattern&#10;&#10;Description automatically generated">
            <a:extLst>
              <a:ext uri="{FF2B5EF4-FFF2-40B4-BE49-F238E27FC236}">
                <a16:creationId xmlns:a16="http://schemas.microsoft.com/office/drawing/2014/main" id="{C1FA5DA5-B4A5-4B2A-86F7-DF1E6EEEBFE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64684" y="2530058"/>
            <a:ext cx="1956835" cy="134532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B8D15609-ED31-432C-A287-DD31D6A49661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2019" y="3977957"/>
            <a:ext cx="3413298" cy="2346643"/>
          </a:xfrm>
          <a:prstGeom prst="rect">
            <a:avLst/>
          </a:prstGeom>
          <a:ln w="38100">
            <a:solidFill>
              <a:schemeClr val="accent6"/>
            </a:solidFill>
          </a:ln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6C49B26-348C-4903-8E66-73E58AA3748F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1721" y="1139378"/>
            <a:ext cx="3662869" cy="2518222"/>
          </a:xfrm>
          <a:prstGeom prst="rect">
            <a:avLst/>
          </a:prstGeom>
        </p:spPr>
      </p:pic>
      <p:pic>
        <p:nvPicPr>
          <p:cNvPr id="49" name="Picture 48" descr="A close-up of several coins&#10;&#10;Description automatically generated with low confidence">
            <a:extLst>
              <a:ext uri="{FF2B5EF4-FFF2-40B4-BE49-F238E27FC236}">
                <a16:creationId xmlns:a16="http://schemas.microsoft.com/office/drawing/2014/main" id="{77938902-0C01-4DD3-B11B-B2631417ED18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1721" y="3747193"/>
            <a:ext cx="3662869" cy="2518222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C4B79C6B-F374-4AF3-B39A-AA7AFBD5A0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 – Image Analysis and Radial O Content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90D45393-EB3A-489A-A5C4-A81CED9B96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JF Croteau -- Progress on APC Wires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97369DAC-6165-4ACA-9377-085EFD0FF7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DE536A6-D609-4C92-B7C8-92979BCA8B05}"/>
              </a:ext>
            </a:extLst>
          </p:cNvPr>
          <p:cNvSpPr/>
          <p:nvPr/>
        </p:nvSpPr>
        <p:spPr>
          <a:xfrm>
            <a:off x="2502129" y="5370021"/>
            <a:ext cx="594360" cy="411480"/>
          </a:xfrm>
          <a:prstGeom prst="rect">
            <a:avLst/>
          </a:prstGeom>
          <a:noFill/>
          <a:ln w="28575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B272815F-EA1F-4A23-9DD1-43BAB1A5473B}"/>
              </a:ext>
            </a:extLst>
          </p:cNvPr>
          <p:cNvCxnSpPr>
            <a:cxnSpLocks/>
            <a:stCxn id="17" idx="3"/>
          </p:cNvCxnSpPr>
          <p:nvPr/>
        </p:nvCxnSpPr>
        <p:spPr>
          <a:xfrm flipV="1">
            <a:off x="3096489" y="5574664"/>
            <a:ext cx="1633453" cy="1097"/>
          </a:xfrm>
          <a:prstGeom prst="straightConnector1">
            <a:avLst/>
          </a:prstGeom>
          <a:noFill/>
          <a:ln w="28575">
            <a:solidFill>
              <a:schemeClr val="accent6"/>
            </a:solidFill>
            <a:headEnd type="none" w="med" len="med"/>
            <a:tailEnd type="arrow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D2F5F835-AD12-42A6-A393-531FEC7ECA6E}"/>
              </a:ext>
            </a:extLst>
          </p:cNvPr>
          <p:cNvSpPr txBox="1"/>
          <p:nvPr/>
        </p:nvSpPr>
        <p:spPr>
          <a:xfrm>
            <a:off x="6020470" y="1093076"/>
            <a:ext cx="457176" cy="338554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D60000"/>
                </a:solidFill>
              </a:rPr>
              <a:t>Cu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6533798-9974-476E-B5D5-ABF6D3D2278F}"/>
              </a:ext>
            </a:extLst>
          </p:cNvPr>
          <p:cNvSpPr txBox="1"/>
          <p:nvPr/>
        </p:nvSpPr>
        <p:spPr>
          <a:xfrm>
            <a:off x="8064684" y="1093076"/>
            <a:ext cx="457176" cy="338554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00DF00"/>
                </a:solidFill>
              </a:rPr>
              <a:t>Nb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C9DFB24-F1A9-42AB-AB2D-A9AD870FE7E4}"/>
              </a:ext>
            </a:extLst>
          </p:cNvPr>
          <p:cNvSpPr txBox="1"/>
          <p:nvPr/>
        </p:nvSpPr>
        <p:spPr>
          <a:xfrm>
            <a:off x="10122084" y="1093076"/>
            <a:ext cx="445956" cy="338554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00C6C6"/>
                </a:solidFill>
              </a:rPr>
              <a:t>Sn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2110560-48C9-4B42-8991-9DC312128161}"/>
              </a:ext>
            </a:extLst>
          </p:cNvPr>
          <p:cNvSpPr txBox="1"/>
          <p:nvPr/>
        </p:nvSpPr>
        <p:spPr>
          <a:xfrm>
            <a:off x="6019800" y="2530058"/>
            <a:ext cx="344966" cy="338554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E47100"/>
                </a:solidFill>
              </a:rPr>
              <a:t>O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AF7FAEC-5556-41E0-92CC-CC6E4DC147E7}"/>
              </a:ext>
            </a:extLst>
          </p:cNvPr>
          <p:cNvSpPr txBox="1"/>
          <p:nvPr/>
        </p:nvSpPr>
        <p:spPr>
          <a:xfrm>
            <a:off x="8064684" y="2530058"/>
            <a:ext cx="389850" cy="338554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00DF00"/>
                </a:solidFill>
              </a:rPr>
              <a:t>Zr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635E841-3FAB-4839-8FF1-157722A6870D}"/>
              </a:ext>
            </a:extLst>
          </p:cNvPr>
          <p:cNvSpPr txBox="1"/>
          <p:nvPr/>
        </p:nvSpPr>
        <p:spPr>
          <a:xfrm>
            <a:off x="10122084" y="2530058"/>
            <a:ext cx="408253" cy="338554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E47100"/>
                </a:solidFill>
              </a:rPr>
              <a:t>Ta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5256BC7D-502A-4C4F-9F75-543151960B52}"/>
              </a:ext>
            </a:extLst>
          </p:cNvPr>
          <p:cNvSpPr txBox="1"/>
          <p:nvPr/>
        </p:nvSpPr>
        <p:spPr>
          <a:xfrm>
            <a:off x="631721" y="1147865"/>
            <a:ext cx="492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SE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EE403A01-4A13-4D61-8293-D47610E2149D}"/>
              </a:ext>
            </a:extLst>
          </p:cNvPr>
          <p:cNvSpPr txBox="1"/>
          <p:nvPr/>
        </p:nvSpPr>
        <p:spPr>
          <a:xfrm>
            <a:off x="644350" y="3748524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BSE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178B9B4-5481-52D2-0432-C17FD945DA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9/28/2022</a:t>
            </a:r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E020468-B5DD-E713-D168-9DB928FB6FAF}"/>
              </a:ext>
            </a:extLst>
          </p:cNvPr>
          <p:cNvSpPr txBox="1"/>
          <p:nvPr/>
        </p:nvSpPr>
        <p:spPr>
          <a:xfrm>
            <a:off x="9144000" y="3948428"/>
            <a:ext cx="2582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EDX composition maps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60DD81C-C336-D2F0-6B71-B736AD4C27C9}"/>
              </a:ext>
            </a:extLst>
          </p:cNvPr>
          <p:cNvSpPr/>
          <p:nvPr/>
        </p:nvSpPr>
        <p:spPr>
          <a:xfrm>
            <a:off x="6019800" y="1080000"/>
            <a:ext cx="6059119" cy="2795382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DBDD6F1-BC4C-BE79-CF65-5CC3D75F98CC}"/>
              </a:ext>
            </a:extLst>
          </p:cNvPr>
          <p:cNvSpPr/>
          <p:nvPr/>
        </p:nvSpPr>
        <p:spPr>
          <a:xfrm>
            <a:off x="5467212" y="4554985"/>
            <a:ext cx="2000388" cy="1371600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30E38B5-8EF8-D3E9-05F7-AB92CDB31E96}"/>
              </a:ext>
            </a:extLst>
          </p:cNvPr>
          <p:cNvCxnSpPr>
            <a:cxnSpLocks/>
            <a:stCxn id="5" idx="0"/>
          </p:cNvCxnSpPr>
          <p:nvPr/>
        </p:nvCxnSpPr>
        <p:spPr>
          <a:xfrm flipV="1">
            <a:off x="6467406" y="3875382"/>
            <a:ext cx="0" cy="679603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61220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3B4BB5-358C-42C2-B33D-029CD873EF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 – Image Analysis and Radial O Content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CC8A39-6780-4C03-A520-7209D64CF5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JF Croteau -- Progress on APC Wires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4C2F34-E745-4B99-BCD9-57498E1C03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28</a:t>
            </a:fld>
            <a:endParaRPr lang="en-US" dirty="0"/>
          </a:p>
        </p:txBody>
      </p:sp>
      <p:pic>
        <p:nvPicPr>
          <p:cNvPr id="7" name="Picture 6" descr="Chart&#10;&#10;Description automatically generated">
            <a:extLst>
              <a:ext uri="{FF2B5EF4-FFF2-40B4-BE49-F238E27FC236}">
                <a16:creationId xmlns:a16="http://schemas.microsoft.com/office/drawing/2014/main" id="{64B23F69-9168-48C0-82C9-8E5EA31226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0366" y="2769118"/>
            <a:ext cx="2286000" cy="1714500"/>
          </a:xfrm>
          <a:prstGeom prst="rect">
            <a:avLst/>
          </a:prstGeom>
        </p:spPr>
      </p:pic>
      <p:pic>
        <p:nvPicPr>
          <p:cNvPr id="9" name="Picture 8" descr="A picture containing chart&#10;&#10;Description automatically generated">
            <a:extLst>
              <a:ext uri="{FF2B5EF4-FFF2-40B4-BE49-F238E27FC236}">
                <a16:creationId xmlns:a16="http://schemas.microsoft.com/office/drawing/2014/main" id="{751F9C73-CD63-434D-ADA0-FD92EB24B5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3442" y="1104900"/>
            <a:ext cx="2286000" cy="1714500"/>
          </a:xfrm>
          <a:prstGeom prst="rect">
            <a:avLst/>
          </a:prstGeom>
        </p:spPr>
      </p:pic>
      <p:pic>
        <p:nvPicPr>
          <p:cNvPr id="11" name="Picture 10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4D13D799-DBA4-4D09-BA8E-C64B250BD0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703" y="2769118"/>
            <a:ext cx="2286000" cy="1714500"/>
          </a:xfrm>
          <a:prstGeom prst="rect">
            <a:avLst/>
          </a:prstGeom>
        </p:spPr>
      </p:pic>
      <p:pic>
        <p:nvPicPr>
          <p:cNvPr id="13" name="Picture 1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A0528985-F3EA-4BD0-A53C-0C8B225741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9316" y="1104900"/>
            <a:ext cx="2286000" cy="1714500"/>
          </a:xfrm>
          <a:prstGeom prst="rect">
            <a:avLst/>
          </a:prstGeom>
        </p:spPr>
      </p:pic>
      <p:pic>
        <p:nvPicPr>
          <p:cNvPr id="15" name="Picture 14" descr="Chart&#10;&#10;Description automatically generated">
            <a:extLst>
              <a:ext uri="{FF2B5EF4-FFF2-40B4-BE49-F238E27FC236}">
                <a16:creationId xmlns:a16="http://schemas.microsoft.com/office/drawing/2014/main" id="{12E7D070-6585-4403-9514-C359F1D6E2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21693" y="1104900"/>
            <a:ext cx="2286000" cy="1714500"/>
          </a:xfrm>
          <a:prstGeom prst="rect">
            <a:avLst/>
          </a:prstGeom>
        </p:spPr>
      </p:pic>
      <p:pic>
        <p:nvPicPr>
          <p:cNvPr id="17" name="Picture 16" descr="Chart&#10;&#10;Description automatically generated">
            <a:extLst>
              <a:ext uri="{FF2B5EF4-FFF2-40B4-BE49-F238E27FC236}">
                <a16:creationId xmlns:a16="http://schemas.microsoft.com/office/drawing/2014/main" id="{F8BC104E-6C3E-475B-87CD-6557E983476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21693" y="2769118"/>
            <a:ext cx="2286000" cy="1714500"/>
          </a:xfrm>
          <a:prstGeom prst="rect">
            <a:avLst/>
          </a:prstGeom>
        </p:spPr>
      </p:pic>
      <p:pic>
        <p:nvPicPr>
          <p:cNvPr id="19" name="Picture 18" descr="A picture containing chart&#10;&#10;Description automatically generated">
            <a:extLst>
              <a:ext uri="{FF2B5EF4-FFF2-40B4-BE49-F238E27FC236}">
                <a16:creationId xmlns:a16="http://schemas.microsoft.com/office/drawing/2014/main" id="{28D389A0-88FA-43A1-8E52-AC53C6EB7E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67568" y="1104900"/>
            <a:ext cx="2286000" cy="1714500"/>
          </a:xfrm>
          <a:prstGeom prst="rect">
            <a:avLst/>
          </a:prstGeom>
        </p:spPr>
      </p:pic>
      <p:pic>
        <p:nvPicPr>
          <p:cNvPr id="21" name="Picture 20" descr="Chart&#10;&#10;Description automatically generated">
            <a:extLst>
              <a:ext uri="{FF2B5EF4-FFF2-40B4-BE49-F238E27FC236}">
                <a16:creationId xmlns:a16="http://schemas.microsoft.com/office/drawing/2014/main" id="{5A47D182-2A51-4F14-9D57-BB0A82F69A1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81029" y="2769118"/>
            <a:ext cx="2286000" cy="1714500"/>
          </a:xfrm>
          <a:prstGeom prst="rect">
            <a:avLst/>
          </a:prstGeom>
        </p:spPr>
      </p:pic>
      <p:sp>
        <p:nvSpPr>
          <p:cNvPr id="22" name="Arrow: Right 21">
            <a:extLst>
              <a:ext uri="{FF2B5EF4-FFF2-40B4-BE49-F238E27FC236}">
                <a16:creationId xmlns:a16="http://schemas.microsoft.com/office/drawing/2014/main" id="{229C046D-2E2F-4A1F-8587-7D30A04317F2}"/>
              </a:ext>
            </a:extLst>
          </p:cNvPr>
          <p:cNvSpPr/>
          <p:nvPr/>
        </p:nvSpPr>
        <p:spPr>
          <a:xfrm>
            <a:off x="2539999" y="1771650"/>
            <a:ext cx="365760" cy="381000"/>
          </a:xfrm>
          <a:prstGeom prst="rightArrow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Arrow: Right 22">
            <a:extLst>
              <a:ext uri="{FF2B5EF4-FFF2-40B4-BE49-F238E27FC236}">
                <a16:creationId xmlns:a16="http://schemas.microsoft.com/office/drawing/2014/main" id="{008722B5-BDE5-4DD3-8C22-4B260C40B697}"/>
              </a:ext>
            </a:extLst>
          </p:cNvPr>
          <p:cNvSpPr/>
          <p:nvPr/>
        </p:nvSpPr>
        <p:spPr>
          <a:xfrm>
            <a:off x="4842941" y="1771650"/>
            <a:ext cx="274320" cy="381000"/>
          </a:xfrm>
          <a:prstGeom prst="rightArrow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Arrow: Right 23">
            <a:extLst>
              <a:ext uri="{FF2B5EF4-FFF2-40B4-BE49-F238E27FC236}">
                <a16:creationId xmlns:a16="http://schemas.microsoft.com/office/drawing/2014/main" id="{608F93F1-855A-40E1-ACBB-835CA68796CE}"/>
              </a:ext>
            </a:extLst>
          </p:cNvPr>
          <p:cNvSpPr/>
          <p:nvPr/>
        </p:nvSpPr>
        <p:spPr>
          <a:xfrm>
            <a:off x="7095081" y="1771650"/>
            <a:ext cx="274320" cy="381000"/>
          </a:xfrm>
          <a:prstGeom prst="rightArrow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9151785E-5005-49C3-9997-6C1E5109C472}"/>
              </a:ext>
            </a:extLst>
          </p:cNvPr>
          <p:cNvGrpSpPr/>
          <p:nvPr/>
        </p:nvGrpSpPr>
        <p:grpSpPr>
          <a:xfrm>
            <a:off x="2539999" y="3426881"/>
            <a:ext cx="4829402" cy="381000"/>
            <a:chOff x="2683932" y="1987550"/>
            <a:chExt cx="4829402" cy="381000"/>
          </a:xfrm>
        </p:grpSpPr>
        <p:sp>
          <p:nvSpPr>
            <p:cNvPr id="25" name="Arrow: Right 24">
              <a:extLst>
                <a:ext uri="{FF2B5EF4-FFF2-40B4-BE49-F238E27FC236}">
                  <a16:creationId xmlns:a16="http://schemas.microsoft.com/office/drawing/2014/main" id="{7C601643-FDE1-4251-9D36-E92937044833}"/>
                </a:ext>
              </a:extLst>
            </p:cNvPr>
            <p:cNvSpPr/>
            <p:nvPr/>
          </p:nvSpPr>
          <p:spPr>
            <a:xfrm>
              <a:off x="2683932" y="1987550"/>
              <a:ext cx="365760" cy="381000"/>
            </a:xfrm>
            <a:prstGeom prst="rightArrow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Arrow: Right 25">
              <a:extLst>
                <a:ext uri="{FF2B5EF4-FFF2-40B4-BE49-F238E27FC236}">
                  <a16:creationId xmlns:a16="http://schemas.microsoft.com/office/drawing/2014/main" id="{8A5D84A1-F7CD-4B71-AA65-88837E221488}"/>
                </a:ext>
              </a:extLst>
            </p:cNvPr>
            <p:cNvSpPr/>
            <p:nvPr/>
          </p:nvSpPr>
          <p:spPr>
            <a:xfrm>
              <a:off x="4986874" y="1987550"/>
              <a:ext cx="274320" cy="381000"/>
            </a:xfrm>
            <a:prstGeom prst="rightArrow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Arrow: Right 26">
              <a:extLst>
                <a:ext uri="{FF2B5EF4-FFF2-40B4-BE49-F238E27FC236}">
                  <a16:creationId xmlns:a16="http://schemas.microsoft.com/office/drawing/2014/main" id="{F1908D61-6CB7-439C-932E-FD6734ACC5CC}"/>
                </a:ext>
              </a:extLst>
            </p:cNvPr>
            <p:cNvSpPr/>
            <p:nvPr/>
          </p:nvSpPr>
          <p:spPr>
            <a:xfrm>
              <a:off x="7239014" y="1987550"/>
              <a:ext cx="274320" cy="381000"/>
            </a:xfrm>
            <a:prstGeom prst="rightArrow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" name="Right Brace 28">
            <a:extLst>
              <a:ext uri="{FF2B5EF4-FFF2-40B4-BE49-F238E27FC236}">
                <a16:creationId xmlns:a16="http://schemas.microsoft.com/office/drawing/2014/main" id="{7653FD13-DB62-445A-8CE3-56FB76ADB215}"/>
              </a:ext>
            </a:extLst>
          </p:cNvPr>
          <p:cNvSpPr/>
          <p:nvPr/>
        </p:nvSpPr>
        <p:spPr>
          <a:xfrm>
            <a:off x="9423400" y="1269994"/>
            <a:ext cx="168252" cy="3077200"/>
          </a:xfrm>
          <a:prstGeom prst="rightBrac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 descr="A picture containing chart&#10;&#10;Description automatically generated">
            <a:extLst>
              <a:ext uri="{FF2B5EF4-FFF2-40B4-BE49-F238E27FC236}">
                <a16:creationId xmlns:a16="http://schemas.microsoft.com/office/drawing/2014/main" id="{3CC1F41B-B0CD-44CD-88E5-6F6FDDFCF63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643534" y="1897795"/>
            <a:ext cx="2468880" cy="1851660"/>
          </a:xfrm>
          <a:prstGeom prst="rect">
            <a:avLst/>
          </a:prstGeom>
        </p:spPr>
      </p:pic>
      <p:pic>
        <p:nvPicPr>
          <p:cNvPr id="33" name="Picture 3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F729454-2363-4439-BB47-B8C0FF6F630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9703" y="4487335"/>
            <a:ext cx="2286000" cy="1714500"/>
          </a:xfrm>
          <a:prstGeom prst="rect">
            <a:avLst/>
          </a:prstGeom>
        </p:spPr>
      </p:pic>
      <p:sp>
        <p:nvSpPr>
          <p:cNvPr id="34" name="Arrow: Right 33">
            <a:extLst>
              <a:ext uri="{FF2B5EF4-FFF2-40B4-BE49-F238E27FC236}">
                <a16:creationId xmlns:a16="http://schemas.microsoft.com/office/drawing/2014/main" id="{047CD24D-20D9-43D6-9EEA-E0481CD5C58A}"/>
              </a:ext>
            </a:extLst>
          </p:cNvPr>
          <p:cNvSpPr/>
          <p:nvPr/>
        </p:nvSpPr>
        <p:spPr>
          <a:xfrm>
            <a:off x="2594739" y="5154085"/>
            <a:ext cx="6828660" cy="381000"/>
          </a:xfrm>
          <a:prstGeom prst="rightArrow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Picture 36" descr="Chart&#10;&#10;Description automatically generated">
            <a:extLst>
              <a:ext uri="{FF2B5EF4-FFF2-40B4-BE49-F238E27FC236}">
                <a16:creationId xmlns:a16="http://schemas.microsoft.com/office/drawing/2014/main" id="{01C15504-8D09-46B4-91FA-53A26A5B146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734974" y="4419600"/>
            <a:ext cx="2286000" cy="1714500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AFC55834-61F3-425B-A97D-B88D1EC3AF5D}"/>
              </a:ext>
            </a:extLst>
          </p:cNvPr>
          <p:cNvSpPr txBox="1"/>
          <p:nvPr/>
        </p:nvSpPr>
        <p:spPr>
          <a:xfrm>
            <a:off x="101233" y="1752776"/>
            <a:ext cx="5277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/>
              <a:t>Nb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701DDD6-8F2A-4D09-A397-65257FF6CB4F}"/>
              </a:ext>
            </a:extLst>
          </p:cNvPr>
          <p:cNvSpPr txBox="1"/>
          <p:nvPr/>
        </p:nvSpPr>
        <p:spPr>
          <a:xfrm>
            <a:off x="108447" y="3391924"/>
            <a:ext cx="5132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/>
              <a:t>Sn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C2919C8-F945-4352-9EFF-E14CAD982428}"/>
              </a:ext>
            </a:extLst>
          </p:cNvPr>
          <p:cNvSpPr txBox="1"/>
          <p:nvPr/>
        </p:nvSpPr>
        <p:spPr>
          <a:xfrm>
            <a:off x="173368" y="5101761"/>
            <a:ext cx="3834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/>
              <a:t>O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F471E85-283E-481E-9D82-CDF1082E7DAA}"/>
              </a:ext>
            </a:extLst>
          </p:cNvPr>
          <p:cNvSpPr txBox="1"/>
          <p:nvPr/>
        </p:nvSpPr>
        <p:spPr>
          <a:xfrm>
            <a:off x="10047344" y="1748597"/>
            <a:ext cx="1608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Unreacted Nb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7854D53-DE9E-4C2E-A03C-8999138E866B}"/>
              </a:ext>
            </a:extLst>
          </p:cNvPr>
          <p:cNvSpPr txBox="1"/>
          <p:nvPr/>
        </p:nvSpPr>
        <p:spPr>
          <a:xfrm>
            <a:off x="9886475" y="5981540"/>
            <a:ext cx="2056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 in unreacted Nb</a:t>
            </a:r>
          </a:p>
        </p:txBody>
      </p:sp>
      <p:sp>
        <p:nvSpPr>
          <p:cNvPr id="35" name="Arrow: Right 34">
            <a:extLst>
              <a:ext uri="{FF2B5EF4-FFF2-40B4-BE49-F238E27FC236}">
                <a16:creationId xmlns:a16="http://schemas.microsoft.com/office/drawing/2014/main" id="{03C7B910-487E-465F-A16B-C2213EC7C916}"/>
              </a:ext>
            </a:extLst>
          </p:cNvPr>
          <p:cNvSpPr/>
          <p:nvPr/>
        </p:nvSpPr>
        <p:spPr>
          <a:xfrm rot="5400000">
            <a:off x="10510895" y="3926038"/>
            <a:ext cx="734160" cy="381000"/>
          </a:xfrm>
          <a:prstGeom prst="rightArrow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1EA06153-DFA3-4E20-BDAF-74434C84A42E}"/>
              </a:ext>
            </a:extLst>
          </p:cNvPr>
          <p:cNvCxnSpPr/>
          <p:nvPr/>
        </p:nvCxnSpPr>
        <p:spPr>
          <a:xfrm>
            <a:off x="804333" y="4470401"/>
            <a:ext cx="8415867" cy="0"/>
          </a:xfrm>
          <a:prstGeom prst="line">
            <a:avLst/>
          </a:prstGeom>
          <a:ln w="1905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70893C38-DB3B-48D9-83A2-273269614D75}"/>
              </a:ext>
            </a:extLst>
          </p:cNvPr>
          <p:cNvSpPr txBox="1"/>
          <p:nvPr/>
        </p:nvSpPr>
        <p:spPr>
          <a:xfrm>
            <a:off x="8258986" y="2590800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–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19D8F05-E4F6-4843-955C-822E4FBE4B6F}"/>
              </a:ext>
            </a:extLst>
          </p:cNvPr>
          <p:cNvSpPr txBox="1"/>
          <p:nvPr/>
        </p:nvSpPr>
        <p:spPr>
          <a:xfrm>
            <a:off x="797545" y="6247966"/>
            <a:ext cx="54489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*atomic % maps were used, this illustration is an example of the method used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797EFF2-1A30-D751-5914-3BFA4B50E49F}"/>
              </a:ext>
            </a:extLst>
          </p:cNvPr>
          <p:cNvSpPr txBox="1"/>
          <p:nvPr/>
        </p:nvSpPr>
        <p:spPr>
          <a:xfrm>
            <a:off x="2946875" y="5813811"/>
            <a:ext cx="629825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3"/>
                </a:solidFill>
              </a:rPr>
              <a:t>Python library used for image analysis: </a:t>
            </a:r>
            <a:r>
              <a:rPr lang="en-US" sz="1600" dirty="0">
                <a:hlinkClick r:id="rId13"/>
              </a:rPr>
              <a:t>https://scikit-image.org/</a:t>
            </a:r>
            <a:r>
              <a:rPr lang="en-US" sz="1600" dirty="0"/>
              <a:t>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5E747F5-1FCF-02CF-2494-58416CD07F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9/28/2022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632128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7CA3A2-3E50-401F-A712-3953C24BB8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 – Image Analysis and Radial O Content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2484B12-F8EE-4E9B-8206-153C2FA5D1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JF Croteau -- Progress on APC Wires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1FEA5D-DC2F-46F9-A6B8-572D99F3A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29</a:t>
            </a:fld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EA0B040-A628-46ED-80B6-B0B84E4075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53549" y="1504710"/>
            <a:ext cx="2286000" cy="1604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360906E3-E95B-445A-B1B6-851B9D294D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28106" y="1504710"/>
            <a:ext cx="2286000" cy="1604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4B5DA892-EC09-45D2-BE86-1DDB8C966B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02662" y="1504710"/>
            <a:ext cx="2286000" cy="1604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86215764-2140-4709-AA3A-F53E320B5B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53549" y="3068168"/>
            <a:ext cx="2286000" cy="1604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C7603BA5-17A3-4366-AFB4-050BE80FC1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28105" y="3068168"/>
            <a:ext cx="2286000" cy="1604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AF687310-FB1B-479F-9605-0B466E9F09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02662" y="3068168"/>
            <a:ext cx="2286000" cy="1604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FAC367BC-2FFE-4140-B96E-C87CB11B91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53549" y="4631626"/>
            <a:ext cx="2286000" cy="1604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>
            <a:extLst>
              <a:ext uri="{FF2B5EF4-FFF2-40B4-BE49-F238E27FC236}">
                <a16:creationId xmlns:a16="http://schemas.microsoft.com/office/drawing/2014/main" id="{AA8EEF77-631D-4B0F-ABB5-0AE9EA637D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28105" y="4631626"/>
            <a:ext cx="2286000" cy="1604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>
            <a:extLst>
              <a:ext uri="{FF2B5EF4-FFF2-40B4-BE49-F238E27FC236}">
                <a16:creationId xmlns:a16="http://schemas.microsoft.com/office/drawing/2014/main" id="{892EA393-4E2F-4C6B-8963-A3BDDC539B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02662" y="4631626"/>
            <a:ext cx="2286000" cy="1604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2551E48-9365-4C8F-A339-AA7DFB2F2115}"/>
              </a:ext>
            </a:extLst>
          </p:cNvPr>
          <p:cNvSpPr txBox="1"/>
          <p:nvPr/>
        </p:nvSpPr>
        <p:spPr>
          <a:xfrm>
            <a:off x="5071180" y="1571106"/>
            <a:ext cx="11384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1-Nb</a:t>
            </a:r>
            <a:r>
              <a:rPr lang="en-US" sz="1400" baseline="-25000" dirty="0">
                <a:solidFill>
                  <a:schemeClr val="bg1"/>
                </a:solidFill>
              </a:rPr>
              <a:t>3</a:t>
            </a:r>
            <a:r>
              <a:rPr lang="en-US" sz="1400" dirty="0">
                <a:solidFill>
                  <a:schemeClr val="bg1"/>
                </a:solidFill>
              </a:rPr>
              <a:t>Sn/Nb</a:t>
            </a:r>
          </a:p>
        </p:txBody>
      </p:sp>
      <p:pic>
        <p:nvPicPr>
          <p:cNvPr id="15" name="Picture 14" descr="Chart&#10;&#10;Description automatically generated">
            <a:extLst>
              <a:ext uri="{FF2B5EF4-FFF2-40B4-BE49-F238E27FC236}">
                <a16:creationId xmlns:a16="http://schemas.microsoft.com/office/drawing/2014/main" id="{9E2F03A6-5630-4A46-B7B5-A6BE045330E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010" y="2655276"/>
            <a:ext cx="3200400" cy="24003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E8023A5-0678-4B45-BA79-35F38DEDE99A}"/>
              </a:ext>
            </a:extLst>
          </p:cNvPr>
          <p:cNvSpPr txBox="1"/>
          <p:nvPr/>
        </p:nvSpPr>
        <p:spPr>
          <a:xfrm>
            <a:off x="599724" y="4908049"/>
            <a:ext cx="2056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 in unreacted Nb</a:t>
            </a:r>
          </a:p>
        </p:txBody>
      </p:sp>
      <p:sp>
        <p:nvSpPr>
          <p:cNvPr id="6" name="Left Brace 5">
            <a:extLst>
              <a:ext uri="{FF2B5EF4-FFF2-40B4-BE49-F238E27FC236}">
                <a16:creationId xmlns:a16="http://schemas.microsoft.com/office/drawing/2014/main" id="{14803F01-B721-4534-B097-7B16DD8CEE09}"/>
              </a:ext>
            </a:extLst>
          </p:cNvPr>
          <p:cNvSpPr/>
          <p:nvPr/>
        </p:nvSpPr>
        <p:spPr>
          <a:xfrm>
            <a:off x="4580008" y="1504605"/>
            <a:ext cx="209923" cy="4663440"/>
          </a:xfrm>
          <a:prstGeom prst="leftBrac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04A6A15D-AC38-4103-A1E7-E05D95F1B979}"/>
              </a:ext>
            </a:extLst>
          </p:cNvPr>
          <p:cNvSpPr/>
          <p:nvPr/>
        </p:nvSpPr>
        <p:spPr>
          <a:xfrm>
            <a:off x="3059085" y="3645825"/>
            <a:ext cx="1363286" cy="381000"/>
          </a:xfrm>
          <a:prstGeom prst="rightArrow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A1577AD-521F-4D64-9954-F8D4DC884C11}"/>
              </a:ext>
            </a:extLst>
          </p:cNvPr>
          <p:cNvSpPr txBox="1"/>
          <p:nvPr/>
        </p:nvSpPr>
        <p:spPr>
          <a:xfrm>
            <a:off x="2783248" y="2942855"/>
            <a:ext cx="18867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Analysis for different radii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6A5D792-6610-4A80-9C1A-C87772D424F0}"/>
              </a:ext>
            </a:extLst>
          </p:cNvPr>
          <p:cNvSpPr txBox="1"/>
          <p:nvPr/>
        </p:nvSpPr>
        <p:spPr>
          <a:xfrm>
            <a:off x="7445376" y="1571106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4F28207-30EA-4ACB-8E87-C9025E8E88E8}"/>
              </a:ext>
            </a:extLst>
          </p:cNvPr>
          <p:cNvSpPr txBox="1"/>
          <p:nvPr/>
        </p:nvSpPr>
        <p:spPr>
          <a:xfrm>
            <a:off x="9811260" y="1571106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8872AE2-57CA-4FC0-AD52-3DF9574CEAAC}"/>
              </a:ext>
            </a:extLst>
          </p:cNvPr>
          <p:cNvSpPr txBox="1"/>
          <p:nvPr/>
        </p:nvSpPr>
        <p:spPr>
          <a:xfrm>
            <a:off x="5070819" y="3134564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8AD273D-9D68-4BBB-911C-FFC54D7849FB}"/>
              </a:ext>
            </a:extLst>
          </p:cNvPr>
          <p:cNvSpPr txBox="1"/>
          <p:nvPr/>
        </p:nvSpPr>
        <p:spPr>
          <a:xfrm>
            <a:off x="7445015" y="3134564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7B030F3-52A7-4E83-AF66-90B14EBAA25D}"/>
              </a:ext>
            </a:extLst>
          </p:cNvPr>
          <p:cNvSpPr txBox="1"/>
          <p:nvPr/>
        </p:nvSpPr>
        <p:spPr>
          <a:xfrm>
            <a:off x="9810899" y="3134564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CE23C96-C300-4C57-B89D-48B74E63DFD1}"/>
              </a:ext>
            </a:extLst>
          </p:cNvPr>
          <p:cNvSpPr txBox="1"/>
          <p:nvPr/>
        </p:nvSpPr>
        <p:spPr>
          <a:xfrm>
            <a:off x="5070458" y="4698022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5F33CA1-4E4A-4F1E-83DF-D8303D15629A}"/>
              </a:ext>
            </a:extLst>
          </p:cNvPr>
          <p:cNvSpPr txBox="1"/>
          <p:nvPr/>
        </p:nvSpPr>
        <p:spPr>
          <a:xfrm>
            <a:off x="7444654" y="4698022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8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D6F08F8-5827-4067-9093-771579BFC991}"/>
              </a:ext>
            </a:extLst>
          </p:cNvPr>
          <p:cNvSpPr txBox="1"/>
          <p:nvPr/>
        </p:nvSpPr>
        <p:spPr>
          <a:xfrm>
            <a:off x="9810538" y="4698022"/>
            <a:ext cx="8515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9-Nb/Cu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D01A60A-2CFF-47A0-A38D-D1F0007A428D}"/>
              </a:ext>
            </a:extLst>
          </p:cNvPr>
          <p:cNvSpPr txBox="1"/>
          <p:nvPr/>
        </p:nvSpPr>
        <p:spPr>
          <a:xfrm>
            <a:off x="6085103" y="2513331"/>
            <a:ext cx="10544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mean O at%</a:t>
            </a:r>
            <a:br>
              <a:rPr lang="en-US" sz="1200" dirty="0">
                <a:solidFill>
                  <a:schemeClr val="bg1"/>
                </a:solidFill>
              </a:rPr>
            </a:br>
            <a:r>
              <a:rPr lang="en-US" sz="1200" dirty="0">
                <a:solidFill>
                  <a:schemeClr val="bg1"/>
                </a:solidFill>
              </a:rPr>
              <a:t>avg. radius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08F672E-1819-47DB-A7E7-5BE171BACB93}"/>
              </a:ext>
            </a:extLst>
          </p:cNvPr>
          <p:cNvSpPr txBox="1"/>
          <p:nvPr/>
        </p:nvSpPr>
        <p:spPr>
          <a:xfrm>
            <a:off x="5061267" y="2652096"/>
            <a:ext cx="5469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r = 0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FC1902F-593E-4469-A83F-30196936E22E}"/>
              </a:ext>
            </a:extLst>
          </p:cNvPr>
          <p:cNvSpPr txBox="1"/>
          <p:nvPr/>
        </p:nvSpPr>
        <p:spPr>
          <a:xfrm>
            <a:off x="9819917" y="5776460"/>
            <a:ext cx="5469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r = 1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E2A4745-52DC-F6B3-A03F-3835CA472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9/28/2022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17303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1" name="Google Shape;1321;p3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/>
              <a:t>Main Objectives</a:t>
            </a:r>
          </a:p>
        </p:txBody>
      </p:sp>
      <p:sp>
        <p:nvSpPr>
          <p:cNvPr id="1322" name="Google Shape;1322;p3"/>
          <p:cNvSpPr txBox="1">
            <a:spLocks noGrp="1"/>
          </p:cNvSpPr>
          <p:nvPr>
            <p:ph idx="1"/>
          </p:nvPr>
        </p:nvSpPr>
        <p:spPr>
          <a:xfrm>
            <a:off x="1078468" y="1368000"/>
            <a:ext cx="10503932" cy="4641379"/>
          </a:xfrm>
        </p:spPr>
        <p:txBody>
          <a:bodyPr>
            <a:noAutofit/>
          </a:bodyPr>
          <a:lstStyle/>
          <a:p>
            <a:pPr lvl="0"/>
            <a:r>
              <a:rPr lang="en-US" dirty="0"/>
              <a:t>The main (or practical) objective of the ongoing research is to better understand the heat treatment of </a:t>
            </a:r>
            <a:r>
              <a:rPr lang="en-US" b="1" dirty="0"/>
              <a:t>Nb</a:t>
            </a:r>
            <a:r>
              <a:rPr lang="en-US" b="1" baseline="-25000" dirty="0"/>
              <a:t>3</a:t>
            </a:r>
            <a:r>
              <a:rPr lang="en-US" b="1" dirty="0"/>
              <a:t>Sn superconducting wires with artificial pinning centers</a:t>
            </a:r>
            <a:r>
              <a:rPr lang="en-US" dirty="0"/>
              <a:t> (ZrO</a:t>
            </a:r>
            <a:r>
              <a:rPr lang="en-US" baseline="-25000" dirty="0"/>
              <a:t>2</a:t>
            </a:r>
            <a:r>
              <a:rPr lang="en-US" dirty="0"/>
              <a:t> and HfO</a:t>
            </a:r>
            <a:r>
              <a:rPr lang="en-US" baseline="-25000" dirty="0"/>
              <a:t>2</a:t>
            </a:r>
            <a:r>
              <a:rPr lang="en-US" dirty="0"/>
              <a:t>) to </a:t>
            </a:r>
            <a:r>
              <a:rPr lang="en-US" b="1" dirty="0"/>
              <a:t>optimize the heat treatments</a:t>
            </a:r>
            <a:r>
              <a:rPr lang="en-US" dirty="0"/>
              <a:t> and produce wires with higher superconducting properties (</a:t>
            </a:r>
            <a:r>
              <a:rPr lang="en-US" dirty="0" err="1"/>
              <a:t>J</a:t>
            </a:r>
            <a:r>
              <a:rPr lang="en-US" baseline="-25000" dirty="0" err="1"/>
              <a:t>c</a:t>
            </a:r>
            <a:r>
              <a:rPr lang="en-US" dirty="0"/>
              <a:t> and H</a:t>
            </a:r>
            <a:r>
              <a:rPr lang="en-US" baseline="-25000" dirty="0"/>
              <a:t>c2</a:t>
            </a:r>
            <a:r>
              <a:rPr lang="en-US" dirty="0"/>
              <a:t>) for particle accelerator magnets.</a:t>
            </a:r>
          </a:p>
          <a:p>
            <a:pPr lvl="0"/>
            <a:endParaRPr lang="en-US" sz="800" dirty="0"/>
          </a:p>
          <a:p>
            <a:pPr marL="0" lvl="0" indent="0">
              <a:buNone/>
            </a:pPr>
            <a:r>
              <a:rPr lang="en-US" dirty="0"/>
              <a:t>This will be accomplished by:</a:t>
            </a:r>
          </a:p>
          <a:p>
            <a:pPr lvl="0"/>
            <a:r>
              <a:rPr lang="en-US" dirty="0"/>
              <a:t>Studying the </a:t>
            </a:r>
            <a:r>
              <a:rPr lang="en-US" b="1" dirty="0"/>
              <a:t>size and density evolution of nanoprecipitates </a:t>
            </a:r>
            <a:r>
              <a:rPr lang="en-US" dirty="0"/>
              <a:t>at different stages and dwell times of a heat treatment</a:t>
            </a:r>
            <a:endParaRPr lang="en-US" b="1" dirty="0"/>
          </a:p>
          <a:p>
            <a:pPr lvl="0"/>
            <a:r>
              <a:rPr lang="en-US" dirty="0"/>
              <a:t>Studying the </a:t>
            </a:r>
            <a:r>
              <a:rPr lang="en-US" b="1" dirty="0"/>
              <a:t>formation of intermediate phases</a:t>
            </a:r>
            <a:r>
              <a:rPr lang="en-US" dirty="0"/>
              <a:t> in the sub-elements at different stages and dwell times of a heat treatment</a:t>
            </a:r>
            <a:endParaRPr lang="en-US" b="1" dirty="0"/>
          </a:p>
          <a:p>
            <a:pPr lvl="0"/>
            <a:r>
              <a:rPr lang="en-US" b="1" dirty="0"/>
              <a:t>Modelling the growth of the nanoprecipitates</a:t>
            </a:r>
            <a:r>
              <a:rPr lang="en-US" dirty="0"/>
              <a:t> for different heat treatment conditions</a:t>
            </a:r>
          </a:p>
        </p:txBody>
      </p:sp>
      <p:sp>
        <p:nvSpPr>
          <p:cNvPr id="1323" name="Google Shape;1323;p3"/>
          <p:cNvSpPr txBox="1"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fr-FR"/>
              <a:t>JF Croteau -- Progress on APC Wires</a:t>
            </a:r>
            <a:endParaRPr lang="en-US"/>
          </a:p>
        </p:txBody>
      </p:sp>
      <p:sp>
        <p:nvSpPr>
          <p:cNvPr id="1324" name="Google Shape;1324;p3"/>
          <p:cNvSpPr txBox="1"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00000000-1234-1234-1234-123412341234}" type="slidenum">
              <a:rPr lang="en-US"/>
              <a:pPr lvl="0"/>
              <a:t>3</a:t>
            </a:fld>
            <a:endParaRPr lang="en-US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AC860744-262D-11B3-E8E0-65C6832A0F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9/28/2022</a:t>
            </a:r>
            <a:endParaRPr lang="en-GB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B2E22DF-799F-3CB1-2F96-1543D9C73409}"/>
              </a:ext>
            </a:extLst>
          </p:cNvPr>
          <p:cNvGrpSpPr/>
          <p:nvPr/>
        </p:nvGrpSpPr>
        <p:grpSpPr>
          <a:xfrm>
            <a:off x="76201" y="3810000"/>
            <a:ext cx="533399" cy="2066077"/>
            <a:chOff x="76201" y="3810000"/>
            <a:chExt cx="533399" cy="2066077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ECBCE192-28F5-F191-0603-F9DA3DDC6E0C}"/>
                </a:ext>
              </a:extLst>
            </p:cNvPr>
            <p:cNvSpPr txBox="1"/>
            <p:nvPr/>
          </p:nvSpPr>
          <p:spPr>
            <a:xfrm rot="16200000">
              <a:off x="-491936" y="4691484"/>
              <a:ext cx="150560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accent3"/>
                  </a:solidFill>
                </a:rPr>
                <a:t>1. APS study</a:t>
              </a:r>
            </a:p>
          </p:txBody>
        </p:sp>
        <p:sp>
          <p:nvSpPr>
            <p:cNvPr id="3" name="Left Brace 2">
              <a:extLst>
                <a:ext uri="{FF2B5EF4-FFF2-40B4-BE49-F238E27FC236}">
                  <a16:creationId xmlns:a16="http://schemas.microsoft.com/office/drawing/2014/main" id="{CA1E55E0-ED91-1014-D941-2938770ABD2E}"/>
                </a:ext>
              </a:extLst>
            </p:cNvPr>
            <p:cNvSpPr/>
            <p:nvPr/>
          </p:nvSpPr>
          <p:spPr>
            <a:xfrm>
              <a:off x="381000" y="3810000"/>
              <a:ext cx="228600" cy="2066077"/>
            </a:xfrm>
            <a:prstGeom prst="leftBrace">
              <a:avLst/>
            </a:prstGeom>
            <a:ln w="19050"/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E247C4B-0375-75D6-9757-1F9FFCBC4583}"/>
              </a:ext>
            </a:extLst>
          </p:cNvPr>
          <p:cNvGrpSpPr/>
          <p:nvPr/>
        </p:nvGrpSpPr>
        <p:grpSpPr>
          <a:xfrm>
            <a:off x="609601" y="3977882"/>
            <a:ext cx="586263" cy="1813317"/>
            <a:chOff x="609601" y="3977882"/>
            <a:chExt cx="586263" cy="1813317"/>
          </a:xfrm>
        </p:grpSpPr>
        <p:sp>
          <p:nvSpPr>
            <p:cNvPr id="4" name="Left Brace 3">
              <a:extLst>
                <a:ext uri="{FF2B5EF4-FFF2-40B4-BE49-F238E27FC236}">
                  <a16:creationId xmlns:a16="http://schemas.microsoft.com/office/drawing/2014/main" id="{B2264074-803E-6009-6F31-844D2B289B63}"/>
                </a:ext>
              </a:extLst>
            </p:cNvPr>
            <p:cNvSpPr/>
            <p:nvPr/>
          </p:nvSpPr>
          <p:spPr>
            <a:xfrm>
              <a:off x="967264" y="4510417"/>
              <a:ext cx="228600" cy="747383"/>
            </a:xfrm>
            <a:prstGeom prst="leftBrace">
              <a:avLst/>
            </a:prstGeom>
            <a:ln w="19050">
              <a:solidFill>
                <a:schemeClr val="accent5"/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E4BCA33-E7EB-77D0-E315-420651B2F18E}"/>
                </a:ext>
              </a:extLst>
            </p:cNvPr>
            <p:cNvSpPr txBox="1"/>
            <p:nvPr/>
          </p:nvSpPr>
          <p:spPr>
            <a:xfrm rot="16200000">
              <a:off x="-112392" y="4699875"/>
              <a:ext cx="181331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accent5"/>
                  </a:solidFill>
                </a:rPr>
                <a:t>2. Hf-rich phase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DCEAFB2-1F6D-EF45-4031-823601D04C7F}"/>
              </a:ext>
            </a:extLst>
          </p:cNvPr>
          <p:cNvGrpSpPr/>
          <p:nvPr/>
        </p:nvGrpSpPr>
        <p:grpSpPr>
          <a:xfrm>
            <a:off x="11517867" y="3810426"/>
            <a:ext cx="597933" cy="2056973"/>
            <a:chOff x="11517867" y="3810426"/>
            <a:chExt cx="597933" cy="2056973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D010802-2A05-784C-9AB8-2509317B6A2F}"/>
                </a:ext>
              </a:extLst>
            </p:cNvPr>
            <p:cNvSpPr txBox="1"/>
            <p:nvPr/>
          </p:nvSpPr>
          <p:spPr>
            <a:xfrm rot="5400000">
              <a:off x="10902647" y="4654247"/>
              <a:ext cx="20569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</a:rPr>
                <a:t>3. Oxygen content</a:t>
              </a:r>
            </a:p>
          </p:txBody>
        </p:sp>
        <p:sp>
          <p:nvSpPr>
            <p:cNvPr id="7" name="Left Brace 6">
              <a:extLst>
                <a:ext uri="{FF2B5EF4-FFF2-40B4-BE49-F238E27FC236}">
                  <a16:creationId xmlns:a16="http://schemas.microsoft.com/office/drawing/2014/main" id="{D532C46A-57EE-33E3-1EF4-61013E368359}"/>
                </a:ext>
              </a:extLst>
            </p:cNvPr>
            <p:cNvSpPr/>
            <p:nvPr/>
          </p:nvSpPr>
          <p:spPr>
            <a:xfrm rot="10800000">
              <a:off x="11517867" y="4479847"/>
              <a:ext cx="228600" cy="747384"/>
            </a:xfrm>
            <a:prstGeom prst="leftBrace">
              <a:avLst/>
            </a:prstGeom>
            <a:ln w="19050"/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6F1A58-9FDA-8221-6297-914FE326D4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		Nanoindentation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65E326-512F-6074-13FB-E04034D3AD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Objective:</a:t>
            </a:r>
            <a:r>
              <a:rPr lang="en-US" dirty="0"/>
              <a:t> indent unreacted Nb barrier</a:t>
            </a:r>
          </a:p>
          <a:p>
            <a:r>
              <a:rPr lang="en-US" dirty="0"/>
              <a:t>Number of specimens (wires): 4</a:t>
            </a:r>
          </a:p>
          <a:p>
            <a:pPr lvl="1"/>
            <a:r>
              <a:rPr lang="en-US" dirty="0"/>
              <a:t>Heat treatment temperature: 700°C</a:t>
            </a:r>
          </a:p>
          <a:p>
            <a:pPr lvl="1"/>
            <a:r>
              <a:rPr lang="en-US" dirty="0"/>
              <a:t>Dwell times: 0, 2, 8, 60h</a:t>
            </a:r>
          </a:p>
          <a:p>
            <a:r>
              <a:rPr lang="en-US" dirty="0"/>
              <a:t>Samples were vibratory polished</a:t>
            </a:r>
          </a:p>
          <a:p>
            <a:r>
              <a:rPr lang="en-US" dirty="0"/>
              <a:t>Samples are hot mounted in a “puck”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504F2B2-68D3-919A-BAC5-44FB0CAA2C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JF Croteau -- Progress on APC Wires</a:t>
            </a:r>
            <a:endParaRPr lang="en-US" dirty="0"/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DBC2B391-8752-6216-2867-3F3870456E0D}"/>
              </a:ext>
            </a:extLst>
          </p:cNvPr>
          <p:cNvGrpSpPr/>
          <p:nvPr/>
        </p:nvGrpSpPr>
        <p:grpSpPr>
          <a:xfrm>
            <a:off x="6915150" y="83989"/>
            <a:ext cx="5127913" cy="3525440"/>
            <a:chOff x="6915150" y="693589"/>
            <a:chExt cx="5127913" cy="3525440"/>
          </a:xfrm>
        </p:grpSpPr>
        <p:pic>
          <p:nvPicPr>
            <p:cNvPr id="48" name="Picture 47" descr="A picture containing chocolate, decorated, close&#10;&#10;Description automatically generated">
              <a:extLst>
                <a:ext uri="{FF2B5EF4-FFF2-40B4-BE49-F238E27FC236}">
                  <a16:creationId xmlns:a16="http://schemas.microsoft.com/office/drawing/2014/main" id="{5BD2EB80-FF81-20F9-F52E-B542100DDE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15150" y="693589"/>
              <a:ext cx="5127913" cy="3525440"/>
            </a:xfrm>
            <a:prstGeom prst="rect">
              <a:avLst/>
            </a:prstGeom>
            <a:ln w="28575">
              <a:solidFill>
                <a:schemeClr val="accent6"/>
              </a:solidFill>
            </a:ln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7C6319A6-843C-4C0C-5EA2-74622818AA11}"/>
                </a:ext>
              </a:extLst>
            </p:cNvPr>
            <p:cNvSpPr txBox="1"/>
            <p:nvPr/>
          </p:nvSpPr>
          <p:spPr>
            <a:xfrm>
              <a:off x="11156552" y="3785294"/>
              <a:ext cx="73102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chemeClr val="bg1"/>
                  </a:solidFill>
                </a:rPr>
                <a:t>50 µm</a:t>
              </a:r>
            </a:p>
          </p:txBody>
        </p: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A818BD6B-9E48-96BA-519A-0BF61EA89304}"/>
                </a:ext>
              </a:extLst>
            </p:cNvPr>
            <p:cNvCxnSpPr>
              <a:cxnSpLocks/>
            </p:cNvCxnSpPr>
            <p:nvPr/>
          </p:nvCxnSpPr>
          <p:spPr>
            <a:xfrm rot="2583686" flipH="1" flipV="1">
              <a:off x="9750456" y="3068854"/>
              <a:ext cx="142695" cy="55649"/>
            </a:xfrm>
            <a:prstGeom prst="straightConnector1">
              <a:avLst/>
            </a:prstGeom>
            <a:ln>
              <a:solidFill>
                <a:schemeClr val="accent5">
                  <a:lumMod val="60000"/>
                  <a:lumOff val="40000"/>
                </a:schemeClr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E582AFC4-7F56-61AB-393C-90913E66A763}"/>
                </a:ext>
              </a:extLst>
            </p:cNvPr>
            <p:cNvCxnSpPr>
              <a:cxnSpLocks/>
            </p:cNvCxnSpPr>
            <p:nvPr/>
          </p:nvCxnSpPr>
          <p:spPr>
            <a:xfrm rot="13383686" flipH="1" flipV="1">
              <a:off x="9611416" y="2726455"/>
              <a:ext cx="142695" cy="55649"/>
            </a:xfrm>
            <a:prstGeom prst="straightConnector1">
              <a:avLst/>
            </a:prstGeom>
            <a:ln>
              <a:solidFill>
                <a:schemeClr val="accent5">
                  <a:lumMod val="60000"/>
                  <a:lumOff val="40000"/>
                </a:schemeClr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104B7888-0431-82C9-DA55-80B6AB376603}"/>
                </a:ext>
              </a:extLst>
            </p:cNvPr>
            <p:cNvSpPr txBox="1"/>
            <p:nvPr/>
          </p:nvSpPr>
          <p:spPr>
            <a:xfrm>
              <a:off x="9682763" y="2685235"/>
              <a:ext cx="72006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chemeClr val="accent5">
                      <a:lumMod val="60000"/>
                      <a:lumOff val="40000"/>
                    </a:schemeClr>
                  </a:solidFill>
                </a:rPr>
                <a:t>Nb</a:t>
              </a:r>
              <a:r>
                <a:rPr lang="en-US" sz="1400" b="1" baseline="-25000" dirty="0">
                  <a:solidFill>
                    <a:schemeClr val="accent5">
                      <a:lumMod val="60000"/>
                      <a:lumOff val="40000"/>
                    </a:schemeClr>
                  </a:solidFill>
                </a:rPr>
                <a:t>3</a:t>
              </a:r>
              <a:r>
                <a:rPr lang="en-US" sz="1400" b="1" dirty="0">
                  <a:solidFill>
                    <a:schemeClr val="accent5">
                      <a:lumMod val="60000"/>
                      <a:lumOff val="40000"/>
                    </a:schemeClr>
                  </a:solidFill>
                </a:rPr>
                <a:t>Sn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591A6736-C02E-C900-2BD7-6F1112CD492B}"/>
                </a:ext>
              </a:extLst>
            </p:cNvPr>
            <p:cNvSpPr txBox="1"/>
            <p:nvPr/>
          </p:nvSpPr>
          <p:spPr>
            <a:xfrm>
              <a:off x="9299029" y="3038477"/>
              <a:ext cx="42351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chemeClr val="accent4">
                      <a:lumMod val="60000"/>
                      <a:lumOff val="40000"/>
                    </a:schemeClr>
                  </a:solidFill>
                </a:rPr>
                <a:t>Nb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09550A6E-024E-F266-BE69-9962B746F7E8}"/>
                </a:ext>
              </a:extLst>
            </p:cNvPr>
            <p:cNvSpPr txBox="1"/>
            <p:nvPr/>
          </p:nvSpPr>
          <p:spPr>
            <a:xfrm>
              <a:off x="7325810" y="1016198"/>
              <a:ext cx="42351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</a:rPr>
                <a:t>Cu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022D2E3A-7260-14F7-4545-52BD92188149}"/>
                </a:ext>
              </a:extLst>
            </p:cNvPr>
            <p:cNvSpPr txBox="1"/>
            <p:nvPr/>
          </p:nvSpPr>
          <p:spPr>
            <a:xfrm>
              <a:off x="9291505" y="3222404"/>
              <a:ext cx="42351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</a:rPr>
                <a:t>Cu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030318BB-ED71-1A06-6A89-736692D3C44A}"/>
                </a:ext>
              </a:extLst>
            </p:cNvPr>
            <p:cNvSpPr txBox="1"/>
            <p:nvPr/>
          </p:nvSpPr>
          <p:spPr>
            <a:xfrm>
              <a:off x="11098550" y="3311773"/>
              <a:ext cx="42351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</a:rPr>
                <a:t>Cu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D7D103BC-E037-197F-3545-B6BAEC4502A3}"/>
                </a:ext>
              </a:extLst>
            </p:cNvPr>
            <p:cNvSpPr txBox="1"/>
            <p:nvPr/>
          </p:nvSpPr>
          <p:spPr>
            <a:xfrm>
              <a:off x="7939251" y="2834060"/>
              <a:ext cx="97036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chemeClr val="tx2">
                      <a:lumMod val="50000"/>
                      <a:lumOff val="50000"/>
                    </a:schemeClr>
                  </a:solidFill>
                </a:rPr>
                <a:t>~6.7 µm</a:t>
              </a:r>
            </a:p>
          </p:txBody>
        </p: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DC1D58CA-470A-0BC3-2E81-BA095170FA55}"/>
                </a:ext>
              </a:extLst>
            </p:cNvPr>
            <p:cNvGrpSpPr/>
            <p:nvPr/>
          </p:nvGrpSpPr>
          <p:grpSpPr>
            <a:xfrm rot="1813984">
              <a:off x="8661655" y="3000337"/>
              <a:ext cx="264972" cy="303086"/>
              <a:chOff x="9657325" y="2590092"/>
              <a:chExt cx="264972" cy="303086"/>
            </a:xfrm>
          </p:grpSpPr>
          <p:cxnSp>
            <p:nvCxnSpPr>
              <p:cNvPr id="59" name="Straight Arrow Connector 58">
                <a:extLst>
                  <a:ext uri="{FF2B5EF4-FFF2-40B4-BE49-F238E27FC236}">
                    <a16:creationId xmlns:a16="http://schemas.microsoft.com/office/drawing/2014/main" id="{D16F4FFD-E798-4C87-5F4F-FAB62DC9C2B3}"/>
                  </a:ext>
                </a:extLst>
              </p:cNvPr>
              <p:cNvCxnSpPr>
                <a:cxnSpLocks/>
              </p:cNvCxnSpPr>
              <p:nvPr/>
            </p:nvCxnSpPr>
            <p:spPr>
              <a:xfrm rot="2583686" flipH="1" flipV="1">
                <a:off x="9779602" y="2837529"/>
                <a:ext cx="142695" cy="55649"/>
              </a:xfrm>
              <a:prstGeom prst="straightConnector1">
                <a:avLst/>
              </a:prstGeom>
              <a:ln>
                <a:solidFill>
                  <a:schemeClr val="tx2">
                    <a:lumMod val="50000"/>
                    <a:lumOff val="50000"/>
                  </a:schemeClr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Arrow Connector 59">
                <a:extLst>
                  <a:ext uri="{FF2B5EF4-FFF2-40B4-BE49-F238E27FC236}">
                    <a16:creationId xmlns:a16="http://schemas.microsoft.com/office/drawing/2014/main" id="{2B80B642-DCE4-8FFD-7D13-C055DD3D1E45}"/>
                  </a:ext>
                </a:extLst>
              </p:cNvPr>
              <p:cNvCxnSpPr>
                <a:cxnSpLocks/>
              </p:cNvCxnSpPr>
              <p:nvPr/>
            </p:nvCxnSpPr>
            <p:spPr>
              <a:xfrm rot="13383686" flipH="1" flipV="1">
                <a:off x="9657325" y="2590092"/>
                <a:ext cx="142695" cy="55649"/>
              </a:xfrm>
              <a:prstGeom prst="straightConnector1">
                <a:avLst/>
              </a:prstGeom>
              <a:ln>
                <a:solidFill>
                  <a:schemeClr val="tx2">
                    <a:lumMod val="50000"/>
                    <a:lumOff val="50000"/>
                  </a:schemeClr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8722FDF7-4555-06FC-478D-E4827785EAD6}"/>
                </a:ext>
              </a:extLst>
            </p:cNvPr>
            <p:cNvSpPr txBox="1"/>
            <p:nvPr/>
          </p:nvSpPr>
          <p:spPr>
            <a:xfrm>
              <a:off x="7377732" y="3130899"/>
              <a:ext cx="97036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chemeClr val="tx2">
                      <a:lumMod val="50000"/>
                      <a:lumOff val="50000"/>
                    </a:schemeClr>
                  </a:solidFill>
                </a:rPr>
                <a:t>~4 µm</a:t>
              </a:r>
            </a:p>
          </p:txBody>
        </p: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759BBF15-8345-6495-C26C-AE0B5059D950}"/>
                </a:ext>
              </a:extLst>
            </p:cNvPr>
            <p:cNvGrpSpPr/>
            <p:nvPr/>
          </p:nvGrpSpPr>
          <p:grpSpPr>
            <a:xfrm rot="20754284">
              <a:off x="8168651" y="3236212"/>
              <a:ext cx="249417" cy="267264"/>
              <a:chOff x="9657325" y="2590092"/>
              <a:chExt cx="249417" cy="267264"/>
            </a:xfrm>
          </p:grpSpPr>
          <p:cxnSp>
            <p:nvCxnSpPr>
              <p:cNvPr id="64" name="Straight Arrow Connector 63">
                <a:extLst>
                  <a:ext uri="{FF2B5EF4-FFF2-40B4-BE49-F238E27FC236}">
                    <a16:creationId xmlns:a16="http://schemas.microsoft.com/office/drawing/2014/main" id="{73577EB4-C2D5-466C-40FA-9ACBE015005E}"/>
                  </a:ext>
                </a:extLst>
              </p:cNvPr>
              <p:cNvCxnSpPr>
                <a:cxnSpLocks/>
              </p:cNvCxnSpPr>
              <p:nvPr/>
            </p:nvCxnSpPr>
            <p:spPr>
              <a:xfrm rot="2583686" flipH="1" flipV="1">
                <a:off x="9764047" y="2801707"/>
                <a:ext cx="142695" cy="55649"/>
              </a:xfrm>
              <a:prstGeom prst="straightConnector1">
                <a:avLst/>
              </a:prstGeom>
              <a:ln>
                <a:solidFill>
                  <a:schemeClr val="tx2">
                    <a:lumMod val="50000"/>
                    <a:lumOff val="50000"/>
                  </a:schemeClr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Arrow Connector 64">
                <a:extLst>
                  <a:ext uri="{FF2B5EF4-FFF2-40B4-BE49-F238E27FC236}">
                    <a16:creationId xmlns:a16="http://schemas.microsoft.com/office/drawing/2014/main" id="{5F0EEDEE-3D3F-177C-F90F-0EA0443F9A1C}"/>
                  </a:ext>
                </a:extLst>
              </p:cNvPr>
              <p:cNvCxnSpPr>
                <a:cxnSpLocks/>
              </p:cNvCxnSpPr>
              <p:nvPr/>
            </p:nvCxnSpPr>
            <p:spPr>
              <a:xfrm rot="13383686" flipH="1" flipV="1">
                <a:off x="9657325" y="2590092"/>
                <a:ext cx="142695" cy="55649"/>
              </a:xfrm>
              <a:prstGeom prst="straightConnector1">
                <a:avLst/>
              </a:prstGeom>
              <a:ln>
                <a:solidFill>
                  <a:schemeClr val="tx2">
                    <a:lumMod val="50000"/>
                    <a:lumOff val="50000"/>
                  </a:schemeClr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B4CBB13D-EDE2-7CE8-5633-6FC3BA63B5A2}"/>
                </a:ext>
              </a:extLst>
            </p:cNvPr>
            <p:cNvSpPr txBox="1"/>
            <p:nvPr/>
          </p:nvSpPr>
          <p:spPr>
            <a:xfrm>
              <a:off x="8192302" y="1891901"/>
              <a:ext cx="97036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chemeClr val="tx2">
                      <a:lumMod val="50000"/>
                      <a:lumOff val="50000"/>
                    </a:schemeClr>
                  </a:solidFill>
                </a:rPr>
                <a:t>~13 µm</a:t>
              </a:r>
            </a:p>
          </p:txBody>
        </p:sp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5BD15842-6E90-2026-EB4F-C053441B6A47}"/>
                </a:ext>
              </a:extLst>
            </p:cNvPr>
            <p:cNvGrpSpPr/>
            <p:nvPr/>
          </p:nvGrpSpPr>
          <p:grpSpPr>
            <a:xfrm rot="5785261">
              <a:off x="8593624" y="2015875"/>
              <a:ext cx="299315" cy="416638"/>
              <a:chOff x="9624579" y="2490736"/>
              <a:chExt cx="299315" cy="416638"/>
            </a:xfrm>
          </p:grpSpPr>
          <p:cxnSp>
            <p:nvCxnSpPr>
              <p:cNvPr id="68" name="Straight Arrow Connector 67">
                <a:extLst>
                  <a:ext uri="{FF2B5EF4-FFF2-40B4-BE49-F238E27FC236}">
                    <a16:creationId xmlns:a16="http://schemas.microsoft.com/office/drawing/2014/main" id="{D5974769-4A18-4446-8FB4-C572C2CA2D65}"/>
                  </a:ext>
                </a:extLst>
              </p:cNvPr>
              <p:cNvCxnSpPr>
                <a:cxnSpLocks/>
              </p:cNvCxnSpPr>
              <p:nvPr/>
            </p:nvCxnSpPr>
            <p:spPr>
              <a:xfrm rot="2583686" flipH="1" flipV="1">
                <a:off x="9781199" y="2851725"/>
                <a:ext cx="142695" cy="55649"/>
              </a:xfrm>
              <a:prstGeom prst="straightConnector1">
                <a:avLst/>
              </a:prstGeom>
              <a:ln>
                <a:solidFill>
                  <a:schemeClr val="tx2">
                    <a:lumMod val="50000"/>
                    <a:lumOff val="50000"/>
                  </a:schemeClr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Arrow Connector 68">
                <a:extLst>
                  <a:ext uri="{FF2B5EF4-FFF2-40B4-BE49-F238E27FC236}">
                    <a16:creationId xmlns:a16="http://schemas.microsoft.com/office/drawing/2014/main" id="{AC919C4D-C7FB-6718-CFFD-6F40EDF099FE}"/>
                  </a:ext>
                </a:extLst>
              </p:cNvPr>
              <p:cNvCxnSpPr>
                <a:cxnSpLocks/>
              </p:cNvCxnSpPr>
              <p:nvPr/>
            </p:nvCxnSpPr>
            <p:spPr>
              <a:xfrm rot="13383686" flipH="1" flipV="1">
                <a:off x="9624579" y="2490736"/>
                <a:ext cx="142695" cy="55649"/>
              </a:xfrm>
              <a:prstGeom prst="straightConnector1">
                <a:avLst/>
              </a:prstGeom>
              <a:ln>
                <a:solidFill>
                  <a:schemeClr val="tx2">
                    <a:lumMod val="50000"/>
                    <a:lumOff val="50000"/>
                  </a:schemeClr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70" name="Slide Number Placeholder 69">
            <a:extLst>
              <a:ext uri="{FF2B5EF4-FFF2-40B4-BE49-F238E27FC236}">
                <a16:creationId xmlns:a16="http://schemas.microsoft.com/office/drawing/2014/main" id="{26620532-383A-04BF-B885-C4813920CD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AF66BD09-1AF9-4869-97F5-F4C6B4D24236}"/>
              </a:ext>
            </a:extLst>
          </p:cNvPr>
          <p:cNvSpPr txBox="1"/>
          <p:nvPr/>
        </p:nvSpPr>
        <p:spPr>
          <a:xfrm>
            <a:off x="897324" y="5934988"/>
            <a:ext cx="1534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4. 700°C–0 h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866A3F14-1EDC-4A64-EE3C-8417D0F3E704}"/>
              </a:ext>
            </a:extLst>
          </p:cNvPr>
          <p:cNvSpPr txBox="1"/>
          <p:nvPr/>
        </p:nvSpPr>
        <p:spPr>
          <a:xfrm>
            <a:off x="3761582" y="5934988"/>
            <a:ext cx="1534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5. 700°C–2 h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FE1AAF1D-73AE-F1DE-63F4-27A35F98E7A9}"/>
              </a:ext>
            </a:extLst>
          </p:cNvPr>
          <p:cNvSpPr txBox="1"/>
          <p:nvPr/>
        </p:nvSpPr>
        <p:spPr>
          <a:xfrm>
            <a:off x="6625840" y="5934988"/>
            <a:ext cx="1534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6. 700°C–8 h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A6816012-9AAA-E2BB-3AF3-142110394142}"/>
              </a:ext>
            </a:extLst>
          </p:cNvPr>
          <p:cNvSpPr txBox="1"/>
          <p:nvPr/>
        </p:nvSpPr>
        <p:spPr>
          <a:xfrm>
            <a:off x="9435503" y="5934988"/>
            <a:ext cx="1662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7. 700°C–60 h</a:t>
            </a:r>
          </a:p>
        </p:txBody>
      </p:sp>
      <p:pic>
        <p:nvPicPr>
          <p:cNvPr id="75" name="Picture 74">
            <a:extLst>
              <a:ext uri="{FF2B5EF4-FFF2-40B4-BE49-F238E27FC236}">
                <a16:creationId xmlns:a16="http://schemas.microsoft.com/office/drawing/2014/main" id="{E87B8F70-F5DC-5286-3382-AEB60CD4941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7983" y="3988502"/>
            <a:ext cx="2793076" cy="1920240"/>
          </a:xfrm>
          <a:prstGeom prst="rect">
            <a:avLst/>
          </a:prstGeom>
          <a:ln w="38100">
            <a:noFill/>
          </a:ln>
        </p:spPr>
      </p:pic>
      <p:pic>
        <p:nvPicPr>
          <p:cNvPr id="76" name="Picture 75" descr="A picture containing sushi, different, dish, several&#10;&#10;Description automatically generated">
            <a:extLst>
              <a:ext uri="{FF2B5EF4-FFF2-40B4-BE49-F238E27FC236}">
                <a16:creationId xmlns:a16="http://schemas.microsoft.com/office/drawing/2014/main" id="{713A180E-6D30-E2EA-F4F1-5D5463CFC80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2241" y="3988502"/>
            <a:ext cx="2793076" cy="1920240"/>
          </a:xfrm>
          <a:prstGeom prst="rect">
            <a:avLst/>
          </a:prstGeom>
          <a:ln w="38100">
            <a:noFill/>
          </a:ln>
        </p:spPr>
      </p:pic>
      <p:pic>
        <p:nvPicPr>
          <p:cNvPr id="77" name="Picture 76" descr="A picture containing chocolate, decorated, close&#10;&#10;Description automatically generated">
            <a:extLst>
              <a:ext uri="{FF2B5EF4-FFF2-40B4-BE49-F238E27FC236}">
                <a16:creationId xmlns:a16="http://schemas.microsoft.com/office/drawing/2014/main" id="{F5AE58D5-FE01-4FC2-A06E-3D7219AA0A5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96499" y="3988502"/>
            <a:ext cx="2793076" cy="1920240"/>
          </a:xfrm>
          <a:prstGeom prst="rect">
            <a:avLst/>
          </a:prstGeom>
          <a:ln w="28575">
            <a:solidFill>
              <a:schemeClr val="accent6"/>
            </a:solidFill>
          </a:ln>
        </p:spPr>
      </p:pic>
      <p:pic>
        <p:nvPicPr>
          <p:cNvPr id="78" name="Picture 77" descr="A picture containing text, several, colonnade&#10;&#10;Description automatically generated">
            <a:extLst>
              <a:ext uri="{FF2B5EF4-FFF2-40B4-BE49-F238E27FC236}">
                <a16:creationId xmlns:a16="http://schemas.microsoft.com/office/drawing/2014/main" id="{4D04E88C-97C2-345E-77CE-ED515B566F5F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70282" y="3988502"/>
            <a:ext cx="2793076" cy="1920240"/>
          </a:xfrm>
          <a:prstGeom prst="rect">
            <a:avLst/>
          </a:prstGeom>
          <a:ln w="38100">
            <a:noFill/>
          </a:ln>
        </p:spPr>
      </p:pic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32CF05CE-533C-7A5B-0EA1-FD7308DB7EF3}"/>
              </a:ext>
            </a:extLst>
          </p:cNvPr>
          <p:cNvCxnSpPr>
            <a:cxnSpLocks/>
          </p:cNvCxnSpPr>
          <p:nvPr/>
        </p:nvCxnSpPr>
        <p:spPr>
          <a:xfrm flipV="1">
            <a:off x="8139939" y="3609429"/>
            <a:ext cx="0" cy="365760"/>
          </a:xfrm>
          <a:prstGeom prst="straightConnector1">
            <a:avLst/>
          </a:prstGeom>
          <a:ln>
            <a:solidFill>
              <a:schemeClr val="accent6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8BC714C3-DDD6-D73A-B773-EC1D9DA0C3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9/28/2022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195360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A4EBC0-003F-DFC9-77A2-25E7EB64A4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 and Next Steps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F7170F6-496D-ACF2-525B-DB14CEC321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Conclusions</a:t>
            </a:r>
          </a:p>
          <a:p>
            <a:r>
              <a:rPr lang="en-US" dirty="0"/>
              <a:t>Oxygen was not accurately measured using EDX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b="1" dirty="0"/>
              <a:t>Next Steps</a:t>
            </a:r>
          </a:p>
          <a:p>
            <a:r>
              <a:rPr lang="en-US" dirty="0"/>
              <a:t>Nanoindentation of Nb-barrier of wires heat treated at different dwell times planned</a:t>
            </a:r>
          </a:p>
          <a:p>
            <a:pPr lvl="1"/>
            <a:r>
              <a:rPr lang="en-US" dirty="0"/>
              <a:t>Attempt to indirectly measure different oxygen content by measuring changes in mechanical properties (expecting higher hardness for higher O-content)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D09DB92-AC03-A314-BFDA-C34DA60D82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9/28/2022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409B1AE-8ABA-8BE9-0B15-643506D7DD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JF Croteau -- Progress on APC Wires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95AC95-8EC7-6ABB-ABD8-801F45D97C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144392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A003AB-4830-B6BA-2748-BF23AF5E5C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FAF2B31-5777-3353-8C3D-1E1C5A4901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Nanoprecipitate Dimensions</a:t>
            </a:r>
          </a:p>
          <a:p>
            <a:r>
              <a:rPr lang="en-US" dirty="0"/>
              <a:t>APS feasibility study mid-October</a:t>
            </a:r>
          </a:p>
          <a:p>
            <a:r>
              <a:rPr lang="en-US" dirty="0"/>
              <a:t>Proposal for in-situ study in 2023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b="1" dirty="0"/>
              <a:t>Hf-rich Phase</a:t>
            </a:r>
          </a:p>
          <a:p>
            <a:r>
              <a:rPr lang="en-US" dirty="0"/>
              <a:t>Investigation of non-reference wires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b="1" dirty="0"/>
              <a:t>Oxygen Content</a:t>
            </a:r>
          </a:p>
          <a:p>
            <a:r>
              <a:rPr lang="en-US" dirty="0"/>
              <a:t>Nanoindentation measurements planned at UC Berkeley</a:t>
            </a:r>
          </a:p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0B15F6B-DB70-FE81-6A8E-D5AA7E131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9/28/2022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2E7FEF-942B-0663-65D0-1F7E08E7D6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JF Croteau -- Progress on APC Wires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48397B-AB0F-AD70-B54E-C06BA681E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178882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54B38F-316F-7D89-F4EB-4210C3CD2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9/28/2022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935AC-F037-1259-C30D-BC4A515094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JF Croteau -- Progress on APC Wires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8DDBD5-642C-E533-A607-0792347B12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33</a:t>
            </a:fld>
            <a:endParaRPr lang="en-GB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AE56704E-1F20-2A9E-F6E6-966299759F6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Thank you!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DA9EAC89-7A5E-5557-94FC-427CAD2157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653136"/>
            <a:ext cx="9144000" cy="1061864"/>
          </a:xfrm>
          <a:solidFill>
            <a:schemeClr val="tx2">
              <a:lumMod val="75000"/>
              <a:alpha val="83000"/>
            </a:schemeClr>
          </a:solidFill>
        </p:spPr>
        <p:txBody>
          <a:bodyPr>
            <a:noAutofit/>
          </a:bodyPr>
          <a:lstStyle/>
          <a:p>
            <a:r>
              <a:rPr lang="en-GB" sz="2800" u="sng" dirty="0"/>
              <a:t>JF. Croteau</a:t>
            </a:r>
            <a:r>
              <a:rPr lang="en-GB" sz="2800" baseline="30000" dirty="0"/>
              <a:t>1</a:t>
            </a:r>
            <a:r>
              <a:rPr lang="en-GB" sz="2800" dirty="0"/>
              <a:t>, A. Baskys</a:t>
            </a:r>
            <a:r>
              <a:rPr lang="en-GB" sz="2800" baseline="30000" dirty="0"/>
              <a:t>1</a:t>
            </a:r>
            <a:r>
              <a:rPr lang="en-GB" sz="2800" dirty="0"/>
              <a:t>, I. Pong</a:t>
            </a:r>
            <a:r>
              <a:rPr lang="en-GB" sz="2800" baseline="30000" dirty="0"/>
              <a:t>1</a:t>
            </a:r>
            <a:r>
              <a:rPr lang="en-GB" sz="2800" dirty="0"/>
              <a:t>, F. Wan</a:t>
            </a:r>
            <a:r>
              <a:rPr lang="en-GB" sz="2800" baseline="30000" dirty="0"/>
              <a:t>2</a:t>
            </a:r>
            <a:r>
              <a:rPr lang="en-GB" sz="2800" dirty="0"/>
              <a:t>, X. Xu</a:t>
            </a:r>
            <a:r>
              <a:rPr lang="en-GB" sz="2800" baseline="30000" dirty="0"/>
              <a:t>2</a:t>
            </a:r>
            <a:endParaRPr lang="en-GB" sz="2800" dirty="0"/>
          </a:p>
          <a:p>
            <a:r>
              <a:rPr lang="en-GB" sz="2800" baseline="30000" dirty="0"/>
              <a:t>1</a:t>
            </a:r>
            <a:r>
              <a:rPr lang="en-GB" sz="2800" dirty="0"/>
              <a:t>LBNL and </a:t>
            </a:r>
            <a:r>
              <a:rPr lang="en-GB" sz="2800" baseline="30000" dirty="0"/>
              <a:t>2</a:t>
            </a:r>
            <a:r>
              <a:rPr lang="en-GB" sz="2800" dirty="0"/>
              <a:t>FNAL (jcroteau@lbl.gov)</a:t>
            </a:r>
          </a:p>
        </p:txBody>
      </p:sp>
    </p:spTree>
    <p:extLst>
      <p:ext uri="{BB962C8B-B14F-4D97-AF65-F5344CB8AC3E}">
        <p14:creationId xmlns:p14="http://schemas.microsoft.com/office/powerpoint/2010/main" val="37178939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2F4A8AC-825C-E1F4-3C91-EDB1AEEA41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 Slides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D9212FB-7A4C-29C7-15E6-CF1317C443A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BDA4BCC-59BC-3A24-8DFB-8AF678924D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9/28/2022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94A0507-2156-BAB5-5650-08930B511C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JF Croteau -- Progress on APC Wires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EE1994-9DAC-CC90-184D-56F8A100F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66946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5105EC-B3ED-031D-C68E-CCDDE89AB4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Ostwald Ripening – </a:t>
            </a:r>
            <a:r>
              <a:rPr lang="en-US" dirty="0" err="1"/>
              <a:t>Lifshitz</a:t>
            </a:r>
            <a:r>
              <a:rPr lang="en-US" dirty="0"/>
              <a:t>-</a:t>
            </a:r>
            <a:r>
              <a:rPr lang="en-US" dirty="0" err="1"/>
              <a:t>Slyozov</a:t>
            </a:r>
            <a:r>
              <a:rPr lang="en-US" dirty="0"/>
              <a:t>-Wagner Theory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73726C-F89E-0A5B-257B-07B54BD95F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JF Croteau -- Progress on APC Wires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7B02FB-5C8D-9615-33D8-4FAA153DF2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35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CA8B936-FB71-9B57-389E-78EE045A4993}"/>
                  </a:ext>
                </a:extLst>
              </p:cNvPr>
              <p:cNvSpPr txBox="1"/>
              <p:nvPr/>
            </p:nvSpPr>
            <p:spPr>
              <a:xfrm>
                <a:off x="795371" y="2409678"/>
                <a:ext cx="1770933" cy="46852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bar>
                            <m:barPr>
                              <m:pos m:val="top"/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barPr>
                            <m:e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</m:bar>
                        </m:e>
                        <m:sup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bar>
                            <m:barPr>
                              <m:pos m:val="top"/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barPr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</m:ba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bSup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  <m:sSub>
                            <m:sSub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b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  <m:sSup>
                            <m:sSup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p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𝑅𝑇</m:t>
                          </m:r>
                          <m:sSup>
                            <m:sSup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p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CA8B936-FB71-9B57-389E-78EE045A49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5371" y="2409678"/>
                <a:ext cx="1770933" cy="46852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56045660-588F-97A0-B25D-BE1D47A20CBB}"/>
              </a:ext>
            </a:extLst>
          </p:cNvPr>
          <p:cNvSpPr txBox="1"/>
          <p:nvPr/>
        </p:nvSpPr>
        <p:spPr>
          <a:xfrm>
            <a:off x="6725540" y="1111547"/>
            <a:ext cx="515073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S.K. Bhattacharyya and K.C. Russell, 1976, </a:t>
            </a:r>
            <a:r>
              <a:rPr lang="en-US" sz="1200" i="1" dirty="0"/>
              <a:t>Coarsening Kinetics of Silica in Copper</a:t>
            </a:r>
            <a:r>
              <a:rPr lang="en-US" sz="1200" dirty="0"/>
              <a:t>, Metallurgical Transactions A, V7A, pp. 453-462 </a:t>
            </a:r>
            <a:r>
              <a:rPr lang="en-US" sz="1200" dirty="0">
                <a:hlinkClick r:id="rId4" action="ppaction://hlinkfile"/>
              </a:rPr>
              <a:t>..\..\..\..\..\My Drive\References\Papers\bhattacharyya1976.pdf</a:t>
            </a:r>
            <a:endParaRPr lang="en-US" sz="1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0F44AAD-A129-D472-011B-D92D3CE9AC80}"/>
                  </a:ext>
                </a:extLst>
              </p:cNvPr>
              <p:cNvSpPr txBox="1"/>
              <p:nvPr/>
            </p:nvSpPr>
            <p:spPr>
              <a:xfrm>
                <a:off x="5710395" y="2515241"/>
                <a:ext cx="1110689" cy="24756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bar>
                            <m:barPr>
                              <m:pos m:val="top"/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barPr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</m:bar>
                        </m:e>
                        <m:sup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1400" i="1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bar>
                            <m:barPr>
                              <m:pos m:val="top"/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barPr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</m:bar>
                        </m:e>
                        <m:sub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bSup>
                      <m:r>
                        <a:rPr lang="en-US" sz="1400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400" i="1">
                          <a:latin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0F44AAD-A129-D472-011B-D92D3CE9AC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0395" y="2515241"/>
                <a:ext cx="1110689" cy="247568"/>
              </a:xfrm>
              <a:prstGeom prst="rect">
                <a:avLst/>
              </a:prstGeom>
              <a:blipFill>
                <a:blip r:embed="rId5"/>
                <a:stretch>
                  <a:fillRect l="-1648" r="-1648" b="-1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098D62F3-705E-63DF-8EE1-24A79678F6E9}"/>
              </a:ext>
            </a:extLst>
          </p:cNvPr>
          <p:cNvSpPr txBox="1"/>
          <p:nvPr/>
        </p:nvSpPr>
        <p:spPr>
          <a:xfrm>
            <a:off x="3039342" y="2546584"/>
            <a:ext cx="2646558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400" dirty="0"/>
              <a:t>simplification to a linear equation: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199CFA4-871B-5F9F-0ECA-1FFB88FC761B}"/>
              </a:ext>
            </a:extLst>
          </p:cNvPr>
          <p:cNvSpPr/>
          <p:nvPr/>
        </p:nvSpPr>
        <p:spPr>
          <a:xfrm>
            <a:off x="760203" y="2341501"/>
            <a:ext cx="1833526" cy="623619"/>
          </a:xfrm>
          <a:prstGeom prst="rect">
            <a:avLst/>
          </a:prstGeom>
          <a:noFill/>
          <a:ln w="19050"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B3ECE42D-2585-DB87-E2C2-AD357933FC8E}"/>
              </a:ext>
            </a:extLst>
          </p:cNvPr>
          <p:cNvCxnSpPr>
            <a:cxnSpLocks/>
          </p:cNvCxnSpPr>
          <p:nvPr/>
        </p:nvCxnSpPr>
        <p:spPr>
          <a:xfrm>
            <a:off x="2654224" y="2671334"/>
            <a:ext cx="274320" cy="0"/>
          </a:xfrm>
          <a:prstGeom prst="straightConnector1">
            <a:avLst/>
          </a:prstGeom>
          <a:ln w="19050">
            <a:solidFill>
              <a:schemeClr val="tx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Left Brace 30">
            <a:extLst>
              <a:ext uri="{FF2B5EF4-FFF2-40B4-BE49-F238E27FC236}">
                <a16:creationId xmlns:a16="http://schemas.microsoft.com/office/drawing/2014/main" id="{47EFC38A-1DAA-0373-E3A9-F9A8BEF389A5}"/>
              </a:ext>
            </a:extLst>
          </p:cNvPr>
          <p:cNvSpPr/>
          <p:nvPr/>
        </p:nvSpPr>
        <p:spPr>
          <a:xfrm rot="16200000">
            <a:off x="1943425" y="2766837"/>
            <a:ext cx="123740" cy="656659"/>
          </a:xfrm>
          <a:prstGeom prst="leftBrace">
            <a:avLst/>
          </a:prstGeom>
          <a:ln w="12700"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F9A88F1-A912-678C-D86B-4FD7E71C5824}"/>
              </a:ext>
            </a:extLst>
          </p:cNvPr>
          <p:cNvSpPr txBox="1"/>
          <p:nvPr/>
        </p:nvSpPr>
        <p:spPr>
          <a:xfrm>
            <a:off x="357845" y="3184222"/>
            <a:ext cx="34997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accent2"/>
                </a:solidFill>
              </a:rPr>
              <a:t>slope could be experimentally determined for different temperatures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651F7F26-7AAE-E3DC-B4F4-E3A494E797CC}"/>
              </a:ext>
            </a:extLst>
          </p:cNvPr>
          <p:cNvCxnSpPr>
            <a:cxnSpLocks/>
          </p:cNvCxnSpPr>
          <p:nvPr/>
        </p:nvCxnSpPr>
        <p:spPr>
          <a:xfrm>
            <a:off x="2102921" y="3777747"/>
            <a:ext cx="0" cy="879712"/>
          </a:xfrm>
          <a:prstGeom prst="straightConnector1">
            <a:avLst/>
          </a:prstGeom>
          <a:ln w="19050">
            <a:solidFill>
              <a:schemeClr val="accent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8" name="Group 47">
            <a:extLst>
              <a:ext uri="{FF2B5EF4-FFF2-40B4-BE49-F238E27FC236}">
                <a16:creationId xmlns:a16="http://schemas.microsoft.com/office/drawing/2014/main" id="{97A0F9A5-94F9-07D1-D15A-F5D3EBBF9BE2}"/>
              </a:ext>
            </a:extLst>
          </p:cNvPr>
          <p:cNvGrpSpPr/>
          <p:nvPr/>
        </p:nvGrpSpPr>
        <p:grpSpPr>
          <a:xfrm>
            <a:off x="205765" y="3986237"/>
            <a:ext cx="4255719" cy="2291468"/>
            <a:chOff x="2690468" y="3692656"/>
            <a:chExt cx="4255719" cy="2291468"/>
          </a:xfrm>
        </p:grpSpPr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94E71BA6-7074-531C-ACF4-0E9AA401BFD8}"/>
                </a:ext>
              </a:extLst>
            </p:cNvPr>
            <p:cNvCxnSpPr/>
            <p:nvPr/>
          </p:nvCxnSpPr>
          <p:spPr>
            <a:xfrm flipV="1">
              <a:off x="3228630" y="3714750"/>
              <a:ext cx="0" cy="1971675"/>
            </a:xfrm>
            <a:prstGeom prst="straightConnector1">
              <a:avLst/>
            </a:prstGeom>
            <a:ln w="19050">
              <a:solidFill>
                <a:schemeClr val="tx2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39BEF00B-D164-188F-8AE0-5292EEB39EB8}"/>
                </a:ext>
              </a:extLst>
            </p:cNvPr>
            <p:cNvCxnSpPr>
              <a:cxnSpLocks/>
            </p:cNvCxnSpPr>
            <p:nvPr/>
          </p:nvCxnSpPr>
          <p:spPr>
            <a:xfrm>
              <a:off x="3228630" y="5676900"/>
              <a:ext cx="3637151" cy="0"/>
            </a:xfrm>
            <a:prstGeom prst="straightConnector1">
              <a:avLst/>
            </a:prstGeom>
            <a:ln w="19050">
              <a:solidFill>
                <a:schemeClr val="tx2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C855C819-9CA4-62BA-76E9-3562C2F2BFD0}"/>
                    </a:ext>
                  </a:extLst>
                </p:cNvPr>
                <p:cNvSpPr txBox="1"/>
                <p:nvPr/>
              </p:nvSpPr>
              <p:spPr>
                <a:xfrm>
                  <a:off x="6636935" y="5676347"/>
                  <a:ext cx="309252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i="1" dirty="0" smtClean="0">
                            <a:latin typeface="Cambria Math" panose="02040503050406030204" pitchFamily="18" charset="0"/>
                          </a:rPr>
                          <m:t>𝑡</m:t>
                        </m:r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C855C819-9CA4-62BA-76E9-3562C2F2BFD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36935" y="5676347"/>
                  <a:ext cx="309252" cy="307777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95F0C506-227C-68CC-6DE6-83ADE393F6EA}"/>
                </a:ext>
              </a:extLst>
            </p:cNvPr>
            <p:cNvCxnSpPr/>
            <p:nvPr/>
          </p:nvCxnSpPr>
          <p:spPr>
            <a:xfrm flipV="1">
              <a:off x="3552825" y="4129636"/>
              <a:ext cx="2543175" cy="680489"/>
            </a:xfrm>
            <a:prstGeom prst="line">
              <a:avLst/>
            </a:prstGeom>
            <a:ln>
              <a:solidFill>
                <a:schemeClr val="accent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A9A9C0CB-FF38-F123-EE5E-401D96F17A7E}"/>
                    </a:ext>
                  </a:extLst>
                </p:cNvPr>
                <p:cNvSpPr txBox="1"/>
                <p:nvPr/>
              </p:nvSpPr>
              <p:spPr>
                <a:xfrm>
                  <a:off x="2690468" y="3692656"/>
                  <a:ext cx="604837" cy="33990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bar>
                              <m:barPr>
                                <m:pos m:val="top"/>
                                <m:ctrlP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barPr>
                              <m:e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</m:bar>
                          </m:e>
                          <m:sup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A9A9C0CB-FF38-F123-EE5E-401D96F17A7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90468" y="3692656"/>
                  <a:ext cx="604837" cy="339901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C1B51B48-6AFA-45A8-6B62-79B13E04A6D0}"/>
                </a:ext>
              </a:extLst>
            </p:cNvPr>
            <p:cNvCxnSpPr>
              <a:cxnSpLocks/>
            </p:cNvCxnSpPr>
            <p:nvPr/>
          </p:nvCxnSpPr>
          <p:spPr>
            <a:xfrm>
              <a:off x="4313304" y="4613750"/>
              <a:ext cx="548640" cy="0"/>
            </a:xfrm>
            <a:prstGeom prst="straightConnector1">
              <a:avLst/>
            </a:prstGeom>
            <a:ln w="9525">
              <a:solidFill>
                <a:schemeClr val="accent2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EF891D2E-C171-2E39-1C60-493D3763FFF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861944" y="4471569"/>
              <a:ext cx="0" cy="146304"/>
            </a:xfrm>
            <a:prstGeom prst="straightConnector1">
              <a:avLst/>
            </a:prstGeom>
            <a:ln w="9525">
              <a:solidFill>
                <a:schemeClr val="accent2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76928F85-C070-7CE4-B5B7-DED1AAD41CEA}"/>
                </a:ext>
              </a:extLst>
            </p:cNvPr>
            <p:cNvCxnSpPr>
              <a:cxnSpLocks/>
            </p:cNvCxnSpPr>
            <p:nvPr/>
          </p:nvCxnSpPr>
          <p:spPr>
            <a:xfrm>
              <a:off x="3164311" y="4921536"/>
              <a:ext cx="137160" cy="0"/>
            </a:xfrm>
            <a:prstGeom prst="line">
              <a:avLst/>
            </a:prstGeom>
            <a:ln>
              <a:solidFill>
                <a:schemeClr val="accent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8820ED0A-94E8-A5BB-17EA-00AA89182D94}"/>
                  </a:ext>
                </a:extLst>
              </p:cNvPr>
              <p:cNvSpPr txBox="1"/>
              <p:nvPr/>
            </p:nvSpPr>
            <p:spPr>
              <a:xfrm>
                <a:off x="224495" y="5018075"/>
                <a:ext cx="666590" cy="33990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4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bar>
                            <m:barPr>
                              <m:pos m:val="top"/>
                              <m:ctrlPr>
                                <a:rPr lang="en-US" sz="1400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barPr>
                            <m:e>
                              <m:r>
                                <a:rPr lang="en-US" sz="1400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</m:bar>
                        </m:e>
                        <m:sub>
                          <m:r>
                            <a:rPr lang="en-US" sz="14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sz="1400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bSup>
                    </m:oMath>
                  </m:oMathPara>
                </a14:m>
                <a:endParaRPr lang="en-US" sz="1400" dirty="0">
                  <a:solidFill>
                    <a:schemeClr val="accent2"/>
                  </a:solidFill>
                </a:endParaRPr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8820ED0A-94E8-A5BB-17EA-00AA89182D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4495" y="5018075"/>
                <a:ext cx="666590" cy="339901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17E09BE9-8953-8BAD-38FA-A18A7DCF0B5C}"/>
                  </a:ext>
                </a:extLst>
              </p:cNvPr>
              <p:cNvSpPr txBox="1"/>
              <p:nvPr/>
            </p:nvSpPr>
            <p:spPr>
              <a:xfrm>
                <a:off x="591557" y="1277811"/>
                <a:ext cx="2586093" cy="23461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1400" b="0" dirty="0"/>
                  <a:t>Compound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𝛼</m:t>
                        </m:r>
                      </m:sub>
                    </m:sSub>
                    <m:sSub>
                      <m:sSub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𝛽</m:t>
                        </m:r>
                      </m:sub>
                    </m:sSub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m:rPr>
                        <m:sty m:val="p"/>
                      </m:rPr>
                      <a:rPr lang="en-US" sz="1400" b="0" i="0" smtClean="0">
                        <a:latin typeface="Cambria Math" panose="02040503050406030204" pitchFamily="18" charset="0"/>
                      </a:rPr>
                      <m:t>Zr</m:t>
                    </m:r>
                    <m:sSub>
                      <m:sSub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1400" b="0" i="0" smtClean="0">
                            <a:latin typeface="Cambria Math" panose="02040503050406030204" pitchFamily="18" charset="0"/>
                          </a:rPr>
                          <m:t>O</m:t>
                        </m:r>
                      </m:e>
                      <m:sub>
                        <m:r>
                          <a:rPr lang="en-US" sz="1400" b="0" i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14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400" b="0" i="0" smtClean="0">
                        <a:latin typeface="Cambria Math" panose="02040503050406030204" pitchFamily="18" charset="0"/>
                      </a:rPr>
                      <m:t>or</m:t>
                    </m:r>
                    <m:r>
                      <a:rPr lang="en-US" sz="14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400" b="0" i="0" smtClean="0">
                        <a:latin typeface="Cambria Math" panose="02040503050406030204" pitchFamily="18" charset="0"/>
                      </a:rPr>
                      <m:t>Hf</m:t>
                    </m:r>
                    <m:sSub>
                      <m:sSubPr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1400" b="0" i="0" smtClean="0">
                            <a:latin typeface="Cambria Math" panose="02040503050406030204" pitchFamily="18" charset="0"/>
                          </a:rPr>
                          <m:t>O</m:t>
                        </m:r>
                      </m:e>
                      <m:sub>
                        <m:r>
                          <a:rPr lang="en-US" sz="1400" b="0" i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US" sz="1400" dirty="0"/>
              </a:p>
            </p:txBody>
          </p:sp>
        </mc:Choice>
        <mc:Fallback xmlns="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17E09BE9-8953-8BAD-38FA-A18A7DCF0B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1557" y="1277811"/>
                <a:ext cx="2586093" cy="234616"/>
              </a:xfrm>
              <a:prstGeom prst="rect">
                <a:avLst/>
              </a:prstGeom>
              <a:blipFill>
                <a:blip r:embed="rId14"/>
                <a:stretch>
                  <a:fillRect l="-4245" t="-26316" r="-472" b="-394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B2C1E302-A500-9753-5F5E-84EE28D81E27}"/>
                  </a:ext>
                </a:extLst>
              </p:cNvPr>
              <p:cNvSpPr txBox="1"/>
              <p:nvPr/>
            </p:nvSpPr>
            <p:spPr>
              <a:xfrm>
                <a:off x="591557" y="1589388"/>
                <a:ext cx="5683735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r>
                  <a:rPr lang="en-US" sz="1400" dirty="0"/>
                  <a:t> the metal. We will assume that the matrix is pure niobium (Nb) for the</a:t>
                </a:r>
                <a:br>
                  <a:rPr lang="en-US" sz="1400" dirty="0"/>
                </a:br>
                <a:r>
                  <a:rPr lang="en-US" sz="1400" dirty="0"/>
                  <a:t>purpose of finding parameters in the literature, but it should be Nb</a:t>
                </a:r>
                <a:r>
                  <a:rPr lang="en-US" sz="1400" baseline="-25000" dirty="0"/>
                  <a:t>3</a:t>
                </a:r>
                <a:r>
                  <a:rPr lang="en-US" sz="1400" dirty="0"/>
                  <a:t>Sn</a:t>
                </a: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B2C1E302-A500-9753-5F5E-84EE28D81E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1557" y="1589388"/>
                <a:ext cx="5683735" cy="430887"/>
              </a:xfrm>
              <a:prstGeom prst="rect">
                <a:avLst/>
              </a:prstGeom>
              <a:blipFill>
                <a:blip r:embed="rId15"/>
                <a:stretch>
                  <a:fillRect l="-1931" t="-14286" r="-966" b="-25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6799857C-43D2-7233-CE55-1D87C708BF23}"/>
                  </a:ext>
                </a:extLst>
              </p:cNvPr>
              <p:cNvSpPr txBox="1"/>
              <p:nvPr/>
            </p:nvSpPr>
            <p:spPr>
              <a:xfrm>
                <a:off x="3395635" y="1134841"/>
                <a:ext cx="2936522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𝑂</m:t>
                    </m:r>
                  </m:oMath>
                </a14:m>
                <a:r>
                  <a:rPr lang="en-US" sz="1400" b="0" dirty="0"/>
                  <a:t> is the rate controlling species</a:t>
                </a:r>
              </a:p>
              <a:p>
                <a14:m>
                  <m:oMath xmlns:m="http://schemas.openxmlformats.org/officeDocument/2006/math"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𝛽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=2</m:t>
                    </m:r>
                  </m:oMath>
                </a14:m>
                <a:r>
                  <a:rPr lang="en-US" sz="1400" b="0" dirty="0"/>
                  <a:t> </a:t>
                </a:r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6799857C-43D2-7233-CE55-1D87C708BF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5635" y="1134841"/>
                <a:ext cx="2936522" cy="430887"/>
              </a:xfrm>
              <a:prstGeom prst="rect">
                <a:avLst/>
              </a:prstGeom>
              <a:blipFill>
                <a:blip r:embed="rId16"/>
                <a:stretch>
                  <a:fillRect l="-2697" t="-12676" b="-169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0" name="Left Brace 49">
            <a:extLst>
              <a:ext uri="{FF2B5EF4-FFF2-40B4-BE49-F238E27FC236}">
                <a16:creationId xmlns:a16="http://schemas.microsoft.com/office/drawing/2014/main" id="{FCB0B57B-713B-9FCF-1C9A-D1DBF957D675}"/>
              </a:ext>
            </a:extLst>
          </p:cNvPr>
          <p:cNvSpPr/>
          <p:nvPr/>
        </p:nvSpPr>
        <p:spPr>
          <a:xfrm>
            <a:off x="3254565" y="1122997"/>
            <a:ext cx="123740" cy="468526"/>
          </a:xfrm>
          <a:prstGeom prst="leftBrace">
            <a:avLst/>
          </a:prstGeom>
          <a:ln w="12700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BB8F2F5-96FF-4CC1-62B8-50156C0D4821}"/>
              </a:ext>
            </a:extLst>
          </p:cNvPr>
          <p:cNvGrpSpPr/>
          <p:nvPr/>
        </p:nvGrpSpPr>
        <p:grpSpPr>
          <a:xfrm>
            <a:off x="5912825" y="2249550"/>
            <a:ext cx="6162663" cy="4050401"/>
            <a:chOff x="5785545" y="2759839"/>
            <a:chExt cx="6162663" cy="405040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48503CC-0F48-7611-A65B-87E6F0F320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5785545" y="3302109"/>
              <a:ext cx="5131544" cy="3508131"/>
            </a:xfrm>
            <a:prstGeom prst="rect">
              <a:avLst/>
            </a:prstGeom>
            <a:ln>
              <a:solidFill>
                <a:schemeClr val="accent4"/>
              </a:solidFill>
            </a:ln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46E2033-5705-9D8A-1CE7-3043ABCB6005}"/>
                </a:ext>
              </a:extLst>
            </p:cNvPr>
            <p:cNvSpPr txBox="1"/>
            <p:nvPr/>
          </p:nvSpPr>
          <p:spPr>
            <a:xfrm>
              <a:off x="7912889" y="2759839"/>
              <a:ext cx="403531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accent4"/>
                  </a:solidFill>
                </a:rPr>
                <a:t>Plots of r</a:t>
              </a:r>
              <a:r>
                <a:rPr lang="en-US" sz="1400" baseline="30000" dirty="0">
                  <a:solidFill>
                    <a:schemeClr val="accent4"/>
                  </a:solidFill>
                </a:rPr>
                <a:t>3</a:t>
              </a:r>
              <a:r>
                <a:rPr lang="en-US" sz="1400" dirty="0">
                  <a:solidFill>
                    <a:schemeClr val="accent4"/>
                  </a:solidFill>
                </a:rPr>
                <a:t> vs time for SiO</a:t>
              </a:r>
              <a:r>
                <a:rPr lang="en-US" sz="1400" baseline="-25000" dirty="0">
                  <a:solidFill>
                    <a:schemeClr val="accent4"/>
                  </a:solidFill>
                </a:rPr>
                <a:t>2</a:t>
              </a:r>
              <a:r>
                <a:rPr lang="en-US" sz="1400" dirty="0">
                  <a:solidFill>
                    <a:schemeClr val="accent4"/>
                  </a:solidFill>
                </a:rPr>
                <a:t> in Cu for different temperatures (Bhattacharyya and Russell 1976)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8DACF9B9-CF70-F988-BADF-975ED46EC6C6}"/>
              </a:ext>
            </a:extLst>
          </p:cNvPr>
          <p:cNvSpPr txBox="1"/>
          <p:nvPr/>
        </p:nvSpPr>
        <p:spPr>
          <a:xfrm>
            <a:off x="5901986" y="2057400"/>
            <a:ext cx="14173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coarsening rate</a:t>
            </a:r>
          </a:p>
        </p:txBody>
      </p: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9830BB58-28B8-7C64-C0BE-7F35837CA464}"/>
              </a:ext>
            </a:extLst>
          </p:cNvPr>
          <p:cNvCxnSpPr>
            <a:cxnSpLocks/>
          </p:cNvCxnSpPr>
          <p:nvPr/>
        </p:nvCxnSpPr>
        <p:spPr>
          <a:xfrm>
            <a:off x="6614671" y="2362200"/>
            <a:ext cx="0" cy="174318"/>
          </a:xfrm>
          <a:prstGeom prst="straightConnector1">
            <a:avLst/>
          </a:prstGeom>
          <a:ln w="19050">
            <a:solidFill>
              <a:schemeClr val="tx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5E98AC1F-014F-02D7-F530-DCB79481752C}"/>
              </a:ext>
            </a:extLst>
          </p:cNvPr>
          <p:cNvSpPr txBox="1"/>
          <p:nvPr/>
        </p:nvSpPr>
        <p:spPr>
          <a:xfrm>
            <a:off x="11051944" y="0"/>
            <a:ext cx="11400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</a:rPr>
              <a:t>Hafnium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53028E61-F912-37D7-D702-F21D893857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9/28/2022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0016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5105EC-B3ED-031D-C68E-CCDDE89AB4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Ostwald Ripening – </a:t>
            </a:r>
            <a:r>
              <a:rPr lang="en-US" dirty="0" err="1"/>
              <a:t>Lifshitz</a:t>
            </a:r>
            <a:r>
              <a:rPr lang="en-US" dirty="0"/>
              <a:t>-</a:t>
            </a:r>
            <a:r>
              <a:rPr lang="en-US" dirty="0" err="1"/>
              <a:t>Slyozov</a:t>
            </a:r>
            <a:r>
              <a:rPr lang="en-US" dirty="0"/>
              <a:t>-Wagner Theory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73726C-F89E-0A5B-257B-07B54BD95F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JF Croteau -- Progress on APC Wires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7B02FB-5C8D-9615-33D8-4FAA153DF2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36</a:t>
            </a:fld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CA8B936-FB71-9B57-389E-78EE045A4993}"/>
                  </a:ext>
                </a:extLst>
              </p:cNvPr>
              <p:cNvSpPr txBox="1"/>
              <p:nvPr/>
            </p:nvSpPr>
            <p:spPr>
              <a:xfrm>
                <a:off x="1317711" y="1447800"/>
                <a:ext cx="1770933" cy="46852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bar>
                            <m:barPr>
                              <m:pos m:val="top"/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barPr>
                            <m:e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</m:bar>
                        </m:e>
                        <m:sup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bar>
                            <m:barPr>
                              <m:pos m:val="top"/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barPr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</m:ba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bSup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  <m:sSub>
                            <m:sSub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b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𝜎</m:t>
                          </m:r>
                          <m:sSup>
                            <m:sSup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p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𝑅𝑇</m:t>
                          </m:r>
                          <m:sSup>
                            <m:sSupPr>
                              <m:ctrlP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p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CA8B936-FB71-9B57-389E-78EE045A49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7711" y="1447800"/>
                <a:ext cx="1770933" cy="468526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Left Brace 30">
            <a:extLst>
              <a:ext uri="{FF2B5EF4-FFF2-40B4-BE49-F238E27FC236}">
                <a16:creationId xmlns:a16="http://schemas.microsoft.com/office/drawing/2014/main" id="{47EFC38A-1DAA-0373-E3A9-F9A8BEF389A5}"/>
              </a:ext>
            </a:extLst>
          </p:cNvPr>
          <p:cNvSpPr/>
          <p:nvPr/>
        </p:nvSpPr>
        <p:spPr>
          <a:xfrm rot="16200000">
            <a:off x="2465765" y="1804959"/>
            <a:ext cx="123740" cy="656659"/>
          </a:xfrm>
          <a:prstGeom prst="leftBrace">
            <a:avLst/>
          </a:prstGeom>
          <a:ln w="12700"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F9A88F1-A912-678C-D86B-4FD7E71C5824}"/>
              </a:ext>
            </a:extLst>
          </p:cNvPr>
          <p:cNvSpPr txBox="1"/>
          <p:nvPr/>
        </p:nvSpPr>
        <p:spPr>
          <a:xfrm>
            <a:off x="880185" y="2222344"/>
            <a:ext cx="34997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accent2"/>
                </a:solidFill>
              </a:rPr>
              <a:t>slope could be experimentally determined for different temperatures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651F7F26-7AAE-E3DC-B4F4-E3A494E797CC}"/>
              </a:ext>
            </a:extLst>
          </p:cNvPr>
          <p:cNvCxnSpPr>
            <a:cxnSpLocks/>
          </p:cNvCxnSpPr>
          <p:nvPr/>
        </p:nvCxnSpPr>
        <p:spPr>
          <a:xfrm>
            <a:off x="2625261" y="2841494"/>
            <a:ext cx="0" cy="649128"/>
          </a:xfrm>
          <a:prstGeom prst="straightConnector1">
            <a:avLst/>
          </a:prstGeom>
          <a:ln w="19050">
            <a:solidFill>
              <a:schemeClr val="accent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8" name="Group 47">
            <a:extLst>
              <a:ext uri="{FF2B5EF4-FFF2-40B4-BE49-F238E27FC236}">
                <a16:creationId xmlns:a16="http://schemas.microsoft.com/office/drawing/2014/main" id="{97A0F9A5-94F9-07D1-D15A-F5D3EBBF9BE2}"/>
              </a:ext>
            </a:extLst>
          </p:cNvPr>
          <p:cNvGrpSpPr/>
          <p:nvPr/>
        </p:nvGrpSpPr>
        <p:grpSpPr>
          <a:xfrm>
            <a:off x="728105" y="2819400"/>
            <a:ext cx="4255719" cy="2291468"/>
            <a:chOff x="2690468" y="3692656"/>
            <a:chExt cx="4255719" cy="2291468"/>
          </a:xfrm>
        </p:grpSpPr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94E71BA6-7074-531C-ACF4-0E9AA401BFD8}"/>
                </a:ext>
              </a:extLst>
            </p:cNvPr>
            <p:cNvCxnSpPr/>
            <p:nvPr/>
          </p:nvCxnSpPr>
          <p:spPr>
            <a:xfrm flipV="1">
              <a:off x="3228630" y="3714750"/>
              <a:ext cx="0" cy="1971675"/>
            </a:xfrm>
            <a:prstGeom prst="straightConnector1">
              <a:avLst/>
            </a:prstGeom>
            <a:ln w="19050">
              <a:solidFill>
                <a:schemeClr val="tx2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39BEF00B-D164-188F-8AE0-5292EEB39EB8}"/>
                </a:ext>
              </a:extLst>
            </p:cNvPr>
            <p:cNvCxnSpPr>
              <a:cxnSpLocks/>
            </p:cNvCxnSpPr>
            <p:nvPr/>
          </p:nvCxnSpPr>
          <p:spPr>
            <a:xfrm>
              <a:off x="3228630" y="5676900"/>
              <a:ext cx="3637151" cy="0"/>
            </a:xfrm>
            <a:prstGeom prst="straightConnector1">
              <a:avLst/>
            </a:prstGeom>
            <a:ln w="19050">
              <a:solidFill>
                <a:schemeClr val="tx2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C855C819-9CA4-62BA-76E9-3562C2F2BFD0}"/>
                    </a:ext>
                  </a:extLst>
                </p:cNvPr>
                <p:cNvSpPr txBox="1"/>
                <p:nvPr/>
              </p:nvSpPr>
              <p:spPr>
                <a:xfrm>
                  <a:off x="6636935" y="5676347"/>
                  <a:ext cx="309252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i="1" dirty="0" smtClean="0">
                            <a:latin typeface="Cambria Math" panose="02040503050406030204" pitchFamily="18" charset="0"/>
                          </a:rPr>
                          <m:t>𝑡</m:t>
                        </m:r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C855C819-9CA4-62BA-76E9-3562C2F2BFD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36935" y="5676347"/>
                  <a:ext cx="309252" cy="307777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95F0C506-227C-68CC-6DE6-83ADE393F6EA}"/>
                </a:ext>
              </a:extLst>
            </p:cNvPr>
            <p:cNvCxnSpPr/>
            <p:nvPr/>
          </p:nvCxnSpPr>
          <p:spPr>
            <a:xfrm flipV="1">
              <a:off x="3552825" y="4129636"/>
              <a:ext cx="2543175" cy="680489"/>
            </a:xfrm>
            <a:prstGeom prst="line">
              <a:avLst/>
            </a:prstGeom>
            <a:ln>
              <a:solidFill>
                <a:schemeClr val="accent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A9A9C0CB-FF38-F123-EE5E-401D96F17A7E}"/>
                    </a:ext>
                  </a:extLst>
                </p:cNvPr>
                <p:cNvSpPr txBox="1"/>
                <p:nvPr/>
              </p:nvSpPr>
              <p:spPr>
                <a:xfrm>
                  <a:off x="2690468" y="3692656"/>
                  <a:ext cx="604837" cy="33990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bar>
                              <m:barPr>
                                <m:pos m:val="top"/>
                                <m:ctrlP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barPr>
                              <m:e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</m:bar>
                          </m:e>
                          <m:sup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p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A9A9C0CB-FF38-F123-EE5E-401D96F17A7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90468" y="3692656"/>
                  <a:ext cx="604837" cy="339901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C1B51B48-6AFA-45A8-6B62-79B13E04A6D0}"/>
                </a:ext>
              </a:extLst>
            </p:cNvPr>
            <p:cNvCxnSpPr>
              <a:cxnSpLocks/>
            </p:cNvCxnSpPr>
            <p:nvPr/>
          </p:nvCxnSpPr>
          <p:spPr>
            <a:xfrm>
              <a:off x="4313304" y="4613750"/>
              <a:ext cx="548640" cy="0"/>
            </a:xfrm>
            <a:prstGeom prst="straightConnector1">
              <a:avLst/>
            </a:prstGeom>
            <a:ln w="9525">
              <a:solidFill>
                <a:schemeClr val="accent2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EF891D2E-C171-2E39-1C60-493D3763FFF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861944" y="4471569"/>
              <a:ext cx="0" cy="146304"/>
            </a:xfrm>
            <a:prstGeom prst="straightConnector1">
              <a:avLst/>
            </a:prstGeom>
            <a:ln w="9525">
              <a:solidFill>
                <a:schemeClr val="accent2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76928F85-C070-7CE4-B5B7-DED1AAD41CEA}"/>
                </a:ext>
              </a:extLst>
            </p:cNvPr>
            <p:cNvCxnSpPr>
              <a:cxnSpLocks/>
            </p:cNvCxnSpPr>
            <p:nvPr/>
          </p:nvCxnSpPr>
          <p:spPr>
            <a:xfrm>
              <a:off x="3164311" y="4921536"/>
              <a:ext cx="137160" cy="0"/>
            </a:xfrm>
            <a:prstGeom prst="line">
              <a:avLst/>
            </a:prstGeom>
            <a:ln>
              <a:solidFill>
                <a:schemeClr val="accent2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8820ED0A-94E8-A5BB-17EA-00AA89182D94}"/>
                  </a:ext>
                </a:extLst>
              </p:cNvPr>
              <p:cNvSpPr txBox="1"/>
              <p:nvPr/>
            </p:nvSpPr>
            <p:spPr>
              <a:xfrm>
                <a:off x="746835" y="3851238"/>
                <a:ext cx="666590" cy="33990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4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bar>
                            <m:barPr>
                              <m:pos m:val="top"/>
                              <m:ctrlPr>
                                <a:rPr lang="en-US" sz="1400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barPr>
                            <m:e>
                              <m:r>
                                <a:rPr lang="en-US" sz="1400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</m:bar>
                        </m:e>
                        <m:sub>
                          <m:r>
                            <a:rPr lang="en-US" sz="1400" b="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sz="1400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bSup>
                    </m:oMath>
                  </m:oMathPara>
                </a14:m>
                <a:endParaRPr lang="en-US" sz="1400" dirty="0">
                  <a:solidFill>
                    <a:schemeClr val="accent2"/>
                  </a:solidFill>
                </a:endParaRPr>
              </a:p>
            </p:txBody>
          </p:sp>
        </mc:Choice>
        <mc:Fallback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8820ED0A-94E8-A5BB-17EA-00AA89182D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6835" y="3851238"/>
                <a:ext cx="666590" cy="33990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2" name="TextBox 61">
            <a:extLst>
              <a:ext uri="{FF2B5EF4-FFF2-40B4-BE49-F238E27FC236}">
                <a16:creationId xmlns:a16="http://schemas.microsoft.com/office/drawing/2014/main" id="{EC3CB11B-2C96-55C4-E622-DF1B156D6A4C}"/>
              </a:ext>
            </a:extLst>
          </p:cNvPr>
          <p:cNvSpPr txBox="1"/>
          <p:nvPr/>
        </p:nvSpPr>
        <p:spPr>
          <a:xfrm>
            <a:off x="1453207" y="4126363"/>
            <a:ext cx="31533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6"/>
                </a:solidFill>
              </a:rPr>
              <a:t>This should be linear for “diffusion-controlled coarsening”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5202C338-F222-54FA-0B12-21F69D6048F0}"/>
                  </a:ext>
                </a:extLst>
              </p:cNvPr>
              <p:cNvSpPr txBox="1"/>
              <p:nvPr/>
            </p:nvSpPr>
            <p:spPr>
              <a:xfrm>
                <a:off x="685800" y="4896910"/>
                <a:ext cx="4606215" cy="770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solidFill>
                      <a:schemeClr val="tx2"/>
                    </a:solidFill>
                  </a:rPr>
                  <a:t>A dependence with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bar>
                          <m:barPr>
                            <m:pos m:val="top"/>
                            <m:ctrlPr>
                              <a:rPr lang="en-US" sz="14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barPr>
                          <m:e>
                            <m:r>
                              <a:rPr lang="en-US" sz="1400" b="0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</m:bar>
                      </m:e>
                      <m:sup>
                        <m:r>
                          <a:rPr lang="en-US" sz="14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1400" dirty="0">
                    <a:solidFill>
                      <a:schemeClr val="tx2"/>
                    </a:solidFill>
                  </a:rPr>
                  <a:t> (or something else) would indicate different governing processes, such as “interface kinetics”</a:t>
                </a:r>
              </a:p>
            </p:txBody>
          </p:sp>
        </mc:Choice>
        <mc:Fallback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5202C338-F222-54FA-0B12-21F69D6048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00" y="4896910"/>
                <a:ext cx="4606215" cy="770788"/>
              </a:xfrm>
              <a:prstGeom prst="rect">
                <a:avLst/>
              </a:prstGeom>
              <a:blipFill>
                <a:blip r:embed="rId6"/>
                <a:stretch>
                  <a:fillRect l="-397" b="-78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Group 8">
            <a:extLst>
              <a:ext uri="{FF2B5EF4-FFF2-40B4-BE49-F238E27FC236}">
                <a16:creationId xmlns:a16="http://schemas.microsoft.com/office/drawing/2014/main" id="{2F45A941-4266-0CBF-46D3-912053F64396}"/>
              </a:ext>
            </a:extLst>
          </p:cNvPr>
          <p:cNvGrpSpPr/>
          <p:nvPr/>
        </p:nvGrpSpPr>
        <p:grpSpPr>
          <a:xfrm>
            <a:off x="6128012" y="1116406"/>
            <a:ext cx="5486400" cy="5162005"/>
            <a:chOff x="5028635" y="1086395"/>
            <a:chExt cx="5486400" cy="5162005"/>
          </a:xfrm>
        </p:grpSpPr>
        <p:graphicFrame>
          <p:nvGraphicFramePr>
            <p:cNvPr id="34" name="Chart 33">
              <a:extLst>
                <a:ext uri="{FF2B5EF4-FFF2-40B4-BE49-F238E27FC236}">
                  <a16:creationId xmlns:a16="http://schemas.microsoft.com/office/drawing/2014/main" id="{A486F8D1-7AC0-2383-4C6F-D43D663CFD0A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5028635" y="1086395"/>
            <a:ext cx="5486400" cy="153924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7"/>
            </a:graphicData>
          </a:graphic>
        </p:graphicFrame>
        <p:graphicFrame>
          <p:nvGraphicFramePr>
            <p:cNvPr id="35" name="Chart 34">
              <a:extLst>
                <a:ext uri="{FF2B5EF4-FFF2-40B4-BE49-F238E27FC236}">
                  <a16:creationId xmlns:a16="http://schemas.microsoft.com/office/drawing/2014/main" id="{A187C93C-A084-80A6-9BAC-D217C60FC783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5028635" y="2534195"/>
            <a:ext cx="5486400" cy="153924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8"/>
            </a:graphicData>
          </a:graphic>
        </p:graphicFrame>
        <p:graphicFrame>
          <p:nvGraphicFramePr>
            <p:cNvPr id="39" name="Chart 38">
              <a:extLst>
                <a:ext uri="{FF2B5EF4-FFF2-40B4-BE49-F238E27FC236}">
                  <a16:creationId xmlns:a16="http://schemas.microsoft.com/office/drawing/2014/main" id="{B4C5DA95-4667-954A-54A1-186C3720ECD5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5028635" y="3979576"/>
            <a:ext cx="5486400" cy="226882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9"/>
            </a:graphicData>
          </a:graphic>
        </p:graphicFrame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2DABEEC-6E99-26FC-5F6E-B2FEFBDC167C}"/>
                </a:ext>
              </a:extLst>
            </p:cNvPr>
            <p:cNvSpPr txBox="1"/>
            <p:nvPr/>
          </p:nvSpPr>
          <p:spPr>
            <a:xfrm>
              <a:off x="9222195" y="2155887"/>
              <a:ext cx="73449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accent1"/>
                  </a:solidFill>
                </a:rPr>
                <a:t>675 °C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B32A9E4A-22EC-8D7F-1AEE-96FCCDA7EE82}"/>
                </a:ext>
              </a:extLst>
            </p:cNvPr>
            <p:cNvSpPr txBox="1"/>
            <p:nvPr/>
          </p:nvSpPr>
          <p:spPr>
            <a:xfrm>
              <a:off x="7895172" y="2179075"/>
              <a:ext cx="73449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accent2"/>
                  </a:solidFill>
                </a:rPr>
                <a:t>685 °C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14D39F5D-1086-D420-DC35-005B59D86D6C}"/>
                </a:ext>
              </a:extLst>
            </p:cNvPr>
            <p:cNvSpPr txBox="1"/>
            <p:nvPr/>
          </p:nvSpPr>
          <p:spPr>
            <a:xfrm>
              <a:off x="6432418" y="2206823"/>
              <a:ext cx="73449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accent3"/>
                  </a:solidFill>
                </a:rPr>
                <a:t>700 °C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B954860A-AF6B-246B-E8F4-8FB5F427E427}"/>
                </a:ext>
              </a:extLst>
            </p:cNvPr>
            <p:cNvSpPr txBox="1"/>
            <p:nvPr/>
          </p:nvSpPr>
          <p:spPr>
            <a:xfrm>
              <a:off x="5839112" y="1782280"/>
              <a:ext cx="73449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accent4"/>
                  </a:solidFill>
                </a:rPr>
                <a:t>720 °C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EB785639-E0AB-D006-78AA-2890CEEFDCA2}"/>
              </a:ext>
            </a:extLst>
          </p:cNvPr>
          <p:cNvSpPr txBox="1"/>
          <p:nvPr/>
        </p:nvSpPr>
        <p:spPr>
          <a:xfrm>
            <a:off x="11051944" y="0"/>
            <a:ext cx="11400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</a:rPr>
              <a:t>Hafnium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8562EF2E-1084-4FDF-3267-5F8A4AFAA2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9/28/2022</a:t>
            </a:r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07A7CFE-B309-AA19-83DA-DC3FDCDDAC90}"/>
              </a:ext>
            </a:extLst>
          </p:cNvPr>
          <p:cNvSpPr txBox="1"/>
          <p:nvPr/>
        </p:nvSpPr>
        <p:spPr>
          <a:xfrm>
            <a:off x="238981" y="5602069"/>
            <a:ext cx="56284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Are we still in the formation phase and not the coarsening (growth) phase?</a:t>
            </a:r>
          </a:p>
        </p:txBody>
      </p:sp>
    </p:spTree>
    <p:extLst>
      <p:ext uri="{BB962C8B-B14F-4D97-AF65-F5344CB8AC3E}">
        <p14:creationId xmlns:p14="http://schemas.microsoft.com/office/powerpoint/2010/main" val="1324077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2F4A8AC-825C-E1F4-3C91-EDB1AEEA41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Nanoprecipitate Dimensions: </a:t>
            </a:r>
            <a:br>
              <a:rPr lang="en-US" dirty="0"/>
            </a:br>
            <a:r>
              <a:rPr lang="en-US" dirty="0"/>
              <a:t>APS Feasibility Study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C1E3DD4-9EAF-E53D-CD2A-B053016D526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BDA4BCC-59BC-3A24-8DFB-8AF678924D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9/28/2022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94A0507-2156-BAB5-5650-08930B511C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JF Croteau -- Progress on APC Wires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EE1994-9DAC-CC90-184D-56F8A100F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86932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041578-22CF-240B-3D5C-FA095BED20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State of the Research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CC0192-6D0A-B812-149C-E2C31B65AC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Nanoprecipitates were characterized using TEM for different temperatures and dwell time at TU Vienna by Alice Moros (previously at LBNL) and colleagues</a:t>
            </a:r>
          </a:p>
          <a:p>
            <a:r>
              <a:rPr lang="en-US" dirty="0"/>
              <a:t>TEM is limited in the volume of material analyzed</a:t>
            </a:r>
          </a:p>
          <a:p>
            <a:r>
              <a:rPr lang="en-US" dirty="0"/>
              <a:t>Only few regions in a sub-element were analyzed for each HT condition</a:t>
            </a:r>
          </a:p>
          <a:p>
            <a:endParaRPr lang="en-US" dirty="0"/>
          </a:p>
          <a:p>
            <a:r>
              <a:rPr lang="en-US" dirty="0"/>
              <a:t>We need more data to have a better understanding of nanoprecipitate size from different heat treatments </a:t>
            </a:r>
          </a:p>
          <a:p>
            <a:r>
              <a:rPr lang="en-US" dirty="0"/>
              <a:t>We want a model to predict/estimate their size for given conditions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91CE66-844F-3E5F-2A28-682C1DE0D7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9/28/2022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5C1041-B9A1-AA24-9EF1-A841698185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JF Croteau -- Progress on APC Wires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AB557B-AB8F-69D4-35D7-1B160F80EA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10A57-C4C2-471D-B852-7E80F10F5A4C}" type="slidenum">
              <a:rPr lang="en-GB" smtClean="0"/>
              <a:pPr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64436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>
            <a:extLst>
              <a:ext uri="{FF2B5EF4-FFF2-40B4-BE49-F238E27FC236}">
                <a16:creationId xmlns:a16="http://schemas.microsoft.com/office/drawing/2014/main" id="{E4D8D6CA-B46B-2C08-3BE9-627D06E66AA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88893" y="2365347"/>
            <a:ext cx="6273301" cy="6226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9CB8BC9-F5E0-DF85-14AB-5C4B1EB374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Limited Volume and Statistics from TEM Studies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D06FEC-76E9-0DB5-F434-9BB8FA675E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Current approach with TEM</a:t>
            </a:r>
          </a:p>
          <a:p>
            <a:r>
              <a:rPr lang="en-US" dirty="0"/>
              <a:t>48 sub-elements/wire → analyzing </a:t>
            </a:r>
            <a:br>
              <a:rPr lang="en-US" dirty="0"/>
            </a:br>
            <a:r>
              <a:rPr lang="en-US" dirty="0"/>
              <a:t>~ 700 x 700 x 100 nm</a:t>
            </a:r>
            <a:r>
              <a:rPr lang="en-US" baseline="30000" dirty="0"/>
              <a:t>3</a:t>
            </a:r>
            <a:r>
              <a:rPr lang="en-US" dirty="0"/>
              <a:t> per lamella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42D296-DADF-5C04-E90A-92D5F5FBCB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JF Croteau -- Progress on APC Wires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081066-968C-B883-6397-8BBC374F3F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6" name="Picture 5" descr="A picture containing kitchenware&#10;&#10;Description automatically generated">
            <a:extLst>
              <a:ext uri="{FF2B5EF4-FFF2-40B4-BE49-F238E27FC236}">
                <a16:creationId xmlns:a16="http://schemas.microsoft.com/office/drawing/2014/main" id="{13F52A89-F7F3-79AB-B9BD-ABCA7BECB1B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6000" contras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0978" y="2590800"/>
            <a:ext cx="5195180" cy="37306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E4426A4-803F-08E7-573F-41A4B84F70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6000" contrast="42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40669" y="3626932"/>
            <a:ext cx="2926080" cy="2694622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FE9DCA92-8096-400C-A693-4AC4EF938DC6}"/>
              </a:ext>
            </a:extLst>
          </p:cNvPr>
          <p:cNvGrpSpPr/>
          <p:nvPr/>
        </p:nvGrpSpPr>
        <p:grpSpPr>
          <a:xfrm>
            <a:off x="9842500" y="3902075"/>
            <a:ext cx="1377300" cy="949325"/>
            <a:chOff x="9842500" y="3902075"/>
            <a:chExt cx="1377300" cy="949325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2F43ED2-1069-2CFE-47C6-111F6A3C2C71}"/>
                </a:ext>
              </a:extLst>
            </p:cNvPr>
            <p:cNvSpPr/>
            <p:nvPr/>
          </p:nvSpPr>
          <p:spPr>
            <a:xfrm>
              <a:off x="10153650" y="4254500"/>
              <a:ext cx="787400" cy="59690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6BB0299-9BAA-4ADE-07A5-FFE0D832C429}"/>
                </a:ext>
              </a:extLst>
            </p:cNvPr>
            <p:cNvSpPr txBox="1"/>
            <p:nvPr/>
          </p:nvSpPr>
          <p:spPr>
            <a:xfrm>
              <a:off x="9842500" y="3902075"/>
              <a:ext cx="13773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TEM region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BB80A49-DDA6-7D52-F655-C0E4CE55E8F5}"/>
              </a:ext>
            </a:extLst>
          </p:cNvPr>
          <p:cNvGrpSpPr/>
          <p:nvPr/>
        </p:nvGrpSpPr>
        <p:grpSpPr>
          <a:xfrm>
            <a:off x="2819400" y="3626931"/>
            <a:ext cx="5695573" cy="2694623"/>
            <a:chOff x="2819400" y="3626931"/>
            <a:chExt cx="5695573" cy="2694623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6E9E5283-68F4-4010-9A03-60FC38DA381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7000" contrast="28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588893" y="3626931"/>
              <a:ext cx="2926080" cy="2694623"/>
            </a:xfrm>
            <a:prstGeom prst="rect">
              <a:avLst/>
            </a:prstGeom>
          </p:spPr>
        </p:pic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DBCBA603-6FEA-BFA7-6EB6-33BE69500DCC}"/>
                </a:ext>
              </a:extLst>
            </p:cNvPr>
            <p:cNvCxnSpPr>
              <a:cxnSpLocks/>
            </p:cNvCxnSpPr>
            <p:nvPr/>
          </p:nvCxnSpPr>
          <p:spPr>
            <a:xfrm>
              <a:off x="2819400" y="4851400"/>
              <a:ext cx="349250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152A1E3-DC8A-5F9B-0A59-36B68AF8D4A8}"/>
                </a:ext>
              </a:extLst>
            </p:cNvPr>
            <p:cNvSpPr txBox="1"/>
            <p:nvPr/>
          </p:nvSpPr>
          <p:spPr>
            <a:xfrm>
              <a:off x="7372027" y="4457715"/>
              <a:ext cx="31771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schemeClr val="bg1"/>
                  </a:solidFill>
                </a:rPr>
                <a:t>Pt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81EFF00-23CE-489F-A7D4-25DB6005BBCC}"/>
                </a:ext>
              </a:extLst>
            </p:cNvPr>
            <p:cNvSpPr txBox="1"/>
            <p:nvPr/>
          </p:nvSpPr>
          <p:spPr>
            <a:xfrm>
              <a:off x="6960771" y="3727663"/>
              <a:ext cx="14927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Sub-element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A68FC60A-8A0F-7DD0-E4B0-219689AAD3B5}"/>
              </a:ext>
            </a:extLst>
          </p:cNvPr>
          <p:cNvSpPr txBox="1"/>
          <p:nvPr/>
        </p:nvSpPr>
        <p:spPr>
          <a:xfrm>
            <a:off x="5771252" y="6324600"/>
            <a:ext cx="2811988" cy="2539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SEM and TEM images from A. Moros’s PhD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08208AB-5528-7D04-1590-1C01F3AADCFE}"/>
              </a:ext>
            </a:extLst>
          </p:cNvPr>
          <p:cNvSpPr txBox="1"/>
          <p:nvPr/>
        </p:nvSpPr>
        <p:spPr>
          <a:xfrm>
            <a:off x="6249489" y="2958762"/>
            <a:ext cx="48526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Cross-section of a 40-strand Rutherford cable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565C93C-7D07-B7F7-AA91-94468437CA84}"/>
              </a:ext>
            </a:extLst>
          </p:cNvPr>
          <p:cNvGrpSpPr/>
          <p:nvPr/>
        </p:nvGrpSpPr>
        <p:grpSpPr>
          <a:xfrm>
            <a:off x="4049325" y="2654769"/>
            <a:ext cx="2379273" cy="1609493"/>
            <a:chOff x="4049325" y="2654769"/>
            <a:chExt cx="2379273" cy="1609493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380D66A2-8688-9F1C-9FB7-0E32DDF6B876}"/>
                </a:ext>
              </a:extLst>
            </p:cNvPr>
            <p:cNvSpPr/>
            <p:nvPr/>
          </p:nvSpPr>
          <p:spPr>
            <a:xfrm>
              <a:off x="6090270" y="2654769"/>
              <a:ext cx="338328" cy="338328"/>
            </a:xfrm>
            <a:prstGeom prst="ellipse">
              <a:avLst/>
            </a:prstGeom>
            <a:noFill/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EA0E083C-7D05-522B-B44C-09ED72D5A26A}"/>
                </a:ext>
              </a:extLst>
            </p:cNvPr>
            <p:cNvCxnSpPr>
              <a:cxnSpLocks/>
              <a:stCxn id="21" idx="3"/>
            </p:cNvCxnSpPr>
            <p:nvPr/>
          </p:nvCxnSpPr>
          <p:spPr>
            <a:xfrm flipH="1">
              <a:off x="4049325" y="2943550"/>
              <a:ext cx="2090492" cy="1320712"/>
            </a:xfrm>
            <a:prstGeom prst="straightConnector1">
              <a:avLst/>
            </a:prstGeom>
            <a:ln w="19050">
              <a:solidFill>
                <a:schemeClr val="accent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4DD8AE85-9F6F-69B5-0534-6FCF02113255}"/>
              </a:ext>
            </a:extLst>
          </p:cNvPr>
          <p:cNvGrpSpPr/>
          <p:nvPr/>
        </p:nvGrpSpPr>
        <p:grpSpPr>
          <a:xfrm>
            <a:off x="5624378" y="1953710"/>
            <a:ext cx="6172200" cy="397473"/>
            <a:chOff x="5633343" y="1989570"/>
            <a:chExt cx="6172200" cy="397473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0B7C941-F1DE-1E1F-57E9-0B6104D7F627}"/>
                </a:ext>
              </a:extLst>
            </p:cNvPr>
            <p:cNvSpPr txBox="1"/>
            <p:nvPr/>
          </p:nvSpPr>
          <p:spPr>
            <a:xfrm>
              <a:off x="8229566" y="1989570"/>
              <a:ext cx="979755" cy="307777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accent2"/>
                  </a:solidFill>
                </a:rPr>
                <a:t>18.15 mm</a:t>
              </a:r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45B90D34-7284-E6C6-9BEB-C4F89A94FD88}"/>
                </a:ext>
              </a:extLst>
            </p:cNvPr>
            <p:cNvGrpSpPr/>
            <p:nvPr/>
          </p:nvGrpSpPr>
          <p:grpSpPr>
            <a:xfrm>
              <a:off x="5633343" y="2237961"/>
              <a:ext cx="6172200" cy="149082"/>
              <a:chOff x="5633343" y="2136361"/>
              <a:chExt cx="6172200" cy="149082"/>
            </a:xfrm>
          </p:grpSpPr>
          <p:cxnSp>
            <p:nvCxnSpPr>
              <p:cNvPr id="26" name="Straight Arrow Connector 25">
                <a:extLst>
                  <a:ext uri="{FF2B5EF4-FFF2-40B4-BE49-F238E27FC236}">
                    <a16:creationId xmlns:a16="http://schemas.microsoft.com/office/drawing/2014/main" id="{B3520A7F-F179-CE13-9EBC-B0B0C824721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33343" y="2210902"/>
                <a:ext cx="6172200" cy="0"/>
              </a:xfrm>
              <a:prstGeom prst="straightConnector1">
                <a:avLst/>
              </a:prstGeom>
              <a:ln w="19050">
                <a:solidFill>
                  <a:schemeClr val="accent2"/>
                </a:solidFill>
                <a:headEnd type="arrow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33D1DC7A-5641-B748-5BAA-B169E0B7111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33343" y="2136361"/>
                <a:ext cx="0" cy="149082"/>
              </a:xfrm>
              <a:prstGeom prst="line">
                <a:avLst/>
              </a:prstGeom>
              <a:ln w="1905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512E8D18-2FB4-0389-B176-8B94F92CCD6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805543" y="2136361"/>
                <a:ext cx="0" cy="149082"/>
              </a:xfrm>
              <a:prstGeom prst="line">
                <a:avLst/>
              </a:prstGeom>
              <a:ln w="19050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2039A037-3069-1E21-23EA-2469B1B83DBE}"/>
              </a:ext>
            </a:extLst>
          </p:cNvPr>
          <p:cNvGrpSpPr/>
          <p:nvPr/>
        </p:nvGrpSpPr>
        <p:grpSpPr>
          <a:xfrm>
            <a:off x="6311900" y="3544845"/>
            <a:ext cx="5236971" cy="1795505"/>
            <a:chOff x="6311900" y="3544845"/>
            <a:chExt cx="5236971" cy="1795505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77098002-7B03-AFAD-7E82-AECF09B7B4AB}"/>
                </a:ext>
              </a:extLst>
            </p:cNvPr>
            <p:cNvSpPr/>
            <p:nvPr/>
          </p:nvSpPr>
          <p:spPr>
            <a:xfrm>
              <a:off x="8985250" y="3854450"/>
              <a:ext cx="2563621" cy="1485900"/>
            </a:xfrm>
            <a:prstGeom prst="rect">
              <a:avLst/>
            </a:prstGeom>
            <a:noFill/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FF9F2C19-FEDA-FAB6-4175-EA951AC7419E}"/>
                </a:ext>
              </a:extLst>
            </p:cNvPr>
            <p:cNvSpPr txBox="1"/>
            <p:nvPr/>
          </p:nvSpPr>
          <p:spPr>
            <a:xfrm>
              <a:off x="9036550" y="3544845"/>
              <a:ext cx="244329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accent6"/>
                  </a:solidFill>
                </a:rPr>
                <a:t>Lamella extracted with a FIB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7FA89487-D207-CC84-9B4B-71C1E2F2D8B6}"/>
                </a:ext>
              </a:extLst>
            </p:cNvPr>
            <p:cNvSpPr txBox="1"/>
            <p:nvPr/>
          </p:nvSpPr>
          <p:spPr>
            <a:xfrm>
              <a:off x="11155782" y="3949650"/>
              <a:ext cx="317716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schemeClr val="bg1"/>
                  </a:solidFill>
                </a:rPr>
                <a:t>Pt</a:t>
              </a:r>
            </a:p>
          </p:txBody>
        </p: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66646B18-3836-A60B-8183-3528048BE675}"/>
                </a:ext>
              </a:extLst>
            </p:cNvPr>
            <p:cNvCxnSpPr>
              <a:cxnSpLocks/>
            </p:cNvCxnSpPr>
            <p:nvPr/>
          </p:nvCxnSpPr>
          <p:spPr>
            <a:xfrm>
              <a:off x="7842250" y="4559052"/>
              <a:ext cx="1133856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E4378B6F-F0DA-A55D-07DE-C62D00BAE34D}"/>
                </a:ext>
              </a:extLst>
            </p:cNvPr>
            <p:cNvSpPr/>
            <p:nvPr/>
          </p:nvSpPr>
          <p:spPr>
            <a:xfrm>
              <a:off x="6311900" y="4375150"/>
              <a:ext cx="1536700" cy="666750"/>
            </a:xfrm>
            <a:prstGeom prst="rect">
              <a:avLst/>
            </a:prstGeom>
            <a:noFill/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0" name="Picture 39" descr="A picture containing rain&#10;&#10;Description automatically generated">
            <a:extLst>
              <a:ext uri="{FF2B5EF4-FFF2-40B4-BE49-F238E27FC236}">
                <a16:creationId xmlns:a16="http://schemas.microsoft.com/office/drawing/2014/main" id="{891C7120-6B14-5D8C-A5EA-7E153B62AD4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2600" y="1058452"/>
            <a:ext cx="4199347" cy="4199347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sp>
        <p:nvSpPr>
          <p:cNvPr id="17" name="Date Placeholder 16">
            <a:extLst>
              <a:ext uri="{FF2B5EF4-FFF2-40B4-BE49-F238E27FC236}">
                <a16:creationId xmlns:a16="http://schemas.microsoft.com/office/drawing/2014/main" id="{5BF53E12-21E8-15D9-D7A0-6970C2FDE4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9/28/2022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6359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D995E1-C642-D8E5-CA8C-B12F1D73C7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Nanoprecipitate Characterization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041ECD-084B-7975-B58A-BD0A274A15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5"/>
                </a:solidFill>
              </a:rPr>
              <a:t>Largest precipitates </a:t>
            </a:r>
            <a:r>
              <a:rPr lang="en-US" dirty="0"/>
              <a:t>appear to be for samples </a:t>
            </a:r>
            <a:br>
              <a:rPr lang="en-US" dirty="0"/>
            </a:br>
            <a:r>
              <a:rPr lang="en-US" dirty="0"/>
              <a:t>heat treated at the highest temperature </a:t>
            </a:r>
            <a:br>
              <a:rPr lang="en-US" dirty="0"/>
            </a:br>
            <a:r>
              <a:rPr lang="en-US" dirty="0"/>
              <a:t>(700–720°C) for a short dwell time (45–69 h)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Large variation between samples heat</a:t>
            </a:r>
            <a:br>
              <a:rPr lang="en-US" dirty="0"/>
            </a:br>
            <a:r>
              <a:rPr lang="en-US" dirty="0"/>
              <a:t>treated in the same conditions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Large standard deviation in precipitate size </a:t>
            </a:r>
            <a:br>
              <a:rPr lang="en-US" dirty="0"/>
            </a:br>
            <a:r>
              <a:rPr lang="en-US" dirty="0"/>
              <a:t>for the same sample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>
                <a:solidFill>
                  <a:schemeClr val="accent1"/>
                </a:solidFill>
              </a:rPr>
              <a:t>Need (1) more data and (2) a more systematic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approach to understand growth and coarsening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of the nanoprecipitates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CF7E49-5FD1-1C19-95E0-AD5FF08C2D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JF Croteau -- Progress on APC Wires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681332-2E28-D04A-0F24-C6CC8F04A5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2EA88-E9D4-0C4F-A5DF-5FE49FAF8E2F}" type="slidenum">
              <a:rPr lang="en-US" smtClean="0"/>
              <a:pPr/>
              <a:t>7</a:t>
            </a:fld>
            <a:endParaRPr lang="en-US" dirty="0"/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0AF3DAB7-A387-EE33-A2DC-024CCB85F53A}"/>
              </a:ext>
            </a:extLst>
          </p:cNvPr>
          <p:cNvGrpSpPr/>
          <p:nvPr/>
        </p:nvGrpSpPr>
        <p:grpSpPr>
          <a:xfrm>
            <a:off x="6192640" y="2091823"/>
            <a:ext cx="5865462" cy="3981364"/>
            <a:chOff x="586018" y="2715271"/>
            <a:chExt cx="5143088" cy="3491030"/>
          </a:xfrm>
        </p:grpSpPr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B07B2160-2657-2E70-79FB-34966E8370F4}"/>
                </a:ext>
              </a:extLst>
            </p:cNvPr>
            <p:cNvSpPr/>
            <p:nvPr/>
          </p:nvSpPr>
          <p:spPr>
            <a:xfrm>
              <a:off x="1554410" y="3797230"/>
              <a:ext cx="438912" cy="438912"/>
            </a:xfrm>
            <a:prstGeom prst="ellipse">
              <a:avLst/>
            </a:prstGeom>
            <a:noFill/>
            <a:ln w="158750">
              <a:solidFill>
                <a:schemeClr val="accent6">
                  <a:alpha val="2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939294F-1A51-D94A-1866-5EAB6593B8F1}"/>
                </a:ext>
              </a:extLst>
            </p:cNvPr>
            <p:cNvSpPr/>
            <p:nvPr/>
          </p:nvSpPr>
          <p:spPr>
            <a:xfrm>
              <a:off x="1613694" y="3857040"/>
              <a:ext cx="320040" cy="320040"/>
            </a:xfrm>
            <a:prstGeom prst="ellipse">
              <a:avLst/>
            </a:prstGeom>
            <a:noFill/>
            <a:ln w="225425">
              <a:solidFill>
                <a:schemeClr val="tx2">
                  <a:alpha val="2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5B3936E1-961B-354F-783E-869758BE23DB}"/>
                </a:ext>
              </a:extLst>
            </p:cNvPr>
            <p:cNvSpPr/>
            <p:nvPr/>
          </p:nvSpPr>
          <p:spPr>
            <a:xfrm>
              <a:off x="4726348" y="4990907"/>
              <a:ext cx="228600" cy="228600"/>
            </a:xfrm>
            <a:prstGeom prst="ellipse">
              <a:avLst/>
            </a:prstGeom>
            <a:noFill/>
            <a:ln w="177800">
              <a:solidFill>
                <a:schemeClr val="tx2">
                  <a:alpha val="2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53FA7329-D5D0-F427-3877-CFCBCB1E20A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53670" y="4500653"/>
              <a:ext cx="1097280" cy="0"/>
            </a:xfrm>
            <a:prstGeom prst="line">
              <a:avLst/>
            </a:prstGeom>
            <a:ln w="9525"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A54CBF11-8DAE-398B-5730-4848A8BF4F6C}"/>
                </a:ext>
              </a:extLst>
            </p:cNvPr>
            <p:cNvSpPr/>
            <p:nvPr/>
          </p:nvSpPr>
          <p:spPr>
            <a:xfrm>
              <a:off x="2364312" y="4413990"/>
              <a:ext cx="192024" cy="192024"/>
            </a:xfrm>
            <a:prstGeom prst="ellipse">
              <a:avLst/>
            </a:prstGeom>
            <a:noFill/>
            <a:ln w="117475">
              <a:solidFill>
                <a:schemeClr val="accent6">
                  <a:alpha val="2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C515D446-8C6B-6673-5A53-39EFEC9A5DA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44705" y="5103963"/>
              <a:ext cx="3496234" cy="0"/>
            </a:xfrm>
            <a:prstGeom prst="line">
              <a:avLst/>
            </a:prstGeom>
            <a:ln w="9525"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F2B81D14-4071-B80D-E648-64619D3EBE47}"/>
                </a:ext>
              </a:extLst>
            </p:cNvPr>
            <p:cNvSpPr/>
            <p:nvPr/>
          </p:nvSpPr>
          <p:spPr>
            <a:xfrm>
              <a:off x="4161001" y="5015404"/>
              <a:ext cx="192024" cy="192024"/>
            </a:xfrm>
            <a:prstGeom prst="ellipse">
              <a:avLst/>
            </a:prstGeom>
            <a:noFill/>
            <a:ln w="142875">
              <a:solidFill>
                <a:schemeClr val="accent6">
                  <a:alpha val="2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7194ED69-4242-FE5E-0691-3F1D3AEF2D82}"/>
                </a:ext>
              </a:extLst>
            </p:cNvPr>
            <p:cNvCxnSpPr>
              <a:cxnSpLocks/>
            </p:cNvCxnSpPr>
            <p:nvPr/>
          </p:nvCxnSpPr>
          <p:spPr>
            <a:xfrm>
              <a:off x="1228165" y="3226735"/>
              <a:ext cx="0" cy="2135841"/>
            </a:xfrm>
            <a:prstGeom prst="line">
              <a:avLst/>
            </a:prstGeom>
            <a:ln w="19050">
              <a:headEnd type="triangl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A122D43F-EEBC-6170-F157-80A8EA132AD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28165" y="5722717"/>
              <a:ext cx="3675529" cy="0"/>
            </a:xfrm>
            <a:prstGeom prst="line">
              <a:avLst/>
            </a:prstGeom>
            <a:ln w="19050">
              <a:headEnd type="triangl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DE174FF6-6CB4-BA91-97DC-99377FF2975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53670" y="4016483"/>
              <a:ext cx="457200" cy="0"/>
            </a:xfrm>
            <a:prstGeom prst="line">
              <a:avLst/>
            </a:prstGeom>
            <a:ln w="9525"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FFA519CC-4745-A351-D524-F6E0B9A568D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44705" y="4856377"/>
              <a:ext cx="2103120" cy="0"/>
            </a:xfrm>
            <a:prstGeom prst="line">
              <a:avLst/>
            </a:prstGeom>
            <a:ln w="9525"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AC00B298-76E9-C223-1594-68E140D4384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40182" y="4011370"/>
              <a:ext cx="13488" cy="1410609"/>
            </a:xfrm>
            <a:prstGeom prst="line">
              <a:avLst/>
            </a:prstGeom>
            <a:ln w="9525"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FD2FCE46-F6CA-9811-FFCC-01939E8F6682}"/>
                </a:ext>
              </a:extLst>
            </p:cNvPr>
            <p:cNvSpPr txBox="1"/>
            <p:nvPr/>
          </p:nvSpPr>
          <p:spPr>
            <a:xfrm rot="16260000">
              <a:off x="1126160" y="5375763"/>
              <a:ext cx="36420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accent1"/>
                  </a:solidFill>
                </a:rPr>
                <a:t>…</a:t>
              </a:r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B171BAF9-6338-2B99-5E60-1278005732EC}"/>
                </a:ext>
              </a:extLst>
            </p:cNvPr>
            <p:cNvSpPr/>
            <p:nvPr/>
          </p:nvSpPr>
          <p:spPr>
            <a:xfrm>
              <a:off x="1618266" y="3861612"/>
              <a:ext cx="310896" cy="310896"/>
            </a:xfrm>
            <a:prstGeom prst="ellipse">
              <a:avLst/>
            </a:prstGeom>
            <a:noFill/>
            <a:ln w="28575"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AB1C9BE0-D6F1-A121-FDF9-766C84E2F5F8}"/>
                </a:ext>
              </a:extLst>
            </p:cNvPr>
            <p:cNvSpPr/>
            <p:nvPr/>
          </p:nvSpPr>
          <p:spPr>
            <a:xfrm>
              <a:off x="1912854" y="4410919"/>
              <a:ext cx="173736" cy="173736"/>
            </a:xfrm>
            <a:prstGeom prst="ellipse">
              <a:avLst/>
            </a:prstGeom>
            <a:noFill/>
            <a:ln w="28575"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961B1250-7DBB-635E-0E09-F5BF95D97391}"/>
                </a:ext>
              </a:extLst>
            </p:cNvPr>
            <p:cNvSpPr/>
            <p:nvPr/>
          </p:nvSpPr>
          <p:spPr>
            <a:xfrm>
              <a:off x="1742643" y="4241845"/>
              <a:ext cx="512064" cy="512064"/>
            </a:xfrm>
            <a:prstGeom prst="ellipse">
              <a:avLst/>
            </a:prstGeom>
            <a:noFill/>
            <a:ln w="28575"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D526AF99-4950-9C81-27ED-DCEF83124032}"/>
                </a:ext>
              </a:extLst>
            </p:cNvPr>
            <p:cNvSpPr/>
            <p:nvPr/>
          </p:nvSpPr>
          <p:spPr>
            <a:xfrm>
              <a:off x="4726348" y="4990907"/>
              <a:ext cx="228600" cy="228600"/>
            </a:xfrm>
            <a:prstGeom prst="ellipse">
              <a:avLst/>
            </a:prstGeom>
            <a:noFill/>
            <a:ln w="28575"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72BDEB75-423B-4E72-1D71-7575B1791778}"/>
                </a:ext>
              </a:extLst>
            </p:cNvPr>
            <p:cNvSpPr/>
            <p:nvPr/>
          </p:nvSpPr>
          <p:spPr>
            <a:xfrm>
              <a:off x="4162135" y="5013014"/>
              <a:ext cx="192024" cy="192024"/>
            </a:xfrm>
            <a:prstGeom prst="ellipse">
              <a:avLst/>
            </a:prstGeom>
            <a:noFill/>
            <a:ln w="28575">
              <a:solidFill>
                <a:schemeClr val="accent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44849B12-FE9E-5C59-D3FD-C8BAC20F6713}"/>
                </a:ext>
              </a:extLst>
            </p:cNvPr>
            <p:cNvSpPr/>
            <p:nvPr/>
          </p:nvSpPr>
          <p:spPr>
            <a:xfrm>
              <a:off x="2372292" y="4418562"/>
              <a:ext cx="182880" cy="182880"/>
            </a:xfrm>
            <a:prstGeom prst="ellipse">
              <a:avLst/>
            </a:prstGeom>
            <a:noFill/>
            <a:ln w="28575">
              <a:solidFill>
                <a:schemeClr val="accent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7C692A5F-4E70-18CE-7978-68D8EF875396}"/>
                </a:ext>
              </a:extLst>
            </p:cNvPr>
            <p:cNvSpPr/>
            <p:nvPr/>
          </p:nvSpPr>
          <p:spPr>
            <a:xfrm>
              <a:off x="1560868" y="3799525"/>
              <a:ext cx="438912" cy="438912"/>
            </a:xfrm>
            <a:prstGeom prst="ellipse">
              <a:avLst/>
            </a:prstGeom>
            <a:noFill/>
            <a:ln w="28575">
              <a:solidFill>
                <a:schemeClr val="accent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0B011F4F-BD6E-9DFC-9796-F7B1F0A5D564}"/>
                </a:ext>
              </a:extLst>
            </p:cNvPr>
            <p:cNvSpPr txBox="1"/>
            <p:nvPr/>
          </p:nvSpPr>
          <p:spPr>
            <a:xfrm rot="16200000">
              <a:off x="998522" y="5293185"/>
              <a:ext cx="38985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accent1"/>
                  </a:solidFill>
                </a:rPr>
                <a:t>…</a:t>
              </a:r>
            </a:p>
          </p:txBody>
        </p: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38CF6A89-ECB6-E543-B7E8-53188C83BB26}"/>
                </a:ext>
              </a:extLst>
            </p:cNvPr>
            <p:cNvCxnSpPr>
              <a:cxnSpLocks/>
            </p:cNvCxnSpPr>
            <p:nvPr/>
          </p:nvCxnSpPr>
          <p:spPr>
            <a:xfrm>
              <a:off x="1228165" y="5599112"/>
              <a:ext cx="0" cy="126779"/>
            </a:xfrm>
            <a:prstGeom prst="line">
              <a:avLst/>
            </a:prstGeom>
            <a:ln w="19050"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EFED6F03-5C4B-F4D0-7812-260154863670}"/>
                </a:ext>
              </a:extLst>
            </p:cNvPr>
            <p:cNvSpPr txBox="1"/>
            <p:nvPr/>
          </p:nvSpPr>
          <p:spPr>
            <a:xfrm>
              <a:off x="2007949" y="3867882"/>
              <a:ext cx="73449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720 °C</a:t>
              </a: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526F69ED-75F9-E36D-F7F8-ABCA3911D2A4}"/>
                </a:ext>
              </a:extLst>
            </p:cNvPr>
            <p:cNvSpPr txBox="1"/>
            <p:nvPr/>
          </p:nvSpPr>
          <p:spPr>
            <a:xfrm>
              <a:off x="2525587" y="4360854"/>
              <a:ext cx="73449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700 °C</a:t>
              </a: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0633EC50-2DA2-3AE0-0795-F70055E1152A}"/>
                </a:ext>
              </a:extLst>
            </p:cNvPr>
            <p:cNvSpPr txBox="1"/>
            <p:nvPr/>
          </p:nvSpPr>
          <p:spPr>
            <a:xfrm>
              <a:off x="3536631" y="4707627"/>
              <a:ext cx="73449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685 °C</a:t>
              </a: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D20C780E-FCF0-5AF7-CB6A-A482582ECD0D}"/>
                </a:ext>
              </a:extLst>
            </p:cNvPr>
            <p:cNvSpPr txBox="1"/>
            <p:nvPr/>
          </p:nvSpPr>
          <p:spPr>
            <a:xfrm>
              <a:off x="4994610" y="4950074"/>
              <a:ext cx="73449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675 °C</a:t>
              </a: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7D3403D2-216F-483B-EAB4-C3CCC3329574}"/>
                </a:ext>
              </a:extLst>
            </p:cNvPr>
            <p:cNvSpPr txBox="1"/>
            <p:nvPr/>
          </p:nvSpPr>
          <p:spPr>
            <a:xfrm>
              <a:off x="586018" y="3162121"/>
              <a:ext cx="66069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T (°C)</a:t>
              </a: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777E63ED-94CC-E983-8D13-ABDA51171B40}"/>
                </a:ext>
              </a:extLst>
            </p:cNvPr>
            <p:cNvSpPr txBox="1"/>
            <p:nvPr/>
          </p:nvSpPr>
          <p:spPr>
            <a:xfrm>
              <a:off x="4668136" y="5898524"/>
              <a:ext cx="50206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/>
                <a:t>t (h)</a:t>
              </a:r>
              <a:endParaRPr lang="en-US" sz="1400" dirty="0"/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25EA0151-3D5B-8855-89C8-A00224647D4A}"/>
                </a:ext>
              </a:extLst>
            </p:cNvPr>
            <p:cNvSpPr txBox="1"/>
            <p:nvPr/>
          </p:nvSpPr>
          <p:spPr>
            <a:xfrm>
              <a:off x="1092711" y="5719913"/>
              <a:ext cx="26962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/>
                <a:t>0</a:t>
              </a: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D753E707-FCEF-1484-2DD0-4F97C3BC9E43}"/>
                </a:ext>
              </a:extLst>
            </p:cNvPr>
            <p:cNvSpPr txBox="1"/>
            <p:nvPr/>
          </p:nvSpPr>
          <p:spPr>
            <a:xfrm>
              <a:off x="1923441" y="5724036"/>
              <a:ext cx="43954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/>
                <a:t>100</a:t>
              </a: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5D786764-F3CD-4F8E-C9C8-E5BF6E3692CC}"/>
                </a:ext>
              </a:extLst>
            </p:cNvPr>
            <p:cNvSpPr txBox="1"/>
            <p:nvPr/>
          </p:nvSpPr>
          <p:spPr>
            <a:xfrm>
              <a:off x="2843490" y="5718203"/>
              <a:ext cx="43954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/>
                <a:t>2</a:t>
              </a:r>
              <a:r>
                <a:rPr lang="en-US" sz="1200"/>
                <a:t>00</a:t>
              </a:r>
              <a:endParaRPr lang="en-US" sz="1200" dirty="0"/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624E38C4-F64C-E80B-ED0C-F06F023A2089}"/>
                </a:ext>
              </a:extLst>
            </p:cNvPr>
            <p:cNvSpPr txBox="1"/>
            <p:nvPr/>
          </p:nvSpPr>
          <p:spPr>
            <a:xfrm>
              <a:off x="3757189" y="5712370"/>
              <a:ext cx="43954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/>
                <a:t>300</a:t>
              </a: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DB7F3D93-C97E-F126-3B88-A8A833FE1407}"/>
                </a:ext>
              </a:extLst>
            </p:cNvPr>
            <p:cNvSpPr txBox="1"/>
            <p:nvPr/>
          </p:nvSpPr>
          <p:spPr>
            <a:xfrm>
              <a:off x="4670888" y="5706537"/>
              <a:ext cx="43954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/>
                <a:t>4</a:t>
              </a:r>
              <a:r>
                <a:rPr lang="en-US" sz="1200"/>
                <a:t>00</a:t>
              </a:r>
              <a:endParaRPr lang="en-US" sz="1200" dirty="0"/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32D59A87-357E-DDFE-25FC-36A9B73B13E7}"/>
                </a:ext>
              </a:extLst>
            </p:cNvPr>
            <p:cNvSpPr/>
            <p:nvPr/>
          </p:nvSpPr>
          <p:spPr>
            <a:xfrm>
              <a:off x="4821377" y="4247042"/>
              <a:ext cx="73152" cy="73152"/>
            </a:xfrm>
            <a:prstGeom prst="ellipse">
              <a:avLst/>
            </a:prstGeom>
            <a:noFill/>
            <a:ln w="28575"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741785BC-1449-B7C2-3EB3-1D4A98FCAC73}"/>
                </a:ext>
              </a:extLst>
            </p:cNvPr>
            <p:cNvSpPr/>
            <p:nvPr/>
          </p:nvSpPr>
          <p:spPr>
            <a:xfrm>
              <a:off x="4821377" y="4036761"/>
              <a:ext cx="73152" cy="73152"/>
            </a:xfrm>
            <a:prstGeom prst="ellipse">
              <a:avLst/>
            </a:prstGeom>
            <a:noFill/>
            <a:ln w="28575">
              <a:solidFill>
                <a:schemeClr val="accent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D2B842BB-FD0C-DDCA-AECE-AC071230D5AB}"/>
                </a:ext>
              </a:extLst>
            </p:cNvPr>
            <p:cNvSpPr txBox="1"/>
            <p:nvPr/>
          </p:nvSpPr>
          <p:spPr>
            <a:xfrm>
              <a:off x="4897718" y="3908425"/>
              <a:ext cx="36420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Hf</a:t>
              </a: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3F98E0AC-399D-F2BB-7182-CEA214A295C6}"/>
                </a:ext>
              </a:extLst>
            </p:cNvPr>
            <p:cNvSpPr txBox="1"/>
            <p:nvPr/>
          </p:nvSpPr>
          <p:spPr>
            <a:xfrm>
              <a:off x="4897718" y="4121870"/>
              <a:ext cx="35298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Zr</a:t>
              </a:r>
            </a:p>
          </p:txBody>
        </p:sp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62070FB8-A156-F88F-F434-0BCCC0E92850}"/>
                </a:ext>
              </a:extLst>
            </p:cNvPr>
            <p:cNvGrpSpPr/>
            <p:nvPr/>
          </p:nvGrpSpPr>
          <p:grpSpPr>
            <a:xfrm>
              <a:off x="1578567" y="2988766"/>
              <a:ext cx="3578270" cy="777532"/>
              <a:chOff x="1955526" y="3130893"/>
              <a:chExt cx="3578270" cy="777532"/>
            </a:xfrm>
          </p:grpSpPr>
          <p:sp>
            <p:nvSpPr>
              <p:cNvPr id="89" name="Oval 88">
                <a:extLst>
                  <a:ext uri="{FF2B5EF4-FFF2-40B4-BE49-F238E27FC236}">
                    <a16:creationId xmlns:a16="http://schemas.microsoft.com/office/drawing/2014/main" id="{C1C201EE-A398-7774-F33D-379E4399F614}"/>
                  </a:ext>
                </a:extLst>
              </p:cNvPr>
              <p:cNvSpPr/>
              <p:nvPr/>
            </p:nvSpPr>
            <p:spPr>
              <a:xfrm>
                <a:off x="4910753" y="3272240"/>
                <a:ext cx="365760" cy="365760"/>
              </a:xfrm>
              <a:prstGeom prst="ellipse">
                <a:avLst/>
              </a:prstGeom>
              <a:noFill/>
              <a:ln w="120650">
                <a:solidFill>
                  <a:schemeClr val="accent2">
                    <a:alpha val="2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824714B0-60A2-B83C-4DFD-34E6DC25A625}"/>
                  </a:ext>
                </a:extLst>
              </p:cNvPr>
              <p:cNvSpPr txBox="1"/>
              <p:nvPr/>
            </p:nvSpPr>
            <p:spPr>
              <a:xfrm>
                <a:off x="4097184" y="3600648"/>
                <a:ext cx="143661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chemeClr val="accent2"/>
                    </a:solidFill>
                  </a:rPr>
                  <a:t>ø 5 nm   10 nm</a:t>
                </a:r>
              </a:p>
            </p:txBody>
          </p:sp>
          <p:sp>
            <p:nvSpPr>
              <p:cNvPr id="91" name="Oval 90">
                <a:extLst>
                  <a:ext uri="{FF2B5EF4-FFF2-40B4-BE49-F238E27FC236}">
                    <a16:creationId xmlns:a16="http://schemas.microsoft.com/office/drawing/2014/main" id="{60C13121-B093-7D90-87C2-376FD24D74FE}"/>
                  </a:ext>
                </a:extLst>
              </p:cNvPr>
              <p:cNvSpPr/>
              <p:nvPr/>
            </p:nvSpPr>
            <p:spPr>
              <a:xfrm>
                <a:off x="4420288" y="3455120"/>
                <a:ext cx="182880" cy="182880"/>
              </a:xfrm>
              <a:prstGeom prst="ellipse">
                <a:avLst/>
              </a:prstGeom>
              <a:noFill/>
              <a:ln w="28575">
                <a:solidFill>
                  <a:schemeClr val="accent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Oval 91">
                <a:extLst>
                  <a:ext uri="{FF2B5EF4-FFF2-40B4-BE49-F238E27FC236}">
                    <a16:creationId xmlns:a16="http://schemas.microsoft.com/office/drawing/2014/main" id="{732E45AA-3B91-4039-946D-33F5C5EC289D}"/>
                  </a:ext>
                </a:extLst>
              </p:cNvPr>
              <p:cNvSpPr/>
              <p:nvPr/>
            </p:nvSpPr>
            <p:spPr>
              <a:xfrm>
                <a:off x="4910753" y="3272240"/>
                <a:ext cx="365760" cy="365760"/>
              </a:xfrm>
              <a:prstGeom prst="ellipse">
                <a:avLst/>
              </a:prstGeom>
              <a:noFill/>
              <a:ln w="28575">
                <a:solidFill>
                  <a:schemeClr val="accent2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3" name="TextBox 92">
                <a:extLst>
                  <a:ext uri="{FF2B5EF4-FFF2-40B4-BE49-F238E27FC236}">
                    <a16:creationId xmlns:a16="http://schemas.microsoft.com/office/drawing/2014/main" id="{1702FD06-AC7A-2BB5-F159-028B80A12224}"/>
                  </a:ext>
                </a:extLst>
              </p:cNvPr>
              <p:cNvSpPr txBox="1"/>
              <p:nvPr/>
            </p:nvSpPr>
            <p:spPr>
              <a:xfrm>
                <a:off x="1955526" y="3382336"/>
                <a:ext cx="242245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chemeClr val="accent2"/>
                    </a:solidFill>
                  </a:rPr>
                  <a:t>Approx. precipitate diameter</a:t>
                </a:r>
              </a:p>
            </p:txBody>
          </p:sp>
          <p:sp>
            <p:nvSpPr>
              <p:cNvPr id="94" name="TextBox 93">
                <a:extLst>
                  <a:ext uri="{FF2B5EF4-FFF2-40B4-BE49-F238E27FC236}">
                    <a16:creationId xmlns:a16="http://schemas.microsoft.com/office/drawing/2014/main" id="{62C66B2E-E8C2-084E-B681-B32C8E65E0F7}"/>
                  </a:ext>
                </a:extLst>
              </p:cNvPr>
              <p:cNvSpPr txBox="1"/>
              <p:nvPr/>
            </p:nvSpPr>
            <p:spPr>
              <a:xfrm>
                <a:off x="4461482" y="3130893"/>
                <a:ext cx="51328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err="1">
                    <a:solidFill>
                      <a:srgbClr val="BEDDE8"/>
                    </a:solidFill>
                  </a:rPr>
                  <a:t>stdv</a:t>
                </a:r>
                <a:endParaRPr lang="en-US" sz="1400" dirty="0">
                  <a:solidFill>
                    <a:srgbClr val="BEDDE8"/>
                  </a:solidFill>
                </a:endParaRPr>
              </a:p>
            </p:txBody>
          </p:sp>
        </p:grp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ACB2D1BE-8FB6-52BD-FD56-26FCEEEFBDE4}"/>
                </a:ext>
              </a:extLst>
            </p:cNvPr>
            <p:cNvSpPr txBox="1"/>
            <p:nvPr/>
          </p:nvSpPr>
          <p:spPr>
            <a:xfrm>
              <a:off x="862850" y="2715271"/>
              <a:ext cx="47243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Heat treatment conditions previously studied</a:t>
              </a:r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7C52F5D7-01F1-05C3-1CD2-926D88A8586A}"/>
                </a:ext>
              </a:extLst>
            </p:cNvPr>
            <p:cNvSpPr/>
            <p:nvPr/>
          </p:nvSpPr>
          <p:spPr>
            <a:xfrm>
              <a:off x="1615096" y="3850944"/>
              <a:ext cx="320040" cy="320040"/>
            </a:xfrm>
            <a:prstGeom prst="ellipse">
              <a:avLst/>
            </a:prstGeom>
            <a:noFill/>
            <a:ln w="28575"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B903D315-469F-A64D-3A64-970CE277A9BA}"/>
                </a:ext>
              </a:extLst>
            </p:cNvPr>
            <p:cNvSpPr/>
            <p:nvPr/>
          </p:nvSpPr>
          <p:spPr>
            <a:xfrm>
              <a:off x="1742643" y="4243200"/>
              <a:ext cx="512064" cy="512064"/>
            </a:xfrm>
            <a:prstGeom prst="ellipse">
              <a:avLst/>
            </a:prstGeom>
            <a:noFill/>
            <a:ln w="180975">
              <a:solidFill>
                <a:schemeClr val="tx2">
                  <a:alpha val="2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AFFB2765-E3A9-1242-7DA0-03A7B682477C}"/>
                </a:ext>
              </a:extLst>
            </p:cNvPr>
            <p:cNvSpPr/>
            <p:nvPr/>
          </p:nvSpPr>
          <p:spPr>
            <a:xfrm>
              <a:off x="3346971" y="4776138"/>
              <a:ext cx="192024" cy="192024"/>
            </a:xfrm>
            <a:prstGeom prst="ellipse">
              <a:avLst/>
            </a:prstGeom>
            <a:noFill/>
            <a:ln w="123825">
              <a:solidFill>
                <a:schemeClr val="accent6">
                  <a:alpha val="2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D51E7BCE-893C-B491-36CE-2E9D734FEDC5}"/>
                </a:ext>
              </a:extLst>
            </p:cNvPr>
            <p:cNvSpPr/>
            <p:nvPr/>
          </p:nvSpPr>
          <p:spPr>
            <a:xfrm>
              <a:off x="3323234" y="4766994"/>
              <a:ext cx="192024" cy="192024"/>
            </a:xfrm>
            <a:prstGeom prst="ellipse">
              <a:avLst/>
            </a:prstGeom>
            <a:noFill/>
            <a:ln w="165100">
              <a:solidFill>
                <a:schemeClr val="tx2">
                  <a:alpha val="2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E2A833F6-49D5-BC5E-705A-36F283DADE43}"/>
                </a:ext>
              </a:extLst>
            </p:cNvPr>
            <p:cNvSpPr/>
            <p:nvPr/>
          </p:nvSpPr>
          <p:spPr>
            <a:xfrm>
              <a:off x="3339413" y="4781671"/>
              <a:ext cx="164592" cy="164592"/>
            </a:xfrm>
            <a:prstGeom prst="ellipse">
              <a:avLst/>
            </a:prstGeom>
            <a:noFill/>
            <a:ln w="28575"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79D0DFCE-9447-EF3E-A9E7-F333BA59E1A2}"/>
                </a:ext>
              </a:extLst>
            </p:cNvPr>
            <p:cNvSpPr/>
            <p:nvPr/>
          </p:nvSpPr>
          <p:spPr>
            <a:xfrm>
              <a:off x="3340838" y="4757852"/>
              <a:ext cx="210312" cy="210312"/>
            </a:xfrm>
            <a:prstGeom prst="ellipse">
              <a:avLst/>
            </a:prstGeom>
            <a:noFill/>
            <a:ln w="28575">
              <a:solidFill>
                <a:schemeClr val="accent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8A019BBD-B76B-1C5F-0D1C-2C425DD7B1C1}"/>
                </a:ext>
              </a:extLst>
            </p:cNvPr>
            <p:cNvSpPr/>
            <p:nvPr/>
          </p:nvSpPr>
          <p:spPr>
            <a:xfrm>
              <a:off x="1913182" y="4414996"/>
              <a:ext cx="173736" cy="173736"/>
            </a:xfrm>
            <a:prstGeom prst="ellipse">
              <a:avLst/>
            </a:prstGeom>
            <a:noFill/>
            <a:ln w="104775">
              <a:solidFill>
                <a:schemeClr val="tx2">
                  <a:alpha val="2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5" name="Rectangle 94">
            <a:extLst>
              <a:ext uri="{FF2B5EF4-FFF2-40B4-BE49-F238E27FC236}">
                <a16:creationId xmlns:a16="http://schemas.microsoft.com/office/drawing/2014/main" id="{86FD9DFF-C833-2305-D7DD-4DEC35011080}"/>
              </a:ext>
            </a:extLst>
          </p:cNvPr>
          <p:cNvSpPr/>
          <p:nvPr/>
        </p:nvSpPr>
        <p:spPr>
          <a:xfrm>
            <a:off x="7114464" y="3127223"/>
            <a:ext cx="1997375" cy="1461207"/>
          </a:xfrm>
          <a:prstGeom prst="rect">
            <a:avLst/>
          </a:prstGeom>
          <a:noFill/>
          <a:ln w="19050">
            <a:solidFill>
              <a:schemeClr val="accent5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C02D658-BEC2-FC61-D794-FCBC654DCF8E}"/>
              </a:ext>
            </a:extLst>
          </p:cNvPr>
          <p:cNvSpPr txBox="1"/>
          <p:nvPr/>
        </p:nvSpPr>
        <p:spPr>
          <a:xfrm>
            <a:off x="7060421" y="6019800"/>
            <a:ext cx="3962457" cy="24622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r>
              <a:rPr lang="en-US" dirty="0"/>
              <a:t>Precipitate size data from A. Moros (CERN, previously at LBNL)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C719D63-CACD-BB6E-9304-D5EAF2255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9/28/2022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5799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021543-8F9F-CE29-017B-208C5C97E3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1. Machine Learning to Analyze TEM Images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4D15E0-BB66-8675-D16F-085986B9A0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Machine learning for </a:t>
            </a:r>
            <a:r>
              <a:rPr lang="en-US" b="1" dirty="0"/>
              <a:t>image analysis</a:t>
            </a:r>
            <a:r>
              <a:rPr lang="en-US" dirty="0"/>
              <a:t> of superconducting materials</a:t>
            </a:r>
          </a:p>
          <a:p>
            <a:pPr marL="688975" lvl="1" indent="-457200"/>
            <a:r>
              <a:rPr lang="en-US" b="1" dirty="0"/>
              <a:t>More data and systematic study:</a:t>
            </a:r>
            <a:r>
              <a:rPr lang="en-US" dirty="0"/>
              <a:t> Nanoprecipitate identification from all available TEM images</a:t>
            </a:r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F914E07-EEFB-0712-8572-EA1D618091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D530DD-A957-45E6-AF64-2445DE99762A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CD977DF1-8EC8-12C7-64A9-A45B8FA345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JF Croteau -- Progress on APC Wires</a:t>
            </a:r>
            <a:endParaRPr lang="en-US" dirty="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C5A2A4A-6899-8653-04B7-5B22B06CFEE2}"/>
              </a:ext>
            </a:extLst>
          </p:cNvPr>
          <p:cNvGrpSpPr/>
          <p:nvPr/>
        </p:nvGrpSpPr>
        <p:grpSpPr>
          <a:xfrm>
            <a:off x="8245137" y="2673352"/>
            <a:ext cx="3194048" cy="3536684"/>
            <a:chOff x="8245137" y="2799056"/>
            <a:chExt cx="3194048" cy="3536684"/>
          </a:xfrm>
        </p:grpSpPr>
        <p:pic>
          <p:nvPicPr>
            <p:cNvPr id="13" name="Picture 12" descr="A picture containing rain, nature, indoor, colorful&#10;&#10;Description automatically generated">
              <a:extLst>
                <a:ext uri="{FF2B5EF4-FFF2-40B4-BE49-F238E27FC236}">
                  <a16:creationId xmlns:a16="http://schemas.microsoft.com/office/drawing/2014/main" id="{F0E2639A-A8ED-298A-6E41-8798128C807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245137" y="2799056"/>
              <a:ext cx="3194048" cy="3194048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168D95D-FED7-1167-9037-A01C99856D61}"/>
                </a:ext>
              </a:extLst>
            </p:cNvPr>
            <p:cNvSpPr txBox="1"/>
            <p:nvPr/>
          </p:nvSpPr>
          <p:spPr>
            <a:xfrm>
              <a:off x="8268653" y="5966408"/>
              <a:ext cx="31470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Nanoprecipitate identification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12D720BF-F2C8-E1E8-3946-846977A51131}"/>
              </a:ext>
            </a:extLst>
          </p:cNvPr>
          <p:cNvGrpSpPr/>
          <p:nvPr/>
        </p:nvGrpSpPr>
        <p:grpSpPr>
          <a:xfrm>
            <a:off x="576072" y="2667000"/>
            <a:ext cx="7405878" cy="3635369"/>
            <a:chOff x="576072" y="2819400"/>
            <a:chExt cx="7405878" cy="3635369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609A51E-E314-0442-FE29-7730759B2F0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6072" y="2819400"/>
              <a:ext cx="3200400" cy="3200400"/>
            </a:xfrm>
            <a:prstGeom prst="rect">
              <a:avLst/>
            </a:prstGeom>
          </p:spPr>
        </p:pic>
        <p:pic>
          <p:nvPicPr>
            <p:cNvPr id="12" name="Picture 11" descr="Background pattern&#10;&#10;Description automatically generated">
              <a:extLst>
                <a:ext uri="{FF2B5EF4-FFF2-40B4-BE49-F238E27FC236}">
                  <a16:creationId xmlns:a16="http://schemas.microsoft.com/office/drawing/2014/main" id="{16CC7EDC-D73D-68EE-ADC9-484FAD2376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81550" y="2819400"/>
              <a:ext cx="3200400" cy="3200400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3A7B178-E219-4855-32D5-CB838B187A05}"/>
                </a:ext>
              </a:extLst>
            </p:cNvPr>
            <p:cNvSpPr txBox="1"/>
            <p:nvPr/>
          </p:nvSpPr>
          <p:spPr>
            <a:xfrm>
              <a:off x="3727937" y="4038600"/>
              <a:ext cx="10567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accent1"/>
                  </a:solidFill>
                </a:rPr>
                <a:t>Labeling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AE6C39D-F9E7-90C3-4050-31D3DC0CE84B}"/>
                </a:ext>
              </a:extLst>
            </p:cNvPr>
            <p:cNvSpPr txBox="1"/>
            <p:nvPr/>
          </p:nvSpPr>
          <p:spPr>
            <a:xfrm>
              <a:off x="582814" y="2825752"/>
              <a:ext cx="160653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HfO</a:t>
              </a:r>
              <a:r>
                <a:rPr lang="en-US" baseline="-25000" dirty="0"/>
                <a:t>2</a:t>
              </a:r>
              <a:r>
                <a:rPr lang="en-US" dirty="0"/>
                <a:t> precipitates*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0BA70F2-E6E8-E4FF-603F-490612D05882}"/>
                </a:ext>
              </a:extLst>
            </p:cNvPr>
            <p:cNvSpPr txBox="1"/>
            <p:nvPr/>
          </p:nvSpPr>
          <p:spPr>
            <a:xfrm>
              <a:off x="594821" y="5993104"/>
              <a:ext cx="342914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*Z-contrast is similar for HfO</a:t>
              </a:r>
              <a:r>
                <a:rPr lang="en-US" sz="1200" baseline="-25000" dirty="0"/>
                <a:t>2</a:t>
              </a:r>
              <a:r>
                <a:rPr lang="en-US" sz="1200" dirty="0"/>
                <a:t> and Nb</a:t>
              </a:r>
              <a:r>
                <a:rPr lang="en-US" sz="1200" baseline="-25000" dirty="0"/>
                <a:t>3</a:t>
              </a:r>
              <a:r>
                <a:rPr lang="en-US" sz="1200" dirty="0"/>
                <a:t>Sn matrix</a:t>
              </a:r>
              <a:br>
                <a:rPr lang="en-US" sz="1200" dirty="0"/>
              </a:br>
              <a:r>
                <a:rPr lang="en-US" sz="1200" dirty="0"/>
                <a:t>Z</a:t>
              </a:r>
              <a:r>
                <a:rPr lang="en-US" sz="1200" baseline="-25000" dirty="0"/>
                <a:t>eff</a:t>
              </a:r>
              <a:r>
                <a:rPr lang="en-US" sz="1200" dirty="0"/>
                <a:t>: Nb</a:t>
              </a:r>
              <a:r>
                <a:rPr lang="en-US" sz="1200" baseline="-25000" dirty="0"/>
                <a:t>3</a:t>
              </a:r>
              <a:r>
                <a:rPr lang="en-US" sz="1200" dirty="0"/>
                <a:t>Sn = 43.25, HfO</a:t>
              </a:r>
              <a:r>
                <a:rPr lang="en-US" sz="1200" baseline="-25000" dirty="0"/>
                <a:t>2</a:t>
              </a:r>
              <a:r>
                <a:rPr lang="en-US" sz="1200" dirty="0"/>
                <a:t> = 29.33, ZrO</a:t>
              </a:r>
              <a:r>
                <a:rPr lang="en-US" sz="1200" baseline="-25000" dirty="0"/>
                <a:t>2</a:t>
              </a:r>
              <a:r>
                <a:rPr lang="en-US" sz="1200" dirty="0"/>
                <a:t> = 18.67</a:t>
              </a:r>
            </a:p>
          </p:txBody>
        </p:sp>
        <p:sp>
          <p:nvSpPr>
            <p:cNvPr id="20" name="Arrow: Right 19">
              <a:extLst>
                <a:ext uri="{FF2B5EF4-FFF2-40B4-BE49-F238E27FC236}">
                  <a16:creationId xmlns:a16="http://schemas.microsoft.com/office/drawing/2014/main" id="{AA05DAE6-2127-8065-C917-58384A27F0B0}"/>
                </a:ext>
              </a:extLst>
            </p:cNvPr>
            <p:cNvSpPr/>
            <p:nvPr/>
          </p:nvSpPr>
          <p:spPr>
            <a:xfrm>
              <a:off x="3937890" y="4353124"/>
              <a:ext cx="636792" cy="228600"/>
            </a:xfrm>
            <a:prstGeom prst="rightArrow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724ECE28-73B8-AE4A-C1E6-5BAD025C3294}"/>
              </a:ext>
            </a:extLst>
          </p:cNvPr>
          <p:cNvSpPr txBox="1"/>
          <p:nvPr/>
        </p:nvSpPr>
        <p:spPr>
          <a:xfrm>
            <a:off x="4876800" y="6096000"/>
            <a:ext cx="4271151" cy="24622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r>
              <a:rPr lang="en-US" dirty="0"/>
              <a:t>TEM image and labelled data from A. Moros (CERN, previously at LBNL)</a:t>
            </a:r>
          </a:p>
        </p:txBody>
      </p:sp>
      <p:sp>
        <p:nvSpPr>
          <p:cNvPr id="19" name="Date Placeholder 18">
            <a:extLst>
              <a:ext uri="{FF2B5EF4-FFF2-40B4-BE49-F238E27FC236}">
                <a16:creationId xmlns:a16="http://schemas.microsoft.com/office/drawing/2014/main" id="{9523D9C7-C7D7-CC7D-340C-134AE08CC7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9/28/2022</a:t>
            </a:r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EC496B7-04D8-186D-1FB6-D97EB7127031}"/>
              </a:ext>
            </a:extLst>
          </p:cNvPr>
          <p:cNvSpPr txBox="1"/>
          <p:nvPr/>
        </p:nvSpPr>
        <p:spPr>
          <a:xfrm>
            <a:off x="10164522" y="1095106"/>
            <a:ext cx="20274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>
                <a:solidFill>
                  <a:schemeClr val="accent6"/>
                </a:solidFill>
              </a:rPr>
              <a:t>See A. </a:t>
            </a:r>
            <a:r>
              <a:rPr lang="en-US" sz="1600" dirty="0" err="1">
                <a:solidFill>
                  <a:schemeClr val="accent6"/>
                </a:solidFill>
              </a:rPr>
              <a:t>Baskys’s</a:t>
            </a:r>
            <a:r>
              <a:rPr lang="en-US" sz="1600" dirty="0">
                <a:solidFill>
                  <a:schemeClr val="accent6"/>
                </a:solidFill>
              </a:rPr>
              <a:t> talk</a:t>
            </a:r>
          </a:p>
        </p:txBody>
      </p:sp>
    </p:spTree>
    <p:extLst>
      <p:ext uri="{BB962C8B-B14F-4D97-AF65-F5344CB8AC3E}">
        <p14:creationId xmlns:p14="http://schemas.microsoft.com/office/powerpoint/2010/main" val="872913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3" name="Google Shape;1343;p5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/>
              <a:t>2. Synchrotron High Energy X-Rays</a:t>
            </a:r>
          </a:p>
        </p:txBody>
      </p:sp>
      <p:sp>
        <p:nvSpPr>
          <p:cNvPr id="1345" name="Google Shape;1345;p5"/>
          <p:cNvSpPr txBox="1"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fr-FR"/>
              <a:t>JF Croteau -- Progress on APC Wires</a:t>
            </a:r>
            <a:endParaRPr lang="en-US" dirty="0"/>
          </a:p>
        </p:txBody>
      </p:sp>
      <p:sp>
        <p:nvSpPr>
          <p:cNvPr id="1346" name="Google Shape;1346;p5"/>
          <p:cNvSpPr txBox="1"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00000000-1234-1234-1234-123412341234}" type="slidenum">
              <a:rPr lang="en-US"/>
              <a:pPr lvl="0"/>
              <a:t>9</a:t>
            </a:fld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1919702-247A-A112-AB48-3AAB376591E9}"/>
              </a:ext>
            </a:extLst>
          </p:cNvPr>
          <p:cNvGrpSpPr/>
          <p:nvPr/>
        </p:nvGrpSpPr>
        <p:grpSpPr>
          <a:xfrm>
            <a:off x="328871" y="1524000"/>
            <a:ext cx="6592346" cy="4645394"/>
            <a:chOff x="398721" y="2115211"/>
            <a:chExt cx="6592346" cy="4645394"/>
          </a:xfrm>
        </p:grpSpPr>
        <p:pic>
          <p:nvPicPr>
            <p:cNvPr id="6" name="Picture 5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786003ED-17DA-2658-DF84-615B8257AD0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8721" y="2115211"/>
              <a:ext cx="6227064" cy="4069747"/>
            </a:xfrm>
            <a:prstGeom prst="rect">
              <a:avLst/>
            </a:prstGeom>
          </p:spPr>
        </p:pic>
        <p:cxnSp>
          <p:nvCxnSpPr>
            <p:cNvPr id="1348" name="Google Shape;1348;p5"/>
            <p:cNvCxnSpPr/>
            <p:nvPr/>
          </p:nvCxnSpPr>
          <p:spPr>
            <a:xfrm>
              <a:off x="2023884" y="2725033"/>
              <a:ext cx="708508" cy="0"/>
            </a:xfrm>
            <a:prstGeom prst="straightConnector1">
              <a:avLst/>
            </a:prstGeom>
            <a:noFill/>
            <a:ln w="254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triangle" w="med" len="med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</p:cxnSp>
        <p:cxnSp>
          <p:nvCxnSpPr>
            <p:cNvPr id="1349" name="Google Shape;1349;p5"/>
            <p:cNvCxnSpPr/>
            <p:nvPr/>
          </p:nvCxnSpPr>
          <p:spPr>
            <a:xfrm>
              <a:off x="4023251" y="2756320"/>
              <a:ext cx="708508" cy="0"/>
            </a:xfrm>
            <a:prstGeom prst="straightConnector1">
              <a:avLst/>
            </a:prstGeom>
            <a:noFill/>
            <a:ln w="25400" cap="flat" cmpd="sng">
              <a:solidFill>
                <a:schemeClr val="accent4"/>
              </a:solidFill>
              <a:prstDash val="solid"/>
              <a:round/>
              <a:headEnd type="none" w="sm" len="sm"/>
              <a:tailEnd type="triangle" w="med" len="med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</p:cxnSp>
        <p:cxnSp>
          <p:nvCxnSpPr>
            <p:cNvPr id="1350" name="Google Shape;1350;p5"/>
            <p:cNvCxnSpPr/>
            <p:nvPr/>
          </p:nvCxnSpPr>
          <p:spPr>
            <a:xfrm>
              <a:off x="2023884" y="3829175"/>
              <a:ext cx="708508" cy="0"/>
            </a:xfrm>
            <a:prstGeom prst="straightConnector1">
              <a:avLst/>
            </a:prstGeom>
            <a:noFill/>
            <a:ln w="254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triangle" w="med" len="med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</p:cxnSp>
        <p:cxnSp>
          <p:nvCxnSpPr>
            <p:cNvPr id="1351" name="Google Shape;1351;p5"/>
            <p:cNvCxnSpPr/>
            <p:nvPr/>
          </p:nvCxnSpPr>
          <p:spPr>
            <a:xfrm>
              <a:off x="4124182" y="3829175"/>
              <a:ext cx="708508" cy="0"/>
            </a:xfrm>
            <a:prstGeom prst="straightConnector1">
              <a:avLst/>
            </a:prstGeom>
            <a:noFill/>
            <a:ln w="254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triangle" w="med" len="med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</p:cxnSp>
        <p:cxnSp>
          <p:nvCxnSpPr>
            <p:cNvPr id="1352" name="Google Shape;1352;p5"/>
            <p:cNvCxnSpPr/>
            <p:nvPr/>
          </p:nvCxnSpPr>
          <p:spPr>
            <a:xfrm>
              <a:off x="4663128" y="5156199"/>
              <a:ext cx="708508" cy="0"/>
            </a:xfrm>
            <a:prstGeom prst="straightConnector1">
              <a:avLst/>
            </a:prstGeom>
            <a:noFill/>
            <a:ln w="254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triangle" w="med" len="med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</p:cxnSp>
        <p:cxnSp>
          <p:nvCxnSpPr>
            <p:cNvPr id="1353" name="Google Shape;1353;p5"/>
            <p:cNvCxnSpPr/>
            <p:nvPr/>
          </p:nvCxnSpPr>
          <p:spPr>
            <a:xfrm>
              <a:off x="5744059" y="5087011"/>
              <a:ext cx="708508" cy="0"/>
            </a:xfrm>
            <a:prstGeom prst="straightConnector1">
              <a:avLst/>
            </a:prstGeom>
            <a:noFill/>
            <a:ln w="25400" cap="flat" cmpd="sng">
              <a:solidFill>
                <a:schemeClr val="accent4"/>
              </a:solidFill>
              <a:prstDash val="solid"/>
              <a:round/>
              <a:headEnd type="none" w="sm" len="sm"/>
              <a:tailEnd type="triangle" w="med" len="med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</p:cxnSp>
        <p:sp>
          <p:nvSpPr>
            <p:cNvPr id="1354" name="Google Shape;1354;p5"/>
            <p:cNvSpPr txBox="1"/>
            <p:nvPr/>
          </p:nvSpPr>
          <p:spPr>
            <a:xfrm>
              <a:off x="2023884" y="2365788"/>
              <a:ext cx="641522" cy="3385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dirty="0">
                  <a:solidFill>
                    <a:schemeClr val="accent1"/>
                  </a:solidFill>
                  <a:latin typeface="Arial"/>
                  <a:ea typeface="Arial"/>
                  <a:cs typeface="Arial"/>
                  <a:sym typeface="Arial"/>
                </a:rPr>
                <a:t>x-ray</a:t>
              </a:r>
              <a:endParaRPr dirty="0"/>
            </a:p>
          </p:txBody>
        </p:sp>
        <p:sp>
          <p:nvSpPr>
            <p:cNvPr id="1355" name="Google Shape;1355;p5"/>
            <p:cNvSpPr txBox="1"/>
            <p:nvPr/>
          </p:nvSpPr>
          <p:spPr>
            <a:xfrm>
              <a:off x="3988113" y="2404648"/>
              <a:ext cx="1529586" cy="3385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dirty="0">
                  <a:solidFill>
                    <a:schemeClr val="accent4"/>
                  </a:solidFill>
                  <a:latin typeface="Arial"/>
                  <a:ea typeface="Arial"/>
                  <a:cs typeface="Arial"/>
                  <a:sym typeface="Arial"/>
                </a:rPr>
                <a:t>SAXS detector</a:t>
              </a:r>
              <a:endParaRPr dirty="0"/>
            </a:p>
          </p:txBody>
        </p:sp>
        <p:sp>
          <p:nvSpPr>
            <p:cNvPr id="1356" name="Google Shape;1356;p5"/>
            <p:cNvSpPr txBox="1"/>
            <p:nvPr/>
          </p:nvSpPr>
          <p:spPr>
            <a:xfrm>
              <a:off x="4038626" y="3407500"/>
              <a:ext cx="1579663" cy="3385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dirty="0">
                  <a:solidFill>
                    <a:schemeClr val="accent3"/>
                  </a:solidFill>
                  <a:latin typeface="Arial"/>
                  <a:ea typeface="Arial"/>
                  <a:cs typeface="Arial"/>
                  <a:sym typeface="Arial"/>
                </a:rPr>
                <a:t>WAXS detector</a:t>
              </a:r>
              <a:endParaRPr dirty="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80ED688-25E2-46BD-4604-09CF18CE2958}"/>
                </a:ext>
              </a:extLst>
            </p:cNvPr>
            <p:cNvSpPr txBox="1"/>
            <p:nvPr/>
          </p:nvSpPr>
          <p:spPr>
            <a:xfrm>
              <a:off x="3803650" y="6237385"/>
              <a:ext cx="31874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tx1"/>
                  </a:solidFill>
                </a:rPr>
                <a:t>*if the wires are twisted, the extracted sub-elements will be spirals</a:t>
              </a:r>
            </a:p>
          </p:txBody>
        </p:sp>
        <p:cxnSp>
          <p:nvCxnSpPr>
            <p:cNvPr id="9" name="Google Shape;1351;p5">
              <a:extLst>
                <a:ext uri="{FF2B5EF4-FFF2-40B4-BE49-F238E27FC236}">
                  <a16:creationId xmlns:a16="http://schemas.microsoft.com/office/drawing/2014/main" id="{405A2F9B-8B7D-953B-40C1-F63C5BE25122}"/>
                </a:ext>
              </a:extLst>
            </p:cNvPr>
            <p:cNvCxnSpPr/>
            <p:nvPr/>
          </p:nvCxnSpPr>
          <p:spPr>
            <a:xfrm>
              <a:off x="5744059" y="5246423"/>
              <a:ext cx="708508" cy="0"/>
            </a:xfrm>
            <a:prstGeom prst="straightConnector1">
              <a:avLst/>
            </a:prstGeom>
            <a:noFill/>
            <a:ln w="254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triangle" w="med" len="med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</p:cxnSp>
      </p:grpSp>
      <p:pic>
        <p:nvPicPr>
          <p:cNvPr id="21" name="Picture 20" descr="A picture containing kitchenware&#10;&#10;Description automatically generated">
            <a:extLst>
              <a:ext uri="{FF2B5EF4-FFF2-40B4-BE49-F238E27FC236}">
                <a16:creationId xmlns:a16="http://schemas.microsoft.com/office/drawing/2014/main" id="{A8FC9DCD-20DD-267A-2D7F-52FF479006A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6000" contras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33846" y="3474663"/>
            <a:ext cx="2367642" cy="2330450"/>
          </a:xfrm>
          <a:prstGeom prst="ellipse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2DBDFE6-948D-A22C-4B78-F085A7E4C71B}"/>
              </a:ext>
            </a:extLst>
          </p:cNvPr>
          <p:cNvSpPr txBox="1"/>
          <p:nvPr/>
        </p:nvSpPr>
        <p:spPr>
          <a:xfrm>
            <a:off x="8734747" y="3581400"/>
            <a:ext cx="4459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Cu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63E1DC6-FF2E-BFDD-5146-C2E88A729F29}"/>
              </a:ext>
            </a:extLst>
          </p:cNvPr>
          <p:cNvSpPr txBox="1"/>
          <p:nvPr/>
        </p:nvSpPr>
        <p:spPr>
          <a:xfrm>
            <a:off x="7010400" y="5410200"/>
            <a:ext cx="19382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accent2"/>
                </a:solidFill>
              </a:rPr>
              <a:t>Nb</a:t>
            </a:r>
            <a:r>
              <a:rPr lang="en-US" sz="1400" baseline="-25000" dirty="0">
                <a:solidFill>
                  <a:schemeClr val="accent2"/>
                </a:solidFill>
              </a:rPr>
              <a:t>3</a:t>
            </a:r>
            <a:r>
              <a:rPr lang="en-US" sz="1400" dirty="0">
                <a:solidFill>
                  <a:schemeClr val="accent2"/>
                </a:solidFill>
              </a:rPr>
              <a:t>Sn, ZrO</a:t>
            </a:r>
            <a:r>
              <a:rPr lang="en-US" sz="1400" baseline="-25000" dirty="0">
                <a:solidFill>
                  <a:schemeClr val="accent2"/>
                </a:solidFill>
              </a:rPr>
              <a:t>2</a:t>
            </a:r>
            <a:r>
              <a:rPr lang="en-US" sz="1400" dirty="0">
                <a:solidFill>
                  <a:schemeClr val="accent2"/>
                </a:solidFill>
              </a:rPr>
              <a:t> or HfO</a:t>
            </a:r>
            <a:r>
              <a:rPr lang="en-US" sz="1400" baseline="-25000" dirty="0">
                <a:solidFill>
                  <a:schemeClr val="accent2"/>
                </a:solidFill>
              </a:rPr>
              <a:t>2</a:t>
            </a:r>
            <a:r>
              <a:rPr lang="en-US" sz="1400" dirty="0">
                <a:solidFill>
                  <a:schemeClr val="accent2"/>
                </a:solidFill>
              </a:rPr>
              <a:t>, </a:t>
            </a:r>
            <a:r>
              <a:rPr lang="en-US" sz="1400" dirty="0" err="1">
                <a:solidFill>
                  <a:schemeClr val="accent2"/>
                </a:solidFill>
              </a:rPr>
              <a:t>Kirkdendall</a:t>
            </a:r>
            <a:r>
              <a:rPr lang="en-US" sz="1400" dirty="0">
                <a:solidFill>
                  <a:schemeClr val="accent2"/>
                </a:solidFill>
              </a:rPr>
              <a:t> voids, Nb</a:t>
            </a:r>
            <a:endParaRPr lang="en-US" sz="1400" baseline="-25000" dirty="0">
              <a:solidFill>
                <a:schemeClr val="accent2"/>
              </a:solidFill>
            </a:endParaRPr>
          </a:p>
        </p:txBody>
      </p:sp>
      <p:cxnSp>
        <p:nvCxnSpPr>
          <p:cNvPr id="33" name="Google Shape;1352;p5">
            <a:extLst>
              <a:ext uri="{FF2B5EF4-FFF2-40B4-BE49-F238E27FC236}">
                <a16:creationId xmlns:a16="http://schemas.microsoft.com/office/drawing/2014/main" id="{6C711F4B-AFCE-06B6-412B-D9A415947052}"/>
              </a:ext>
            </a:extLst>
          </p:cNvPr>
          <p:cNvCxnSpPr/>
          <p:nvPr/>
        </p:nvCxnSpPr>
        <p:spPr>
          <a:xfrm>
            <a:off x="7587969" y="4666713"/>
            <a:ext cx="708508" cy="0"/>
          </a:xfrm>
          <a:prstGeom prst="straightConnector1">
            <a:avLst/>
          </a:prstGeom>
          <a:noFill/>
          <a:ln w="25400" cap="flat" cmpd="sng">
            <a:solidFill>
              <a:schemeClr val="accent1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34" name="Google Shape;1353;p5">
            <a:extLst>
              <a:ext uri="{FF2B5EF4-FFF2-40B4-BE49-F238E27FC236}">
                <a16:creationId xmlns:a16="http://schemas.microsoft.com/office/drawing/2014/main" id="{A7CDF854-896F-650B-F91B-541F03417753}"/>
              </a:ext>
            </a:extLst>
          </p:cNvPr>
          <p:cNvCxnSpPr/>
          <p:nvPr/>
        </p:nvCxnSpPr>
        <p:spPr>
          <a:xfrm>
            <a:off x="10745350" y="4299547"/>
            <a:ext cx="708508" cy="0"/>
          </a:xfrm>
          <a:prstGeom prst="straightConnector1">
            <a:avLst/>
          </a:prstGeom>
          <a:noFill/>
          <a:ln w="25400" cap="flat" cmpd="sng">
            <a:solidFill>
              <a:schemeClr val="accent4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cxnSp>
        <p:nvCxnSpPr>
          <p:cNvPr id="35" name="Google Shape;1351;p5">
            <a:extLst>
              <a:ext uri="{FF2B5EF4-FFF2-40B4-BE49-F238E27FC236}">
                <a16:creationId xmlns:a16="http://schemas.microsoft.com/office/drawing/2014/main" id="{2E92167E-55AA-77F5-8AE4-821FE832D44C}"/>
              </a:ext>
            </a:extLst>
          </p:cNvPr>
          <p:cNvCxnSpPr/>
          <p:nvPr/>
        </p:nvCxnSpPr>
        <p:spPr>
          <a:xfrm>
            <a:off x="10745350" y="4985980"/>
            <a:ext cx="708508" cy="0"/>
          </a:xfrm>
          <a:prstGeom prst="straightConnector1">
            <a:avLst/>
          </a:prstGeom>
          <a:noFill/>
          <a:ln w="25400" cap="flat" cmpd="sng">
            <a:solidFill>
              <a:schemeClr val="accent3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2E98083B-AEA0-584C-6496-F0A04B064637}"/>
              </a:ext>
            </a:extLst>
          </p:cNvPr>
          <p:cNvSpPr txBox="1"/>
          <p:nvPr/>
        </p:nvSpPr>
        <p:spPr>
          <a:xfrm>
            <a:off x="8382000" y="5833646"/>
            <a:ext cx="22476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Top view/cross-section</a:t>
            </a:r>
            <a:endParaRPr lang="en-US" sz="1600" baseline="-25000" dirty="0">
              <a:solidFill>
                <a:schemeClr val="tx1"/>
              </a:solidFill>
            </a:endParaRPr>
          </a:p>
        </p:txBody>
      </p:sp>
      <p:pic>
        <p:nvPicPr>
          <p:cNvPr id="38" name="Picture 37" descr="A picture containing indoor&#10;&#10;Description automatically generated">
            <a:extLst>
              <a:ext uri="{FF2B5EF4-FFF2-40B4-BE49-F238E27FC236}">
                <a16:creationId xmlns:a16="http://schemas.microsoft.com/office/drawing/2014/main" id="{0531EE7A-987D-725E-200A-CF827E5490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69797" y="3696781"/>
            <a:ext cx="1895740" cy="1886213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1A4ECA0A-417E-EB69-C088-45E2BEA30B9B}"/>
              </a:ext>
            </a:extLst>
          </p:cNvPr>
          <p:cNvSpPr txBox="1"/>
          <p:nvPr/>
        </p:nvSpPr>
        <p:spPr>
          <a:xfrm>
            <a:off x="9294689" y="4483698"/>
            <a:ext cx="4459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Cu</a:t>
            </a:r>
          </a:p>
        </p:txBody>
      </p:sp>
      <p:sp>
        <p:nvSpPr>
          <p:cNvPr id="8" name="Hexagon 7">
            <a:extLst>
              <a:ext uri="{FF2B5EF4-FFF2-40B4-BE49-F238E27FC236}">
                <a16:creationId xmlns:a16="http://schemas.microsoft.com/office/drawing/2014/main" id="{31CB0B35-B602-A66E-C4AA-281302EE9D9D}"/>
              </a:ext>
            </a:extLst>
          </p:cNvPr>
          <p:cNvSpPr/>
          <p:nvPr/>
        </p:nvSpPr>
        <p:spPr>
          <a:xfrm rot="19663886">
            <a:off x="8916241" y="4926024"/>
            <a:ext cx="272115" cy="235304"/>
          </a:xfrm>
          <a:prstGeom prst="hexagon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8CC345C-D77F-EB60-E5D0-F33A69F5A74C}"/>
              </a:ext>
            </a:extLst>
          </p:cNvPr>
          <p:cNvCxnSpPr>
            <a:cxnSpLocks/>
          </p:cNvCxnSpPr>
          <p:nvPr/>
        </p:nvCxnSpPr>
        <p:spPr>
          <a:xfrm flipH="1">
            <a:off x="8257064" y="5116316"/>
            <a:ext cx="680190" cy="328304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3D71A44-687B-2F8A-945F-A3EAA22DAFF9}"/>
              </a:ext>
            </a:extLst>
          </p:cNvPr>
          <p:cNvGrpSpPr/>
          <p:nvPr/>
        </p:nvGrpSpPr>
        <p:grpSpPr>
          <a:xfrm>
            <a:off x="7235252" y="1390773"/>
            <a:ext cx="4499548" cy="1837929"/>
            <a:chOff x="8091644" y="3023136"/>
            <a:chExt cx="2694986" cy="1100820"/>
          </a:xfrm>
        </p:grpSpPr>
        <p:pic>
          <p:nvPicPr>
            <p:cNvPr id="31" name="Picture 30" descr="A picture containing chocolate, decorated, close&#10;&#10;Description automatically generated">
              <a:extLst>
                <a:ext uri="{FF2B5EF4-FFF2-40B4-BE49-F238E27FC236}">
                  <a16:creationId xmlns:a16="http://schemas.microsoft.com/office/drawing/2014/main" id="{C92111AB-F86C-1FCB-E085-9D4CFBA72F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119682" y="3066445"/>
              <a:ext cx="2666948" cy="1057511"/>
            </a:xfrm>
            <a:prstGeom prst="rect">
              <a:avLst/>
            </a:prstGeom>
            <a:ln w="38100">
              <a:noFill/>
            </a:ln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27AF5F59-B385-E3EE-EC93-31DBAF75690A}"/>
                </a:ext>
              </a:extLst>
            </p:cNvPr>
            <p:cNvSpPr txBox="1"/>
            <p:nvPr/>
          </p:nvSpPr>
          <p:spPr>
            <a:xfrm>
              <a:off x="8091644" y="3035680"/>
              <a:ext cx="294947" cy="2212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Cu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655F3859-2A70-61B1-F4E7-A01903E18C93}"/>
                </a:ext>
              </a:extLst>
            </p:cNvPr>
            <p:cNvSpPr txBox="1"/>
            <p:nvPr/>
          </p:nvSpPr>
          <p:spPr>
            <a:xfrm>
              <a:off x="9140982" y="3037074"/>
              <a:ext cx="294947" cy="2212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accent5"/>
                  </a:solidFill>
                </a:rPr>
                <a:t>Nb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76D7F479-3F59-6395-9865-33E5D9CBF561}"/>
                </a:ext>
              </a:extLst>
            </p:cNvPr>
            <p:cNvSpPr txBox="1"/>
            <p:nvPr/>
          </p:nvSpPr>
          <p:spPr>
            <a:xfrm>
              <a:off x="10225919" y="3178962"/>
              <a:ext cx="522493" cy="2212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Nb</a:t>
              </a:r>
              <a:r>
                <a:rPr lang="en-US" b="1" baseline="-25000" dirty="0">
                  <a:solidFill>
                    <a:schemeClr val="bg1"/>
                  </a:solidFill>
                </a:rPr>
                <a:t>3</a:t>
              </a:r>
              <a:r>
                <a:rPr lang="en-US" b="1" dirty="0">
                  <a:solidFill>
                    <a:schemeClr val="bg1"/>
                  </a:solidFill>
                </a:rPr>
                <a:t>Sn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ABC1206C-E367-214E-BE14-134344F42FE5}"/>
                </a:ext>
              </a:extLst>
            </p:cNvPr>
            <p:cNvSpPr txBox="1"/>
            <p:nvPr/>
          </p:nvSpPr>
          <p:spPr>
            <a:xfrm>
              <a:off x="8609088" y="3767309"/>
              <a:ext cx="821267" cy="2212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accent6"/>
                  </a:solidFill>
                </a:rPr>
                <a:t>Cu + Voids</a:t>
              </a:r>
            </a:p>
          </p:txBody>
        </p:sp>
        <p:cxnSp>
          <p:nvCxnSpPr>
            <p:cNvPr id="4" name="Straight Arrow Connector 3">
              <a:extLst>
                <a:ext uri="{FF2B5EF4-FFF2-40B4-BE49-F238E27FC236}">
                  <a16:creationId xmlns:a16="http://schemas.microsoft.com/office/drawing/2014/main" id="{B3E476DB-8BF1-E2BB-DEE2-B9315D8416B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259984" y="3437459"/>
              <a:ext cx="0" cy="126875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6F44A8F3-C86E-B1CC-206C-EA6E41F32F2F}"/>
                </a:ext>
              </a:extLst>
            </p:cNvPr>
            <p:cNvCxnSpPr>
              <a:cxnSpLocks/>
            </p:cNvCxnSpPr>
            <p:nvPr/>
          </p:nvCxnSpPr>
          <p:spPr>
            <a:xfrm>
              <a:off x="10255021" y="3135055"/>
              <a:ext cx="0" cy="146312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9574689C-2DAE-7F4F-3F9A-33E35262E20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425794" y="3246958"/>
              <a:ext cx="0" cy="126875"/>
            </a:xfrm>
            <a:prstGeom prst="straightConnector1">
              <a:avLst/>
            </a:prstGeom>
            <a:ln w="28575"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43924B20-DD50-0015-2C0E-528FAA111BCB}"/>
                </a:ext>
              </a:extLst>
            </p:cNvPr>
            <p:cNvCxnSpPr>
              <a:cxnSpLocks/>
            </p:cNvCxnSpPr>
            <p:nvPr/>
          </p:nvCxnSpPr>
          <p:spPr>
            <a:xfrm>
              <a:off x="9430355" y="3023136"/>
              <a:ext cx="0" cy="146312"/>
            </a:xfrm>
            <a:prstGeom prst="straightConnector1">
              <a:avLst/>
            </a:prstGeom>
            <a:ln w="28575"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D0B8E356-6871-6A69-43FA-88CED3953F3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560661" y="3729951"/>
              <a:ext cx="85011" cy="150058"/>
            </a:xfrm>
            <a:prstGeom prst="straightConnector1">
              <a:avLst/>
            </a:prstGeom>
            <a:ln w="28575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Date Placeholder 14">
            <a:extLst>
              <a:ext uri="{FF2B5EF4-FFF2-40B4-BE49-F238E27FC236}">
                <a16:creationId xmlns:a16="http://schemas.microsoft.com/office/drawing/2014/main" id="{34EF5842-D841-1747-46FC-E4A7AE577D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9/28/2022</a:t>
            </a:r>
            <a:endParaRPr lang="en-GB"/>
          </a:p>
        </p:txBody>
      </p:sp>
      <p:sp>
        <p:nvSpPr>
          <p:cNvPr id="3" name="Google Shape;1355;p5">
            <a:extLst>
              <a:ext uri="{FF2B5EF4-FFF2-40B4-BE49-F238E27FC236}">
                <a16:creationId xmlns:a16="http://schemas.microsoft.com/office/drawing/2014/main" id="{F8188F3E-E709-05B7-CD9D-C3DDCCA95E61}"/>
              </a:ext>
            </a:extLst>
          </p:cNvPr>
          <p:cNvSpPr txBox="1"/>
          <p:nvPr/>
        </p:nvSpPr>
        <p:spPr>
          <a:xfrm>
            <a:off x="4660730" y="2051061"/>
            <a:ext cx="2197124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rPr>
              <a:t>Precipitate size</a:t>
            </a: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4"/>
                </a:solidFill>
                <a:latin typeface="Arial"/>
                <a:cs typeface="Arial"/>
                <a:sym typeface="Arial"/>
              </a:rPr>
              <a:t>Precipitate density</a:t>
            </a:r>
            <a:endParaRPr dirty="0"/>
          </a:p>
        </p:txBody>
      </p:sp>
      <p:sp>
        <p:nvSpPr>
          <p:cNvPr id="5" name="Google Shape;1355;p5">
            <a:extLst>
              <a:ext uri="{FF2B5EF4-FFF2-40B4-BE49-F238E27FC236}">
                <a16:creationId xmlns:a16="http://schemas.microsoft.com/office/drawing/2014/main" id="{6ACBC47D-77BF-E5E9-3D38-EA0352CB0A79}"/>
              </a:ext>
            </a:extLst>
          </p:cNvPr>
          <p:cNvSpPr txBox="1"/>
          <p:nvPr/>
        </p:nvSpPr>
        <p:spPr>
          <a:xfrm>
            <a:off x="4719556" y="3124200"/>
            <a:ext cx="2367641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Phase identification (“similar” to XRD)</a:t>
            </a:r>
            <a:endParaRPr dirty="0">
              <a:solidFill>
                <a:schemeClr val="accent3"/>
              </a:solidFill>
            </a:endParaRPr>
          </a:p>
        </p:txBody>
      </p:sp>
      <p:cxnSp>
        <p:nvCxnSpPr>
          <p:cNvPr id="11" name="Google Shape;1352;p5">
            <a:extLst>
              <a:ext uri="{FF2B5EF4-FFF2-40B4-BE49-F238E27FC236}">
                <a16:creationId xmlns:a16="http://schemas.microsoft.com/office/drawing/2014/main" id="{DACD5161-C49B-B236-089E-244549542DA9}"/>
              </a:ext>
            </a:extLst>
          </p:cNvPr>
          <p:cNvCxnSpPr>
            <a:cxnSpLocks/>
          </p:cNvCxnSpPr>
          <p:nvPr/>
        </p:nvCxnSpPr>
        <p:spPr>
          <a:xfrm>
            <a:off x="7010400" y="2438400"/>
            <a:ext cx="5120640" cy="0"/>
          </a:xfrm>
          <a:prstGeom prst="straightConnector1">
            <a:avLst/>
          </a:prstGeom>
          <a:noFill/>
          <a:ln w="57150" cap="flat" cmpd="sng">
            <a:solidFill>
              <a:schemeClr val="accent2"/>
            </a:solidFill>
            <a:prstDash val="sysDash"/>
            <a:round/>
            <a:headEnd type="none" w="sm" len="sm"/>
            <a:tailEnd type="triangle" w="med" len="med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LBNL_colors">
      <a:dk1>
        <a:srgbClr val="00303C"/>
      </a:dk1>
      <a:lt1>
        <a:srgbClr val="FFFFFF"/>
      </a:lt1>
      <a:dk2>
        <a:srgbClr val="00303B"/>
      </a:dk2>
      <a:lt2>
        <a:srgbClr val="B1B3B3"/>
      </a:lt2>
      <a:accent1>
        <a:srgbClr val="007681"/>
      </a:accent1>
      <a:accent2>
        <a:srgbClr val="4198B5"/>
      </a:accent2>
      <a:accent3>
        <a:srgbClr val="D57800"/>
      </a:accent3>
      <a:accent4>
        <a:srgbClr val="74AA50"/>
      </a:accent4>
      <a:accent5>
        <a:srgbClr val="EAAA00"/>
      </a:accent5>
      <a:accent6>
        <a:srgbClr val="E04E38"/>
      </a:accent6>
      <a:hlink>
        <a:srgbClr val="0055D1"/>
      </a:hlink>
      <a:folHlink>
        <a:srgbClr val="663399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8" id="{9E310A55-0BFC-479D-A419-452645A4F021}" vid="{4AA04D56-5B00-4E6E-907B-AC1569C3F4D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MDP pptx template widescreen v3</Template>
  <TotalTime>63</TotalTime>
  <Words>2297</Words>
  <Application>Microsoft Office PowerPoint</Application>
  <PresentationFormat>Widescreen</PresentationFormat>
  <Paragraphs>446</Paragraphs>
  <Slides>36</Slides>
  <Notes>3</Notes>
  <HiddenSlides>1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1" baseType="lpstr">
      <vt:lpstr>Arial</vt:lpstr>
      <vt:lpstr>Calibri</vt:lpstr>
      <vt:lpstr>Cambria Math</vt:lpstr>
      <vt:lpstr>Franklin Gothic Book</vt:lpstr>
      <vt:lpstr>Office Theme</vt:lpstr>
      <vt:lpstr>Progress on Nb3Sn APC Wires</vt:lpstr>
      <vt:lpstr>Outline</vt:lpstr>
      <vt:lpstr>Main Objectives</vt:lpstr>
      <vt:lpstr>Nanoprecipitate Dimensions:  APS Feasibility Study</vt:lpstr>
      <vt:lpstr>Current State of the Research</vt:lpstr>
      <vt:lpstr>Limited Volume and Statistics from TEM Studies</vt:lpstr>
      <vt:lpstr>Nanoprecipitate Characterization</vt:lpstr>
      <vt:lpstr>1. Machine Learning to Analyze TEM Images</vt:lpstr>
      <vt:lpstr>2. Synchrotron High Energy X-Rays</vt:lpstr>
      <vt:lpstr>Sample Preparation: Masking and Etching</vt:lpstr>
      <vt:lpstr>Masking and Etching</vt:lpstr>
      <vt:lpstr>Heat Treatment of Etched Wires</vt:lpstr>
      <vt:lpstr>Feasibility Study Wires</vt:lpstr>
      <vt:lpstr>Feasibility Study: Sample Preparation</vt:lpstr>
      <vt:lpstr>Feasibility Study: Sample Preparation</vt:lpstr>
      <vt:lpstr>Project Timeline</vt:lpstr>
      <vt:lpstr>Conclusions and Next Steps</vt:lpstr>
      <vt:lpstr>Investigation of Hf-Rich Phase</vt:lpstr>
      <vt:lpstr>Scios 2 DualBeam SEM from ThermoFischer</vt:lpstr>
      <vt:lpstr>SEM Capabilities</vt:lpstr>
      <vt:lpstr>SE Detector: High Resolution at High Magnification</vt:lpstr>
      <vt:lpstr>EBSD – Phases and Grain Orientations</vt:lpstr>
      <vt:lpstr>BSE and SE Images – Hf- and/or Ta-Rich Phase</vt:lpstr>
      <vt:lpstr>Conclusions and Next Steps</vt:lpstr>
      <vt:lpstr>Oxygen content and distribution</vt:lpstr>
      <vt:lpstr>Summary of Ongoing Research</vt:lpstr>
      <vt:lpstr>Method – Image Analysis and Radial O Content</vt:lpstr>
      <vt:lpstr>Method – Image Analysis and Radial O Content</vt:lpstr>
      <vt:lpstr>Method – Image Analysis and Radial O Content</vt:lpstr>
      <vt:lpstr>  Nanoindentation</vt:lpstr>
      <vt:lpstr>Conclusions and Next Steps</vt:lpstr>
      <vt:lpstr>Conclusions</vt:lpstr>
      <vt:lpstr>Thank you!</vt:lpstr>
      <vt:lpstr>Backup Slides</vt:lpstr>
      <vt:lpstr>Ostwald Ripening – Lifshitz-Slyozov-Wagner Theory</vt:lpstr>
      <vt:lpstr>Ostwald Ripening – Lifshitz-Slyozov-Wagner Theory</vt:lpstr>
    </vt:vector>
  </TitlesOfParts>
  <Company>Lawrence Berkeley National Laboratory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Progress on Nb3Sn APC Wires</dc:title>
  <dc:creator>Jean-Francois Croteau</dc:creator>
  <cp:lastModifiedBy>Jean-Francois Croteau</cp:lastModifiedBy>
  <cp:revision>11</cp:revision>
  <dcterms:created xsi:type="dcterms:W3CDTF">2022-09-28T16:52:31Z</dcterms:created>
  <dcterms:modified xsi:type="dcterms:W3CDTF">2022-09-28T17:55:52Z</dcterms:modified>
</cp:coreProperties>
</file>