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406" r:id="rId3"/>
    <p:sldId id="422" r:id="rId4"/>
    <p:sldId id="374" r:id="rId5"/>
    <p:sldId id="413" r:id="rId6"/>
    <p:sldId id="408" r:id="rId7"/>
    <p:sldId id="393" r:id="rId8"/>
    <p:sldId id="414" r:id="rId9"/>
    <p:sldId id="411" r:id="rId10"/>
    <p:sldId id="415" r:id="rId11"/>
    <p:sldId id="432" r:id="rId12"/>
    <p:sldId id="386" r:id="rId13"/>
    <p:sldId id="387" r:id="rId14"/>
    <p:sldId id="389" r:id="rId15"/>
    <p:sldId id="388" r:id="rId16"/>
    <p:sldId id="433" r:id="rId17"/>
    <p:sldId id="416" r:id="rId18"/>
    <p:sldId id="418" r:id="rId19"/>
    <p:sldId id="417" r:id="rId20"/>
    <p:sldId id="420" r:id="rId21"/>
    <p:sldId id="431" r:id="rId22"/>
    <p:sldId id="412" r:id="rId23"/>
    <p:sldId id="39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3B"/>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660"/>
  </p:normalViewPr>
  <p:slideViewPr>
    <p:cSldViewPr>
      <p:cViewPr varScale="1">
        <p:scale>
          <a:sx n="99" d="100"/>
          <a:sy n="99" d="100"/>
        </p:scale>
        <p:origin x="25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5F2828-8B02-4E0D-9FD0-B7ED745635A3}" type="datetimeFigureOut">
              <a:rPr lang="en-US" smtClean="0"/>
              <a:t>9/28/2022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3F71F8-9A6C-44E8-AA58-302F2B215167}" type="slidenum">
              <a:rPr lang="en-US" smtClean="0"/>
              <a:t>‹#›</a:t>
            </a:fld>
            <a:endParaRPr lang="en-US"/>
          </a:p>
        </p:txBody>
      </p:sp>
    </p:spTree>
    <p:extLst>
      <p:ext uri="{BB962C8B-B14F-4D97-AF65-F5344CB8AC3E}">
        <p14:creationId xmlns:p14="http://schemas.microsoft.com/office/powerpoint/2010/main" val="3619964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3F71F8-9A6C-44E8-AA58-302F2B215167}" type="slidenum">
              <a:rPr lang="en-US" smtClean="0"/>
              <a:t>1</a:t>
            </a:fld>
            <a:endParaRPr lang="en-US"/>
          </a:p>
        </p:txBody>
      </p:sp>
    </p:spTree>
    <p:extLst>
      <p:ext uri="{BB962C8B-B14F-4D97-AF65-F5344CB8AC3E}">
        <p14:creationId xmlns:p14="http://schemas.microsoft.com/office/powerpoint/2010/main" val="698451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Put labels on</a:t>
            </a:r>
          </a:p>
        </p:txBody>
      </p:sp>
    </p:spTree>
    <p:extLst>
      <p:ext uri="{BB962C8B-B14F-4D97-AF65-F5344CB8AC3E}">
        <p14:creationId xmlns:p14="http://schemas.microsoft.com/office/powerpoint/2010/main" val="1229363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The 3D models will also help to investigate how the grain size determined by fractography relates to actual grain size/diameter</a:t>
            </a:r>
          </a:p>
        </p:txBody>
      </p:sp>
    </p:spTree>
    <p:extLst>
      <p:ext uri="{BB962C8B-B14F-4D97-AF65-F5344CB8AC3E}">
        <p14:creationId xmlns:p14="http://schemas.microsoft.com/office/powerpoint/2010/main" val="3207554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Potentially remove as JF will be covering the material</a:t>
            </a:r>
          </a:p>
          <a:p>
            <a:endParaRPr lang="en-US" dirty="0"/>
          </a:p>
        </p:txBody>
      </p:sp>
    </p:spTree>
    <p:extLst>
      <p:ext uri="{BB962C8B-B14F-4D97-AF65-F5344CB8AC3E}">
        <p14:creationId xmlns:p14="http://schemas.microsoft.com/office/powerpoint/2010/main" val="2727694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69269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Methods for getting relevant data:</a:t>
            </a:r>
          </a:p>
          <a:p>
            <a:r>
              <a:rPr lang="en-US"/>
              <a:t>Atom probe tomography</a:t>
            </a:r>
          </a:p>
          <a:p>
            <a:r>
              <a:rPr lang="en-US"/>
              <a:t>TEM</a:t>
            </a:r>
          </a:p>
          <a:p>
            <a:r>
              <a:rPr lang="en-US"/>
              <a:t>Small angle X-Ray Scattering</a:t>
            </a:r>
          </a:p>
        </p:txBody>
      </p:sp>
    </p:spTree>
    <p:extLst>
      <p:ext uri="{BB962C8B-B14F-4D97-AF65-F5344CB8AC3E}">
        <p14:creationId xmlns:p14="http://schemas.microsoft.com/office/powerpoint/2010/main" val="1077892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Methods for getting relevant data:</a:t>
            </a:r>
          </a:p>
          <a:p>
            <a:r>
              <a:rPr lang="en-US"/>
              <a:t>Atom probe tomography</a:t>
            </a:r>
          </a:p>
          <a:p>
            <a:r>
              <a:rPr lang="en-US"/>
              <a:t>TEM</a:t>
            </a:r>
          </a:p>
          <a:p>
            <a:r>
              <a:rPr lang="en-US"/>
              <a:t>Small angle X-Ray Scattering</a:t>
            </a:r>
          </a:p>
        </p:txBody>
      </p:sp>
    </p:spTree>
    <p:extLst>
      <p:ext uri="{BB962C8B-B14F-4D97-AF65-F5344CB8AC3E}">
        <p14:creationId xmlns:p14="http://schemas.microsoft.com/office/powerpoint/2010/main" val="1711314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38655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U-Net good starting point for semantic segmentation problems</a:t>
            </a:r>
          </a:p>
        </p:txBody>
      </p:sp>
    </p:spTree>
    <p:extLst>
      <p:ext uri="{BB962C8B-B14F-4D97-AF65-F5344CB8AC3E}">
        <p14:creationId xmlns:p14="http://schemas.microsoft.com/office/powerpoint/2010/main" val="1248922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Methods for getting relevant data:</a:t>
            </a:r>
          </a:p>
          <a:p>
            <a:r>
              <a:rPr lang="en-US"/>
              <a:t>Atom probe tomography</a:t>
            </a:r>
          </a:p>
          <a:p>
            <a:r>
              <a:rPr lang="en-US"/>
              <a:t>TEM</a:t>
            </a:r>
          </a:p>
          <a:p>
            <a:r>
              <a:rPr lang="en-US"/>
              <a:t>Small angle X-Ray Scattering</a:t>
            </a:r>
          </a:p>
        </p:txBody>
      </p:sp>
    </p:spTree>
    <p:extLst>
      <p:ext uri="{BB962C8B-B14F-4D97-AF65-F5344CB8AC3E}">
        <p14:creationId xmlns:p14="http://schemas.microsoft.com/office/powerpoint/2010/main" val="2366427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Check DSC in the test dataset</a:t>
            </a:r>
          </a:p>
        </p:txBody>
      </p:sp>
    </p:spTree>
    <p:extLst>
      <p:ext uri="{BB962C8B-B14F-4D97-AF65-F5344CB8AC3E}">
        <p14:creationId xmlns:p14="http://schemas.microsoft.com/office/powerpoint/2010/main" val="2372923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610713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4" name="Picture 13" descr="A picture containing fan&#10;&#10;Description automatically generated">
            <a:extLst>
              <a:ext uri="{FF2B5EF4-FFF2-40B4-BE49-F238E27FC236}">
                <a16:creationId xmlns:a16="http://schemas.microsoft.com/office/drawing/2014/main" id="{4DB2FC24-6582-3E0E-0DFC-D5CBB14FBD8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8"/>
            <a:ext cx="12192000" cy="6857143"/>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48592" y="186639"/>
            <a:ext cx="2842337" cy="1020399"/>
          </a:xfrm>
          <a:prstGeom prst="rect">
            <a:avLst/>
          </a:prstGeom>
        </p:spPr>
      </p:pic>
      <p:pic>
        <p:nvPicPr>
          <p:cNvPr id="7" name="Picture 2" descr="C:\Users\Ian Pong\Documents\LBNL\Logo\LBNL_Full_Logo_Final.jpg" hidden="1"/>
          <p:cNvPicPr preferRelativeResize="0">
            <a:picLocks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10620000" y="108000"/>
            <a:ext cx="1440000" cy="1228936"/>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1828800" y="4653136"/>
            <a:ext cx="8534400" cy="985664"/>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4" name="Date Placeholder 3" hidden="1"/>
          <p:cNvSpPr>
            <a:spLocks noGrp="1"/>
          </p:cNvSpPr>
          <p:nvPr>
            <p:ph type="dt" sz="half" idx="10"/>
          </p:nvPr>
        </p:nvSpPr>
        <p:spPr/>
        <p:txBody>
          <a:bodyPr/>
          <a:lstStyle/>
          <a:p>
            <a:r>
              <a:rPr lang="en-US"/>
              <a:t>9/28/2022</a:t>
            </a:r>
            <a:endParaRPr lang="en-GB"/>
          </a:p>
        </p:txBody>
      </p:sp>
      <p:sp>
        <p:nvSpPr>
          <p:cNvPr id="5" name="Footer Placeholder 4"/>
          <p:cNvSpPr>
            <a:spLocks noGrp="1"/>
          </p:cNvSpPr>
          <p:nvPr>
            <p:ph type="ftr" sz="quarter" idx="11"/>
          </p:nvPr>
        </p:nvSpPr>
        <p:spPr>
          <a:xfrm>
            <a:off x="3432000" y="6448251"/>
            <a:ext cx="5328000" cy="365125"/>
          </a:xfrm>
        </p:spPr>
        <p:txBody>
          <a:bodyPr/>
          <a:lstStyle>
            <a:lvl1pPr>
              <a:defRPr>
                <a:solidFill>
                  <a:schemeClr val="bg1">
                    <a:lumMod val="95000"/>
                  </a:schemeClr>
                </a:solidFill>
              </a:defRPr>
            </a:lvl1pPr>
          </a:lstStyle>
          <a:p>
            <a:r>
              <a:rPr lang="en-US"/>
              <a:t>A. Baskys -- ML for Nb3Sn wire image analysis</a:t>
            </a:r>
            <a:endParaRPr lang="en-GB"/>
          </a:p>
        </p:txBody>
      </p:sp>
      <p:sp>
        <p:nvSpPr>
          <p:cNvPr id="6" name="Slide Number Placeholder 5" hidden="1"/>
          <p:cNvSpPr>
            <a:spLocks noGrp="1"/>
          </p:cNvSpPr>
          <p:nvPr>
            <p:ph type="sldNum" sz="quarter" idx="12"/>
          </p:nvPr>
        </p:nvSpPr>
        <p:spPr>
          <a:xfrm>
            <a:off x="8737600" y="6448251"/>
            <a:ext cx="2844800" cy="365125"/>
          </a:xfrm>
        </p:spPr>
        <p:txBody>
          <a:bodyPr/>
          <a:lstStyle>
            <a:lvl1pPr>
              <a:defRPr>
                <a:solidFill>
                  <a:schemeClr val="bg1">
                    <a:lumMod val="95000"/>
                  </a:schemeClr>
                </a:solidFill>
              </a:defRPr>
            </a:lvl1pPr>
          </a:lstStyle>
          <a:p>
            <a:fld id="{E6910A57-C4C2-471D-B852-7E80F10F5A4C}" type="slidenum">
              <a:rPr lang="en-GB" smtClean="0"/>
              <a:pPr/>
              <a:t>‹#›</a:t>
            </a:fld>
            <a:endParaRPr lang="en-GB"/>
          </a:p>
        </p:txBody>
      </p:sp>
      <p:sp>
        <p:nvSpPr>
          <p:cNvPr id="10" name="Rectangle 9"/>
          <p:cNvSpPr/>
          <p:nvPr userDrawn="1"/>
        </p:nvSpPr>
        <p:spPr>
          <a:xfrm>
            <a:off x="895296" y="2099704"/>
            <a:ext cx="10382304" cy="2193392"/>
          </a:xfrm>
          <a:prstGeom prst="rect">
            <a:avLst/>
          </a:prstGeom>
          <a:solidFill>
            <a:schemeClr val="tx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914400" y="2130432"/>
            <a:ext cx="10363200" cy="2162664"/>
          </a:xfrm>
          <a:noFill/>
        </p:spPr>
        <p:txBody>
          <a:bodyPr/>
          <a:lstStyle/>
          <a:p>
            <a:r>
              <a:rPr lang="en-US"/>
              <a:t>Click to edit Master title style</a:t>
            </a:r>
            <a:endParaRPr lang="en-GB"/>
          </a:p>
        </p:txBody>
      </p:sp>
      <p:sp>
        <p:nvSpPr>
          <p:cNvPr id="11" name="Rectangle 10"/>
          <p:cNvSpPr/>
          <p:nvPr userDrawn="1"/>
        </p:nvSpPr>
        <p:spPr>
          <a:xfrm>
            <a:off x="459" y="6323774"/>
            <a:ext cx="12191541" cy="5460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16" tIns="45709" rIns="91416" bIns="45709" anchor="ctr"/>
          <a:lstStyle/>
          <a:p>
            <a:pPr algn="ctr" defTabSz="457082">
              <a:defRPr/>
            </a:pPr>
            <a:endParaRPr lang="en-US" dirty="0">
              <a:solidFill>
                <a:srgbClr val="FFFFFF"/>
              </a:solidFill>
              <a:latin typeface="Arial" charset="0"/>
              <a:ea typeface="ＭＳ Ｐゴシック" charset="0"/>
              <a:cs typeface="ＭＳ Ｐゴシック" charset="0"/>
            </a:endParaRPr>
          </a:p>
          <a:p>
            <a:pPr algn="ctr" defTabSz="457082">
              <a:defRPr/>
            </a:pPr>
            <a:endParaRPr lang="en-US" dirty="0">
              <a:solidFill>
                <a:srgbClr val="FFFFFF"/>
              </a:solidFill>
              <a:latin typeface="Arial" charset="0"/>
              <a:ea typeface="ＭＳ Ｐゴシック" charset="0"/>
              <a:cs typeface="ＭＳ Ｐゴシック" charset="0"/>
            </a:endParaRPr>
          </a:p>
        </p:txBody>
      </p:sp>
      <p:pic>
        <p:nvPicPr>
          <p:cNvPr id="12" name="Picture 11" descr="RGB_White-Seal_White-Mark_SC_Horizontal–400dpi.png"/>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66643" y="6457861"/>
            <a:ext cx="1570468" cy="263614"/>
          </a:xfrm>
          <a:prstGeom prst="rect">
            <a:avLst/>
          </a:prstGeom>
        </p:spPr>
      </p:pic>
    </p:spTree>
    <p:extLst>
      <p:ext uri="{BB962C8B-B14F-4D97-AF65-F5344CB8AC3E}">
        <p14:creationId xmlns:p14="http://schemas.microsoft.com/office/powerpoint/2010/main" val="1463695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hidden="1"/>
          <p:cNvSpPr>
            <a:spLocks noGrp="1"/>
          </p:cNvSpPr>
          <p:nvPr>
            <p:ph type="dt" sz="half" idx="10"/>
          </p:nvPr>
        </p:nvSpPr>
        <p:spPr/>
        <p:txBody>
          <a:bodyPr/>
          <a:lstStyle/>
          <a:p>
            <a:r>
              <a:rPr lang="en-US"/>
              <a:t>9/28/2022</a:t>
            </a:r>
            <a:endParaRPr lang="en-GB"/>
          </a:p>
        </p:txBody>
      </p:sp>
      <p:sp>
        <p:nvSpPr>
          <p:cNvPr id="5" name="Footer Placeholder 4"/>
          <p:cNvSpPr>
            <a:spLocks noGrp="1"/>
          </p:cNvSpPr>
          <p:nvPr>
            <p:ph type="ftr" sz="quarter" idx="11"/>
          </p:nvPr>
        </p:nvSpPr>
        <p:spPr>
          <a:xfrm>
            <a:off x="3432000" y="6448251"/>
            <a:ext cx="5328000" cy="365125"/>
          </a:xfrm>
        </p:spPr>
        <p:txBody>
          <a:bodyPr/>
          <a:lstStyle>
            <a:lvl1pPr>
              <a:defRPr>
                <a:solidFill>
                  <a:schemeClr val="bg1">
                    <a:lumMod val="95000"/>
                  </a:schemeClr>
                </a:solidFill>
              </a:defRPr>
            </a:lvl1pPr>
          </a:lstStyle>
          <a:p>
            <a:r>
              <a:rPr lang="en-US"/>
              <a:t>A. Baskys -- ML for Nb3Sn wire image analysis</a:t>
            </a:r>
            <a:endParaRPr lang="en-GB"/>
          </a:p>
        </p:txBody>
      </p:sp>
      <p:sp>
        <p:nvSpPr>
          <p:cNvPr id="6" name="Slide Number Placeholder 5"/>
          <p:cNvSpPr>
            <a:spLocks noGrp="1"/>
          </p:cNvSpPr>
          <p:nvPr>
            <p:ph type="sldNum" sz="quarter" idx="12"/>
          </p:nvPr>
        </p:nvSpPr>
        <p:spPr>
          <a:xfrm>
            <a:off x="8737600" y="6448251"/>
            <a:ext cx="2844800" cy="365125"/>
          </a:xfrm>
        </p:spPr>
        <p:txBody>
          <a:bodyPr/>
          <a:lstStyle>
            <a:lvl1pPr>
              <a:defRPr>
                <a:solidFill>
                  <a:schemeClr val="bg1">
                    <a:lumMod val="95000"/>
                  </a:schemeClr>
                </a:solidFill>
              </a:defRPr>
            </a:lvl1pPr>
          </a:lstStyle>
          <a:p>
            <a:fld id="{E6910A57-C4C2-471D-B852-7E80F10F5A4C}" type="slidenum">
              <a:rPr lang="en-GB" smtClean="0"/>
              <a:pPr/>
              <a:t>‹#›</a:t>
            </a:fld>
            <a:endParaRPr lang="en-GB"/>
          </a:p>
        </p:txBody>
      </p:sp>
    </p:spTree>
    <p:extLst>
      <p:ext uri="{BB962C8B-B14F-4D97-AF65-F5344CB8AC3E}">
        <p14:creationId xmlns:p14="http://schemas.microsoft.com/office/powerpoint/2010/main" val="820038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5"/>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4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hidden="1"/>
          <p:cNvSpPr>
            <a:spLocks noGrp="1"/>
          </p:cNvSpPr>
          <p:nvPr>
            <p:ph type="dt" sz="half" idx="10"/>
          </p:nvPr>
        </p:nvSpPr>
        <p:spPr/>
        <p:txBody>
          <a:bodyPr/>
          <a:lstStyle/>
          <a:p>
            <a:r>
              <a:rPr lang="en-US"/>
              <a:t>9/28/2022</a:t>
            </a:r>
            <a:endParaRPr lang="en-GB"/>
          </a:p>
        </p:txBody>
      </p:sp>
      <p:sp>
        <p:nvSpPr>
          <p:cNvPr id="5" name="Footer Placeholder 4"/>
          <p:cNvSpPr>
            <a:spLocks noGrp="1"/>
          </p:cNvSpPr>
          <p:nvPr>
            <p:ph type="ftr" sz="quarter" idx="11"/>
          </p:nvPr>
        </p:nvSpPr>
        <p:spPr>
          <a:xfrm>
            <a:off x="3432000" y="6448251"/>
            <a:ext cx="5328000" cy="365125"/>
          </a:xfrm>
        </p:spPr>
        <p:txBody>
          <a:bodyPr/>
          <a:lstStyle>
            <a:lvl1pPr>
              <a:defRPr>
                <a:solidFill>
                  <a:schemeClr val="bg1">
                    <a:lumMod val="95000"/>
                  </a:schemeClr>
                </a:solidFill>
              </a:defRPr>
            </a:lvl1pPr>
          </a:lstStyle>
          <a:p>
            <a:r>
              <a:rPr lang="en-US"/>
              <a:t>A. Baskys -- ML for Nb3Sn wire image analysis</a:t>
            </a:r>
            <a:endParaRPr lang="en-GB"/>
          </a:p>
        </p:txBody>
      </p:sp>
      <p:sp>
        <p:nvSpPr>
          <p:cNvPr id="6" name="Slide Number Placeholder 5"/>
          <p:cNvSpPr>
            <a:spLocks noGrp="1"/>
          </p:cNvSpPr>
          <p:nvPr>
            <p:ph type="sldNum" sz="quarter" idx="12"/>
          </p:nvPr>
        </p:nvSpPr>
        <p:spPr>
          <a:xfrm>
            <a:off x="8737600" y="6448251"/>
            <a:ext cx="2844800" cy="365125"/>
          </a:xfrm>
        </p:spPr>
        <p:txBody>
          <a:bodyPr/>
          <a:lstStyle>
            <a:lvl1pPr>
              <a:defRPr>
                <a:solidFill>
                  <a:schemeClr val="bg1">
                    <a:lumMod val="95000"/>
                  </a:schemeClr>
                </a:solidFill>
              </a:defRPr>
            </a:lvl1pPr>
          </a:lstStyle>
          <a:p>
            <a:fld id="{E6910A57-C4C2-471D-B852-7E80F10F5A4C}" type="slidenum">
              <a:rPr lang="en-GB" smtClean="0"/>
              <a:pPr/>
              <a:t>‹#›</a:t>
            </a:fld>
            <a:endParaRPr lang="en-GB"/>
          </a:p>
        </p:txBody>
      </p:sp>
    </p:spTree>
    <p:extLst>
      <p:ext uri="{BB962C8B-B14F-4D97-AF65-F5344CB8AC3E}">
        <p14:creationId xmlns:p14="http://schemas.microsoft.com/office/powerpoint/2010/main" val="26819004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67F4495-27E8-004C-8903-BF4538E257BF}"/>
              </a:ext>
            </a:extLst>
          </p:cNvPr>
          <p:cNvSpPr>
            <a:spLocks noGrp="1"/>
          </p:cNvSpPr>
          <p:nvPr>
            <p:ph type="dt" sz="half" idx="10"/>
          </p:nvPr>
        </p:nvSpPr>
        <p:spPr>
          <a:xfrm>
            <a:off x="827088" y="6387157"/>
            <a:ext cx="1292658" cy="419687"/>
          </a:xfrm>
        </p:spPr>
        <p:txBody>
          <a:bodyPr/>
          <a:lstStyle>
            <a:lvl1pPr>
              <a:defRPr sz="1400">
                <a:solidFill>
                  <a:schemeClr val="bg1"/>
                </a:solidFill>
              </a:defRPr>
            </a:lvl1pPr>
          </a:lstStyle>
          <a:p>
            <a:r>
              <a:rPr lang="en-US"/>
              <a:t>9/28/2022</a:t>
            </a:r>
          </a:p>
        </p:txBody>
      </p:sp>
      <p:sp>
        <p:nvSpPr>
          <p:cNvPr id="5" name="Footer Placeholder 4">
            <a:extLst>
              <a:ext uri="{FF2B5EF4-FFF2-40B4-BE49-F238E27FC236}">
                <a16:creationId xmlns:a16="http://schemas.microsoft.com/office/drawing/2014/main" id="{DB001F61-6447-2C47-AAA5-8A3616037887}"/>
              </a:ext>
            </a:extLst>
          </p:cNvPr>
          <p:cNvSpPr>
            <a:spLocks noGrp="1"/>
          </p:cNvSpPr>
          <p:nvPr>
            <p:ph type="ftr" sz="quarter" idx="11"/>
          </p:nvPr>
        </p:nvSpPr>
        <p:spPr/>
        <p:txBody>
          <a:bodyPr/>
          <a:lstStyle>
            <a:lvl1pPr>
              <a:defRPr sz="1600"/>
            </a:lvl1pPr>
          </a:lstStyle>
          <a:p>
            <a:r>
              <a:rPr lang="en-US"/>
              <a:t>A. Baskys -- ML for Nb3Sn wire image analysis</a:t>
            </a:r>
          </a:p>
        </p:txBody>
      </p:sp>
      <p:sp>
        <p:nvSpPr>
          <p:cNvPr id="6" name="Slide Number Placeholder 5">
            <a:extLst>
              <a:ext uri="{FF2B5EF4-FFF2-40B4-BE49-F238E27FC236}">
                <a16:creationId xmlns:a16="http://schemas.microsoft.com/office/drawing/2014/main" id="{B539C193-CAEC-E34E-92A4-59DB19B6AF7E}"/>
              </a:ext>
            </a:extLst>
          </p:cNvPr>
          <p:cNvSpPr>
            <a:spLocks noGrp="1"/>
          </p:cNvSpPr>
          <p:nvPr>
            <p:ph type="sldNum" sz="quarter" idx="12"/>
          </p:nvPr>
        </p:nvSpPr>
        <p:spPr/>
        <p:txBody>
          <a:bodyPr/>
          <a:lstStyle/>
          <a:p>
            <a:fld id="{695884B8-C86C-9247-916E-0E4ED69A0AE3}" type="slidenum">
              <a:rPr lang="en-US" smtClean="0"/>
              <a:t>‹#›</a:t>
            </a:fld>
            <a:endParaRPr lang="en-US"/>
          </a:p>
        </p:txBody>
      </p:sp>
      <p:sp>
        <p:nvSpPr>
          <p:cNvPr id="14" name="Text Placeholder 13">
            <a:extLst>
              <a:ext uri="{FF2B5EF4-FFF2-40B4-BE49-F238E27FC236}">
                <a16:creationId xmlns:a16="http://schemas.microsoft.com/office/drawing/2014/main" id="{CF72E2FE-7B63-AF4A-93E8-BA374B01E2CB}"/>
              </a:ext>
            </a:extLst>
          </p:cNvPr>
          <p:cNvSpPr>
            <a:spLocks noGrp="1"/>
          </p:cNvSpPr>
          <p:nvPr>
            <p:ph type="body" sz="quarter" idx="13" hasCustomPrompt="1"/>
          </p:nvPr>
        </p:nvSpPr>
        <p:spPr>
          <a:xfrm>
            <a:off x="827088" y="1524000"/>
            <a:ext cx="10515600" cy="4530725"/>
          </a:xfrm>
        </p:spPr>
        <p:txBody>
          <a:bodyPr lIns="182880" rIns="182880">
            <a:normAutofit/>
          </a:bodyPr>
          <a:lstStyle>
            <a:lvl1pPr marL="270000" indent="-270000">
              <a:defRPr sz="2200"/>
            </a:lvl1pPr>
            <a:lvl2pPr marL="540000" indent="-360000">
              <a:buFont typeface="Courier New" panose="02070309020205020404" pitchFamily="49" charset="0"/>
              <a:buChar char="o"/>
              <a:defRPr sz="2200"/>
            </a:lvl2pPr>
            <a:lvl3pPr marL="900000" indent="-360000">
              <a:buFont typeface="Wingdings" pitchFamily="2" charset="2"/>
              <a:buChar char="Ø"/>
              <a:defRPr sz="2200"/>
            </a:lvl3pPr>
            <a:lvl4pPr marL="1170000" indent="-270000">
              <a:buFont typeface="Wingdings" pitchFamily="2" charset="2"/>
              <a:buChar char="ü"/>
              <a:defRPr sz="2200"/>
            </a:lvl4pPr>
            <a:lvl5pPr marL="1620000" indent="-270000">
              <a:defRPr sz="2200"/>
            </a:lvl5pPr>
          </a:lstStyle>
          <a:p>
            <a:pPr lvl="0"/>
            <a:r>
              <a:rPr lang="en-US"/>
              <a:t> Edit Master text styles</a:t>
            </a:r>
          </a:p>
          <a:p>
            <a:pPr lvl="1"/>
            <a:r>
              <a:rPr lang="en-US"/>
              <a:t> Second level</a:t>
            </a:r>
          </a:p>
          <a:p>
            <a:pPr lvl="2"/>
            <a:r>
              <a:rPr lang="en-US"/>
              <a:t> Third level</a:t>
            </a:r>
          </a:p>
          <a:p>
            <a:pPr lvl="3"/>
            <a:r>
              <a:rPr lang="en-US"/>
              <a:t> Fourth level</a:t>
            </a:r>
          </a:p>
          <a:p>
            <a:pPr lvl="4"/>
            <a:r>
              <a:rPr lang="en-US"/>
              <a:t> Fifth level</a:t>
            </a:r>
          </a:p>
        </p:txBody>
      </p:sp>
      <p:sp>
        <p:nvSpPr>
          <p:cNvPr id="10" name="Rectangle 51">
            <a:extLst>
              <a:ext uri="{FF2B5EF4-FFF2-40B4-BE49-F238E27FC236}">
                <a16:creationId xmlns:a16="http://schemas.microsoft.com/office/drawing/2014/main" id="{F7F6A2DC-690D-9C48-866E-84FDBF471032}"/>
              </a:ext>
            </a:extLst>
          </p:cNvPr>
          <p:cNvSpPr/>
          <p:nvPr userDrawn="1"/>
        </p:nvSpPr>
        <p:spPr>
          <a:xfrm>
            <a:off x="2100" y="-2887"/>
            <a:ext cx="12187800" cy="1138959"/>
          </a:xfrm>
          <a:prstGeom prst="rect">
            <a:avLst/>
          </a:prstGeom>
          <a:solidFill>
            <a:schemeClr val="tx2"/>
          </a:solidFill>
          <a:ln w="12700">
            <a:miter lim="400000"/>
          </a:ln>
        </p:spPr>
        <p:txBody>
          <a:bodyPr lIns="22860" rIns="22860" anchor="ctr"/>
          <a:lstStyle/>
          <a:p>
            <a:pPr algn="ctr" defTabSz="228541">
              <a:defRPr>
                <a:solidFill>
                  <a:srgbClr val="FFFFFF"/>
                </a:solidFill>
                <a:latin typeface="Arial"/>
                <a:ea typeface="Arial"/>
                <a:cs typeface="Arial"/>
                <a:sym typeface="Arial"/>
              </a:defRPr>
            </a:pPr>
            <a:endParaRPr sz="2200"/>
          </a:p>
        </p:txBody>
      </p:sp>
      <p:sp>
        <p:nvSpPr>
          <p:cNvPr id="15" name="Title 14">
            <a:extLst>
              <a:ext uri="{FF2B5EF4-FFF2-40B4-BE49-F238E27FC236}">
                <a16:creationId xmlns:a16="http://schemas.microsoft.com/office/drawing/2014/main" id="{07B60B32-36BC-C140-891C-CE927D3067D3}"/>
              </a:ext>
            </a:extLst>
          </p:cNvPr>
          <p:cNvSpPr>
            <a:spLocks noGrp="1"/>
          </p:cNvSpPr>
          <p:nvPr>
            <p:ph type="title"/>
          </p:nvPr>
        </p:nvSpPr>
        <p:spPr>
          <a:xfrm>
            <a:off x="156000" y="22370"/>
            <a:ext cx="11880000" cy="1088448"/>
          </a:xfrm>
        </p:spPr>
        <p:txBody>
          <a:bodyPr>
            <a:normAutofit/>
          </a:bodyPr>
          <a:lstStyle>
            <a:lvl1pPr algn="l">
              <a:defRPr sz="4800" baseline="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22771438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67F4495-27E8-004C-8903-BF4538E257BF}"/>
              </a:ext>
            </a:extLst>
          </p:cNvPr>
          <p:cNvSpPr>
            <a:spLocks noGrp="1"/>
          </p:cNvSpPr>
          <p:nvPr>
            <p:ph type="dt" sz="half" idx="10"/>
          </p:nvPr>
        </p:nvSpPr>
        <p:spPr>
          <a:xfrm>
            <a:off x="827088" y="6387157"/>
            <a:ext cx="1292658" cy="419687"/>
          </a:xfrm>
        </p:spPr>
        <p:txBody>
          <a:bodyPr/>
          <a:lstStyle>
            <a:lvl1pPr>
              <a:defRPr sz="1400">
                <a:solidFill>
                  <a:schemeClr val="bg1"/>
                </a:solidFill>
              </a:defRPr>
            </a:lvl1pPr>
          </a:lstStyle>
          <a:p>
            <a:r>
              <a:rPr lang="en-US"/>
              <a:t>9/28/2022</a:t>
            </a:r>
          </a:p>
        </p:txBody>
      </p:sp>
      <p:sp>
        <p:nvSpPr>
          <p:cNvPr id="5" name="Footer Placeholder 4">
            <a:extLst>
              <a:ext uri="{FF2B5EF4-FFF2-40B4-BE49-F238E27FC236}">
                <a16:creationId xmlns:a16="http://schemas.microsoft.com/office/drawing/2014/main" id="{DB001F61-6447-2C47-AAA5-8A3616037887}"/>
              </a:ext>
            </a:extLst>
          </p:cNvPr>
          <p:cNvSpPr>
            <a:spLocks noGrp="1"/>
          </p:cNvSpPr>
          <p:nvPr>
            <p:ph type="ftr" sz="quarter" idx="11"/>
          </p:nvPr>
        </p:nvSpPr>
        <p:spPr/>
        <p:txBody>
          <a:bodyPr/>
          <a:lstStyle>
            <a:lvl1pPr>
              <a:defRPr sz="1600"/>
            </a:lvl1pPr>
          </a:lstStyle>
          <a:p>
            <a:r>
              <a:rPr lang="en-US"/>
              <a:t>A. Baskys -- ML for Nb3Sn wire image analysis</a:t>
            </a:r>
          </a:p>
        </p:txBody>
      </p:sp>
      <p:sp>
        <p:nvSpPr>
          <p:cNvPr id="6" name="Slide Number Placeholder 5">
            <a:extLst>
              <a:ext uri="{FF2B5EF4-FFF2-40B4-BE49-F238E27FC236}">
                <a16:creationId xmlns:a16="http://schemas.microsoft.com/office/drawing/2014/main" id="{B539C193-CAEC-E34E-92A4-59DB19B6AF7E}"/>
              </a:ext>
            </a:extLst>
          </p:cNvPr>
          <p:cNvSpPr>
            <a:spLocks noGrp="1"/>
          </p:cNvSpPr>
          <p:nvPr>
            <p:ph type="sldNum" sz="quarter" idx="12"/>
          </p:nvPr>
        </p:nvSpPr>
        <p:spPr/>
        <p:txBody>
          <a:bodyPr/>
          <a:lstStyle/>
          <a:p>
            <a:fld id="{695884B8-C86C-9247-916E-0E4ED69A0AE3}" type="slidenum">
              <a:rPr lang="en-US" smtClean="0"/>
              <a:t>‹#›</a:t>
            </a:fld>
            <a:endParaRPr lang="en-US"/>
          </a:p>
        </p:txBody>
      </p:sp>
      <p:sp>
        <p:nvSpPr>
          <p:cNvPr id="14" name="Text Placeholder 13">
            <a:extLst>
              <a:ext uri="{FF2B5EF4-FFF2-40B4-BE49-F238E27FC236}">
                <a16:creationId xmlns:a16="http://schemas.microsoft.com/office/drawing/2014/main" id="{CF72E2FE-7B63-AF4A-93E8-BA374B01E2CB}"/>
              </a:ext>
            </a:extLst>
          </p:cNvPr>
          <p:cNvSpPr>
            <a:spLocks noGrp="1"/>
          </p:cNvSpPr>
          <p:nvPr>
            <p:ph type="body" sz="quarter" idx="13" hasCustomPrompt="1"/>
          </p:nvPr>
        </p:nvSpPr>
        <p:spPr>
          <a:xfrm>
            <a:off x="827088" y="1524000"/>
            <a:ext cx="10515600" cy="4530725"/>
          </a:xfrm>
        </p:spPr>
        <p:txBody>
          <a:bodyPr lIns="182880" rIns="182880">
            <a:normAutofit/>
          </a:bodyPr>
          <a:lstStyle>
            <a:lvl1pPr marL="270000" indent="-270000">
              <a:defRPr sz="2200"/>
            </a:lvl1pPr>
            <a:lvl2pPr marL="540000" indent="-360000">
              <a:buFont typeface="Courier New" panose="02070309020205020404" pitchFamily="49" charset="0"/>
              <a:buChar char="o"/>
              <a:defRPr sz="2200"/>
            </a:lvl2pPr>
            <a:lvl3pPr marL="900000" indent="-360000">
              <a:buFont typeface="Wingdings" pitchFamily="2" charset="2"/>
              <a:buChar char="Ø"/>
              <a:defRPr sz="2200"/>
            </a:lvl3pPr>
            <a:lvl4pPr marL="1170000" indent="-270000">
              <a:buFont typeface="Wingdings" pitchFamily="2" charset="2"/>
              <a:buChar char="ü"/>
              <a:defRPr sz="2200"/>
            </a:lvl4pPr>
            <a:lvl5pPr marL="1620000" indent="-270000">
              <a:defRPr sz="2200"/>
            </a:lvl5pPr>
          </a:lstStyle>
          <a:p>
            <a:pPr lvl="0"/>
            <a:r>
              <a:rPr lang="en-US"/>
              <a:t> Edit Master text styles</a:t>
            </a:r>
          </a:p>
          <a:p>
            <a:pPr lvl="1"/>
            <a:r>
              <a:rPr lang="en-US"/>
              <a:t> Second level</a:t>
            </a:r>
          </a:p>
          <a:p>
            <a:pPr lvl="2"/>
            <a:r>
              <a:rPr lang="en-US"/>
              <a:t> Third level</a:t>
            </a:r>
          </a:p>
          <a:p>
            <a:pPr lvl="3"/>
            <a:r>
              <a:rPr lang="en-US"/>
              <a:t> Fourth level</a:t>
            </a:r>
          </a:p>
          <a:p>
            <a:pPr lvl="4"/>
            <a:r>
              <a:rPr lang="en-US"/>
              <a:t> Fifth level</a:t>
            </a:r>
          </a:p>
        </p:txBody>
      </p:sp>
      <p:sp>
        <p:nvSpPr>
          <p:cNvPr id="10" name="Rectangle 51">
            <a:extLst>
              <a:ext uri="{FF2B5EF4-FFF2-40B4-BE49-F238E27FC236}">
                <a16:creationId xmlns:a16="http://schemas.microsoft.com/office/drawing/2014/main" id="{F7F6A2DC-690D-9C48-866E-84FDBF471032}"/>
              </a:ext>
            </a:extLst>
          </p:cNvPr>
          <p:cNvSpPr/>
          <p:nvPr userDrawn="1"/>
        </p:nvSpPr>
        <p:spPr>
          <a:xfrm>
            <a:off x="2100" y="-2887"/>
            <a:ext cx="12187800" cy="1138959"/>
          </a:xfrm>
          <a:prstGeom prst="rect">
            <a:avLst/>
          </a:prstGeom>
          <a:solidFill>
            <a:schemeClr val="tx2"/>
          </a:solidFill>
          <a:ln w="12700">
            <a:miter lim="400000"/>
          </a:ln>
        </p:spPr>
        <p:txBody>
          <a:bodyPr lIns="22860" rIns="22860" anchor="ctr"/>
          <a:lstStyle/>
          <a:p>
            <a:pPr algn="ctr" defTabSz="228541">
              <a:defRPr>
                <a:solidFill>
                  <a:srgbClr val="FFFFFF"/>
                </a:solidFill>
                <a:latin typeface="Arial"/>
                <a:ea typeface="Arial"/>
                <a:cs typeface="Arial"/>
                <a:sym typeface="Arial"/>
              </a:defRPr>
            </a:pPr>
            <a:endParaRPr sz="2200"/>
          </a:p>
        </p:txBody>
      </p:sp>
      <p:sp>
        <p:nvSpPr>
          <p:cNvPr id="15" name="Title 14">
            <a:extLst>
              <a:ext uri="{FF2B5EF4-FFF2-40B4-BE49-F238E27FC236}">
                <a16:creationId xmlns:a16="http://schemas.microsoft.com/office/drawing/2014/main" id="{07B60B32-36BC-C140-891C-CE927D3067D3}"/>
              </a:ext>
            </a:extLst>
          </p:cNvPr>
          <p:cNvSpPr>
            <a:spLocks noGrp="1"/>
          </p:cNvSpPr>
          <p:nvPr>
            <p:ph type="title"/>
          </p:nvPr>
        </p:nvSpPr>
        <p:spPr>
          <a:xfrm>
            <a:off x="156000" y="22370"/>
            <a:ext cx="11880000" cy="1088448"/>
          </a:xfrm>
        </p:spPr>
        <p:txBody>
          <a:bodyPr>
            <a:normAutofit/>
          </a:bodyPr>
          <a:lstStyle>
            <a:lvl1pPr algn="l">
              <a:defRPr sz="4800" baseline="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214403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67F4495-27E8-004C-8903-BF4538E257BF}"/>
              </a:ext>
            </a:extLst>
          </p:cNvPr>
          <p:cNvSpPr>
            <a:spLocks noGrp="1"/>
          </p:cNvSpPr>
          <p:nvPr>
            <p:ph type="dt" sz="half" idx="10"/>
          </p:nvPr>
        </p:nvSpPr>
        <p:spPr>
          <a:xfrm>
            <a:off x="827088" y="6387157"/>
            <a:ext cx="1292658" cy="419687"/>
          </a:xfrm>
        </p:spPr>
        <p:txBody>
          <a:bodyPr/>
          <a:lstStyle>
            <a:lvl1pPr>
              <a:defRPr sz="1400">
                <a:solidFill>
                  <a:schemeClr val="bg1"/>
                </a:solidFill>
              </a:defRPr>
            </a:lvl1pPr>
          </a:lstStyle>
          <a:p>
            <a:r>
              <a:rPr lang="en-US"/>
              <a:t>9/28/2022</a:t>
            </a:r>
          </a:p>
        </p:txBody>
      </p:sp>
      <p:sp>
        <p:nvSpPr>
          <p:cNvPr id="5" name="Footer Placeholder 4">
            <a:extLst>
              <a:ext uri="{FF2B5EF4-FFF2-40B4-BE49-F238E27FC236}">
                <a16:creationId xmlns:a16="http://schemas.microsoft.com/office/drawing/2014/main" id="{DB001F61-6447-2C47-AAA5-8A3616037887}"/>
              </a:ext>
            </a:extLst>
          </p:cNvPr>
          <p:cNvSpPr>
            <a:spLocks noGrp="1"/>
          </p:cNvSpPr>
          <p:nvPr>
            <p:ph type="ftr" sz="quarter" idx="11"/>
          </p:nvPr>
        </p:nvSpPr>
        <p:spPr/>
        <p:txBody>
          <a:bodyPr/>
          <a:lstStyle>
            <a:lvl1pPr>
              <a:defRPr sz="1600"/>
            </a:lvl1pPr>
          </a:lstStyle>
          <a:p>
            <a:r>
              <a:rPr lang="en-US"/>
              <a:t>A. Baskys -- ML for Nb3Sn wire image analysis</a:t>
            </a:r>
          </a:p>
        </p:txBody>
      </p:sp>
      <p:sp>
        <p:nvSpPr>
          <p:cNvPr id="6" name="Slide Number Placeholder 5">
            <a:extLst>
              <a:ext uri="{FF2B5EF4-FFF2-40B4-BE49-F238E27FC236}">
                <a16:creationId xmlns:a16="http://schemas.microsoft.com/office/drawing/2014/main" id="{B539C193-CAEC-E34E-92A4-59DB19B6AF7E}"/>
              </a:ext>
            </a:extLst>
          </p:cNvPr>
          <p:cNvSpPr>
            <a:spLocks noGrp="1"/>
          </p:cNvSpPr>
          <p:nvPr>
            <p:ph type="sldNum" sz="quarter" idx="12"/>
          </p:nvPr>
        </p:nvSpPr>
        <p:spPr/>
        <p:txBody>
          <a:bodyPr/>
          <a:lstStyle/>
          <a:p>
            <a:fld id="{695884B8-C86C-9247-916E-0E4ED69A0AE3}" type="slidenum">
              <a:rPr lang="en-US" smtClean="0"/>
              <a:t>‹#›</a:t>
            </a:fld>
            <a:endParaRPr lang="en-US"/>
          </a:p>
        </p:txBody>
      </p:sp>
      <p:sp>
        <p:nvSpPr>
          <p:cNvPr id="14" name="Text Placeholder 13">
            <a:extLst>
              <a:ext uri="{FF2B5EF4-FFF2-40B4-BE49-F238E27FC236}">
                <a16:creationId xmlns:a16="http://schemas.microsoft.com/office/drawing/2014/main" id="{CF72E2FE-7B63-AF4A-93E8-BA374B01E2CB}"/>
              </a:ext>
            </a:extLst>
          </p:cNvPr>
          <p:cNvSpPr>
            <a:spLocks noGrp="1"/>
          </p:cNvSpPr>
          <p:nvPr>
            <p:ph type="body" sz="quarter" idx="13" hasCustomPrompt="1"/>
          </p:nvPr>
        </p:nvSpPr>
        <p:spPr>
          <a:xfrm>
            <a:off x="827088" y="1524000"/>
            <a:ext cx="10515600" cy="4530725"/>
          </a:xfrm>
        </p:spPr>
        <p:txBody>
          <a:bodyPr lIns="182880" rIns="182880">
            <a:normAutofit/>
          </a:bodyPr>
          <a:lstStyle>
            <a:lvl1pPr marL="270000" indent="-270000">
              <a:defRPr sz="2200"/>
            </a:lvl1pPr>
            <a:lvl2pPr marL="540000" indent="-360000">
              <a:buFont typeface="Courier New" panose="02070309020205020404" pitchFamily="49" charset="0"/>
              <a:buChar char="o"/>
              <a:defRPr sz="2200"/>
            </a:lvl2pPr>
            <a:lvl3pPr marL="900000" indent="-360000">
              <a:buFont typeface="Wingdings" pitchFamily="2" charset="2"/>
              <a:buChar char="Ø"/>
              <a:defRPr sz="2200"/>
            </a:lvl3pPr>
            <a:lvl4pPr marL="1170000" indent="-270000">
              <a:buFont typeface="Wingdings" pitchFamily="2" charset="2"/>
              <a:buChar char="ü"/>
              <a:defRPr sz="2200"/>
            </a:lvl4pPr>
            <a:lvl5pPr marL="1620000" indent="-270000">
              <a:defRPr sz="2200"/>
            </a:lvl5pPr>
          </a:lstStyle>
          <a:p>
            <a:pPr lvl="0"/>
            <a:r>
              <a:rPr lang="en-US"/>
              <a:t> Edit Master text styles</a:t>
            </a:r>
          </a:p>
          <a:p>
            <a:pPr lvl="1"/>
            <a:r>
              <a:rPr lang="en-US"/>
              <a:t> Second level</a:t>
            </a:r>
          </a:p>
          <a:p>
            <a:pPr lvl="2"/>
            <a:r>
              <a:rPr lang="en-US"/>
              <a:t> Third level</a:t>
            </a:r>
          </a:p>
          <a:p>
            <a:pPr lvl="3"/>
            <a:r>
              <a:rPr lang="en-US"/>
              <a:t> Fourth level</a:t>
            </a:r>
          </a:p>
          <a:p>
            <a:pPr lvl="4"/>
            <a:r>
              <a:rPr lang="en-US"/>
              <a:t> Fifth level</a:t>
            </a:r>
          </a:p>
        </p:txBody>
      </p:sp>
      <p:sp>
        <p:nvSpPr>
          <p:cNvPr id="10" name="Rectangle 51">
            <a:extLst>
              <a:ext uri="{FF2B5EF4-FFF2-40B4-BE49-F238E27FC236}">
                <a16:creationId xmlns:a16="http://schemas.microsoft.com/office/drawing/2014/main" id="{F7F6A2DC-690D-9C48-866E-84FDBF471032}"/>
              </a:ext>
            </a:extLst>
          </p:cNvPr>
          <p:cNvSpPr/>
          <p:nvPr userDrawn="1"/>
        </p:nvSpPr>
        <p:spPr>
          <a:xfrm>
            <a:off x="2100" y="-2887"/>
            <a:ext cx="12187800" cy="1138959"/>
          </a:xfrm>
          <a:prstGeom prst="rect">
            <a:avLst/>
          </a:prstGeom>
          <a:solidFill>
            <a:schemeClr val="tx2"/>
          </a:solidFill>
          <a:ln w="12700">
            <a:miter lim="400000"/>
          </a:ln>
        </p:spPr>
        <p:txBody>
          <a:bodyPr lIns="22860" rIns="22860" anchor="ctr"/>
          <a:lstStyle/>
          <a:p>
            <a:pPr algn="ctr" defTabSz="228541">
              <a:defRPr>
                <a:solidFill>
                  <a:srgbClr val="FFFFFF"/>
                </a:solidFill>
                <a:latin typeface="Arial"/>
                <a:ea typeface="Arial"/>
                <a:cs typeface="Arial"/>
                <a:sym typeface="Arial"/>
              </a:defRPr>
            </a:pPr>
            <a:endParaRPr sz="2200"/>
          </a:p>
        </p:txBody>
      </p:sp>
      <p:sp>
        <p:nvSpPr>
          <p:cNvPr id="15" name="Title 14">
            <a:extLst>
              <a:ext uri="{FF2B5EF4-FFF2-40B4-BE49-F238E27FC236}">
                <a16:creationId xmlns:a16="http://schemas.microsoft.com/office/drawing/2014/main" id="{07B60B32-36BC-C140-891C-CE927D3067D3}"/>
              </a:ext>
            </a:extLst>
          </p:cNvPr>
          <p:cNvSpPr>
            <a:spLocks noGrp="1"/>
          </p:cNvSpPr>
          <p:nvPr>
            <p:ph type="title"/>
          </p:nvPr>
        </p:nvSpPr>
        <p:spPr>
          <a:xfrm>
            <a:off x="156000" y="22370"/>
            <a:ext cx="11880000" cy="1088448"/>
          </a:xfrm>
        </p:spPr>
        <p:txBody>
          <a:bodyPr>
            <a:normAutofit/>
          </a:bodyPr>
          <a:lstStyle>
            <a:lvl1pPr algn="l">
              <a:defRPr sz="4800" baseline="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11353405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67F4495-27E8-004C-8903-BF4538E257BF}"/>
              </a:ext>
            </a:extLst>
          </p:cNvPr>
          <p:cNvSpPr>
            <a:spLocks noGrp="1"/>
          </p:cNvSpPr>
          <p:nvPr>
            <p:ph type="dt" sz="half" idx="10"/>
          </p:nvPr>
        </p:nvSpPr>
        <p:spPr>
          <a:xfrm>
            <a:off x="827088" y="6387157"/>
            <a:ext cx="1292658" cy="419687"/>
          </a:xfrm>
        </p:spPr>
        <p:txBody>
          <a:bodyPr/>
          <a:lstStyle>
            <a:lvl1pPr>
              <a:defRPr sz="1400">
                <a:solidFill>
                  <a:schemeClr val="bg1"/>
                </a:solidFill>
              </a:defRPr>
            </a:lvl1pPr>
          </a:lstStyle>
          <a:p>
            <a:r>
              <a:rPr lang="en-US"/>
              <a:t>9/28/2022</a:t>
            </a:r>
          </a:p>
        </p:txBody>
      </p:sp>
      <p:sp>
        <p:nvSpPr>
          <p:cNvPr id="5" name="Footer Placeholder 4">
            <a:extLst>
              <a:ext uri="{FF2B5EF4-FFF2-40B4-BE49-F238E27FC236}">
                <a16:creationId xmlns:a16="http://schemas.microsoft.com/office/drawing/2014/main" id="{DB001F61-6447-2C47-AAA5-8A3616037887}"/>
              </a:ext>
            </a:extLst>
          </p:cNvPr>
          <p:cNvSpPr>
            <a:spLocks noGrp="1"/>
          </p:cNvSpPr>
          <p:nvPr>
            <p:ph type="ftr" sz="quarter" idx="11"/>
          </p:nvPr>
        </p:nvSpPr>
        <p:spPr/>
        <p:txBody>
          <a:bodyPr/>
          <a:lstStyle>
            <a:lvl1pPr>
              <a:defRPr sz="1600"/>
            </a:lvl1pPr>
          </a:lstStyle>
          <a:p>
            <a:r>
              <a:rPr lang="en-US"/>
              <a:t>A. Baskys -- ML for Nb3Sn wire image analysis</a:t>
            </a:r>
          </a:p>
        </p:txBody>
      </p:sp>
      <p:sp>
        <p:nvSpPr>
          <p:cNvPr id="6" name="Slide Number Placeholder 5">
            <a:extLst>
              <a:ext uri="{FF2B5EF4-FFF2-40B4-BE49-F238E27FC236}">
                <a16:creationId xmlns:a16="http://schemas.microsoft.com/office/drawing/2014/main" id="{B539C193-CAEC-E34E-92A4-59DB19B6AF7E}"/>
              </a:ext>
            </a:extLst>
          </p:cNvPr>
          <p:cNvSpPr>
            <a:spLocks noGrp="1"/>
          </p:cNvSpPr>
          <p:nvPr>
            <p:ph type="sldNum" sz="quarter" idx="12"/>
          </p:nvPr>
        </p:nvSpPr>
        <p:spPr/>
        <p:txBody>
          <a:bodyPr/>
          <a:lstStyle/>
          <a:p>
            <a:fld id="{695884B8-C86C-9247-916E-0E4ED69A0AE3}" type="slidenum">
              <a:rPr lang="en-US" smtClean="0"/>
              <a:t>‹#›</a:t>
            </a:fld>
            <a:endParaRPr lang="en-US"/>
          </a:p>
        </p:txBody>
      </p:sp>
      <p:sp>
        <p:nvSpPr>
          <p:cNvPr id="14" name="Text Placeholder 13">
            <a:extLst>
              <a:ext uri="{FF2B5EF4-FFF2-40B4-BE49-F238E27FC236}">
                <a16:creationId xmlns:a16="http://schemas.microsoft.com/office/drawing/2014/main" id="{CF72E2FE-7B63-AF4A-93E8-BA374B01E2CB}"/>
              </a:ext>
            </a:extLst>
          </p:cNvPr>
          <p:cNvSpPr>
            <a:spLocks noGrp="1"/>
          </p:cNvSpPr>
          <p:nvPr>
            <p:ph type="body" sz="quarter" idx="13" hasCustomPrompt="1"/>
          </p:nvPr>
        </p:nvSpPr>
        <p:spPr>
          <a:xfrm>
            <a:off x="827088" y="1524000"/>
            <a:ext cx="10515600" cy="4530725"/>
          </a:xfrm>
        </p:spPr>
        <p:txBody>
          <a:bodyPr lIns="182880" rIns="182880">
            <a:normAutofit/>
          </a:bodyPr>
          <a:lstStyle>
            <a:lvl1pPr marL="270000" indent="-270000">
              <a:defRPr sz="2200"/>
            </a:lvl1pPr>
            <a:lvl2pPr marL="540000" indent="-360000">
              <a:buFont typeface="Courier New" panose="02070309020205020404" pitchFamily="49" charset="0"/>
              <a:buChar char="o"/>
              <a:defRPr sz="2200"/>
            </a:lvl2pPr>
            <a:lvl3pPr marL="900000" indent="-360000">
              <a:buFont typeface="Wingdings" pitchFamily="2" charset="2"/>
              <a:buChar char="Ø"/>
              <a:defRPr sz="2200"/>
            </a:lvl3pPr>
            <a:lvl4pPr marL="1170000" indent="-270000">
              <a:buFont typeface="Wingdings" pitchFamily="2" charset="2"/>
              <a:buChar char="ü"/>
              <a:defRPr sz="2200"/>
            </a:lvl4pPr>
            <a:lvl5pPr marL="1620000" indent="-270000">
              <a:defRPr sz="2200"/>
            </a:lvl5pPr>
          </a:lstStyle>
          <a:p>
            <a:pPr lvl="0"/>
            <a:r>
              <a:rPr lang="en-US"/>
              <a:t> Edit Master text styles</a:t>
            </a:r>
          </a:p>
          <a:p>
            <a:pPr lvl="1"/>
            <a:r>
              <a:rPr lang="en-US"/>
              <a:t> Second level</a:t>
            </a:r>
          </a:p>
          <a:p>
            <a:pPr lvl="2"/>
            <a:r>
              <a:rPr lang="en-US"/>
              <a:t> Third level</a:t>
            </a:r>
          </a:p>
          <a:p>
            <a:pPr lvl="3"/>
            <a:r>
              <a:rPr lang="en-US"/>
              <a:t> Fourth level</a:t>
            </a:r>
          </a:p>
          <a:p>
            <a:pPr lvl="4"/>
            <a:r>
              <a:rPr lang="en-US"/>
              <a:t> Fifth level</a:t>
            </a:r>
          </a:p>
        </p:txBody>
      </p:sp>
      <p:sp>
        <p:nvSpPr>
          <p:cNvPr id="10" name="Rectangle 51">
            <a:extLst>
              <a:ext uri="{FF2B5EF4-FFF2-40B4-BE49-F238E27FC236}">
                <a16:creationId xmlns:a16="http://schemas.microsoft.com/office/drawing/2014/main" id="{F7F6A2DC-690D-9C48-866E-84FDBF471032}"/>
              </a:ext>
            </a:extLst>
          </p:cNvPr>
          <p:cNvSpPr/>
          <p:nvPr userDrawn="1"/>
        </p:nvSpPr>
        <p:spPr>
          <a:xfrm>
            <a:off x="2100" y="-2887"/>
            <a:ext cx="12187800" cy="1138959"/>
          </a:xfrm>
          <a:prstGeom prst="rect">
            <a:avLst/>
          </a:prstGeom>
          <a:solidFill>
            <a:schemeClr val="tx2"/>
          </a:solidFill>
          <a:ln w="12700">
            <a:miter lim="400000"/>
          </a:ln>
        </p:spPr>
        <p:txBody>
          <a:bodyPr lIns="22860" rIns="22860" anchor="ctr"/>
          <a:lstStyle/>
          <a:p>
            <a:pPr algn="ctr" defTabSz="228541">
              <a:defRPr>
                <a:solidFill>
                  <a:srgbClr val="FFFFFF"/>
                </a:solidFill>
                <a:latin typeface="Arial"/>
                <a:ea typeface="Arial"/>
                <a:cs typeface="Arial"/>
                <a:sym typeface="Arial"/>
              </a:defRPr>
            </a:pPr>
            <a:endParaRPr sz="2200"/>
          </a:p>
        </p:txBody>
      </p:sp>
      <p:sp>
        <p:nvSpPr>
          <p:cNvPr id="15" name="Title 14">
            <a:extLst>
              <a:ext uri="{FF2B5EF4-FFF2-40B4-BE49-F238E27FC236}">
                <a16:creationId xmlns:a16="http://schemas.microsoft.com/office/drawing/2014/main" id="{07B60B32-36BC-C140-891C-CE927D3067D3}"/>
              </a:ext>
            </a:extLst>
          </p:cNvPr>
          <p:cNvSpPr>
            <a:spLocks noGrp="1"/>
          </p:cNvSpPr>
          <p:nvPr>
            <p:ph type="title"/>
          </p:nvPr>
        </p:nvSpPr>
        <p:spPr>
          <a:xfrm>
            <a:off x="156000" y="22370"/>
            <a:ext cx="11880000" cy="1088448"/>
          </a:xfrm>
        </p:spPr>
        <p:txBody>
          <a:bodyPr>
            <a:normAutofit/>
          </a:bodyPr>
          <a:lstStyle>
            <a:lvl1pPr algn="l">
              <a:defRPr sz="4800" baseline="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7487619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67F4495-27E8-004C-8903-BF4538E257BF}"/>
              </a:ext>
            </a:extLst>
          </p:cNvPr>
          <p:cNvSpPr>
            <a:spLocks noGrp="1"/>
          </p:cNvSpPr>
          <p:nvPr>
            <p:ph type="dt" sz="half" idx="10"/>
          </p:nvPr>
        </p:nvSpPr>
        <p:spPr>
          <a:xfrm>
            <a:off x="827088" y="6387157"/>
            <a:ext cx="1292658" cy="419687"/>
          </a:xfrm>
        </p:spPr>
        <p:txBody>
          <a:bodyPr/>
          <a:lstStyle>
            <a:lvl1pPr>
              <a:defRPr sz="1400">
                <a:solidFill>
                  <a:schemeClr val="bg1"/>
                </a:solidFill>
              </a:defRPr>
            </a:lvl1pPr>
          </a:lstStyle>
          <a:p>
            <a:r>
              <a:rPr lang="en-US"/>
              <a:t>9/28/2022</a:t>
            </a:r>
          </a:p>
        </p:txBody>
      </p:sp>
      <p:sp>
        <p:nvSpPr>
          <p:cNvPr id="5" name="Footer Placeholder 4">
            <a:extLst>
              <a:ext uri="{FF2B5EF4-FFF2-40B4-BE49-F238E27FC236}">
                <a16:creationId xmlns:a16="http://schemas.microsoft.com/office/drawing/2014/main" id="{DB001F61-6447-2C47-AAA5-8A3616037887}"/>
              </a:ext>
            </a:extLst>
          </p:cNvPr>
          <p:cNvSpPr>
            <a:spLocks noGrp="1"/>
          </p:cNvSpPr>
          <p:nvPr>
            <p:ph type="ftr" sz="quarter" idx="11"/>
          </p:nvPr>
        </p:nvSpPr>
        <p:spPr/>
        <p:txBody>
          <a:bodyPr/>
          <a:lstStyle>
            <a:lvl1pPr>
              <a:defRPr sz="1600"/>
            </a:lvl1pPr>
          </a:lstStyle>
          <a:p>
            <a:r>
              <a:rPr lang="en-US"/>
              <a:t>A. Baskys -- ML for Nb3Sn wire image analysis</a:t>
            </a:r>
          </a:p>
        </p:txBody>
      </p:sp>
      <p:sp>
        <p:nvSpPr>
          <p:cNvPr id="6" name="Slide Number Placeholder 5">
            <a:extLst>
              <a:ext uri="{FF2B5EF4-FFF2-40B4-BE49-F238E27FC236}">
                <a16:creationId xmlns:a16="http://schemas.microsoft.com/office/drawing/2014/main" id="{B539C193-CAEC-E34E-92A4-59DB19B6AF7E}"/>
              </a:ext>
            </a:extLst>
          </p:cNvPr>
          <p:cNvSpPr>
            <a:spLocks noGrp="1"/>
          </p:cNvSpPr>
          <p:nvPr>
            <p:ph type="sldNum" sz="quarter" idx="12"/>
          </p:nvPr>
        </p:nvSpPr>
        <p:spPr/>
        <p:txBody>
          <a:bodyPr/>
          <a:lstStyle/>
          <a:p>
            <a:fld id="{695884B8-C86C-9247-916E-0E4ED69A0AE3}" type="slidenum">
              <a:rPr lang="en-US" smtClean="0"/>
              <a:t>‹#›</a:t>
            </a:fld>
            <a:endParaRPr lang="en-US"/>
          </a:p>
        </p:txBody>
      </p:sp>
      <p:sp>
        <p:nvSpPr>
          <p:cNvPr id="14" name="Text Placeholder 13">
            <a:extLst>
              <a:ext uri="{FF2B5EF4-FFF2-40B4-BE49-F238E27FC236}">
                <a16:creationId xmlns:a16="http://schemas.microsoft.com/office/drawing/2014/main" id="{CF72E2FE-7B63-AF4A-93E8-BA374B01E2CB}"/>
              </a:ext>
            </a:extLst>
          </p:cNvPr>
          <p:cNvSpPr>
            <a:spLocks noGrp="1"/>
          </p:cNvSpPr>
          <p:nvPr>
            <p:ph type="body" sz="quarter" idx="13" hasCustomPrompt="1"/>
          </p:nvPr>
        </p:nvSpPr>
        <p:spPr>
          <a:xfrm>
            <a:off x="827088" y="1524000"/>
            <a:ext cx="10515600" cy="4530725"/>
          </a:xfrm>
        </p:spPr>
        <p:txBody>
          <a:bodyPr lIns="182880" rIns="182880">
            <a:normAutofit/>
          </a:bodyPr>
          <a:lstStyle>
            <a:lvl1pPr marL="270000" indent="-270000">
              <a:defRPr sz="2200"/>
            </a:lvl1pPr>
            <a:lvl2pPr marL="540000" indent="-360000">
              <a:buFont typeface="Courier New" panose="02070309020205020404" pitchFamily="49" charset="0"/>
              <a:buChar char="o"/>
              <a:defRPr sz="2200"/>
            </a:lvl2pPr>
            <a:lvl3pPr marL="900000" indent="-360000">
              <a:buFont typeface="Wingdings" pitchFamily="2" charset="2"/>
              <a:buChar char="Ø"/>
              <a:defRPr sz="2200"/>
            </a:lvl3pPr>
            <a:lvl4pPr marL="1170000" indent="-270000">
              <a:buFont typeface="Wingdings" pitchFamily="2" charset="2"/>
              <a:buChar char="ü"/>
              <a:defRPr sz="2200"/>
            </a:lvl4pPr>
            <a:lvl5pPr marL="1620000" indent="-270000">
              <a:defRPr sz="2200"/>
            </a:lvl5pPr>
          </a:lstStyle>
          <a:p>
            <a:pPr lvl="0"/>
            <a:r>
              <a:rPr lang="en-US"/>
              <a:t> Edit Master text styles</a:t>
            </a:r>
          </a:p>
          <a:p>
            <a:pPr lvl="1"/>
            <a:r>
              <a:rPr lang="en-US"/>
              <a:t> Second level</a:t>
            </a:r>
          </a:p>
          <a:p>
            <a:pPr lvl="2"/>
            <a:r>
              <a:rPr lang="en-US"/>
              <a:t> Third level</a:t>
            </a:r>
          </a:p>
          <a:p>
            <a:pPr lvl="3"/>
            <a:r>
              <a:rPr lang="en-US"/>
              <a:t> Fourth level</a:t>
            </a:r>
          </a:p>
          <a:p>
            <a:pPr lvl="4"/>
            <a:r>
              <a:rPr lang="en-US"/>
              <a:t> Fifth level</a:t>
            </a:r>
          </a:p>
        </p:txBody>
      </p:sp>
      <p:sp>
        <p:nvSpPr>
          <p:cNvPr id="10" name="Rectangle 51">
            <a:extLst>
              <a:ext uri="{FF2B5EF4-FFF2-40B4-BE49-F238E27FC236}">
                <a16:creationId xmlns:a16="http://schemas.microsoft.com/office/drawing/2014/main" id="{F7F6A2DC-690D-9C48-866E-84FDBF471032}"/>
              </a:ext>
            </a:extLst>
          </p:cNvPr>
          <p:cNvSpPr/>
          <p:nvPr userDrawn="1"/>
        </p:nvSpPr>
        <p:spPr>
          <a:xfrm>
            <a:off x="2100" y="-2887"/>
            <a:ext cx="12187800" cy="1138959"/>
          </a:xfrm>
          <a:prstGeom prst="rect">
            <a:avLst/>
          </a:prstGeom>
          <a:solidFill>
            <a:schemeClr val="tx2"/>
          </a:solidFill>
          <a:ln w="12700">
            <a:miter lim="400000"/>
          </a:ln>
        </p:spPr>
        <p:txBody>
          <a:bodyPr lIns="22860" rIns="22860" anchor="ctr"/>
          <a:lstStyle/>
          <a:p>
            <a:pPr algn="ctr" defTabSz="228541">
              <a:defRPr>
                <a:solidFill>
                  <a:srgbClr val="FFFFFF"/>
                </a:solidFill>
                <a:latin typeface="Arial"/>
                <a:ea typeface="Arial"/>
                <a:cs typeface="Arial"/>
                <a:sym typeface="Arial"/>
              </a:defRPr>
            </a:pPr>
            <a:endParaRPr sz="2200"/>
          </a:p>
        </p:txBody>
      </p:sp>
      <p:sp>
        <p:nvSpPr>
          <p:cNvPr id="15" name="Title 14">
            <a:extLst>
              <a:ext uri="{FF2B5EF4-FFF2-40B4-BE49-F238E27FC236}">
                <a16:creationId xmlns:a16="http://schemas.microsoft.com/office/drawing/2014/main" id="{07B60B32-36BC-C140-891C-CE927D3067D3}"/>
              </a:ext>
            </a:extLst>
          </p:cNvPr>
          <p:cNvSpPr>
            <a:spLocks noGrp="1"/>
          </p:cNvSpPr>
          <p:nvPr>
            <p:ph type="title"/>
          </p:nvPr>
        </p:nvSpPr>
        <p:spPr>
          <a:xfrm>
            <a:off x="156000" y="22370"/>
            <a:ext cx="11880000" cy="1088448"/>
          </a:xfrm>
        </p:spPr>
        <p:txBody>
          <a:bodyPr>
            <a:normAutofit/>
          </a:bodyPr>
          <a:lstStyle>
            <a:lvl1pPr algn="l">
              <a:defRPr sz="4800" baseline="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36682756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67F4495-27E8-004C-8903-BF4538E257BF}"/>
              </a:ext>
            </a:extLst>
          </p:cNvPr>
          <p:cNvSpPr>
            <a:spLocks noGrp="1"/>
          </p:cNvSpPr>
          <p:nvPr>
            <p:ph type="dt" sz="half" idx="10"/>
          </p:nvPr>
        </p:nvSpPr>
        <p:spPr>
          <a:xfrm>
            <a:off x="827088" y="6387157"/>
            <a:ext cx="1292658" cy="419687"/>
          </a:xfrm>
        </p:spPr>
        <p:txBody>
          <a:bodyPr/>
          <a:lstStyle>
            <a:lvl1pPr>
              <a:defRPr sz="1400">
                <a:solidFill>
                  <a:schemeClr val="bg1"/>
                </a:solidFill>
              </a:defRPr>
            </a:lvl1pPr>
          </a:lstStyle>
          <a:p>
            <a:r>
              <a:rPr lang="en-US"/>
              <a:t>9/28/2022</a:t>
            </a:r>
          </a:p>
        </p:txBody>
      </p:sp>
      <p:sp>
        <p:nvSpPr>
          <p:cNvPr id="5" name="Footer Placeholder 4">
            <a:extLst>
              <a:ext uri="{FF2B5EF4-FFF2-40B4-BE49-F238E27FC236}">
                <a16:creationId xmlns:a16="http://schemas.microsoft.com/office/drawing/2014/main" id="{DB001F61-6447-2C47-AAA5-8A3616037887}"/>
              </a:ext>
            </a:extLst>
          </p:cNvPr>
          <p:cNvSpPr>
            <a:spLocks noGrp="1"/>
          </p:cNvSpPr>
          <p:nvPr>
            <p:ph type="ftr" sz="quarter" idx="11"/>
          </p:nvPr>
        </p:nvSpPr>
        <p:spPr/>
        <p:txBody>
          <a:bodyPr/>
          <a:lstStyle>
            <a:lvl1pPr>
              <a:defRPr sz="1600"/>
            </a:lvl1pPr>
          </a:lstStyle>
          <a:p>
            <a:r>
              <a:rPr lang="en-US"/>
              <a:t>A. Baskys -- ML for Nb3Sn wire image analysis</a:t>
            </a:r>
          </a:p>
        </p:txBody>
      </p:sp>
      <p:sp>
        <p:nvSpPr>
          <p:cNvPr id="6" name="Slide Number Placeholder 5">
            <a:extLst>
              <a:ext uri="{FF2B5EF4-FFF2-40B4-BE49-F238E27FC236}">
                <a16:creationId xmlns:a16="http://schemas.microsoft.com/office/drawing/2014/main" id="{B539C193-CAEC-E34E-92A4-59DB19B6AF7E}"/>
              </a:ext>
            </a:extLst>
          </p:cNvPr>
          <p:cNvSpPr>
            <a:spLocks noGrp="1"/>
          </p:cNvSpPr>
          <p:nvPr>
            <p:ph type="sldNum" sz="quarter" idx="12"/>
          </p:nvPr>
        </p:nvSpPr>
        <p:spPr/>
        <p:txBody>
          <a:bodyPr/>
          <a:lstStyle/>
          <a:p>
            <a:fld id="{695884B8-C86C-9247-916E-0E4ED69A0AE3}" type="slidenum">
              <a:rPr lang="en-US" smtClean="0"/>
              <a:t>‹#›</a:t>
            </a:fld>
            <a:endParaRPr lang="en-US"/>
          </a:p>
        </p:txBody>
      </p:sp>
      <p:sp>
        <p:nvSpPr>
          <p:cNvPr id="14" name="Text Placeholder 13">
            <a:extLst>
              <a:ext uri="{FF2B5EF4-FFF2-40B4-BE49-F238E27FC236}">
                <a16:creationId xmlns:a16="http://schemas.microsoft.com/office/drawing/2014/main" id="{CF72E2FE-7B63-AF4A-93E8-BA374B01E2CB}"/>
              </a:ext>
            </a:extLst>
          </p:cNvPr>
          <p:cNvSpPr>
            <a:spLocks noGrp="1"/>
          </p:cNvSpPr>
          <p:nvPr>
            <p:ph type="body" sz="quarter" idx="13" hasCustomPrompt="1"/>
          </p:nvPr>
        </p:nvSpPr>
        <p:spPr>
          <a:xfrm>
            <a:off x="827088" y="1524000"/>
            <a:ext cx="10515600" cy="4530725"/>
          </a:xfrm>
        </p:spPr>
        <p:txBody>
          <a:bodyPr lIns="182880" rIns="182880">
            <a:normAutofit/>
          </a:bodyPr>
          <a:lstStyle>
            <a:lvl1pPr marL="270000" indent="-270000">
              <a:defRPr sz="2200"/>
            </a:lvl1pPr>
            <a:lvl2pPr marL="540000" indent="-360000">
              <a:buFont typeface="Courier New" panose="02070309020205020404" pitchFamily="49" charset="0"/>
              <a:buChar char="o"/>
              <a:defRPr sz="2200"/>
            </a:lvl2pPr>
            <a:lvl3pPr marL="900000" indent="-360000">
              <a:buFont typeface="Wingdings" pitchFamily="2" charset="2"/>
              <a:buChar char="Ø"/>
              <a:defRPr sz="2200"/>
            </a:lvl3pPr>
            <a:lvl4pPr marL="1170000" indent="-270000">
              <a:buFont typeface="Wingdings" pitchFamily="2" charset="2"/>
              <a:buChar char="ü"/>
              <a:defRPr sz="2200"/>
            </a:lvl4pPr>
            <a:lvl5pPr marL="1620000" indent="-270000">
              <a:defRPr sz="2200"/>
            </a:lvl5pPr>
          </a:lstStyle>
          <a:p>
            <a:pPr lvl="0"/>
            <a:r>
              <a:rPr lang="en-US"/>
              <a:t> Edit Master text styles</a:t>
            </a:r>
          </a:p>
          <a:p>
            <a:pPr lvl="1"/>
            <a:r>
              <a:rPr lang="en-US"/>
              <a:t> Second level</a:t>
            </a:r>
          </a:p>
          <a:p>
            <a:pPr lvl="2"/>
            <a:r>
              <a:rPr lang="en-US"/>
              <a:t> Third level</a:t>
            </a:r>
          </a:p>
          <a:p>
            <a:pPr lvl="3"/>
            <a:r>
              <a:rPr lang="en-US"/>
              <a:t> Fourth level</a:t>
            </a:r>
          </a:p>
          <a:p>
            <a:pPr lvl="4"/>
            <a:r>
              <a:rPr lang="en-US"/>
              <a:t> Fifth level</a:t>
            </a:r>
          </a:p>
        </p:txBody>
      </p:sp>
      <p:sp>
        <p:nvSpPr>
          <p:cNvPr id="10" name="Rectangle 51">
            <a:extLst>
              <a:ext uri="{FF2B5EF4-FFF2-40B4-BE49-F238E27FC236}">
                <a16:creationId xmlns:a16="http://schemas.microsoft.com/office/drawing/2014/main" id="{F7F6A2DC-690D-9C48-866E-84FDBF471032}"/>
              </a:ext>
            </a:extLst>
          </p:cNvPr>
          <p:cNvSpPr/>
          <p:nvPr userDrawn="1"/>
        </p:nvSpPr>
        <p:spPr>
          <a:xfrm>
            <a:off x="2100" y="-2887"/>
            <a:ext cx="12187800" cy="1138959"/>
          </a:xfrm>
          <a:prstGeom prst="rect">
            <a:avLst/>
          </a:prstGeom>
          <a:solidFill>
            <a:schemeClr val="tx2"/>
          </a:solidFill>
          <a:ln w="12700">
            <a:miter lim="400000"/>
          </a:ln>
        </p:spPr>
        <p:txBody>
          <a:bodyPr lIns="22860" rIns="22860" anchor="ctr"/>
          <a:lstStyle/>
          <a:p>
            <a:pPr algn="ctr" defTabSz="228541">
              <a:defRPr>
                <a:solidFill>
                  <a:srgbClr val="FFFFFF"/>
                </a:solidFill>
                <a:latin typeface="Arial"/>
                <a:ea typeface="Arial"/>
                <a:cs typeface="Arial"/>
                <a:sym typeface="Arial"/>
              </a:defRPr>
            </a:pPr>
            <a:endParaRPr sz="2200"/>
          </a:p>
        </p:txBody>
      </p:sp>
      <p:sp>
        <p:nvSpPr>
          <p:cNvPr id="15" name="Title 14">
            <a:extLst>
              <a:ext uri="{FF2B5EF4-FFF2-40B4-BE49-F238E27FC236}">
                <a16:creationId xmlns:a16="http://schemas.microsoft.com/office/drawing/2014/main" id="{07B60B32-36BC-C140-891C-CE927D3067D3}"/>
              </a:ext>
            </a:extLst>
          </p:cNvPr>
          <p:cNvSpPr>
            <a:spLocks noGrp="1"/>
          </p:cNvSpPr>
          <p:nvPr>
            <p:ph type="title"/>
          </p:nvPr>
        </p:nvSpPr>
        <p:spPr>
          <a:xfrm>
            <a:off x="156000" y="22370"/>
            <a:ext cx="11880000" cy="1088448"/>
          </a:xfrm>
        </p:spPr>
        <p:txBody>
          <a:bodyPr>
            <a:normAutofit/>
          </a:bodyPr>
          <a:lstStyle>
            <a:lvl1pPr algn="l">
              <a:defRPr sz="4800" baseline="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10530603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67F4495-27E8-004C-8903-BF4538E257BF}"/>
              </a:ext>
            </a:extLst>
          </p:cNvPr>
          <p:cNvSpPr>
            <a:spLocks noGrp="1"/>
          </p:cNvSpPr>
          <p:nvPr>
            <p:ph type="dt" sz="half" idx="10"/>
          </p:nvPr>
        </p:nvSpPr>
        <p:spPr>
          <a:xfrm>
            <a:off x="827088" y="6387157"/>
            <a:ext cx="1292658" cy="419687"/>
          </a:xfrm>
        </p:spPr>
        <p:txBody>
          <a:bodyPr/>
          <a:lstStyle>
            <a:lvl1pPr>
              <a:defRPr sz="1400">
                <a:solidFill>
                  <a:schemeClr val="bg1"/>
                </a:solidFill>
              </a:defRPr>
            </a:lvl1pPr>
          </a:lstStyle>
          <a:p>
            <a:r>
              <a:rPr lang="en-US"/>
              <a:t>9/28/2022</a:t>
            </a:r>
          </a:p>
        </p:txBody>
      </p:sp>
      <p:sp>
        <p:nvSpPr>
          <p:cNvPr id="5" name="Footer Placeholder 4">
            <a:extLst>
              <a:ext uri="{FF2B5EF4-FFF2-40B4-BE49-F238E27FC236}">
                <a16:creationId xmlns:a16="http://schemas.microsoft.com/office/drawing/2014/main" id="{DB001F61-6447-2C47-AAA5-8A3616037887}"/>
              </a:ext>
            </a:extLst>
          </p:cNvPr>
          <p:cNvSpPr>
            <a:spLocks noGrp="1"/>
          </p:cNvSpPr>
          <p:nvPr>
            <p:ph type="ftr" sz="quarter" idx="11"/>
          </p:nvPr>
        </p:nvSpPr>
        <p:spPr/>
        <p:txBody>
          <a:bodyPr/>
          <a:lstStyle>
            <a:lvl1pPr>
              <a:defRPr sz="1600"/>
            </a:lvl1pPr>
          </a:lstStyle>
          <a:p>
            <a:r>
              <a:rPr lang="en-US"/>
              <a:t>A. Baskys -- ML for Nb3Sn wire image analysis</a:t>
            </a:r>
          </a:p>
        </p:txBody>
      </p:sp>
      <p:sp>
        <p:nvSpPr>
          <p:cNvPr id="6" name="Slide Number Placeholder 5">
            <a:extLst>
              <a:ext uri="{FF2B5EF4-FFF2-40B4-BE49-F238E27FC236}">
                <a16:creationId xmlns:a16="http://schemas.microsoft.com/office/drawing/2014/main" id="{B539C193-CAEC-E34E-92A4-59DB19B6AF7E}"/>
              </a:ext>
            </a:extLst>
          </p:cNvPr>
          <p:cNvSpPr>
            <a:spLocks noGrp="1"/>
          </p:cNvSpPr>
          <p:nvPr>
            <p:ph type="sldNum" sz="quarter" idx="12"/>
          </p:nvPr>
        </p:nvSpPr>
        <p:spPr/>
        <p:txBody>
          <a:bodyPr/>
          <a:lstStyle/>
          <a:p>
            <a:fld id="{695884B8-C86C-9247-916E-0E4ED69A0AE3}" type="slidenum">
              <a:rPr lang="en-US" smtClean="0"/>
              <a:t>‹#›</a:t>
            </a:fld>
            <a:endParaRPr lang="en-US"/>
          </a:p>
        </p:txBody>
      </p:sp>
      <p:sp>
        <p:nvSpPr>
          <p:cNvPr id="14" name="Text Placeholder 13">
            <a:extLst>
              <a:ext uri="{FF2B5EF4-FFF2-40B4-BE49-F238E27FC236}">
                <a16:creationId xmlns:a16="http://schemas.microsoft.com/office/drawing/2014/main" id="{CF72E2FE-7B63-AF4A-93E8-BA374B01E2CB}"/>
              </a:ext>
            </a:extLst>
          </p:cNvPr>
          <p:cNvSpPr>
            <a:spLocks noGrp="1"/>
          </p:cNvSpPr>
          <p:nvPr>
            <p:ph type="body" sz="quarter" idx="13" hasCustomPrompt="1"/>
          </p:nvPr>
        </p:nvSpPr>
        <p:spPr>
          <a:xfrm>
            <a:off x="827088" y="1524000"/>
            <a:ext cx="10515600" cy="4530725"/>
          </a:xfrm>
        </p:spPr>
        <p:txBody>
          <a:bodyPr lIns="182880" rIns="182880">
            <a:normAutofit/>
          </a:bodyPr>
          <a:lstStyle>
            <a:lvl1pPr marL="270000" indent="-270000">
              <a:defRPr sz="2200"/>
            </a:lvl1pPr>
            <a:lvl2pPr marL="540000" indent="-360000">
              <a:buFont typeface="Courier New" panose="02070309020205020404" pitchFamily="49" charset="0"/>
              <a:buChar char="o"/>
              <a:defRPr sz="2200"/>
            </a:lvl2pPr>
            <a:lvl3pPr marL="900000" indent="-360000">
              <a:buFont typeface="Wingdings" pitchFamily="2" charset="2"/>
              <a:buChar char="Ø"/>
              <a:defRPr sz="2200"/>
            </a:lvl3pPr>
            <a:lvl4pPr marL="1170000" indent="-270000">
              <a:buFont typeface="Wingdings" pitchFamily="2" charset="2"/>
              <a:buChar char="ü"/>
              <a:defRPr sz="2200"/>
            </a:lvl4pPr>
            <a:lvl5pPr marL="1620000" indent="-270000">
              <a:defRPr sz="2200"/>
            </a:lvl5pPr>
          </a:lstStyle>
          <a:p>
            <a:pPr lvl="0"/>
            <a:r>
              <a:rPr lang="en-US"/>
              <a:t> Edit Master text styles</a:t>
            </a:r>
          </a:p>
          <a:p>
            <a:pPr lvl="1"/>
            <a:r>
              <a:rPr lang="en-US"/>
              <a:t> Second level</a:t>
            </a:r>
          </a:p>
          <a:p>
            <a:pPr lvl="2"/>
            <a:r>
              <a:rPr lang="en-US"/>
              <a:t> Third level</a:t>
            </a:r>
          </a:p>
          <a:p>
            <a:pPr lvl="3"/>
            <a:r>
              <a:rPr lang="en-US"/>
              <a:t> Fourth level</a:t>
            </a:r>
          </a:p>
          <a:p>
            <a:pPr lvl="4"/>
            <a:r>
              <a:rPr lang="en-US"/>
              <a:t> Fifth level</a:t>
            </a:r>
          </a:p>
        </p:txBody>
      </p:sp>
      <p:sp>
        <p:nvSpPr>
          <p:cNvPr id="10" name="Rectangle 51">
            <a:extLst>
              <a:ext uri="{FF2B5EF4-FFF2-40B4-BE49-F238E27FC236}">
                <a16:creationId xmlns:a16="http://schemas.microsoft.com/office/drawing/2014/main" id="{F7F6A2DC-690D-9C48-866E-84FDBF471032}"/>
              </a:ext>
            </a:extLst>
          </p:cNvPr>
          <p:cNvSpPr/>
          <p:nvPr userDrawn="1"/>
        </p:nvSpPr>
        <p:spPr>
          <a:xfrm>
            <a:off x="2100" y="-2887"/>
            <a:ext cx="12187800" cy="1138959"/>
          </a:xfrm>
          <a:prstGeom prst="rect">
            <a:avLst/>
          </a:prstGeom>
          <a:solidFill>
            <a:schemeClr val="tx2"/>
          </a:solidFill>
          <a:ln w="12700">
            <a:miter lim="400000"/>
          </a:ln>
        </p:spPr>
        <p:txBody>
          <a:bodyPr lIns="22860" rIns="22860" anchor="ctr"/>
          <a:lstStyle/>
          <a:p>
            <a:pPr algn="ctr" defTabSz="228541">
              <a:defRPr>
                <a:solidFill>
                  <a:srgbClr val="FFFFFF"/>
                </a:solidFill>
                <a:latin typeface="Arial"/>
                <a:ea typeface="Arial"/>
                <a:cs typeface="Arial"/>
                <a:sym typeface="Arial"/>
              </a:defRPr>
            </a:pPr>
            <a:endParaRPr sz="2200"/>
          </a:p>
        </p:txBody>
      </p:sp>
      <p:sp>
        <p:nvSpPr>
          <p:cNvPr id="15" name="Title 14">
            <a:extLst>
              <a:ext uri="{FF2B5EF4-FFF2-40B4-BE49-F238E27FC236}">
                <a16:creationId xmlns:a16="http://schemas.microsoft.com/office/drawing/2014/main" id="{07B60B32-36BC-C140-891C-CE927D3067D3}"/>
              </a:ext>
            </a:extLst>
          </p:cNvPr>
          <p:cNvSpPr>
            <a:spLocks noGrp="1"/>
          </p:cNvSpPr>
          <p:nvPr>
            <p:ph type="title"/>
          </p:nvPr>
        </p:nvSpPr>
        <p:spPr>
          <a:xfrm>
            <a:off x="156000" y="22370"/>
            <a:ext cx="11880000" cy="1088448"/>
          </a:xfrm>
        </p:spPr>
        <p:txBody>
          <a:bodyPr>
            <a:normAutofit/>
          </a:bodyPr>
          <a:lstStyle>
            <a:lvl1pPr algn="l">
              <a:defRPr sz="4800" baseline="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22603468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67F4495-27E8-004C-8903-BF4538E257BF}"/>
              </a:ext>
            </a:extLst>
          </p:cNvPr>
          <p:cNvSpPr>
            <a:spLocks noGrp="1"/>
          </p:cNvSpPr>
          <p:nvPr>
            <p:ph type="dt" sz="half" idx="10"/>
          </p:nvPr>
        </p:nvSpPr>
        <p:spPr>
          <a:xfrm>
            <a:off x="827088" y="6387157"/>
            <a:ext cx="1292658" cy="419687"/>
          </a:xfrm>
        </p:spPr>
        <p:txBody>
          <a:bodyPr/>
          <a:lstStyle>
            <a:lvl1pPr>
              <a:defRPr sz="1400">
                <a:solidFill>
                  <a:schemeClr val="bg1"/>
                </a:solidFill>
              </a:defRPr>
            </a:lvl1pPr>
          </a:lstStyle>
          <a:p>
            <a:r>
              <a:rPr lang="en-US"/>
              <a:t>9/28/2022</a:t>
            </a:r>
          </a:p>
        </p:txBody>
      </p:sp>
      <p:sp>
        <p:nvSpPr>
          <p:cNvPr id="5" name="Footer Placeholder 4">
            <a:extLst>
              <a:ext uri="{FF2B5EF4-FFF2-40B4-BE49-F238E27FC236}">
                <a16:creationId xmlns:a16="http://schemas.microsoft.com/office/drawing/2014/main" id="{DB001F61-6447-2C47-AAA5-8A3616037887}"/>
              </a:ext>
            </a:extLst>
          </p:cNvPr>
          <p:cNvSpPr>
            <a:spLocks noGrp="1"/>
          </p:cNvSpPr>
          <p:nvPr>
            <p:ph type="ftr" sz="quarter" idx="11"/>
          </p:nvPr>
        </p:nvSpPr>
        <p:spPr/>
        <p:txBody>
          <a:bodyPr/>
          <a:lstStyle>
            <a:lvl1pPr>
              <a:defRPr sz="1600"/>
            </a:lvl1pPr>
          </a:lstStyle>
          <a:p>
            <a:r>
              <a:rPr lang="en-US"/>
              <a:t>A. Baskys -- ML for Nb3Sn wire image analysis</a:t>
            </a:r>
          </a:p>
        </p:txBody>
      </p:sp>
      <p:sp>
        <p:nvSpPr>
          <p:cNvPr id="6" name="Slide Number Placeholder 5">
            <a:extLst>
              <a:ext uri="{FF2B5EF4-FFF2-40B4-BE49-F238E27FC236}">
                <a16:creationId xmlns:a16="http://schemas.microsoft.com/office/drawing/2014/main" id="{B539C193-CAEC-E34E-92A4-59DB19B6AF7E}"/>
              </a:ext>
            </a:extLst>
          </p:cNvPr>
          <p:cNvSpPr>
            <a:spLocks noGrp="1"/>
          </p:cNvSpPr>
          <p:nvPr>
            <p:ph type="sldNum" sz="quarter" idx="12"/>
          </p:nvPr>
        </p:nvSpPr>
        <p:spPr/>
        <p:txBody>
          <a:bodyPr/>
          <a:lstStyle/>
          <a:p>
            <a:fld id="{695884B8-C86C-9247-916E-0E4ED69A0AE3}" type="slidenum">
              <a:rPr lang="en-US" smtClean="0"/>
              <a:t>‹#›</a:t>
            </a:fld>
            <a:endParaRPr lang="en-US"/>
          </a:p>
        </p:txBody>
      </p:sp>
      <p:sp>
        <p:nvSpPr>
          <p:cNvPr id="14" name="Text Placeholder 13">
            <a:extLst>
              <a:ext uri="{FF2B5EF4-FFF2-40B4-BE49-F238E27FC236}">
                <a16:creationId xmlns:a16="http://schemas.microsoft.com/office/drawing/2014/main" id="{CF72E2FE-7B63-AF4A-93E8-BA374B01E2CB}"/>
              </a:ext>
            </a:extLst>
          </p:cNvPr>
          <p:cNvSpPr>
            <a:spLocks noGrp="1"/>
          </p:cNvSpPr>
          <p:nvPr>
            <p:ph type="body" sz="quarter" idx="13" hasCustomPrompt="1"/>
          </p:nvPr>
        </p:nvSpPr>
        <p:spPr>
          <a:xfrm>
            <a:off x="827088" y="1524000"/>
            <a:ext cx="10515600" cy="4530725"/>
          </a:xfrm>
        </p:spPr>
        <p:txBody>
          <a:bodyPr lIns="182880" rIns="182880">
            <a:normAutofit/>
          </a:bodyPr>
          <a:lstStyle>
            <a:lvl1pPr marL="270000" indent="-270000">
              <a:defRPr sz="2200"/>
            </a:lvl1pPr>
            <a:lvl2pPr marL="540000" indent="-360000">
              <a:buFont typeface="Courier New" panose="02070309020205020404" pitchFamily="49" charset="0"/>
              <a:buChar char="o"/>
              <a:defRPr sz="2200"/>
            </a:lvl2pPr>
            <a:lvl3pPr marL="900000" indent="-360000">
              <a:buFont typeface="Wingdings" pitchFamily="2" charset="2"/>
              <a:buChar char="Ø"/>
              <a:defRPr sz="2200"/>
            </a:lvl3pPr>
            <a:lvl4pPr marL="1170000" indent="-270000">
              <a:buFont typeface="Wingdings" pitchFamily="2" charset="2"/>
              <a:buChar char="ü"/>
              <a:defRPr sz="2200"/>
            </a:lvl4pPr>
            <a:lvl5pPr marL="1620000" indent="-270000">
              <a:defRPr sz="2200"/>
            </a:lvl5pPr>
          </a:lstStyle>
          <a:p>
            <a:pPr lvl="0"/>
            <a:r>
              <a:rPr lang="en-US"/>
              <a:t> Edit Master text styles</a:t>
            </a:r>
          </a:p>
          <a:p>
            <a:pPr lvl="1"/>
            <a:r>
              <a:rPr lang="en-US"/>
              <a:t> Second level</a:t>
            </a:r>
          </a:p>
          <a:p>
            <a:pPr lvl="2"/>
            <a:r>
              <a:rPr lang="en-US"/>
              <a:t> Third level</a:t>
            </a:r>
          </a:p>
          <a:p>
            <a:pPr lvl="3"/>
            <a:r>
              <a:rPr lang="en-US"/>
              <a:t> Fourth level</a:t>
            </a:r>
          </a:p>
          <a:p>
            <a:pPr lvl="4"/>
            <a:r>
              <a:rPr lang="en-US"/>
              <a:t> Fifth level</a:t>
            </a:r>
          </a:p>
        </p:txBody>
      </p:sp>
      <p:sp>
        <p:nvSpPr>
          <p:cNvPr id="10" name="Rectangle 51">
            <a:extLst>
              <a:ext uri="{FF2B5EF4-FFF2-40B4-BE49-F238E27FC236}">
                <a16:creationId xmlns:a16="http://schemas.microsoft.com/office/drawing/2014/main" id="{F7F6A2DC-690D-9C48-866E-84FDBF471032}"/>
              </a:ext>
            </a:extLst>
          </p:cNvPr>
          <p:cNvSpPr/>
          <p:nvPr userDrawn="1"/>
        </p:nvSpPr>
        <p:spPr>
          <a:xfrm>
            <a:off x="2100" y="-2887"/>
            <a:ext cx="12187800" cy="1138959"/>
          </a:xfrm>
          <a:prstGeom prst="rect">
            <a:avLst/>
          </a:prstGeom>
          <a:solidFill>
            <a:schemeClr val="tx2"/>
          </a:solidFill>
          <a:ln w="12700">
            <a:miter lim="400000"/>
          </a:ln>
        </p:spPr>
        <p:txBody>
          <a:bodyPr lIns="22860" rIns="22860" anchor="ctr"/>
          <a:lstStyle/>
          <a:p>
            <a:pPr algn="ctr" defTabSz="228541">
              <a:defRPr>
                <a:solidFill>
                  <a:srgbClr val="FFFFFF"/>
                </a:solidFill>
                <a:latin typeface="Arial"/>
                <a:ea typeface="Arial"/>
                <a:cs typeface="Arial"/>
                <a:sym typeface="Arial"/>
              </a:defRPr>
            </a:pPr>
            <a:endParaRPr sz="2200"/>
          </a:p>
        </p:txBody>
      </p:sp>
      <p:sp>
        <p:nvSpPr>
          <p:cNvPr id="15" name="Title 14">
            <a:extLst>
              <a:ext uri="{FF2B5EF4-FFF2-40B4-BE49-F238E27FC236}">
                <a16:creationId xmlns:a16="http://schemas.microsoft.com/office/drawing/2014/main" id="{07B60B32-36BC-C140-891C-CE927D3067D3}"/>
              </a:ext>
            </a:extLst>
          </p:cNvPr>
          <p:cNvSpPr>
            <a:spLocks noGrp="1"/>
          </p:cNvSpPr>
          <p:nvPr>
            <p:ph type="title"/>
          </p:nvPr>
        </p:nvSpPr>
        <p:spPr>
          <a:xfrm>
            <a:off x="156000" y="22370"/>
            <a:ext cx="11880000" cy="1088448"/>
          </a:xfrm>
        </p:spPr>
        <p:txBody>
          <a:bodyPr>
            <a:normAutofit/>
          </a:bodyPr>
          <a:lstStyle>
            <a:lvl1pPr algn="l">
              <a:defRPr sz="4800" baseline="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2223586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2" descr="C:\Users\Ian Pong\Documents\LBNL\Logo\LBNL_Full_Logo_Final.jpg" hidden="1"/>
          <p:cNvPicPr preferRelativeResize="0">
            <a:picLocks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0620000" y="108000"/>
            <a:ext cx="1440000" cy="12289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12192000" cy="1080000"/>
          </a:xfrm>
        </p:spPr>
        <p:txBody>
          <a:bodyPr/>
          <a:lstStyle/>
          <a:p>
            <a:r>
              <a:rPr lang="en-US"/>
              <a:t>Click to edit Master title style</a:t>
            </a:r>
            <a:endParaRPr lang="en-GB" dirty="0"/>
          </a:p>
        </p:txBody>
      </p:sp>
      <p:sp>
        <p:nvSpPr>
          <p:cNvPr id="3" name="Content Placeholder 2"/>
          <p:cNvSpPr>
            <a:spLocks noGrp="1"/>
          </p:cNvSpPr>
          <p:nvPr>
            <p:ph idx="1"/>
          </p:nvPr>
        </p:nvSpPr>
        <p:spPr>
          <a:xfrm>
            <a:off x="609600" y="1368000"/>
            <a:ext cx="10972800" cy="46413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hidden="1"/>
          <p:cNvSpPr>
            <a:spLocks noGrp="1"/>
          </p:cNvSpPr>
          <p:nvPr>
            <p:ph type="dt" sz="half" idx="10"/>
          </p:nvPr>
        </p:nvSpPr>
        <p:spPr/>
        <p:txBody>
          <a:bodyPr/>
          <a:lstStyle/>
          <a:p>
            <a:r>
              <a:rPr lang="en-US"/>
              <a:t>9/28/2022</a:t>
            </a:r>
            <a:endParaRPr lang="en-GB"/>
          </a:p>
        </p:txBody>
      </p:sp>
      <p:sp>
        <p:nvSpPr>
          <p:cNvPr id="5" name="Footer Placeholder 4"/>
          <p:cNvSpPr>
            <a:spLocks noGrp="1"/>
          </p:cNvSpPr>
          <p:nvPr>
            <p:ph type="ftr" sz="quarter" idx="11"/>
          </p:nvPr>
        </p:nvSpPr>
        <p:spPr>
          <a:xfrm>
            <a:off x="3432000" y="6448251"/>
            <a:ext cx="5328000" cy="365125"/>
          </a:xfrm>
        </p:spPr>
        <p:txBody>
          <a:bodyPr/>
          <a:lstStyle>
            <a:lvl1pPr>
              <a:defRPr>
                <a:solidFill>
                  <a:schemeClr val="bg1">
                    <a:lumMod val="95000"/>
                  </a:schemeClr>
                </a:solidFill>
              </a:defRPr>
            </a:lvl1pPr>
          </a:lstStyle>
          <a:p>
            <a:r>
              <a:rPr lang="en-US"/>
              <a:t>A. Baskys -- ML for Nb3Sn wire image analysis</a:t>
            </a:r>
            <a:endParaRPr lang="en-GB"/>
          </a:p>
        </p:txBody>
      </p:sp>
      <p:sp>
        <p:nvSpPr>
          <p:cNvPr id="6" name="Slide Number Placeholder 5"/>
          <p:cNvSpPr>
            <a:spLocks noGrp="1"/>
          </p:cNvSpPr>
          <p:nvPr>
            <p:ph type="sldNum" sz="quarter" idx="12"/>
          </p:nvPr>
        </p:nvSpPr>
        <p:spPr>
          <a:xfrm>
            <a:off x="8737600" y="6448251"/>
            <a:ext cx="2844800" cy="365125"/>
          </a:xfrm>
        </p:spPr>
        <p:txBody>
          <a:bodyPr/>
          <a:lstStyle>
            <a:lvl1pPr>
              <a:defRPr>
                <a:solidFill>
                  <a:schemeClr val="bg1">
                    <a:lumMod val="95000"/>
                  </a:schemeClr>
                </a:solidFill>
              </a:defRPr>
            </a:lvl1pPr>
          </a:lstStyle>
          <a:p>
            <a:fld id="{E6910A57-C4C2-471D-B852-7E80F10F5A4C}" type="slidenum">
              <a:rPr lang="en-GB" smtClean="0"/>
              <a:pPr/>
              <a:t>‹#›</a:t>
            </a:fld>
            <a:endParaRPr lang="en-GB"/>
          </a:p>
        </p:txBody>
      </p:sp>
    </p:spTree>
    <p:extLst>
      <p:ext uri="{BB962C8B-B14F-4D97-AF65-F5344CB8AC3E}">
        <p14:creationId xmlns:p14="http://schemas.microsoft.com/office/powerpoint/2010/main" val="1289305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67F4495-27E8-004C-8903-BF4538E257BF}"/>
              </a:ext>
            </a:extLst>
          </p:cNvPr>
          <p:cNvSpPr>
            <a:spLocks noGrp="1"/>
          </p:cNvSpPr>
          <p:nvPr>
            <p:ph type="dt" sz="half" idx="10"/>
          </p:nvPr>
        </p:nvSpPr>
        <p:spPr>
          <a:xfrm>
            <a:off x="827088" y="6387157"/>
            <a:ext cx="1292658" cy="419687"/>
          </a:xfrm>
        </p:spPr>
        <p:txBody>
          <a:bodyPr/>
          <a:lstStyle>
            <a:lvl1pPr>
              <a:defRPr sz="1400">
                <a:solidFill>
                  <a:schemeClr val="bg1"/>
                </a:solidFill>
              </a:defRPr>
            </a:lvl1pPr>
          </a:lstStyle>
          <a:p>
            <a:r>
              <a:rPr lang="en-US"/>
              <a:t>9/28/2022</a:t>
            </a:r>
          </a:p>
        </p:txBody>
      </p:sp>
      <p:sp>
        <p:nvSpPr>
          <p:cNvPr id="5" name="Footer Placeholder 4">
            <a:extLst>
              <a:ext uri="{FF2B5EF4-FFF2-40B4-BE49-F238E27FC236}">
                <a16:creationId xmlns:a16="http://schemas.microsoft.com/office/drawing/2014/main" id="{DB001F61-6447-2C47-AAA5-8A3616037887}"/>
              </a:ext>
            </a:extLst>
          </p:cNvPr>
          <p:cNvSpPr>
            <a:spLocks noGrp="1"/>
          </p:cNvSpPr>
          <p:nvPr>
            <p:ph type="ftr" sz="quarter" idx="11"/>
          </p:nvPr>
        </p:nvSpPr>
        <p:spPr/>
        <p:txBody>
          <a:bodyPr/>
          <a:lstStyle>
            <a:lvl1pPr>
              <a:defRPr sz="1600"/>
            </a:lvl1pPr>
          </a:lstStyle>
          <a:p>
            <a:r>
              <a:rPr lang="en-US"/>
              <a:t>A. Baskys -- ML for Nb3Sn wire image analysis</a:t>
            </a:r>
          </a:p>
        </p:txBody>
      </p:sp>
      <p:sp>
        <p:nvSpPr>
          <p:cNvPr id="6" name="Slide Number Placeholder 5">
            <a:extLst>
              <a:ext uri="{FF2B5EF4-FFF2-40B4-BE49-F238E27FC236}">
                <a16:creationId xmlns:a16="http://schemas.microsoft.com/office/drawing/2014/main" id="{B539C193-CAEC-E34E-92A4-59DB19B6AF7E}"/>
              </a:ext>
            </a:extLst>
          </p:cNvPr>
          <p:cNvSpPr>
            <a:spLocks noGrp="1"/>
          </p:cNvSpPr>
          <p:nvPr>
            <p:ph type="sldNum" sz="quarter" idx="12"/>
          </p:nvPr>
        </p:nvSpPr>
        <p:spPr/>
        <p:txBody>
          <a:bodyPr/>
          <a:lstStyle/>
          <a:p>
            <a:fld id="{695884B8-C86C-9247-916E-0E4ED69A0AE3}" type="slidenum">
              <a:rPr lang="en-US" smtClean="0"/>
              <a:t>‹#›</a:t>
            </a:fld>
            <a:endParaRPr lang="en-US"/>
          </a:p>
        </p:txBody>
      </p:sp>
      <p:sp>
        <p:nvSpPr>
          <p:cNvPr id="14" name="Text Placeholder 13">
            <a:extLst>
              <a:ext uri="{FF2B5EF4-FFF2-40B4-BE49-F238E27FC236}">
                <a16:creationId xmlns:a16="http://schemas.microsoft.com/office/drawing/2014/main" id="{CF72E2FE-7B63-AF4A-93E8-BA374B01E2CB}"/>
              </a:ext>
            </a:extLst>
          </p:cNvPr>
          <p:cNvSpPr>
            <a:spLocks noGrp="1"/>
          </p:cNvSpPr>
          <p:nvPr>
            <p:ph type="body" sz="quarter" idx="13" hasCustomPrompt="1"/>
          </p:nvPr>
        </p:nvSpPr>
        <p:spPr>
          <a:xfrm>
            <a:off x="827088" y="1524000"/>
            <a:ext cx="10515600" cy="4530725"/>
          </a:xfrm>
        </p:spPr>
        <p:txBody>
          <a:bodyPr lIns="182880" rIns="182880">
            <a:normAutofit/>
          </a:bodyPr>
          <a:lstStyle>
            <a:lvl1pPr marL="270000" indent="-270000">
              <a:defRPr sz="2200"/>
            </a:lvl1pPr>
            <a:lvl2pPr marL="540000" indent="-360000">
              <a:buFont typeface="Courier New" panose="02070309020205020404" pitchFamily="49" charset="0"/>
              <a:buChar char="o"/>
              <a:defRPr sz="2200"/>
            </a:lvl2pPr>
            <a:lvl3pPr marL="900000" indent="-360000">
              <a:buFont typeface="Wingdings" pitchFamily="2" charset="2"/>
              <a:buChar char="Ø"/>
              <a:defRPr sz="2200"/>
            </a:lvl3pPr>
            <a:lvl4pPr marL="1170000" indent="-270000">
              <a:buFont typeface="Wingdings" pitchFamily="2" charset="2"/>
              <a:buChar char="ü"/>
              <a:defRPr sz="2200"/>
            </a:lvl4pPr>
            <a:lvl5pPr marL="1620000" indent="-270000">
              <a:defRPr sz="2200"/>
            </a:lvl5pPr>
          </a:lstStyle>
          <a:p>
            <a:pPr lvl="0"/>
            <a:r>
              <a:rPr lang="en-US"/>
              <a:t> Edit Master text styles</a:t>
            </a:r>
          </a:p>
          <a:p>
            <a:pPr lvl="1"/>
            <a:r>
              <a:rPr lang="en-US"/>
              <a:t> Second level</a:t>
            </a:r>
          </a:p>
          <a:p>
            <a:pPr lvl="2"/>
            <a:r>
              <a:rPr lang="en-US"/>
              <a:t> Third level</a:t>
            </a:r>
          </a:p>
          <a:p>
            <a:pPr lvl="3"/>
            <a:r>
              <a:rPr lang="en-US"/>
              <a:t> Fourth level</a:t>
            </a:r>
          </a:p>
          <a:p>
            <a:pPr lvl="4"/>
            <a:r>
              <a:rPr lang="en-US"/>
              <a:t> Fifth level</a:t>
            </a:r>
          </a:p>
        </p:txBody>
      </p:sp>
      <p:sp>
        <p:nvSpPr>
          <p:cNvPr id="10" name="Rectangle 51">
            <a:extLst>
              <a:ext uri="{FF2B5EF4-FFF2-40B4-BE49-F238E27FC236}">
                <a16:creationId xmlns:a16="http://schemas.microsoft.com/office/drawing/2014/main" id="{F7F6A2DC-690D-9C48-866E-84FDBF471032}"/>
              </a:ext>
            </a:extLst>
          </p:cNvPr>
          <p:cNvSpPr/>
          <p:nvPr userDrawn="1"/>
        </p:nvSpPr>
        <p:spPr>
          <a:xfrm>
            <a:off x="2100" y="-2887"/>
            <a:ext cx="12187800" cy="1138959"/>
          </a:xfrm>
          <a:prstGeom prst="rect">
            <a:avLst/>
          </a:prstGeom>
          <a:solidFill>
            <a:schemeClr val="tx2"/>
          </a:solidFill>
          <a:ln w="12700">
            <a:miter lim="400000"/>
          </a:ln>
        </p:spPr>
        <p:txBody>
          <a:bodyPr lIns="22860" rIns="22860" anchor="ctr"/>
          <a:lstStyle/>
          <a:p>
            <a:pPr algn="ctr" defTabSz="228541">
              <a:defRPr>
                <a:solidFill>
                  <a:srgbClr val="FFFFFF"/>
                </a:solidFill>
                <a:latin typeface="Arial"/>
                <a:ea typeface="Arial"/>
                <a:cs typeface="Arial"/>
                <a:sym typeface="Arial"/>
              </a:defRPr>
            </a:pPr>
            <a:endParaRPr sz="2200"/>
          </a:p>
        </p:txBody>
      </p:sp>
      <p:sp>
        <p:nvSpPr>
          <p:cNvPr id="15" name="Title 14">
            <a:extLst>
              <a:ext uri="{FF2B5EF4-FFF2-40B4-BE49-F238E27FC236}">
                <a16:creationId xmlns:a16="http://schemas.microsoft.com/office/drawing/2014/main" id="{07B60B32-36BC-C140-891C-CE927D3067D3}"/>
              </a:ext>
            </a:extLst>
          </p:cNvPr>
          <p:cNvSpPr>
            <a:spLocks noGrp="1"/>
          </p:cNvSpPr>
          <p:nvPr>
            <p:ph type="title"/>
          </p:nvPr>
        </p:nvSpPr>
        <p:spPr>
          <a:xfrm>
            <a:off x="156000" y="22370"/>
            <a:ext cx="11880000" cy="1088448"/>
          </a:xfrm>
        </p:spPr>
        <p:txBody>
          <a:bodyPr>
            <a:normAutofit/>
          </a:bodyPr>
          <a:lstStyle>
            <a:lvl1pPr algn="l">
              <a:defRPr sz="4800" baseline="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20630379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67F4495-27E8-004C-8903-BF4538E257BF}"/>
              </a:ext>
            </a:extLst>
          </p:cNvPr>
          <p:cNvSpPr>
            <a:spLocks noGrp="1"/>
          </p:cNvSpPr>
          <p:nvPr>
            <p:ph type="dt" sz="half" idx="10"/>
          </p:nvPr>
        </p:nvSpPr>
        <p:spPr>
          <a:xfrm>
            <a:off x="827088" y="6387157"/>
            <a:ext cx="1292658" cy="419687"/>
          </a:xfrm>
        </p:spPr>
        <p:txBody>
          <a:bodyPr/>
          <a:lstStyle>
            <a:lvl1pPr>
              <a:defRPr sz="1400">
                <a:solidFill>
                  <a:schemeClr val="bg1"/>
                </a:solidFill>
              </a:defRPr>
            </a:lvl1pPr>
          </a:lstStyle>
          <a:p>
            <a:r>
              <a:rPr lang="en-US"/>
              <a:t>9/28/2022</a:t>
            </a:r>
          </a:p>
        </p:txBody>
      </p:sp>
      <p:sp>
        <p:nvSpPr>
          <p:cNvPr id="5" name="Footer Placeholder 4">
            <a:extLst>
              <a:ext uri="{FF2B5EF4-FFF2-40B4-BE49-F238E27FC236}">
                <a16:creationId xmlns:a16="http://schemas.microsoft.com/office/drawing/2014/main" id="{DB001F61-6447-2C47-AAA5-8A3616037887}"/>
              </a:ext>
            </a:extLst>
          </p:cNvPr>
          <p:cNvSpPr>
            <a:spLocks noGrp="1"/>
          </p:cNvSpPr>
          <p:nvPr>
            <p:ph type="ftr" sz="quarter" idx="11"/>
          </p:nvPr>
        </p:nvSpPr>
        <p:spPr/>
        <p:txBody>
          <a:bodyPr/>
          <a:lstStyle>
            <a:lvl1pPr>
              <a:defRPr sz="1600"/>
            </a:lvl1pPr>
          </a:lstStyle>
          <a:p>
            <a:r>
              <a:rPr lang="en-US"/>
              <a:t>A. Baskys -- ML for Nb3Sn wire image analysis</a:t>
            </a:r>
          </a:p>
        </p:txBody>
      </p:sp>
      <p:sp>
        <p:nvSpPr>
          <p:cNvPr id="6" name="Slide Number Placeholder 5">
            <a:extLst>
              <a:ext uri="{FF2B5EF4-FFF2-40B4-BE49-F238E27FC236}">
                <a16:creationId xmlns:a16="http://schemas.microsoft.com/office/drawing/2014/main" id="{B539C193-CAEC-E34E-92A4-59DB19B6AF7E}"/>
              </a:ext>
            </a:extLst>
          </p:cNvPr>
          <p:cNvSpPr>
            <a:spLocks noGrp="1"/>
          </p:cNvSpPr>
          <p:nvPr>
            <p:ph type="sldNum" sz="quarter" idx="12"/>
          </p:nvPr>
        </p:nvSpPr>
        <p:spPr/>
        <p:txBody>
          <a:bodyPr/>
          <a:lstStyle/>
          <a:p>
            <a:fld id="{695884B8-C86C-9247-916E-0E4ED69A0AE3}" type="slidenum">
              <a:rPr lang="en-US" smtClean="0"/>
              <a:t>‹#›</a:t>
            </a:fld>
            <a:endParaRPr lang="en-US"/>
          </a:p>
        </p:txBody>
      </p:sp>
      <p:sp>
        <p:nvSpPr>
          <p:cNvPr id="14" name="Text Placeholder 13">
            <a:extLst>
              <a:ext uri="{FF2B5EF4-FFF2-40B4-BE49-F238E27FC236}">
                <a16:creationId xmlns:a16="http://schemas.microsoft.com/office/drawing/2014/main" id="{CF72E2FE-7B63-AF4A-93E8-BA374B01E2CB}"/>
              </a:ext>
            </a:extLst>
          </p:cNvPr>
          <p:cNvSpPr>
            <a:spLocks noGrp="1"/>
          </p:cNvSpPr>
          <p:nvPr>
            <p:ph type="body" sz="quarter" idx="13" hasCustomPrompt="1"/>
          </p:nvPr>
        </p:nvSpPr>
        <p:spPr>
          <a:xfrm>
            <a:off x="827088" y="1524000"/>
            <a:ext cx="10515600" cy="4530725"/>
          </a:xfrm>
        </p:spPr>
        <p:txBody>
          <a:bodyPr lIns="182880" rIns="182880">
            <a:normAutofit/>
          </a:bodyPr>
          <a:lstStyle>
            <a:lvl1pPr marL="270000" indent="-270000">
              <a:defRPr sz="2200"/>
            </a:lvl1pPr>
            <a:lvl2pPr marL="540000" indent="-360000">
              <a:buFont typeface="Courier New" panose="02070309020205020404" pitchFamily="49" charset="0"/>
              <a:buChar char="o"/>
              <a:defRPr sz="2200"/>
            </a:lvl2pPr>
            <a:lvl3pPr marL="900000" indent="-360000">
              <a:buFont typeface="Wingdings" pitchFamily="2" charset="2"/>
              <a:buChar char="Ø"/>
              <a:defRPr sz="2200"/>
            </a:lvl3pPr>
            <a:lvl4pPr marL="1170000" indent="-270000">
              <a:buFont typeface="Wingdings" pitchFamily="2" charset="2"/>
              <a:buChar char="ü"/>
              <a:defRPr sz="2200"/>
            </a:lvl4pPr>
            <a:lvl5pPr marL="1620000" indent="-270000">
              <a:defRPr sz="2200"/>
            </a:lvl5pPr>
          </a:lstStyle>
          <a:p>
            <a:pPr lvl="0"/>
            <a:r>
              <a:rPr lang="en-US"/>
              <a:t> Edit Master text styles</a:t>
            </a:r>
          </a:p>
          <a:p>
            <a:pPr lvl="1"/>
            <a:r>
              <a:rPr lang="en-US"/>
              <a:t> Second level</a:t>
            </a:r>
          </a:p>
          <a:p>
            <a:pPr lvl="2"/>
            <a:r>
              <a:rPr lang="en-US"/>
              <a:t> Third level</a:t>
            </a:r>
          </a:p>
          <a:p>
            <a:pPr lvl="3"/>
            <a:r>
              <a:rPr lang="en-US"/>
              <a:t> Fourth level</a:t>
            </a:r>
          </a:p>
          <a:p>
            <a:pPr lvl="4"/>
            <a:r>
              <a:rPr lang="en-US"/>
              <a:t> Fifth level</a:t>
            </a:r>
          </a:p>
        </p:txBody>
      </p:sp>
      <p:sp>
        <p:nvSpPr>
          <p:cNvPr id="10" name="Rectangle 51">
            <a:extLst>
              <a:ext uri="{FF2B5EF4-FFF2-40B4-BE49-F238E27FC236}">
                <a16:creationId xmlns:a16="http://schemas.microsoft.com/office/drawing/2014/main" id="{F7F6A2DC-690D-9C48-866E-84FDBF471032}"/>
              </a:ext>
            </a:extLst>
          </p:cNvPr>
          <p:cNvSpPr/>
          <p:nvPr userDrawn="1"/>
        </p:nvSpPr>
        <p:spPr>
          <a:xfrm>
            <a:off x="2100" y="-2887"/>
            <a:ext cx="12187800" cy="1138959"/>
          </a:xfrm>
          <a:prstGeom prst="rect">
            <a:avLst/>
          </a:prstGeom>
          <a:solidFill>
            <a:schemeClr val="tx2"/>
          </a:solidFill>
          <a:ln w="12700">
            <a:miter lim="400000"/>
          </a:ln>
        </p:spPr>
        <p:txBody>
          <a:bodyPr lIns="22860" rIns="22860" anchor="ctr"/>
          <a:lstStyle/>
          <a:p>
            <a:pPr algn="ctr" defTabSz="228541">
              <a:defRPr>
                <a:solidFill>
                  <a:srgbClr val="FFFFFF"/>
                </a:solidFill>
                <a:latin typeface="Arial"/>
                <a:ea typeface="Arial"/>
                <a:cs typeface="Arial"/>
                <a:sym typeface="Arial"/>
              </a:defRPr>
            </a:pPr>
            <a:endParaRPr sz="2200"/>
          </a:p>
        </p:txBody>
      </p:sp>
      <p:sp>
        <p:nvSpPr>
          <p:cNvPr id="15" name="Title 14">
            <a:extLst>
              <a:ext uri="{FF2B5EF4-FFF2-40B4-BE49-F238E27FC236}">
                <a16:creationId xmlns:a16="http://schemas.microsoft.com/office/drawing/2014/main" id="{07B60B32-36BC-C140-891C-CE927D3067D3}"/>
              </a:ext>
            </a:extLst>
          </p:cNvPr>
          <p:cNvSpPr>
            <a:spLocks noGrp="1"/>
          </p:cNvSpPr>
          <p:nvPr>
            <p:ph type="title"/>
          </p:nvPr>
        </p:nvSpPr>
        <p:spPr>
          <a:xfrm>
            <a:off x="156000" y="22370"/>
            <a:ext cx="11880000" cy="1088448"/>
          </a:xfrm>
        </p:spPr>
        <p:txBody>
          <a:bodyPr>
            <a:normAutofit/>
          </a:bodyPr>
          <a:lstStyle>
            <a:lvl1pPr algn="l">
              <a:defRPr sz="4800" baseline="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28012588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67F4495-27E8-004C-8903-BF4538E257BF}"/>
              </a:ext>
            </a:extLst>
          </p:cNvPr>
          <p:cNvSpPr>
            <a:spLocks noGrp="1"/>
          </p:cNvSpPr>
          <p:nvPr>
            <p:ph type="dt" sz="half" idx="10"/>
          </p:nvPr>
        </p:nvSpPr>
        <p:spPr>
          <a:xfrm>
            <a:off x="827088" y="6387157"/>
            <a:ext cx="1292658" cy="419687"/>
          </a:xfrm>
        </p:spPr>
        <p:txBody>
          <a:bodyPr/>
          <a:lstStyle>
            <a:lvl1pPr>
              <a:defRPr sz="1400">
                <a:solidFill>
                  <a:schemeClr val="bg1"/>
                </a:solidFill>
              </a:defRPr>
            </a:lvl1pPr>
          </a:lstStyle>
          <a:p>
            <a:r>
              <a:rPr lang="en-US"/>
              <a:t>9/28/2022</a:t>
            </a:r>
          </a:p>
        </p:txBody>
      </p:sp>
      <p:sp>
        <p:nvSpPr>
          <p:cNvPr id="5" name="Footer Placeholder 4">
            <a:extLst>
              <a:ext uri="{FF2B5EF4-FFF2-40B4-BE49-F238E27FC236}">
                <a16:creationId xmlns:a16="http://schemas.microsoft.com/office/drawing/2014/main" id="{DB001F61-6447-2C47-AAA5-8A3616037887}"/>
              </a:ext>
            </a:extLst>
          </p:cNvPr>
          <p:cNvSpPr>
            <a:spLocks noGrp="1"/>
          </p:cNvSpPr>
          <p:nvPr>
            <p:ph type="ftr" sz="quarter" idx="11"/>
          </p:nvPr>
        </p:nvSpPr>
        <p:spPr/>
        <p:txBody>
          <a:bodyPr/>
          <a:lstStyle>
            <a:lvl1pPr>
              <a:defRPr sz="1600"/>
            </a:lvl1pPr>
          </a:lstStyle>
          <a:p>
            <a:r>
              <a:rPr lang="en-US"/>
              <a:t>A. Baskys -- ML for Nb3Sn wire image analysis</a:t>
            </a:r>
          </a:p>
        </p:txBody>
      </p:sp>
      <p:sp>
        <p:nvSpPr>
          <p:cNvPr id="6" name="Slide Number Placeholder 5">
            <a:extLst>
              <a:ext uri="{FF2B5EF4-FFF2-40B4-BE49-F238E27FC236}">
                <a16:creationId xmlns:a16="http://schemas.microsoft.com/office/drawing/2014/main" id="{B539C193-CAEC-E34E-92A4-59DB19B6AF7E}"/>
              </a:ext>
            </a:extLst>
          </p:cNvPr>
          <p:cNvSpPr>
            <a:spLocks noGrp="1"/>
          </p:cNvSpPr>
          <p:nvPr>
            <p:ph type="sldNum" sz="quarter" idx="12"/>
          </p:nvPr>
        </p:nvSpPr>
        <p:spPr/>
        <p:txBody>
          <a:bodyPr/>
          <a:lstStyle/>
          <a:p>
            <a:fld id="{695884B8-C86C-9247-916E-0E4ED69A0AE3}" type="slidenum">
              <a:rPr lang="en-US" smtClean="0"/>
              <a:t>‹#›</a:t>
            </a:fld>
            <a:endParaRPr lang="en-US"/>
          </a:p>
        </p:txBody>
      </p:sp>
      <p:sp>
        <p:nvSpPr>
          <p:cNvPr id="14" name="Text Placeholder 13">
            <a:extLst>
              <a:ext uri="{FF2B5EF4-FFF2-40B4-BE49-F238E27FC236}">
                <a16:creationId xmlns:a16="http://schemas.microsoft.com/office/drawing/2014/main" id="{CF72E2FE-7B63-AF4A-93E8-BA374B01E2CB}"/>
              </a:ext>
            </a:extLst>
          </p:cNvPr>
          <p:cNvSpPr>
            <a:spLocks noGrp="1"/>
          </p:cNvSpPr>
          <p:nvPr>
            <p:ph type="body" sz="quarter" idx="13" hasCustomPrompt="1"/>
          </p:nvPr>
        </p:nvSpPr>
        <p:spPr>
          <a:xfrm>
            <a:off x="827088" y="1524000"/>
            <a:ext cx="10515600" cy="4530725"/>
          </a:xfrm>
        </p:spPr>
        <p:txBody>
          <a:bodyPr lIns="182880" rIns="182880">
            <a:normAutofit/>
          </a:bodyPr>
          <a:lstStyle>
            <a:lvl1pPr marL="270000" indent="-270000">
              <a:defRPr sz="2200"/>
            </a:lvl1pPr>
            <a:lvl2pPr marL="540000" indent="-360000">
              <a:buFont typeface="Courier New" panose="02070309020205020404" pitchFamily="49" charset="0"/>
              <a:buChar char="o"/>
              <a:defRPr sz="2200"/>
            </a:lvl2pPr>
            <a:lvl3pPr marL="900000" indent="-360000">
              <a:buFont typeface="Wingdings" pitchFamily="2" charset="2"/>
              <a:buChar char="Ø"/>
              <a:defRPr sz="2200"/>
            </a:lvl3pPr>
            <a:lvl4pPr marL="1170000" indent="-270000">
              <a:buFont typeface="Wingdings" pitchFamily="2" charset="2"/>
              <a:buChar char="ü"/>
              <a:defRPr sz="2200"/>
            </a:lvl4pPr>
            <a:lvl5pPr marL="1620000" indent="-270000">
              <a:defRPr sz="2200"/>
            </a:lvl5pPr>
          </a:lstStyle>
          <a:p>
            <a:pPr lvl="0"/>
            <a:r>
              <a:rPr lang="en-US"/>
              <a:t> Edit Master text styles</a:t>
            </a:r>
          </a:p>
          <a:p>
            <a:pPr lvl="1"/>
            <a:r>
              <a:rPr lang="en-US"/>
              <a:t> Second level</a:t>
            </a:r>
          </a:p>
          <a:p>
            <a:pPr lvl="2"/>
            <a:r>
              <a:rPr lang="en-US"/>
              <a:t> Third level</a:t>
            </a:r>
          </a:p>
          <a:p>
            <a:pPr lvl="3"/>
            <a:r>
              <a:rPr lang="en-US"/>
              <a:t> Fourth level</a:t>
            </a:r>
          </a:p>
          <a:p>
            <a:pPr lvl="4"/>
            <a:r>
              <a:rPr lang="en-US"/>
              <a:t> Fifth level</a:t>
            </a:r>
          </a:p>
        </p:txBody>
      </p:sp>
      <p:sp>
        <p:nvSpPr>
          <p:cNvPr id="10" name="Rectangle 51">
            <a:extLst>
              <a:ext uri="{FF2B5EF4-FFF2-40B4-BE49-F238E27FC236}">
                <a16:creationId xmlns:a16="http://schemas.microsoft.com/office/drawing/2014/main" id="{F7F6A2DC-690D-9C48-866E-84FDBF471032}"/>
              </a:ext>
            </a:extLst>
          </p:cNvPr>
          <p:cNvSpPr/>
          <p:nvPr userDrawn="1"/>
        </p:nvSpPr>
        <p:spPr>
          <a:xfrm>
            <a:off x="2100" y="-2887"/>
            <a:ext cx="12187800" cy="1138959"/>
          </a:xfrm>
          <a:prstGeom prst="rect">
            <a:avLst/>
          </a:prstGeom>
          <a:solidFill>
            <a:schemeClr val="tx2"/>
          </a:solidFill>
          <a:ln w="12700">
            <a:miter lim="400000"/>
          </a:ln>
        </p:spPr>
        <p:txBody>
          <a:bodyPr lIns="22860" rIns="22860" anchor="ctr"/>
          <a:lstStyle/>
          <a:p>
            <a:pPr algn="ctr" defTabSz="228541">
              <a:defRPr>
                <a:solidFill>
                  <a:srgbClr val="FFFFFF"/>
                </a:solidFill>
                <a:latin typeface="Arial"/>
                <a:ea typeface="Arial"/>
                <a:cs typeface="Arial"/>
                <a:sym typeface="Arial"/>
              </a:defRPr>
            </a:pPr>
            <a:endParaRPr sz="2200"/>
          </a:p>
        </p:txBody>
      </p:sp>
      <p:sp>
        <p:nvSpPr>
          <p:cNvPr id="15" name="Title 14">
            <a:extLst>
              <a:ext uri="{FF2B5EF4-FFF2-40B4-BE49-F238E27FC236}">
                <a16:creationId xmlns:a16="http://schemas.microsoft.com/office/drawing/2014/main" id="{07B60B32-36BC-C140-891C-CE927D3067D3}"/>
              </a:ext>
            </a:extLst>
          </p:cNvPr>
          <p:cNvSpPr>
            <a:spLocks noGrp="1"/>
          </p:cNvSpPr>
          <p:nvPr>
            <p:ph type="title"/>
          </p:nvPr>
        </p:nvSpPr>
        <p:spPr>
          <a:xfrm>
            <a:off x="156000" y="22370"/>
            <a:ext cx="11880000" cy="1088448"/>
          </a:xfrm>
        </p:spPr>
        <p:txBody>
          <a:bodyPr>
            <a:normAutofit/>
          </a:bodyPr>
          <a:lstStyle>
            <a:lvl1pPr algn="l">
              <a:defRPr sz="4800" baseline="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25371975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67F4495-27E8-004C-8903-BF4538E257BF}"/>
              </a:ext>
            </a:extLst>
          </p:cNvPr>
          <p:cNvSpPr>
            <a:spLocks noGrp="1"/>
          </p:cNvSpPr>
          <p:nvPr>
            <p:ph type="dt" sz="half" idx="10"/>
          </p:nvPr>
        </p:nvSpPr>
        <p:spPr>
          <a:xfrm>
            <a:off x="827088" y="6387157"/>
            <a:ext cx="1292658" cy="419687"/>
          </a:xfrm>
        </p:spPr>
        <p:txBody>
          <a:bodyPr/>
          <a:lstStyle>
            <a:lvl1pPr>
              <a:defRPr sz="1400">
                <a:solidFill>
                  <a:schemeClr val="bg1"/>
                </a:solidFill>
              </a:defRPr>
            </a:lvl1pPr>
          </a:lstStyle>
          <a:p>
            <a:r>
              <a:rPr lang="en-US"/>
              <a:t>9/28/2022</a:t>
            </a:r>
          </a:p>
        </p:txBody>
      </p:sp>
      <p:sp>
        <p:nvSpPr>
          <p:cNvPr id="5" name="Footer Placeholder 4">
            <a:extLst>
              <a:ext uri="{FF2B5EF4-FFF2-40B4-BE49-F238E27FC236}">
                <a16:creationId xmlns:a16="http://schemas.microsoft.com/office/drawing/2014/main" id="{DB001F61-6447-2C47-AAA5-8A3616037887}"/>
              </a:ext>
            </a:extLst>
          </p:cNvPr>
          <p:cNvSpPr>
            <a:spLocks noGrp="1"/>
          </p:cNvSpPr>
          <p:nvPr>
            <p:ph type="ftr" sz="quarter" idx="11"/>
          </p:nvPr>
        </p:nvSpPr>
        <p:spPr/>
        <p:txBody>
          <a:bodyPr/>
          <a:lstStyle>
            <a:lvl1pPr>
              <a:defRPr sz="1600"/>
            </a:lvl1pPr>
          </a:lstStyle>
          <a:p>
            <a:r>
              <a:rPr lang="en-US"/>
              <a:t>A. Baskys -- ML for Nb3Sn wire image analysis</a:t>
            </a:r>
          </a:p>
        </p:txBody>
      </p:sp>
      <p:sp>
        <p:nvSpPr>
          <p:cNvPr id="6" name="Slide Number Placeholder 5">
            <a:extLst>
              <a:ext uri="{FF2B5EF4-FFF2-40B4-BE49-F238E27FC236}">
                <a16:creationId xmlns:a16="http://schemas.microsoft.com/office/drawing/2014/main" id="{B539C193-CAEC-E34E-92A4-59DB19B6AF7E}"/>
              </a:ext>
            </a:extLst>
          </p:cNvPr>
          <p:cNvSpPr>
            <a:spLocks noGrp="1"/>
          </p:cNvSpPr>
          <p:nvPr>
            <p:ph type="sldNum" sz="quarter" idx="12"/>
          </p:nvPr>
        </p:nvSpPr>
        <p:spPr/>
        <p:txBody>
          <a:bodyPr/>
          <a:lstStyle/>
          <a:p>
            <a:fld id="{695884B8-C86C-9247-916E-0E4ED69A0AE3}" type="slidenum">
              <a:rPr lang="en-US" smtClean="0"/>
              <a:t>‹#›</a:t>
            </a:fld>
            <a:endParaRPr lang="en-US"/>
          </a:p>
        </p:txBody>
      </p:sp>
      <p:sp>
        <p:nvSpPr>
          <p:cNvPr id="14" name="Text Placeholder 13">
            <a:extLst>
              <a:ext uri="{FF2B5EF4-FFF2-40B4-BE49-F238E27FC236}">
                <a16:creationId xmlns:a16="http://schemas.microsoft.com/office/drawing/2014/main" id="{CF72E2FE-7B63-AF4A-93E8-BA374B01E2CB}"/>
              </a:ext>
            </a:extLst>
          </p:cNvPr>
          <p:cNvSpPr>
            <a:spLocks noGrp="1"/>
          </p:cNvSpPr>
          <p:nvPr>
            <p:ph type="body" sz="quarter" idx="13" hasCustomPrompt="1"/>
          </p:nvPr>
        </p:nvSpPr>
        <p:spPr>
          <a:xfrm>
            <a:off x="827088" y="1524000"/>
            <a:ext cx="10515600" cy="4530725"/>
          </a:xfrm>
        </p:spPr>
        <p:txBody>
          <a:bodyPr lIns="182880" rIns="182880">
            <a:normAutofit/>
          </a:bodyPr>
          <a:lstStyle>
            <a:lvl1pPr marL="270000" indent="-270000">
              <a:defRPr sz="2200"/>
            </a:lvl1pPr>
            <a:lvl2pPr marL="540000" indent="-360000">
              <a:buFont typeface="Courier New" panose="02070309020205020404" pitchFamily="49" charset="0"/>
              <a:buChar char="o"/>
              <a:defRPr sz="2200"/>
            </a:lvl2pPr>
            <a:lvl3pPr marL="900000" indent="-360000">
              <a:buFont typeface="Wingdings" pitchFamily="2" charset="2"/>
              <a:buChar char="Ø"/>
              <a:defRPr sz="2200"/>
            </a:lvl3pPr>
            <a:lvl4pPr marL="1170000" indent="-270000">
              <a:buFont typeface="Wingdings" pitchFamily="2" charset="2"/>
              <a:buChar char="ü"/>
              <a:defRPr sz="2200"/>
            </a:lvl4pPr>
            <a:lvl5pPr marL="1620000" indent="-270000">
              <a:defRPr sz="2200"/>
            </a:lvl5pPr>
          </a:lstStyle>
          <a:p>
            <a:pPr lvl="0"/>
            <a:r>
              <a:rPr lang="en-US"/>
              <a:t> Edit Master text styles</a:t>
            </a:r>
          </a:p>
          <a:p>
            <a:pPr lvl="1"/>
            <a:r>
              <a:rPr lang="en-US"/>
              <a:t> Second level</a:t>
            </a:r>
          </a:p>
          <a:p>
            <a:pPr lvl="2"/>
            <a:r>
              <a:rPr lang="en-US"/>
              <a:t> Third level</a:t>
            </a:r>
          </a:p>
          <a:p>
            <a:pPr lvl="3"/>
            <a:r>
              <a:rPr lang="en-US"/>
              <a:t> Fourth level</a:t>
            </a:r>
          </a:p>
          <a:p>
            <a:pPr lvl="4"/>
            <a:r>
              <a:rPr lang="en-US"/>
              <a:t> Fifth level</a:t>
            </a:r>
          </a:p>
        </p:txBody>
      </p:sp>
      <p:sp>
        <p:nvSpPr>
          <p:cNvPr id="10" name="Rectangle 51">
            <a:extLst>
              <a:ext uri="{FF2B5EF4-FFF2-40B4-BE49-F238E27FC236}">
                <a16:creationId xmlns:a16="http://schemas.microsoft.com/office/drawing/2014/main" id="{F7F6A2DC-690D-9C48-866E-84FDBF471032}"/>
              </a:ext>
            </a:extLst>
          </p:cNvPr>
          <p:cNvSpPr/>
          <p:nvPr userDrawn="1"/>
        </p:nvSpPr>
        <p:spPr>
          <a:xfrm>
            <a:off x="2100" y="-2887"/>
            <a:ext cx="12187800" cy="1138959"/>
          </a:xfrm>
          <a:prstGeom prst="rect">
            <a:avLst/>
          </a:prstGeom>
          <a:solidFill>
            <a:schemeClr val="tx2"/>
          </a:solidFill>
          <a:ln w="12700">
            <a:miter lim="400000"/>
          </a:ln>
        </p:spPr>
        <p:txBody>
          <a:bodyPr lIns="22860" rIns="22860" anchor="ctr"/>
          <a:lstStyle/>
          <a:p>
            <a:pPr algn="ctr" defTabSz="228541">
              <a:defRPr>
                <a:solidFill>
                  <a:srgbClr val="FFFFFF"/>
                </a:solidFill>
                <a:latin typeface="Arial"/>
                <a:ea typeface="Arial"/>
                <a:cs typeface="Arial"/>
                <a:sym typeface="Arial"/>
              </a:defRPr>
            </a:pPr>
            <a:endParaRPr sz="2200"/>
          </a:p>
        </p:txBody>
      </p:sp>
      <p:sp>
        <p:nvSpPr>
          <p:cNvPr id="15" name="Title 14">
            <a:extLst>
              <a:ext uri="{FF2B5EF4-FFF2-40B4-BE49-F238E27FC236}">
                <a16:creationId xmlns:a16="http://schemas.microsoft.com/office/drawing/2014/main" id="{07B60B32-36BC-C140-891C-CE927D3067D3}"/>
              </a:ext>
            </a:extLst>
          </p:cNvPr>
          <p:cNvSpPr>
            <a:spLocks noGrp="1"/>
          </p:cNvSpPr>
          <p:nvPr>
            <p:ph type="title"/>
          </p:nvPr>
        </p:nvSpPr>
        <p:spPr>
          <a:xfrm>
            <a:off x="156000" y="22370"/>
            <a:ext cx="11880000" cy="1088448"/>
          </a:xfrm>
        </p:spPr>
        <p:txBody>
          <a:bodyPr>
            <a:normAutofit/>
          </a:bodyPr>
          <a:lstStyle>
            <a:lvl1pPr algn="l">
              <a:defRPr sz="4800" baseline="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17016209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67F4495-27E8-004C-8903-BF4538E257BF}"/>
              </a:ext>
            </a:extLst>
          </p:cNvPr>
          <p:cNvSpPr>
            <a:spLocks noGrp="1"/>
          </p:cNvSpPr>
          <p:nvPr>
            <p:ph type="dt" sz="half" idx="10"/>
          </p:nvPr>
        </p:nvSpPr>
        <p:spPr>
          <a:xfrm>
            <a:off x="827088" y="6387157"/>
            <a:ext cx="1292658" cy="419687"/>
          </a:xfrm>
        </p:spPr>
        <p:txBody>
          <a:bodyPr/>
          <a:lstStyle>
            <a:lvl1pPr>
              <a:defRPr sz="1400">
                <a:solidFill>
                  <a:schemeClr val="bg1"/>
                </a:solidFill>
              </a:defRPr>
            </a:lvl1pPr>
          </a:lstStyle>
          <a:p>
            <a:r>
              <a:rPr lang="en-US"/>
              <a:t>9/28/2022</a:t>
            </a:r>
          </a:p>
        </p:txBody>
      </p:sp>
      <p:sp>
        <p:nvSpPr>
          <p:cNvPr id="5" name="Footer Placeholder 4">
            <a:extLst>
              <a:ext uri="{FF2B5EF4-FFF2-40B4-BE49-F238E27FC236}">
                <a16:creationId xmlns:a16="http://schemas.microsoft.com/office/drawing/2014/main" id="{DB001F61-6447-2C47-AAA5-8A3616037887}"/>
              </a:ext>
            </a:extLst>
          </p:cNvPr>
          <p:cNvSpPr>
            <a:spLocks noGrp="1"/>
          </p:cNvSpPr>
          <p:nvPr>
            <p:ph type="ftr" sz="quarter" idx="11"/>
          </p:nvPr>
        </p:nvSpPr>
        <p:spPr/>
        <p:txBody>
          <a:bodyPr/>
          <a:lstStyle>
            <a:lvl1pPr>
              <a:defRPr sz="1600"/>
            </a:lvl1pPr>
          </a:lstStyle>
          <a:p>
            <a:r>
              <a:rPr lang="en-US"/>
              <a:t>A. Baskys -- ML for Nb3Sn wire image analysis</a:t>
            </a:r>
          </a:p>
        </p:txBody>
      </p:sp>
      <p:sp>
        <p:nvSpPr>
          <p:cNvPr id="6" name="Slide Number Placeholder 5">
            <a:extLst>
              <a:ext uri="{FF2B5EF4-FFF2-40B4-BE49-F238E27FC236}">
                <a16:creationId xmlns:a16="http://schemas.microsoft.com/office/drawing/2014/main" id="{B539C193-CAEC-E34E-92A4-59DB19B6AF7E}"/>
              </a:ext>
            </a:extLst>
          </p:cNvPr>
          <p:cNvSpPr>
            <a:spLocks noGrp="1"/>
          </p:cNvSpPr>
          <p:nvPr>
            <p:ph type="sldNum" sz="quarter" idx="12"/>
          </p:nvPr>
        </p:nvSpPr>
        <p:spPr/>
        <p:txBody>
          <a:bodyPr/>
          <a:lstStyle/>
          <a:p>
            <a:fld id="{695884B8-C86C-9247-916E-0E4ED69A0AE3}" type="slidenum">
              <a:rPr lang="en-US" smtClean="0"/>
              <a:t>‹#›</a:t>
            </a:fld>
            <a:endParaRPr lang="en-US"/>
          </a:p>
        </p:txBody>
      </p:sp>
      <p:sp>
        <p:nvSpPr>
          <p:cNvPr id="14" name="Text Placeholder 13">
            <a:extLst>
              <a:ext uri="{FF2B5EF4-FFF2-40B4-BE49-F238E27FC236}">
                <a16:creationId xmlns:a16="http://schemas.microsoft.com/office/drawing/2014/main" id="{CF72E2FE-7B63-AF4A-93E8-BA374B01E2CB}"/>
              </a:ext>
            </a:extLst>
          </p:cNvPr>
          <p:cNvSpPr>
            <a:spLocks noGrp="1"/>
          </p:cNvSpPr>
          <p:nvPr>
            <p:ph type="body" sz="quarter" idx="13" hasCustomPrompt="1"/>
          </p:nvPr>
        </p:nvSpPr>
        <p:spPr>
          <a:xfrm>
            <a:off x="827088" y="1524000"/>
            <a:ext cx="10515600" cy="4530725"/>
          </a:xfrm>
        </p:spPr>
        <p:txBody>
          <a:bodyPr lIns="182880" rIns="182880">
            <a:normAutofit/>
          </a:bodyPr>
          <a:lstStyle>
            <a:lvl1pPr marL="270000" indent="-270000">
              <a:defRPr sz="2200"/>
            </a:lvl1pPr>
            <a:lvl2pPr marL="540000" indent="-360000">
              <a:buFont typeface="Courier New" panose="02070309020205020404" pitchFamily="49" charset="0"/>
              <a:buChar char="o"/>
              <a:defRPr sz="2200"/>
            </a:lvl2pPr>
            <a:lvl3pPr marL="900000" indent="-360000">
              <a:buFont typeface="Wingdings" pitchFamily="2" charset="2"/>
              <a:buChar char="Ø"/>
              <a:defRPr sz="2200"/>
            </a:lvl3pPr>
            <a:lvl4pPr marL="1170000" indent="-270000">
              <a:buFont typeface="Wingdings" pitchFamily="2" charset="2"/>
              <a:buChar char="ü"/>
              <a:defRPr sz="2200"/>
            </a:lvl4pPr>
            <a:lvl5pPr marL="1620000" indent="-270000">
              <a:defRPr sz="2200"/>
            </a:lvl5pPr>
          </a:lstStyle>
          <a:p>
            <a:pPr lvl="0"/>
            <a:r>
              <a:rPr lang="en-US"/>
              <a:t> Edit Master text styles</a:t>
            </a:r>
          </a:p>
          <a:p>
            <a:pPr lvl="1"/>
            <a:r>
              <a:rPr lang="en-US"/>
              <a:t> Second level</a:t>
            </a:r>
          </a:p>
          <a:p>
            <a:pPr lvl="2"/>
            <a:r>
              <a:rPr lang="en-US"/>
              <a:t> Third level</a:t>
            </a:r>
          </a:p>
          <a:p>
            <a:pPr lvl="3"/>
            <a:r>
              <a:rPr lang="en-US"/>
              <a:t> Fourth level</a:t>
            </a:r>
          </a:p>
          <a:p>
            <a:pPr lvl="4"/>
            <a:r>
              <a:rPr lang="en-US"/>
              <a:t> Fifth level</a:t>
            </a:r>
          </a:p>
        </p:txBody>
      </p:sp>
      <p:sp>
        <p:nvSpPr>
          <p:cNvPr id="10" name="Rectangle 51">
            <a:extLst>
              <a:ext uri="{FF2B5EF4-FFF2-40B4-BE49-F238E27FC236}">
                <a16:creationId xmlns:a16="http://schemas.microsoft.com/office/drawing/2014/main" id="{F7F6A2DC-690D-9C48-866E-84FDBF471032}"/>
              </a:ext>
            </a:extLst>
          </p:cNvPr>
          <p:cNvSpPr/>
          <p:nvPr userDrawn="1"/>
        </p:nvSpPr>
        <p:spPr>
          <a:xfrm>
            <a:off x="2100" y="-2887"/>
            <a:ext cx="12187800" cy="1138959"/>
          </a:xfrm>
          <a:prstGeom prst="rect">
            <a:avLst/>
          </a:prstGeom>
          <a:solidFill>
            <a:schemeClr val="tx2"/>
          </a:solidFill>
          <a:ln w="12700">
            <a:miter lim="400000"/>
          </a:ln>
        </p:spPr>
        <p:txBody>
          <a:bodyPr lIns="22860" rIns="22860" anchor="ctr"/>
          <a:lstStyle/>
          <a:p>
            <a:pPr algn="ctr" defTabSz="228541">
              <a:defRPr>
                <a:solidFill>
                  <a:srgbClr val="FFFFFF"/>
                </a:solidFill>
                <a:latin typeface="Arial"/>
                <a:ea typeface="Arial"/>
                <a:cs typeface="Arial"/>
                <a:sym typeface="Arial"/>
              </a:defRPr>
            </a:pPr>
            <a:endParaRPr sz="2200"/>
          </a:p>
        </p:txBody>
      </p:sp>
      <p:sp>
        <p:nvSpPr>
          <p:cNvPr id="15" name="Title 14">
            <a:extLst>
              <a:ext uri="{FF2B5EF4-FFF2-40B4-BE49-F238E27FC236}">
                <a16:creationId xmlns:a16="http://schemas.microsoft.com/office/drawing/2014/main" id="{07B60B32-36BC-C140-891C-CE927D3067D3}"/>
              </a:ext>
            </a:extLst>
          </p:cNvPr>
          <p:cNvSpPr>
            <a:spLocks noGrp="1"/>
          </p:cNvSpPr>
          <p:nvPr>
            <p:ph type="title"/>
          </p:nvPr>
        </p:nvSpPr>
        <p:spPr>
          <a:xfrm>
            <a:off x="156000" y="22370"/>
            <a:ext cx="11880000" cy="1088448"/>
          </a:xfrm>
        </p:spPr>
        <p:txBody>
          <a:bodyPr>
            <a:normAutofit/>
          </a:bodyPr>
          <a:lstStyle>
            <a:lvl1pPr algn="l">
              <a:defRPr sz="4800" baseline="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26062330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67F4495-27E8-004C-8903-BF4538E257BF}"/>
              </a:ext>
            </a:extLst>
          </p:cNvPr>
          <p:cNvSpPr>
            <a:spLocks noGrp="1"/>
          </p:cNvSpPr>
          <p:nvPr>
            <p:ph type="dt" sz="half" idx="10"/>
          </p:nvPr>
        </p:nvSpPr>
        <p:spPr>
          <a:xfrm>
            <a:off x="827088" y="6387157"/>
            <a:ext cx="1292658" cy="419687"/>
          </a:xfrm>
        </p:spPr>
        <p:txBody>
          <a:bodyPr/>
          <a:lstStyle>
            <a:lvl1pPr>
              <a:defRPr sz="1400">
                <a:solidFill>
                  <a:schemeClr val="bg1"/>
                </a:solidFill>
              </a:defRPr>
            </a:lvl1pPr>
          </a:lstStyle>
          <a:p>
            <a:r>
              <a:rPr lang="en-US"/>
              <a:t>9/28/2022</a:t>
            </a:r>
          </a:p>
        </p:txBody>
      </p:sp>
      <p:sp>
        <p:nvSpPr>
          <p:cNvPr id="5" name="Footer Placeholder 4">
            <a:extLst>
              <a:ext uri="{FF2B5EF4-FFF2-40B4-BE49-F238E27FC236}">
                <a16:creationId xmlns:a16="http://schemas.microsoft.com/office/drawing/2014/main" id="{DB001F61-6447-2C47-AAA5-8A3616037887}"/>
              </a:ext>
            </a:extLst>
          </p:cNvPr>
          <p:cNvSpPr>
            <a:spLocks noGrp="1"/>
          </p:cNvSpPr>
          <p:nvPr>
            <p:ph type="ftr" sz="quarter" idx="11"/>
          </p:nvPr>
        </p:nvSpPr>
        <p:spPr/>
        <p:txBody>
          <a:bodyPr/>
          <a:lstStyle>
            <a:lvl1pPr>
              <a:defRPr sz="1600"/>
            </a:lvl1pPr>
          </a:lstStyle>
          <a:p>
            <a:r>
              <a:rPr lang="en-US"/>
              <a:t>A. Baskys -- ML for Nb3Sn wire image analysis</a:t>
            </a:r>
          </a:p>
        </p:txBody>
      </p:sp>
      <p:sp>
        <p:nvSpPr>
          <p:cNvPr id="6" name="Slide Number Placeholder 5">
            <a:extLst>
              <a:ext uri="{FF2B5EF4-FFF2-40B4-BE49-F238E27FC236}">
                <a16:creationId xmlns:a16="http://schemas.microsoft.com/office/drawing/2014/main" id="{B539C193-CAEC-E34E-92A4-59DB19B6AF7E}"/>
              </a:ext>
            </a:extLst>
          </p:cNvPr>
          <p:cNvSpPr>
            <a:spLocks noGrp="1"/>
          </p:cNvSpPr>
          <p:nvPr>
            <p:ph type="sldNum" sz="quarter" idx="12"/>
          </p:nvPr>
        </p:nvSpPr>
        <p:spPr/>
        <p:txBody>
          <a:bodyPr/>
          <a:lstStyle/>
          <a:p>
            <a:fld id="{695884B8-C86C-9247-916E-0E4ED69A0AE3}" type="slidenum">
              <a:rPr lang="en-US" smtClean="0"/>
              <a:t>‹#›</a:t>
            </a:fld>
            <a:endParaRPr lang="en-US"/>
          </a:p>
        </p:txBody>
      </p:sp>
      <p:sp>
        <p:nvSpPr>
          <p:cNvPr id="14" name="Text Placeholder 13">
            <a:extLst>
              <a:ext uri="{FF2B5EF4-FFF2-40B4-BE49-F238E27FC236}">
                <a16:creationId xmlns:a16="http://schemas.microsoft.com/office/drawing/2014/main" id="{CF72E2FE-7B63-AF4A-93E8-BA374B01E2CB}"/>
              </a:ext>
            </a:extLst>
          </p:cNvPr>
          <p:cNvSpPr>
            <a:spLocks noGrp="1"/>
          </p:cNvSpPr>
          <p:nvPr>
            <p:ph type="body" sz="quarter" idx="13" hasCustomPrompt="1"/>
          </p:nvPr>
        </p:nvSpPr>
        <p:spPr>
          <a:xfrm>
            <a:off x="827088" y="1524000"/>
            <a:ext cx="10515600" cy="4530725"/>
          </a:xfrm>
        </p:spPr>
        <p:txBody>
          <a:bodyPr lIns="182880" rIns="182880">
            <a:normAutofit/>
          </a:bodyPr>
          <a:lstStyle>
            <a:lvl1pPr marL="270000" indent="-270000">
              <a:defRPr sz="2200"/>
            </a:lvl1pPr>
            <a:lvl2pPr marL="540000" indent="-360000">
              <a:buFont typeface="Courier New" panose="02070309020205020404" pitchFamily="49" charset="0"/>
              <a:buChar char="o"/>
              <a:defRPr sz="2200"/>
            </a:lvl2pPr>
            <a:lvl3pPr marL="900000" indent="-360000">
              <a:buFont typeface="Wingdings" pitchFamily="2" charset="2"/>
              <a:buChar char="Ø"/>
              <a:defRPr sz="2200"/>
            </a:lvl3pPr>
            <a:lvl4pPr marL="1170000" indent="-270000">
              <a:buFont typeface="Wingdings" pitchFamily="2" charset="2"/>
              <a:buChar char="ü"/>
              <a:defRPr sz="2200"/>
            </a:lvl4pPr>
            <a:lvl5pPr marL="1620000" indent="-270000">
              <a:defRPr sz="2200"/>
            </a:lvl5pPr>
          </a:lstStyle>
          <a:p>
            <a:pPr lvl="0"/>
            <a:r>
              <a:rPr lang="en-US"/>
              <a:t> Edit Master text styles</a:t>
            </a:r>
          </a:p>
          <a:p>
            <a:pPr lvl="1"/>
            <a:r>
              <a:rPr lang="en-US"/>
              <a:t> Second level</a:t>
            </a:r>
          </a:p>
          <a:p>
            <a:pPr lvl="2"/>
            <a:r>
              <a:rPr lang="en-US"/>
              <a:t> Third level</a:t>
            </a:r>
          </a:p>
          <a:p>
            <a:pPr lvl="3"/>
            <a:r>
              <a:rPr lang="en-US"/>
              <a:t> Fourth level</a:t>
            </a:r>
          </a:p>
          <a:p>
            <a:pPr lvl="4"/>
            <a:r>
              <a:rPr lang="en-US"/>
              <a:t> Fifth level</a:t>
            </a:r>
          </a:p>
        </p:txBody>
      </p:sp>
      <p:sp>
        <p:nvSpPr>
          <p:cNvPr id="10" name="Rectangle 51">
            <a:extLst>
              <a:ext uri="{FF2B5EF4-FFF2-40B4-BE49-F238E27FC236}">
                <a16:creationId xmlns:a16="http://schemas.microsoft.com/office/drawing/2014/main" id="{F7F6A2DC-690D-9C48-866E-84FDBF471032}"/>
              </a:ext>
            </a:extLst>
          </p:cNvPr>
          <p:cNvSpPr/>
          <p:nvPr userDrawn="1"/>
        </p:nvSpPr>
        <p:spPr>
          <a:xfrm>
            <a:off x="2100" y="-2887"/>
            <a:ext cx="12187800" cy="1138959"/>
          </a:xfrm>
          <a:prstGeom prst="rect">
            <a:avLst/>
          </a:prstGeom>
          <a:solidFill>
            <a:schemeClr val="tx2"/>
          </a:solidFill>
          <a:ln w="12700">
            <a:miter lim="400000"/>
          </a:ln>
        </p:spPr>
        <p:txBody>
          <a:bodyPr lIns="22860" rIns="22860" anchor="ctr"/>
          <a:lstStyle/>
          <a:p>
            <a:pPr algn="ctr" defTabSz="228541">
              <a:defRPr>
                <a:solidFill>
                  <a:srgbClr val="FFFFFF"/>
                </a:solidFill>
                <a:latin typeface="Arial"/>
                <a:ea typeface="Arial"/>
                <a:cs typeface="Arial"/>
                <a:sym typeface="Arial"/>
              </a:defRPr>
            </a:pPr>
            <a:endParaRPr sz="2200"/>
          </a:p>
        </p:txBody>
      </p:sp>
      <p:sp>
        <p:nvSpPr>
          <p:cNvPr id="15" name="Title 14">
            <a:extLst>
              <a:ext uri="{FF2B5EF4-FFF2-40B4-BE49-F238E27FC236}">
                <a16:creationId xmlns:a16="http://schemas.microsoft.com/office/drawing/2014/main" id="{07B60B32-36BC-C140-891C-CE927D3067D3}"/>
              </a:ext>
            </a:extLst>
          </p:cNvPr>
          <p:cNvSpPr>
            <a:spLocks noGrp="1"/>
          </p:cNvSpPr>
          <p:nvPr>
            <p:ph type="title"/>
          </p:nvPr>
        </p:nvSpPr>
        <p:spPr>
          <a:xfrm>
            <a:off x="156000" y="22370"/>
            <a:ext cx="11880000" cy="1088448"/>
          </a:xfrm>
        </p:spPr>
        <p:txBody>
          <a:bodyPr>
            <a:normAutofit/>
          </a:bodyPr>
          <a:lstStyle>
            <a:lvl1pPr algn="l">
              <a:defRPr sz="4800" baseline="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12398541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67F4495-27E8-004C-8903-BF4538E257BF}"/>
              </a:ext>
            </a:extLst>
          </p:cNvPr>
          <p:cNvSpPr>
            <a:spLocks noGrp="1"/>
          </p:cNvSpPr>
          <p:nvPr>
            <p:ph type="dt" sz="half" idx="10"/>
          </p:nvPr>
        </p:nvSpPr>
        <p:spPr>
          <a:xfrm>
            <a:off x="827088" y="6387157"/>
            <a:ext cx="1292658" cy="419687"/>
          </a:xfrm>
        </p:spPr>
        <p:txBody>
          <a:bodyPr/>
          <a:lstStyle>
            <a:lvl1pPr>
              <a:defRPr sz="1400">
                <a:solidFill>
                  <a:schemeClr val="bg1"/>
                </a:solidFill>
              </a:defRPr>
            </a:lvl1pPr>
          </a:lstStyle>
          <a:p>
            <a:r>
              <a:rPr lang="en-US"/>
              <a:t>9/28/2022</a:t>
            </a:r>
          </a:p>
        </p:txBody>
      </p:sp>
      <p:sp>
        <p:nvSpPr>
          <p:cNvPr id="5" name="Footer Placeholder 4">
            <a:extLst>
              <a:ext uri="{FF2B5EF4-FFF2-40B4-BE49-F238E27FC236}">
                <a16:creationId xmlns:a16="http://schemas.microsoft.com/office/drawing/2014/main" id="{DB001F61-6447-2C47-AAA5-8A3616037887}"/>
              </a:ext>
            </a:extLst>
          </p:cNvPr>
          <p:cNvSpPr>
            <a:spLocks noGrp="1"/>
          </p:cNvSpPr>
          <p:nvPr>
            <p:ph type="ftr" sz="quarter" idx="11"/>
          </p:nvPr>
        </p:nvSpPr>
        <p:spPr/>
        <p:txBody>
          <a:bodyPr/>
          <a:lstStyle>
            <a:lvl1pPr>
              <a:defRPr sz="1600"/>
            </a:lvl1pPr>
          </a:lstStyle>
          <a:p>
            <a:r>
              <a:rPr lang="en-US"/>
              <a:t>A. Baskys -- ML for Nb3Sn wire image analysis</a:t>
            </a:r>
          </a:p>
        </p:txBody>
      </p:sp>
      <p:sp>
        <p:nvSpPr>
          <p:cNvPr id="6" name="Slide Number Placeholder 5">
            <a:extLst>
              <a:ext uri="{FF2B5EF4-FFF2-40B4-BE49-F238E27FC236}">
                <a16:creationId xmlns:a16="http://schemas.microsoft.com/office/drawing/2014/main" id="{B539C193-CAEC-E34E-92A4-59DB19B6AF7E}"/>
              </a:ext>
            </a:extLst>
          </p:cNvPr>
          <p:cNvSpPr>
            <a:spLocks noGrp="1"/>
          </p:cNvSpPr>
          <p:nvPr>
            <p:ph type="sldNum" sz="quarter" idx="12"/>
          </p:nvPr>
        </p:nvSpPr>
        <p:spPr/>
        <p:txBody>
          <a:bodyPr/>
          <a:lstStyle/>
          <a:p>
            <a:fld id="{695884B8-C86C-9247-916E-0E4ED69A0AE3}" type="slidenum">
              <a:rPr lang="en-US" smtClean="0"/>
              <a:t>‹#›</a:t>
            </a:fld>
            <a:endParaRPr lang="en-US"/>
          </a:p>
        </p:txBody>
      </p:sp>
      <p:sp>
        <p:nvSpPr>
          <p:cNvPr id="14" name="Text Placeholder 13">
            <a:extLst>
              <a:ext uri="{FF2B5EF4-FFF2-40B4-BE49-F238E27FC236}">
                <a16:creationId xmlns:a16="http://schemas.microsoft.com/office/drawing/2014/main" id="{CF72E2FE-7B63-AF4A-93E8-BA374B01E2CB}"/>
              </a:ext>
            </a:extLst>
          </p:cNvPr>
          <p:cNvSpPr>
            <a:spLocks noGrp="1"/>
          </p:cNvSpPr>
          <p:nvPr>
            <p:ph type="body" sz="quarter" idx="13" hasCustomPrompt="1"/>
          </p:nvPr>
        </p:nvSpPr>
        <p:spPr>
          <a:xfrm>
            <a:off x="827088" y="1524000"/>
            <a:ext cx="10515600" cy="4530725"/>
          </a:xfrm>
        </p:spPr>
        <p:txBody>
          <a:bodyPr lIns="182880" rIns="182880">
            <a:normAutofit/>
          </a:bodyPr>
          <a:lstStyle>
            <a:lvl1pPr marL="270000" indent="-270000">
              <a:defRPr sz="2200"/>
            </a:lvl1pPr>
            <a:lvl2pPr marL="540000" indent="-360000">
              <a:buFont typeface="Courier New" panose="02070309020205020404" pitchFamily="49" charset="0"/>
              <a:buChar char="o"/>
              <a:defRPr sz="2200"/>
            </a:lvl2pPr>
            <a:lvl3pPr marL="900000" indent="-360000">
              <a:buFont typeface="Wingdings" pitchFamily="2" charset="2"/>
              <a:buChar char="Ø"/>
              <a:defRPr sz="2200"/>
            </a:lvl3pPr>
            <a:lvl4pPr marL="1170000" indent="-270000">
              <a:buFont typeface="Wingdings" pitchFamily="2" charset="2"/>
              <a:buChar char="ü"/>
              <a:defRPr sz="2200"/>
            </a:lvl4pPr>
            <a:lvl5pPr marL="1620000" indent="-270000">
              <a:defRPr sz="2200"/>
            </a:lvl5pPr>
          </a:lstStyle>
          <a:p>
            <a:pPr lvl="0"/>
            <a:r>
              <a:rPr lang="en-US"/>
              <a:t> Edit Master text styles</a:t>
            </a:r>
          </a:p>
          <a:p>
            <a:pPr lvl="1"/>
            <a:r>
              <a:rPr lang="en-US"/>
              <a:t> Second level</a:t>
            </a:r>
          </a:p>
          <a:p>
            <a:pPr lvl="2"/>
            <a:r>
              <a:rPr lang="en-US"/>
              <a:t> Third level</a:t>
            </a:r>
          </a:p>
          <a:p>
            <a:pPr lvl="3"/>
            <a:r>
              <a:rPr lang="en-US"/>
              <a:t> Fourth level</a:t>
            </a:r>
          </a:p>
          <a:p>
            <a:pPr lvl="4"/>
            <a:r>
              <a:rPr lang="en-US"/>
              <a:t> Fifth level</a:t>
            </a:r>
          </a:p>
        </p:txBody>
      </p:sp>
      <p:sp>
        <p:nvSpPr>
          <p:cNvPr id="10" name="Rectangle 51">
            <a:extLst>
              <a:ext uri="{FF2B5EF4-FFF2-40B4-BE49-F238E27FC236}">
                <a16:creationId xmlns:a16="http://schemas.microsoft.com/office/drawing/2014/main" id="{F7F6A2DC-690D-9C48-866E-84FDBF471032}"/>
              </a:ext>
            </a:extLst>
          </p:cNvPr>
          <p:cNvSpPr/>
          <p:nvPr userDrawn="1"/>
        </p:nvSpPr>
        <p:spPr>
          <a:xfrm>
            <a:off x="2100" y="-2887"/>
            <a:ext cx="12187800" cy="1138959"/>
          </a:xfrm>
          <a:prstGeom prst="rect">
            <a:avLst/>
          </a:prstGeom>
          <a:solidFill>
            <a:schemeClr val="tx2"/>
          </a:solidFill>
          <a:ln w="12700">
            <a:miter lim="400000"/>
          </a:ln>
        </p:spPr>
        <p:txBody>
          <a:bodyPr lIns="22860" rIns="22860" anchor="ctr"/>
          <a:lstStyle/>
          <a:p>
            <a:pPr algn="ctr" defTabSz="228541">
              <a:defRPr>
                <a:solidFill>
                  <a:srgbClr val="FFFFFF"/>
                </a:solidFill>
                <a:latin typeface="Arial"/>
                <a:ea typeface="Arial"/>
                <a:cs typeface="Arial"/>
                <a:sym typeface="Arial"/>
              </a:defRPr>
            </a:pPr>
            <a:endParaRPr sz="2200"/>
          </a:p>
        </p:txBody>
      </p:sp>
      <p:sp>
        <p:nvSpPr>
          <p:cNvPr id="15" name="Title 14">
            <a:extLst>
              <a:ext uri="{FF2B5EF4-FFF2-40B4-BE49-F238E27FC236}">
                <a16:creationId xmlns:a16="http://schemas.microsoft.com/office/drawing/2014/main" id="{07B60B32-36BC-C140-891C-CE927D3067D3}"/>
              </a:ext>
            </a:extLst>
          </p:cNvPr>
          <p:cNvSpPr>
            <a:spLocks noGrp="1"/>
          </p:cNvSpPr>
          <p:nvPr>
            <p:ph type="title"/>
          </p:nvPr>
        </p:nvSpPr>
        <p:spPr>
          <a:xfrm>
            <a:off x="156000" y="22370"/>
            <a:ext cx="11880000" cy="1088448"/>
          </a:xfrm>
        </p:spPr>
        <p:txBody>
          <a:bodyPr>
            <a:normAutofit/>
          </a:bodyPr>
          <a:lstStyle>
            <a:lvl1pPr algn="l">
              <a:defRPr sz="4800" baseline="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17418221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67F4495-27E8-004C-8903-BF4538E257BF}"/>
              </a:ext>
            </a:extLst>
          </p:cNvPr>
          <p:cNvSpPr>
            <a:spLocks noGrp="1"/>
          </p:cNvSpPr>
          <p:nvPr>
            <p:ph type="dt" sz="half" idx="10"/>
          </p:nvPr>
        </p:nvSpPr>
        <p:spPr>
          <a:xfrm>
            <a:off x="827088" y="6387157"/>
            <a:ext cx="1292658" cy="419687"/>
          </a:xfrm>
        </p:spPr>
        <p:txBody>
          <a:bodyPr/>
          <a:lstStyle>
            <a:lvl1pPr>
              <a:defRPr sz="1400">
                <a:solidFill>
                  <a:schemeClr val="bg1"/>
                </a:solidFill>
              </a:defRPr>
            </a:lvl1pPr>
          </a:lstStyle>
          <a:p>
            <a:r>
              <a:rPr lang="en-US"/>
              <a:t>9/28/2022</a:t>
            </a:r>
          </a:p>
        </p:txBody>
      </p:sp>
      <p:sp>
        <p:nvSpPr>
          <p:cNvPr id="5" name="Footer Placeholder 4">
            <a:extLst>
              <a:ext uri="{FF2B5EF4-FFF2-40B4-BE49-F238E27FC236}">
                <a16:creationId xmlns:a16="http://schemas.microsoft.com/office/drawing/2014/main" id="{DB001F61-6447-2C47-AAA5-8A3616037887}"/>
              </a:ext>
            </a:extLst>
          </p:cNvPr>
          <p:cNvSpPr>
            <a:spLocks noGrp="1"/>
          </p:cNvSpPr>
          <p:nvPr>
            <p:ph type="ftr" sz="quarter" idx="11"/>
          </p:nvPr>
        </p:nvSpPr>
        <p:spPr/>
        <p:txBody>
          <a:bodyPr/>
          <a:lstStyle>
            <a:lvl1pPr>
              <a:defRPr sz="1600"/>
            </a:lvl1pPr>
          </a:lstStyle>
          <a:p>
            <a:r>
              <a:rPr lang="en-US"/>
              <a:t>A. Baskys -- ML for Nb3Sn wire image analysis</a:t>
            </a:r>
          </a:p>
        </p:txBody>
      </p:sp>
      <p:sp>
        <p:nvSpPr>
          <p:cNvPr id="6" name="Slide Number Placeholder 5">
            <a:extLst>
              <a:ext uri="{FF2B5EF4-FFF2-40B4-BE49-F238E27FC236}">
                <a16:creationId xmlns:a16="http://schemas.microsoft.com/office/drawing/2014/main" id="{B539C193-CAEC-E34E-92A4-59DB19B6AF7E}"/>
              </a:ext>
            </a:extLst>
          </p:cNvPr>
          <p:cNvSpPr>
            <a:spLocks noGrp="1"/>
          </p:cNvSpPr>
          <p:nvPr>
            <p:ph type="sldNum" sz="quarter" idx="12"/>
          </p:nvPr>
        </p:nvSpPr>
        <p:spPr/>
        <p:txBody>
          <a:bodyPr/>
          <a:lstStyle/>
          <a:p>
            <a:fld id="{695884B8-C86C-9247-916E-0E4ED69A0AE3}" type="slidenum">
              <a:rPr lang="en-US" smtClean="0"/>
              <a:t>‹#›</a:t>
            </a:fld>
            <a:endParaRPr lang="en-US"/>
          </a:p>
        </p:txBody>
      </p:sp>
      <p:sp>
        <p:nvSpPr>
          <p:cNvPr id="14" name="Text Placeholder 13">
            <a:extLst>
              <a:ext uri="{FF2B5EF4-FFF2-40B4-BE49-F238E27FC236}">
                <a16:creationId xmlns:a16="http://schemas.microsoft.com/office/drawing/2014/main" id="{CF72E2FE-7B63-AF4A-93E8-BA374B01E2CB}"/>
              </a:ext>
            </a:extLst>
          </p:cNvPr>
          <p:cNvSpPr>
            <a:spLocks noGrp="1"/>
          </p:cNvSpPr>
          <p:nvPr>
            <p:ph type="body" sz="quarter" idx="13" hasCustomPrompt="1"/>
          </p:nvPr>
        </p:nvSpPr>
        <p:spPr>
          <a:xfrm>
            <a:off x="827088" y="1524000"/>
            <a:ext cx="10515600" cy="4530725"/>
          </a:xfrm>
        </p:spPr>
        <p:txBody>
          <a:bodyPr lIns="182880" rIns="182880">
            <a:normAutofit/>
          </a:bodyPr>
          <a:lstStyle>
            <a:lvl1pPr marL="270000" indent="-270000">
              <a:defRPr sz="2200"/>
            </a:lvl1pPr>
            <a:lvl2pPr marL="540000" indent="-360000">
              <a:buFont typeface="Courier New" panose="02070309020205020404" pitchFamily="49" charset="0"/>
              <a:buChar char="o"/>
              <a:defRPr sz="2200"/>
            </a:lvl2pPr>
            <a:lvl3pPr marL="900000" indent="-360000">
              <a:buFont typeface="Wingdings" pitchFamily="2" charset="2"/>
              <a:buChar char="Ø"/>
              <a:defRPr sz="2200"/>
            </a:lvl3pPr>
            <a:lvl4pPr marL="1170000" indent="-270000">
              <a:buFont typeface="Wingdings" pitchFamily="2" charset="2"/>
              <a:buChar char="ü"/>
              <a:defRPr sz="2200"/>
            </a:lvl4pPr>
            <a:lvl5pPr marL="1620000" indent="-270000">
              <a:defRPr sz="2200"/>
            </a:lvl5pPr>
          </a:lstStyle>
          <a:p>
            <a:pPr lvl="0"/>
            <a:r>
              <a:rPr lang="en-US"/>
              <a:t> Edit Master text styles</a:t>
            </a:r>
          </a:p>
          <a:p>
            <a:pPr lvl="1"/>
            <a:r>
              <a:rPr lang="en-US"/>
              <a:t> Second level</a:t>
            </a:r>
          </a:p>
          <a:p>
            <a:pPr lvl="2"/>
            <a:r>
              <a:rPr lang="en-US"/>
              <a:t> Third level</a:t>
            </a:r>
          </a:p>
          <a:p>
            <a:pPr lvl="3"/>
            <a:r>
              <a:rPr lang="en-US"/>
              <a:t> Fourth level</a:t>
            </a:r>
          </a:p>
          <a:p>
            <a:pPr lvl="4"/>
            <a:r>
              <a:rPr lang="en-US"/>
              <a:t> Fifth level</a:t>
            </a:r>
          </a:p>
        </p:txBody>
      </p:sp>
      <p:sp>
        <p:nvSpPr>
          <p:cNvPr id="10" name="Rectangle 51">
            <a:extLst>
              <a:ext uri="{FF2B5EF4-FFF2-40B4-BE49-F238E27FC236}">
                <a16:creationId xmlns:a16="http://schemas.microsoft.com/office/drawing/2014/main" id="{F7F6A2DC-690D-9C48-866E-84FDBF471032}"/>
              </a:ext>
            </a:extLst>
          </p:cNvPr>
          <p:cNvSpPr/>
          <p:nvPr userDrawn="1"/>
        </p:nvSpPr>
        <p:spPr>
          <a:xfrm>
            <a:off x="2100" y="-2887"/>
            <a:ext cx="12187800" cy="1138959"/>
          </a:xfrm>
          <a:prstGeom prst="rect">
            <a:avLst/>
          </a:prstGeom>
          <a:solidFill>
            <a:schemeClr val="tx2"/>
          </a:solidFill>
          <a:ln w="12700">
            <a:miter lim="400000"/>
          </a:ln>
        </p:spPr>
        <p:txBody>
          <a:bodyPr lIns="22860" rIns="22860" anchor="ctr"/>
          <a:lstStyle/>
          <a:p>
            <a:pPr algn="ctr" defTabSz="228541">
              <a:defRPr>
                <a:solidFill>
                  <a:srgbClr val="FFFFFF"/>
                </a:solidFill>
                <a:latin typeface="Arial"/>
                <a:ea typeface="Arial"/>
                <a:cs typeface="Arial"/>
                <a:sym typeface="Arial"/>
              </a:defRPr>
            </a:pPr>
            <a:endParaRPr sz="2200"/>
          </a:p>
        </p:txBody>
      </p:sp>
      <p:sp>
        <p:nvSpPr>
          <p:cNvPr id="15" name="Title 14">
            <a:extLst>
              <a:ext uri="{FF2B5EF4-FFF2-40B4-BE49-F238E27FC236}">
                <a16:creationId xmlns:a16="http://schemas.microsoft.com/office/drawing/2014/main" id="{07B60B32-36BC-C140-891C-CE927D3067D3}"/>
              </a:ext>
            </a:extLst>
          </p:cNvPr>
          <p:cNvSpPr>
            <a:spLocks noGrp="1"/>
          </p:cNvSpPr>
          <p:nvPr>
            <p:ph type="title"/>
          </p:nvPr>
        </p:nvSpPr>
        <p:spPr>
          <a:xfrm>
            <a:off x="156000" y="22370"/>
            <a:ext cx="11880000" cy="1088448"/>
          </a:xfrm>
        </p:spPr>
        <p:txBody>
          <a:bodyPr>
            <a:normAutofit/>
          </a:bodyPr>
          <a:lstStyle>
            <a:lvl1pPr algn="l">
              <a:defRPr sz="4800" baseline="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2207415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67F4495-27E8-004C-8903-BF4538E257BF}"/>
              </a:ext>
            </a:extLst>
          </p:cNvPr>
          <p:cNvSpPr>
            <a:spLocks noGrp="1"/>
          </p:cNvSpPr>
          <p:nvPr>
            <p:ph type="dt" sz="half" idx="10"/>
          </p:nvPr>
        </p:nvSpPr>
        <p:spPr>
          <a:xfrm>
            <a:off x="827088" y="6387157"/>
            <a:ext cx="1292658" cy="419687"/>
          </a:xfrm>
        </p:spPr>
        <p:txBody>
          <a:bodyPr/>
          <a:lstStyle>
            <a:lvl1pPr>
              <a:defRPr sz="1400">
                <a:solidFill>
                  <a:schemeClr val="bg1"/>
                </a:solidFill>
              </a:defRPr>
            </a:lvl1pPr>
          </a:lstStyle>
          <a:p>
            <a:r>
              <a:rPr lang="en-US"/>
              <a:t>9/28/2022</a:t>
            </a:r>
          </a:p>
        </p:txBody>
      </p:sp>
      <p:sp>
        <p:nvSpPr>
          <p:cNvPr id="5" name="Footer Placeholder 4">
            <a:extLst>
              <a:ext uri="{FF2B5EF4-FFF2-40B4-BE49-F238E27FC236}">
                <a16:creationId xmlns:a16="http://schemas.microsoft.com/office/drawing/2014/main" id="{DB001F61-6447-2C47-AAA5-8A3616037887}"/>
              </a:ext>
            </a:extLst>
          </p:cNvPr>
          <p:cNvSpPr>
            <a:spLocks noGrp="1"/>
          </p:cNvSpPr>
          <p:nvPr>
            <p:ph type="ftr" sz="quarter" idx="11"/>
          </p:nvPr>
        </p:nvSpPr>
        <p:spPr/>
        <p:txBody>
          <a:bodyPr/>
          <a:lstStyle>
            <a:lvl1pPr>
              <a:defRPr sz="1600"/>
            </a:lvl1pPr>
          </a:lstStyle>
          <a:p>
            <a:r>
              <a:rPr lang="en-US"/>
              <a:t>A. Baskys -- ML for Nb3Sn wire image analysis</a:t>
            </a:r>
          </a:p>
        </p:txBody>
      </p:sp>
      <p:sp>
        <p:nvSpPr>
          <p:cNvPr id="6" name="Slide Number Placeholder 5">
            <a:extLst>
              <a:ext uri="{FF2B5EF4-FFF2-40B4-BE49-F238E27FC236}">
                <a16:creationId xmlns:a16="http://schemas.microsoft.com/office/drawing/2014/main" id="{B539C193-CAEC-E34E-92A4-59DB19B6AF7E}"/>
              </a:ext>
            </a:extLst>
          </p:cNvPr>
          <p:cNvSpPr>
            <a:spLocks noGrp="1"/>
          </p:cNvSpPr>
          <p:nvPr>
            <p:ph type="sldNum" sz="quarter" idx="12"/>
          </p:nvPr>
        </p:nvSpPr>
        <p:spPr/>
        <p:txBody>
          <a:bodyPr/>
          <a:lstStyle/>
          <a:p>
            <a:fld id="{695884B8-C86C-9247-916E-0E4ED69A0AE3}" type="slidenum">
              <a:rPr lang="en-US" smtClean="0"/>
              <a:t>‹#›</a:t>
            </a:fld>
            <a:endParaRPr lang="en-US"/>
          </a:p>
        </p:txBody>
      </p:sp>
      <p:sp>
        <p:nvSpPr>
          <p:cNvPr id="14" name="Text Placeholder 13">
            <a:extLst>
              <a:ext uri="{FF2B5EF4-FFF2-40B4-BE49-F238E27FC236}">
                <a16:creationId xmlns:a16="http://schemas.microsoft.com/office/drawing/2014/main" id="{CF72E2FE-7B63-AF4A-93E8-BA374B01E2CB}"/>
              </a:ext>
            </a:extLst>
          </p:cNvPr>
          <p:cNvSpPr>
            <a:spLocks noGrp="1"/>
          </p:cNvSpPr>
          <p:nvPr>
            <p:ph type="body" sz="quarter" idx="13" hasCustomPrompt="1"/>
          </p:nvPr>
        </p:nvSpPr>
        <p:spPr>
          <a:xfrm>
            <a:off x="827088" y="1524000"/>
            <a:ext cx="10515600" cy="4530725"/>
          </a:xfrm>
        </p:spPr>
        <p:txBody>
          <a:bodyPr lIns="182880" rIns="182880">
            <a:normAutofit/>
          </a:bodyPr>
          <a:lstStyle>
            <a:lvl1pPr marL="270000" indent="-270000">
              <a:defRPr sz="2200"/>
            </a:lvl1pPr>
            <a:lvl2pPr marL="540000" indent="-360000">
              <a:buFont typeface="Courier New" panose="02070309020205020404" pitchFamily="49" charset="0"/>
              <a:buChar char="o"/>
              <a:defRPr sz="2200"/>
            </a:lvl2pPr>
            <a:lvl3pPr marL="900000" indent="-360000">
              <a:buFont typeface="Wingdings" pitchFamily="2" charset="2"/>
              <a:buChar char="Ø"/>
              <a:defRPr sz="2200"/>
            </a:lvl3pPr>
            <a:lvl4pPr marL="1170000" indent="-270000">
              <a:buFont typeface="Wingdings" pitchFamily="2" charset="2"/>
              <a:buChar char="ü"/>
              <a:defRPr sz="2200"/>
            </a:lvl4pPr>
            <a:lvl5pPr marL="1620000" indent="-270000">
              <a:defRPr sz="2200"/>
            </a:lvl5pPr>
          </a:lstStyle>
          <a:p>
            <a:pPr lvl="0"/>
            <a:r>
              <a:rPr lang="en-US"/>
              <a:t> Edit Master text styles</a:t>
            </a:r>
          </a:p>
          <a:p>
            <a:pPr lvl="1"/>
            <a:r>
              <a:rPr lang="en-US"/>
              <a:t> Second level</a:t>
            </a:r>
          </a:p>
          <a:p>
            <a:pPr lvl="2"/>
            <a:r>
              <a:rPr lang="en-US"/>
              <a:t> Third level</a:t>
            </a:r>
          </a:p>
          <a:p>
            <a:pPr lvl="3"/>
            <a:r>
              <a:rPr lang="en-US"/>
              <a:t> Fourth level</a:t>
            </a:r>
          </a:p>
          <a:p>
            <a:pPr lvl="4"/>
            <a:r>
              <a:rPr lang="en-US"/>
              <a:t> Fifth level</a:t>
            </a:r>
          </a:p>
        </p:txBody>
      </p:sp>
      <p:sp>
        <p:nvSpPr>
          <p:cNvPr id="10" name="Rectangle 51">
            <a:extLst>
              <a:ext uri="{FF2B5EF4-FFF2-40B4-BE49-F238E27FC236}">
                <a16:creationId xmlns:a16="http://schemas.microsoft.com/office/drawing/2014/main" id="{F7F6A2DC-690D-9C48-866E-84FDBF471032}"/>
              </a:ext>
            </a:extLst>
          </p:cNvPr>
          <p:cNvSpPr/>
          <p:nvPr userDrawn="1"/>
        </p:nvSpPr>
        <p:spPr>
          <a:xfrm>
            <a:off x="2100" y="-2887"/>
            <a:ext cx="12187800" cy="1138959"/>
          </a:xfrm>
          <a:prstGeom prst="rect">
            <a:avLst/>
          </a:prstGeom>
          <a:solidFill>
            <a:schemeClr val="tx2"/>
          </a:solidFill>
          <a:ln w="12700">
            <a:miter lim="400000"/>
          </a:ln>
        </p:spPr>
        <p:txBody>
          <a:bodyPr lIns="22860" rIns="22860" anchor="ctr"/>
          <a:lstStyle/>
          <a:p>
            <a:pPr algn="ctr" defTabSz="228541">
              <a:defRPr>
                <a:solidFill>
                  <a:srgbClr val="FFFFFF"/>
                </a:solidFill>
                <a:latin typeface="Arial"/>
                <a:ea typeface="Arial"/>
                <a:cs typeface="Arial"/>
                <a:sym typeface="Arial"/>
              </a:defRPr>
            </a:pPr>
            <a:endParaRPr sz="2200"/>
          </a:p>
        </p:txBody>
      </p:sp>
      <p:sp>
        <p:nvSpPr>
          <p:cNvPr id="15" name="Title 14">
            <a:extLst>
              <a:ext uri="{FF2B5EF4-FFF2-40B4-BE49-F238E27FC236}">
                <a16:creationId xmlns:a16="http://schemas.microsoft.com/office/drawing/2014/main" id="{07B60B32-36BC-C140-891C-CE927D3067D3}"/>
              </a:ext>
            </a:extLst>
          </p:cNvPr>
          <p:cNvSpPr>
            <a:spLocks noGrp="1"/>
          </p:cNvSpPr>
          <p:nvPr>
            <p:ph type="title"/>
          </p:nvPr>
        </p:nvSpPr>
        <p:spPr>
          <a:xfrm>
            <a:off x="156000" y="22370"/>
            <a:ext cx="11880000" cy="1088448"/>
          </a:xfrm>
        </p:spPr>
        <p:txBody>
          <a:bodyPr>
            <a:normAutofit/>
          </a:bodyPr>
          <a:lstStyle>
            <a:lvl1pPr algn="l">
              <a:defRPr sz="4800" baseline="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18884631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67F4495-27E8-004C-8903-BF4538E257BF}"/>
              </a:ext>
            </a:extLst>
          </p:cNvPr>
          <p:cNvSpPr>
            <a:spLocks noGrp="1"/>
          </p:cNvSpPr>
          <p:nvPr>
            <p:ph type="dt" sz="half" idx="10"/>
          </p:nvPr>
        </p:nvSpPr>
        <p:spPr>
          <a:xfrm>
            <a:off x="827088" y="6387157"/>
            <a:ext cx="1292658" cy="419687"/>
          </a:xfrm>
        </p:spPr>
        <p:txBody>
          <a:bodyPr/>
          <a:lstStyle>
            <a:lvl1pPr>
              <a:defRPr sz="1400">
                <a:solidFill>
                  <a:schemeClr val="bg1"/>
                </a:solidFill>
              </a:defRPr>
            </a:lvl1pPr>
          </a:lstStyle>
          <a:p>
            <a:r>
              <a:rPr lang="en-US"/>
              <a:t>9/28/2022</a:t>
            </a:r>
          </a:p>
        </p:txBody>
      </p:sp>
      <p:sp>
        <p:nvSpPr>
          <p:cNvPr id="5" name="Footer Placeholder 4">
            <a:extLst>
              <a:ext uri="{FF2B5EF4-FFF2-40B4-BE49-F238E27FC236}">
                <a16:creationId xmlns:a16="http://schemas.microsoft.com/office/drawing/2014/main" id="{DB001F61-6447-2C47-AAA5-8A3616037887}"/>
              </a:ext>
            </a:extLst>
          </p:cNvPr>
          <p:cNvSpPr>
            <a:spLocks noGrp="1"/>
          </p:cNvSpPr>
          <p:nvPr>
            <p:ph type="ftr" sz="quarter" idx="11"/>
          </p:nvPr>
        </p:nvSpPr>
        <p:spPr/>
        <p:txBody>
          <a:bodyPr/>
          <a:lstStyle>
            <a:lvl1pPr>
              <a:defRPr sz="1600"/>
            </a:lvl1pPr>
          </a:lstStyle>
          <a:p>
            <a:r>
              <a:rPr lang="en-US"/>
              <a:t>A. Baskys -- ML for Nb3Sn wire image analysis</a:t>
            </a:r>
          </a:p>
        </p:txBody>
      </p:sp>
      <p:sp>
        <p:nvSpPr>
          <p:cNvPr id="6" name="Slide Number Placeholder 5">
            <a:extLst>
              <a:ext uri="{FF2B5EF4-FFF2-40B4-BE49-F238E27FC236}">
                <a16:creationId xmlns:a16="http://schemas.microsoft.com/office/drawing/2014/main" id="{B539C193-CAEC-E34E-92A4-59DB19B6AF7E}"/>
              </a:ext>
            </a:extLst>
          </p:cNvPr>
          <p:cNvSpPr>
            <a:spLocks noGrp="1"/>
          </p:cNvSpPr>
          <p:nvPr>
            <p:ph type="sldNum" sz="quarter" idx="12"/>
          </p:nvPr>
        </p:nvSpPr>
        <p:spPr/>
        <p:txBody>
          <a:bodyPr/>
          <a:lstStyle/>
          <a:p>
            <a:fld id="{695884B8-C86C-9247-916E-0E4ED69A0AE3}" type="slidenum">
              <a:rPr lang="en-US" smtClean="0"/>
              <a:t>‹#›</a:t>
            </a:fld>
            <a:endParaRPr lang="en-US"/>
          </a:p>
        </p:txBody>
      </p:sp>
      <p:sp>
        <p:nvSpPr>
          <p:cNvPr id="14" name="Text Placeholder 13">
            <a:extLst>
              <a:ext uri="{FF2B5EF4-FFF2-40B4-BE49-F238E27FC236}">
                <a16:creationId xmlns:a16="http://schemas.microsoft.com/office/drawing/2014/main" id="{CF72E2FE-7B63-AF4A-93E8-BA374B01E2CB}"/>
              </a:ext>
            </a:extLst>
          </p:cNvPr>
          <p:cNvSpPr>
            <a:spLocks noGrp="1"/>
          </p:cNvSpPr>
          <p:nvPr>
            <p:ph type="body" sz="quarter" idx="13" hasCustomPrompt="1"/>
          </p:nvPr>
        </p:nvSpPr>
        <p:spPr>
          <a:xfrm>
            <a:off x="827088" y="1524000"/>
            <a:ext cx="10515600" cy="4530725"/>
          </a:xfrm>
        </p:spPr>
        <p:txBody>
          <a:bodyPr lIns="182880" rIns="182880">
            <a:normAutofit/>
          </a:bodyPr>
          <a:lstStyle>
            <a:lvl1pPr marL="270000" indent="-270000">
              <a:defRPr sz="2200"/>
            </a:lvl1pPr>
            <a:lvl2pPr marL="540000" indent="-360000">
              <a:buFont typeface="Courier New" panose="02070309020205020404" pitchFamily="49" charset="0"/>
              <a:buChar char="o"/>
              <a:defRPr sz="2200"/>
            </a:lvl2pPr>
            <a:lvl3pPr marL="900000" indent="-360000">
              <a:buFont typeface="Wingdings" pitchFamily="2" charset="2"/>
              <a:buChar char="Ø"/>
              <a:defRPr sz="2200"/>
            </a:lvl3pPr>
            <a:lvl4pPr marL="1170000" indent="-270000">
              <a:buFont typeface="Wingdings" pitchFamily="2" charset="2"/>
              <a:buChar char="ü"/>
              <a:defRPr sz="2200"/>
            </a:lvl4pPr>
            <a:lvl5pPr marL="1620000" indent="-270000">
              <a:defRPr sz="2200"/>
            </a:lvl5pPr>
          </a:lstStyle>
          <a:p>
            <a:pPr lvl="0"/>
            <a:r>
              <a:rPr lang="en-US"/>
              <a:t> Edit Master text styles</a:t>
            </a:r>
          </a:p>
          <a:p>
            <a:pPr lvl="1"/>
            <a:r>
              <a:rPr lang="en-US"/>
              <a:t> Second level</a:t>
            </a:r>
          </a:p>
          <a:p>
            <a:pPr lvl="2"/>
            <a:r>
              <a:rPr lang="en-US"/>
              <a:t> Third level</a:t>
            </a:r>
          </a:p>
          <a:p>
            <a:pPr lvl="3"/>
            <a:r>
              <a:rPr lang="en-US"/>
              <a:t> Fourth level</a:t>
            </a:r>
          </a:p>
          <a:p>
            <a:pPr lvl="4"/>
            <a:r>
              <a:rPr lang="en-US"/>
              <a:t> Fifth level</a:t>
            </a:r>
          </a:p>
        </p:txBody>
      </p:sp>
      <p:sp>
        <p:nvSpPr>
          <p:cNvPr id="10" name="Rectangle 51">
            <a:extLst>
              <a:ext uri="{FF2B5EF4-FFF2-40B4-BE49-F238E27FC236}">
                <a16:creationId xmlns:a16="http://schemas.microsoft.com/office/drawing/2014/main" id="{F7F6A2DC-690D-9C48-866E-84FDBF471032}"/>
              </a:ext>
            </a:extLst>
          </p:cNvPr>
          <p:cNvSpPr/>
          <p:nvPr userDrawn="1"/>
        </p:nvSpPr>
        <p:spPr>
          <a:xfrm>
            <a:off x="2100" y="-2887"/>
            <a:ext cx="12187800" cy="1138959"/>
          </a:xfrm>
          <a:prstGeom prst="rect">
            <a:avLst/>
          </a:prstGeom>
          <a:solidFill>
            <a:schemeClr val="tx2"/>
          </a:solidFill>
          <a:ln w="12700">
            <a:miter lim="400000"/>
          </a:ln>
        </p:spPr>
        <p:txBody>
          <a:bodyPr lIns="22860" rIns="22860" anchor="ctr"/>
          <a:lstStyle/>
          <a:p>
            <a:pPr algn="ctr" defTabSz="228541">
              <a:defRPr>
                <a:solidFill>
                  <a:srgbClr val="FFFFFF"/>
                </a:solidFill>
                <a:latin typeface="Arial"/>
                <a:ea typeface="Arial"/>
                <a:cs typeface="Arial"/>
                <a:sym typeface="Arial"/>
              </a:defRPr>
            </a:pPr>
            <a:endParaRPr sz="2200"/>
          </a:p>
        </p:txBody>
      </p:sp>
      <p:sp>
        <p:nvSpPr>
          <p:cNvPr id="15" name="Title 14">
            <a:extLst>
              <a:ext uri="{FF2B5EF4-FFF2-40B4-BE49-F238E27FC236}">
                <a16:creationId xmlns:a16="http://schemas.microsoft.com/office/drawing/2014/main" id="{07B60B32-36BC-C140-891C-CE927D3067D3}"/>
              </a:ext>
            </a:extLst>
          </p:cNvPr>
          <p:cNvSpPr>
            <a:spLocks noGrp="1"/>
          </p:cNvSpPr>
          <p:nvPr>
            <p:ph type="title"/>
          </p:nvPr>
        </p:nvSpPr>
        <p:spPr>
          <a:xfrm>
            <a:off x="156000" y="22370"/>
            <a:ext cx="11880000" cy="1088448"/>
          </a:xfrm>
        </p:spPr>
        <p:txBody>
          <a:bodyPr>
            <a:normAutofit/>
          </a:bodyPr>
          <a:lstStyle>
            <a:lvl1pPr algn="l">
              <a:defRPr sz="4800" baseline="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1555597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hidden="1"/>
          <p:cNvSpPr>
            <a:spLocks noGrp="1"/>
          </p:cNvSpPr>
          <p:nvPr>
            <p:ph type="dt" sz="half" idx="10"/>
          </p:nvPr>
        </p:nvSpPr>
        <p:spPr/>
        <p:txBody>
          <a:bodyPr/>
          <a:lstStyle/>
          <a:p>
            <a:r>
              <a:rPr lang="en-US"/>
              <a:t>9/28/2022</a:t>
            </a:r>
            <a:endParaRPr lang="en-GB"/>
          </a:p>
        </p:txBody>
      </p:sp>
      <p:sp>
        <p:nvSpPr>
          <p:cNvPr id="5" name="Footer Placeholder 4"/>
          <p:cNvSpPr>
            <a:spLocks noGrp="1"/>
          </p:cNvSpPr>
          <p:nvPr>
            <p:ph type="ftr" sz="quarter" idx="11"/>
          </p:nvPr>
        </p:nvSpPr>
        <p:spPr>
          <a:xfrm>
            <a:off x="3432000" y="6448251"/>
            <a:ext cx="5328000" cy="365125"/>
          </a:xfrm>
        </p:spPr>
        <p:txBody>
          <a:bodyPr/>
          <a:lstStyle>
            <a:lvl1pPr>
              <a:defRPr>
                <a:solidFill>
                  <a:schemeClr val="bg1">
                    <a:lumMod val="95000"/>
                  </a:schemeClr>
                </a:solidFill>
              </a:defRPr>
            </a:lvl1pPr>
          </a:lstStyle>
          <a:p>
            <a:r>
              <a:rPr lang="en-US"/>
              <a:t>A. Baskys -- ML for Nb3Sn wire image analysis</a:t>
            </a:r>
            <a:endParaRPr lang="en-GB"/>
          </a:p>
        </p:txBody>
      </p:sp>
      <p:sp>
        <p:nvSpPr>
          <p:cNvPr id="6" name="Slide Number Placeholder 5"/>
          <p:cNvSpPr>
            <a:spLocks noGrp="1"/>
          </p:cNvSpPr>
          <p:nvPr>
            <p:ph type="sldNum" sz="quarter" idx="12"/>
          </p:nvPr>
        </p:nvSpPr>
        <p:spPr>
          <a:xfrm>
            <a:off x="8737600" y="6448251"/>
            <a:ext cx="2844800" cy="365125"/>
          </a:xfrm>
        </p:spPr>
        <p:txBody>
          <a:bodyPr/>
          <a:lstStyle>
            <a:lvl1pPr>
              <a:defRPr>
                <a:solidFill>
                  <a:schemeClr val="bg1">
                    <a:lumMod val="95000"/>
                  </a:schemeClr>
                </a:solidFill>
              </a:defRPr>
            </a:lvl1pPr>
          </a:lstStyle>
          <a:p>
            <a:fld id="{E6910A57-C4C2-471D-B852-7E80F10F5A4C}" type="slidenum">
              <a:rPr lang="en-GB" smtClean="0"/>
              <a:pPr/>
              <a:t>‹#›</a:t>
            </a:fld>
            <a:endParaRPr lang="en-GB"/>
          </a:p>
        </p:txBody>
      </p:sp>
    </p:spTree>
    <p:extLst>
      <p:ext uri="{BB962C8B-B14F-4D97-AF65-F5344CB8AC3E}">
        <p14:creationId xmlns:p14="http://schemas.microsoft.com/office/powerpoint/2010/main" val="37799333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0782C4-211D-08D1-1AD1-91A50270652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344930"/>
          </a:xfrm>
          <a:prstGeom prst="rect">
            <a:avLst/>
          </a:prstGeom>
        </p:spPr>
      </p:pic>
      <p:pic>
        <p:nvPicPr>
          <p:cNvPr id="128" name="RGB_White-Seal_White-Mark_SC_Horizontal–400dpi.png" descr="RGB_White-Seal_White-Mark_SC_Horizontal–400dpi.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9785" y="6475751"/>
            <a:ext cx="1570469" cy="263615"/>
          </a:xfrm>
          <a:prstGeom prst="rect">
            <a:avLst/>
          </a:prstGeom>
          <a:ln w="12700">
            <a:miter lim="400000"/>
          </a:ln>
        </p:spPr>
      </p:pic>
      <p:sp>
        <p:nvSpPr>
          <p:cNvPr id="135" name="Slide Number"/>
          <p:cNvSpPr txBox="1">
            <a:spLocks noGrp="1"/>
          </p:cNvSpPr>
          <p:nvPr>
            <p:ph type="sldNum" sz="quarter" idx="2"/>
          </p:nvPr>
        </p:nvSpPr>
        <p:spPr>
          <a:xfrm>
            <a:off x="9450000" y="6300000"/>
            <a:ext cx="594000" cy="522000"/>
          </a:xfrm>
          <a:prstGeom prst="rect">
            <a:avLst/>
          </a:prstGeom>
        </p:spPr>
        <p:txBody>
          <a:bodyPr/>
          <a:lstStyle/>
          <a:p>
            <a:fld id="{86CB4B4D-7CA3-9044-876B-883B54F8677D}" type="slidenum">
              <a:t>‹#›</a:t>
            </a:fld>
            <a:endParaRPr/>
          </a:p>
        </p:txBody>
      </p:sp>
      <p:sp>
        <p:nvSpPr>
          <p:cNvPr id="5" name="Rectangle">
            <a:extLst>
              <a:ext uri="{FF2B5EF4-FFF2-40B4-BE49-F238E27FC236}">
                <a16:creationId xmlns:a16="http://schemas.microsoft.com/office/drawing/2014/main" id="{F2F7F0A4-2038-FD04-D261-3F44675A6277}"/>
              </a:ext>
            </a:extLst>
          </p:cNvPr>
          <p:cNvSpPr/>
          <p:nvPr userDrawn="1"/>
        </p:nvSpPr>
        <p:spPr>
          <a:xfrm>
            <a:off x="2100" y="0"/>
            <a:ext cx="12187800" cy="6344930"/>
          </a:xfrm>
          <a:prstGeom prst="rect">
            <a:avLst/>
          </a:prstGeom>
          <a:gradFill flip="none" rotWithShape="1">
            <a:gsLst>
              <a:gs pos="30000">
                <a:schemeClr val="tx2">
                  <a:alpha val="77000"/>
                </a:schemeClr>
              </a:gs>
              <a:gs pos="100000">
                <a:schemeClr val="bg1">
                  <a:alpha val="22000"/>
                </a:schemeClr>
              </a:gs>
            </a:gsLst>
            <a:lin ang="0" scaled="1"/>
            <a:tileRect/>
          </a:gradFill>
          <a:ln w="12700">
            <a:noFill/>
            <a:miter lim="400000"/>
          </a:ln>
          <a:effectLst>
            <a:outerShdw blurRad="76200" dist="38100" dir="5400000" rotWithShape="0">
              <a:srgbClr val="000000">
                <a:alpha val="35000"/>
              </a:srgbClr>
            </a:outerShdw>
          </a:effectLst>
        </p:spPr>
        <p:txBody>
          <a:bodyPr lIns="45719" tIns="45719" rIns="45719" bIns="45719" anchor="ctr"/>
          <a:lstStyle/>
          <a:p>
            <a:pPr algn="ctr">
              <a:defRPr>
                <a:solidFill>
                  <a:srgbClr val="FFFFFF"/>
                </a:solidFill>
                <a:latin typeface="Franklin Gothic Book"/>
                <a:ea typeface="Franklin Gothic Book"/>
                <a:cs typeface="Franklin Gothic Book"/>
                <a:sym typeface="Franklin Gothic Book"/>
              </a:defRPr>
            </a:pPr>
            <a:endParaRPr sz="900"/>
          </a:p>
        </p:txBody>
      </p:sp>
      <p:sp>
        <p:nvSpPr>
          <p:cNvPr id="131" name="Body Level One…"/>
          <p:cNvSpPr txBox="1">
            <a:spLocks noGrp="1"/>
          </p:cNvSpPr>
          <p:nvPr>
            <p:ph type="body" sz="quarter" idx="1"/>
          </p:nvPr>
        </p:nvSpPr>
        <p:spPr>
          <a:xfrm>
            <a:off x="1982787" y="4114800"/>
            <a:ext cx="8226426" cy="1943470"/>
          </a:xfrm>
          <a:prstGeom prst="rect">
            <a:avLst/>
          </a:prstGeom>
        </p:spPr>
        <p:txBody>
          <a:bodyPr anchor="ctr"/>
          <a:lstStyle>
            <a:lvl1pPr marL="0" indent="0" algn="ctr">
              <a:buSzTx/>
              <a:buFontTx/>
              <a:buNone/>
              <a:defRPr sz="2400">
                <a:solidFill>
                  <a:schemeClr val="bg1"/>
                </a:solidFill>
                <a:latin typeface="+mj-lt"/>
                <a:ea typeface="Franklin Gothic Book"/>
                <a:cs typeface="Franklin Gothic Book"/>
                <a:sym typeface="Franklin Gothic Book"/>
              </a:defRPr>
            </a:lvl1pPr>
            <a:lvl2pPr marL="0" indent="0" algn="ctr">
              <a:buSzTx/>
              <a:buFontTx/>
              <a:buNone/>
              <a:defRPr sz="2400">
                <a:solidFill>
                  <a:schemeClr val="bg1"/>
                </a:solidFill>
                <a:latin typeface="+mj-lt"/>
                <a:ea typeface="Franklin Gothic Book"/>
                <a:cs typeface="Franklin Gothic Book"/>
                <a:sym typeface="Franklin Gothic Book"/>
              </a:defRPr>
            </a:lvl2pPr>
            <a:lvl3pPr marL="0" indent="0" algn="ctr">
              <a:buSzTx/>
              <a:buFontTx/>
              <a:buNone/>
              <a:defRPr sz="2400">
                <a:solidFill>
                  <a:schemeClr val="bg1"/>
                </a:solidFill>
                <a:latin typeface="+mj-lt"/>
                <a:ea typeface="Franklin Gothic Book"/>
                <a:cs typeface="Franklin Gothic Book"/>
                <a:sym typeface="Franklin Gothic Book"/>
              </a:defRPr>
            </a:lvl3pPr>
            <a:lvl4pPr marL="0" indent="0" algn="ctr">
              <a:buSzTx/>
              <a:buFontTx/>
              <a:buNone/>
              <a:defRPr sz="2400">
                <a:solidFill>
                  <a:schemeClr val="bg1"/>
                </a:solidFill>
                <a:latin typeface="+mj-lt"/>
                <a:ea typeface="Franklin Gothic Book"/>
                <a:cs typeface="Franklin Gothic Book"/>
                <a:sym typeface="Franklin Gothic Book"/>
              </a:defRPr>
            </a:lvl4pPr>
            <a:lvl5pPr marL="0" indent="0" algn="ctr">
              <a:buSzTx/>
              <a:buFontTx/>
              <a:buNone/>
              <a:defRPr sz="2400">
                <a:solidFill>
                  <a:schemeClr val="bg1"/>
                </a:solidFill>
                <a:latin typeface="+mj-lt"/>
                <a:ea typeface="Franklin Gothic Book"/>
                <a:cs typeface="Franklin Gothic Book"/>
                <a:sym typeface="Franklin Gothic Book"/>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
        <p:nvSpPr>
          <p:cNvPr id="133" name="Rectangle"/>
          <p:cNvSpPr>
            <a:spLocks noGrp="1"/>
          </p:cNvSpPr>
          <p:nvPr>
            <p:ph type="body" sz="half" idx="13"/>
          </p:nvPr>
        </p:nvSpPr>
        <p:spPr>
          <a:xfrm>
            <a:off x="1453744" y="2497092"/>
            <a:ext cx="9284513" cy="1213529"/>
          </a:xfrm>
          <a:prstGeom prst="rect">
            <a:avLst/>
          </a:prstGeom>
          <a:noFill/>
        </p:spPr>
        <p:txBody>
          <a:bodyPr anchor="ctr">
            <a:normAutofit/>
          </a:bodyPr>
          <a:lstStyle>
            <a:lvl1pPr marL="0" indent="0" algn="ctr">
              <a:buFontTx/>
              <a:buNone/>
              <a:defRPr sz="3600" baseline="0">
                <a:solidFill>
                  <a:schemeClr val="bg1"/>
                </a:solidFill>
              </a:defRPr>
            </a:lvl1pPr>
          </a:lstStyle>
          <a:p>
            <a:pPr marL="62162" lvl="0" indent="-62162">
              <a:defRPr sz="4800"/>
            </a:pPr>
            <a:r>
              <a:rPr lang="en-GB" sz="3600"/>
              <a:t>Click to edit Master text styles</a:t>
            </a:r>
          </a:p>
        </p:txBody>
      </p:sp>
    </p:spTree>
    <p:extLst>
      <p:ext uri="{BB962C8B-B14F-4D97-AF65-F5344CB8AC3E}">
        <p14:creationId xmlns:p14="http://schemas.microsoft.com/office/powerpoint/2010/main" val="14329949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67F4495-27E8-004C-8903-BF4538E257BF}"/>
              </a:ext>
            </a:extLst>
          </p:cNvPr>
          <p:cNvSpPr>
            <a:spLocks noGrp="1"/>
          </p:cNvSpPr>
          <p:nvPr>
            <p:ph type="dt" sz="half" idx="10"/>
          </p:nvPr>
        </p:nvSpPr>
        <p:spPr>
          <a:xfrm>
            <a:off x="827088" y="6387157"/>
            <a:ext cx="1292658" cy="419687"/>
          </a:xfrm>
        </p:spPr>
        <p:txBody>
          <a:bodyPr/>
          <a:lstStyle>
            <a:lvl1pPr>
              <a:defRPr sz="1400">
                <a:solidFill>
                  <a:schemeClr val="bg1"/>
                </a:solidFill>
              </a:defRPr>
            </a:lvl1pPr>
          </a:lstStyle>
          <a:p>
            <a:r>
              <a:rPr lang="en-US"/>
              <a:t>9/8/2022</a:t>
            </a:r>
          </a:p>
        </p:txBody>
      </p:sp>
      <p:sp>
        <p:nvSpPr>
          <p:cNvPr id="5" name="Footer Placeholder 4">
            <a:extLst>
              <a:ext uri="{FF2B5EF4-FFF2-40B4-BE49-F238E27FC236}">
                <a16:creationId xmlns:a16="http://schemas.microsoft.com/office/drawing/2014/main" id="{DB001F61-6447-2C47-AAA5-8A3616037887}"/>
              </a:ext>
            </a:extLst>
          </p:cNvPr>
          <p:cNvSpPr>
            <a:spLocks noGrp="1"/>
          </p:cNvSpPr>
          <p:nvPr>
            <p:ph type="ftr" sz="quarter" idx="11"/>
          </p:nvPr>
        </p:nvSpPr>
        <p:spPr/>
        <p:txBody>
          <a:bodyPr/>
          <a:lstStyle>
            <a:lvl1pPr>
              <a:defRPr sz="1600"/>
            </a:lvl1pPr>
          </a:lstStyle>
          <a:p>
            <a:r>
              <a:rPr lang="en-US"/>
              <a:t>A. Baskys. ML for Nb3Sn wire image analysis</a:t>
            </a:r>
          </a:p>
        </p:txBody>
      </p:sp>
      <p:sp>
        <p:nvSpPr>
          <p:cNvPr id="6" name="Slide Number Placeholder 5">
            <a:extLst>
              <a:ext uri="{FF2B5EF4-FFF2-40B4-BE49-F238E27FC236}">
                <a16:creationId xmlns:a16="http://schemas.microsoft.com/office/drawing/2014/main" id="{B539C193-CAEC-E34E-92A4-59DB19B6AF7E}"/>
              </a:ext>
            </a:extLst>
          </p:cNvPr>
          <p:cNvSpPr>
            <a:spLocks noGrp="1"/>
          </p:cNvSpPr>
          <p:nvPr>
            <p:ph type="sldNum" sz="quarter" idx="12"/>
          </p:nvPr>
        </p:nvSpPr>
        <p:spPr/>
        <p:txBody>
          <a:bodyPr/>
          <a:lstStyle/>
          <a:p>
            <a:fld id="{695884B8-C86C-9247-916E-0E4ED69A0AE3}" type="slidenum">
              <a:rPr lang="en-US" smtClean="0"/>
              <a:t>‹#›</a:t>
            </a:fld>
            <a:endParaRPr lang="en-US"/>
          </a:p>
        </p:txBody>
      </p:sp>
      <p:sp>
        <p:nvSpPr>
          <p:cNvPr id="10" name="Rectangle 51">
            <a:extLst>
              <a:ext uri="{FF2B5EF4-FFF2-40B4-BE49-F238E27FC236}">
                <a16:creationId xmlns:a16="http://schemas.microsoft.com/office/drawing/2014/main" id="{F7F6A2DC-690D-9C48-866E-84FDBF471032}"/>
              </a:ext>
            </a:extLst>
          </p:cNvPr>
          <p:cNvSpPr/>
          <p:nvPr userDrawn="1"/>
        </p:nvSpPr>
        <p:spPr>
          <a:xfrm>
            <a:off x="2100" y="-2887"/>
            <a:ext cx="12187800" cy="1138959"/>
          </a:xfrm>
          <a:prstGeom prst="rect">
            <a:avLst/>
          </a:prstGeom>
          <a:solidFill>
            <a:schemeClr val="tx2"/>
          </a:solidFill>
          <a:ln w="12700">
            <a:miter lim="400000"/>
          </a:ln>
        </p:spPr>
        <p:txBody>
          <a:bodyPr lIns="22860" rIns="22860" anchor="ctr"/>
          <a:lstStyle/>
          <a:p>
            <a:pPr algn="ctr" defTabSz="228541">
              <a:defRPr>
                <a:solidFill>
                  <a:srgbClr val="FFFFFF"/>
                </a:solidFill>
                <a:latin typeface="Arial"/>
                <a:ea typeface="Arial"/>
                <a:cs typeface="Arial"/>
                <a:sym typeface="Arial"/>
              </a:defRPr>
            </a:pPr>
            <a:endParaRPr sz="2200"/>
          </a:p>
        </p:txBody>
      </p:sp>
      <p:sp>
        <p:nvSpPr>
          <p:cNvPr id="15" name="Title 14">
            <a:extLst>
              <a:ext uri="{FF2B5EF4-FFF2-40B4-BE49-F238E27FC236}">
                <a16:creationId xmlns:a16="http://schemas.microsoft.com/office/drawing/2014/main" id="{07B60B32-36BC-C140-891C-CE927D3067D3}"/>
              </a:ext>
            </a:extLst>
          </p:cNvPr>
          <p:cNvSpPr>
            <a:spLocks noGrp="1"/>
          </p:cNvSpPr>
          <p:nvPr>
            <p:ph type="title"/>
          </p:nvPr>
        </p:nvSpPr>
        <p:spPr>
          <a:xfrm>
            <a:off x="156000" y="22370"/>
            <a:ext cx="11880000" cy="1088448"/>
          </a:xfrm>
        </p:spPr>
        <p:txBody>
          <a:bodyPr>
            <a:normAutofit/>
          </a:bodyPr>
          <a:lstStyle>
            <a:lvl1pPr algn="l">
              <a:defRPr sz="4800" baseline="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1316944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hidden="1"/>
          <p:cNvSpPr>
            <a:spLocks noGrp="1"/>
          </p:cNvSpPr>
          <p:nvPr>
            <p:ph type="dt" sz="half" idx="10"/>
          </p:nvPr>
        </p:nvSpPr>
        <p:spPr/>
        <p:txBody>
          <a:bodyPr/>
          <a:lstStyle/>
          <a:p>
            <a:r>
              <a:rPr lang="en-US"/>
              <a:t>9/28/2022</a:t>
            </a:r>
            <a:endParaRPr lang="en-GB"/>
          </a:p>
        </p:txBody>
      </p:sp>
      <p:sp>
        <p:nvSpPr>
          <p:cNvPr id="6" name="Footer Placeholder 5"/>
          <p:cNvSpPr>
            <a:spLocks noGrp="1"/>
          </p:cNvSpPr>
          <p:nvPr>
            <p:ph type="ftr" sz="quarter" idx="11"/>
          </p:nvPr>
        </p:nvSpPr>
        <p:spPr>
          <a:xfrm>
            <a:off x="3432000" y="6448251"/>
            <a:ext cx="5328000" cy="365125"/>
          </a:xfrm>
        </p:spPr>
        <p:txBody>
          <a:bodyPr/>
          <a:lstStyle>
            <a:lvl1pPr>
              <a:defRPr>
                <a:solidFill>
                  <a:schemeClr val="bg1">
                    <a:lumMod val="95000"/>
                  </a:schemeClr>
                </a:solidFill>
              </a:defRPr>
            </a:lvl1pPr>
          </a:lstStyle>
          <a:p>
            <a:r>
              <a:rPr lang="en-US"/>
              <a:t>A. Baskys -- ML for Nb3Sn wire image analysis</a:t>
            </a:r>
            <a:endParaRPr lang="en-GB"/>
          </a:p>
        </p:txBody>
      </p:sp>
      <p:sp>
        <p:nvSpPr>
          <p:cNvPr id="7" name="Slide Number Placeholder 6"/>
          <p:cNvSpPr>
            <a:spLocks noGrp="1"/>
          </p:cNvSpPr>
          <p:nvPr>
            <p:ph type="sldNum" sz="quarter" idx="12"/>
          </p:nvPr>
        </p:nvSpPr>
        <p:spPr>
          <a:xfrm>
            <a:off x="8737600" y="6448251"/>
            <a:ext cx="2844800" cy="365125"/>
          </a:xfrm>
        </p:spPr>
        <p:txBody>
          <a:bodyPr/>
          <a:lstStyle>
            <a:lvl1pPr>
              <a:defRPr>
                <a:solidFill>
                  <a:schemeClr val="bg1">
                    <a:lumMod val="95000"/>
                  </a:schemeClr>
                </a:solidFill>
              </a:defRPr>
            </a:lvl1pPr>
          </a:lstStyle>
          <a:p>
            <a:fld id="{E6910A57-C4C2-471D-B852-7E80F10F5A4C}" type="slidenum">
              <a:rPr lang="en-GB" smtClean="0"/>
              <a:pPr/>
              <a:t>‹#›</a:t>
            </a:fld>
            <a:endParaRPr lang="en-GB"/>
          </a:p>
        </p:txBody>
      </p:sp>
    </p:spTree>
    <p:extLst>
      <p:ext uri="{BB962C8B-B14F-4D97-AF65-F5344CB8AC3E}">
        <p14:creationId xmlns:p14="http://schemas.microsoft.com/office/powerpoint/2010/main" val="1831759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hidden="1"/>
          <p:cNvSpPr>
            <a:spLocks noGrp="1"/>
          </p:cNvSpPr>
          <p:nvPr>
            <p:ph type="dt" sz="half" idx="10"/>
          </p:nvPr>
        </p:nvSpPr>
        <p:spPr/>
        <p:txBody>
          <a:bodyPr/>
          <a:lstStyle/>
          <a:p>
            <a:r>
              <a:rPr lang="en-US"/>
              <a:t>9/28/2022</a:t>
            </a:r>
            <a:endParaRPr lang="en-GB"/>
          </a:p>
        </p:txBody>
      </p:sp>
      <p:sp>
        <p:nvSpPr>
          <p:cNvPr id="8" name="Footer Placeholder 7"/>
          <p:cNvSpPr>
            <a:spLocks noGrp="1"/>
          </p:cNvSpPr>
          <p:nvPr>
            <p:ph type="ftr" sz="quarter" idx="11"/>
          </p:nvPr>
        </p:nvSpPr>
        <p:spPr>
          <a:xfrm>
            <a:off x="3432000" y="6448251"/>
            <a:ext cx="5328000" cy="365125"/>
          </a:xfrm>
        </p:spPr>
        <p:txBody>
          <a:bodyPr/>
          <a:lstStyle/>
          <a:p>
            <a:r>
              <a:rPr lang="en-US"/>
              <a:t>A. Baskys -- ML for Nb3Sn wire image analysis</a:t>
            </a:r>
            <a:endParaRPr lang="en-GB"/>
          </a:p>
        </p:txBody>
      </p:sp>
      <p:sp>
        <p:nvSpPr>
          <p:cNvPr id="9" name="Slide Number Placeholder 8"/>
          <p:cNvSpPr>
            <a:spLocks noGrp="1"/>
          </p:cNvSpPr>
          <p:nvPr>
            <p:ph type="sldNum" sz="quarter" idx="12"/>
          </p:nvPr>
        </p:nvSpPr>
        <p:spPr>
          <a:xfrm>
            <a:off x="8737600" y="6448251"/>
            <a:ext cx="2844800" cy="365125"/>
          </a:xfrm>
        </p:spPr>
        <p:txBody>
          <a:bodyPr/>
          <a:lstStyle>
            <a:lvl1pPr>
              <a:defRPr>
                <a:solidFill>
                  <a:schemeClr val="bg1">
                    <a:lumMod val="95000"/>
                  </a:schemeClr>
                </a:solidFill>
              </a:defRPr>
            </a:lvl1pPr>
          </a:lstStyle>
          <a:p>
            <a:fld id="{E6910A57-C4C2-471D-B852-7E80F10F5A4C}" type="slidenum">
              <a:rPr lang="en-GB" smtClean="0"/>
              <a:pPr/>
              <a:t>‹#›</a:t>
            </a:fld>
            <a:endParaRPr lang="en-GB"/>
          </a:p>
        </p:txBody>
      </p:sp>
    </p:spTree>
    <p:extLst>
      <p:ext uri="{BB962C8B-B14F-4D97-AF65-F5344CB8AC3E}">
        <p14:creationId xmlns:p14="http://schemas.microsoft.com/office/powerpoint/2010/main" val="1360012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hidden="1"/>
          <p:cNvSpPr>
            <a:spLocks noGrp="1"/>
          </p:cNvSpPr>
          <p:nvPr>
            <p:ph type="dt" sz="half" idx="10"/>
          </p:nvPr>
        </p:nvSpPr>
        <p:spPr/>
        <p:txBody>
          <a:bodyPr/>
          <a:lstStyle/>
          <a:p>
            <a:r>
              <a:rPr lang="en-US"/>
              <a:t>9/28/2022</a:t>
            </a:r>
            <a:endParaRPr lang="en-GB"/>
          </a:p>
        </p:txBody>
      </p:sp>
      <p:sp>
        <p:nvSpPr>
          <p:cNvPr id="4" name="Footer Placeholder 3"/>
          <p:cNvSpPr>
            <a:spLocks noGrp="1"/>
          </p:cNvSpPr>
          <p:nvPr>
            <p:ph type="ftr" sz="quarter" idx="11"/>
          </p:nvPr>
        </p:nvSpPr>
        <p:spPr>
          <a:xfrm>
            <a:off x="3432000" y="6448251"/>
            <a:ext cx="5328000" cy="365125"/>
          </a:xfrm>
        </p:spPr>
        <p:txBody>
          <a:bodyPr/>
          <a:lstStyle>
            <a:lvl1pPr>
              <a:defRPr>
                <a:solidFill>
                  <a:schemeClr val="bg1">
                    <a:lumMod val="95000"/>
                  </a:schemeClr>
                </a:solidFill>
              </a:defRPr>
            </a:lvl1pPr>
          </a:lstStyle>
          <a:p>
            <a:r>
              <a:rPr lang="en-US"/>
              <a:t>A. Baskys -- ML for Nb3Sn wire image analysis</a:t>
            </a:r>
            <a:endParaRPr lang="en-GB"/>
          </a:p>
        </p:txBody>
      </p:sp>
      <p:sp>
        <p:nvSpPr>
          <p:cNvPr id="5" name="Slide Number Placeholder 4"/>
          <p:cNvSpPr>
            <a:spLocks noGrp="1"/>
          </p:cNvSpPr>
          <p:nvPr>
            <p:ph type="sldNum" sz="quarter" idx="12"/>
          </p:nvPr>
        </p:nvSpPr>
        <p:spPr>
          <a:xfrm>
            <a:off x="8737600" y="6448251"/>
            <a:ext cx="2844800" cy="365125"/>
          </a:xfrm>
        </p:spPr>
        <p:txBody>
          <a:bodyPr/>
          <a:lstStyle>
            <a:lvl1pPr>
              <a:defRPr>
                <a:solidFill>
                  <a:schemeClr val="bg1">
                    <a:lumMod val="95000"/>
                  </a:schemeClr>
                </a:solidFill>
              </a:defRPr>
            </a:lvl1pPr>
          </a:lstStyle>
          <a:p>
            <a:fld id="{E6910A57-C4C2-471D-B852-7E80F10F5A4C}" type="slidenum">
              <a:rPr lang="en-GB" smtClean="0"/>
              <a:pPr/>
              <a:t>‹#›</a:t>
            </a:fld>
            <a:endParaRPr lang="en-GB"/>
          </a:p>
        </p:txBody>
      </p:sp>
    </p:spTree>
    <p:extLst>
      <p:ext uri="{BB962C8B-B14F-4D97-AF65-F5344CB8AC3E}">
        <p14:creationId xmlns:p14="http://schemas.microsoft.com/office/powerpoint/2010/main" val="2336633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hidden="1"/>
          <p:cNvSpPr>
            <a:spLocks noGrp="1"/>
          </p:cNvSpPr>
          <p:nvPr>
            <p:ph type="dt" sz="half" idx="10"/>
          </p:nvPr>
        </p:nvSpPr>
        <p:spPr/>
        <p:txBody>
          <a:bodyPr/>
          <a:lstStyle/>
          <a:p>
            <a:r>
              <a:rPr lang="en-US"/>
              <a:t>9/28/2022</a:t>
            </a:r>
            <a:endParaRPr lang="en-GB"/>
          </a:p>
        </p:txBody>
      </p:sp>
      <p:sp>
        <p:nvSpPr>
          <p:cNvPr id="3" name="Footer Placeholder 2"/>
          <p:cNvSpPr>
            <a:spLocks noGrp="1"/>
          </p:cNvSpPr>
          <p:nvPr>
            <p:ph type="ftr" sz="quarter" idx="11"/>
          </p:nvPr>
        </p:nvSpPr>
        <p:spPr>
          <a:xfrm>
            <a:off x="3432000" y="6448251"/>
            <a:ext cx="5328000" cy="365125"/>
          </a:xfrm>
        </p:spPr>
        <p:txBody>
          <a:bodyPr/>
          <a:lstStyle>
            <a:lvl1pPr>
              <a:defRPr>
                <a:solidFill>
                  <a:schemeClr val="bg1">
                    <a:lumMod val="95000"/>
                  </a:schemeClr>
                </a:solidFill>
              </a:defRPr>
            </a:lvl1pPr>
          </a:lstStyle>
          <a:p>
            <a:r>
              <a:rPr lang="en-US"/>
              <a:t>A. Baskys -- ML for Nb3Sn wire image analysis</a:t>
            </a:r>
            <a:endParaRPr lang="en-GB"/>
          </a:p>
        </p:txBody>
      </p:sp>
      <p:sp>
        <p:nvSpPr>
          <p:cNvPr id="4" name="Slide Number Placeholder 3"/>
          <p:cNvSpPr>
            <a:spLocks noGrp="1"/>
          </p:cNvSpPr>
          <p:nvPr>
            <p:ph type="sldNum" sz="quarter" idx="12"/>
          </p:nvPr>
        </p:nvSpPr>
        <p:spPr>
          <a:xfrm>
            <a:off x="8737600" y="6448251"/>
            <a:ext cx="2844800" cy="365125"/>
          </a:xfrm>
        </p:spPr>
        <p:txBody>
          <a:bodyPr/>
          <a:lstStyle>
            <a:lvl1pPr>
              <a:defRPr>
                <a:solidFill>
                  <a:schemeClr val="bg1">
                    <a:lumMod val="95000"/>
                  </a:schemeClr>
                </a:solidFill>
              </a:defRPr>
            </a:lvl1pPr>
          </a:lstStyle>
          <a:p>
            <a:fld id="{E6910A57-C4C2-471D-B852-7E80F10F5A4C}" type="slidenum">
              <a:rPr lang="en-GB" smtClean="0"/>
              <a:pPr/>
              <a:t>‹#›</a:t>
            </a:fld>
            <a:endParaRPr lang="en-GB"/>
          </a:p>
        </p:txBody>
      </p:sp>
    </p:spTree>
    <p:extLst>
      <p:ext uri="{BB962C8B-B14F-4D97-AF65-F5344CB8AC3E}">
        <p14:creationId xmlns:p14="http://schemas.microsoft.com/office/powerpoint/2010/main" val="4292611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hidden="1"/>
          <p:cNvSpPr>
            <a:spLocks noGrp="1"/>
          </p:cNvSpPr>
          <p:nvPr>
            <p:ph type="dt" sz="half" idx="10"/>
          </p:nvPr>
        </p:nvSpPr>
        <p:spPr/>
        <p:txBody>
          <a:bodyPr/>
          <a:lstStyle/>
          <a:p>
            <a:r>
              <a:rPr lang="en-US"/>
              <a:t>9/28/2022</a:t>
            </a:r>
            <a:endParaRPr lang="en-GB"/>
          </a:p>
        </p:txBody>
      </p:sp>
      <p:sp>
        <p:nvSpPr>
          <p:cNvPr id="6" name="Footer Placeholder 5"/>
          <p:cNvSpPr>
            <a:spLocks noGrp="1"/>
          </p:cNvSpPr>
          <p:nvPr>
            <p:ph type="ftr" sz="quarter" idx="11"/>
          </p:nvPr>
        </p:nvSpPr>
        <p:spPr>
          <a:xfrm>
            <a:off x="3432000" y="6448251"/>
            <a:ext cx="5328000" cy="365125"/>
          </a:xfrm>
        </p:spPr>
        <p:txBody>
          <a:bodyPr/>
          <a:lstStyle>
            <a:lvl1pPr>
              <a:defRPr>
                <a:solidFill>
                  <a:schemeClr val="bg1">
                    <a:lumMod val="95000"/>
                  </a:schemeClr>
                </a:solidFill>
              </a:defRPr>
            </a:lvl1pPr>
          </a:lstStyle>
          <a:p>
            <a:r>
              <a:rPr lang="en-US"/>
              <a:t>A. Baskys -- ML for Nb3Sn wire image analysis</a:t>
            </a:r>
            <a:endParaRPr lang="en-GB"/>
          </a:p>
        </p:txBody>
      </p:sp>
      <p:sp>
        <p:nvSpPr>
          <p:cNvPr id="7" name="Slide Number Placeholder 6"/>
          <p:cNvSpPr>
            <a:spLocks noGrp="1"/>
          </p:cNvSpPr>
          <p:nvPr>
            <p:ph type="sldNum" sz="quarter" idx="12"/>
          </p:nvPr>
        </p:nvSpPr>
        <p:spPr>
          <a:xfrm>
            <a:off x="8737600" y="6448251"/>
            <a:ext cx="2844800" cy="365125"/>
          </a:xfrm>
        </p:spPr>
        <p:txBody>
          <a:bodyPr/>
          <a:lstStyle>
            <a:lvl1pPr>
              <a:defRPr>
                <a:solidFill>
                  <a:schemeClr val="bg1">
                    <a:lumMod val="95000"/>
                  </a:schemeClr>
                </a:solidFill>
              </a:defRPr>
            </a:lvl1pPr>
          </a:lstStyle>
          <a:p>
            <a:fld id="{E6910A57-C4C2-471D-B852-7E80F10F5A4C}" type="slidenum">
              <a:rPr lang="en-GB" smtClean="0"/>
              <a:pPr/>
              <a:t>‹#›</a:t>
            </a:fld>
            <a:endParaRPr lang="en-GB"/>
          </a:p>
        </p:txBody>
      </p:sp>
    </p:spTree>
    <p:extLst>
      <p:ext uri="{BB962C8B-B14F-4D97-AF65-F5344CB8AC3E}">
        <p14:creationId xmlns:p14="http://schemas.microsoft.com/office/powerpoint/2010/main" val="1797878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hidden="1"/>
          <p:cNvSpPr>
            <a:spLocks noGrp="1"/>
          </p:cNvSpPr>
          <p:nvPr>
            <p:ph type="dt" sz="half" idx="10"/>
          </p:nvPr>
        </p:nvSpPr>
        <p:spPr/>
        <p:txBody>
          <a:bodyPr/>
          <a:lstStyle/>
          <a:p>
            <a:r>
              <a:rPr lang="en-US"/>
              <a:t>9/28/2022</a:t>
            </a:r>
            <a:endParaRPr lang="en-GB"/>
          </a:p>
        </p:txBody>
      </p:sp>
      <p:sp>
        <p:nvSpPr>
          <p:cNvPr id="6" name="Footer Placeholder 5"/>
          <p:cNvSpPr>
            <a:spLocks noGrp="1"/>
          </p:cNvSpPr>
          <p:nvPr>
            <p:ph type="ftr" sz="quarter" idx="11"/>
          </p:nvPr>
        </p:nvSpPr>
        <p:spPr>
          <a:xfrm>
            <a:off x="3432000" y="6448251"/>
            <a:ext cx="5328000" cy="365125"/>
          </a:xfrm>
        </p:spPr>
        <p:txBody>
          <a:bodyPr/>
          <a:lstStyle>
            <a:lvl1pPr>
              <a:defRPr>
                <a:solidFill>
                  <a:schemeClr val="bg1">
                    <a:lumMod val="95000"/>
                  </a:schemeClr>
                </a:solidFill>
              </a:defRPr>
            </a:lvl1pPr>
          </a:lstStyle>
          <a:p>
            <a:r>
              <a:rPr lang="en-US"/>
              <a:t>A. Baskys -- ML for Nb3Sn wire image analysis</a:t>
            </a:r>
            <a:endParaRPr lang="en-GB"/>
          </a:p>
        </p:txBody>
      </p:sp>
      <p:sp>
        <p:nvSpPr>
          <p:cNvPr id="7" name="Slide Number Placeholder 6"/>
          <p:cNvSpPr>
            <a:spLocks noGrp="1"/>
          </p:cNvSpPr>
          <p:nvPr>
            <p:ph type="sldNum" sz="quarter" idx="12"/>
          </p:nvPr>
        </p:nvSpPr>
        <p:spPr>
          <a:xfrm>
            <a:off x="8737600" y="6448251"/>
            <a:ext cx="2844800" cy="365125"/>
          </a:xfrm>
        </p:spPr>
        <p:txBody>
          <a:bodyPr/>
          <a:lstStyle>
            <a:lvl1pPr>
              <a:defRPr>
                <a:solidFill>
                  <a:schemeClr val="bg1">
                    <a:lumMod val="95000"/>
                  </a:schemeClr>
                </a:solidFill>
              </a:defRPr>
            </a:lvl1pPr>
          </a:lstStyle>
          <a:p>
            <a:fld id="{E6910A57-C4C2-471D-B852-7E80F10F5A4C}" type="slidenum">
              <a:rPr lang="en-GB" smtClean="0"/>
              <a:pPr/>
              <a:t>‹#›</a:t>
            </a:fld>
            <a:endParaRPr lang="en-GB"/>
          </a:p>
        </p:txBody>
      </p:sp>
    </p:spTree>
    <p:extLst>
      <p:ext uri="{BB962C8B-B14F-4D97-AF65-F5344CB8AC3E}">
        <p14:creationId xmlns:p14="http://schemas.microsoft.com/office/powerpoint/2010/main" val="375378366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2192000" cy="1080000"/>
          </a:xfrm>
          <a:prstGeom prst="rect">
            <a:avLst/>
          </a:prstGeom>
          <a:solidFill>
            <a:schemeClr val="tx2"/>
          </a:solidFill>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609600" y="13680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1903294" y="6433343"/>
            <a:ext cx="1551105" cy="365125"/>
          </a:xfrm>
          <a:prstGeom prst="rect">
            <a:avLst/>
          </a:prstGeom>
        </p:spPr>
        <p:txBody>
          <a:bodyPr vert="horz" lIns="91440" tIns="45720" rIns="91440" bIns="45720" rtlCol="0" anchor="ctr"/>
          <a:lstStyle>
            <a:lvl1pPr algn="l">
              <a:defRPr sz="1200">
                <a:solidFill>
                  <a:schemeClr val="bg1"/>
                </a:solidFill>
              </a:defRPr>
            </a:lvl1pPr>
          </a:lstStyle>
          <a:p>
            <a:r>
              <a:rPr lang="en-US"/>
              <a:t>9/28/2022</a:t>
            </a:r>
            <a:endParaRPr lang="en-GB"/>
          </a:p>
        </p:txBody>
      </p:sp>
      <p:sp>
        <p:nvSpPr>
          <p:cNvPr id="5" name="Footer Placeholder 4"/>
          <p:cNvSpPr>
            <a:spLocks noGrp="1"/>
          </p:cNvSpPr>
          <p:nvPr>
            <p:ph type="ftr" sz="quarter" idx="3"/>
          </p:nvPr>
        </p:nvSpPr>
        <p:spPr>
          <a:xfrm>
            <a:off x="3432000" y="6433343"/>
            <a:ext cx="5328000" cy="365125"/>
          </a:xfrm>
          <a:prstGeom prst="rect">
            <a:avLst/>
          </a:prstGeom>
        </p:spPr>
        <p:txBody>
          <a:bodyPr vert="horz" lIns="91440" tIns="45720" rIns="91440" bIns="45720" rtlCol="0" anchor="ctr"/>
          <a:lstStyle>
            <a:lvl1pPr algn="ctr">
              <a:defRPr sz="1200">
                <a:solidFill>
                  <a:schemeClr val="bg1"/>
                </a:solidFill>
              </a:defRPr>
            </a:lvl1pPr>
          </a:lstStyle>
          <a:p>
            <a:r>
              <a:rPr lang="en-US"/>
              <a:t>A. Baskys -- ML for Nb3Sn wire image analysis</a:t>
            </a:r>
            <a:endParaRPr lang="en-GB"/>
          </a:p>
        </p:txBody>
      </p:sp>
      <p:sp>
        <p:nvSpPr>
          <p:cNvPr id="6" name="Slide Number Placeholder 5"/>
          <p:cNvSpPr>
            <a:spLocks noGrp="1"/>
          </p:cNvSpPr>
          <p:nvPr>
            <p:ph type="sldNum" sz="quarter" idx="4"/>
          </p:nvPr>
        </p:nvSpPr>
        <p:spPr>
          <a:xfrm>
            <a:off x="9768408" y="6433343"/>
            <a:ext cx="1813992" cy="365125"/>
          </a:xfrm>
          <a:prstGeom prst="rect">
            <a:avLst/>
          </a:prstGeom>
        </p:spPr>
        <p:txBody>
          <a:bodyPr vert="horz" lIns="91440" tIns="45720" rIns="91440" bIns="45720" rtlCol="0" anchor="ctr"/>
          <a:lstStyle>
            <a:lvl1pPr algn="r">
              <a:defRPr sz="1200">
                <a:solidFill>
                  <a:schemeClr val="bg1"/>
                </a:solidFill>
              </a:defRPr>
            </a:lvl1pPr>
          </a:lstStyle>
          <a:p>
            <a:fld id="{E6910A57-C4C2-471D-B852-7E80F10F5A4C}" type="slidenum">
              <a:rPr lang="en-GB" smtClean="0"/>
              <a:pPr/>
              <a:t>‹#›</a:t>
            </a:fld>
            <a:endParaRPr lang="en-GB"/>
          </a:p>
        </p:txBody>
      </p:sp>
      <p:sp>
        <p:nvSpPr>
          <p:cNvPr id="9" name="Rectangle 8"/>
          <p:cNvSpPr/>
          <p:nvPr userDrawn="1"/>
        </p:nvSpPr>
        <p:spPr>
          <a:xfrm>
            <a:off x="459" y="6323774"/>
            <a:ext cx="12191541" cy="5460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16" tIns="45709" rIns="91416" bIns="45709" anchor="ctr"/>
          <a:lstStyle/>
          <a:p>
            <a:pPr algn="ctr" defTabSz="457082">
              <a:defRPr/>
            </a:pPr>
            <a:endParaRPr lang="en-US" dirty="0">
              <a:solidFill>
                <a:srgbClr val="FFFFFF"/>
              </a:solidFill>
              <a:latin typeface="Arial" charset="0"/>
              <a:ea typeface="ＭＳ Ｐゴシック" charset="0"/>
              <a:cs typeface="ＭＳ Ｐゴシック" charset="0"/>
            </a:endParaRPr>
          </a:p>
          <a:p>
            <a:pPr algn="ctr" defTabSz="457082">
              <a:defRPr/>
            </a:pPr>
            <a:endParaRPr lang="en-US" dirty="0">
              <a:solidFill>
                <a:srgbClr val="FFFFFF"/>
              </a:solidFill>
              <a:latin typeface="Arial" charset="0"/>
              <a:ea typeface="ＭＳ Ｐゴシック" charset="0"/>
              <a:cs typeface="ＭＳ Ｐゴシック" charset="0"/>
            </a:endParaRPr>
          </a:p>
        </p:txBody>
      </p:sp>
      <p:pic>
        <p:nvPicPr>
          <p:cNvPr id="10" name="Picture 9" descr="RGB_White-Seal_White-Mark_SC_Horizontal–400dpi.png"/>
          <p:cNvPicPr>
            <a:picLocks noChangeAspect="1"/>
          </p:cNvPicPr>
          <p:nvPr userDrawn="1"/>
        </p:nvPicPr>
        <p:blipFill>
          <a:blip r:embed="rId33" cstate="print">
            <a:extLst>
              <a:ext uri="{28A0092B-C50C-407E-A947-70E740481C1C}">
                <a14:useLocalDpi xmlns:a14="http://schemas.microsoft.com/office/drawing/2010/main"/>
              </a:ext>
            </a:extLst>
          </a:blip>
          <a:stretch>
            <a:fillRect/>
          </a:stretch>
        </p:blipFill>
        <p:spPr>
          <a:xfrm>
            <a:off x="166643" y="6457861"/>
            <a:ext cx="1570468" cy="263614"/>
          </a:xfrm>
          <a:prstGeom prst="rect">
            <a:avLst/>
          </a:prstGeom>
        </p:spPr>
      </p:pic>
    </p:spTree>
    <p:extLst>
      <p:ext uri="{BB962C8B-B14F-4D97-AF65-F5344CB8AC3E}">
        <p14:creationId xmlns:p14="http://schemas.microsoft.com/office/powerpoint/2010/main" val="24147528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Lst>
  <p:hf hdr="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image" Target="../media/image9.tiff"/><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51.emf"/><Relationship Id="rId7" Type="http://schemas.openxmlformats.org/officeDocument/2006/relationships/image" Target="../media/image55.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hyperlink" Target="http://arxiv.org/abs/1505.04597" TargetMode="External"/><Relationship Id="rId4" Type="http://schemas.openxmlformats.org/officeDocument/2006/relationships/hyperlink" Target="https://pytorch.org/hub/mateuszbuda_brain-segmentation-pytorch_unet/"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18384" y="4653136"/>
            <a:ext cx="4555232" cy="1224136"/>
          </a:xfrm>
          <a:solidFill>
            <a:srgbClr val="EAEAEA">
              <a:alpha val="23137"/>
            </a:srgbClr>
          </a:solidFill>
        </p:spPr>
        <p:txBody>
          <a:bodyPr>
            <a:normAutofit fontScale="55000" lnSpcReduction="20000"/>
          </a:bodyPr>
          <a:lstStyle/>
          <a:p>
            <a:r>
              <a:rPr lang="en-US" sz="3200" dirty="0"/>
              <a:t>Algirdas Baskys, Kevin Gillespie, Jean-Francois Croteau, Ian Pong</a:t>
            </a:r>
          </a:p>
          <a:p>
            <a:r>
              <a:rPr lang="en-US" sz="3200" dirty="0"/>
              <a:t> (abaskys@lbl.gov)</a:t>
            </a:r>
          </a:p>
          <a:p>
            <a:r>
              <a:rPr lang="en-US" sz="3200" dirty="0"/>
              <a:t>Lawrence Berkeley National Laboratory</a:t>
            </a:r>
          </a:p>
        </p:txBody>
      </p:sp>
      <p:sp>
        <p:nvSpPr>
          <p:cNvPr id="4" name="Date Placeholder 3"/>
          <p:cNvSpPr>
            <a:spLocks noGrp="1"/>
          </p:cNvSpPr>
          <p:nvPr>
            <p:ph type="dt" sz="half" idx="10"/>
          </p:nvPr>
        </p:nvSpPr>
        <p:spPr/>
        <p:txBody>
          <a:bodyPr/>
          <a:lstStyle/>
          <a:p>
            <a:r>
              <a:rPr lang="en-US"/>
              <a:t>9/28/2022</a:t>
            </a:r>
            <a:endParaRPr lang="en-GB"/>
          </a:p>
        </p:txBody>
      </p:sp>
      <p:sp>
        <p:nvSpPr>
          <p:cNvPr id="5" name="Footer Placeholder 4"/>
          <p:cNvSpPr>
            <a:spLocks noGrp="1"/>
          </p:cNvSpPr>
          <p:nvPr>
            <p:ph type="ftr" sz="quarter" idx="11"/>
          </p:nvPr>
        </p:nvSpPr>
        <p:spPr/>
        <p:txBody>
          <a:bodyPr/>
          <a:lstStyle/>
          <a:p>
            <a:r>
              <a:rPr lang="en-US" dirty="0"/>
              <a:t>A. Baskys -- ML for Nb</a:t>
            </a:r>
            <a:r>
              <a:rPr lang="en-US" baseline="-25000" dirty="0"/>
              <a:t>3</a:t>
            </a:r>
            <a:r>
              <a:rPr lang="en-US" dirty="0"/>
              <a:t>Sn wire image analysis</a:t>
            </a:r>
          </a:p>
        </p:txBody>
      </p:sp>
      <p:sp>
        <p:nvSpPr>
          <p:cNvPr id="6" name="Slide Number Placeholder 5"/>
          <p:cNvSpPr>
            <a:spLocks noGrp="1"/>
          </p:cNvSpPr>
          <p:nvPr>
            <p:ph type="sldNum" sz="quarter" idx="12"/>
          </p:nvPr>
        </p:nvSpPr>
        <p:spPr/>
        <p:txBody>
          <a:bodyPr/>
          <a:lstStyle/>
          <a:p>
            <a:fld id="{E6910A57-C4C2-471D-B852-7E80F10F5A4C}" type="slidenum">
              <a:rPr lang="en-GB" smtClean="0"/>
              <a:t>1</a:t>
            </a:fld>
            <a:endParaRPr lang="en-GB"/>
          </a:p>
        </p:txBody>
      </p:sp>
      <p:sp>
        <p:nvSpPr>
          <p:cNvPr id="2" name="Title 1"/>
          <p:cNvSpPr>
            <a:spLocks noGrp="1"/>
          </p:cNvSpPr>
          <p:nvPr>
            <p:ph type="ctrTitle"/>
          </p:nvPr>
        </p:nvSpPr>
        <p:spPr/>
        <p:txBody>
          <a:bodyPr/>
          <a:lstStyle/>
          <a:p>
            <a:r>
              <a:rPr lang="en-GB" sz="4400" dirty="0"/>
              <a:t>Machine Learning</a:t>
            </a:r>
            <a:br>
              <a:rPr lang="en-GB" sz="4400" dirty="0"/>
            </a:br>
            <a:r>
              <a:rPr lang="en-GB" sz="4400" dirty="0"/>
              <a:t> for Nb</a:t>
            </a:r>
            <a:r>
              <a:rPr lang="en-GB" sz="4400" baseline="-25000" dirty="0"/>
              <a:t>3</a:t>
            </a:r>
            <a:r>
              <a:rPr lang="en-GB" sz="4400" dirty="0"/>
              <a:t>Sn wire image analysis</a:t>
            </a:r>
            <a:endParaRPr lang="en-GB" dirty="0"/>
          </a:p>
        </p:txBody>
      </p:sp>
    </p:spTree>
    <p:extLst>
      <p:ext uri="{BB962C8B-B14F-4D97-AF65-F5344CB8AC3E}">
        <p14:creationId xmlns:p14="http://schemas.microsoft.com/office/powerpoint/2010/main" val="35104517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4CC65F9-EB79-FC28-297B-C40219D4CEC5}"/>
              </a:ext>
            </a:extLst>
          </p:cNvPr>
          <p:cNvSpPr>
            <a:spLocks noGrp="1"/>
          </p:cNvSpPr>
          <p:nvPr>
            <p:ph type="title"/>
          </p:nvPr>
        </p:nvSpPr>
        <p:spPr/>
        <p:txBody>
          <a:bodyPr/>
          <a:lstStyle/>
          <a:p>
            <a:r>
              <a:rPr lang="en-US"/>
              <a:t>Nb</a:t>
            </a:r>
            <a:r>
              <a:rPr lang="en-US" baseline="-25000"/>
              <a:t>3</a:t>
            </a:r>
            <a:r>
              <a:rPr lang="en-US"/>
              <a:t>Sn with artificial pinning centers (APC)</a:t>
            </a:r>
          </a:p>
        </p:txBody>
      </p:sp>
      <p:sp>
        <p:nvSpPr>
          <p:cNvPr id="2" name="Date Placeholder 1">
            <a:extLst>
              <a:ext uri="{FF2B5EF4-FFF2-40B4-BE49-F238E27FC236}">
                <a16:creationId xmlns:a16="http://schemas.microsoft.com/office/drawing/2014/main" id="{67D28CAE-26D9-5699-59FA-A89FB0C51BFC}"/>
              </a:ext>
            </a:extLst>
          </p:cNvPr>
          <p:cNvSpPr>
            <a:spLocks noGrp="1"/>
          </p:cNvSpPr>
          <p:nvPr>
            <p:ph type="dt" sz="half" idx="10"/>
          </p:nvPr>
        </p:nvSpPr>
        <p:spPr/>
        <p:txBody>
          <a:bodyPr/>
          <a:lstStyle/>
          <a:p>
            <a:r>
              <a:rPr lang="en-US"/>
              <a:t>9/28/2022</a:t>
            </a:r>
          </a:p>
        </p:txBody>
      </p:sp>
      <p:sp>
        <p:nvSpPr>
          <p:cNvPr id="15" name="Footer Placeholder 1">
            <a:extLst>
              <a:ext uri="{FF2B5EF4-FFF2-40B4-BE49-F238E27FC236}">
                <a16:creationId xmlns:a16="http://schemas.microsoft.com/office/drawing/2014/main" id="{AA60F2AA-CC8B-DF02-2046-51B561032017}"/>
              </a:ext>
            </a:extLst>
          </p:cNvPr>
          <p:cNvSpPr>
            <a:spLocks noGrp="1"/>
          </p:cNvSpPr>
          <p:nvPr>
            <p:ph type="ftr" sz="quarter" idx="11"/>
          </p:nvPr>
        </p:nvSpPr>
        <p:spPr/>
        <p:txBody>
          <a:bodyPr/>
          <a:lstStyle/>
          <a:p>
            <a:r>
              <a:rPr lang="en-US" dirty="0"/>
              <a:t>A. Baskys -- ML for Nb</a:t>
            </a:r>
            <a:r>
              <a:rPr lang="en-US" baseline="-25000" dirty="0"/>
              <a:t>3</a:t>
            </a:r>
            <a:r>
              <a:rPr lang="en-US" dirty="0"/>
              <a:t>Sn wire image analysis</a:t>
            </a:r>
          </a:p>
        </p:txBody>
      </p:sp>
      <p:sp>
        <p:nvSpPr>
          <p:cNvPr id="4" name="Slide Number Placeholder 3">
            <a:extLst>
              <a:ext uri="{FF2B5EF4-FFF2-40B4-BE49-F238E27FC236}">
                <a16:creationId xmlns:a16="http://schemas.microsoft.com/office/drawing/2014/main" id="{19C0C0BA-8DFD-575F-EC31-97663E45FBDA}"/>
              </a:ext>
            </a:extLst>
          </p:cNvPr>
          <p:cNvSpPr>
            <a:spLocks noGrp="1"/>
          </p:cNvSpPr>
          <p:nvPr>
            <p:ph type="sldNum" sz="quarter" idx="12"/>
          </p:nvPr>
        </p:nvSpPr>
        <p:spPr/>
        <p:txBody>
          <a:bodyPr/>
          <a:lstStyle/>
          <a:p>
            <a:fld id="{695884B8-C86C-9247-916E-0E4ED69A0AE3}" type="slidenum">
              <a:rPr lang="en-US" smtClean="0"/>
              <a:t>10</a:t>
            </a:fld>
            <a:endParaRPr lang="en-US"/>
          </a:p>
        </p:txBody>
      </p:sp>
      <p:pic>
        <p:nvPicPr>
          <p:cNvPr id="11" name="Picture 10" descr="Chart, radar chart&#10;&#10;Description automatically generated">
            <a:extLst>
              <a:ext uri="{FF2B5EF4-FFF2-40B4-BE49-F238E27FC236}">
                <a16:creationId xmlns:a16="http://schemas.microsoft.com/office/drawing/2014/main" id="{B5AAFD04-86E3-5B52-7E6F-9E9B8731D81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2856560"/>
            <a:ext cx="12192000" cy="3457782"/>
          </a:xfrm>
          <a:prstGeom prst="rect">
            <a:avLst/>
          </a:prstGeom>
        </p:spPr>
      </p:pic>
      <p:pic>
        <p:nvPicPr>
          <p:cNvPr id="13" name="Picture 12">
            <a:extLst>
              <a:ext uri="{FF2B5EF4-FFF2-40B4-BE49-F238E27FC236}">
                <a16:creationId xmlns:a16="http://schemas.microsoft.com/office/drawing/2014/main" id="{6BC08CC1-9636-7D3A-51ED-4E7E4A6B4ECF}"/>
              </a:ext>
            </a:extLst>
          </p:cNvPr>
          <p:cNvPicPr>
            <a:picLocks noChangeAspect="1"/>
          </p:cNvPicPr>
          <p:nvPr/>
        </p:nvPicPr>
        <p:blipFill>
          <a:blip r:embed="rId4"/>
          <a:stretch>
            <a:fillRect/>
          </a:stretch>
        </p:blipFill>
        <p:spPr>
          <a:xfrm>
            <a:off x="7304194" y="1304925"/>
            <a:ext cx="4874682" cy="1752779"/>
          </a:xfrm>
          <a:prstGeom prst="rect">
            <a:avLst/>
          </a:prstGeom>
        </p:spPr>
      </p:pic>
      <p:sp>
        <p:nvSpPr>
          <p:cNvPr id="14" name="Text Placeholder 4">
            <a:extLst>
              <a:ext uri="{FF2B5EF4-FFF2-40B4-BE49-F238E27FC236}">
                <a16:creationId xmlns:a16="http://schemas.microsoft.com/office/drawing/2014/main" id="{9CF22B69-085F-4549-5050-29185414F9BF}"/>
              </a:ext>
            </a:extLst>
          </p:cNvPr>
          <p:cNvSpPr txBox="1">
            <a:spLocks/>
          </p:cNvSpPr>
          <p:nvPr/>
        </p:nvSpPr>
        <p:spPr>
          <a:xfrm>
            <a:off x="76200" y="1199001"/>
            <a:ext cx="7534275" cy="1834327"/>
          </a:xfrm>
          <a:prstGeom prst="rect">
            <a:avLst/>
          </a:prstGeom>
        </p:spPr>
        <p:txBody>
          <a:bodyPr vert="horz" lIns="91440" tIns="22860" rIns="91440" bIns="22860" rtlCol="0">
            <a:noAutofit/>
          </a:bodyPr>
          <a:lstStyle>
            <a:lvl1pPr marL="540000" indent="-540000" algn="l" defTabSz="914400" rtl="0" eaLnBrk="1" latinLnBrk="0" hangingPunct="1">
              <a:lnSpc>
                <a:spcPct val="90000"/>
              </a:lnSpc>
              <a:spcBef>
                <a:spcPts val="1000"/>
              </a:spcBef>
              <a:buFont typeface="Arial" panose="020B0604020202020204" pitchFamily="34" charset="0"/>
              <a:buChar char="•"/>
              <a:defRPr sz="6000" kern="1200">
                <a:solidFill>
                  <a:schemeClr val="tx1"/>
                </a:solidFill>
                <a:latin typeface="+mn-lt"/>
                <a:ea typeface="+mn-ea"/>
                <a:cs typeface="+mn-cs"/>
              </a:defRPr>
            </a:lvl1pPr>
            <a:lvl2pPr marL="1080000" indent="-720000" algn="l" defTabSz="914400" rtl="0" eaLnBrk="1" latinLnBrk="0" hangingPunct="1">
              <a:lnSpc>
                <a:spcPct val="90000"/>
              </a:lnSpc>
              <a:spcBef>
                <a:spcPts val="500"/>
              </a:spcBef>
              <a:buFont typeface="Courier New" panose="02070309020205020404" pitchFamily="49" charset="0"/>
              <a:buChar char="o"/>
              <a:defRPr sz="4800" kern="1200">
                <a:solidFill>
                  <a:schemeClr val="tx1"/>
                </a:solidFill>
                <a:latin typeface="+mn-lt"/>
                <a:ea typeface="+mn-ea"/>
                <a:cs typeface="+mn-cs"/>
              </a:defRPr>
            </a:lvl2pPr>
            <a:lvl3pPr marL="1800000" indent="-720000" algn="l" defTabSz="914400" rtl="0" eaLnBrk="1" latinLnBrk="0" hangingPunct="1">
              <a:lnSpc>
                <a:spcPct val="90000"/>
              </a:lnSpc>
              <a:spcBef>
                <a:spcPts val="500"/>
              </a:spcBef>
              <a:buFont typeface="Wingdings" pitchFamily="2" charset="2"/>
              <a:buChar char="Ø"/>
              <a:defRPr sz="4400" kern="1200">
                <a:solidFill>
                  <a:schemeClr val="tx1"/>
                </a:solidFill>
                <a:latin typeface="+mn-lt"/>
                <a:ea typeface="+mn-ea"/>
                <a:cs typeface="+mn-cs"/>
              </a:defRPr>
            </a:lvl3pPr>
            <a:lvl4pPr marL="2340000" indent="-540000" algn="l" defTabSz="914400" rtl="0" eaLnBrk="1" latinLnBrk="0" hangingPunct="1">
              <a:lnSpc>
                <a:spcPct val="90000"/>
              </a:lnSpc>
              <a:spcBef>
                <a:spcPts val="500"/>
              </a:spcBef>
              <a:buFont typeface="Wingdings" pitchFamily="2" charset="2"/>
              <a:buChar char="ü"/>
              <a:defRPr sz="3600" kern="1200">
                <a:solidFill>
                  <a:schemeClr val="tx1"/>
                </a:solidFill>
                <a:latin typeface="+mn-lt"/>
                <a:ea typeface="+mn-ea"/>
                <a:cs typeface="+mn-cs"/>
              </a:defRPr>
            </a:lvl4pPr>
            <a:lvl5pPr marL="3240000" indent="-5400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500"/>
              </a:spcBef>
            </a:pPr>
            <a:r>
              <a:rPr lang="en-US" sz="1800" dirty="0"/>
              <a:t>Hyperparameter sweeps can be useful to determine optimal parameters</a:t>
            </a:r>
          </a:p>
          <a:p>
            <a:pPr>
              <a:spcBef>
                <a:spcPts val="500"/>
              </a:spcBef>
            </a:pPr>
            <a:r>
              <a:rPr lang="en-US" sz="1800" dirty="0"/>
              <a:t>Grid search of Bayesian methods are often used</a:t>
            </a:r>
          </a:p>
          <a:p>
            <a:pPr>
              <a:spcBef>
                <a:spcPts val="500"/>
              </a:spcBef>
            </a:pPr>
            <a:r>
              <a:rPr lang="en-US" sz="1800" dirty="0"/>
              <a:t>Directs to what parameters are most important</a:t>
            </a:r>
            <a:endParaRPr lang="en-US" sz="250" dirty="0"/>
          </a:p>
          <a:p>
            <a:pPr>
              <a:spcBef>
                <a:spcPts val="500"/>
              </a:spcBef>
            </a:pPr>
            <a:r>
              <a:rPr lang="en-US" sz="1800" dirty="0"/>
              <a:t>Increased the mean DSC from 0.58 to </a:t>
            </a:r>
            <a:r>
              <a:rPr lang="en-US" sz="1800" b="1" dirty="0"/>
              <a:t>0.76</a:t>
            </a:r>
            <a:r>
              <a:rPr lang="en-US" sz="1800" dirty="0"/>
              <a:t> using same dataset</a:t>
            </a:r>
          </a:p>
          <a:p>
            <a:pPr>
              <a:spcBef>
                <a:spcPts val="500"/>
              </a:spcBef>
            </a:pPr>
            <a:r>
              <a:rPr lang="en-US" sz="1800" dirty="0"/>
              <a:t>Lack of data is the primary difficulty</a:t>
            </a:r>
          </a:p>
        </p:txBody>
      </p:sp>
      <p:pic>
        <p:nvPicPr>
          <p:cNvPr id="17" name="Picture 16" descr="Chart, bar chart&#10;&#10;Description automatically generated">
            <a:extLst>
              <a:ext uri="{FF2B5EF4-FFF2-40B4-BE49-F238E27FC236}">
                <a16:creationId xmlns:a16="http://schemas.microsoft.com/office/drawing/2014/main" id="{894C2D63-FD57-5DCD-3CC9-9C40A0A5BAA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268200" y="4274611"/>
            <a:ext cx="3059596" cy="2039731"/>
          </a:xfrm>
          <a:prstGeom prst="rect">
            <a:avLst/>
          </a:prstGeom>
        </p:spPr>
      </p:pic>
    </p:spTree>
    <p:extLst>
      <p:ext uri="{BB962C8B-B14F-4D97-AF65-F5344CB8AC3E}">
        <p14:creationId xmlns:p14="http://schemas.microsoft.com/office/powerpoint/2010/main" val="4531924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r>
              <a:rPr lang="en-US"/>
              <a:t>9/8/2022</a:t>
            </a:r>
          </a:p>
        </p:txBody>
      </p:sp>
      <p:sp>
        <p:nvSpPr>
          <p:cNvPr id="2" name="Footer Placeholder 1">
            <a:extLst>
              <a:ext uri="{FF2B5EF4-FFF2-40B4-BE49-F238E27FC236}">
                <a16:creationId xmlns:a16="http://schemas.microsoft.com/office/drawing/2014/main" id="{58C8BC5F-A53C-EF40-9ECD-194B1DE17362}"/>
              </a:ext>
            </a:extLst>
          </p:cNvPr>
          <p:cNvSpPr>
            <a:spLocks noGrp="1"/>
          </p:cNvSpPr>
          <p:nvPr>
            <p:ph type="ftr" sz="quarter" idx="11"/>
          </p:nvPr>
        </p:nvSpPr>
        <p:spPr/>
        <p:txBody>
          <a:bodyPr/>
          <a:lstStyle/>
          <a:p>
            <a:r>
              <a:rPr lang="en-US"/>
              <a:t>A. Baskys. </a:t>
            </a:r>
            <a:r>
              <a:rPr lang="en-GB"/>
              <a:t>ML for Nb</a:t>
            </a:r>
            <a:r>
              <a:rPr lang="en-GB" baseline="-25000"/>
              <a:t>3</a:t>
            </a:r>
            <a:r>
              <a:rPr lang="en-GB"/>
              <a:t>Sn wire image analysis</a:t>
            </a:r>
            <a:endParaRPr lang="en-US"/>
          </a:p>
        </p:txBody>
      </p:sp>
      <p:sp>
        <p:nvSpPr>
          <p:cNvPr id="3" name="Slide Number Placeholder 2">
            <a:extLst>
              <a:ext uri="{FF2B5EF4-FFF2-40B4-BE49-F238E27FC236}">
                <a16:creationId xmlns:a16="http://schemas.microsoft.com/office/drawing/2014/main" id="{D4DF00DB-C2AF-B14C-BB69-2785C2DE555F}"/>
              </a:ext>
            </a:extLst>
          </p:cNvPr>
          <p:cNvSpPr>
            <a:spLocks noGrp="1"/>
          </p:cNvSpPr>
          <p:nvPr>
            <p:ph type="sldNum" sz="quarter" idx="12"/>
          </p:nvPr>
        </p:nvSpPr>
        <p:spPr/>
        <p:txBody>
          <a:bodyPr/>
          <a:lstStyle/>
          <a:p>
            <a:fld id="{695884B8-C86C-9247-916E-0E4ED69A0AE3}" type="slidenum">
              <a:rPr lang="en-US" smtClean="0"/>
              <a:pPr/>
              <a:t>11</a:t>
            </a:fld>
            <a:endParaRPr lang="en-US"/>
          </a:p>
        </p:txBody>
      </p:sp>
      <p:sp>
        <p:nvSpPr>
          <p:cNvPr id="5" name="Title 4">
            <a:extLst>
              <a:ext uri="{FF2B5EF4-FFF2-40B4-BE49-F238E27FC236}">
                <a16:creationId xmlns:a16="http://schemas.microsoft.com/office/drawing/2014/main" id="{7395B42B-096D-2340-B557-312924B72AC2}"/>
              </a:ext>
            </a:extLst>
          </p:cNvPr>
          <p:cNvSpPr>
            <a:spLocks noGrp="1"/>
          </p:cNvSpPr>
          <p:nvPr>
            <p:ph type="title"/>
          </p:nvPr>
        </p:nvSpPr>
        <p:spPr/>
        <p:txBody>
          <a:bodyPr/>
          <a:lstStyle/>
          <a:p>
            <a:r>
              <a:rPr lang="en-US"/>
              <a:t>Outline</a:t>
            </a:r>
          </a:p>
        </p:txBody>
      </p:sp>
      <p:grpSp>
        <p:nvGrpSpPr>
          <p:cNvPr id="21" name="Group 20">
            <a:extLst>
              <a:ext uri="{FF2B5EF4-FFF2-40B4-BE49-F238E27FC236}">
                <a16:creationId xmlns:a16="http://schemas.microsoft.com/office/drawing/2014/main" id="{FD6968BF-BEF1-83C5-F5DB-64934A96E214}"/>
              </a:ext>
            </a:extLst>
          </p:cNvPr>
          <p:cNvGrpSpPr/>
          <p:nvPr/>
        </p:nvGrpSpPr>
        <p:grpSpPr>
          <a:xfrm>
            <a:off x="685800" y="1812422"/>
            <a:ext cx="10737624" cy="723255"/>
            <a:chOff x="1371600" y="3169077"/>
            <a:chExt cx="21475247" cy="1446508"/>
          </a:xfrm>
        </p:grpSpPr>
        <p:sp>
          <p:nvSpPr>
            <p:cNvPr id="4" name="Google Shape;1313;p1">
              <a:extLst>
                <a:ext uri="{FF2B5EF4-FFF2-40B4-BE49-F238E27FC236}">
                  <a16:creationId xmlns:a16="http://schemas.microsoft.com/office/drawing/2014/main" id="{437849D3-D09A-6BE4-2601-25449E501539}"/>
                </a:ext>
              </a:extLst>
            </p:cNvPr>
            <p:cNvSpPr txBox="1"/>
            <p:nvPr/>
          </p:nvSpPr>
          <p:spPr>
            <a:xfrm>
              <a:off x="1371600" y="3169077"/>
              <a:ext cx="1734332" cy="1446508"/>
            </a:xfrm>
            <a:prstGeom prst="rect">
              <a:avLst/>
            </a:prstGeom>
            <a:noFill/>
            <a:ln>
              <a:noFill/>
            </a:ln>
          </p:spPr>
          <p:txBody>
            <a:bodyPr spcFirstLastPara="1" wrap="square" lIns="45713" tIns="22850" rIns="45713" bIns="22850" anchor="t" anchorCtr="0">
              <a:spAutoFit/>
            </a:bodyPr>
            <a:lstStyle/>
            <a:p>
              <a:r>
                <a:rPr lang="en-US" sz="4400" dirty="0">
                  <a:solidFill>
                    <a:schemeClr val="bg2"/>
                  </a:solidFill>
                  <a:latin typeface="Arial"/>
                  <a:ea typeface="Arial"/>
                  <a:cs typeface="Arial"/>
                  <a:sym typeface="Arial"/>
                </a:rPr>
                <a:t>01</a:t>
              </a:r>
              <a:endParaRPr sz="4400" dirty="0">
                <a:solidFill>
                  <a:schemeClr val="bg2"/>
                </a:solidFill>
              </a:endParaRPr>
            </a:p>
          </p:txBody>
        </p:sp>
        <p:sp>
          <p:nvSpPr>
            <p:cNvPr id="6" name="Google Shape;1317;p1">
              <a:extLst>
                <a:ext uri="{FF2B5EF4-FFF2-40B4-BE49-F238E27FC236}">
                  <a16:creationId xmlns:a16="http://schemas.microsoft.com/office/drawing/2014/main" id="{B8FC91E1-1401-FA2D-AB91-56C858264AC0}"/>
                </a:ext>
              </a:extLst>
            </p:cNvPr>
            <p:cNvSpPr txBox="1"/>
            <p:nvPr/>
          </p:nvSpPr>
          <p:spPr>
            <a:xfrm>
              <a:off x="3701182" y="3389137"/>
              <a:ext cx="19145665" cy="1006387"/>
            </a:xfrm>
            <a:prstGeom prst="rect">
              <a:avLst/>
            </a:prstGeom>
            <a:noFill/>
            <a:ln>
              <a:noFill/>
            </a:ln>
          </p:spPr>
          <p:txBody>
            <a:bodyPr spcFirstLastPara="1" wrap="square" lIns="45713" tIns="22850" rIns="45713" bIns="22850" anchor="t" anchorCtr="0">
              <a:spAutoFit/>
            </a:bodyPr>
            <a:lstStyle/>
            <a:p>
              <a:pPr marL="50800">
                <a:lnSpc>
                  <a:spcPct val="110000"/>
                </a:lnSpc>
              </a:pPr>
              <a:r>
                <a:rPr lang="en-US" sz="2700" dirty="0">
                  <a:solidFill>
                    <a:schemeClr val="bg2"/>
                  </a:solidFill>
                  <a:latin typeface="Arial"/>
                  <a:ea typeface="Arial"/>
                  <a:cs typeface="Arial"/>
                  <a:sym typeface="Arial"/>
                </a:rPr>
                <a:t>Nanoprecipitate characterization in Nb</a:t>
              </a:r>
              <a:r>
                <a:rPr lang="en-US" sz="2700" baseline="-25000" dirty="0">
                  <a:solidFill>
                    <a:schemeClr val="bg2"/>
                  </a:solidFill>
                  <a:latin typeface="Arial"/>
                  <a:ea typeface="Arial"/>
                  <a:cs typeface="Arial"/>
                  <a:sym typeface="Arial"/>
                </a:rPr>
                <a:t>3</a:t>
              </a:r>
              <a:r>
                <a:rPr lang="en-US" sz="2700" dirty="0">
                  <a:solidFill>
                    <a:schemeClr val="bg2"/>
                  </a:solidFill>
                  <a:latin typeface="Arial"/>
                  <a:ea typeface="Arial"/>
                  <a:cs typeface="Arial"/>
                  <a:sym typeface="Arial"/>
                </a:rPr>
                <a:t>Sn</a:t>
              </a:r>
            </a:p>
          </p:txBody>
        </p:sp>
      </p:grpSp>
      <p:grpSp>
        <p:nvGrpSpPr>
          <p:cNvPr id="8" name="Group 7">
            <a:extLst>
              <a:ext uri="{FF2B5EF4-FFF2-40B4-BE49-F238E27FC236}">
                <a16:creationId xmlns:a16="http://schemas.microsoft.com/office/drawing/2014/main" id="{90C595D7-DD64-6674-2D1A-85B108383184}"/>
              </a:ext>
            </a:extLst>
          </p:cNvPr>
          <p:cNvGrpSpPr/>
          <p:nvPr/>
        </p:nvGrpSpPr>
        <p:grpSpPr>
          <a:xfrm>
            <a:off x="685800" y="3195727"/>
            <a:ext cx="10737624" cy="723255"/>
            <a:chOff x="1371600" y="3169077"/>
            <a:chExt cx="21475247" cy="1446508"/>
          </a:xfrm>
        </p:grpSpPr>
        <p:sp>
          <p:nvSpPr>
            <p:cNvPr id="11" name="Google Shape;1313;p1">
              <a:extLst>
                <a:ext uri="{FF2B5EF4-FFF2-40B4-BE49-F238E27FC236}">
                  <a16:creationId xmlns:a16="http://schemas.microsoft.com/office/drawing/2014/main" id="{CD90DD7F-F529-9BB3-625F-939F1CFF2DFE}"/>
                </a:ext>
              </a:extLst>
            </p:cNvPr>
            <p:cNvSpPr txBox="1"/>
            <p:nvPr/>
          </p:nvSpPr>
          <p:spPr>
            <a:xfrm>
              <a:off x="1371600" y="3169077"/>
              <a:ext cx="1734332" cy="1446508"/>
            </a:xfrm>
            <a:prstGeom prst="rect">
              <a:avLst/>
            </a:prstGeom>
            <a:noFill/>
            <a:ln>
              <a:noFill/>
            </a:ln>
          </p:spPr>
          <p:txBody>
            <a:bodyPr spcFirstLastPara="1" wrap="square" lIns="45713" tIns="22850" rIns="45713" bIns="22850" anchor="t" anchorCtr="0">
              <a:spAutoFit/>
            </a:bodyPr>
            <a:lstStyle/>
            <a:p>
              <a:r>
                <a:rPr lang="en-US" sz="4400" dirty="0">
                  <a:latin typeface="Arial"/>
                  <a:ea typeface="Arial"/>
                  <a:cs typeface="Arial"/>
                  <a:sym typeface="Arial"/>
                </a:rPr>
                <a:t>02</a:t>
              </a:r>
              <a:endParaRPr sz="4400" dirty="0"/>
            </a:p>
          </p:txBody>
        </p:sp>
        <p:sp>
          <p:nvSpPr>
            <p:cNvPr id="12" name="Google Shape;1317;p1">
              <a:extLst>
                <a:ext uri="{FF2B5EF4-FFF2-40B4-BE49-F238E27FC236}">
                  <a16:creationId xmlns:a16="http://schemas.microsoft.com/office/drawing/2014/main" id="{92BD6C69-E45D-4BCB-AA49-5320C8595991}"/>
                </a:ext>
              </a:extLst>
            </p:cNvPr>
            <p:cNvSpPr txBox="1"/>
            <p:nvPr/>
          </p:nvSpPr>
          <p:spPr>
            <a:xfrm>
              <a:off x="3701182" y="3389137"/>
              <a:ext cx="19145665" cy="867889"/>
            </a:xfrm>
            <a:prstGeom prst="rect">
              <a:avLst/>
            </a:prstGeom>
            <a:noFill/>
            <a:ln>
              <a:noFill/>
            </a:ln>
          </p:spPr>
          <p:txBody>
            <a:bodyPr spcFirstLastPara="1" wrap="square" lIns="45713" tIns="22850" rIns="45713" bIns="22850" anchor="t" anchorCtr="0">
              <a:spAutoFit/>
            </a:bodyPr>
            <a:lstStyle/>
            <a:p>
              <a:pPr marL="101600" marR="0" lvl="0" algn="l" rtl="0">
                <a:lnSpc>
                  <a:spcPct val="90000"/>
                </a:lnSpc>
                <a:spcBef>
                  <a:spcPts val="0"/>
                </a:spcBef>
                <a:spcAft>
                  <a:spcPts val="0"/>
                </a:spcAft>
              </a:pPr>
              <a:r>
                <a:rPr lang="en-US" sz="2800" b="0" i="0" u="none" strike="noStrike" cap="none" dirty="0">
                  <a:latin typeface="Arial"/>
                  <a:ea typeface="Arial"/>
                  <a:cs typeface="Arial"/>
                  <a:sym typeface="Arial"/>
                </a:rPr>
                <a:t>Fractography for grain size determination</a:t>
              </a:r>
            </a:p>
          </p:txBody>
        </p:sp>
      </p:grpSp>
      <p:grpSp>
        <p:nvGrpSpPr>
          <p:cNvPr id="24" name="Group 23">
            <a:extLst>
              <a:ext uri="{FF2B5EF4-FFF2-40B4-BE49-F238E27FC236}">
                <a16:creationId xmlns:a16="http://schemas.microsoft.com/office/drawing/2014/main" id="{2C47BE0D-7569-602A-14D6-DE1D858EE7CB}"/>
              </a:ext>
            </a:extLst>
          </p:cNvPr>
          <p:cNvGrpSpPr/>
          <p:nvPr/>
        </p:nvGrpSpPr>
        <p:grpSpPr>
          <a:xfrm>
            <a:off x="711417" y="4534545"/>
            <a:ext cx="10737624" cy="723255"/>
            <a:chOff x="1371600" y="3169077"/>
            <a:chExt cx="21475247" cy="1446508"/>
          </a:xfrm>
        </p:grpSpPr>
        <p:sp>
          <p:nvSpPr>
            <p:cNvPr id="25" name="Google Shape;1313;p1">
              <a:extLst>
                <a:ext uri="{FF2B5EF4-FFF2-40B4-BE49-F238E27FC236}">
                  <a16:creationId xmlns:a16="http://schemas.microsoft.com/office/drawing/2014/main" id="{B7FEA020-13B0-F6BC-2DCE-E4CF95EAB732}"/>
                </a:ext>
              </a:extLst>
            </p:cNvPr>
            <p:cNvSpPr txBox="1"/>
            <p:nvPr/>
          </p:nvSpPr>
          <p:spPr>
            <a:xfrm>
              <a:off x="1371600" y="3169077"/>
              <a:ext cx="1734332" cy="1446508"/>
            </a:xfrm>
            <a:prstGeom prst="rect">
              <a:avLst/>
            </a:prstGeom>
            <a:noFill/>
            <a:ln>
              <a:noFill/>
            </a:ln>
          </p:spPr>
          <p:txBody>
            <a:bodyPr spcFirstLastPara="1" wrap="square" lIns="45713" tIns="22850" rIns="45713" bIns="22850" anchor="t" anchorCtr="0">
              <a:spAutoFit/>
            </a:bodyPr>
            <a:lstStyle/>
            <a:p>
              <a:r>
                <a:rPr lang="en-US" sz="4400" dirty="0">
                  <a:solidFill>
                    <a:schemeClr val="bg2"/>
                  </a:solidFill>
                  <a:latin typeface="Arial"/>
                  <a:ea typeface="Arial"/>
                  <a:cs typeface="Arial"/>
                  <a:sym typeface="Arial"/>
                </a:rPr>
                <a:t>03</a:t>
              </a:r>
              <a:endParaRPr sz="4400" dirty="0">
                <a:solidFill>
                  <a:schemeClr val="bg2"/>
                </a:solidFill>
              </a:endParaRPr>
            </a:p>
          </p:txBody>
        </p:sp>
        <p:sp>
          <p:nvSpPr>
            <p:cNvPr id="26" name="Google Shape;1317;p1">
              <a:extLst>
                <a:ext uri="{FF2B5EF4-FFF2-40B4-BE49-F238E27FC236}">
                  <a16:creationId xmlns:a16="http://schemas.microsoft.com/office/drawing/2014/main" id="{DA8C15A5-9452-B4C9-F60B-40E802A53DD1}"/>
                </a:ext>
              </a:extLst>
            </p:cNvPr>
            <p:cNvSpPr txBox="1"/>
            <p:nvPr/>
          </p:nvSpPr>
          <p:spPr>
            <a:xfrm>
              <a:off x="3701182" y="3389137"/>
              <a:ext cx="19145665" cy="867889"/>
            </a:xfrm>
            <a:prstGeom prst="rect">
              <a:avLst/>
            </a:prstGeom>
            <a:noFill/>
            <a:ln>
              <a:noFill/>
            </a:ln>
          </p:spPr>
          <p:txBody>
            <a:bodyPr spcFirstLastPara="1" wrap="square" lIns="45713" tIns="22850" rIns="45713" bIns="22850" anchor="t" anchorCtr="0">
              <a:spAutoFit/>
            </a:bodyPr>
            <a:lstStyle/>
            <a:p>
              <a:pPr marL="101600" marR="0" lvl="0" algn="l" rtl="0">
                <a:lnSpc>
                  <a:spcPct val="90000"/>
                </a:lnSpc>
                <a:spcBef>
                  <a:spcPts val="0"/>
                </a:spcBef>
                <a:spcAft>
                  <a:spcPts val="0"/>
                </a:spcAft>
              </a:pPr>
              <a:r>
                <a:rPr lang="en-US" sz="2800" b="0" i="0" u="none" strike="noStrike" cap="none" dirty="0">
                  <a:solidFill>
                    <a:schemeClr val="bg2"/>
                  </a:solidFill>
                  <a:latin typeface="Arial"/>
                  <a:ea typeface="Arial"/>
                  <a:cs typeface="Arial"/>
                  <a:sym typeface="Arial"/>
                </a:rPr>
                <a:t>Crack counting in coil sections for destructive testing</a:t>
              </a:r>
            </a:p>
          </p:txBody>
        </p:sp>
      </p:grpSp>
    </p:spTree>
    <p:extLst>
      <p:ext uri="{BB962C8B-B14F-4D97-AF65-F5344CB8AC3E}">
        <p14:creationId xmlns:p14="http://schemas.microsoft.com/office/powerpoint/2010/main" val="484103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95B42B-096D-2340-B557-312924B72AC2}"/>
              </a:ext>
            </a:extLst>
          </p:cNvPr>
          <p:cNvSpPr>
            <a:spLocks noGrp="1"/>
          </p:cNvSpPr>
          <p:nvPr>
            <p:ph type="title"/>
          </p:nvPr>
        </p:nvSpPr>
        <p:spPr/>
        <p:txBody>
          <a:bodyPr/>
          <a:lstStyle/>
          <a:p>
            <a:r>
              <a:rPr lang="en-US"/>
              <a:t>Fractography</a:t>
            </a:r>
          </a:p>
        </p:txBody>
      </p:sp>
      <p:sp>
        <p:nvSpPr>
          <p:cNvPr id="7" name="Date Placeholder 6"/>
          <p:cNvSpPr>
            <a:spLocks noGrp="1"/>
          </p:cNvSpPr>
          <p:nvPr>
            <p:ph type="dt" sz="half" idx="10"/>
          </p:nvPr>
        </p:nvSpPr>
        <p:spPr/>
        <p:txBody>
          <a:bodyPr/>
          <a:lstStyle/>
          <a:p>
            <a:r>
              <a:rPr lang="en-US"/>
              <a:t>9/28/2022</a:t>
            </a:r>
          </a:p>
        </p:txBody>
      </p:sp>
      <p:sp>
        <p:nvSpPr>
          <p:cNvPr id="51" name="Footer Placeholder 50">
            <a:extLst>
              <a:ext uri="{FF2B5EF4-FFF2-40B4-BE49-F238E27FC236}">
                <a16:creationId xmlns:a16="http://schemas.microsoft.com/office/drawing/2014/main" id="{A9722E29-07AE-4389-F1E3-2D6904824731}"/>
              </a:ext>
            </a:extLst>
          </p:cNvPr>
          <p:cNvSpPr>
            <a:spLocks noGrp="1"/>
          </p:cNvSpPr>
          <p:nvPr>
            <p:ph type="ftr" sz="quarter" idx="11"/>
          </p:nvPr>
        </p:nvSpPr>
        <p:spPr/>
        <p:txBody>
          <a:bodyPr/>
          <a:lstStyle/>
          <a:p>
            <a:r>
              <a:rPr lang="en-US" dirty="0"/>
              <a:t>A. Baskys -- ML for Nb</a:t>
            </a:r>
            <a:r>
              <a:rPr lang="en-US" baseline="-25000" dirty="0"/>
              <a:t>3</a:t>
            </a:r>
            <a:r>
              <a:rPr lang="en-US" dirty="0"/>
              <a:t>Sn wire image analysis</a:t>
            </a:r>
          </a:p>
        </p:txBody>
      </p:sp>
      <p:sp>
        <p:nvSpPr>
          <p:cNvPr id="3" name="Slide Number Placeholder 2">
            <a:extLst>
              <a:ext uri="{FF2B5EF4-FFF2-40B4-BE49-F238E27FC236}">
                <a16:creationId xmlns:a16="http://schemas.microsoft.com/office/drawing/2014/main" id="{D4DF00DB-C2AF-B14C-BB69-2785C2DE555F}"/>
              </a:ext>
            </a:extLst>
          </p:cNvPr>
          <p:cNvSpPr>
            <a:spLocks noGrp="1"/>
          </p:cNvSpPr>
          <p:nvPr>
            <p:ph type="sldNum" sz="quarter" idx="12"/>
          </p:nvPr>
        </p:nvSpPr>
        <p:spPr/>
        <p:txBody>
          <a:bodyPr/>
          <a:lstStyle/>
          <a:p>
            <a:fld id="{695884B8-C86C-9247-916E-0E4ED69A0AE3}" type="slidenum">
              <a:rPr lang="en-US" smtClean="0"/>
              <a:pPr/>
              <a:t>12</a:t>
            </a:fld>
            <a:endParaRPr lang="en-US"/>
          </a:p>
        </p:txBody>
      </p:sp>
      <p:sp>
        <p:nvSpPr>
          <p:cNvPr id="6" name="Content Placeholder 2">
            <a:extLst>
              <a:ext uri="{FF2B5EF4-FFF2-40B4-BE49-F238E27FC236}">
                <a16:creationId xmlns:a16="http://schemas.microsoft.com/office/drawing/2014/main" id="{BCF828B5-9FB9-DF84-7CCA-B5BBF7D2940D}"/>
              </a:ext>
            </a:extLst>
          </p:cNvPr>
          <p:cNvSpPr txBox="1">
            <a:spLocks/>
          </p:cNvSpPr>
          <p:nvPr/>
        </p:nvSpPr>
        <p:spPr>
          <a:xfrm>
            <a:off x="289931" y="1329892"/>
            <a:ext cx="8860874" cy="46400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500"/>
              </a:spcBef>
              <a:buNone/>
            </a:pPr>
            <a:r>
              <a:rPr lang="en-US" sz="1800" b="1" dirty="0">
                <a:latin typeface="+mj-lt"/>
              </a:rPr>
              <a:t>Grain size</a:t>
            </a:r>
            <a:r>
              <a:rPr lang="en-US" sz="1800" dirty="0">
                <a:latin typeface="+mj-lt"/>
              </a:rPr>
              <a:t> is one of the more important characteristics of Nb</a:t>
            </a:r>
            <a:r>
              <a:rPr lang="en-US" sz="1800" baseline="-25000" dirty="0">
                <a:latin typeface="+mj-lt"/>
              </a:rPr>
              <a:t>3</a:t>
            </a:r>
            <a:r>
              <a:rPr lang="en-US" sz="1800" dirty="0">
                <a:latin typeface="+mj-lt"/>
              </a:rPr>
              <a:t>Sn as grain boundaries act as magnetic flux pinning centers inhibiting energy dissipation as current flows though the superconductor.</a:t>
            </a:r>
          </a:p>
          <a:p>
            <a:pPr>
              <a:spcBef>
                <a:spcPts val="500"/>
              </a:spcBef>
            </a:pPr>
            <a:r>
              <a:rPr lang="en-US" sz="1800" dirty="0">
                <a:latin typeface="+mj-lt"/>
              </a:rPr>
              <a:t>Typical grain sizes range from </a:t>
            </a:r>
            <a:r>
              <a:rPr lang="en-US" sz="1800" b="1" dirty="0">
                <a:latin typeface="+mj-lt"/>
              </a:rPr>
              <a:t>~20 to 200 nm </a:t>
            </a:r>
            <a:r>
              <a:rPr lang="en-US" sz="1800" dirty="0">
                <a:latin typeface="+mj-lt"/>
              </a:rPr>
              <a:t>depending on the heat-treatment schedule and wire architecture.</a:t>
            </a:r>
          </a:p>
          <a:p>
            <a:pPr>
              <a:spcBef>
                <a:spcPts val="500"/>
              </a:spcBef>
            </a:pPr>
            <a:r>
              <a:rPr lang="en-US" sz="1800" dirty="0">
                <a:latin typeface="+mj-lt"/>
              </a:rPr>
              <a:t>Given their small size, determination of grain size is not trivial.</a:t>
            </a:r>
          </a:p>
          <a:p>
            <a:pPr>
              <a:spcBef>
                <a:spcPts val="500"/>
              </a:spcBef>
            </a:pPr>
            <a:r>
              <a:rPr lang="en-US" sz="1800" dirty="0">
                <a:latin typeface="+mj-lt"/>
                <a:ea typeface="Yu Mincho" panose="02020400000000000000" pitchFamily="18" charset="-128"/>
                <a:cs typeface="Arial" panose="020B0604020202020204" pitchFamily="34" charset="0"/>
              </a:rPr>
              <a:t>Although not the only available method, </a:t>
            </a:r>
            <a:r>
              <a:rPr lang="en-US" sz="1800" b="1" dirty="0">
                <a:latin typeface="+mj-lt"/>
                <a:ea typeface="Yu Mincho" panose="02020400000000000000" pitchFamily="18" charset="-128"/>
                <a:cs typeface="Arial" panose="020B0604020202020204" pitchFamily="34" charset="0"/>
              </a:rPr>
              <a:t>analysis of wire fracture surfaces</a:t>
            </a:r>
            <a:r>
              <a:rPr lang="en-US" sz="1800" dirty="0">
                <a:latin typeface="+mj-lt"/>
                <a:ea typeface="Yu Mincho" panose="02020400000000000000" pitchFamily="18" charset="-128"/>
                <a:cs typeface="Arial" panose="020B0604020202020204" pitchFamily="34" charset="0"/>
              </a:rPr>
              <a:t> is by far the most common method for determining Nb</a:t>
            </a:r>
            <a:r>
              <a:rPr lang="en-US" sz="1800" baseline="-25000" dirty="0">
                <a:latin typeface="+mj-lt"/>
                <a:ea typeface="Yu Mincho" panose="02020400000000000000" pitchFamily="18" charset="-128"/>
                <a:cs typeface="Arial" panose="020B0604020202020204" pitchFamily="34" charset="0"/>
              </a:rPr>
              <a:t>3</a:t>
            </a:r>
            <a:r>
              <a:rPr lang="en-US" sz="1800" dirty="0">
                <a:latin typeface="+mj-lt"/>
                <a:ea typeface="Yu Mincho" panose="02020400000000000000" pitchFamily="18" charset="-128"/>
                <a:cs typeface="Arial" panose="020B0604020202020204" pitchFamily="34" charset="0"/>
              </a:rPr>
              <a:t>Sn grain size</a:t>
            </a:r>
          </a:p>
          <a:p>
            <a:pPr lvl="1"/>
            <a:r>
              <a:rPr lang="en-US" sz="1800" dirty="0">
                <a:latin typeface="+mj-lt"/>
                <a:ea typeface="Yu Mincho" panose="02020400000000000000" pitchFamily="18" charset="-128"/>
                <a:cs typeface="Arial" panose="020B0604020202020204" pitchFamily="34" charset="0"/>
              </a:rPr>
              <a:t>Nb</a:t>
            </a:r>
            <a:r>
              <a:rPr lang="en-US" sz="1800" baseline="-25000" dirty="0">
                <a:latin typeface="+mj-lt"/>
                <a:ea typeface="Yu Mincho" panose="02020400000000000000" pitchFamily="18" charset="-128"/>
                <a:cs typeface="Arial" panose="020B0604020202020204" pitchFamily="34" charset="0"/>
              </a:rPr>
              <a:t>3</a:t>
            </a:r>
            <a:r>
              <a:rPr lang="en-US" sz="1800" dirty="0">
                <a:latin typeface="+mj-lt"/>
                <a:ea typeface="Yu Mincho" panose="02020400000000000000" pitchFamily="18" charset="-128"/>
                <a:cs typeface="Arial" panose="020B0604020202020204" pitchFamily="34" charset="0"/>
              </a:rPr>
              <a:t>Sn exhibits intergranular fracture</a:t>
            </a:r>
          </a:p>
          <a:p>
            <a:pPr lvl="1"/>
            <a:r>
              <a:rPr lang="en-US" sz="1800" dirty="0">
                <a:latin typeface="+mj-lt"/>
                <a:ea typeface="Yu Mincho" panose="02020400000000000000" pitchFamily="18" charset="-128"/>
                <a:cs typeface="Arial" panose="020B0604020202020204" pitchFamily="34" charset="0"/>
              </a:rPr>
              <a:t>Easy sample preparation</a:t>
            </a:r>
          </a:p>
          <a:p>
            <a:pPr lvl="1"/>
            <a:r>
              <a:rPr lang="en-US" sz="1800" dirty="0">
                <a:latin typeface="+mj-lt"/>
                <a:ea typeface="Yu Mincho" panose="02020400000000000000" pitchFamily="18" charset="-128"/>
                <a:cs typeface="Arial" panose="020B0604020202020204" pitchFamily="34" charset="0"/>
              </a:rPr>
              <a:t>Imaging requires an SEM</a:t>
            </a:r>
          </a:p>
          <a:p>
            <a:pPr lvl="1"/>
            <a:r>
              <a:rPr lang="en-US" sz="1800" dirty="0">
                <a:latin typeface="+mj-lt"/>
                <a:ea typeface="Yu Mincho" panose="02020400000000000000" pitchFamily="18" charset="-128"/>
                <a:cs typeface="Arial" panose="020B0604020202020204" pitchFamily="34" charset="0"/>
              </a:rPr>
              <a:t>Analysis is labor intensive</a:t>
            </a:r>
            <a:endParaRPr lang="en-US" sz="1800" dirty="0">
              <a:latin typeface="+mj-lt"/>
            </a:endParaRPr>
          </a:p>
          <a:p>
            <a:pPr marL="285750" indent="-285750">
              <a:spcBef>
                <a:spcPts val="500"/>
              </a:spcBef>
            </a:pPr>
            <a:endParaRPr lang="en-US" sz="1800" dirty="0">
              <a:latin typeface="+mj-lt"/>
            </a:endParaRPr>
          </a:p>
          <a:p>
            <a:pPr marL="0" indent="0">
              <a:spcBef>
                <a:spcPts val="500"/>
              </a:spcBef>
              <a:buNone/>
            </a:pPr>
            <a:endParaRPr lang="en-US" sz="1800" dirty="0">
              <a:latin typeface="+mj-lt"/>
            </a:endParaRPr>
          </a:p>
        </p:txBody>
      </p:sp>
      <p:grpSp>
        <p:nvGrpSpPr>
          <p:cNvPr id="12" name="Group 11">
            <a:extLst>
              <a:ext uri="{FF2B5EF4-FFF2-40B4-BE49-F238E27FC236}">
                <a16:creationId xmlns:a16="http://schemas.microsoft.com/office/drawing/2014/main" id="{326E8DEB-010E-BB27-0346-37B7321C1DDF}"/>
              </a:ext>
            </a:extLst>
          </p:cNvPr>
          <p:cNvGrpSpPr/>
          <p:nvPr/>
        </p:nvGrpSpPr>
        <p:grpSpPr>
          <a:xfrm>
            <a:off x="9048750" y="1136038"/>
            <a:ext cx="3132174" cy="2844043"/>
            <a:chOff x="18097500" y="2272076"/>
            <a:chExt cx="6264348" cy="5688086"/>
          </a:xfrm>
        </p:grpSpPr>
        <p:pic>
          <p:nvPicPr>
            <p:cNvPr id="8" name="Picture 7" descr="Chart, scatter chart&#10;&#10;Description automatically generated">
              <a:extLst>
                <a:ext uri="{FF2B5EF4-FFF2-40B4-BE49-F238E27FC236}">
                  <a16:creationId xmlns:a16="http://schemas.microsoft.com/office/drawing/2014/main" id="{5894DDB2-F30F-822E-BE76-2567EB57889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187309" y="2272076"/>
              <a:ext cx="5770391" cy="4528774"/>
            </a:xfrm>
            <a:prstGeom prst="rect">
              <a:avLst/>
            </a:prstGeom>
          </p:spPr>
        </p:pic>
        <p:sp>
          <p:nvSpPr>
            <p:cNvPr id="10" name="TextBox 9">
              <a:extLst>
                <a:ext uri="{FF2B5EF4-FFF2-40B4-BE49-F238E27FC236}">
                  <a16:creationId xmlns:a16="http://schemas.microsoft.com/office/drawing/2014/main" id="{2765B584-BE1A-E0EB-0FDC-AD8AD9EAF6C2}"/>
                </a:ext>
              </a:extLst>
            </p:cNvPr>
            <p:cNvSpPr txBox="1"/>
            <p:nvPr/>
          </p:nvSpPr>
          <p:spPr>
            <a:xfrm>
              <a:off x="18097500" y="6667500"/>
              <a:ext cx="6264348" cy="1292662"/>
            </a:xfrm>
            <a:prstGeom prst="rect">
              <a:avLst/>
            </a:prstGeom>
            <a:noFill/>
          </p:spPr>
          <p:txBody>
            <a:bodyPr wrap="square" rtlCol="0">
              <a:spAutoFit/>
            </a:bodyPr>
            <a:lstStyle/>
            <a:p>
              <a:pPr algn="ctr"/>
              <a:r>
                <a:rPr lang="en-US" sz="1200" dirty="0">
                  <a:latin typeface="+mj-lt"/>
                  <a:ea typeface="Yu Mincho" panose="02020400000000000000" pitchFamily="18" charset="-128"/>
                  <a:cs typeface="Arial" panose="020B0604020202020204" pitchFamily="34" charset="0"/>
                </a:rPr>
                <a:t> Maximum pinning force as a function of grain size at 4.2 K in Nb</a:t>
              </a:r>
              <a:r>
                <a:rPr lang="en-US" sz="1200" baseline="-25000" dirty="0">
                  <a:latin typeface="+mj-lt"/>
                  <a:ea typeface="Yu Mincho" panose="02020400000000000000" pitchFamily="18" charset="-128"/>
                  <a:cs typeface="Arial" panose="020B0604020202020204" pitchFamily="34" charset="0"/>
                </a:rPr>
                <a:t>3</a:t>
              </a:r>
              <a:r>
                <a:rPr lang="en-US" sz="1200" dirty="0">
                  <a:latin typeface="+mj-lt"/>
                  <a:ea typeface="Yu Mincho" panose="02020400000000000000" pitchFamily="18" charset="-128"/>
                  <a:cs typeface="Arial" panose="020B0604020202020204" pitchFamily="34" charset="0"/>
                </a:rPr>
                <a:t>Sn wires with no artificial pinning centers [1]</a:t>
              </a:r>
              <a:endParaRPr lang="en-US" sz="1200" dirty="0">
                <a:latin typeface="+mj-lt"/>
              </a:endParaRPr>
            </a:p>
          </p:txBody>
        </p:sp>
      </p:grpSp>
      <p:grpSp>
        <p:nvGrpSpPr>
          <p:cNvPr id="19" name="Group 18">
            <a:extLst>
              <a:ext uri="{FF2B5EF4-FFF2-40B4-BE49-F238E27FC236}">
                <a16:creationId xmlns:a16="http://schemas.microsoft.com/office/drawing/2014/main" id="{528BF8B8-1375-359C-9A93-734747C3B13C}"/>
              </a:ext>
            </a:extLst>
          </p:cNvPr>
          <p:cNvGrpSpPr/>
          <p:nvPr/>
        </p:nvGrpSpPr>
        <p:grpSpPr>
          <a:xfrm>
            <a:off x="4551204" y="3966912"/>
            <a:ext cx="7484796" cy="2316991"/>
            <a:chOff x="1072313" y="8207721"/>
            <a:chExt cx="14969592" cy="4633982"/>
          </a:xfrm>
        </p:grpSpPr>
        <p:pic>
          <p:nvPicPr>
            <p:cNvPr id="4" name="Picture 3">
              <a:extLst>
                <a:ext uri="{FF2B5EF4-FFF2-40B4-BE49-F238E27FC236}">
                  <a16:creationId xmlns:a16="http://schemas.microsoft.com/office/drawing/2014/main" id="{31AD437E-D90B-C9B4-D343-32C73AC7890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89015" y="8207721"/>
              <a:ext cx="14852890" cy="3808433"/>
            </a:xfrm>
            <a:prstGeom prst="rect">
              <a:avLst/>
            </a:prstGeom>
          </p:spPr>
        </p:pic>
        <p:sp>
          <p:nvSpPr>
            <p:cNvPr id="18" name="TextBox 17">
              <a:extLst>
                <a:ext uri="{FF2B5EF4-FFF2-40B4-BE49-F238E27FC236}">
                  <a16:creationId xmlns:a16="http://schemas.microsoft.com/office/drawing/2014/main" id="{F5CDDD92-306F-2E19-5456-BEB4D90D3D0A}"/>
                </a:ext>
              </a:extLst>
            </p:cNvPr>
            <p:cNvSpPr txBox="1"/>
            <p:nvPr/>
          </p:nvSpPr>
          <p:spPr>
            <a:xfrm>
              <a:off x="1072313" y="11918373"/>
              <a:ext cx="14916676" cy="923330"/>
            </a:xfrm>
            <a:prstGeom prst="rect">
              <a:avLst/>
            </a:prstGeom>
            <a:noFill/>
          </p:spPr>
          <p:txBody>
            <a:bodyPr wrap="square" rtlCol="0">
              <a:spAutoFit/>
            </a:bodyPr>
            <a:lstStyle/>
            <a:p>
              <a:pPr algn="ctr"/>
              <a:r>
                <a:rPr lang="en-US" sz="1200" dirty="0">
                  <a:latin typeface="+mj-lt"/>
                  <a:ea typeface="Yu Mincho" panose="02020400000000000000" pitchFamily="18" charset="-128"/>
                  <a:cs typeface="Arial" panose="020B0604020202020204" pitchFamily="34" charset="0"/>
                </a:rPr>
                <a:t>Workflow for manually grain size analysis. Individual grains in an Nb</a:t>
              </a:r>
              <a:r>
                <a:rPr lang="en-US" sz="1200" baseline="-25000" dirty="0">
                  <a:latin typeface="+mj-lt"/>
                  <a:ea typeface="Yu Mincho" panose="02020400000000000000" pitchFamily="18" charset="-128"/>
                  <a:cs typeface="Arial" panose="020B0604020202020204" pitchFamily="34" charset="0"/>
                </a:rPr>
                <a:t>3</a:t>
              </a:r>
              <a:r>
                <a:rPr lang="en-US" sz="1200" dirty="0">
                  <a:latin typeface="+mj-lt"/>
                  <a:ea typeface="Yu Mincho" panose="02020400000000000000" pitchFamily="18" charset="-128"/>
                  <a:cs typeface="Arial" panose="020B0604020202020204" pitchFamily="34" charset="0"/>
                </a:rPr>
                <a:t>Sn </a:t>
              </a:r>
              <a:r>
                <a:rPr lang="en-US" sz="1200" dirty="0" err="1">
                  <a:latin typeface="+mj-lt"/>
                  <a:ea typeface="Yu Mincho" panose="02020400000000000000" pitchFamily="18" charset="-128"/>
                  <a:cs typeface="Arial" panose="020B0604020202020204" pitchFamily="34" charset="0"/>
                </a:rPr>
                <a:t>fractograph</a:t>
              </a:r>
              <a:r>
                <a:rPr lang="en-US" sz="1200" dirty="0">
                  <a:latin typeface="+mj-lt"/>
                  <a:ea typeface="Yu Mincho" panose="02020400000000000000" pitchFamily="18" charset="-128"/>
                  <a:cs typeface="Arial" panose="020B0604020202020204" pitchFamily="34" charset="0"/>
                </a:rPr>
                <a:t> a) as imaged, b) after manual contour tracing; c) with an overlay of the image analysis results.</a:t>
              </a:r>
              <a:endParaRPr lang="en-US" sz="1200" dirty="0">
                <a:latin typeface="+mj-lt"/>
              </a:endParaRPr>
            </a:p>
          </p:txBody>
        </p:sp>
      </p:grpSp>
      <p:sp>
        <p:nvSpPr>
          <p:cNvPr id="20" name="Content Placeholder 2">
            <a:extLst>
              <a:ext uri="{FF2B5EF4-FFF2-40B4-BE49-F238E27FC236}">
                <a16:creationId xmlns:a16="http://schemas.microsoft.com/office/drawing/2014/main" id="{5217ED7B-A41A-2A58-78C3-8E2D37D90AD4}"/>
              </a:ext>
            </a:extLst>
          </p:cNvPr>
          <p:cNvSpPr txBox="1">
            <a:spLocks/>
          </p:cNvSpPr>
          <p:nvPr/>
        </p:nvSpPr>
        <p:spPr>
          <a:xfrm>
            <a:off x="38101" y="5186933"/>
            <a:ext cx="4607773" cy="14162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dirty="0">
                <a:solidFill>
                  <a:schemeClr val="accent6"/>
                </a:solidFill>
              </a:rPr>
              <a:t>Analysis would benefit from automation using ML</a:t>
            </a:r>
          </a:p>
        </p:txBody>
      </p:sp>
      <p:sp>
        <p:nvSpPr>
          <p:cNvPr id="21" name="TextBox 20">
            <a:extLst>
              <a:ext uri="{FF2B5EF4-FFF2-40B4-BE49-F238E27FC236}">
                <a16:creationId xmlns:a16="http://schemas.microsoft.com/office/drawing/2014/main" id="{3D45C468-0606-2A62-3D09-49597E2FA218}"/>
              </a:ext>
            </a:extLst>
          </p:cNvPr>
          <p:cNvSpPr txBox="1"/>
          <p:nvPr/>
        </p:nvSpPr>
        <p:spPr>
          <a:xfrm>
            <a:off x="8790479" y="6361989"/>
            <a:ext cx="1983658" cy="507831"/>
          </a:xfrm>
          <a:prstGeom prst="rect">
            <a:avLst/>
          </a:prstGeom>
          <a:noFill/>
        </p:spPr>
        <p:txBody>
          <a:bodyPr wrap="square" rtlCol="0">
            <a:spAutoFit/>
          </a:bodyPr>
          <a:lstStyle/>
          <a:p>
            <a:r>
              <a:rPr lang="en-US" sz="900" dirty="0">
                <a:solidFill>
                  <a:schemeClr val="bg1"/>
                </a:solidFill>
                <a:latin typeface="+mj-lt"/>
                <a:ea typeface="Yu Mincho" panose="02020400000000000000" pitchFamily="18" charset="-128"/>
                <a:cs typeface="Arial" panose="020B0604020202020204" pitchFamily="34" charset="0"/>
              </a:rPr>
              <a:t>[1] A. </a:t>
            </a:r>
            <a:r>
              <a:rPr lang="en-US" sz="900" dirty="0" err="1">
                <a:solidFill>
                  <a:schemeClr val="bg1"/>
                </a:solidFill>
                <a:latin typeface="+mj-lt"/>
                <a:ea typeface="Yu Mincho" panose="02020400000000000000" pitchFamily="18" charset="-128"/>
                <a:cs typeface="Arial" panose="020B0604020202020204" pitchFamily="34" charset="0"/>
              </a:rPr>
              <a:t>Godeke</a:t>
            </a:r>
            <a:r>
              <a:rPr lang="en-US" sz="900" dirty="0">
                <a:solidFill>
                  <a:schemeClr val="bg1"/>
                </a:solidFill>
                <a:latin typeface="+mj-lt"/>
                <a:ea typeface="Yu Mincho" panose="02020400000000000000" pitchFamily="18" charset="-128"/>
                <a:cs typeface="Arial" panose="020B0604020202020204" pitchFamily="34" charset="0"/>
              </a:rPr>
              <a:t>, “Performance Boundaries in Nb</a:t>
            </a:r>
            <a:r>
              <a:rPr lang="en-US" sz="900" baseline="-25000" dirty="0">
                <a:solidFill>
                  <a:schemeClr val="bg1"/>
                </a:solidFill>
                <a:latin typeface="+mj-lt"/>
                <a:ea typeface="Yu Mincho" panose="02020400000000000000" pitchFamily="18" charset="-128"/>
                <a:cs typeface="Arial" panose="020B0604020202020204" pitchFamily="34" charset="0"/>
              </a:rPr>
              <a:t>3</a:t>
            </a:r>
            <a:r>
              <a:rPr lang="en-US" sz="900" dirty="0">
                <a:solidFill>
                  <a:schemeClr val="bg1"/>
                </a:solidFill>
                <a:latin typeface="+mj-lt"/>
                <a:ea typeface="Yu Mincho" panose="02020400000000000000" pitchFamily="18" charset="-128"/>
                <a:cs typeface="Arial" panose="020B0604020202020204" pitchFamily="34" charset="0"/>
              </a:rPr>
              <a:t>Sn”, PhD thesis, June. 2005</a:t>
            </a:r>
            <a:endParaRPr lang="en-US" sz="900" dirty="0">
              <a:solidFill>
                <a:schemeClr val="bg1"/>
              </a:solidFill>
              <a:latin typeface="+mj-lt"/>
            </a:endParaRPr>
          </a:p>
        </p:txBody>
      </p:sp>
    </p:spTree>
    <p:extLst>
      <p:ext uri="{BB962C8B-B14F-4D97-AF65-F5344CB8AC3E}">
        <p14:creationId xmlns:p14="http://schemas.microsoft.com/office/powerpoint/2010/main" val="1779933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95B42B-096D-2340-B557-312924B72AC2}"/>
              </a:ext>
            </a:extLst>
          </p:cNvPr>
          <p:cNvSpPr>
            <a:spLocks noGrp="1"/>
          </p:cNvSpPr>
          <p:nvPr>
            <p:ph type="title"/>
          </p:nvPr>
        </p:nvSpPr>
        <p:spPr/>
        <p:txBody>
          <a:bodyPr/>
          <a:lstStyle/>
          <a:p>
            <a:r>
              <a:rPr lang="en-US"/>
              <a:t>Fractography</a:t>
            </a:r>
          </a:p>
        </p:txBody>
      </p:sp>
      <p:sp>
        <p:nvSpPr>
          <p:cNvPr id="7" name="Date Placeholder 6"/>
          <p:cNvSpPr>
            <a:spLocks noGrp="1"/>
          </p:cNvSpPr>
          <p:nvPr>
            <p:ph type="dt" sz="half" idx="10"/>
          </p:nvPr>
        </p:nvSpPr>
        <p:spPr/>
        <p:txBody>
          <a:bodyPr/>
          <a:lstStyle/>
          <a:p>
            <a:r>
              <a:rPr lang="en-US"/>
              <a:t>9/28/2022</a:t>
            </a:r>
          </a:p>
        </p:txBody>
      </p:sp>
      <p:sp>
        <p:nvSpPr>
          <p:cNvPr id="2" name="Footer Placeholder 1">
            <a:extLst>
              <a:ext uri="{FF2B5EF4-FFF2-40B4-BE49-F238E27FC236}">
                <a16:creationId xmlns:a16="http://schemas.microsoft.com/office/drawing/2014/main" id="{58C8BC5F-A53C-EF40-9ECD-194B1DE17362}"/>
              </a:ext>
            </a:extLst>
          </p:cNvPr>
          <p:cNvSpPr>
            <a:spLocks noGrp="1"/>
          </p:cNvSpPr>
          <p:nvPr>
            <p:ph type="ftr" sz="quarter" idx="11"/>
          </p:nvPr>
        </p:nvSpPr>
        <p:spPr/>
        <p:txBody>
          <a:bodyPr/>
          <a:lstStyle/>
          <a:p>
            <a:r>
              <a:rPr lang="en-US" dirty="0"/>
              <a:t>A. Baskys -- ML for Nb</a:t>
            </a:r>
            <a:r>
              <a:rPr lang="en-US" baseline="-25000" dirty="0"/>
              <a:t>3</a:t>
            </a:r>
            <a:r>
              <a:rPr lang="en-US" dirty="0"/>
              <a:t>Sn wire image analysis</a:t>
            </a:r>
          </a:p>
        </p:txBody>
      </p:sp>
      <p:sp>
        <p:nvSpPr>
          <p:cNvPr id="3" name="Slide Number Placeholder 2">
            <a:extLst>
              <a:ext uri="{FF2B5EF4-FFF2-40B4-BE49-F238E27FC236}">
                <a16:creationId xmlns:a16="http://schemas.microsoft.com/office/drawing/2014/main" id="{D4DF00DB-C2AF-B14C-BB69-2785C2DE555F}"/>
              </a:ext>
            </a:extLst>
          </p:cNvPr>
          <p:cNvSpPr>
            <a:spLocks noGrp="1"/>
          </p:cNvSpPr>
          <p:nvPr>
            <p:ph type="sldNum" sz="quarter" idx="12"/>
          </p:nvPr>
        </p:nvSpPr>
        <p:spPr/>
        <p:txBody>
          <a:bodyPr/>
          <a:lstStyle/>
          <a:p>
            <a:fld id="{695884B8-C86C-9247-916E-0E4ED69A0AE3}" type="slidenum">
              <a:rPr lang="en-US" smtClean="0"/>
              <a:pPr/>
              <a:t>13</a:t>
            </a:fld>
            <a:endParaRPr lang="en-US"/>
          </a:p>
        </p:txBody>
      </p:sp>
      <p:sp>
        <p:nvSpPr>
          <p:cNvPr id="6" name="Content Placeholder 2">
            <a:extLst>
              <a:ext uri="{FF2B5EF4-FFF2-40B4-BE49-F238E27FC236}">
                <a16:creationId xmlns:a16="http://schemas.microsoft.com/office/drawing/2014/main" id="{BCF828B5-9FB9-DF84-7CCA-B5BBF7D2940D}"/>
              </a:ext>
            </a:extLst>
          </p:cNvPr>
          <p:cNvSpPr txBox="1">
            <a:spLocks/>
          </p:cNvSpPr>
          <p:nvPr/>
        </p:nvSpPr>
        <p:spPr>
          <a:xfrm>
            <a:off x="272442" y="1195910"/>
            <a:ext cx="7844420" cy="46400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500"/>
              </a:spcBef>
              <a:buNone/>
            </a:pPr>
            <a:r>
              <a:rPr lang="en-US" sz="1600" dirty="0"/>
              <a:t>A rule of thumb for training ML models, 10</a:t>
            </a:r>
            <a:r>
              <a:rPr lang="en-US" sz="1600" baseline="30000" dirty="0"/>
              <a:t>3</a:t>
            </a:r>
            <a:r>
              <a:rPr lang="en-US" sz="1600" dirty="0"/>
              <a:t> of labeled images are required.</a:t>
            </a:r>
          </a:p>
          <a:p>
            <a:pPr lvl="1"/>
            <a:r>
              <a:rPr lang="en-US" sz="1600" dirty="0"/>
              <a:t>Prohibitively extensive endeavor for this problem</a:t>
            </a:r>
          </a:p>
          <a:p>
            <a:pPr>
              <a:spcBef>
                <a:spcPts val="500"/>
              </a:spcBef>
            </a:pPr>
            <a:r>
              <a:rPr lang="en-US" sz="1600" dirty="0"/>
              <a:t>Pursuing to </a:t>
            </a:r>
            <a:r>
              <a:rPr lang="en-US" sz="1600" b="1" dirty="0"/>
              <a:t>augment hand-labeled data with synthetic data</a:t>
            </a:r>
            <a:endParaRPr lang="en-US" sz="1600" dirty="0"/>
          </a:p>
          <a:p>
            <a:pPr>
              <a:spcBef>
                <a:spcPts val="500"/>
              </a:spcBef>
            </a:pPr>
            <a:r>
              <a:rPr lang="en-US" sz="1600" dirty="0"/>
              <a:t>A 3D grain structure in generated using Voronoi construction from randomly distributed points (equiaxed grains)</a:t>
            </a:r>
          </a:p>
          <a:p>
            <a:pPr>
              <a:spcBef>
                <a:spcPts val="500"/>
              </a:spcBef>
            </a:pPr>
            <a:r>
              <a:rPr lang="en-US" sz="1600" dirty="0"/>
              <a:t>A section of grains is removed to show a “fracture” surface</a:t>
            </a:r>
          </a:p>
          <a:p>
            <a:pPr>
              <a:spcBef>
                <a:spcPts val="500"/>
              </a:spcBef>
            </a:pPr>
            <a:r>
              <a:rPr lang="en-US" sz="1600" dirty="0"/>
              <a:t>The grains are textured and lit as to resemble an SEM SE image</a:t>
            </a:r>
          </a:p>
        </p:txBody>
      </p:sp>
      <p:grpSp>
        <p:nvGrpSpPr>
          <p:cNvPr id="14" name="Group 13">
            <a:extLst>
              <a:ext uri="{FF2B5EF4-FFF2-40B4-BE49-F238E27FC236}">
                <a16:creationId xmlns:a16="http://schemas.microsoft.com/office/drawing/2014/main" id="{D5310442-C2AF-DAF1-6B34-A5E35F20FB8A}"/>
              </a:ext>
            </a:extLst>
          </p:cNvPr>
          <p:cNvGrpSpPr/>
          <p:nvPr/>
        </p:nvGrpSpPr>
        <p:grpSpPr>
          <a:xfrm>
            <a:off x="103586" y="3438525"/>
            <a:ext cx="7543322" cy="2878908"/>
            <a:chOff x="13751584" y="5631257"/>
            <a:chExt cx="11507834" cy="4391963"/>
          </a:xfrm>
        </p:grpSpPr>
        <p:pic>
          <p:nvPicPr>
            <p:cNvPr id="9" name="Picture 8">
              <a:extLst>
                <a:ext uri="{FF2B5EF4-FFF2-40B4-BE49-F238E27FC236}">
                  <a16:creationId xmlns:a16="http://schemas.microsoft.com/office/drawing/2014/main" id="{67B3D07D-91DE-EDF7-D46F-1424B4F1D11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868262" y="5631257"/>
              <a:ext cx="11274477" cy="3251049"/>
            </a:xfrm>
            <a:prstGeom prst="rect">
              <a:avLst/>
            </a:prstGeom>
          </p:spPr>
        </p:pic>
        <p:sp>
          <p:nvSpPr>
            <p:cNvPr id="11" name="TextBox 10">
              <a:extLst>
                <a:ext uri="{FF2B5EF4-FFF2-40B4-BE49-F238E27FC236}">
                  <a16:creationId xmlns:a16="http://schemas.microsoft.com/office/drawing/2014/main" id="{23F39C8A-211A-6CE1-CC46-12F7281580F4}"/>
                </a:ext>
              </a:extLst>
            </p:cNvPr>
            <p:cNvSpPr txBox="1"/>
            <p:nvPr/>
          </p:nvSpPr>
          <p:spPr>
            <a:xfrm>
              <a:off x="13751584" y="8755480"/>
              <a:ext cx="11507834" cy="1267740"/>
            </a:xfrm>
            <a:prstGeom prst="rect">
              <a:avLst/>
            </a:prstGeom>
            <a:noFill/>
          </p:spPr>
          <p:txBody>
            <a:bodyPr wrap="square" rtlCol="0">
              <a:spAutoFit/>
            </a:bodyPr>
            <a:lstStyle/>
            <a:p>
              <a:pPr algn="ctr"/>
              <a:r>
                <a:rPr lang="en-US" sz="1200" dirty="0">
                  <a:latin typeface="+mj-lt"/>
                  <a:ea typeface="Yu Mincho" panose="02020400000000000000" pitchFamily="18" charset="-128"/>
                  <a:cs typeface="Arial" panose="020B0604020202020204" pitchFamily="34" charset="0"/>
                </a:rPr>
                <a:t>Workflow developed for generating synthetic fractography images and associated labels. Grain structure analog is created using a 3D Voronoi construction. Portion of the grains removed to reveal "an intergranular fracture surface". The grains are then textured and lit to imitate a secondary electron contrast image taken using an SEM. Visible grain interfaces are rendered as well to create the label image.</a:t>
              </a:r>
              <a:endParaRPr lang="en-US" sz="2200" dirty="0">
                <a:latin typeface="+mj-lt"/>
              </a:endParaRPr>
            </a:p>
          </p:txBody>
        </p:sp>
      </p:grpSp>
      <p:pic>
        <p:nvPicPr>
          <p:cNvPr id="16" name="Google Shape;1306;p21">
            <a:extLst>
              <a:ext uri="{FF2B5EF4-FFF2-40B4-BE49-F238E27FC236}">
                <a16:creationId xmlns:a16="http://schemas.microsoft.com/office/drawing/2014/main" id="{0673350D-9D2B-3C8A-56DE-CEF781FECF49}"/>
              </a:ext>
            </a:extLst>
          </p:cNvPr>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8121575" y="1179755"/>
            <a:ext cx="4019201" cy="3829758"/>
          </a:xfrm>
          <a:prstGeom prst="ellipse">
            <a:avLst/>
          </a:prstGeom>
          <a:noFill/>
          <a:ln>
            <a:noFill/>
          </a:ln>
        </p:spPr>
      </p:pic>
      <p:sp>
        <p:nvSpPr>
          <p:cNvPr id="17" name="TextBox 16">
            <a:extLst>
              <a:ext uri="{FF2B5EF4-FFF2-40B4-BE49-F238E27FC236}">
                <a16:creationId xmlns:a16="http://schemas.microsoft.com/office/drawing/2014/main" id="{66312A43-5CF7-795B-25AD-3409E9B1DDF8}"/>
              </a:ext>
            </a:extLst>
          </p:cNvPr>
          <p:cNvSpPr txBox="1"/>
          <p:nvPr/>
        </p:nvSpPr>
        <p:spPr>
          <a:xfrm>
            <a:off x="7965597" y="5298679"/>
            <a:ext cx="2892607" cy="430887"/>
          </a:xfrm>
          <a:prstGeom prst="rect">
            <a:avLst/>
          </a:prstGeom>
          <a:noFill/>
        </p:spPr>
        <p:txBody>
          <a:bodyPr wrap="square" rtlCol="0">
            <a:spAutoFit/>
          </a:bodyPr>
          <a:lstStyle/>
          <a:p>
            <a:pPr algn="ctr"/>
            <a:r>
              <a:rPr lang="en-US" sz="2200">
                <a:solidFill>
                  <a:schemeClr val="accent6"/>
                </a:solidFill>
              </a:rPr>
              <a:t>A true ground truth!</a:t>
            </a:r>
          </a:p>
        </p:txBody>
      </p:sp>
      <p:cxnSp>
        <p:nvCxnSpPr>
          <p:cNvPr id="22" name="Straight Arrow Connector 21">
            <a:extLst>
              <a:ext uri="{FF2B5EF4-FFF2-40B4-BE49-F238E27FC236}">
                <a16:creationId xmlns:a16="http://schemas.microsoft.com/office/drawing/2014/main" id="{3300B249-C44E-7EA0-A92B-95188071D77F}"/>
              </a:ext>
            </a:extLst>
          </p:cNvPr>
          <p:cNvCxnSpPr>
            <a:cxnSpLocks/>
          </p:cNvCxnSpPr>
          <p:nvPr/>
        </p:nvCxnSpPr>
        <p:spPr>
          <a:xfrm flipH="1" flipV="1">
            <a:off x="7302823" y="5272378"/>
            <a:ext cx="814039" cy="195391"/>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descr="A pile of white marshmallows&#10;&#10;Description automatically generated with low confidence">
            <a:extLst>
              <a:ext uri="{FF2B5EF4-FFF2-40B4-BE49-F238E27FC236}">
                <a16:creationId xmlns:a16="http://schemas.microsoft.com/office/drawing/2014/main" id="{D251D8D0-3060-5947-33FA-54EECFEC058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998909" y="1137118"/>
            <a:ext cx="2193091" cy="1293848"/>
          </a:xfrm>
          <a:prstGeom prst="rect">
            <a:avLst/>
          </a:prstGeom>
        </p:spPr>
      </p:pic>
    </p:spTree>
    <p:extLst>
      <p:ext uri="{BB962C8B-B14F-4D97-AF65-F5344CB8AC3E}">
        <p14:creationId xmlns:p14="http://schemas.microsoft.com/office/powerpoint/2010/main" val="2482526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95B42B-096D-2340-B557-312924B72AC2}"/>
              </a:ext>
            </a:extLst>
          </p:cNvPr>
          <p:cNvSpPr>
            <a:spLocks noGrp="1"/>
          </p:cNvSpPr>
          <p:nvPr>
            <p:ph type="title"/>
          </p:nvPr>
        </p:nvSpPr>
        <p:spPr/>
        <p:txBody>
          <a:bodyPr/>
          <a:lstStyle/>
          <a:p>
            <a:r>
              <a:rPr lang="en-US"/>
              <a:t>Fractography</a:t>
            </a:r>
          </a:p>
        </p:txBody>
      </p:sp>
      <p:sp>
        <p:nvSpPr>
          <p:cNvPr id="7" name="Date Placeholder 6"/>
          <p:cNvSpPr>
            <a:spLocks noGrp="1"/>
          </p:cNvSpPr>
          <p:nvPr>
            <p:ph type="dt" sz="half" idx="10"/>
          </p:nvPr>
        </p:nvSpPr>
        <p:spPr/>
        <p:txBody>
          <a:bodyPr/>
          <a:lstStyle/>
          <a:p>
            <a:r>
              <a:rPr lang="en-US"/>
              <a:t>9/28/2022</a:t>
            </a:r>
          </a:p>
        </p:txBody>
      </p:sp>
      <p:sp>
        <p:nvSpPr>
          <p:cNvPr id="2" name="Footer Placeholder 1">
            <a:extLst>
              <a:ext uri="{FF2B5EF4-FFF2-40B4-BE49-F238E27FC236}">
                <a16:creationId xmlns:a16="http://schemas.microsoft.com/office/drawing/2014/main" id="{77349274-9C9B-9C1A-C482-855B2E04EA3E}"/>
              </a:ext>
            </a:extLst>
          </p:cNvPr>
          <p:cNvSpPr>
            <a:spLocks noGrp="1"/>
          </p:cNvSpPr>
          <p:nvPr>
            <p:ph type="ftr" sz="quarter" idx="11"/>
          </p:nvPr>
        </p:nvSpPr>
        <p:spPr/>
        <p:txBody>
          <a:bodyPr/>
          <a:lstStyle/>
          <a:p>
            <a:r>
              <a:rPr lang="en-US" dirty="0"/>
              <a:t>A. Baskys -- ML for Nb</a:t>
            </a:r>
            <a:r>
              <a:rPr lang="en-US" baseline="-25000" dirty="0"/>
              <a:t>3</a:t>
            </a:r>
            <a:r>
              <a:rPr lang="en-US" dirty="0"/>
              <a:t>Sn wire image analysis</a:t>
            </a:r>
          </a:p>
        </p:txBody>
      </p:sp>
      <p:sp>
        <p:nvSpPr>
          <p:cNvPr id="3" name="Slide Number Placeholder 2">
            <a:extLst>
              <a:ext uri="{FF2B5EF4-FFF2-40B4-BE49-F238E27FC236}">
                <a16:creationId xmlns:a16="http://schemas.microsoft.com/office/drawing/2014/main" id="{D4DF00DB-C2AF-B14C-BB69-2785C2DE555F}"/>
              </a:ext>
            </a:extLst>
          </p:cNvPr>
          <p:cNvSpPr>
            <a:spLocks noGrp="1"/>
          </p:cNvSpPr>
          <p:nvPr>
            <p:ph type="sldNum" sz="quarter" idx="12"/>
          </p:nvPr>
        </p:nvSpPr>
        <p:spPr/>
        <p:txBody>
          <a:bodyPr/>
          <a:lstStyle/>
          <a:p>
            <a:fld id="{695884B8-C86C-9247-916E-0E4ED69A0AE3}" type="slidenum">
              <a:rPr lang="en-US" smtClean="0"/>
              <a:pPr/>
              <a:t>14</a:t>
            </a:fld>
            <a:endParaRPr lang="en-US"/>
          </a:p>
        </p:txBody>
      </p:sp>
      <p:sp>
        <p:nvSpPr>
          <p:cNvPr id="6" name="Content Placeholder 2">
            <a:extLst>
              <a:ext uri="{FF2B5EF4-FFF2-40B4-BE49-F238E27FC236}">
                <a16:creationId xmlns:a16="http://schemas.microsoft.com/office/drawing/2014/main" id="{BCF828B5-9FB9-DF84-7CCA-B5BBF7D2940D}"/>
              </a:ext>
            </a:extLst>
          </p:cNvPr>
          <p:cNvSpPr txBox="1">
            <a:spLocks/>
          </p:cNvSpPr>
          <p:nvPr/>
        </p:nvSpPr>
        <p:spPr>
          <a:xfrm>
            <a:off x="156000" y="1329808"/>
            <a:ext cx="10207200" cy="13750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800" dirty="0"/>
              <a:t>We are just about done with generating the synthetic data</a:t>
            </a:r>
          </a:p>
          <a:p>
            <a:pPr lvl="1"/>
            <a:r>
              <a:rPr lang="en-US" sz="1800" dirty="0"/>
              <a:t>Initial results of labeling synthetic data very promising with accuracy of &gt; 90%</a:t>
            </a:r>
          </a:p>
          <a:p>
            <a:pPr lvl="1"/>
            <a:r>
              <a:rPr lang="en-US" sz="1800" dirty="0"/>
              <a:t>Next steps include integration with hand labeled data, image augmentation and model/hyperparameter tuning</a:t>
            </a:r>
          </a:p>
          <a:p>
            <a:pPr marL="0" indent="0">
              <a:buNone/>
            </a:pPr>
            <a:endParaRPr lang="en-US" sz="1800" dirty="0"/>
          </a:p>
        </p:txBody>
      </p:sp>
      <p:pic>
        <p:nvPicPr>
          <p:cNvPr id="8" name="Picture 7" descr="A picture containing honeycomb, soccer, athletic game, light&#10;&#10;Description automatically generated">
            <a:extLst>
              <a:ext uri="{FF2B5EF4-FFF2-40B4-BE49-F238E27FC236}">
                <a16:creationId xmlns:a16="http://schemas.microsoft.com/office/drawing/2014/main" id="{DBA64553-998C-6912-0B9E-813E8C7DDDD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340187" y="3429000"/>
            <a:ext cx="1905000" cy="1905000"/>
          </a:xfrm>
          <a:prstGeom prst="rect">
            <a:avLst/>
          </a:prstGeom>
        </p:spPr>
      </p:pic>
      <p:pic>
        <p:nvPicPr>
          <p:cNvPr id="11" name="Picture 10" descr="A picture containing athletic game, honeycomb, soccer, light&#10;&#10;Description automatically generated">
            <a:extLst>
              <a:ext uri="{FF2B5EF4-FFF2-40B4-BE49-F238E27FC236}">
                <a16:creationId xmlns:a16="http://schemas.microsoft.com/office/drawing/2014/main" id="{3EE6A4AE-65F4-8B9E-8B83-2A827DDF4C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45256" y="3429000"/>
            <a:ext cx="1905000" cy="1905000"/>
          </a:xfrm>
          <a:prstGeom prst="rect">
            <a:avLst/>
          </a:prstGeom>
        </p:spPr>
      </p:pic>
      <p:pic>
        <p:nvPicPr>
          <p:cNvPr id="14" name="Picture 13" descr="A picture containing honeycomb, light, close, soccer&#10;&#10;Description automatically generated">
            <a:extLst>
              <a:ext uri="{FF2B5EF4-FFF2-40B4-BE49-F238E27FC236}">
                <a16:creationId xmlns:a16="http://schemas.microsoft.com/office/drawing/2014/main" id="{037622A2-D2D6-0E11-6F06-779D9139762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43500" y="3429000"/>
            <a:ext cx="1905000" cy="1905000"/>
          </a:xfrm>
          <a:prstGeom prst="rect">
            <a:avLst/>
          </a:prstGeom>
        </p:spPr>
      </p:pic>
    </p:spTree>
    <p:extLst>
      <p:ext uri="{BB962C8B-B14F-4D97-AF65-F5344CB8AC3E}">
        <p14:creationId xmlns:p14="http://schemas.microsoft.com/office/powerpoint/2010/main" val="2932684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95B42B-096D-2340-B557-312924B72AC2}"/>
              </a:ext>
            </a:extLst>
          </p:cNvPr>
          <p:cNvSpPr>
            <a:spLocks noGrp="1"/>
          </p:cNvSpPr>
          <p:nvPr>
            <p:ph type="title"/>
          </p:nvPr>
        </p:nvSpPr>
        <p:spPr/>
        <p:txBody>
          <a:bodyPr/>
          <a:lstStyle/>
          <a:p>
            <a:r>
              <a:rPr lang="en-US"/>
              <a:t>Fractography</a:t>
            </a:r>
          </a:p>
        </p:txBody>
      </p:sp>
      <p:sp>
        <p:nvSpPr>
          <p:cNvPr id="7" name="Date Placeholder 6"/>
          <p:cNvSpPr>
            <a:spLocks noGrp="1"/>
          </p:cNvSpPr>
          <p:nvPr>
            <p:ph type="dt" sz="half" idx="10"/>
          </p:nvPr>
        </p:nvSpPr>
        <p:spPr/>
        <p:txBody>
          <a:bodyPr/>
          <a:lstStyle/>
          <a:p>
            <a:r>
              <a:rPr lang="en-US"/>
              <a:t>9/28/2022</a:t>
            </a:r>
          </a:p>
        </p:txBody>
      </p:sp>
      <p:sp>
        <p:nvSpPr>
          <p:cNvPr id="34" name="Footer Placeholder 33">
            <a:extLst>
              <a:ext uri="{FF2B5EF4-FFF2-40B4-BE49-F238E27FC236}">
                <a16:creationId xmlns:a16="http://schemas.microsoft.com/office/drawing/2014/main" id="{395660A7-1E6B-F5EE-171A-9C23A9BB3830}"/>
              </a:ext>
            </a:extLst>
          </p:cNvPr>
          <p:cNvSpPr>
            <a:spLocks noGrp="1"/>
          </p:cNvSpPr>
          <p:nvPr>
            <p:ph type="ftr" sz="quarter" idx="11"/>
          </p:nvPr>
        </p:nvSpPr>
        <p:spPr/>
        <p:txBody>
          <a:bodyPr/>
          <a:lstStyle/>
          <a:p>
            <a:r>
              <a:rPr lang="en-US" dirty="0"/>
              <a:t>A. Baskys -- ML for Nb</a:t>
            </a:r>
            <a:r>
              <a:rPr lang="en-US" baseline="-25000" dirty="0"/>
              <a:t>3</a:t>
            </a:r>
            <a:r>
              <a:rPr lang="en-US" dirty="0"/>
              <a:t>Sn wire image analysis</a:t>
            </a:r>
          </a:p>
        </p:txBody>
      </p:sp>
      <p:sp>
        <p:nvSpPr>
          <p:cNvPr id="3" name="Slide Number Placeholder 2">
            <a:extLst>
              <a:ext uri="{FF2B5EF4-FFF2-40B4-BE49-F238E27FC236}">
                <a16:creationId xmlns:a16="http://schemas.microsoft.com/office/drawing/2014/main" id="{D4DF00DB-C2AF-B14C-BB69-2785C2DE555F}"/>
              </a:ext>
            </a:extLst>
          </p:cNvPr>
          <p:cNvSpPr>
            <a:spLocks noGrp="1"/>
          </p:cNvSpPr>
          <p:nvPr>
            <p:ph type="sldNum" sz="quarter" idx="12"/>
          </p:nvPr>
        </p:nvSpPr>
        <p:spPr/>
        <p:txBody>
          <a:bodyPr/>
          <a:lstStyle/>
          <a:p>
            <a:fld id="{695884B8-C86C-9247-916E-0E4ED69A0AE3}" type="slidenum">
              <a:rPr lang="en-US" smtClean="0"/>
              <a:pPr/>
              <a:t>15</a:t>
            </a:fld>
            <a:endParaRPr lang="en-US"/>
          </a:p>
        </p:txBody>
      </p:sp>
      <p:sp>
        <p:nvSpPr>
          <p:cNvPr id="6" name="Content Placeholder 2">
            <a:extLst>
              <a:ext uri="{FF2B5EF4-FFF2-40B4-BE49-F238E27FC236}">
                <a16:creationId xmlns:a16="http://schemas.microsoft.com/office/drawing/2014/main" id="{BCF828B5-9FB9-DF84-7CCA-B5BBF7D2940D}"/>
              </a:ext>
            </a:extLst>
          </p:cNvPr>
          <p:cNvSpPr txBox="1">
            <a:spLocks/>
          </p:cNvSpPr>
          <p:nvPr/>
        </p:nvSpPr>
        <p:spPr>
          <a:xfrm>
            <a:off x="261033" y="1162578"/>
            <a:ext cx="8160105" cy="40007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Offshoot of the synthetic data generation work:</a:t>
            </a:r>
          </a:p>
          <a:p>
            <a:r>
              <a:rPr lang="en-US" sz="1800" dirty="0"/>
              <a:t>Kevin Gillespie was investigating how the grain sizes determined by different methods relate to the true – volume based – value and to each other.</a:t>
            </a:r>
          </a:p>
          <a:p>
            <a:pPr lvl="1"/>
            <a:r>
              <a:rPr lang="en-US" sz="1800" dirty="0"/>
              <a:t>Fractography (area)</a:t>
            </a:r>
          </a:p>
          <a:p>
            <a:pPr lvl="1"/>
            <a:r>
              <a:rPr lang="en-US" sz="1800" dirty="0"/>
              <a:t>“Flat polish” (area)</a:t>
            </a:r>
          </a:p>
          <a:p>
            <a:pPr lvl="1"/>
            <a:r>
              <a:rPr lang="en-US" sz="1800" dirty="0"/>
              <a:t>“Flat polish” (line intercept) [1]</a:t>
            </a:r>
          </a:p>
          <a:p>
            <a:r>
              <a:rPr lang="en-US" sz="1800" dirty="0"/>
              <a:t>Information on the topic is somewhat limited as although standards exist (ASTM E112) [1], they are based on analytical formulae with many assumptions</a:t>
            </a:r>
          </a:p>
          <a:p>
            <a:r>
              <a:rPr lang="en-US" sz="1800" dirty="0"/>
              <a:t>Full control on the grain structure:</a:t>
            </a:r>
          </a:p>
          <a:p>
            <a:pPr lvl="1"/>
            <a:r>
              <a:rPr lang="en-US" sz="1800" dirty="0"/>
              <a:t>Various size distributions</a:t>
            </a:r>
          </a:p>
          <a:p>
            <a:pPr lvl="1"/>
            <a:r>
              <a:rPr lang="en-US" sz="1800" dirty="0"/>
              <a:t>Columnar grains</a:t>
            </a:r>
          </a:p>
          <a:p>
            <a:endParaRPr lang="en-US" sz="1800" dirty="0"/>
          </a:p>
          <a:p>
            <a:pPr marL="0" indent="0">
              <a:buNone/>
            </a:pPr>
            <a:endParaRPr lang="en-US" sz="1800" dirty="0"/>
          </a:p>
        </p:txBody>
      </p:sp>
      <p:sp>
        <p:nvSpPr>
          <p:cNvPr id="15" name="TextBox 14">
            <a:extLst>
              <a:ext uri="{FF2B5EF4-FFF2-40B4-BE49-F238E27FC236}">
                <a16:creationId xmlns:a16="http://schemas.microsoft.com/office/drawing/2014/main" id="{B4950B23-CE04-C691-A29E-49AF87CB3658}"/>
              </a:ext>
            </a:extLst>
          </p:cNvPr>
          <p:cNvSpPr txBox="1"/>
          <p:nvPr/>
        </p:nvSpPr>
        <p:spPr>
          <a:xfrm>
            <a:off x="8064621" y="6361989"/>
            <a:ext cx="3064746" cy="507831"/>
          </a:xfrm>
          <a:prstGeom prst="rect">
            <a:avLst/>
          </a:prstGeom>
          <a:noFill/>
        </p:spPr>
        <p:txBody>
          <a:bodyPr wrap="square" rtlCol="0">
            <a:spAutoFit/>
          </a:bodyPr>
          <a:lstStyle/>
          <a:p>
            <a:r>
              <a:rPr lang="en-US" sz="900">
                <a:solidFill>
                  <a:schemeClr val="bg1"/>
                </a:solidFill>
                <a:latin typeface="+mj-lt"/>
                <a:ea typeface="Yu Mincho" panose="02020400000000000000" pitchFamily="18" charset="-128"/>
                <a:cs typeface="Arial" panose="020B0604020202020204" pitchFamily="34" charset="0"/>
              </a:rPr>
              <a:t>[1] “Standard Test Methods for Determining Average Grain Size“, ASTM E112-13(2021), DOI: 10.1520/E0112-13R21 </a:t>
            </a:r>
            <a:endParaRPr lang="en-US" sz="900">
              <a:solidFill>
                <a:schemeClr val="bg1"/>
              </a:solidFill>
              <a:latin typeface="+mj-lt"/>
            </a:endParaRPr>
          </a:p>
        </p:txBody>
      </p:sp>
      <p:grpSp>
        <p:nvGrpSpPr>
          <p:cNvPr id="31" name="Group 30">
            <a:extLst>
              <a:ext uri="{FF2B5EF4-FFF2-40B4-BE49-F238E27FC236}">
                <a16:creationId xmlns:a16="http://schemas.microsoft.com/office/drawing/2014/main" id="{1764CD62-0BFA-AB76-AC29-991303C3828D}"/>
              </a:ext>
            </a:extLst>
          </p:cNvPr>
          <p:cNvGrpSpPr/>
          <p:nvPr/>
        </p:nvGrpSpPr>
        <p:grpSpPr>
          <a:xfrm>
            <a:off x="8534400" y="1144196"/>
            <a:ext cx="3657600" cy="5220943"/>
            <a:chOff x="16790300" y="2271071"/>
            <a:chExt cx="7593700" cy="10839424"/>
          </a:xfrm>
        </p:grpSpPr>
        <p:grpSp>
          <p:nvGrpSpPr>
            <p:cNvPr id="30" name="Group 29">
              <a:extLst>
                <a:ext uri="{FF2B5EF4-FFF2-40B4-BE49-F238E27FC236}">
                  <a16:creationId xmlns:a16="http://schemas.microsoft.com/office/drawing/2014/main" id="{D95E5A2A-FE4B-03AD-34ED-BC46059DD555}"/>
                </a:ext>
              </a:extLst>
            </p:cNvPr>
            <p:cNvGrpSpPr/>
            <p:nvPr/>
          </p:nvGrpSpPr>
          <p:grpSpPr>
            <a:xfrm>
              <a:off x="17502985" y="2271071"/>
              <a:ext cx="6744944" cy="9680282"/>
              <a:chOff x="17502985" y="2271071"/>
              <a:chExt cx="6744944" cy="9680282"/>
            </a:xfrm>
          </p:grpSpPr>
          <p:pic>
            <p:nvPicPr>
              <p:cNvPr id="10" name="Picture 9" descr="Chart&#10;&#10;Description automatically generated">
                <a:extLst>
                  <a:ext uri="{FF2B5EF4-FFF2-40B4-BE49-F238E27FC236}">
                    <a16:creationId xmlns:a16="http://schemas.microsoft.com/office/drawing/2014/main" id="{0B969D83-2222-2443-B697-49E359C37A4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675057" y="2271071"/>
                <a:ext cx="6400800" cy="4913782"/>
              </a:xfrm>
              <a:prstGeom prst="rect">
                <a:avLst/>
              </a:prstGeom>
            </p:spPr>
          </p:pic>
          <p:pic>
            <p:nvPicPr>
              <p:cNvPr id="13" name="Picture 12" descr="Chart&#10;&#10;Description automatically generated">
                <a:extLst>
                  <a:ext uri="{FF2B5EF4-FFF2-40B4-BE49-F238E27FC236}">
                    <a16:creationId xmlns:a16="http://schemas.microsoft.com/office/drawing/2014/main" id="{2BCCEDC1-8262-A010-FACD-FA115C99FA8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7675057" y="7098177"/>
                <a:ext cx="6572872" cy="4853176"/>
              </a:xfrm>
              <a:prstGeom prst="rect">
                <a:avLst/>
              </a:prstGeom>
            </p:spPr>
          </p:pic>
          <p:sp>
            <p:nvSpPr>
              <p:cNvPr id="28" name="TextBox 27">
                <a:extLst>
                  <a:ext uri="{FF2B5EF4-FFF2-40B4-BE49-F238E27FC236}">
                    <a16:creationId xmlns:a16="http://schemas.microsoft.com/office/drawing/2014/main" id="{9B712DEA-DD0C-8101-69AF-643635FE8B5C}"/>
                  </a:ext>
                </a:extLst>
              </p:cNvPr>
              <p:cNvSpPr txBox="1"/>
              <p:nvPr/>
            </p:nvSpPr>
            <p:spPr>
              <a:xfrm>
                <a:off x="17502985" y="2300279"/>
                <a:ext cx="925288" cy="461664"/>
              </a:xfrm>
              <a:prstGeom prst="rect">
                <a:avLst/>
              </a:prstGeom>
              <a:noFill/>
            </p:spPr>
            <p:txBody>
              <a:bodyPr wrap="square" rtlCol="0">
                <a:spAutoFit/>
              </a:bodyPr>
              <a:lstStyle/>
              <a:p>
                <a:pPr algn="just"/>
                <a:r>
                  <a:rPr lang="en-US" sz="900">
                    <a:latin typeface="Times New Roman" panose="02020603050405020304" pitchFamily="18" charset="0"/>
                    <a:ea typeface="Yu Mincho" panose="02020400000000000000" pitchFamily="18" charset="-128"/>
                    <a:cs typeface="Arial" panose="020B0604020202020204" pitchFamily="34" charset="0"/>
                  </a:rPr>
                  <a:t>a)</a:t>
                </a:r>
                <a:endParaRPr lang="en-US" sz="900"/>
              </a:p>
            </p:txBody>
          </p:sp>
          <p:sp>
            <p:nvSpPr>
              <p:cNvPr id="29" name="TextBox 28">
                <a:extLst>
                  <a:ext uri="{FF2B5EF4-FFF2-40B4-BE49-F238E27FC236}">
                    <a16:creationId xmlns:a16="http://schemas.microsoft.com/office/drawing/2014/main" id="{04DD5AAB-BF36-14C5-26C5-7C74673A1910}"/>
                  </a:ext>
                </a:extLst>
              </p:cNvPr>
              <p:cNvSpPr txBox="1"/>
              <p:nvPr/>
            </p:nvSpPr>
            <p:spPr>
              <a:xfrm>
                <a:off x="17577083" y="7063665"/>
                <a:ext cx="925288" cy="461664"/>
              </a:xfrm>
              <a:prstGeom prst="rect">
                <a:avLst/>
              </a:prstGeom>
              <a:noFill/>
            </p:spPr>
            <p:txBody>
              <a:bodyPr wrap="square" rtlCol="0">
                <a:spAutoFit/>
              </a:bodyPr>
              <a:lstStyle/>
              <a:p>
                <a:pPr algn="just"/>
                <a:r>
                  <a:rPr lang="en-US" sz="900">
                    <a:latin typeface="Times New Roman" panose="02020603050405020304" pitchFamily="18" charset="0"/>
                    <a:ea typeface="Yu Mincho" panose="02020400000000000000" pitchFamily="18" charset="-128"/>
                    <a:cs typeface="Arial" panose="020B0604020202020204" pitchFamily="34" charset="0"/>
                  </a:rPr>
                  <a:t>b)</a:t>
                </a:r>
                <a:endParaRPr lang="en-US" sz="900"/>
              </a:p>
            </p:txBody>
          </p:sp>
        </p:grpSp>
        <p:sp>
          <p:nvSpPr>
            <p:cNvPr id="27" name="TextBox 26">
              <a:extLst>
                <a:ext uri="{FF2B5EF4-FFF2-40B4-BE49-F238E27FC236}">
                  <a16:creationId xmlns:a16="http://schemas.microsoft.com/office/drawing/2014/main" id="{D2C00741-296F-EDE5-A7FE-DA9898271FE1}"/>
                </a:ext>
              </a:extLst>
            </p:cNvPr>
            <p:cNvSpPr txBox="1"/>
            <p:nvPr/>
          </p:nvSpPr>
          <p:spPr>
            <a:xfrm>
              <a:off x="16790300" y="11768619"/>
              <a:ext cx="7593700" cy="1341876"/>
            </a:xfrm>
            <a:prstGeom prst="rect">
              <a:avLst/>
            </a:prstGeom>
            <a:noFill/>
          </p:spPr>
          <p:txBody>
            <a:bodyPr wrap="square" rtlCol="0">
              <a:spAutoFit/>
            </a:bodyPr>
            <a:lstStyle/>
            <a:p>
              <a:pPr algn="ctr"/>
              <a:r>
                <a:rPr lang="en-US" sz="900" dirty="0">
                  <a:latin typeface="+mj-lt"/>
                  <a:ea typeface="Yu Mincho" panose="02020400000000000000" pitchFamily="18" charset="-128"/>
                  <a:cs typeface="Arial" panose="020B0604020202020204" pitchFamily="34" charset="0"/>
                </a:rPr>
                <a:t>Grain diameter based on volume vs. grain size based on a) 2D projection are of a fractography; b) 2D projection of a polished specimen. Figures based on a grain structure generated using Voronoi construction. (Kevin Gillespie).</a:t>
              </a:r>
              <a:endParaRPr lang="en-US" sz="900" dirty="0">
                <a:latin typeface="+mj-lt"/>
              </a:endParaRPr>
            </a:p>
          </p:txBody>
        </p:sp>
      </p:grpSp>
      <p:sp>
        <p:nvSpPr>
          <p:cNvPr id="32" name="TextBox 31">
            <a:extLst>
              <a:ext uri="{FF2B5EF4-FFF2-40B4-BE49-F238E27FC236}">
                <a16:creationId xmlns:a16="http://schemas.microsoft.com/office/drawing/2014/main" id="{3DEA6F50-CFAB-ED54-3B0C-2C0FCF396FB3}"/>
              </a:ext>
            </a:extLst>
          </p:cNvPr>
          <p:cNvSpPr txBox="1"/>
          <p:nvPr/>
        </p:nvSpPr>
        <p:spPr>
          <a:xfrm>
            <a:off x="9858324" y="1187675"/>
            <a:ext cx="1032471" cy="307777"/>
          </a:xfrm>
          <a:prstGeom prst="rect">
            <a:avLst/>
          </a:prstGeom>
          <a:noFill/>
        </p:spPr>
        <p:txBody>
          <a:bodyPr wrap="square" rtlCol="0">
            <a:spAutoFit/>
          </a:bodyPr>
          <a:lstStyle/>
          <a:p>
            <a:pPr algn="ctr"/>
            <a:r>
              <a:rPr lang="en-US" sz="1400">
                <a:solidFill>
                  <a:schemeClr val="bg1"/>
                </a:solidFill>
              </a:rPr>
              <a:t>Flat polish</a:t>
            </a:r>
          </a:p>
        </p:txBody>
      </p:sp>
      <p:sp>
        <p:nvSpPr>
          <p:cNvPr id="33" name="TextBox 32">
            <a:extLst>
              <a:ext uri="{FF2B5EF4-FFF2-40B4-BE49-F238E27FC236}">
                <a16:creationId xmlns:a16="http://schemas.microsoft.com/office/drawing/2014/main" id="{3C0B060B-FED9-7A04-9542-7ACA3D7A913E}"/>
              </a:ext>
            </a:extLst>
          </p:cNvPr>
          <p:cNvSpPr txBox="1"/>
          <p:nvPr/>
        </p:nvSpPr>
        <p:spPr>
          <a:xfrm>
            <a:off x="9757569" y="3539047"/>
            <a:ext cx="1233981" cy="307777"/>
          </a:xfrm>
          <a:prstGeom prst="rect">
            <a:avLst/>
          </a:prstGeom>
          <a:noFill/>
        </p:spPr>
        <p:txBody>
          <a:bodyPr wrap="square" rtlCol="0">
            <a:spAutoFit/>
          </a:bodyPr>
          <a:lstStyle/>
          <a:p>
            <a:pPr algn="ctr"/>
            <a:r>
              <a:rPr lang="en-US" sz="1400">
                <a:solidFill>
                  <a:schemeClr val="bg1"/>
                </a:solidFill>
              </a:rPr>
              <a:t>Fractography</a:t>
            </a:r>
          </a:p>
        </p:txBody>
      </p:sp>
      <p:grpSp>
        <p:nvGrpSpPr>
          <p:cNvPr id="36" name="Group 35">
            <a:extLst>
              <a:ext uri="{FF2B5EF4-FFF2-40B4-BE49-F238E27FC236}">
                <a16:creationId xmlns:a16="http://schemas.microsoft.com/office/drawing/2014/main" id="{64C67AFC-4BB3-7981-1D09-7F2107184021}"/>
              </a:ext>
            </a:extLst>
          </p:cNvPr>
          <p:cNvGrpSpPr/>
          <p:nvPr/>
        </p:nvGrpSpPr>
        <p:grpSpPr>
          <a:xfrm>
            <a:off x="3316417" y="3712300"/>
            <a:ext cx="4748204" cy="2495713"/>
            <a:chOff x="6632833" y="7424600"/>
            <a:chExt cx="9496408" cy="4991426"/>
          </a:xfrm>
        </p:grpSpPr>
        <p:grpSp>
          <p:nvGrpSpPr>
            <p:cNvPr id="19" name="Group 18">
              <a:extLst>
                <a:ext uri="{FF2B5EF4-FFF2-40B4-BE49-F238E27FC236}">
                  <a16:creationId xmlns:a16="http://schemas.microsoft.com/office/drawing/2014/main" id="{4D2CD9D5-0B5E-93DC-3C11-D6E2CC71123B}"/>
                </a:ext>
              </a:extLst>
            </p:cNvPr>
            <p:cNvGrpSpPr/>
            <p:nvPr/>
          </p:nvGrpSpPr>
          <p:grpSpPr>
            <a:xfrm>
              <a:off x="10011509" y="7424600"/>
              <a:ext cx="6117732" cy="4991426"/>
              <a:chOff x="204125" y="682325"/>
              <a:chExt cx="4948149" cy="3980900"/>
            </a:xfrm>
          </p:grpSpPr>
          <p:pic>
            <p:nvPicPr>
              <p:cNvPr id="20" name="Google Shape;1438;p28">
                <a:extLst>
                  <a:ext uri="{FF2B5EF4-FFF2-40B4-BE49-F238E27FC236}">
                    <a16:creationId xmlns:a16="http://schemas.microsoft.com/office/drawing/2014/main" id="{9B7A4CDC-6FC8-0926-F79F-8F9F3EA3D972}"/>
                  </a:ext>
                </a:extLst>
              </p:cNvPr>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204125" y="682325"/>
                <a:ext cx="4948149" cy="3980900"/>
              </a:xfrm>
              <a:prstGeom prst="rect">
                <a:avLst/>
              </a:prstGeom>
              <a:noFill/>
              <a:ln>
                <a:noFill/>
              </a:ln>
            </p:spPr>
          </p:pic>
          <p:sp>
            <p:nvSpPr>
              <p:cNvPr id="21" name="Google Shape;1439;p28">
                <a:extLst>
                  <a:ext uri="{FF2B5EF4-FFF2-40B4-BE49-F238E27FC236}">
                    <a16:creationId xmlns:a16="http://schemas.microsoft.com/office/drawing/2014/main" id="{3CDD884C-5573-9E4D-CE6B-D17A33E55722}"/>
                  </a:ext>
                </a:extLst>
              </p:cNvPr>
              <p:cNvSpPr/>
              <p:nvPr/>
            </p:nvSpPr>
            <p:spPr>
              <a:xfrm>
                <a:off x="1314325" y="2732150"/>
                <a:ext cx="289800" cy="248400"/>
              </a:xfrm>
              <a:prstGeom prst="ellipse">
                <a:avLst/>
              </a:prstGeom>
              <a:noFill/>
              <a:ln w="38100" cap="flat" cmpd="sng">
                <a:solidFill>
                  <a:schemeClr val="accent1">
                    <a:lumMod val="60000"/>
                    <a:lumOff val="40000"/>
                  </a:schemeClr>
                </a:solidFill>
                <a:prstDash val="sysDot"/>
                <a:round/>
                <a:headEnd type="none" w="sm" len="sm"/>
                <a:tailEnd type="none" w="sm" len="sm"/>
              </a:ln>
            </p:spPr>
            <p:txBody>
              <a:bodyPr spcFirstLastPara="1" wrap="square" lIns="45713" tIns="45713" rIns="45713" bIns="45713" anchor="ctr" anchorCtr="0">
                <a:noAutofit/>
              </a:bodyPr>
              <a:lstStyle/>
              <a:p>
                <a:endParaRPr sz="900"/>
              </a:p>
            </p:txBody>
          </p:sp>
          <p:sp>
            <p:nvSpPr>
              <p:cNvPr id="23" name="Google Shape;1440;p28">
                <a:extLst>
                  <a:ext uri="{FF2B5EF4-FFF2-40B4-BE49-F238E27FC236}">
                    <a16:creationId xmlns:a16="http://schemas.microsoft.com/office/drawing/2014/main" id="{20A4FAD8-24CF-E7E1-8295-D2DA3B2479A9}"/>
                  </a:ext>
                </a:extLst>
              </p:cNvPr>
              <p:cNvSpPr/>
              <p:nvPr/>
            </p:nvSpPr>
            <p:spPr>
              <a:xfrm>
                <a:off x="1695950" y="4050525"/>
                <a:ext cx="435900" cy="489900"/>
              </a:xfrm>
              <a:prstGeom prst="ellipse">
                <a:avLst/>
              </a:prstGeom>
              <a:noFill/>
              <a:ln w="38100" cap="flat" cmpd="sng">
                <a:solidFill>
                  <a:schemeClr val="accent1">
                    <a:lumMod val="60000"/>
                    <a:lumOff val="40000"/>
                  </a:schemeClr>
                </a:solidFill>
                <a:prstDash val="sysDot"/>
                <a:round/>
                <a:headEnd type="none" w="sm" len="sm"/>
                <a:tailEnd type="none" w="sm" len="sm"/>
              </a:ln>
            </p:spPr>
            <p:txBody>
              <a:bodyPr spcFirstLastPara="1" wrap="square" lIns="45713" tIns="45713" rIns="45713" bIns="45713" anchor="ctr" anchorCtr="0">
                <a:noAutofit/>
              </a:bodyPr>
              <a:lstStyle/>
              <a:p>
                <a:endParaRPr sz="900"/>
              </a:p>
            </p:txBody>
          </p:sp>
          <p:sp>
            <p:nvSpPr>
              <p:cNvPr id="24" name="Google Shape;1441;p28">
                <a:extLst>
                  <a:ext uri="{FF2B5EF4-FFF2-40B4-BE49-F238E27FC236}">
                    <a16:creationId xmlns:a16="http://schemas.microsoft.com/office/drawing/2014/main" id="{B5437AF5-7793-5089-B65C-51C6DF75E3C1}"/>
                  </a:ext>
                </a:extLst>
              </p:cNvPr>
              <p:cNvSpPr/>
              <p:nvPr/>
            </p:nvSpPr>
            <p:spPr>
              <a:xfrm>
                <a:off x="3215725" y="1535800"/>
                <a:ext cx="289800" cy="248400"/>
              </a:xfrm>
              <a:prstGeom prst="ellipse">
                <a:avLst/>
              </a:prstGeom>
              <a:noFill/>
              <a:ln w="38100" cap="flat" cmpd="sng">
                <a:solidFill>
                  <a:schemeClr val="accent1">
                    <a:lumMod val="60000"/>
                    <a:lumOff val="40000"/>
                  </a:schemeClr>
                </a:solidFill>
                <a:prstDash val="sysDot"/>
                <a:round/>
                <a:headEnd type="none" w="sm" len="sm"/>
                <a:tailEnd type="none" w="sm" len="sm"/>
              </a:ln>
            </p:spPr>
            <p:txBody>
              <a:bodyPr spcFirstLastPara="1" wrap="square" lIns="45713" tIns="45713" rIns="45713" bIns="45713" anchor="ctr" anchorCtr="0">
                <a:noAutofit/>
              </a:bodyPr>
              <a:lstStyle/>
              <a:p>
                <a:endParaRPr sz="900"/>
              </a:p>
            </p:txBody>
          </p:sp>
          <p:sp>
            <p:nvSpPr>
              <p:cNvPr id="25" name="Google Shape;1442;p28">
                <a:extLst>
                  <a:ext uri="{FF2B5EF4-FFF2-40B4-BE49-F238E27FC236}">
                    <a16:creationId xmlns:a16="http://schemas.microsoft.com/office/drawing/2014/main" id="{264955B5-FA17-3DA7-70ED-0A851B11B278}"/>
                  </a:ext>
                </a:extLst>
              </p:cNvPr>
              <p:cNvSpPr/>
              <p:nvPr/>
            </p:nvSpPr>
            <p:spPr>
              <a:xfrm>
                <a:off x="3802775" y="3415200"/>
                <a:ext cx="289800" cy="315300"/>
              </a:xfrm>
              <a:prstGeom prst="ellipse">
                <a:avLst/>
              </a:prstGeom>
              <a:noFill/>
              <a:ln w="38100" cap="flat" cmpd="sng">
                <a:solidFill>
                  <a:schemeClr val="accent1">
                    <a:lumMod val="60000"/>
                    <a:lumOff val="40000"/>
                  </a:schemeClr>
                </a:solidFill>
                <a:prstDash val="sysDot"/>
                <a:round/>
                <a:headEnd type="none" w="sm" len="sm"/>
                <a:tailEnd type="none" w="sm" len="sm"/>
              </a:ln>
            </p:spPr>
            <p:txBody>
              <a:bodyPr spcFirstLastPara="1" wrap="square" lIns="45713" tIns="45713" rIns="45713" bIns="45713" anchor="ctr" anchorCtr="0">
                <a:noAutofit/>
              </a:bodyPr>
              <a:lstStyle/>
              <a:p>
                <a:endParaRPr sz="900"/>
              </a:p>
            </p:txBody>
          </p:sp>
          <p:sp>
            <p:nvSpPr>
              <p:cNvPr id="26" name="Google Shape;1443;p28">
                <a:extLst>
                  <a:ext uri="{FF2B5EF4-FFF2-40B4-BE49-F238E27FC236}">
                    <a16:creationId xmlns:a16="http://schemas.microsoft.com/office/drawing/2014/main" id="{96DF321B-D17F-2CBF-C68B-4225A18846FC}"/>
                  </a:ext>
                </a:extLst>
              </p:cNvPr>
              <p:cNvSpPr/>
              <p:nvPr/>
            </p:nvSpPr>
            <p:spPr>
              <a:xfrm>
                <a:off x="4282200" y="1632300"/>
                <a:ext cx="289800" cy="315300"/>
              </a:xfrm>
              <a:prstGeom prst="ellipse">
                <a:avLst/>
              </a:prstGeom>
              <a:noFill/>
              <a:ln w="38100" cap="flat" cmpd="sng">
                <a:solidFill>
                  <a:schemeClr val="accent1">
                    <a:lumMod val="60000"/>
                    <a:lumOff val="40000"/>
                  </a:schemeClr>
                </a:solidFill>
                <a:prstDash val="sysDot"/>
                <a:round/>
                <a:headEnd type="none" w="sm" len="sm"/>
                <a:tailEnd type="none" w="sm" len="sm"/>
              </a:ln>
            </p:spPr>
            <p:txBody>
              <a:bodyPr spcFirstLastPara="1" wrap="square" lIns="45713" tIns="45713" rIns="45713" bIns="45713" anchor="ctr" anchorCtr="0">
                <a:noAutofit/>
              </a:bodyPr>
              <a:lstStyle/>
              <a:p>
                <a:endParaRPr sz="900"/>
              </a:p>
            </p:txBody>
          </p:sp>
        </p:grpSp>
        <p:sp>
          <p:nvSpPr>
            <p:cNvPr id="2" name="TextBox 1">
              <a:extLst>
                <a:ext uri="{FF2B5EF4-FFF2-40B4-BE49-F238E27FC236}">
                  <a16:creationId xmlns:a16="http://schemas.microsoft.com/office/drawing/2014/main" id="{7A505156-2FB3-E2E5-5A04-43A9A309533A}"/>
                </a:ext>
              </a:extLst>
            </p:cNvPr>
            <p:cNvSpPr txBox="1"/>
            <p:nvPr/>
          </p:nvSpPr>
          <p:spPr>
            <a:xfrm>
              <a:off x="6632833" y="9799864"/>
              <a:ext cx="2677656" cy="461664"/>
            </a:xfrm>
            <a:prstGeom prst="rect">
              <a:avLst/>
            </a:prstGeom>
            <a:noFill/>
          </p:spPr>
          <p:txBody>
            <a:bodyPr wrap="none" rtlCol="0">
              <a:spAutoFit/>
            </a:bodyPr>
            <a:lstStyle/>
            <a:p>
              <a:r>
                <a:rPr lang="en-US" sz="900" dirty="0">
                  <a:solidFill>
                    <a:schemeClr val="accent1">
                      <a:lumMod val="60000"/>
                      <a:lumOff val="40000"/>
                    </a:schemeClr>
                  </a:solidFill>
                </a:rPr>
                <a:t>Flat polish observation</a:t>
              </a:r>
            </a:p>
          </p:txBody>
        </p:sp>
        <p:sp>
          <p:nvSpPr>
            <p:cNvPr id="4" name="TextBox 3">
              <a:extLst>
                <a:ext uri="{FF2B5EF4-FFF2-40B4-BE49-F238E27FC236}">
                  <a16:creationId xmlns:a16="http://schemas.microsoft.com/office/drawing/2014/main" id="{0FE9BD4F-9728-2BD4-637D-B685A3324F41}"/>
                </a:ext>
              </a:extLst>
            </p:cNvPr>
            <p:cNvSpPr txBox="1"/>
            <p:nvPr/>
          </p:nvSpPr>
          <p:spPr>
            <a:xfrm>
              <a:off x="6780753" y="10492320"/>
              <a:ext cx="2369880" cy="461664"/>
            </a:xfrm>
            <a:prstGeom prst="rect">
              <a:avLst/>
            </a:prstGeom>
            <a:noFill/>
          </p:spPr>
          <p:txBody>
            <a:bodyPr wrap="none" rtlCol="0">
              <a:spAutoFit/>
            </a:bodyPr>
            <a:lstStyle/>
            <a:p>
              <a:r>
                <a:rPr lang="en-US" sz="900">
                  <a:solidFill>
                    <a:srgbClr val="D7825F"/>
                  </a:solidFill>
                </a:rPr>
                <a:t>Hidden grain shape</a:t>
              </a:r>
            </a:p>
          </p:txBody>
        </p:sp>
        <p:cxnSp>
          <p:nvCxnSpPr>
            <p:cNvPr id="9" name="Straight Arrow Connector 8">
              <a:extLst>
                <a:ext uri="{FF2B5EF4-FFF2-40B4-BE49-F238E27FC236}">
                  <a16:creationId xmlns:a16="http://schemas.microsoft.com/office/drawing/2014/main" id="{25DAAD37-D230-C646-E802-474B6835F777}"/>
                </a:ext>
              </a:extLst>
            </p:cNvPr>
            <p:cNvCxnSpPr>
              <a:cxnSpLocks/>
            </p:cNvCxnSpPr>
            <p:nvPr/>
          </p:nvCxnSpPr>
          <p:spPr>
            <a:xfrm>
              <a:off x="9744075" y="10150487"/>
              <a:ext cx="1597333" cy="0"/>
            </a:xfrm>
            <a:prstGeom prst="straightConnector1">
              <a:avLst/>
            </a:prstGeom>
            <a:ln w="571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16D9B7A-4D0F-0682-E930-6EAD23680E49}"/>
                </a:ext>
              </a:extLst>
            </p:cNvPr>
            <p:cNvCxnSpPr>
              <a:cxnSpLocks/>
            </p:cNvCxnSpPr>
            <p:nvPr/>
          </p:nvCxnSpPr>
          <p:spPr>
            <a:xfrm>
              <a:off x="9296881" y="10823535"/>
              <a:ext cx="1597333" cy="0"/>
            </a:xfrm>
            <a:prstGeom prst="straightConnector1">
              <a:avLst/>
            </a:prstGeom>
            <a:ln w="57150">
              <a:solidFill>
                <a:srgbClr val="D7825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57C5AE7-F008-AF28-B328-561B224E65C5}"/>
                </a:ext>
              </a:extLst>
            </p:cNvPr>
            <p:cNvCxnSpPr>
              <a:cxnSpLocks/>
            </p:cNvCxnSpPr>
            <p:nvPr/>
          </p:nvCxnSpPr>
          <p:spPr>
            <a:xfrm>
              <a:off x="13461596" y="8350061"/>
              <a:ext cx="273358" cy="152400"/>
            </a:xfrm>
            <a:prstGeom prst="straightConnector1">
              <a:avLst/>
            </a:prstGeom>
            <a:ln w="571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89808A0-80A0-14DE-AD20-C012EFE102D6}"/>
                </a:ext>
              </a:extLst>
            </p:cNvPr>
            <p:cNvCxnSpPr>
              <a:cxnSpLocks/>
            </p:cNvCxnSpPr>
            <p:nvPr/>
          </p:nvCxnSpPr>
          <p:spPr>
            <a:xfrm>
              <a:off x="14731165" y="8615720"/>
              <a:ext cx="273358" cy="152400"/>
            </a:xfrm>
            <a:prstGeom prst="straightConnector1">
              <a:avLst/>
            </a:prstGeom>
            <a:ln w="571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0679371-F367-0340-BC51-9190F9CA847E}"/>
                </a:ext>
              </a:extLst>
            </p:cNvPr>
            <p:cNvCxnSpPr>
              <a:cxnSpLocks/>
            </p:cNvCxnSpPr>
            <p:nvPr/>
          </p:nvCxnSpPr>
          <p:spPr>
            <a:xfrm>
              <a:off x="14190368" y="10831718"/>
              <a:ext cx="273358" cy="152400"/>
            </a:xfrm>
            <a:prstGeom prst="straightConnector1">
              <a:avLst/>
            </a:prstGeom>
            <a:ln w="571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E389849-2168-E84E-0FF8-13436A96772F}"/>
                </a:ext>
              </a:extLst>
            </p:cNvPr>
            <p:cNvCxnSpPr>
              <a:cxnSpLocks/>
            </p:cNvCxnSpPr>
            <p:nvPr/>
          </p:nvCxnSpPr>
          <p:spPr>
            <a:xfrm>
              <a:off x="11643073" y="11564618"/>
              <a:ext cx="273358" cy="152400"/>
            </a:xfrm>
            <a:prstGeom prst="straightConnector1">
              <a:avLst/>
            </a:prstGeom>
            <a:ln w="571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B6A5DB9-A94D-B897-D81F-DC123F1CD52A}"/>
                </a:ext>
              </a:extLst>
            </p:cNvPr>
            <p:cNvCxnSpPr>
              <a:cxnSpLocks/>
            </p:cNvCxnSpPr>
            <p:nvPr/>
          </p:nvCxnSpPr>
          <p:spPr>
            <a:xfrm flipV="1">
              <a:off x="15073809" y="11274255"/>
              <a:ext cx="0" cy="280838"/>
            </a:xfrm>
            <a:prstGeom prst="straightConnector1">
              <a:avLst/>
            </a:prstGeom>
            <a:ln w="57150">
              <a:solidFill>
                <a:srgbClr val="D7825F"/>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01ECBA4-8355-CF8E-393B-45CC1F2226BE}"/>
                </a:ext>
              </a:extLst>
            </p:cNvPr>
            <p:cNvCxnSpPr>
              <a:cxnSpLocks/>
            </p:cNvCxnSpPr>
            <p:nvPr/>
          </p:nvCxnSpPr>
          <p:spPr>
            <a:xfrm flipH="1">
              <a:off x="15591803" y="8464361"/>
              <a:ext cx="159131" cy="214690"/>
            </a:xfrm>
            <a:prstGeom prst="straightConnector1">
              <a:avLst/>
            </a:prstGeom>
            <a:ln w="57150">
              <a:solidFill>
                <a:srgbClr val="D7825F"/>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2B667C8B-B56F-F2FD-5005-B27B4999E507}"/>
                </a:ext>
              </a:extLst>
            </p:cNvPr>
            <p:cNvCxnSpPr>
              <a:cxnSpLocks/>
            </p:cNvCxnSpPr>
            <p:nvPr/>
          </p:nvCxnSpPr>
          <p:spPr>
            <a:xfrm flipV="1">
              <a:off x="11563274" y="11952641"/>
              <a:ext cx="178869" cy="172684"/>
            </a:xfrm>
            <a:prstGeom prst="straightConnector1">
              <a:avLst/>
            </a:prstGeom>
            <a:ln w="57150">
              <a:solidFill>
                <a:srgbClr val="D7825F"/>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FC6A1A89-2051-6995-5EFC-A1FD50FEEF24}"/>
                </a:ext>
              </a:extLst>
            </p:cNvPr>
            <p:cNvCxnSpPr>
              <a:cxnSpLocks/>
            </p:cNvCxnSpPr>
            <p:nvPr/>
          </p:nvCxnSpPr>
          <p:spPr>
            <a:xfrm flipH="1" flipV="1">
              <a:off x="13802853" y="9136721"/>
              <a:ext cx="222500" cy="207329"/>
            </a:xfrm>
            <a:prstGeom prst="straightConnector1">
              <a:avLst/>
            </a:prstGeom>
            <a:ln w="57150">
              <a:solidFill>
                <a:srgbClr val="D7825F"/>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5558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r>
              <a:rPr lang="en-US"/>
              <a:t>9/8/2022</a:t>
            </a:r>
          </a:p>
        </p:txBody>
      </p:sp>
      <p:sp>
        <p:nvSpPr>
          <p:cNvPr id="2" name="Footer Placeholder 1">
            <a:extLst>
              <a:ext uri="{FF2B5EF4-FFF2-40B4-BE49-F238E27FC236}">
                <a16:creationId xmlns:a16="http://schemas.microsoft.com/office/drawing/2014/main" id="{58C8BC5F-A53C-EF40-9ECD-194B1DE17362}"/>
              </a:ext>
            </a:extLst>
          </p:cNvPr>
          <p:cNvSpPr>
            <a:spLocks noGrp="1"/>
          </p:cNvSpPr>
          <p:nvPr>
            <p:ph type="ftr" sz="quarter" idx="11"/>
          </p:nvPr>
        </p:nvSpPr>
        <p:spPr/>
        <p:txBody>
          <a:bodyPr/>
          <a:lstStyle/>
          <a:p>
            <a:r>
              <a:rPr lang="en-US"/>
              <a:t>A. Baskys. </a:t>
            </a:r>
            <a:r>
              <a:rPr lang="en-GB"/>
              <a:t>ML for Nb</a:t>
            </a:r>
            <a:r>
              <a:rPr lang="en-GB" baseline="-25000"/>
              <a:t>3</a:t>
            </a:r>
            <a:r>
              <a:rPr lang="en-GB"/>
              <a:t>Sn wire image analysis</a:t>
            </a:r>
            <a:endParaRPr lang="en-US"/>
          </a:p>
        </p:txBody>
      </p:sp>
      <p:sp>
        <p:nvSpPr>
          <p:cNvPr id="3" name="Slide Number Placeholder 2">
            <a:extLst>
              <a:ext uri="{FF2B5EF4-FFF2-40B4-BE49-F238E27FC236}">
                <a16:creationId xmlns:a16="http://schemas.microsoft.com/office/drawing/2014/main" id="{D4DF00DB-C2AF-B14C-BB69-2785C2DE555F}"/>
              </a:ext>
            </a:extLst>
          </p:cNvPr>
          <p:cNvSpPr>
            <a:spLocks noGrp="1"/>
          </p:cNvSpPr>
          <p:nvPr>
            <p:ph type="sldNum" sz="quarter" idx="12"/>
          </p:nvPr>
        </p:nvSpPr>
        <p:spPr/>
        <p:txBody>
          <a:bodyPr/>
          <a:lstStyle/>
          <a:p>
            <a:fld id="{695884B8-C86C-9247-916E-0E4ED69A0AE3}" type="slidenum">
              <a:rPr lang="en-US" smtClean="0"/>
              <a:pPr/>
              <a:t>16</a:t>
            </a:fld>
            <a:endParaRPr lang="en-US"/>
          </a:p>
        </p:txBody>
      </p:sp>
      <p:sp>
        <p:nvSpPr>
          <p:cNvPr id="5" name="Title 4">
            <a:extLst>
              <a:ext uri="{FF2B5EF4-FFF2-40B4-BE49-F238E27FC236}">
                <a16:creationId xmlns:a16="http://schemas.microsoft.com/office/drawing/2014/main" id="{7395B42B-096D-2340-B557-312924B72AC2}"/>
              </a:ext>
            </a:extLst>
          </p:cNvPr>
          <p:cNvSpPr>
            <a:spLocks noGrp="1"/>
          </p:cNvSpPr>
          <p:nvPr>
            <p:ph type="title"/>
          </p:nvPr>
        </p:nvSpPr>
        <p:spPr/>
        <p:txBody>
          <a:bodyPr/>
          <a:lstStyle/>
          <a:p>
            <a:r>
              <a:rPr lang="en-US"/>
              <a:t>Outline</a:t>
            </a:r>
          </a:p>
        </p:txBody>
      </p:sp>
      <p:grpSp>
        <p:nvGrpSpPr>
          <p:cNvPr id="21" name="Group 20">
            <a:extLst>
              <a:ext uri="{FF2B5EF4-FFF2-40B4-BE49-F238E27FC236}">
                <a16:creationId xmlns:a16="http://schemas.microsoft.com/office/drawing/2014/main" id="{FD6968BF-BEF1-83C5-F5DB-64934A96E214}"/>
              </a:ext>
            </a:extLst>
          </p:cNvPr>
          <p:cNvGrpSpPr/>
          <p:nvPr/>
        </p:nvGrpSpPr>
        <p:grpSpPr>
          <a:xfrm>
            <a:off x="685800" y="1812422"/>
            <a:ext cx="10737624" cy="723255"/>
            <a:chOff x="1371600" y="3169077"/>
            <a:chExt cx="21475247" cy="1446508"/>
          </a:xfrm>
        </p:grpSpPr>
        <p:sp>
          <p:nvSpPr>
            <p:cNvPr id="4" name="Google Shape;1313;p1">
              <a:extLst>
                <a:ext uri="{FF2B5EF4-FFF2-40B4-BE49-F238E27FC236}">
                  <a16:creationId xmlns:a16="http://schemas.microsoft.com/office/drawing/2014/main" id="{437849D3-D09A-6BE4-2601-25449E501539}"/>
                </a:ext>
              </a:extLst>
            </p:cNvPr>
            <p:cNvSpPr txBox="1"/>
            <p:nvPr/>
          </p:nvSpPr>
          <p:spPr>
            <a:xfrm>
              <a:off x="1371600" y="3169077"/>
              <a:ext cx="1734332" cy="1446508"/>
            </a:xfrm>
            <a:prstGeom prst="rect">
              <a:avLst/>
            </a:prstGeom>
            <a:noFill/>
            <a:ln>
              <a:noFill/>
            </a:ln>
          </p:spPr>
          <p:txBody>
            <a:bodyPr spcFirstLastPara="1" wrap="square" lIns="45713" tIns="22850" rIns="45713" bIns="22850" anchor="t" anchorCtr="0">
              <a:spAutoFit/>
            </a:bodyPr>
            <a:lstStyle/>
            <a:p>
              <a:r>
                <a:rPr lang="en-US" sz="4400" dirty="0">
                  <a:solidFill>
                    <a:schemeClr val="bg2"/>
                  </a:solidFill>
                  <a:latin typeface="Arial"/>
                  <a:ea typeface="Arial"/>
                  <a:cs typeface="Arial"/>
                  <a:sym typeface="Arial"/>
                </a:rPr>
                <a:t>01</a:t>
              </a:r>
              <a:endParaRPr sz="4400" dirty="0">
                <a:solidFill>
                  <a:schemeClr val="bg2"/>
                </a:solidFill>
              </a:endParaRPr>
            </a:p>
          </p:txBody>
        </p:sp>
        <p:sp>
          <p:nvSpPr>
            <p:cNvPr id="6" name="Google Shape;1317;p1">
              <a:extLst>
                <a:ext uri="{FF2B5EF4-FFF2-40B4-BE49-F238E27FC236}">
                  <a16:creationId xmlns:a16="http://schemas.microsoft.com/office/drawing/2014/main" id="{B8FC91E1-1401-FA2D-AB91-56C858264AC0}"/>
                </a:ext>
              </a:extLst>
            </p:cNvPr>
            <p:cNvSpPr txBox="1"/>
            <p:nvPr/>
          </p:nvSpPr>
          <p:spPr>
            <a:xfrm>
              <a:off x="3701182" y="3389137"/>
              <a:ext cx="19145665" cy="1006387"/>
            </a:xfrm>
            <a:prstGeom prst="rect">
              <a:avLst/>
            </a:prstGeom>
            <a:noFill/>
            <a:ln>
              <a:noFill/>
            </a:ln>
          </p:spPr>
          <p:txBody>
            <a:bodyPr spcFirstLastPara="1" wrap="square" lIns="45713" tIns="22850" rIns="45713" bIns="22850" anchor="t" anchorCtr="0">
              <a:spAutoFit/>
            </a:bodyPr>
            <a:lstStyle/>
            <a:p>
              <a:pPr marL="50800">
                <a:lnSpc>
                  <a:spcPct val="110000"/>
                </a:lnSpc>
              </a:pPr>
              <a:r>
                <a:rPr lang="en-US" sz="2700" dirty="0">
                  <a:solidFill>
                    <a:schemeClr val="bg2"/>
                  </a:solidFill>
                  <a:latin typeface="Arial"/>
                  <a:ea typeface="Arial"/>
                  <a:cs typeface="Arial"/>
                  <a:sym typeface="Arial"/>
                </a:rPr>
                <a:t>Nanoprecipitate characterization in Nb</a:t>
              </a:r>
              <a:r>
                <a:rPr lang="en-US" sz="2700" baseline="-25000" dirty="0">
                  <a:solidFill>
                    <a:schemeClr val="bg2"/>
                  </a:solidFill>
                  <a:latin typeface="Arial"/>
                  <a:ea typeface="Arial"/>
                  <a:cs typeface="Arial"/>
                  <a:sym typeface="Arial"/>
                </a:rPr>
                <a:t>3</a:t>
              </a:r>
              <a:r>
                <a:rPr lang="en-US" sz="2700" dirty="0">
                  <a:solidFill>
                    <a:schemeClr val="bg2"/>
                  </a:solidFill>
                  <a:latin typeface="Arial"/>
                  <a:ea typeface="Arial"/>
                  <a:cs typeface="Arial"/>
                  <a:sym typeface="Arial"/>
                </a:rPr>
                <a:t>Sn</a:t>
              </a:r>
            </a:p>
          </p:txBody>
        </p:sp>
      </p:grpSp>
      <p:grpSp>
        <p:nvGrpSpPr>
          <p:cNvPr id="8" name="Group 7">
            <a:extLst>
              <a:ext uri="{FF2B5EF4-FFF2-40B4-BE49-F238E27FC236}">
                <a16:creationId xmlns:a16="http://schemas.microsoft.com/office/drawing/2014/main" id="{90C595D7-DD64-6674-2D1A-85B108383184}"/>
              </a:ext>
            </a:extLst>
          </p:cNvPr>
          <p:cNvGrpSpPr/>
          <p:nvPr/>
        </p:nvGrpSpPr>
        <p:grpSpPr>
          <a:xfrm>
            <a:off x="685800" y="3195727"/>
            <a:ext cx="10737624" cy="723255"/>
            <a:chOff x="1371600" y="3169077"/>
            <a:chExt cx="21475247" cy="1446508"/>
          </a:xfrm>
        </p:grpSpPr>
        <p:sp>
          <p:nvSpPr>
            <p:cNvPr id="11" name="Google Shape;1313;p1">
              <a:extLst>
                <a:ext uri="{FF2B5EF4-FFF2-40B4-BE49-F238E27FC236}">
                  <a16:creationId xmlns:a16="http://schemas.microsoft.com/office/drawing/2014/main" id="{CD90DD7F-F529-9BB3-625F-939F1CFF2DFE}"/>
                </a:ext>
              </a:extLst>
            </p:cNvPr>
            <p:cNvSpPr txBox="1"/>
            <p:nvPr/>
          </p:nvSpPr>
          <p:spPr>
            <a:xfrm>
              <a:off x="1371600" y="3169077"/>
              <a:ext cx="1734332" cy="1446508"/>
            </a:xfrm>
            <a:prstGeom prst="rect">
              <a:avLst/>
            </a:prstGeom>
            <a:noFill/>
            <a:ln>
              <a:noFill/>
            </a:ln>
          </p:spPr>
          <p:txBody>
            <a:bodyPr spcFirstLastPara="1" wrap="square" lIns="45713" tIns="22850" rIns="45713" bIns="22850" anchor="t" anchorCtr="0">
              <a:spAutoFit/>
            </a:bodyPr>
            <a:lstStyle/>
            <a:p>
              <a:r>
                <a:rPr lang="en-US" sz="4400" dirty="0">
                  <a:solidFill>
                    <a:schemeClr val="bg2"/>
                  </a:solidFill>
                  <a:latin typeface="Arial"/>
                  <a:ea typeface="Arial"/>
                  <a:cs typeface="Arial"/>
                  <a:sym typeface="Arial"/>
                </a:rPr>
                <a:t>02</a:t>
              </a:r>
              <a:endParaRPr sz="4400" dirty="0">
                <a:solidFill>
                  <a:schemeClr val="bg2"/>
                </a:solidFill>
              </a:endParaRPr>
            </a:p>
          </p:txBody>
        </p:sp>
        <p:sp>
          <p:nvSpPr>
            <p:cNvPr id="12" name="Google Shape;1317;p1">
              <a:extLst>
                <a:ext uri="{FF2B5EF4-FFF2-40B4-BE49-F238E27FC236}">
                  <a16:creationId xmlns:a16="http://schemas.microsoft.com/office/drawing/2014/main" id="{92BD6C69-E45D-4BCB-AA49-5320C8595991}"/>
                </a:ext>
              </a:extLst>
            </p:cNvPr>
            <p:cNvSpPr txBox="1"/>
            <p:nvPr/>
          </p:nvSpPr>
          <p:spPr>
            <a:xfrm>
              <a:off x="3701182" y="3389137"/>
              <a:ext cx="19145665" cy="867889"/>
            </a:xfrm>
            <a:prstGeom prst="rect">
              <a:avLst/>
            </a:prstGeom>
            <a:noFill/>
            <a:ln>
              <a:noFill/>
            </a:ln>
          </p:spPr>
          <p:txBody>
            <a:bodyPr spcFirstLastPara="1" wrap="square" lIns="45713" tIns="22850" rIns="45713" bIns="22850" anchor="t" anchorCtr="0">
              <a:spAutoFit/>
            </a:bodyPr>
            <a:lstStyle/>
            <a:p>
              <a:pPr marL="101600" marR="0" lvl="0" algn="l" rtl="0">
                <a:lnSpc>
                  <a:spcPct val="90000"/>
                </a:lnSpc>
                <a:spcBef>
                  <a:spcPts val="0"/>
                </a:spcBef>
                <a:spcAft>
                  <a:spcPts val="0"/>
                </a:spcAft>
              </a:pPr>
              <a:r>
                <a:rPr lang="en-US" sz="2800" b="0" i="0" u="none" strike="noStrike" cap="none" dirty="0">
                  <a:solidFill>
                    <a:schemeClr val="bg2"/>
                  </a:solidFill>
                  <a:latin typeface="Arial"/>
                  <a:ea typeface="Arial"/>
                  <a:cs typeface="Arial"/>
                  <a:sym typeface="Arial"/>
                </a:rPr>
                <a:t>Fractography for grain size determination</a:t>
              </a:r>
            </a:p>
          </p:txBody>
        </p:sp>
      </p:grpSp>
      <p:grpSp>
        <p:nvGrpSpPr>
          <p:cNvPr id="24" name="Group 23">
            <a:extLst>
              <a:ext uri="{FF2B5EF4-FFF2-40B4-BE49-F238E27FC236}">
                <a16:creationId xmlns:a16="http://schemas.microsoft.com/office/drawing/2014/main" id="{2C47BE0D-7569-602A-14D6-DE1D858EE7CB}"/>
              </a:ext>
            </a:extLst>
          </p:cNvPr>
          <p:cNvGrpSpPr/>
          <p:nvPr/>
        </p:nvGrpSpPr>
        <p:grpSpPr>
          <a:xfrm>
            <a:off x="711417" y="4534545"/>
            <a:ext cx="10737624" cy="723255"/>
            <a:chOff x="1371600" y="3169077"/>
            <a:chExt cx="21475247" cy="1446508"/>
          </a:xfrm>
        </p:grpSpPr>
        <p:sp>
          <p:nvSpPr>
            <p:cNvPr id="25" name="Google Shape;1313;p1">
              <a:extLst>
                <a:ext uri="{FF2B5EF4-FFF2-40B4-BE49-F238E27FC236}">
                  <a16:creationId xmlns:a16="http://schemas.microsoft.com/office/drawing/2014/main" id="{B7FEA020-13B0-F6BC-2DCE-E4CF95EAB732}"/>
                </a:ext>
              </a:extLst>
            </p:cNvPr>
            <p:cNvSpPr txBox="1"/>
            <p:nvPr/>
          </p:nvSpPr>
          <p:spPr>
            <a:xfrm>
              <a:off x="1371600" y="3169077"/>
              <a:ext cx="1734332" cy="1446508"/>
            </a:xfrm>
            <a:prstGeom prst="rect">
              <a:avLst/>
            </a:prstGeom>
            <a:noFill/>
            <a:ln>
              <a:noFill/>
            </a:ln>
          </p:spPr>
          <p:txBody>
            <a:bodyPr spcFirstLastPara="1" wrap="square" lIns="45713" tIns="22850" rIns="45713" bIns="22850" anchor="t" anchorCtr="0">
              <a:spAutoFit/>
            </a:bodyPr>
            <a:lstStyle/>
            <a:p>
              <a:r>
                <a:rPr lang="en-US" sz="4400" dirty="0">
                  <a:latin typeface="Arial"/>
                  <a:ea typeface="Arial"/>
                  <a:cs typeface="Arial"/>
                  <a:sym typeface="Arial"/>
                </a:rPr>
                <a:t>03</a:t>
              </a:r>
              <a:endParaRPr sz="4400" dirty="0"/>
            </a:p>
          </p:txBody>
        </p:sp>
        <p:sp>
          <p:nvSpPr>
            <p:cNvPr id="26" name="Google Shape;1317;p1">
              <a:extLst>
                <a:ext uri="{FF2B5EF4-FFF2-40B4-BE49-F238E27FC236}">
                  <a16:creationId xmlns:a16="http://schemas.microsoft.com/office/drawing/2014/main" id="{DA8C15A5-9452-B4C9-F60B-40E802A53DD1}"/>
                </a:ext>
              </a:extLst>
            </p:cNvPr>
            <p:cNvSpPr txBox="1"/>
            <p:nvPr/>
          </p:nvSpPr>
          <p:spPr>
            <a:xfrm>
              <a:off x="3701182" y="3389137"/>
              <a:ext cx="19145665" cy="867889"/>
            </a:xfrm>
            <a:prstGeom prst="rect">
              <a:avLst/>
            </a:prstGeom>
            <a:noFill/>
            <a:ln>
              <a:noFill/>
            </a:ln>
          </p:spPr>
          <p:txBody>
            <a:bodyPr spcFirstLastPara="1" wrap="square" lIns="45713" tIns="22850" rIns="45713" bIns="22850" anchor="t" anchorCtr="0">
              <a:spAutoFit/>
            </a:bodyPr>
            <a:lstStyle/>
            <a:p>
              <a:pPr marL="101600" marR="0" lvl="0" algn="l" rtl="0">
                <a:lnSpc>
                  <a:spcPct val="90000"/>
                </a:lnSpc>
                <a:spcBef>
                  <a:spcPts val="0"/>
                </a:spcBef>
                <a:spcAft>
                  <a:spcPts val="0"/>
                </a:spcAft>
              </a:pPr>
              <a:r>
                <a:rPr lang="en-US" sz="2800" b="0" i="0" u="none" strike="noStrike" cap="none" dirty="0">
                  <a:latin typeface="Arial"/>
                  <a:ea typeface="Arial"/>
                  <a:cs typeface="Arial"/>
                  <a:sym typeface="Arial"/>
                </a:rPr>
                <a:t>Crack counting in coil sections for destructive testing</a:t>
              </a:r>
            </a:p>
          </p:txBody>
        </p:sp>
      </p:grpSp>
    </p:spTree>
    <p:extLst>
      <p:ext uri="{BB962C8B-B14F-4D97-AF65-F5344CB8AC3E}">
        <p14:creationId xmlns:p14="http://schemas.microsoft.com/office/powerpoint/2010/main" val="25182396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95B42B-096D-2340-B557-312924B72AC2}"/>
              </a:ext>
            </a:extLst>
          </p:cNvPr>
          <p:cNvSpPr>
            <a:spLocks noGrp="1"/>
          </p:cNvSpPr>
          <p:nvPr>
            <p:ph type="title"/>
          </p:nvPr>
        </p:nvSpPr>
        <p:spPr/>
        <p:txBody>
          <a:bodyPr/>
          <a:lstStyle/>
          <a:p>
            <a:r>
              <a:rPr lang="en-US"/>
              <a:t>Cracked Nb</a:t>
            </a:r>
            <a:r>
              <a:rPr lang="en-US" baseline="-25000"/>
              <a:t>3</a:t>
            </a:r>
            <a:r>
              <a:rPr lang="en-US"/>
              <a:t>Sn Subelement Identification</a:t>
            </a:r>
          </a:p>
        </p:txBody>
      </p:sp>
      <p:sp>
        <p:nvSpPr>
          <p:cNvPr id="7" name="Date Placeholder 6"/>
          <p:cNvSpPr>
            <a:spLocks noGrp="1"/>
          </p:cNvSpPr>
          <p:nvPr>
            <p:ph type="dt" sz="half" idx="10"/>
          </p:nvPr>
        </p:nvSpPr>
        <p:spPr/>
        <p:txBody>
          <a:bodyPr/>
          <a:lstStyle/>
          <a:p>
            <a:r>
              <a:rPr lang="en-US"/>
              <a:t>9/28/2022</a:t>
            </a:r>
          </a:p>
        </p:txBody>
      </p:sp>
      <p:sp>
        <p:nvSpPr>
          <p:cNvPr id="2" name="Footer Placeholder 1">
            <a:extLst>
              <a:ext uri="{FF2B5EF4-FFF2-40B4-BE49-F238E27FC236}">
                <a16:creationId xmlns:a16="http://schemas.microsoft.com/office/drawing/2014/main" id="{58C8BC5F-A53C-EF40-9ECD-194B1DE17362}"/>
              </a:ext>
            </a:extLst>
          </p:cNvPr>
          <p:cNvSpPr>
            <a:spLocks noGrp="1"/>
          </p:cNvSpPr>
          <p:nvPr>
            <p:ph type="ftr" sz="quarter" idx="11"/>
          </p:nvPr>
        </p:nvSpPr>
        <p:spPr/>
        <p:txBody>
          <a:bodyPr/>
          <a:lstStyle/>
          <a:p>
            <a:r>
              <a:rPr lang="en-US" dirty="0"/>
              <a:t>A. Baskys -- ML for Nb</a:t>
            </a:r>
            <a:r>
              <a:rPr lang="en-US" baseline="-25000" dirty="0"/>
              <a:t>3</a:t>
            </a:r>
            <a:r>
              <a:rPr lang="en-US" dirty="0"/>
              <a:t>Sn wire image analysis</a:t>
            </a:r>
          </a:p>
        </p:txBody>
      </p:sp>
      <p:sp>
        <p:nvSpPr>
          <p:cNvPr id="3" name="Slide Number Placeholder 2">
            <a:extLst>
              <a:ext uri="{FF2B5EF4-FFF2-40B4-BE49-F238E27FC236}">
                <a16:creationId xmlns:a16="http://schemas.microsoft.com/office/drawing/2014/main" id="{D4DF00DB-C2AF-B14C-BB69-2785C2DE555F}"/>
              </a:ext>
            </a:extLst>
          </p:cNvPr>
          <p:cNvSpPr>
            <a:spLocks noGrp="1"/>
          </p:cNvSpPr>
          <p:nvPr>
            <p:ph type="sldNum" sz="quarter" idx="12"/>
          </p:nvPr>
        </p:nvSpPr>
        <p:spPr/>
        <p:txBody>
          <a:bodyPr/>
          <a:lstStyle/>
          <a:p>
            <a:fld id="{695884B8-C86C-9247-916E-0E4ED69A0AE3}" type="slidenum">
              <a:rPr lang="en-US" smtClean="0"/>
              <a:pPr/>
              <a:t>17</a:t>
            </a:fld>
            <a:endParaRPr lang="en-US"/>
          </a:p>
        </p:txBody>
      </p:sp>
      <p:sp>
        <p:nvSpPr>
          <p:cNvPr id="4" name="TextBox 3">
            <a:extLst>
              <a:ext uri="{FF2B5EF4-FFF2-40B4-BE49-F238E27FC236}">
                <a16:creationId xmlns:a16="http://schemas.microsoft.com/office/drawing/2014/main" id="{31CC821B-63F0-7128-7AE0-A2B95758B275}"/>
              </a:ext>
            </a:extLst>
          </p:cNvPr>
          <p:cNvSpPr txBox="1"/>
          <p:nvPr/>
        </p:nvSpPr>
        <p:spPr>
          <a:xfrm>
            <a:off x="196977" y="1654226"/>
            <a:ext cx="5603749" cy="3416320"/>
          </a:xfrm>
          <a:prstGeom prst="rect">
            <a:avLst/>
          </a:prstGeom>
          <a:noFill/>
        </p:spPr>
        <p:txBody>
          <a:bodyPr wrap="square" rtlCol="0">
            <a:spAutoFit/>
          </a:bodyPr>
          <a:lstStyle/>
          <a:p>
            <a:r>
              <a:rPr lang="en-US" dirty="0">
                <a:latin typeface="+mj-lt"/>
                <a:ea typeface="Yu Mincho" panose="02020400000000000000" pitchFamily="18" charset="-128"/>
                <a:cs typeface="Arial" panose="020B0604020202020204" pitchFamily="34" charset="0"/>
              </a:rPr>
              <a:t>Nb</a:t>
            </a:r>
            <a:r>
              <a:rPr lang="en-US" baseline="-25000" dirty="0">
                <a:latin typeface="+mj-lt"/>
                <a:ea typeface="Yu Mincho" panose="02020400000000000000" pitchFamily="18" charset="-128"/>
                <a:cs typeface="Arial" panose="020B0604020202020204" pitchFamily="34" charset="0"/>
              </a:rPr>
              <a:t>3</a:t>
            </a:r>
            <a:r>
              <a:rPr lang="en-US" dirty="0">
                <a:latin typeface="+mj-lt"/>
                <a:ea typeface="Yu Mincho" panose="02020400000000000000" pitchFamily="18" charset="-128"/>
                <a:cs typeface="Arial" panose="020B0604020202020204" pitchFamily="34" charset="0"/>
              </a:rPr>
              <a:t>Sn dipole magnets present a challenge in their mechanical design as the </a:t>
            </a:r>
            <a:r>
              <a:rPr lang="en-US" b="1" dirty="0">
                <a:latin typeface="+mj-lt"/>
                <a:ea typeface="Yu Mincho" panose="02020400000000000000" pitchFamily="18" charset="-128"/>
                <a:cs typeface="Arial" panose="020B0604020202020204" pitchFamily="34" charset="0"/>
              </a:rPr>
              <a:t>brittle Nb</a:t>
            </a:r>
            <a:r>
              <a:rPr lang="en-US" b="1" baseline="-25000" dirty="0">
                <a:latin typeface="+mj-lt"/>
                <a:ea typeface="Yu Mincho" panose="02020400000000000000" pitchFamily="18" charset="-128"/>
                <a:cs typeface="Arial" panose="020B0604020202020204" pitchFamily="34" charset="0"/>
              </a:rPr>
              <a:t>3</a:t>
            </a:r>
            <a:r>
              <a:rPr lang="en-US" b="1" dirty="0">
                <a:latin typeface="+mj-lt"/>
                <a:ea typeface="Yu Mincho" panose="02020400000000000000" pitchFamily="18" charset="-128"/>
                <a:cs typeface="Arial" panose="020B0604020202020204" pitchFamily="34" charset="0"/>
              </a:rPr>
              <a:t>Sn subelements are susceptible to damage by cracking</a:t>
            </a:r>
            <a:r>
              <a:rPr lang="en-US" dirty="0">
                <a:latin typeface="+mj-lt"/>
                <a:ea typeface="Yu Mincho" panose="02020400000000000000" pitchFamily="18" charset="-128"/>
                <a:cs typeface="Arial" panose="020B0604020202020204" pitchFamily="34" charset="0"/>
              </a:rPr>
              <a:t> if stresses are not managed carefully. Even a small number of cracks can significantly reduce strand performance. </a:t>
            </a:r>
          </a:p>
          <a:p>
            <a:endParaRPr lang="en-US" dirty="0">
              <a:latin typeface="+mj-lt"/>
              <a:ea typeface="Yu Mincho" panose="02020400000000000000" pitchFamily="18" charset="-128"/>
              <a:cs typeface="Arial" panose="020B0604020202020204" pitchFamily="34" charset="0"/>
            </a:endParaRPr>
          </a:p>
          <a:p>
            <a:r>
              <a:rPr lang="en-GB" dirty="0">
                <a:latin typeface="+mj-lt"/>
                <a:ea typeface="Yu Mincho" panose="02020400000000000000" pitchFamily="18" charset="-128"/>
                <a:cs typeface="Arial" panose="020B0604020202020204" pitchFamily="34" charset="0"/>
              </a:rPr>
              <a:t>A </a:t>
            </a:r>
            <a:r>
              <a:rPr lang="en-GB" b="1" dirty="0">
                <a:latin typeface="+mj-lt"/>
                <a:ea typeface="Yu Mincho" panose="02020400000000000000" pitchFamily="18" charset="-128"/>
                <a:cs typeface="Arial" panose="020B0604020202020204" pitchFamily="34" charset="0"/>
              </a:rPr>
              <a:t>single coil cross-section </a:t>
            </a:r>
            <a:r>
              <a:rPr lang="en-GB" dirty="0">
                <a:latin typeface="+mj-lt"/>
                <a:ea typeface="Yu Mincho" panose="02020400000000000000" pitchFamily="18" charset="-128"/>
                <a:cs typeface="Arial" panose="020B0604020202020204" pitchFamily="34" charset="0"/>
              </a:rPr>
              <a:t>may have on the order of </a:t>
            </a:r>
            <a:r>
              <a:rPr lang="en-GB" b="1" dirty="0">
                <a:latin typeface="+mj-lt"/>
                <a:ea typeface="Yu Mincho" panose="02020400000000000000" pitchFamily="18" charset="-128"/>
                <a:cs typeface="Arial" panose="020B0604020202020204" pitchFamily="34" charset="0"/>
              </a:rPr>
              <a:t>~500,000 individual subelements </a:t>
            </a:r>
            <a:r>
              <a:rPr lang="en-GB" dirty="0">
                <a:latin typeface="+mj-lt"/>
                <a:ea typeface="Yu Mincho" panose="02020400000000000000" pitchFamily="18" charset="-128"/>
                <a:cs typeface="Arial" panose="020B0604020202020204" pitchFamily="34" charset="0"/>
              </a:rPr>
              <a:t>that need to be </a:t>
            </a:r>
            <a:r>
              <a:rPr lang="en-GB" b="1" dirty="0">
                <a:latin typeface="+mj-lt"/>
                <a:ea typeface="Yu Mincho" panose="02020400000000000000" pitchFamily="18" charset="-128"/>
                <a:cs typeface="Arial" panose="020B0604020202020204" pitchFamily="34" charset="0"/>
              </a:rPr>
              <a:t>investigated for potential cracks</a:t>
            </a:r>
            <a:r>
              <a:rPr lang="en-GB" dirty="0">
                <a:latin typeface="+mj-lt"/>
                <a:ea typeface="Yu Mincho" panose="02020400000000000000" pitchFamily="18" charset="-128"/>
                <a:cs typeface="Arial" panose="020B0604020202020204" pitchFamily="34" charset="0"/>
              </a:rPr>
              <a:t> – an effort that would require one month at a rate of one second per subelement! </a:t>
            </a:r>
            <a:endParaRPr lang="en-US" dirty="0">
              <a:latin typeface="+mj-lt"/>
            </a:endParaRPr>
          </a:p>
        </p:txBody>
      </p:sp>
      <p:grpSp>
        <p:nvGrpSpPr>
          <p:cNvPr id="11" name="Group 10">
            <a:extLst>
              <a:ext uri="{FF2B5EF4-FFF2-40B4-BE49-F238E27FC236}">
                <a16:creationId xmlns:a16="http://schemas.microsoft.com/office/drawing/2014/main" id="{618E5D53-296F-21A2-D2F8-C1DE42FB6308}"/>
              </a:ext>
            </a:extLst>
          </p:cNvPr>
          <p:cNvGrpSpPr/>
          <p:nvPr/>
        </p:nvGrpSpPr>
        <p:grpSpPr>
          <a:xfrm>
            <a:off x="6160494" y="1690933"/>
            <a:ext cx="5875507" cy="4146385"/>
            <a:chOff x="12320987" y="2732539"/>
            <a:chExt cx="11751014" cy="8292769"/>
          </a:xfrm>
        </p:grpSpPr>
        <p:pic>
          <p:nvPicPr>
            <p:cNvPr id="6" name="Picture 5">
              <a:extLst>
                <a:ext uri="{FF2B5EF4-FFF2-40B4-BE49-F238E27FC236}">
                  <a16:creationId xmlns:a16="http://schemas.microsoft.com/office/drawing/2014/main" id="{16CF0E36-2590-C06B-0365-D1D8104F111B}"/>
                </a:ext>
              </a:extLst>
            </p:cNvPr>
            <p:cNvPicPr>
              <a:picLocks noChangeAspect="1"/>
            </p:cNvPicPr>
            <p:nvPr/>
          </p:nvPicPr>
          <p:blipFill>
            <a:blip r:embed="rId2"/>
            <a:stretch>
              <a:fillRect/>
            </a:stretch>
          </p:blipFill>
          <p:spPr>
            <a:xfrm>
              <a:off x="12320987" y="2732539"/>
              <a:ext cx="11751014" cy="7110919"/>
            </a:xfrm>
            <a:prstGeom prst="rect">
              <a:avLst/>
            </a:prstGeom>
          </p:spPr>
        </p:pic>
        <p:sp>
          <p:nvSpPr>
            <p:cNvPr id="10" name="TextBox 9">
              <a:extLst>
                <a:ext uri="{FF2B5EF4-FFF2-40B4-BE49-F238E27FC236}">
                  <a16:creationId xmlns:a16="http://schemas.microsoft.com/office/drawing/2014/main" id="{8A3065EE-66EB-9CFC-54E0-2D18E1E7D658}"/>
                </a:ext>
              </a:extLst>
            </p:cNvPr>
            <p:cNvSpPr txBox="1"/>
            <p:nvPr/>
          </p:nvSpPr>
          <p:spPr>
            <a:xfrm>
              <a:off x="12320987" y="9917312"/>
              <a:ext cx="11751014" cy="1107996"/>
            </a:xfrm>
            <a:prstGeom prst="rect">
              <a:avLst/>
            </a:prstGeom>
            <a:noFill/>
          </p:spPr>
          <p:txBody>
            <a:bodyPr wrap="square" rtlCol="0">
              <a:spAutoFit/>
            </a:bodyPr>
            <a:lstStyle/>
            <a:p>
              <a:pPr algn="ctr"/>
              <a:r>
                <a:rPr lang="en-US" sz="1000" dirty="0">
                  <a:latin typeface="+mj-lt"/>
                  <a:ea typeface="Yu Mincho" panose="02020400000000000000" pitchFamily="18" charset="-128"/>
                  <a:cs typeface="Arial" panose="020B0604020202020204" pitchFamily="34" charset="0"/>
                </a:rPr>
                <a:t>A cross-section of a Nb</a:t>
              </a:r>
              <a:r>
                <a:rPr lang="en-US" sz="1000" baseline="-25000" dirty="0">
                  <a:latin typeface="+mj-lt"/>
                  <a:ea typeface="Yu Mincho" panose="02020400000000000000" pitchFamily="18" charset="-128"/>
                  <a:cs typeface="Arial" panose="020B0604020202020204" pitchFamily="34" charset="0"/>
                </a:rPr>
                <a:t>3</a:t>
              </a:r>
              <a:r>
                <a:rPr lang="en-US" sz="1000" dirty="0">
                  <a:latin typeface="+mj-lt"/>
                  <a:ea typeface="Yu Mincho" panose="02020400000000000000" pitchFamily="18" charset="-128"/>
                  <a:cs typeface="Arial" panose="020B0604020202020204" pitchFamily="34" charset="0"/>
                </a:rPr>
                <a:t>Sn cosine theta dipole accelerator magnet. An enlarged image of a Rutherford cable from the coil cross-section is shown in green, image of a wire from the cable cross-section is shown in blue box. An individual subelement from a wire is shown in a red box. </a:t>
              </a:r>
            </a:p>
          </p:txBody>
        </p:sp>
      </p:grpSp>
    </p:spTree>
    <p:extLst>
      <p:ext uri="{BB962C8B-B14F-4D97-AF65-F5344CB8AC3E}">
        <p14:creationId xmlns:p14="http://schemas.microsoft.com/office/powerpoint/2010/main" val="4160777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95B42B-096D-2340-B557-312924B72AC2}"/>
              </a:ext>
            </a:extLst>
          </p:cNvPr>
          <p:cNvSpPr>
            <a:spLocks noGrp="1"/>
          </p:cNvSpPr>
          <p:nvPr>
            <p:ph type="title"/>
          </p:nvPr>
        </p:nvSpPr>
        <p:spPr/>
        <p:txBody>
          <a:bodyPr/>
          <a:lstStyle/>
          <a:p>
            <a:r>
              <a:rPr lang="en-US"/>
              <a:t>Cracked Nb</a:t>
            </a:r>
            <a:r>
              <a:rPr lang="en-US" baseline="-25000"/>
              <a:t>3</a:t>
            </a:r>
            <a:r>
              <a:rPr lang="en-US"/>
              <a:t>Sn Subelement Identification</a:t>
            </a:r>
          </a:p>
        </p:txBody>
      </p:sp>
      <p:sp>
        <p:nvSpPr>
          <p:cNvPr id="7" name="Date Placeholder 6"/>
          <p:cNvSpPr>
            <a:spLocks noGrp="1"/>
          </p:cNvSpPr>
          <p:nvPr>
            <p:ph type="dt" sz="half" idx="10"/>
          </p:nvPr>
        </p:nvSpPr>
        <p:spPr/>
        <p:txBody>
          <a:bodyPr/>
          <a:lstStyle/>
          <a:p>
            <a:r>
              <a:rPr lang="en-US"/>
              <a:t>9/28/2022</a:t>
            </a:r>
          </a:p>
        </p:txBody>
      </p:sp>
      <p:sp>
        <p:nvSpPr>
          <p:cNvPr id="2" name="Footer Placeholder 1">
            <a:extLst>
              <a:ext uri="{FF2B5EF4-FFF2-40B4-BE49-F238E27FC236}">
                <a16:creationId xmlns:a16="http://schemas.microsoft.com/office/drawing/2014/main" id="{58C8BC5F-A53C-EF40-9ECD-194B1DE17362}"/>
              </a:ext>
            </a:extLst>
          </p:cNvPr>
          <p:cNvSpPr>
            <a:spLocks noGrp="1"/>
          </p:cNvSpPr>
          <p:nvPr>
            <p:ph type="ftr" sz="quarter" idx="11"/>
          </p:nvPr>
        </p:nvSpPr>
        <p:spPr/>
        <p:txBody>
          <a:bodyPr/>
          <a:lstStyle/>
          <a:p>
            <a:r>
              <a:rPr lang="en-US" dirty="0"/>
              <a:t>A. Baskys -- ML for Nb</a:t>
            </a:r>
            <a:r>
              <a:rPr lang="en-US" baseline="-25000" dirty="0"/>
              <a:t>3</a:t>
            </a:r>
            <a:r>
              <a:rPr lang="en-US" dirty="0"/>
              <a:t>Sn wire image analysis</a:t>
            </a:r>
          </a:p>
        </p:txBody>
      </p:sp>
      <p:sp>
        <p:nvSpPr>
          <p:cNvPr id="3" name="Slide Number Placeholder 2">
            <a:extLst>
              <a:ext uri="{FF2B5EF4-FFF2-40B4-BE49-F238E27FC236}">
                <a16:creationId xmlns:a16="http://schemas.microsoft.com/office/drawing/2014/main" id="{D4DF00DB-C2AF-B14C-BB69-2785C2DE555F}"/>
              </a:ext>
            </a:extLst>
          </p:cNvPr>
          <p:cNvSpPr>
            <a:spLocks noGrp="1"/>
          </p:cNvSpPr>
          <p:nvPr>
            <p:ph type="sldNum" sz="quarter" idx="12"/>
          </p:nvPr>
        </p:nvSpPr>
        <p:spPr/>
        <p:txBody>
          <a:bodyPr/>
          <a:lstStyle/>
          <a:p>
            <a:fld id="{695884B8-C86C-9247-916E-0E4ED69A0AE3}" type="slidenum">
              <a:rPr lang="en-US" smtClean="0"/>
              <a:pPr/>
              <a:t>18</a:t>
            </a:fld>
            <a:endParaRPr lang="en-US"/>
          </a:p>
        </p:txBody>
      </p:sp>
      <p:sp>
        <p:nvSpPr>
          <p:cNvPr id="4" name="TextBox 3">
            <a:extLst>
              <a:ext uri="{FF2B5EF4-FFF2-40B4-BE49-F238E27FC236}">
                <a16:creationId xmlns:a16="http://schemas.microsoft.com/office/drawing/2014/main" id="{31CC821B-63F0-7128-7AE0-A2B95758B275}"/>
              </a:ext>
            </a:extLst>
          </p:cNvPr>
          <p:cNvSpPr txBox="1"/>
          <p:nvPr/>
        </p:nvSpPr>
        <p:spPr>
          <a:xfrm>
            <a:off x="221931" y="1238336"/>
            <a:ext cx="5809576" cy="769441"/>
          </a:xfrm>
          <a:prstGeom prst="rect">
            <a:avLst/>
          </a:prstGeom>
          <a:noFill/>
        </p:spPr>
        <p:txBody>
          <a:bodyPr wrap="square" rtlCol="0">
            <a:spAutoFit/>
          </a:bodyPr>
          <a:lstStyle/>
          <a:p>
            <a:pPr algn="ctr"/>
            <a:r>
              <a:rPr lang="en-US" sz="2200" b="1">
                <a:solidFill>
                  <a:schemeClr val="tx2"/>
                </a:solidFill>
                <a:latin typeface="+mj-lt"/>
                <a:ea typeface="Yu Mincho" panose="02020400000000000000" pitchFamily="18" charset="-128"/>
                <a:cs typeface="Arial" panose="020B0604020202020204" pitchFamily="34" charset="0"/>
              </a:rPr>
              <a:t>Unsupervised learning – feature clustering</a:t>
            </a:r>
            <a:endParaRPr lang="en-US" sz="2200" b="1">
              <a:solidFill>
                <a:schemeClr val="tx2"/>
              </a:solidFill>
              <a:latin typeface="+mj-lt"/>
            </a:endParaRPr>
          </a:p>
        </p:txBody>
      </p:sp>
      <p:pic>
        <p:nvPicPr>
          <p:cNvPr id="9" name="Picture 8">
            <a:extLst>
              <a:ext uri="{FF2B5EF4-FFF2-40B4-BE49-F238E27FC236}">
                <a16:creationId xmlns:a16="http://schemas.microsoft.com/office/drawing/2014/main" id="{97634CDB-F3C4-EA9C-998C-2F5679188F7B}"/>
              </a:ext>
            </a:extLst>
          </p:cNvPr>
          <p:cNvPicPr>
            <a:picLocks noChangeAspect="1"/>
          </p:cNvPicPr>
          <p:nvPr/>
        </p:nvPicPr>
        <p:blipFill>
          <a:blip r:embed="rId2"/>
          <a:stretch>
            <a:fillRect/>
          </a:stretch>
        </p:blipFill>
        <p:spPr>
          <a:xfrm>
            <a:off x="156000" y="2988696"/>
            <a:ext cx="2936563" cy="2476717"/>
          </a:xfrm>
          <a:prstGeom prst="rect">
            <a:avLst/>
          </a:prstGeom>
        </p:spPr>
      </p:pic>
      <p:sp>
        <p:nvSpPr>
          <p:cNvPr id="30" name="TextBox 29">
            <a:extLst>
              <a:ext uri="{FF2B5EF4-FFF2-40B4-BE49-F238E27FC236}">
                <a16:creationId xmlns:a16="http://schemas.microsoft.com/office/drawing/2014/main" id="{1B6774DD-0660-F270-7F96-E522F9A165CA}"/>
              </a:ext>
            </a:extLst>
          </p:cNvPr>
          <p:cNvSpPr txBox="1"/>
          <p:nvPr/>
        </p:nvSpPr>
        <p:spPr>
          <a:xfrm>
            <a:off x="221931" y="2367514"/>
            <a:ext cx="2898946" cy="400110"/>
          </a:xfrm>
          <a:prstGeom prst="rect">
            <a:avLst/>
          </a:prstGeom>
          <a:noFill/>
        </p:spPr>
        <p:txBody>
          <a:bodyPr wrap="square" rtlCol="0">
            <a:spAutoFit/>
          </a:bodyPr>
          <a:lstStyle/>
          <a:p>
            <a:pPr algn="ctr"/>
            <a:r>
              <a:rPr lang="en-US" sz="2000">
                <a:solidFill>
                  <a:schemeClr val="accent1"/>
                </a:solidFill>
              </a:rPr>
              <a:t>Image to be segmented</a:t>
            </a:r>
          </a:p>
        </p:txBody>
      </p:sp>
      <p:sp>
        <p:nvSpPr>
          <p:cNvPr id="31" name="TextBox 30">
            <a:extLst>
              <a:ext uri="{FF2B5EF4-FFF2-40B4-BE49-F238E27FC236}">
                <a16:creationId xmlns:a16="http://schemas.microsoft.com/office/drawing/2014/main" id="{D8713ADD-8E06-687B-D087-615D0FFA3741}"/>
              </a:ext>
            </a:extLst>
          </p:cNvPr>
          <p:cNvSpPr txBox="1"/>
          <p:nvPr/>
        </p:nvSpPr>
        <p:spPr>
          <a:xfrm>
            <a:off x="3410684" y="2122506"/>
            <a:ext cx="2898946" cy="1015663"/>
          </a:xfrm>
          <a:prstGeom prst="rect">
            <a:avLst/>
          </a:prstGeom>
          <a:noFill/>
        </p:spPr>
        <p:txBody>
          <a:bodyPr wrap="square" rtlCol="0">
            <a:spAutoFit/>
          </a:bodyPr>
          <a:lstStyle/>
          <a:p>
            <a:pPr algn="ctr"/>
            <a:r>
              <a:rPr lang="en-US" sz="2000">
                <a:solidFill>
                  <a:schemeClr val="accent1"/>
                </a:solidFill>
              </a:rPr>
              <a:t>Histogram of 2 properties of pixels in the image</a:t>
            </a:r>
          </a:p>
        </p:txBody>
      </p:sp>
      <p:grpSp>
        <p:nvGrpSpPr>
          <p:cNvPr id="6" name="Group 5">
            <a:extLst>
              <a:ext uri="{FF2B5EF4-FFF2-40B4-BE49-F238E27FC236}">
                <a16:creationId xmlns:a16="http://schemas.microsoft.com/office/drawing/2014/main" id="{4220F88F-8AE5-1A48-A9F1-A385EB6FC8C5}"/>
              </a:ext>
            </a:extLst>
          </p:cNvPr>
          <p:cNvGrpSpPr/>
          <p:nvPr/>
        </p:nvGrpSpPr>
        <p:grpSpPr>
          <a:xfrm>
            <a:off x="6673931" y="1298037"/>
            <a:ext cx="5142120" cy="4517669"/>
            <a:chOff x="13347861" y="2596073"/>
            <a:chExt cx="10284240" cy="9035338"/>
          </a:xfrm>
        </p:grpSpPr>
        <p:pic>
          <p:nvPicPr>
            <p:cNvPr id="14" name="Picture 13">
              <a:extLst>
                <a:ext uri="{FF2B5EF4-FFF2-40B4-BE49-F238E27FC236}">
                  <a16:creationId xmlns:a16="http://schemas.microsoft.com/office/drawing/2014/main" id="{72BD1552-42CC-3474-3394-7A2C609CC716}"/>
                </a:ext>
              </a:extLst>
            </p:cNvPr>
            <p:cNvPicPr>
              <a:picLocks noChangeAspect="1"/>
            </p:cNvPicPr>
            <p:nvPr/>
          </p:nvPicPr>
          <p:blipFill>
            <a:blip r:embed="rId3"/>
            <a:stretch>
              <a:fillRect/>
            </a:stretch>
          </p:blipFill>
          <p:spPr>
            <a:xfrm>
              <a:off x="19059992" y="3271148"/>
              <a:ext cx="4386339" cy="3581400"/>
            </a:xfrm>
            <a:prstGeom prst="rect">
              <a:avLst/>
            </a:prstGeom>
          </p:spPr>
        </p:pic>
        <p:pic>
          <p:nvPicPr>
            <p:cNvPr id="16" name="Picture 15">
              <a:extLst>
                <a:ext uri="{FF2B5EF4-FFF2-40B4-BE49-F238E27FC236}">
                  <a16:creationId xmlns:a16="http://schemas.microsoft.com/office/drawing/2014/main" id="{F9EA6B8F-0C54-8542-937D-1CC40196626D}"/>
                </a:ext>
              </a:extLst>
            </p:cNvPr>
            <p:cNvPicPr>
              <a:picLocks noChangeAspect="1"/>
            </p:cNvPicPr>
            <p:nvPr/>
          </p:nvPicPr>
          <p:blipFill>
            <a:blip r:embed="rId4"/>
            <a:stretch>
              <a:fillRect/>
            </a:stretch>
          </p:blipFill>
          <p:spPr>
            <a:xfrm>
              <a:off x="14522766" y="3271148"/>
              <a:ext cx="3581400" cy="3581400"/>
            </a:xfrm>
            <a:prstGeom prst="rect">
              <a:avLst/>
            </a:prstGeom>
          </p:spPr>
        </p:pic>
        <p:pic>
          <p:nvPicPr>
            <p:cNvPr id="17" name="Picture 16">
              <a:extLst>
                <a:ext uri="{FF2B5EF4-FFF2-40B4-BE49-F238E27FC236}">
                  <a16:creationId xmlns:a16="http://schemas.microsoft.com/office/drawing/2014/main" id="{76FC2B8C-DBAA-4588-DFA5-794CE7A8E068}"/>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14522766" y="8050011"/>
              <a:ext cx="3581400" cy="3581400"/>
            </a:xfrm>
            <a:prstGeom prst="rect">
              <a:avLst/>
            </a:prstGeom>
          </p:spPr>
        </p:pic>
        <p:pic>
          <p:nvPicPr>
            <p:cNvPr id="20" name="Picture 19">
              <a:extLst>
                <a:ext uri="{FF2B5EF4-FFF2-40B4-BE49-F238E27FC236}">
                  <a16:creationId xmlns:a16="http://schemas.microsoft.com/office/drawing/2014/main" id="{9C16132F-8CBB-297E-A974-20C4E0FB0983}"/>
                </a:ext>
              </a:extLst>
            </p:cNvPr>
            <p:cNvPicPr>
              <a:picLocks noChangeAspect="1"/>
            </p:cNvPicPr>
            <p:nvPr/>
          </p:nvPicPr>
          <p:blipFill>
            <a:blip r:embed="rId6"/>
            <a:stretch>
              <a:fillRect/>
            </a:stretch>
          </p:blipFill>
          <p:spPr>
            <a:xfrm>
              <a:off x="19196366" y="8137062"/>
              <a:ext cx="4173108" cy="3407298"/>
            </a:xfrm>
            <a:prstGeom prst="rect">
              <a:avLst/>
            </a:prstGeom>
          </p:spPr>
        </p:pic>
        <p:cxnSp>
          <p:nvCxnSpPr>
            <p:cNvPr id="22" name="Straight Arrow Connector 21">
              <a:extLst>
                <a:ext uri="{FF2B5EF4-FFF2-40B4-BE49-F238E27FC236}">
                  <a16:creationId xmlns:a16="http://schemas.microsoft.com/office/drawing/2014/main" id="{BA8B4048-48DC-8180-2B27-88043D9495E2}"/>
                </a:ext>
              </a:extLst>
            </p:cNvPr>
            <p:cNvCxnSpPr>
              <a:cxnSpLocks/>
            </p:cNvCxnSpPr>
            <p:nvPr/>
          </p:nvCxnSpPr>
          <p:spPr>
            <a:xfrm flipV="1">
              <a:off x="13348735" y="5512526"/>
              <a:ext cx="1061628" cy="201272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E8EA62A-2F1F-45BA-2882-727F04AC66B0}"/>
                </a:ext>
              </a:extLst>
            </p:cNvPr>
            <p:cNvCxnSpPr>
              <a:cxnSpLocks/>
            </p:cNvCxnSpPr>
            <p:nvPr/>
          </p:nvCxnSpPr>
          <p:spPr>
            <a:xfrm>
              <a:off x="13347861" y="7568302"/>
              <a:ext cx="1009601" cy="213740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322E122-4A4C-C642-5561-45BDC3E98897}"/>
                </a:ext>
              </a:extLst>
            </p:cNvPr>
            <p:cNvCxnSpPr>
              <a:cxnSpLocks/>
            </p:cNvCxnSpPr>
            <p:nvPr/>
          </p:nvCxnSpPr>
          <p:spPr>
            <a:xfrm>
              <a:off x="18264158" y="5023124"/>
              <a:ext cx="79583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3CBFA27-36D0-7598-C66D-2AF835658CB3}"/>
                </a:ext>
              </a:extLst>
            </p:cNvPr>
            <p:cNvCxnSpPr>
              <a:cxnSpLocks/>
            </p:cNvCxnSpPr>
            <p:nvPr/>
          </p:nvCxnSpPr>
          <p:spPr>
            <a:xfrm>
              <a:off x="18264158" y="9840711"/>
              <a:ext cx="79583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700C06F4-96E2-1CFE-30D0-0BB9503D93AB}"/>
                </a:ext>
              </a:extLst>
            </p:cNvPr>
            <p:cNvSpPr txBox="1"/>
            <p:nvPr/>
          </p:nvSpPr>
          <p:spPr>
            <a:xfrm>
              <a:off x="14226341" y="2596073"/>
              <a:ext cx="4435734" cy="553998"/>
            </a:xfrm>
            <a:prstGeom prst="rect">
              <a:avLst/>
            </a:prstGeom>
            <a:noFill/>
          </p:spPr>
          <p:txBody>
            <a:bodyPr wrap="square" rtlCol="0">
              <a:spAutoFit/>
            </a:bodyPr>
            <a:lstStyle/>
            <a:p>
              <a:pPr algn="ctr"/>
              <a:r>
                <a:rPr lang="en-US" sz="1200" dirty="0"/>
                <a:t>K-Means decision boundary</a:t>
              </a:r>
            </a:p>
          </p:txBody>
        </p:sp>
        <p:sp>
          <p:nvSpPr>
            <p:cNvPr id="33" name="TextBox 32">
              <a:extLst>
                <a:ext uri="{FF2B5EF4-FFF2-40B4-BE49-F238E27FC236}">
                  <a16:creationId xmlns:a16="http://schemas.microsoft.com/office/drawing/2014/main" id="{4914C9C8-5B55-8747-5597-A45405F07511}"/>
                </a:ext>
              </a:extLst>
            </p:cNvPr>
            <p:cNvSpPr txBox="1"/>
            <p:nvPr/>
          </p:nvSpPr>
          <p:spPr>
            <a:xfrm>
              <a:off x="14345329" y="7192099"/>
              <a:ext cx="4435734" cy="923330"/>
            </a:xfrm>
            <a:prstGeom prst="rect">
              <a:avLst/>
            </a:prstGeom>
            <a:noFill/>
          </p:spPr>
          <p:txBody>
            <a:bodyPr wrap="square" rtlCol="0">
              <a:spAutoFit/>
            </a:bodyPr>
            <a:lstStyle/>
            <a:p>
              <a:pPr algn="ctr"/>
              <a:r>
                <a:rPr lang="en-US" sz="1200" dirty="0"/>
                <a:t>Gaussian Mixtures decision boundary</a:t>
              </a:r>
            </a:p>
          </p:txBody>
        </p:sp>
        <p:sp>
          <p:nvSpPr>
            <p:cNvPr id="34" name="TextBox 33">
              <a:extLst>
                <a:ext uri="{FF2B5EF4-FFF2-40B4-BE49-F238E27FC236}">
                  <a16:creationId xmlns:a16="http://schemas.microsoft.com/office/drawing/2014/main" id="{5D60F675-4E3F-1A70-FE87-D68BC86D1FBD}"/>
                </a:ext>
              </a:extLst>
            </p:cNvPr>
            <p:cNvSpPr txBox="1"/>
            <p:nvPr/>
          </p:nvSpPr>
          <p:spPr>
            <a:xfrm>
              <a:off x="19129465" y="2600181"/>
              <a:ext cx="4435734" cy="553998"/>
            </a:xfrm>
            <a:prstGeom prst="rect">
              <a:avLst/>
            </a:prstGeom>
            <a:noFill/>
          </p:spPr>
          <p:txBody>
            <a:bodyPr wrap="square" rtlCol="0">
              <a:spAutoFit/>
            </a:bodyPr>
            <a:lstStyle/>
            <a:p>
              <a:pPr algn="ctr"/>
              <a:r>
                <a:rPr lang="en-US" sz="1200" dirty="0"/>
                <a:t>Segmented image</a:t>
              </a:r>
            </a:p>
          </p:txBody>
        </p:sp>
        <p:sp>
          <p:nvSpPr>
            <p:cNvPr id="35" name="TextBox 34">
              <a:extLst>
                <a:ext uri="{FF2B5EF4-FFF2-40B4-BE49-F238E27FC236}">
                  <a16:creationId xmlns:a16="http://schemas.microsoft.com/office/drawing/2014/main" id="{BC75DB4C-AEBA-604D-2A40-4D97E627F5B1}"/>
                </a:ext>
              </a:extLst>
            </p:cNvPr>
            <p:cNvSpPr txBox="1"/>
            <p:nvPr/>
          </p:nvSpPr>
          <p:spPr>
            <a:xfrm>
              <a:off x="19196367" y="7282671"/>
              <a:ext cx="4435734" cy="553998"/>
            </a:xfrm>
            <a:prstGeom prst="rect">
              <a:avLst/>
            </a:prstGeom>
            <a:noFill/>
          </p:spPr>
          <p:txBody>
            <a:bodyPr wrap="square" rtlCol="0">
              <a:spAutoFit/>
            </a:bodyPr>
            <a:lstStyle/>
            <a:p>
              <a:pPr algn="ctr"/>
              <a:r>
                <a:rPr lang="en-US" sz="1200" dirty="0"/>
                <a:t>Segmented image</a:t>
              </a:r>
            </a:p>
          </p:txBody>
        </p:sp>
      </p:grpSp>
      <p:pic>
        <p:nvPicPr>
          <p:cNvPr id="37" name="Picture 36">
            <a:extLst>
              <a:ext uri="{FF2B5EF4-FFF2-40B4-BE49-F238E27FC236}">
                <a16:creationId xmlns:a16="http://schemas.microsoft.com/office/drawing/2014/main" id="{68232C62-66C3-BD01-203F-11F32020AECF}"/>
              </a:ext>
            </a:extLst>
          </p:cNvPr>
          <p:cNvPicPr>
            <a:picLocks noChangeAspect="1"/>
          </p:cNvPicPr>
          <p:nvPr/>
        </p:nvPicPr>
        <p:blipFill>
          <a:blip r:embed="rId7"/>
          <a:stretch>
            <a:fillRect/>
          </a:stretch>
        </p:blipFill>
        <p:spPr>
          <a:xfrm>
            <a:off x="3414310" y="2988696"/>
            <a:ext cx="3176969" cy="2575271"/>
          </a:xfrm>
          <a:prstGeom prst="rect">
            <a:avLst/>
          </a:prstGeom>
        </p:spPr>
      </p:pic>
    </p:spTree>
    <p:extLst>
      <p:ext uri="{BB962C8B-B14F-4D97-AF65-F5344CB8AC3E}">
        <p14:creationId xmlns:p14="http://schemas.microsoft.com/office/powerpoint/2010/main" val="421510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95B42B-096D-2340-B557-312924B72AC2}"/>
              </a:ext>
            </a:extLst>
          </p:cNvPr>
          <p:cNvSpPr>
            <a:spLocks noGrp="1"/>
          </p:cNvSpPr>
          <p:nvPr>
            <p:ph type="title"/>
          </p:nvPr>
        </p:nvSpPr>
        <p:spPr/>
        <p:txBody>
          <a:bodyPr/>
          <a:lstStyle/>
          <a:p>
            <a:r>
              <a:rPr lang="en-US"/>
              <a:t>Cracked Nb</a:t>
            </a:r>
            <a:r>
              <a:rPr lang="en-US" baseline="-25000"/>
              <a:t>3</a:t>
            </a:r>
            <a:r>
              <a:rPr lang="en-US"/>
              <a:t>Sn Subelement Identification</a:t>
            </a:r>
          </a:p>
        </p:txBody>
      </p:sp>
      <p:sp>
        <p:nvSpPr>
          <p:cNvPr id="7" name="Date Placeholder 6"/>
          <p:cNvSpPr>
            <a:spLocks noGrp="1"/>
          </p:cNvSpPr>
          <p:nvPr>
            <p:ph type="dt" sz="half" idx="10"/>
          </p:nvPr>
        </p:nvSpPr>
        <p:spPr/>
        <p:txBody>
          <a:bodyPr/>
          <a:lstStyle/>
          <a:p>
            <a:r>
              <a:rPr lang="en-US"/>
              <a:t>9/28/2022</a:t>
            </a:r>
          </a:p>
        </p:txBody>
      </p:sp>
      <p:sp>
        <p:nvSpPr>
          <p:cNvPr id="2" name="Footer Placeholder 1">
            <a:extLst>
              <a:ext uri="{FF2B5EF4-FFF2-40B4-BE49-F238E27FC236}">
                <a16:creationId xmlns:a16="http://schemas.microsoft.com/office/drawing/2014/main" id="{58C8BC5F-A53C-EF40-9ECD-194B1DE17362}"/>
              </a:ext>
            </a:extLst>
          </p:cNvPr>
          <p:cNvSpPr>
            <a:spLocks noGrp="1"/>
          </p:cNvSpPr>
          <p:nvPr>
            <p:ph type="ftr" sz="quarter" idx="11"/>
          </p:nvPr>
        </p:nvSpPr>
        <p:spPr/>
        <p:txBody>
          <a:bodyPr/>
          <a:lstStyle/>
          <a:p>
            <a:r>
              <a:rPr lang="en-US" dirty="0"/>
              <a:t>A. Baskys -- ML for Nb</a:t>
            </a:r>
            <a:r>
              <a:rPr lang="en-US" baseline="-25000" dirty="0"/>
              <a:t>3</a:t>
            </a:r>
            <a:r>
              <a:rPr lang="en-US" dirty="0"/>
              <a:t>Sn wire image analysis</a:t>
            </a:r>
          </a:p>
        </p:txBody>
      </p:sp>
      <p:sp>
        <p:nvSpPr>
          <p:cNvPr id="3" name="Slide Number Placeholder 2">
            <a:extLst>
              <a:ext uri="{FF2B5EF4-FFF2-40B4-BE49-F238E27FC236}">
                <a16:creationId xmlns:a16="http://schemas.microsoft.com/office/drawing/2014/main" id="{D4DF00DB-C2AF-B14C-BB69-2785C2DE555F}"/>
              </a:ext>
            </a:extLst>
          </p:cNvPr>
          <p:cNvSpPr>
            <a:spLocks noGrp="1"/>
          </p:cNvSpPr>
          <p:nvPr>
            <p:ph type="sldNum" sz="quarter" idx="12"/>
          </p:nvPr>
        </p:nvSpPr>
        <p:spPr/>
        <p:txBody>
          <a:bodyPr/>
          <a:lstStyle/>
          <a:p>
            <a:fld id="{695884B8-C86C-9247-916E-0E4ED69A0AE3}" type="slidenum">
              <a:rPr lang="en-US" smtClean="0"/>
              <a:pPr/>
              <a:t>19</a:t>
            </a:fld>
            <a:endParaRPr lang="en-US"/>
          </a:p>
        </p:txBody>
      </p:sp>
      <p:pic>
        <p:nvPicPr>
          <p:cNvPr id="4" name="Picture 3" descr="A picture containing diagram&#10;&#10;Description automatically generated">
            <a:extLst>
              <a:ext uri="{FF2B5EF4-FFF2-40B4-BE49-F238E27FC236}">
                <a16:creationId xmlns:a16="http://schemas.microsoft.com/office/drawing/2014/main" id="{CE3B04BE-B7B5-B314-41CF-9013FAF0F9C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702433" y="1271244"/>
            <a:ext cx="6333568" cy="2029582"/>
          </a:xfrm>
          <a:prstGeom prst="rect">
            <a:avLst/>
          </a:prstGeom>
        </p:spPr>
      </p:pic>
      <p:sp>
        <p:nvSpPr>
          <p:cNvPr id="9" name="TextBox 8">
            <a:extLst>
              <a:ext uri="{FF2B5EF4-FFF2-40B4-BE49-F238E27FC236}">
                <a16:creationId xmlns:a16="http://schemas.microsoft.com/office/drawing/2014/main" id="{C2A7A17C-5005-9F70-B06C-FCE3BCAE7838}"/>
              </a:ext>
            </a:extLst>
          </p:cNvPr>
          <p:cNvSpPr txBox="1"/>
          <p:nvPr/>
        </p:nvSpPr>
        <p:spPr>
          <a:xfrm>
            <a:off x="247650" y="1226968"/>
            <a:ext cx="5848350" cy="2862322"/>
          </a:xfrm>
          <a:prstGeom prst="rect">
            <a:avLst/>
          </a:prstGeom>
          <a:noFill/>
        </p:spPr>
        <p:txBody>
          <a:bodyPr wrap="square" rtlCol="0">
            <a:spAutoFit/>
          </a:bodyPr>
          <a:lstStyle/>
          <a:p>
            <a:r>
              <a:rPr lang="en-US" dirty="0">
                <a:latin typeface="+mj-lt"/>
                <a:ea typeface="Yu Mincho" panose="02020400000000000000" pitchFamily="18" charset="-128"/>
                <a:cs typeface="Arial" panose="020B0604020202020204" pitchFamily="34" charset="0"/>
              </a:rPr>
              <a:t>Similar approach can be used for segmentation of cracked subelements:</a:t>
            </a:r>
          </a:p>
          <a:p>
            <a:pPr marL="228600" indent="-228600">
              <a:buFont typeface="Arial" panose="020B0604020202020204" pitchFamily="34" charset="0"/>
              <a:buChar char="•"/>
            </a:pPr>
            <a:r>
              <a:rPr lang="en-US" dirty="0">
                <a:latin typeface="+mj-lt"/>
                <a:ea typeface="Yu Mincho" panose="02020400000000000000" pitchFamily="18" charset="-128"/>
                <a:cs typeface="Arial" panose="020B0604020202020204" pitchFamily="34" charset="0"/>
              </a:rPr>
              <a:t>Isolate subelements and darker features within subelement via clustering based on color</a:t>
            </a:r>
          </a:p>
          <a:p>
            <a:pPr marL="228600" indent="-228600">
              <a:buFont typeface="Arial" panose="020B0604020202020204" pitchFamily="34" charset="0"/>
              <a:buChar char="•"/>
            </a:pPr>
            <a:r>
              <a:rPr lang="en-US" dirty="0">
                <a:latin typeface="+mj-lt"/>
                <a:ea typeface="Yu Mincho" panose="02020400000000000000" pitchFamily="18" charset="-128"/>
                <a:cs typeface="Arial" panose="020B0604020202020204" pitchFamily="34" charset="0"/>
              </a:rPr>
              <a:t>Isolate cracks from porosity/voids using </a:t>
            </a:r>
            <a:br>
              <a:rPr lang="en-US" dirty="0">
                <a:latin typeface="+mj-lt"/>
                <a:ea typeface="Yu Mincho" panose="02020400000000000000" pitchFamily="18" charset="-128"/>
                <a:cs typeface="Arial" panose="020B0604020202020204" pitchFamily="34" charset="0"/>
              </a:rPr>
            </a:br>
            <a:r>
              <a:rPr lang="en-US" dirty="0">
                <a:latin typeface="+mj-lt"/>
                <a:ea typeface="Yu Mincho" panose="02020400000000000000" pitchFamily="18" charset="-128"/>
                <a:cs typeface="Arial" panose="020B0604020202020204" pitchFamily="34" charset="0"/>
              </a:rPr>
              <a:t>morphological features (size, aspect ratio, </a:t>
            </a:r>
            <a:r>
              <a:rPr lang="en-US" dirty="0" err="1">
                <a:latin typeface="+mj-lt"/>
                <a:ea typeface="Yu Mincho" panose="02020400000000000000" pitchFamily="18" charset="-128"/>
                <a:cs typeface="Arial" panose="020B0604020202020204" pitchFamily="34" charset="0"/>
              </a:rPr>
              <a:t>etc</a:t>
            </a:r>
            <a:r>
              <a:rPr lang="en-US" dirty="0">
                <a:latin typeface="+mj-lt"/>
                <a:ea typeface="Yu Mincho" panose="02020400000000000000" pitchFamily="18" charset="-128"/>
                <a:cs typeface="Arial" panose="020B0604020202020204" pitchFamily="34" charset="0"/>
              </a:rPr>
              <a:t>)</a:t>
            </a:r>
          </a:p>
          <a:p>
            <a:pPr marL="228600" indent="-228600">
              <a:buFont typeface="Arial" panose="020B0604020202020204" pitchFamily="34" charset="0"/>
              <a:buChar char="•"/>
            </a:pPr>
            <a:endParaRPr lang="en-US" dirty="0">
              <a:latin typeface="+mj-lt"/>
              <a:ea typeface="Yu Mincho" panose="02020400000000000000" pitchFamily="18" charset="-128"/>
              <a:cs typeface="Arial" panose="020B0604020202020204" pitchFamily="34" charset="0"/>
            </a:endParaRPr>
          </a:p>
          <a:p>
            <a:r>
              <a:rPr lang="en-US" dirty="0">
                <a:latin typeface="+mj-lt"/>
                <a:ea typeface="Yu Mincho" panose="02020400000000000000" pitchFamily="18" charset="-128"/>
                <a:cs typeface="Arial" panose="020B0604020202020204" pitchFamily="34" charset="0"/>
              </a:rPr>
              <a:t>Once the cracks are segmented, parameters of interest can be calculated trivially (density of cracks and their orientation) that can be used to determine their origin.</a:t>
            </a:r>
            <a:endParaRPr lang="en-US" dirty="0">
              <a:latin typeface="+mj-lt"/>
            </a:endParaRPr>
          </a:p>
        </p:txBody>
      </p:sp>
      <p:grpSp>
        <p:nvGrpSpPr>
          <p:cNvPr id="6" name="Group 5">
            <a:extLst>
              <a:ext uri="{FF2B5EF4-FFF2-40B4-BE49-F238E27FC236}">
                <a16:creationId xmlns:a16="http://schemas.microsoft.com/office/drawing/2014/main" id="{51EB418F-1D39-AF0A-A1CF-E9D5AD7789A3}"/>
              </a:ext>
            </a:extLst>
          </p:cNvPr>
          <p:cNvGrpSpPr/>
          <p:nvPr/>
        </p:nvGrpSpPr>
        <p:grpSpPr>
          <a:xfrm>
            <a:off x="247650" y="3657600"/>
            <a:ext cx="10139202" cy="2626025"/>
            <a:chOff x="495300" y="7189802"/>
            <a:chExt cx="20278403" cy="5252050"/>
          </a:xfrm>
        </p:grpSpPr>
        <p:sp>
          <p:nvSpPr>
            <p:cNvPr id="11" name="TextBox 10">
              <a:extLst>
                <a:ext uri="{FF2B5EF4-FFF2-40B4-BE49-F238E27FC236}">
                  <a16:creationId xmlns:a16="http://schemas.microsoft.com/office/drawing/2014/main" id="{DF343898-B976-B400-0B01-B6858EF251D7}"/>
                </a:ext>
              </a:extLst>
            </p:cNvPr>
            <p:cNvSpPr txBox="1"/>
            <p:nvPr/>
          </p:nvSpPr>
          <p:spPr>
            <a:xfrm>
              <a:off x="495300" y="8478680"/>
              <a:ext cx="15830549" cy="3508652"/>
            </a:xfrm>
            <a:prstGeom prst="rect">
              <a:avLst/>
            </a:prstGeom>
            <a:noFill/>
          </p:spPr>
          <p:txBody>
            <a:bodyPr wrap="square" rtlCol="0">
              <a:spAutoFit/>
            </a:bodyPr>
            <a:lstStyle/>
            <a:p>
              <a:r>
                <a:rPr lang="en-US" dirty="0">
                  <a:latin typeface="+mj-lt"/>
                  <a:ea typeface="Yu Mincho" panose="02020400000000000000" pitchFamily="18" charset="-128"/>
                  <a:cs typeface="Arial" panose="020B0604020202020204" pitchFamily="34" charset="0"/>
                </a:rPr>
                <a:t>Size of the dataset is the largest challenge:</a:t>
              </a:r>
            </a:p>
            <a:p>
              <a:pPr marL="228600" indent="-228600">
                <a:buFont typeface="Arial" panose="020B0604020202020204" pitchFamily="34" charset="0"/>
                <a:buChar char="•"/>
              </a:pPr>
              <a:r>
                <a:rPr lang="en-US" dirty="0">
                  <a:latin typeface="+mj-lt"/>
                  <a:ea typeface="Yu Mincho" panose="02020400000000000000" pitchFamily="18" charset="-128"/>
                  <a:cs typeface="Arial" panose="020B0604020202020204" pitchFamily="34" charset="0"/>
                </a:rPr>
                <a:t>High magnification required</a:t>
              </a:r>
            </a:p>
            <a:p>
              <a:pPr marL="228600" indent="-228600">
                <a:buFont typeface="Arial" panose="020B0604020202020204" pitchFamily="34" charset="0"/>
                <a:buChar char="•"/>
              </a:pPr>
              <a:r>
                <a:rPr lang="en-US" dirty="0">
                  <a:latin typeface="+mj-lt"/>
                  <a:ea typeface="Yu Mincho" panose="02020400000000000000" pitchFamily="18" charset="-128"/>
                  <a:cs typeface="Arial" panose="020B0604020202020204" pitchFamily="34" charset="0"/>
                </a:rPr>
                <a:t>Large area</a:t>
              </a:r>
            </a:p>
            <a:p>
              <a:pPr marL="228600" indent="-228600">
                <a:buFont typeface="Arial" panose="020B0604020202020204" pitchFamily="34" charset="0"/>
                <a:buChar char="•"/>
              </a:pPr>
              <a:r>
                <a:rPr lang="en-US" dirty="0">
                  <a:latin typeface="+mj-lt"/>
                  <a:ea typeface="Yu Mincho" panose="02020400000000000000" pitchFamily="18" charset="-128"/>
                  <a:cs typeface="Arial" panose="020B0604020202020204" pitchFamily="34" charset="0"/>
                </a:rPr>
                <a:t>Automated stage and autofocusing required</a:t>
              </a:r>
            </a:p>
            <a:p>
              <a:pPr marL="228600" indent="-228600">
                <a:buFont typeface="Arial" panose="020B0604020202020204" pitchFamily="34" charset="0"/>
                <a:buChar char="•"/>
              </a:pPr>
              <a:r>
                <a:rPr lang="en-US" dirty="0">
                  <a:latin typeface="+mj-lt"/>
                  <a:ea typeface="Yu Mincho" panose="02020400000000000000" pitchFamily="18" charset="-128"/>
                  <a:cs typeface="Arial" panose="020B0604020202020204" pitchFamily="34" charset="0"/>
                </a:rPr>
                <a:t>Stitching of images on-demand</a:t>
              </a:r>
            </a:p>
            <a:p>
              <a:endParaRPr lang="en-US" dirty="0">
                <a:latin typeface="+mj-lt"/>
                <a:ea typeface="Yu Mincho" panose="02020400000000000000" pitchFamily="18" charset="-128"/>
                <a:cs typeface="Arial" panose="020B0604020202020204" pitchFamily="34" charset="0"/>
              </a:endParaRPr>
            </a:p>
          </p:txBody>
        </p:sp>
        <p:grpSp>
          <p:nvGrpSpPr>
            <p:cNvPr id="13" name="Group 12">
              <a:extLst>
                <a:ext uri="{FF2B5EF4-FFF2-40B4-BE49-F238E27FC236}">
                  <a16:creationId xmlns:a16="http://schemas.microsoft.com/office/drawing/2014/main" id="{1D41D4C6-C613-99BA-BDEB-92D4D5B6BE2D}"/>
                </a:ext>
              </a:extLst>
            </p:cNvPr>
            <p:cNvGrpSpPr/>
            <p:nvPr/>
          </p:nvGrpSpPr>
          <p:grpSpPr>
            <a:xfrm>
              <a:off x="16706850" y="7189802"/>
              <a:ext cx="4066853" cy="5252050"/>
              <a:chOff x="15556650" y="7553207"/>
              <a:chExt cx="3747407" cy="4839508"/>
            </a:xfrm>
          </p:grpSpPr>
          <p:pic>
            <p:nvPicPr>
              <p:cNvPr id="8194" name="Picture 2" descr="Laser Scanning Confocal Microscopes | Other Microscopes | Microscope  Glossary | KEYENCE America">
                <a:extLst>
                  <a:ext uri="{FF2B5EF4-FFF2-40B4-BE49-F238E27FC236}">
                    <a16:creationId xmlns:a16="http://schemas.microsoft.com/office/drawing/2014/main" id="{EE873B5B-FB94-8390-9E99-6AC45918CB9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556650" y="7553207"/>
                <a:ext cx="3747407" cy="483950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186D923-7299-E495-FB86-F50BAD0A4C0A}"/>
                  </a:ext>
                </a:extLst>
              </p:cNvPr>
              <p:cNvSpPr txBox="1"/>
              <p:nvPr/>
            </p:nvSpPr>
            <p:spPr>
              <a:xfrm>
                <a:off x="15593123" y="11498734"/>
                <a:ext cx="2651759" cy="850804"/>
              </a:xfrm>
              <a:prstGeom prst="rect">
                <a:avLst/>
              </a:prstGeom>
              <a:noFill/>
            </p:spPr>
            <p:txBody>
              <a:bodyPr wrap="square" rtlCol="0">
                <a:spAutoFit/>
              </a:bodyPr>
              <a:lstStyle/>
              <a:p>
                <a:r>
                  <a:rPr lang="en-US" sz="1200">
                    <a:solidFill>
                      <a:schemeClr val="bg1"/>
                    </a:solidFill>
                    <a:latin typeface="+mj-lt"/>
                    <a:ea typeface="Yu Mincho" panose="02020400000000000000" pitchFamily="18" charset="-128"/>
                    <a:cs typeface="Arial" panose="020B0604020202020204" pitchFamily="34" charset="0"/>
                  </a:rPr>
                  <a:t>Keyence confocal microscope</a:t>
                </a:r>
                <a:endParaRPr lang="en-US" sz="2200">
                  <a:solidFill>
                    <a:schemeClr val="bg1"/>
                  </a:solidFill>
                  <a:latin typeface="+mj-lt"/>
                </a:endParaRPr>
              </a:p>
            </p:txBody>
          </p:sp>
        </p:grpSp>
        <p:cxnSp>
          <p:nvCxnSpPr>
            <p:cNvPr id="8" name="Straight Connector 7">
              <a:extLst>
                <a:ext uri="{FF2B5EF4-FFF2-40B4-BE49-F238E27FC236}">
                  <a16:creationId xmlns:a16="http://schemas.microsoft.com/office/drawing/2014/main" id="{ACF82516-8C6F-983B-59CA-374012DC26F3}"/>
                </a:ext>
              </a:extLst>
            </p:cNvPr>
            <p:cNvCxnSpPr/>
            <p:nvPr/>
          </p:nvCxnSpPr>
          <p:spPr>
            <a:xfrm>
              <a:off x="495300" y="8288179"/>
              <a:ext cx="13239750"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5851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DED82FA-D5E8-4BF2-83DF-4BC854EA5DB5}"/>
              </a:ext>
            </a:extLst>
          </p:cNvPr>
          <p:cNvSpPr>
            <a:spLocks noGrp="1"/>
          </p:cNvSpPr>
          <p:nvPr>
            <p:ph type="title"/>
          </p:nvPr>
        </p:nvSpPr>
        <p:spPr/>
        <p:txBody>
          <a:bodyPr/>
          <a:lstStyle/>
          <a:p>
            <a:r>
              <a:rPr lang="en-US"/>
              <a:t>Problems to tackle using ML</a:t>
            </a:r>
          </a:p>
        </p:txBody>
      </p:sp>
      <p:sp>
        <p:nvSpPr>
          <p:cNvPr id="2" name="Date Placeholder 1">
            <a:extLst>
              <a:ext uri="{FF2B5EF4-FFF2-40B4-BE49-F238E27FC236}">
                <a16:creationId xmlns:a16="http://schemas.microsoft.com/office/drawing/2014/main" id="{31E1CF7F-D7CA-489C-87C9-AC0F73589051}"/>
              </a:ext>
            </a:extLst>
          </p:cNvPr>
          <p:cNvSpPr>
            <a:spLocks noGrp="1"/>
          </p:cNvSpPr>
          <p:nvPr>
            <p:ph type="dt" sz="half" idx="10"/>
          </p:nvPr>
        </p:nvSpPr>
        <p:spPr/>
        <p:txBody>
          <a:bodyPr/>
          <a:lstStyle/>
          <a:p>
            <a:r>
              <a:rPr lang="en-US"/>
              <a:t>9/28/2022</a:t>
            </a:r>
          </a:p>
        </p:txBody>
      </p:sp>
      <p:sp>
        <p:nvSpPr>
          <p:cNvPr id="3" name="Footer Placeholder 2">
            <a:extLst>
              <a:ext uri="{FF2B5EF4-FFF2-40B4-BE49-F238E27FC236}">
                <a16:creationId xmlns:a16="http://schemas.microsoft.com/office/drawing/2014/main" id="{10363A5B-83E6-4374-BB83-0BC992A0C0AE}"/>
              </a:ext>
            </a:extLst>
          </p:cNvPr>
          <p:cNvSpPr>
            <a:spLocks noGrp="1"/>
          </p:cNvSpPr>
          <p:nvPr>
            <p:ph type="ftr" sz="quarter" idx="11"/>
          </p:nvPr>
        </p:nvSpPr>
        <p:spPr/>
        <p:txBody>
          <a:bodyPr/>
          <a:lstStyle/>
          <a:p>
            <a:r>
              <a:rPr lang="en-US" dirty="0"/>
              <a:t>A. Baskys -- ML for Nb</a:t>
            </a:r>
            <a:r>
              <a:rPr lang="en-US" baseline="-25000" dirty="0"/>
              <a:t>3</a:t>
            </a:r>
            <a:r>
              <a:rPr lang="en-US" dirty="0"/>
              <a:t>Sn wire image analysis</a:t>
            </a:r>
          </a:p>
        </p:txBody>
      </p:sp>
      <p:sp>
        <p:nvSpPr>
          <p:cNvPr id="4" name="Slide Number Placeholder 3">
            <a:extLst>
              <a:ext uri="{FF2B5EF4-FFF2-40B4-BE49-F238E27FC236}">
                <a16:creationId xmlns:a16="http://schemas.microsoft.com/office/drawing/2014/main" id="{C6E2A0C4-D779-4620-80FD-2D5B8633698E}"/>
              </a:ext>
            </a:extLst>
          </p:cNvPr>
          <p:cNvSpPr>
            <a:spLocks noGrp="1"/>
          </p:cNvSpPr>
          <p:nvPr>
            <p:ph type="sldNum" sz="quarter" idx="12"/>
          </p:nvPr>
        </p:nvSpPr>
        <p:spPr/>
        <p:txBody>
          <a:bodyPr/>
          <a:lstStyle/>
          <a:p>
            <a:fld id="{695884B8-C86C-9247-916E-0E4ED69A0AE3}" type="slidenum">
              <a:rPr lang="en-US" smtClean="0"/>
              <a:t>2</a:t>
            </a:fld>
            <a:endParaRPr lang="en-US"/>
          </a:p>
        </p:txBody>
      </p:sp>
      <p:sp>
        <p:nvSpPr>
          <p:cNvPr id="13" name="Content Placeholder 2">
            <a:extLst>
              <a:ext uri="{FF2B5EF4-FFF2-40B4-BE49-F238E27FC236}">
                <a16:creationId xmlns:a16="http://schemas.microsoft.com/office/drawing/2014/main" id="{7DCF794A-F6FF-9BDB-15BE-4BFCC71967C8}"/>
              </a:ext>
            </a:extLst>
          </p:cNvPr>
          <p:cNvSpPr txBox="1">
            <a:spLocks/>
          </p:cNvSpPr>
          <p:nvPr/>
        </p:nvSpPr>
        <p:spPr>
          <a:xfrm>
            <a:off x="491222" y="1371600"/>
            <a:ext cx="11332674" cy="44222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dirty="0"/>
              <a:t>Image analysis (IA) in a commonly used tool in many sciences (software tools available)</a:t>
            </a:r>
          </a:p>
          <a:p>
            <a:pPr marL="285750" indent="-285750"/>
            <a:r>
              <a:rPr lang="en-US" sz="2100" dirty="0"/>
              <a:t>Some problems are not easily tractable using conventional IA techniques:</a:t>
            </a:r>
          </a:p>
          <a:p>
            <a:pPr marL="514350" lvl="1" indent="-285750"/>
            <a:r>
              <a:rPr lang="en-US" sz="2100" dirty="0"/>
              <a:t>Where color/brightness/edges do not encode all necessary information</a:t>
            </a:r>
          </a:p>
          <a:p>
            <a:pPr marL="514350" lvl="1" indent="-285750"/>
            <a:r>
              <a:rPr lang="en-US" sz="2100" dirty="0"/>
              <a:t>Where morphology of the region plays a large role in pixel classification</a:t>
            </a:r>
          </a:p>
          <a:p>
            <a:pPr marL="228600" lvl="1" indent="0">
              <a:buNone/>
            </a:pPr>
            <a:endParaRPr lang="en-US" sz="2100" dirty="0"/>
          </a:p>
          <a:p>
            <a:pPr marL="285750" indent="-285750"/>
            <a:endParaRPr lang="en-US" sz="2100" dirty="0"/>
          </a:p>
          <a:p>
            <a:pPr marL="285750" indent="-285750"/>
            <a:endParaRPr lang="en-US" sz="2100" dirty="0"/>
          </a:p>
          <a:p>
            <a:pPr marL="514350" lvl="1" indent="-285750"/>
            <a:endParaRPr lang="en-US" sz="2100" dirty="0"/>
          </a:p>
        </p:txBody>
      </p:sp>
      <p:grpSp>
        <p:nvGrpSpPr>
          <p:cNvPr id="5" name="Group 4">
            <a:extLst>
              <a:ext uri="{FF2B5EF4-FFF2-40B4-BE49-F238E27FC236}">
                <a16:creationId xmlns:a16="http://schemas.microsoft.com/office/drawing/2014/main" id="{77A23B6D-1EAE-C29B-F252-352296CD5F60}"/>
              </a:ext>
            </a:extLst>
          </p:cNvPr>
          <p:cNvGrpSpPr/>
          <p:nvPr/>
        </p:nvGrpSpPr>
        <p:grpSpPr>
          <a:xfrm>
            <a:off x="1013871" y="3403729"/>
            <a:ext cx="10375108" cy="2814597"/>
            <a:chOff x="2027742" y="6807458"/>
            <a:chExt cx="20750215" cy="5629193"/>
          </a:xfrm>
        </p:grpSpPr>
        <p:grpSp>
          <p:nvGrpSpPr>
            <p:cNvPr id="9" name="Group 8">
              <a:extLst>
                <a:ext uri="{FF2B5EF4-FFF2-40B4-BE49-F238E27FC236}">
                  <a16:creationId xmlns:a16="http://schemas.microsoft.com/office/drawing/2014/main" id="{0B35A89E-D5CE-49DB-81EF-72BF3DEEF284}"/>
                </a:ext>
              </a:extLst>
            </p:cNvPr>
            <p:cNvGrpSpPr/>
            <p:nvPr/>
          </p:nvGrpSpPr>
          <p:grpSpPr>
            <a:xfrm>
              <a:off x="10016113" y="8265123"/>
              <a:ext cx="4598005" cy="4171528"/>
              <a:chOff x="1514475" y="5041900"/>
              <a:chExt cx="6724650" cy="6724650"/>
            </a:xfrm>
          </p:grpSpPr>
          <p:pic>
            <p:nvPicPr>
              <p:cNvPr id="7" name="Picture 6" descr="A close up of the moon&#10;&#10;Description automatically generated with medium confidence">
                <a:extLst>
                  <a:ext uri="{FF2B5EF4-FFF2-40B4-BE49-F238E27FC236}">
                    <a16:creationId xmlns:a16="http://schemas.microsoft.com/office/drawing/2014/main" id="{8DEB764A-A684-40DB-8D96-10857040F46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14475" y="5041900"/>
                <a:ext cx="6724650" cy="6724650"/>
              </a:xfrm>
              <a:prstGeom prst="rect">
                <a:avLst/>
              </a:prstGeom>
            </p:spPr>
          </p:pic>
          <p:pic>
            <p:nvPicPr>
              <p:cNvPr id="8" name="Picture 7" descr="Background pattern&#10;&#10;Description automatically generated">
                <a:extLst>
                  <a:ext uri="{FF2B5EF4-FFF2-40B4-BE49-F238E27FC236}">
                    <a16:creationId xmlns:a16="http://schemas.microsoft.com/office/drawing/2014/main" id="{AA1D1BE5-D771-486D-808A-AEC6772755F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66023" t="64063"/>
              <a:stretch/>
            </p:blipFill>
            <p:spPr>
              <a:xfrm>
                <a:off x="5955575" y="9351282"/>
                <a:ext cx="2283550" cy="2415267"/>
              </a:xfrm>
              <a:prstGeom prst="rect">
                <a:avLst/>
              </a:prstGeom>
            </p:spPr>
          </p:pic>
        </p:grpSp>
        <p:pic>
          <p:nvPicPr>
            <p:cNvPr id="16" name="Picture 15" descr="A picture containing outdoor object, close&#10;&#10;Description automatically generated">
              <a:extLst>
                <a:ext uri="{FF2B5EF4-FFF2-40B4-BE49-F238E27FC236}">
                  <a16:creationId xmlns:a16="http://schemas.microsoft.com/office/drawing/2014/main" id="{50410556-ECE1-496E-B099-22D3489C378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077973" y="8124060"/>
              <a:ext cx="5211423" cy="4312591"/>
            </a:xfrm>
            <a:prstGeom prst="rect">
              <a:avLst/>
            </a:prstGeom>
          </p:spPr>
        </p:pic>
        <p:pic>
          <p:nvPicPr>
            <p:cNvPr id="19" name="Picture 18" descr="A picture containing fabric&#10;&#10;Description automatically generated">
              <a:extLst>
                <a:ext uri="{FF2B5EF4-FFF2-40B4-BE49-F238E27FC236}">
                  <a16:creationId xmlns:a16="http://schemas.microsoft.com/office/drawing/2014/main" id="{52087651-A69A-41AD-88AC-38B199526B8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7657459" y="7837053"/>
              <a:ext cx="4598005" cy="4599598"/>
            </a:xfrm>
            <a:prstGeom prst="rect">
              <a:avLst/>
            </a:prstGeom>
          </p:spPr>
        </p:pic>
        <p:sp>
          <p:nvSpPr>
            <p:cNvPr id="10" name="Text Placeholder 4">
              <a:extLst>
                <a:ext uri="{FF2B5EF4-FFF2-40B4-BE49-F238E27FC236}">
                  <a16:creationId xmlns:a16="http://schemas.microsoft.com/office/drawing/2014/main" id="{038E39B6-3DE8-476D-85A8-263755F1A2DD}"/>
                </a:ext>
              </a:extLst>
            </p:cNvPr>
            <p:cNvSpPr txBox="1">
              <a:spLocks/>
            </p:cNvSpPr>
            <p:nvPr/>
          </p:nvSpPr>
          <p:spPr>
            <a:xfrm>
              <a:off x="9148975" y="6807458"/>
              <a:ext cx="6332281" cy="1282068"/>
            </a:xfrm>
            <a:prstGeom prst="rect">
              <a:avLst/>
            </a:prstGeom>
          </p:spPr>
          <p:txBody>
            <a:bodyPr vert="horz" lIns="91440" tIns="22860" rIns="91440" bIns="22860" rtlCol="0">
              <a:noAutofit/>
            </a:bodyPr>
            <a:lstStyle>
              <a:lvl1pPr marL="540000" indent="-540000" algn="l" defTabSz="914400" rtl="0" eaLnBrk="1" latinLnBrk="0" hangingPunct="1">
                <a:lnSpc>
                  <a:spcPct val="90000"/>
                </a:lnSpc>
                <a:spcBef>
                  <a:spcPts val="1000"/>
                </a:spcBef>
                <a:buFont typeface="Arial" panose="020B0604020202020204" pitchFamily="34" charset="0"/>
                <a:buChar char="•"/>
                <a:defRPr sz="6000" kern="1200">
                  <a:solidFill>
                    <a:schemeClr val="tx1"/>
                  </a:solidFill>
                  <a:latin typeface="+mn-lt"/>
                  <a:ea typeface="+mn-ea"/>
                  <a:cs typeface="+mn-cs"/>
                </a:defRPr>
              </a:lvl1pPr>
              <a:lvl2pPr marL="1080000" indent="-720000" algn="l" defTabSz="914400" rtl="0" eaLnBrk="1" latinLnBrk="0" hangingPunct="1">
                <a:lnSpc>
                  <a:spcPct val="90000"/>
                </a:lnSpc>
                <a:spcBef>
                  <a:spcPts val="500"/>
                </a:spcBef>
                <a:buFont typeface="Courier New" panose="02070309020205020404" pitchFamily="49" charset="0"/>
                <a:buChar char="o"/>
                <a:defRPr sz="4800" kern="1200">
                  <a:solidFill>
                    <a:schemeClr val="tx1"/>
                  </a:solidFill>
                  <a:latin typeface="+mn-lt"/>
                  <a:ea typeface="+mn-ea"/>
                  <a:cs typeface="+mn-cs"/>
                </a:defRPr>
              </a:lvl2pPr>
              <a:lvl3pPr marL="1800000" indent="-720000" algn="l" defTabSz="914400" rtl="0" eaLnBrk="1" latinLnBrk="0" hangingPunct="1">
                <a:lnSpc>
                  <a:spcPct val="90000"/>
                </a:lnSpc>
                <a:spcBef>
                  <a:spcPts val="500"/>
                </a:spcBef>
                <a:buFont typeface="Wingdings" pitchFamily="2" charset="2"/>
                <a:buChar char="Ø"/>
                <a:defRPr sz="4400" kern="1200">
                  <a:solidFill>
                    <a:schemeClr val="tx1"/>
                  </a:solidFill>
                  <a:latin typeface="+mn-lt"/>
                  <a:ea typeface="+mn-ea"/>
                  <a:cs typeface="+mn-cs"/>
                </a:defRPr>
              </a:lvl3pPr>
              <a:lvl4pPr marL="2340000" indent="-540000" algn="l" defTabSz="914400" rtl="0" eaLnBrk="1" latinLnBrk="0" hangingPunct="1">
                <a:lnSpc>
                  <a:spcPct val="90000"/>
                </a:lnSpc>
                <a:spcBef>
                  <a:spcPts val="500"/>
                </a:spcBef>
                <a:buFont typeface="Wingdings" pitchFamily="2" charset="2"/>
                <a:buChar char="ü"/>
                <a:defRPr sz="3600" kern="1200">
                  <a:solidFill>
                    <a:schemeClr val="tx1"/>
                  </a:solidFill>
                  <a:latin typeface="+mn-lt"/>
                  <a:ea typeface="+mn-ea"/>
                  <a:cs typeface="+mn-cs"/>
                </a:defRPr>
              </a:lvl4pPr>
              <a:lvl5pPr marL="3240000" indent="-5400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chemeClr val="accent1"/>
                  </a:solidFill>
                </a:rPr>
                <a:t>Nanoprecipitates </a:t>
              </a:r>
            </a:p>
            <a:p>
              <a:pPr marL="0" indent="0" algn="ctr">
                <a:buNone/>
              </a:pPr>
              <a:r>
                <a:rPr lang="en-US" sz="2000" dirty="0">
                  <a:solidFill>
                    <a:schemeClr val="accent1"/>
                  </a:solidFill>
                </a:rPr>
                <a:t>in Nb</a:t>
              </a:r>
              <a:r>
                <a:rPr lang="en-US" sz="2000" baseline="-25000" dirty="0">
                  <a:solidFill>
                    <a:schemeClr val="accent1"/>
                  </a:solidFill>
                </a:rPr>
                <a:t>3</a:t>
              </a:r>
              <a:r>
                <a:rPr lang="en-US" sz="2000" dirty="0">
                  <a:solidFill>
                    <a:schemeClr val="accent1"/>
                  </a:solidFill>
                </a:rPr>
                <a:t>Sn</a:t>
              </a:r>
            </a:p>
            <a:p>
              <a:pPr marL="0" indent="0" algn="ctr">
                <a:buNone/>
              </a:pPr>
              <a:endParaRPr lang="en-US" sz="2000" dirty="0">
                <a:solidFill>
                  <a:schemeClr val="accent1"/>
                </a:solidFill>
              </a:endParaRPr>
            </a:p>
          </p:txBody>
        </p:sp>
        <p:sp>
          <p:nvSpPr>
            <p:cNvPr id="14" name="Text Placeholder 4">
              <a:extLst>
                <a:ext uri="{FF2B5EF4-FFF2-40B4-BE49-F238E27FC236}">
                  <a16:creationId xmlns:a16="http://schemas.microsoft.com/office/drawing/2014/main" id="{8ECE4F3E-95E4-4EFE-8B30-EC01059A55E1}"/>
                </a:ext>
              </a:extLst>
            </p:cNvPr>
            <p:cNvSpPr txBox="1">
              <a:spLocks/>
            </p:cNvSpPr>
            <p:nvPr/>
          </p:nvSpPr>
          <p:spPr>
            <a:xfrm>
              <a:off x="2027742" y="6807458"/>
              <a:ext cx="5311884" cy="1627017"/>
            </a:xfrm>
            <a:prstGeom prst="rect">
              <a:avLst/>
            </a:prstGeom>
          </p:spPr>
          <p:txBody>
            <a:bodyPr vert="horz" lIns="91440" tIns="22860" rIns="91440" bIns="22860" rtlCol="0">
              <a:normAutofit/>
            </a:bodyPr>
            <a:lstStyle>
              <a:lvl1pPr marL="540000" indent="-540000" algn="l" defTabSz="914400" rtl="0" eaLnBrk="1" latinLnBrk="0" hangingPunct="1">
                <a:lnSpc>
                  <a:spcPct val="90000"/>
                </a:lnSpc>
                <a:spcBef>
                  <a:spcPts val="1000"/>
                </a:spcBef>
                <a:buFont typeface="Arial" panose="020B0604020202020204" pitchFamily="34" charset="0"/>
                <a:buChar char="•"/>
                <a:defRPr sz="6000" kern="1200">
                  <a:solidFill>
                    <a:schemeClr val="tx1"/>
                  </a:solidFill>
                  <a:latin typeface="+mn-lt"/>
                  <a:ea typeface="+mn-ea"/>
                  <a:cs typeface="+mn-cs"/>
                </a:defRPr>
              </a:lvl1pPr>
              <a:lvl2pPr marL="1080000" indent="-720000" algn="l" defTabSz="914400" rtl="0" eaLnBrk="1" latinLnBrk="0" hangingPunct="1">
                <a:lnSpc>
                  <a:spcPct val="90000"/>
                </a:lnSpc>
                <a:spcBef>
                  <a:spcPts val="500"/>
                </a:spcBef>
                <a:buFont typeface="Courier New" panose="02070309020205020404" pitchFamily="49" charset="0"/>
                <a:buChar char="o"/>
                <a:defRPr sz="4800" kern="1200">
                  <a:solidFill>
                    <a:schemeClr val="tx1"/>
                  </a:solidFill>
                  <a:latin typeface="+mn-lt"/>
                  <a:ea typeface="+mn-ea"/>
                  <a:cs typeface="+mn-cs"/>
                </a:defRPr>
              </a:lvl2pPr>
              <a:lvl3pPr marL="1800000" indent="-720000" algn="l" defTabSz="914400" rtl="0" eaLnBrk="1" latinLnBrk="0" hangingPunct="1">
                <a:lnSpc>
                  <a:spcPct val="90000"/>
                </a:lnSpc>
                <a:spcBef>
                  <a:spcPts val="500"/>
                </a:spcBef>
                <a:buFont typeface="Wingdings" pitchFamily="2" charset="2"/>
                <a:buChar char="Ø"/>
                <a:defRPr sz="4400" kern="1200">
                  <a:solidFill>
                    <a:schemeClr val="tx1"/>
                  </a:solidFill>
                  <a:latin typeface="+mn-lt"/>
                  <a:ea typeface="+mn-ea"/>
                  <a:cs typeface="+mn-cs"/>
                </a:defRPr>
              </a:lvl3pPr>
              <a:lvl4pPr marL="2340000" indent="-540000" algn="l" defTabSz="914400" rtl="0" eaLnBrk="1" latinLnBrk="0" hangingPunct="1">
                <a:lnSpc>
                  <a:spcPct val="90000"/>
                </a:lnSpc>
                <a:spcBef>
                  <a:spcPts val="500"/>
                </a:spcBef>
                <a:buFont typeface="Wingdings" pitchFamily="2" charset="2"/>
                <a:buChar char="ü"/>
                <a:defRPr sz="3600" kern="1200">
                  <a:solidFill>
                    <a:schemeClr val="tx1"/>
                  </a:solidFill>
                  <a:latin typeface="+mn-lt"/>
                  <a:ea typeface="+mn-ea"/>
                  <a:cs typeface="+mn-cs"/>
                </a:defRPr>
              </a:lvl4pPr>
              <a:lvl5pPr marL="3240000" indent="-5400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solidFill>
                    <a:schemeClr val="accent1"/>
                  </a:solidFill>
                </a:rPr>
                <a:t>Grain size from fracture surfaces</a:t>
              </a:r>
            </a:p>
          </p:txBody>
        </p:sp>
        <p:sp>
          <p:nvSpPr>
            <p:cNvPr id="28" name="Text Placeholder 4">
              <a:extLst>
                <a:ext uri="{FF2B5EF4-FFF2-40B4-BE49-F238E27FC236}">
                  <a16:creationId xmlns:a16="http://schemas.microsoft.com/office/drawing/2014/main" id="{78088775-8BAB-4BD4-895F-443195FB6B89}"/>
                </a:ext>
              </a:extLst>
            </p:cNvPr>
            <p:cNvSpPr txBox="1">
              <a:spLocks/>
            </p:cNvSpPr>
            <p:nvPr/>
          </p:nvSpPr>
          <p:spPr>
            <a:xfrm>
              <a:off x="17134965" y="6807458"/>
              <a:ext cx="5642992" cy="1476975"/>
            </a:xfrm>
            <a:prstGeom prst="rect">
              <a:avLst/>
            </a:prstGeom>
          </p:spPr>
          <p:txBody>
            <a:bodyPr vert="horz" lIns="91440" tIns="22860" rIns="91440" bIns="22860" rtlCol="0">
              <a:normAutofit/>
            </a:bodyPr>
            <a:lstStyle>
              <a:lvl1pPr marL="540000" indent="-540000" algn="l" defTabSz="914400" rtl="0" eaLnBrk="1" latinLnBrk="0" hangingPunct="1">
                <a:lnSpc>
                  <a:spcPct val="90000"/>
                </a:lnSpc>
                <a:spcBef>
                  <a:spcPts val="1000"/>
                </a:spcBef>
                <a:buFont typeface="Arial" panose="020B0604020202020204" pitchFamily="34" charset="0"/>
                <a:buChar char="•"/>
                <a:defRPr sz="6000" kern="1200">
                  <a:solidFill>
                    <a:schemeClr val="tx1"/>
                  </a:solidFill>
                  <a:latin typeface="+mn-lt"/>
                  <a:ea typeface="+mn-ea"/>
                  <a:cs typeface="+mn-cs"/>
                </a:defRPr>
              </a:lvl1pPr>
              <a:lvl2pPr marL="1080000" indent="-720000" algn="l" defTabSz="914400" rtl="0" eaLnBrk="1" latinLnBrk="0" hangingPunct="1">
                <a:lnSpc>
                  <a:spcPct val="90000"/>
                </a:lnSpc>
                <a:spcBef>
                  <a:spcPts val="500"/>
                </a:spcBef>
                <a:buFont typeface="Courier New" panose="02070309020205020404" pitchFamily="49" charset="0"/>
                <a:buChar char="o"/>
                <a:defRPr sz="4800" kern="1200">
                  <a:solidFill>
                    <a:schemeClr val="tx1"/>
                  </a:solidFill>
                  <a:latin typeface="+mn-lt"/>
                  <a:ea typeface="+mn-ea"/>
                  <a:cs typeface="+mn-cs"/>
                </a:defRPr>
              </a:lvl2pPr>
              <a:lvl3pPr marL="1800000" indent="-720000" algn="l" defTabSz="914400" rtl="0" eaLnBrk="1" latinLnBrk="0" hangingPunct="1">
                <a:lnSpc>
                  <a:spcPct val="90000"/>
                </a:lnSpc>
                <a:spcBef>
                  <a:spcPts val="500"/>
                </a:spcBef>
                <a:buFont typeface="Wingdings" pitchFamily="2" charset="2"/>
                <a:buChar char="Ø"/>
                <a:defRPr sz="4400" kern="1200">
                  <a:solidFill>
                    <a:schemeClr val="tx1"/>
                  </a:solidFill>
                  <a:latin typeface="+mn-lt"/>
                  <a:ea typeface="+mn-ea"/>
                  <a:cs typeface="+mn-cs"/>
                </a:defRPr>
              </a:lvl3pPr>
              <a:lvl4pPr marL="2340000" indent="-540000" algn="l" defTabSz="914400" rtl="0" eaLnBrk="1" latinLnBrk="0" hangingPunct="1">
                <a:lnSpc>
                  <a:spcPct val="90000"/>
                </a:lnSpc>
                <a:spcBef>
                  <a:spcPts val="500"/>
                </a:spcBef>
                <a:buFont typeface="Wingdings" pitchFamily="2" charset="2"/>
                <a:buChar char="ü"/>
                <a:defRPr sz="3600" kern="1200">
                  <a:solidFill>
                    <a:schemeClr val="tx1"/>
                  </a:solidFill>
                  <a:latin typeface="+mn-lt"/>
                  <a:ea typeface="+mn-ea"/>
                  <a:cs typeface="+mn-cs"/>
                </a:defRPr>
              </a:lvl4pPr>
              <a:lvl5pPr marL="3240000" indent="-5400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solidFill>
                    <a:schemeClr val="accent1"/>
                  </a:solidFill>
                </a:rPr>
                <a:t>Fractured subelements</a:t>
              </a:r>
            </a:p>
          </p:txBody>
        </p:sp>
      </p:grpSp>
    </p:spTree>
    <p:extLst>
      <p:ext uri="{BB962C8B-B14F-4D97-AF65-F5344CB8AC3E}">
        <p14:creationId xmlns:p14="http://schemas.microsoft.com/office/powerpoint/2010/main" val="316830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95B42B-096D-2340-B557-312924B72AC2}"/>
              </a:ext>
            </a:extLst>
          </p:cNvPr>
          <p:cNvSpPr>
            <a:spLocks noGrp="1"/>
          </p:cNvSpPr>
          <p:nvPr>
            <p:ph type="title"/>
          </p:nvPr>
        </p:nvSpPr>
        <p:spPr/>
        <p:txBody>
          <a:bodyPr/>
          <a:lstStyle/>
          <a:p>
            <a:r>
              <a:rPr lang="en-US"/>
              <a:t>Conclusions and next steps</a:t>
            </a:r>
          </a:p>
        </p:txBody>
      </p:sp>
      <p:sp>
        <p:nvSpPr>
          <p:cNvPr id="7" name="Date Placeholder 6"/>
          <p:cNvSpPr>
            <a:spLocks noGrp="1"/>
          </p:cNvSpPr>
          <p:nvPr>
            <p:ph type="dt" sz="half" idx="10"/>
          </p:nvPr>
        </p:nvSpPr>
        <p:spPr/>
        <p:txBody>
          <a:bodyPr/>
          <a:lstStyle/>
          <a:p>
            <a:r>
              <a:rPr lang="en-US"/>
              <a:t>9/28/2022</a:t>
            </a:r>
          </a:p>
        </p:txBody>
      </p:sp>
      <p:sp>
        <p:nvSpPr>
          <p:cNvPr id="2" name="Footer Placeholder 1">
            <a:extLst>
              <a:ext uri="{FF2B5EF4-FFF2-40B4-BE49-F238E27FC236}">
                <a16:creationId xmlns:a16="http://schemas.microsoft.com/office/drawing/2014/main" id="{58C8BC5F-A53C-EF40-9ECD-194B1DE17362}"/>
              </a:ext>
            </a:extLst>
          </p:cNvPr>
          <p:cNvSpPr>
            <a:spLocks noGrp="1"/>
          </p:cNvSpPr>
          <p:nvPr>
            <p:ph type="ftr" sz="quarter" idx="11"/>
          </p:nvPr>
        </p:nvSpPr>
        <p:spPr/>
        <p:txBody>
          <a:bodyPr/>
          <a:lstStyle/>
          <a:p>
            <a:r>
              <a:rPr lang="en-US" dirty="0"/>
              <a:t>A. Baskys -- ML for Nb</a:t>
            </a:r>
            <a:r>
              <a:rPr lang="en-US" baseline="-25000" dirty="0"/>
              <a:t>3</a:t>
            </a:r>
            <a:r>
              <a:rPr lang="en-US" dirty="0"/>
              <a:t>Sn wire image analysis</a:t>
            </a:r>
          </a:p>
        </p:txBody>
      </p:sp>
      <p:sp>
        <p:nvSpPr>
          <p:cNvPr id="3" name="Slide Number Placeholder 2">
            <a:extLst>
              <a:ext uri="{FF2B5EF4-FFF2-40B4-BE49-F238E27FC236}">
                <a16:creationId xmlns:a16="http://schemas.microsoft.com/office/drawing/2014/main" id="{D4DF00DB-C2AF-B14C-BB69-2785C2DE555F}"/>
              </a:ext>
            </a:extLst>
          </p:cNvPr>
          <p:cNvSpPr>
            <a:spLocks noGrp="1"/>
          </p:cNvSpPr>
          <p:nvPr>
            <p:ph type="sldNum" sz="quarter" idx="12"/>
          </p:nvPr>
        </p:nvSpPr>
        <p:spPr/>
        <p:txBody>
          <a:bodyPr/>
          <a:lstStyle/>
          <a:p>
            <a:fld id="{695884B8-C86C-9247-916E-0E4ED69A0AE3}" type="slidenum">
              <a:rPr lang="en-US" smtClean="0"/>
              <a:pPr/>
              <a:t>20</a:t>
            </a:fld>
            <a:endParaRPr lang="en-US"/>
          </a:p>
        </p:txBody>
      </p:sp>
      <p:sp>
        <p:nvSpPr>
          <p:cNvPr id="4" name="Text Placeholder 3">
            <a:extLst>
              <a:ext uri="{FF2B5EF4-FFF2-40B4-BE49-F238E27FC236}">
                <a16:creationId xmlns:a16="http://schemas.microsoft.com/office/drawing/2014/main" id="{E8605C12-3A53-CC92-C7AD-C239CA1D1F97}"/>
              </a:ext>
            </a:extLst>
          </p:cNvPr>
          <p:cNvSpPr>
            <a:spLocks noGrp="1"/>
          </p:cNvSpPr>
          <p:nvPr>
            <p:ph type="body" sz="quarter" idx="4294967295"/>
          </p:nvPr>
        </p:nvSpPr>
        <p:spPr>
          <a:xfrm>
            <a:off x="457200" y="1524000"/>
            <a:ext cx="10515600" cy="4530725"/>
          </a:xfrm>
        </p:spPr>
        <p:txBody>
          <a:bodyPr>
            <a:normAutofit fontScale="77500" lnSpcReduction="20000"/>
          </a:bodyPr>
          <a:lstStyle/>
          <a:p>
            <a:r>
              <a:rPr lang="en-US" dirty="0"/>
              <a:t>Some problems necessitate ML approaches</a:t>
            </a:r>
          </a:p>
          <a:p>
            <a:pPr lvl="1"/>
            <a:r>
              <a:rPr lang="en-US" dirty="0"/>
              <a:t>Non-supervised ML is now commonplace in IA</a:t>
            </a:r>
          </a:p>
          <a:p>
            <a:pPr lvl="1"/>
            <a:r>
              <a:rPr lang="en-US" dirty="0"/>
              <a:t>Use of supervised machine learning (CNNs) in literature is increasing</a:t>
            </a:r>
          </a:p>
          <a:p>
            <a:r>
              <a:rPr lang="en-US" dirty="0"/>
              <a:t>Initial results promising but dataset size requirements are an issue</a:t>
            </a:r>
          </a:p>
          <a:p>
            <a:r>
              <a:rPr lang="en-US" dirty="0"/>
              <a:t>Synthetic data and data augmentation can help</a:t>
            </a:r>
          </a:p>
          <a:p>
            <a:r>
              <a:rPr lang="en-US" dirty="0"/>
              <a:t>Ground truth in some cases in not easily attainable making model evaluation difficult </a:t>
            </a:r>
          </a:p>
          <a:p>
            <a:endParaRPr lang="en-US" dirty="0"/>
          </a:p>
          <a:p>
            <a:r>
              <a:rPr lang="en-US" dirty="0"/>
              <a:t>Next steps include obtaining more labeled data</a:t>
            </a:r>
          </a:p>
          <a:p>
            <a:r>
              <a:rPr lang="en-US" dirty="0"/>
              <a:t>Synthetic data generation and evaluation of its effectiveness</a:t>
            </a:r>
          </a:p>
          <a:p>
            <a:r>
              <a:rPr lang="en-US" dirty="0"/>
              <a:t>Model architecture/training parameter refinement</a:t>
            </a:r>
          </a:p>
          <a:p>
            <a:pPr marL="0" indent="0">
              <a:buNone/>
            </a:pPr>
            <a:endParaRPr lang="en-US" dirty="0"/>
          </a:p>
        </p:txBody>
      </p:sp>
    </p:spTree>
    <p:extLst>
      <p:ext uri="{BB962C8B-B14F-4D97-AF65-F5344CB8AC3E}">
        <p14:creationId xmlns:p14="http://schemas.microsoft.com/office/powerpoint/2010/main" val="1605832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 name="Soren Prestemon…"/>
          <p:cNvSpPr txBox="1">
            <a:spLocks noGrp="1"/>
          </p:cNvSpPr>
          <p:nvPr>
            <p:ph type="subTitle" idx="1"/>
          </p:nvPr>
        </p:nvSpPr>
        <p:spPr>
          <a:solidFill>
            <a:srgbClr val="00303B">
              <a:alpha val="65098"/>
            </a:srgbClr>
          </a:solidFill>
        </p:spPr>
        <p:txBody>
          <a:bodyPr>
            <a:normAutofit fontScale="77500" lnSpcReduction="20000"/>
          </a:bodyPr>
          <a:lstStyle/>
          <a:p>
            <a:r>
              <a:rPr lang="en-GB" sz="2700" dirty="0"/>
              <a:t>Machine Learning for Nb</a:t>
            </a:r>
            <a:r>
              <a:rPr lang="en-GB" sz="2700" baseline="-25000" dirty="0"/>
              <a:t>3</a:t>
            </a:r>
            <a:r>
              <a:rPr lang="en-GB" sz="2700" dirty="0"/>
              <a:t>Sn wire image analysis</a:t>
            </a:r>
            <a:endParaRPr lang="en-US" sz="2700" dirty="0"/>
          </a:p>
          <a:p>
            <a:r>
              <a:rPr lang="en-US" sz="1600" dirty="0"/>
              <a:t>Algirdas Baskys, Kevin Gillespie, Jean-Francois Croteau, Ian Pong</a:t>
            </a:r>
          </a:p>
          <a:p>
            <a:r>
              <a:rPr lang="en-US" sz="1600" dirty="0"/>
              <a:t> (abaskys@lbl.gov)</a:t>
            </a:r>
          </a:p>
          <a:p>
            <a:r>
              <a:rPr lang="en-US" sz="1600" dirty="0"/>
              <a:t>Lawrence Berkeley National Laboratory</a:t>
            </a:r>
          </a:p>
        </p:txBody>
      </p:sp>
      <p:sp>
        <p:nvSpPr>
          <p:cNvPr id="2" name="Title 1">
            <a:extLst>
              <a:ext uri="{FF2B5EF4-FFF2-40B4-BE49-F238E27FC236}">
                <a16:creationId xmlns:a16="http://schemas.microsoft.com/office/drawing/2014/main" id="{EDBBB095-5628-F8A7-8E43-E20DC94DEA79}"/>
              </a:ext>
            </a:extLst>
          </p:cNvPr>
          <p:cNvSpPr>
            <a:spLocks noGrp="1"/>
          </p:cNvSpPr>
          <p:nvPr>
            <p:ph type="ctrTitle"/>
          </p:nvPr>
        </p:nvSpPr>
        <p:spPr/>
        <p:txBody>
          <a:bodyPr/>
          <a:lstStyle/>
          <a:p>
            <a:r>
              <a:rPr lang="en-GB" sz="4400" dirty="0"/>
              <a:t>Thank you! Questions?</a:t>
            </a:r>
            <a:br>
              <a:rPr lang="en-US" sz="4400" dirty="0"/>
            </a:br>
            <a:endParaRPr lang="en-US" dirty="0"/>
          </a:p>
        </p:txBody>
      </p:sp>
      <p:sp>
        <p:nvSpPr>
          <p:cNvPr id="3" name="Date Placeholder 2">
            <a:extLst>
              <a:ext uri="{FF2B5EF4-FFF2-40B4-BE49-F238E27FC236}">
                <a16:creationId xmlns:a16="http://schemas.microsoft.com/office/drawing/2014/main" id="{F8FBF553-FBD9-EDE4-8D8D-599DD544BC8A}"/>
              </a:ext>
            </a:extLst>
          </p:cNvPr>
          <p:cNvSpPr>
            <a:spLocks noGrp="1"/>
          </p:cNvSpPr>
          <p:nvPr>
            <p:ph type="dt" sz="half" idx="10"/>
          </p:nvPr>
        </p:nvSpPr>
        <p:spPr/>
        <p:txBody>
          <a:bodyPr/>
          <a:lstStyle/>
          <a:p>
            <a:r>
              <a:rPr lang="en-US"/>
              <a:t>9/28/2022</a:t>
            </a:r>
            <a:endParaRPr lang="en-GB"/>
          </a:p>
        </p:txBody>
      </p:sp>
      <p:sp>
        <p:nvSpPr>
          <p:cNvPr id="4" name="Footer Placeholder 3">
            <a:extLst>
              <a:ext uri="{FF2B5EF4-FFF2-40B4-BE49-F238E27FC236}">
                <a16:creationId xmlns:a16="http://schemas.microsoft.com/office/drawing/2014/main" id="{766BE4A2-AAC2-9ABF-A2EE-B2D41AFA127B}"/>
              </a:ext>
            </a:extLst>
          </p:cNvPr>
          <p:cNvSpPr>
            <a:spLocks noGrp="1"/>
          </p:cNvSpPr>
          <p:nvPr>
            <p:ph type="ftr" sz="quarter" idx="11"/>
          </p:nvPr>
        </p:nvSpPr>
        <p:spPr/>
        <p:txBody>
          <a:bodyPr/>
          <a:lstStyle/>
          <a:p>
            <a:r>
              <a:rPr lang="en-US" dirty="0"/>
              <a:t>A. Baskys -- ML for Nb</a:t>
            </a:r>
            <a:r>
              <a:rPr lang="en-US" baseline="-25000" dirty="0"/>
              <a:t>3</a:t>
            </a:r>
            <a:r>
              <a:rPr lang="en-US" dirty="0"/>
              <a:t>Sn wire image analysis</a:t>
            </a:r>
          </a:p>
        </p:txBody>
      </p:sp>
      <p:sp>
        <p:nvSpPr>
          <p:cNvPr id="5" name="Slide Number Placeholder 4">
            <a:extLst>
              <a:ext uri="{FF2B5EF4-FFF2-40B4-BE49-F238E27FC236}">
                <a16:creationId xmlns:a16="http://schemas.microsoft.com/office/drawing/2014/main" id="{EA7D5073-313B-D879-221E-184273B8C538}"/>
              </a:ext>
            </a:extLst>
          </p:cNvPr>
          <p:cNvSpPr>
            <a:spLocks noGrp="1"/>
          </p:cNvSpPr>
          <p:nvPr>
            <p:ph type="sldNum" sz="quarter" idx="12"/>
          </p:nvPr>
        </p:nvSpPr>
        <p:spPr/>
        <p:txBody>
          <a:bodyPr/>
          <a:lstStyle/>
          <a:p>
            <a:fld id="{E6910A57-C4C2-471D-B852-7E80F10F5A4C}" type="slidenum">
              <a:rPr lang="en-GB" smtClean="0"/>
              <a:pPr/>
              <a:t>21</a:t>
            </a:fld>
            <a:endParaRPr lang="en-GB"/>
          </a:p>
        </p:txBody>
      </p:sp>
    </p:spTree>
    <p:extLst>
      <p:ext uri="{BB962C8B-B14F-4D97-AF65-F5344CB8AC3E}">
        <p14:creationId xmlns:p14="http://schemas.microsoft.com/office/powerpoint/2010/main" val="3479436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0A05E58-B7DD-4533-8D94-992A69A0E396}"/>
              </a:ext>
            </a:extLst>
          </p:cNvPr>
          <p:cNvSpPr>
            <a:spLocks noGrp="1"/>
          </p:cNvSpPr>
          <p:nvPr>
            <p:ph type="title"/>
          </p:nvPr>
        </p:nvSpPr>
        <p:spPr/>
        <p:txBody>
          <a:bodyPr/>
          <a:lstStyle/>
          <a:p>
            <a:r>
              <a:rPr lang="en-US"/>
              <a:t>Synthetic data</a:t>
            </a:r>
          </a:p>
        </p:txBody>
      </p:sp>
      <p:sp>
        <p:nvSpPr>
          <p:cNvPr id="2" name="Date Placeholder 1">
            <a:extLst>
              <a:ext uri="{FF2B5EF4-FFF2-40B4-BE49-F238E27FC236}">
                <a16:creationId xmlns:a16="http://schemas.microsoft.com/office/drawing/2014/main" id="{C12D1765-7AEF-4A52-B2D0-C602C901C432}"/>
              </a:ext>
            </a:extLst>
          </p:cNvPr>
          <p:cNvSpPr>
            <a:spLocks noGrp="1"/>
          </p:cNvSpPr>
          <p:nvPr>
            <p:ph type="dt" sz="half" idx="10"/>
          </p:nvPr>
        </p:nvSpPr>
        <p:spPr/>
        <p:txBody>
          <a:bodyPr/>
          <a:lstStyle/>
          <a:p>
            <a:r>
              <a:rPr lang="en-US"/>
              <a:t>9/28/2022</a:t>
            </a:r>
          </a:p>
        </p:txBody>
      </p:sp>
      <p:sp>
        <p:nvSpPr>
          <p:cNvPr id="12" name="Footer Placeholder 1">
            <a:extLst>
              <a:ext uri="{FF2B5EF4-FFF2-40B4-BE49-F238E27FC236}">
                <a16:creationId xmlns:a16="http://schemas.microsoft.com/office/drawing/2014/main" id="{1D892E84-030E-04C2-B9E6-46358B31803C}"/>
              </a:ext>
            </a:extLst>
          </p:cNvPr>
          <p:cNvSpPr>
            <a:spLocks noGrp="1"/>
          </p:cNvSpPr>
          <p:nvPr>
            <p:ph type="ftr" sz="quarter" idx="11"/>
          </p:nvPr>
        </p:nvSpPr>
        <p:spPr/>
        <p:txBody>
          <a:bodyPr/>
          <a:lstStyle/>
          <a:p>
            <a:r>
              <a:rPr lang="en-US" dirty="0"/>
              <a:t>A. Baskys -- ML for Nb</a:t>
            </a:r>
            <a:r>
              <a:rPr lang="en-US" baseline="-25000" dirty="0"/>
              <a:t>3</a:t>
            </a:r>
            <a:r>
              <a:rPr lang="en-US" dirty="0"/>
              <a:t>Sn wire image analysis</a:t>
            </a:r>
          </a:p>
        </p:txBody>
      </p:sp>
      <p:sp>
        <p:nvSpPr>
          <p:cNvPr id="4" name="Slide Number Placeholder 3">
            <a:extLst>
              <a:ext uri="{FF2B5EF4-FFF2-40B4-BE49-F238E27FC236}">
                <a16:creationId xmlns:a16="http://schemas.microsoft.com/office/drawing/2014/main" id="{4A32D999-E448-4742-BEA8-AB57BD27D111}"/>
              </a:ext>
            </a:extLst>
          </p:cNvPr>
          <p:cNvSpPr>
            <a:spLocks noGrp="1"/>
          </p:cNvSpPr>
          <p:nvPr>
            <p:ph type="sldNum" sz="quarter" idx="12"/>
          </p:nvPr>
        </p:nvSpPr>
        <p:spPr/>
        <p:txBody>
          <a:bodyPr/>
          <a:lstStyle/>
          <a:p>
            <a:fld id="{695884B8-C86C-9247-916E-0E4ED69A0AE3}" type="slidenum">
              <a:rPr lang="en-US" smtClean="0"/>
              <a:t>22</a:t>
            </a:fld>
            <a:endParaRPr lang="en-US"/>
          </a:p>
        </p:txBody>
      </p:sp>
      <p:sp>
        <p:nvSpPr>
          <p:cNvPr id="7" name="TextBox 6">
            <a:extLst>
              <a:ext uri="{FF2B5EF4-FFF2-40B4-BE49-F238E27FC236}">
                <a16:creationId xmlns:a16="http://schemas.microsoft.com/office/drawing/2014/main" id="{9FBF36A1-35D8-426F-9484-D53466CD95E0}"/>
              </a:ext>
            </a:extLst>
          </p:cNvPr>
          <p:cNvSpPr txBox="1"/>
          <p:nvPr/>
        </p:nvSpPr>
        <p:spPr>
          <a:xfrm>
            <a:off x="250891" y="1298649"/>
            <a:ext cx="11627683" cy="369332"/>
          </a:xfrm>
          <a:prstGeom prst="rect">
            <a:avLst/>
          </a:prstGeom>
          <a:noFill/>
        </p:spPr>
        <p:txBody>
          <a:bodyPr wrap="square" rtlCol="0">
            <a:spAutoFit/>
          </a:bodyPr>
          <a:lstStyle/>
          <a:p>
            <a:pPr marL="285750" indent="-285750">
              <a:buFont typeface="Arial" panose="020B0604020202020204" pitchFamily="34" charset="0"/>
              <a:buChar char="•"/>
            </a:pPr>
            <a:r>
              <a:rPr lang="en-US" dirty="0"/>
              <a:t>To minimize the need for real data, we create our own:</a:t>
            </a:r>
          </a:p>
        </p:txBody>
      </p:sp>
      <p:pic>
        <p:nvPicPr>
          <p:cNvPr id="8" name="Google Shape;151;p24">
            <a:extLst>
              <a:ext uri="{FF2B5EF4-FFF2-40B4-BE49-F238E27FC236}">
                <a16:creationId xmlns:a16="http://schemas.microsoft.com/office/drawing/2014/main" id="{B4E78FC1-6ECA-4E09-A48E-1E85759489B2}"/>
              </a:ext>
            </a:extLst>
          </p:cNvPr>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378384" y="1930534"/>
            <a:ext cx="1646719" cy="1623685"/>
          </a:xfrm>
          <a:prstGeom prst="rect">
            <a:avLst/>
          </a:prstGeom>
          <a:noFill/>
          <a:ln>
            <a:noFill/>
          </a:ln>
        </p:spPr>
      </p:pic>
      <p:pic>
        <p:nvPicPr>
          <p:cNvPr id="9" name="Google Shape;152;p24">
            <a:extLst>
              <a:ext uri="{FF2B5EF4-FFF2-40B4-BE49-F238E27FC236}">
                <a16:creationId xmlns:a16="http://schemas.microsoft.com/office/drawing/2014/main" id="{67BCD63B-9DC8-4D13-8F8B-478CFF693E28}"/>
              </a:ext>
            </a:extLst>
          </p:cNvPr>
          <p:cNvPicPr preferRelativeResize="0"/>
          <p:nvPr/>
        </p:nvPicPr>
        <p:blipFill>
          <a:blip r:embed="rId4">
            <a:alphaModFix/>
          </a:blip>
          <a:stretch>
            <a:fillRect/>
          </a:stretch>
        </p:blipFill>
        <p:spPr>
          <a:xfrm>
            <a:off x="2578761" y="1930534"/>
            <a:ext cx="1556624" cy="1623685"/>
          </a:xfrm>
          <a:prstGeom prst="rect">
            <a:avLst/>
          </a:prstGeom>
          <a:noFill/>
          <a:ln>
            <a:noFill/>
          </a:ln>
        </p:spPr>
      </p:pic>
      <p:pic>
        <p:nvPicPr>
          <p:cNvPr id="10" name="Google Shape;163;p25">
            <a:extLst>
              <a:ext uri="{FF2B5EF4-FFF2-40B4-BE49-F238E27FC236}">
                <a16:creationId xmlns:a16="http://schemas.microsoft.com/office/drawing/2014/main" id="{66CE2E58-963C-4CDC-8C05-571ECE3F7345}"/>
              </a:ext>
            </a:extLst>
          </p:cNvPr>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4650356" y="1930534"/>
            <a:ext cx="2891287" cy="1623685"/>
          </a:xfrm>
          <a:prstGeom prst="rect">
            <a:avLst/>
          </a:prstGeom>
          <a:noFill/>
          <a:ln>
            <a:noFill/>
          </a:ln>
        </p:spPr>
      </p:pic>
      <p:sp>
        <p:nvSpPr>
          <p:cNvPr id="11" name="AutoShape 2">
            <a:extLst>
              <a:ext uri="{FF2B5EF4-FFF2-40B4-BE49-F238E27FC236}">
                <a16:creationId xmlns:a16="http://schemas.microsoft.com/office/drawing/2014/main" id="{399728C9-0D73-4691-8991-B623EAF7C1B3}"/>
              </a:ext>
            </a:extLst>
          </p:cNvPr>
          <p:cNvSpPr>
            <a:spLocks noChangeAspect="1" noChangeArrowheads="1"/>
          </p:cNvSpPr>
          <p:nvPr/>
        </p:nvSpPr>
        <p:spPr bwMode="auto">
          <a:xfrm>
            <a:off x="6019800" y="3352800"/>
            <a:ext cx="152400" cy="152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endParaRPr lang="en-US" sz="900"/>
          </a:p>
        </p:txBody>
      </p:sp>
      <p:pic>
        <p:nvPicPr>
          <p:cNvPr id="16" name="Google Shape;214;p31">
            <a:extLst>
              <a:ext uri="{FF2B5EF4-FFF2-40B4-BE49-F238E27FC236}">
                <a16:creationId xmlns:a16="http://schemas.microsoft.com/office/drawing/2014/main" id="{9E5A9E08-61EA-45D4-B9A2-01E1BD0152D6}"/>
              </a:ext>
            </a:extLst>
          </p:cNvPr>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8176816" y="1916543"/>
            <a:ext cx="2753849" cy="1623685"/>
          </a:xfrm>
          <a:prstGeom prst="rect">
            <a:avLst/>
          </a:prstGeom>
          <a:noFill/>
          <a:ln>
            <a:noFill/>
          </a:ln>
        </p:spPr>
      </p:pic>
      <p:pic>
        <p:nvPicPr>
          <p:cNvPr id="20" name="Google Shape;169;p26">
            <a:extLst>
              <a:ext uri="{FF2B5EF4-FFF2-40B4-BE49-F238E27FC236}">
                <a16:creationId xmlns:a16="http://schemas.microsoft.com/office/drawing/2014/main" id="{F1B2BA32-2ABE-48AD-B4D2-77D626920241}"/>
              </a:ext>
            </a:extLst>
          </p:cNvPr>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378384" y="3964259"/>
            <a:ext cx="1875927" cy="1055208"/>
          </a:xfrm>
          <a:prstGeom prst="rect">
            <a:avLst/>
          </a:prstGeom>
          <a:noFill/>
          <a:ln>
            <a:noFill/>
          </a:ln>
        </p:spPr>
      </p:pic>
      <p:pic>
        <p:nvPicPr>
          <p:cNvPr id="21" name="Google Shape;170;p26">
            <a:extLst>
              <a:ext uri="{FF2B5EF4-FFF2-40B4-BE49-F238E27FC236}">
                <a16:creationId xmlns:a16="http://schemas.microsoft.com/office/drawing/2014/main" id="{0CBD0683-CB77-4F1C-BCBF-1AF76D23D1C8}"/>
              </a:ext>
            </a:extLst>
          </p:cNvPr>
          <p:cNvPicPr preferRelativeResize="0"/>
          <p:nvPr/>
        </p:nvPicPr>
        <p:blipFill>
          <a:blip r:embed="rId8" cstate="print">
            <a:alphaModFix/>
            <a:extLst>
              <a:ext uri="{28A0092B-C50C-407E-A947-70E740481C1C}">
                <a14:useLocalDpi xmlns:a14="http://schemas.microsoft.com/office/drawing/2010/main"/>
              </a:ext>
            </a:extLst>
          </a:blip>
          <a:stretch>
            <a:fillRect/>
          </a:stretch>
        </p:blipFill>
        <p:spPr>
          <a:xfrm>
            <a:off x="378385" y="5059791"/>
            <a:ext cx="1875927" cy="1055213"/>
          </a:xfrm>
          <a:prstGeom prst="rect">
            <a:avLst/>
          </a:prstGeom>
          <a:noFill/>
          <a:ln>
            <a:noFill/>
          </a:ln>
        </p:spPr>
      </p:pic>
      <p:cxnSp>
        <p:nvCxnSpPr>
          <p:cNvPr id="22" name="Straight Arrow Connector 21">
            <a:extLst>
              <a:ext uri="{FF2B5EF4-FFF2-40B4-BE49-F238E27FC236}">
                <a16:creationId xmlns:a16="http://schemas.microsoft.com/office/drawing/2014/main" id="{3F3D27AD-9B8C-4D18-A63B-82B03350EEC5}"/>
              </a:ext>
            </a:extLst>
          </p:cNvPr>
          <p:cNvCxnSpPr>
            <a:cxnSpLocks/>
          </p:cNvCxnSpPr>
          <p:nvPr/>
        </p:nvCxnSpPr>
        <p:spPr>
          <a:xfrm>
            <a:off x="2119746" y="2725947"/>
            <a:ext cx="297949"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2DD9ACF-B0D4-44D9-8A81-C8248B18079F}"/>
              </a:ext>
            </a:extLst>
          </p:cNvPr>
          <p:cNvCxnSpPr>
            <a:cxnSpLocks/>
          </p:cNvCxnSpPr>
          <p:nvPr/>
        </p:nvCxnSpPr>
        <p:spPr>
          <a:xfrm>
            <a:off x="4228092" y="2708694"/>
            <a:ext cx="297949"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780BF22-DBE0-4D2F-B93C-4535FE6D6ADD}"/>
              </a:ext>
            </a:extLst>
          </p:cNvPr>
          <p:cNvCxnSpPr>
            <a:cxnSpLocks/>
          </p:cNvCxnSpPr>
          <p:nvPr/>
        </p:nvCxnSpPr>
        <p:spPr>
          <a:xfrm>
            <a:off x="7713164" y="2725947"/>
            <a:ext cx="297949"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7BD12B6-377C-4C32-BC81-08AAEB8441FF}"/>
              </a:ext>
            </a:extLst>
          </p:cNvPr>
          <p:cNvSpPr txBox="1"/>
          <p:nvPr/>
        </p:nvSpPr>
        <p:spPr>
          <a:xfrm>
            <a:off x="2578761" y="4122571"/>
            <a:ext cx="6384085" cy="1892826"/>
          </a:xfrm>
          <a:prstGeom prst="rect">
            <a:avLst/>
          </a:prstGeom>
          <a:noFill/>
        </p:spPr>
        <p:txBody>
          <a:bodyPr wrap="square" rtlCol="0">
            <a:spAutoFit/>
          </a:bodyPr>
          <a:lstStyle/>
          <a:p>
            <a:pPr marL="285750" indent="-285750">
              <a:buFont typeface="Arial" panose="020B0604020202020204" pitchFamily="34" charset="0"/>
              <a:buChar char="•"/>
            </a:pPr>
            <a:r>
              <a:rPr lang="en-US" dirty="0"/>
              <a:t>“Data” and label created together</a:t>
            </a:r>
          </a:p>
          <a:p>
            <a:pPr marL="285750" indent="-285750">
              <a:buFont typeface="Arial" panose="020B0604020202020204" pitchFamily="34" charset="0"/>
              <a:buChar char="•"/>
            </a:pPr>
            <a:r>
              <a:rPr lang="en-US" dirty="0"/>
              <a:t>Straight forward to automate to create large dataset for training</a:t>
            </a:r>
          </a:p>
          <a:p>
            <a:pPr marL="285750" indent="-285750">
              <a:buFont typeface="Arial" panose="020B0604020202020204" pitchFamily="34" charset="0"/>
              <a:buChar char="•"/>
            </a:pPr>
            <a:r>
              <a:rPr lang="en-US" dirty="0"/>
              <a:t>The pre-trained model is likely to need less real data to achieve good performance</a:t>
            </a:r>
          </a:p>
          <a:p>
            <a:pPr marL="285750" indent="-285750">
              <a:buFont typeface="Arial" panose="020B0604020202020204" pitchFamily="34" charset="0"/>
              <a:buChar char="•"/>
            </a:pPr>
            <a:r>
              <a:rPr lang="en-US" dirty="0"/>
              <a:t>Only read data would be used for validation</a:t>
            </a:r>
          </a:p>
          <a:p>
            <a:pPr marL="285750" indent="-285750">
              <a:buFont typeface="Arial" panose="020B0604020202020204" pitchFamily="34" charset="0"/>
              <a:buChar char="•"/>
            </a:pPr>
            <a:endParaRPr lang="en-US" sz="900" dirty="0"/>
          </a:p>
        </p:txBody>
      </p:sp>
    </p:spTree>
    <p:extLst>
      <p:ext uri="{BB962C8B-B14F-4D97-AF65-F5344CB8AC3E}">
        <p14:creationId xmlns:p14="http://schemas.microsoft.com/office/powerpoint/2010/main" val="6729612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87E13B6-54A4-0FF4-84F5-6BAF8DB5E00E}"/>
              </a:ext>
            </a:extLst>
          </p:cNvPr>
          <p:cNvSpPr>
            <a:spLocks noGrp="1"/>
          </p:cNvSpPr>
          <p:nvPr>
            <p:ph type="title"/>
          </p:nvPr>
        </p:nvSpPr>
        <p:spPr/>
        <p:txBody>
          <a:bodyPr/>
          <a:lstStyle/>
          <a:p>
            <a:r>
              <a:rPr lang="en-US"/>
              <a:t>Nb</a:t>
            </a:r>
            <a:r>
              <a:rPr lang="en-US" baseline="-25000"/>
              <a:t>3</a:t>
            </a:r>
            <a:r>
              <a:rPr lang="en-US"/>
              <a:t>Sn with artificial pinning centers (APC)</a:t>
            </a:r>
          </a:p>
        </p:txBody>
      </p:sp>
      <p:sp>
        <p:nvSpPr>
          <p:cNvPr id="2" name="Date Placeholder 1">
            <a:extLst>
              <a:ext uri="{FF2B5EF4-FFF2-40B4-BE49-F238E27FC236}">
                <a16:creationId xmlns:a16="http://schemas.microsoft.com/office/drawing/2014/main" id="{9FC164F8-F387-DF8D-8455-6E9BFBC8C53B}"/>
              </a:ext>
            </a:extLst>
          </p:cNvPr>
          <p:cNvSpPr>
            <a:spLocks noGrp="1"/>
          </p:cNvSpPr>
          <p:nvPr>
            <p:ph type="dt" sz="half" idx="10"/>
          </p:nvPr>
        </p:nvSpPr>
        <p:spPr/>
        <p:txBody>
          <a:bodyPr/>
          <a:lstStyle/>
          <a:p>
            <a:r>
              <a:rPr lang="en-US"/>
              <a:t>9/28/2022</a:t>
            </a:r>
          </a:p>
        </p:txBody>
      </p:sp>
      <p:sp>
        <p:nvSpPr>
          <p:cNvPr id="82" name="Footer Placeholder 81">
            <a:extLst>
              <a:ext uri="{FF2B5EF4-FFF2-40B4-BE49-F238E27FC236}">
                <a16:creationId xmlns:a16="http://schemas.microsoft.com/office/drawing/2014/main" id="{3049ABDB-2D63-E4A5-A4FD-91C0BF9BAFC2}"/>
              </a:ext>
            </a:extLst>
          </p:cNvPr>
          <p:cNvSpPr>
            <a:spLocks noGrp="1"/>
          </p:cNvSpPr>
          <p:nvPr>
            <p:ph type="ftr" sz="quarter" idx="11"/>
          </p:nvPr>
        </p:nvSpPr>
        <p:spPr/>
        <p:txBody>
          <a:bodyPr/>
          <a:lstStyle/>
          <a:p>
            <a:r>
              <a:rPr lang="en-US" dirty="0"/>
              <a:t>A. Baskys -- ML for Nb</a:t>
            </a:r>
            <a:r>
              <a:rPr lang="en-US" baseline="-25000" dirty="0"/>
              <a:t>3</a:t>
            </a:r>
            <a:r>
              <a:rPr lang="en-US" dirty="0"/>
              <a:t>Sn wire image analysis</a:t>
            </a:r>
          </a:p>
        </p:txBody>
      </p:sp>
      <p:sp>
        <p:nvSpPr>
          <p:cNvPr id="4" name="Slide Number Placeholder 3">
            <a:extLst>
              <a:ext uri="{FF2B5EF4-FFF2-40B4-BE49-F238E27FC236}">
                <a16:creationId xmlns:a16="http://schemas.microsoft.com/office/drawing/2014/main" id="{8492113F-F96B-77D6-1B0A-1C033388519D}"/>
              </a:ext>
            </a:extLst>
          </p:cNvPr>
          <p:cNvSpPr>
            <a:spLocks noGrp="1"/>
          </p:cNvSpPr>
          <p:nvPr>
            <p:ph type="sldNum" sz="quarter" idx="12"/>
          </p:nvPr>
        </p:nvSpPr>
        <p:spPr/>
        <p:txBody>
          <a:bodyPr/>
          <a:lstStyle/>
          <a:p>
            <a:fld id="{695884B8-C86C-9247-916E-0E4ED69A0AE3}" type="slidenum">
              <a:rPr lang="en-US" smtClean="0"/>
              <a:t>23</a:t>
            </a:fld>
            <a:endParaRPr lang="en-US"/>
          </a:p>
        </p:txBody>
      </p:sp>
      <p:sp>
        <p:nvSpPr>
          <p:cNvPr id="5" name="Text Placeholder 4">
            <a:extLst>
              <a:ext uri="{FF2B5EF4-FFF2-40B4-BE49-F238E27FC236}">
                <a16:creationId xmlns:a16="http://schemas.microsoft.com/office/drawing/2014/main" id="{4C86C7F6-A405-5F7D-22AF-FB0C477591E8}"/>
              </a:ext>
            </a:extLst>
          </p:cNvPr>
          <p:cNvSpPr>
            <a:spLocks noGrp="1"/>
          </p:cNvSpPr>
          <p:nvPr>
            <p:ph type="body" sz="quarter" idx="4294967295"/>
          </p:nvPr>
        </p:nvSpPr>
        <p:spPr>
          <a:xfrm>
            <a:off x="0" y="1806575"/>
            <a:ext cx="4357688" cy="4289425"/>
          </a:xfrm>
        </p:spPr>
        <p:txBody>
          <a:bodyPr>
            <a:noAutofit/>
          </a:bodyPr>
          <a:lstStyle/>
          <a:p>
            <a:r>
              <a:rPr lang="en-US" sz="1600" dirty="0"/>
              <a:t>APCs contribute to:</a:t>
            </a:r>
          </a:p>
          <a:p>
            <a:pPr lvl="1"/>
            <a:r>
              <a:rPr lang="en-US" sz="1600" dirty="0"/>
              <a:t>Additional point pinning</a:t>
            </a:r>
          </a:p>
          <a:p>
            <a:pPr lvl="1"/>
            <a:r>
              <a:rPr lang="en-US" sz="1600" dirty="0"/>
              <a:t>Reduction in grain coarsening during HT</a:t>
            </a:r>
          </a:p>
          <a:p>
            <a:r>
              <a:rPr lang="en-US" sz="1600" dirty="0"/>
              <a:t>To optimize heat-treatment of APC wires it is of interest to determine:</a:t>
            </a:r>
          </a:p>
          <a:p>
            <a:pPr lvl="1"/>
            <a:r>
              <a:rPr lang="en-US" sz="1600" dirty="0"/>
              <a:t>Precipitates size, </a:t>
            </a:r>
          </a:p>
          <a:p>
            <a:pPr lvl="1"/>
            <a:r>
              <a:rPr lang="en-US" sz="1600" dirty="0"/>
              <a:t>Density </a:t>
            </a:r>
          </a:p>
          <a:p>
            <a:pPr lvl="1"/>
            <a:r>
              <a:rPr lang="en-US" sz="1600" dirty="0"/>
              <a:t>Growth rate</a:t>
            </a:r>
          </a:p>
          <a:p>
            <a:r>
              <a:rPr lang="en-US" sz="1600" dirty="0"/>
              <a:t>Multiple samples need to be analyzed, but both sample preparation and analysis are very time consuming</a:t>
            </a:r>
          </a:p>
          <a:p>
            <a:endParaRPr lang="en-US" sz="1600" dirty="0"/>
          </a:p>
          <a:p>
            <a:r>
              <a:rPr lang="en-US" sz="1600" dirty="0"/>
              <a:t>The images are not suitable for analysis via conventional IA techniques</a:t>
            </a:r>
          </a:p>
          <a:p>
            <a:endParaRPr lang="en-US" sz="1600" dirty="0"/>
          </a:p>
        </p:txBody>
      </p:sp>
      <p:sp>
        <p:nvSpPr>
          <p:cNvPr id="12" name="TextBox 11">
            <a:extLst>
              <a:ext uri="{FF2B5EF4-FFF2-40B4-BE49-F238E27FC236}">
                <a16:creationId xmlns:a16="http://schemas.microsoft.com/office/drawing/2014/main" id="{B8A07996-B75D-BBD3-C3F4-2CE6AB8D5134}"/>
              </a:ext>
            </a:extLst>
          </p:cNvPr>
          <p:cNvSpPr txBox="1"/>
          <p:nvPr/>
        </p:nvSpPr>
        <p:spPr>
          <a:xfrm>
            <a:off x="8001000" y="6357894"/>
            <a:ext cx="3014357" cy="507831"/>
          </a:xfrm>
          <a:prstGeom prst="rect">
            <a:avLst/>
          </a:prstGeom>
          <a:noFill/>
        </p:spPr>
        <p:txBody>
          <a:bodyPr wrap="square" rtlCol="0">
            <a:spAutoFit/>
          </a:bodyPr>
          <a:lstStyle/>
          <a:p>
            <a:r>
              <a:rPr lang="en-US" sz="900" dirty="0">
                <a:solidFill>
                  <a:schemeClr val="bg1"/>
                </a:solidFill>
                <a:latin typeface="+mj-lt"/>
                <a:ea typeface="Yu Mincho" panose="02020400000000000000" pitchFamily="18" charset="-128"/>
                <a:cs typeface="Arial" panose="020B0604020202020204" pitchFamily="34" charset="0"/>
              </a:rPr>
              <a:t>[1] X. Xu et. al., </a:t>
            </a:r>
            <a:r>
              <a:rPr lang="en-US" sz="900" dirty="0" err="1">
                <a:solidFill>
                  <a:schemeClr val="bg1"/>
                </a:solidFill>
                <a:latin typeface="+mj-lt"/>
                <a:ea typeface="Yu Mincho" panose="02020400000000000000" pitchFamily="18" charset="-128"/>
                <a:cs typeface="Arial" panose="020B0604020202020204" pitchFamily="34" charset="0"/>
              </a:rPr>
              <a:t>doi</a:t>
            </a:r>
            <a:r>
              <a:rPr lang="en-US" sz="900" dirty="0">
                <a:solidFill>
                  <a:schemeClr val="bg1"/>
                </a:solidFill>
                <a:latin typeface="+mj-lt"/>
                <a:ea typeface="Yu Mincho" panose="02020400000000000000" pitchFamily="18" charset="-128"/>
                <a:cs typeface="Arial" panose="020B0604020202020204" pitchFamily="34" charset="0"/>
              </a:rPr>
              <a:t>: 10.1016/j.scriptamat.2020.05.043</a:t>
            </a:r>
          </a:p>
          <a:p>
            <a:r>
              <a:rPr lang="en-US" sz="900" dirty="0">
                <a:solidFill>
                  <a:schemeClr val="bg1"/>
                </a:solidFill>
                <a:latin typeface="+mj-lt"/>
                <a:ea typeface="Yu Mincho" panose="02020400000000000000" pitchFamily="18" charset="-128"/>
                <a:cs typeface="Arial" panose="020B0604020202020204" pitchFamily="34" charset="0"/>
              </a:rPr>
              <a:t>[2] </a:t>
            </a:r>
            <a:r>
              <a:rPr lang="en-US" sz="900" dirty="0">
                <a:solidFill>
                  <a:schemeClr val="bg1"/>
                </a:solidFill>
                <a:latin typeface="+mj-lt"/>
                <a:ea typeface="Yu Mincho" panose="02020400000000000000" pitchFamily="18" charset="-128"/>
              </a:rPr>
              <a:t>J. Rochester et. al., </a:t>
            </a:r>
            <a:r>
              <a:rPr lang="en-US" sz="900" dirty="0" err="1">
                <a:solidFill>
                  <a:schemeClr val="bg1"/>
                </a:solidFill>
                <a:latin typeface="+mj-lt"/>
                <a:ea typeface="Yu Mincho" panose="02020400000000000000" pitchFamily="18" charset="-128"/>
              </a:rPr>
              <a:t>doi</a:t>
            </a:r>
            <a:r>
              <a:rPr lang="en-US" sz="900" dirty="0">
                <a:solidFill>
                  <a:schemeClr val="bg1"/>
                </a:solidFill>
                <a:latin typeface="+mj-lt"/>
                <a:ea typeface="Yu Mincho" panose="02020400000000000000" pitchFamily="18" charset="-128"/>
              </a:rPr>
              <a:t>: 10.1109/TASC.2021.3057560</a:t>
            </a:r>
            <a:endParaRPr lang="en-US" sz="900" dirty="0">
              <a:solidFill>
                <a:schemeClr val="bg1"/>
              </a:solidFill>
              <a:latin typeface="+mj-lt"/>
              <a:ea typeface="Yu Mincho" panose="02020400000000000000" pitchFamily="18" charset="-128"/>
              <a:cs typeface="Arial" panose="020B0604020202020204" pitchFamily="34" charset="0"/>
            </a:endParaRPr>
          </a:p>
        </p:txBody>
      </p:sp>
      <p:grpSp>
        <p:nvGrpSpPr>
          <p:cNvPr id="16" name="Group 15">
            <a:extLst>
              <a:ext uri="{FF2B5EF4-FFF2-40B4-BE49-F238E27FC236}">
                <a16:creationId xmlns:a16="http://schemas.microsoft.com/office/drawing/2014/main" id="{7919AA3D-7FD6-7A36-6544-09BD530D9024}"/>
              </a:ext>
            </a:extLst>
          </p:cNvPr>
          <p:cNvGrpSpPr/>
          <p:nvPr/>
        </p:nvGrpSpPr>
        <p:grpSpPr>
          <a:xfrm>
            <a:off x="8685005" y="1080000"/>
            <a:ext cx="3566160" cy="5277894"/>
            <a:chOff x="17199892" y="2227423"/>
            <a:chExt cx="7132320" cy="10555787"/>
          </a:xfrm>
        </p:grpSpPr>
        <p:pic>
          <p:nvPicPr>
            <p:cNvPr id="7" name="Picture 6">
              <a:extLst>
                <a:ext uri="{FF2B5EF4-FFF2-40B4-BE49-F238E27FC236}">
                  <a16:creationId xmlns:a16="http://schemas.microsoft.com/office/drawing/2014/main" id="{0F3C791D-A92A-B775-98E9-81425CA7826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867815" y="2265294"/>
              <a:ext cx="5809065" cy="4772705"/>
            </a:xfrm>
            <a:prstGeom prst="rect">
              <a:avLst/>
            </a:prstGeom>
          </p:spPr>
        </p:pic>
        <p:pic>
          <p:nvPicPr>
            <p:cNvPr id="13" name="Picture 12">
              <a:extLst>
                <a:ext uri="{FF2B5EF4-FFF2-40B4-BE49-F238E27FC236}">
                  <a16:creationId xmlns:a16="http://schemas.microsoft.com/office/drawing/2014/main" id="{8409AD3C-5BA4-94FB-857B-1FE8E85E4C1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810004" y="7018949"/>
              <a:ext cx="6265278" cy="3855078"/>
            </a:xfrm>
            <a:prstGeom prst="rect">
              <a:avLst/>
            </a:prstGeom>
          </p:spPr>
        </p:pic>
        <p:sp>
          <p:nvSpPr>
            <p:cNvPr id="11" name="TextBox 10">
              <a:extLst>
                <a:ext uri="{FF2B5EF4-FFF2-40B4-BE49-F238E27FC236}">
                  <a16:creationId xmlns:a16="http://schemas.microsoft.com/office/drawing/2014/main" id="{B329CE63-4444-309E-4CF2-C84C21FC5B69}"/>
                </a:ext>
              </a:extLst>
            </p:cNvPr>
            <p:cNvSpPr txBox="1"/>
            <p:nvPr/>
          </p:nvSpPr>
          <p:spPr>
            <a:xfrm>
              <a:off x="17199892" y="10751884"/>
              <a:ext cx="7132320" cy="2031326"/>
            </a:xfrm>
            <a:prstGeom prst="rect">
              <a:avLst/>
            </a:prstGeom>
            <a:noFill/>
          </p:spPr>
          <p:txBody>
            <a:bodyPr wrap="square" rtlCol="0">
              <a:spAutoFit/>
            </a:bodyPr>
            <a:lstStyle/>
            <a:p>
              <a:pPr algn="ctr"/>
              <a:r>
                <a:rPr lang="en-US" sz="1000">
                  <a:latin typeface="+mj-lt"/>
                  <a:ea typeface="Yu Mincho" panose="02020400000000000000" pitchFamily="18" charset="-128"/>
                  <a:cs typeface="Arial" panose="020B0604020202020204" pitchFamily="34" charset="0"/>
                </a:rPr>
                <a:t>a) Internally oxidized wire performances compared with state-of-the-art PIT and RRP wires, and CERN’s FCC’s specifications [1]; b) Grain boundary (APC GB) and point pinning due to nanoprecipitates (APC PP) contributions to the pining force in APC wires as well as data from powder in tube (PIT) Nb</a:t>
              </a:r>
              <a:r>
                <a:rPr lang="en-US" sz="1000" baseline="-25000">
                  <a:latin typeface="+mj-lt"/>
                  <a:ea typeface="Yu Mincho" panose="02020400000000000000" pitchFamily="18" charset="-128"/>
                  <a:cs typeface="Arial" panose="020B0604020202020204" pitchFamily="34" charset="0"/>
                </a:rPr>
                <a:t>3</a:t>
              </a:r>
              <a:r>
                <a:rPr lang="en-US" sz="1000">
                  <a:latin typeface="+mj-lt"/>
                  <a:ea typeface="Yu Mincho" panose="02020400000000000000" pitchFamily="18" charset="-128"/>
                  <a:cs typeface="Arial" panose="020B0604020202020204" pitchFamily="34" charset="0"/>
                </a:rPr>
                <a:t>Sn wires for reference [2]. </a:t>
              </a:r>
            </a:p>
          </p:txBody>
        </p:sp>
        <p:sp>
          <p:nvSpPr>
            <p:cNvPr id="14" name="TextBox 13">
              <a:extLst>
                <a:ext uri="{FF2B5EF4-FFF2-40B4-BE49-F238E27FC236}">
                  <a16:creationId xmlns:a16="http://schemas.microsoft.com/office/drawing/2014/main" id="{B6B4E989-87D3-AF20-13AA-04E1B74056D9}"/>
                </a:ext>
              </a:extLst>
            </p:cNvPr>
            <p:cNvSpPr txBox="1"/>
            <p:nvPr/>
          </p:nvSpPr>
          <p:spPr>
            <a:xfrm>
              <a:off x="17352956" y="2227423"/>
              <a:ext cx="630244" cy="461664"/>
            </a:xfrm>
            <a:prstGeom prst="rect">
              <a:avLst/>
            </a:prstGeom>
            <a:noFill/>
          </p:spPr>
          <p:txBody>
            <a:bodyPr wrap="square" rtlCol="0">
              <a:spAutoFit/>
            </a:bodyPr>
            <a:lstStyle/>
            <a:p>
              <a:pPr algn="just"/>
              <a:r>
                <a:rPr lang="en-US" sz="900" dirty="0">
                  <a:latin typeface="Times New Roman" panose="02020603050405020304" pitchFamily="18" charset="0"/>
                  <a:ea typeface="Yu Mincho" panose="02020400000000000000" pitchFamily="18" charset="-128"/>
                  <a:cs typeface="Arial" panose="020B0604020202020204" pitchFamily="34" charset="0"/>
                </a:rPr>
                <a:t>a)</a:t>
              </a:r>
            </a:p>
          </p:txBody>
        </p:sp>
        <p:sp>
          <p:nvSpPr>
            <p:cNvPr id="15" name="TextBox 14">
              <a:extLst>
                <a:ext uri="{FF2B5EF4-FFF2-40B4-BE49-F238E27FC236}">
                  <a16:creationId xmlns:a16="http://schemas.microsoft.com/office/drawing/2014/main" id="{CF602906-0982-9D49-47DE-8D9A39F1473D}"/>
                </a:ext>
              </a:extLst>
            </p:cNvPr>
            <p:cNvSpPr txBox="1"/>
            <p:nvPr/>
          </p:nvSpPr>
          <p:spPr>
            <a:xfrm>
              <a:off x="17352294" y="6874259"/>
              <a:ext cx="698452" cy="461664"/>
            </a:xfrm>
            <a:prstGeom prst="rect">
              <a:avLst/>
            </a:prstGeom>
            <a:noFill/>
          </p:spPr>
          <p:txBody>
            <a:bodyPr wrap="square" rtlCol="0">
              <a:spAutoFit/>
            </a:bodyPr>
            <a:lstStyle/>
            <a:p>
              <a:pPr algn="just"/>
              <a:r>
                <a:rPr lang="en-US" sz="900" dirty="0">
                  <a:latin typeface="Times New Roman" panose="02020603050405020304" pitchFamily="18" charset="0"/>
                  <a:ea typeface="Yu Mincho" panose="02020400000000000000" pitchFamily="18" charset="-128"/>
                  <a:cs typeface="Arial" panose="020B0604020202020204" pitchFamily="34" charset="0"/>
                </a:rPr>
                <a:t>b)</a:t>
              </a:r>
            </a:p>
          </p:txBody>
        </p:sp>
      </p:grpSp>
      <p:grpSp>
        <p:nvGrpSpPr>
          <p:cNvPr id="41" name="Group 40">
            <a:extLst>
              <a:ext uri="{FF2B5EF4-FFF2-40B4-BE49-F238E27FC236}">
                <a16:creationId xmlns:a16="http://schemas.microsoft.com/office/drawing/2014/main" id="{E65431B0-9A8F-8362-C938-164FF06DDEC8}"/>
              </a:ext>
            </a:extLst>
          </p:cNvPr>
          <p:cNvGrpSpPr/>
          <p:nvPr/>
        </p:nvGrpSpPr>
        <p:grpSpPr>
          <a:xfrm>
            <a:off x="4861522" y="3185331"/>
            <a:ext cx="4336225" cy="3201826"/>
            <a:chOff x="7562162" y="4906032"/>
            <a:chExt cx="8672449" cy="6403651"/>
          </a:xfrm>
        </p:grpSpPr>
        <p:sp>
          <p:nvSpPr>
            <p:cNvPr id="40" name="Oval 39">
              <a:extLst>
                <a:ext uri="{FF2B5EF4-FFF2-40B4-BE49-F238E27FC236}">
                  <a16:creationId xmlns:a16="http://schemas.microsoft.com/office/drawing/2014/main" id="{821DB805-056A-E27D-088F-05053FD2E59E}"/>
                </a:ext>
              </a:extLst>
            </p:cNvPr>
            <p:cNvSpPr/>
            <p:nvPr/>
          </p:nvSpPr>
          <p:spPr>
            <a:xfrm>
              <a:off x="9353345" y="5299173"/>
              <a:ext cx="5741478" cy="564922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pic>
          <p:nvPicPr>
            <p:cNvPr id="38" name="Picture 37">
              <a:extLst>
                <a:ext uri="{FF2B5EF4-FFF2-40B4-BE49-F238E27FC236}">
                  <a16:creationId xmlns:a16="http://schemas.microsoft.com/office/drawing/2014/main" id="{30A8784B-CAA6-9D29-6708-EBA095784C9A}"/>
                </a:ext>
              </a:extLst>
            </p:cNvPr>
            <p:cNvPicPr>
              <a:picLocks noChangeAspect="1"/>
            </p:cNvPicPr>
            <p:nvPr/>
          </p:nvPicPr>
          <p:blipFill rotWithShape="1">
            <a:blip r:embed="rId5" cstate="print">
              <a:clrChange>
                <a:clrFrom>
                  <a:srgbClr val="000000"/>
                </a:clrFrom>
                <a:clrTo>
                  <a:srgbClr val="000000">
                    <a:alpha val="0"/>
                  </a:srgbClr>
                </a:clrTo>
              </a:clrChange>
              <a:extLst>
                <a:ext uri="{28A0092B-C50C-407E-A947-70E740481C1C}">
                  <a14:useLocalDpi xmlns:a14="http://schemas.microsoft.com/office/drawing/2010/main"/>
                </a:ext>
              </a:extLst>
            </a:blip>
            <a:srcRect/>
            <a:stretch/>
          </p:blipFill>
          <p:spPr>
            <a:xfrm>
              <a:off x="7562162" y="4906032"/>
              <a:ext cx="8672449" cy="6403651"/>
            </a:xfrm>
            <a:prstGeom prst="rect">
              <a:avLst/>
            </a:prstGeom>
          </p:spPr>
        </p:pic>
      </p:grpSp>
      <p:grpSp>
        <p:nvGrpSpPr>
          <p:cNvPr id="64" name="Group 63">
            <a:extLst>
              <a:ext uri="{FF2B5EF4-FFF2-40B4-BE49-F238E27FC236}">
                <a16:creationId xmlns:a16="http://schemas.microsoft.com/office/drawing/2014/main" id="{63AB0AF1-2B89-8F80-D4C2-7BEABAE8CE9B}"/>
              </a:ext>
            </a:extLst>
          </p:cNvPr>
          <p:cNvGrpSpPr/>
          <p:nvPr/>
        </p:nvGrpSpPr>
        <p:grpSpPr>
          <a:xfrm>
            <a:off x="4361410" y="2040831"/>
            <a:ext cx="3736587" cy="3272428"/>
            <a:chOff x="6900370" y="3370742"/>
            <a:chExt cx="7473173" cy="6544855"/>
          </a:xfrm>
        </p:grpSpPr>
        <p:cxnSp>
          <p:nvCxnSpPr>
            <p:cNvPr id="52" name="Straight Connector 51">
              <a:extLst>
                <a:ext uri="{FF2B5EF4-FFF2-40B4-BE49-F238E27FC236}">
                  <a16:creationId xmlns:a16="http://schemas.microsoft.com/office/drawing/2014/main" id="{03A4E3E0-44E5-2BE4-8782-2FF28B4BC386}"/>
                </a:ext>
              </a:extLst>
            </p:cNvPr>
            <p:cNvCxnSpPr>
              <a:cxnSpLocks/>
            </p:cNvCxnSpPr>
            <p:nvPr/>
          </p:nvCxnSpPr>
          <p:spPr>
            <a:xfrm flipH="1" flipV="1">
              <a:off x="11367089" y="4510635"/>
              <a:ext cx="3006454" cy="476824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3BC5F99-8300-9A93-4423-639576142C9D}"/>
                </a:ext>
              </a:extLst>
            </p:cNvPr>
            <p:cNvCxnSpPr>
              <a:cxnSpLocks/>
            </p:cNvCxnSpPr>
            <p:nvPr/>
          </p:nvCxnSpPr>
          <p:spPr>
            <a:xfrm flipH="1" flipV="1">
              <a:off x="8707800" y="8206062"/>
              <a:ext cx="5296425" cy="170953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C8A9FA24-FF0A-9FEF-ACE3-6766FEF28051}"/>
                </a:ext>
              </a:extLst>
            </p:cNvPr>
            <p:cNvGrpSpPr/>
            <p:nvPr/>
          </p:nvGrpSpPr>
          <p:grpSpPr>
            <a:xfrm>
              <a:off x="6900370" y="3370742"/>
              <a:ext cx="6068476" cy="4889834"/>
              <a:chOff x="6900370" y="3370742"/>
              <a:chExt cx="6068476" cy="4889834"/>
            </a:xfrm>
          </p:grpSpPr>
          <p:sp>
            <p:nvSpPr>
              <p:cNvPr id="62" name="Oval 61">
                <a:extLst>
                  <a:ext uri="{FF2B5EF4-FFF2-40B4-BE49-F238E27FC236}">
                    <a16:creationId xmlns:a16="http://schemas.microsoft.com/office/drawing/2014/main" id="{EE4E165F-7BBE-3FD1-F622-257DD348178D}"/>
                  </a:ext>
                </a:extLst>
              </p:cNvPr>
              <p:cNvSpPr/>
              <p:nvPr/>
            </p:nvSpPr>
            <p:spPr>
              <a:xfrm>
                <a:off x="8054668" y="4551323"/>
                <a:ext cx="2264477" cy="238635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grpSp>
            <p:nvGrpSpPr>
              <p:cNvPr id="55" name="Group 54">
                <a:extLst>
                  <a:ext uri="{FF2B5EF4-FFF2-40B4-BE49-F238E27FC236}">
                    <a16:creationId xmlns:a16="http://schemas.microsoft.com/office/drawing/2014/main" id="{719CCB69-A9C1-2704-B89E-0DDFF202246B}"/>
                  </a:ext>
                </a:extLst>
              </p:cNvPr>
              <p:cNvGrpSpPr/>
              <p:nvPr/>
            </p:nvGrpSpPr>
            <p:grpSpPr>
              <a:xfrm>
                <a:off x="6900370" y="3370742"/>
                <a:ext cx="6068476" cy="4889834"/>
                <a:chOff x="6900370" y="3370742"/>
                <a:chExt cx="6068476" cy="4889834"/>
              </a:xfrm>
            </p:grpSpPr>
            <p:sp>
              <p:nvSpPr>
                <p:cNvPr id="54" name="Oval 53">
                  <a:extLst>
                    <a:ext uri="{FF2B5EF4-FFF2-40B4-BE49-F238E27FC236}">
                      <a16:creationId xmlns:a16="http://schemas.microsoft.com/office/drawing/2014/main" id="{1E005C20-4242-8E87-EB21-BA8B0AF7A6ED}"/>
                    </a:ext>
                  </a:extLst>
                </p:cNvPr>
                <p:cNvSpPr/>
                <p:nvPr/>
              </p:nvSpPr>
              <p:spPr>
                <a:xfrm>
                  <a:off x="6900370" y="3425257"/>
                  <a:ext cx="4835319" cy="483531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39" name="Picture 38" descr="A picture containing text, dark&#10;&#10;Description automatically generated">
                  <a:extLst>
                    <a:ext uri="{FF2B5EF4-FFF2-40B4-BE49-F238E27FC236}">
                      <a16:creationId xmlns:a16="http://schemas.microsoft.com/office/drawing/2014/main" id="{A354FC8C-8E02-ED44-35B6-7DEC262EF35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014673" y="3370742"/>
                  <a:ext cx="5954173" cy="4835320"/>
                </a:xfrm>
                <a:prstGeom prst="rect">
                  <a:avLst/>
                </a:prstGeom>
              </p:spPr>
            </p:pic>
          </p:grpSp>
        </p:grpSp>
      </p:grpSp>
      <p:sp>
        <p:nvSpPr>
          <p:cNvPr id="79" name="Text Placeholder 4">
            <a:extLst>
              <a:ext uri="{FF2B5EF4-FFF2-40B4-BE49-F238E27FC236}">
                <a16:creationId xmlns:a16="http://schemas.microsoft.com/office/drawing/2014/main" id="{C5F0AEB0-7642-2A7E-A9D3-8A25CC20F623}"/>
              </a:ext>
            </a:extLst>
          </p:cNvPr>
          <p:cNvSpPr txBox="1">
            <a:spLocks/>
          </p:cNvSpPr>
          <p:nvPr/>
        </p:nvSpPr>
        <p:spPr>
          <a:xfrm>
            <a:off x="108404" y="1231188"/>
            <a:ext cx="8519449" cy="652367"/>
          </a:xfrm>
          <a:prstGeom prst="rect">
            <a:avLst/>
          </a:prstGeom>
        </p:spPr>
        <p:txBody>
          <a:bodyPr vert="horz" lIns="91440" tIns="22860" rIns="91440" bIns="22860" rtlCol="0">
            <a:noAutofit/>
          </a:bodyPr>
          <a:lstStyle>
            <a:lvl1pPr marL="540000" indent="-540000" algn="l" defTabSz="914400" rtl="0" eaLnBrk="1" latinLnBrk="0" hangingPunct="1">
              <a:lnSpc>
                <a:spcPct val="90000"/>
              </a:lnSpc>
              <a:spcBef>
                <a:spcPts val="1000"/>
              </a:spcBef>
              <a:buFont typeface="Arial" panose="020B0604020202020204" pitchFamily="34" charset="0"/>
              <a:buChar char="•"/>
              <a:defRPr sz="6000" kern="1200">
                <a:solidFill>
                  <a:schemeClr val="tx1"/>
                </a:solidFill>
                <a:latin typeface="+mn-lt"/>
                <a:ea typeface="+mn-ea"/>
                <a:cs typeface="+mn-cs"/>
              </a:defRPr>
            </a:lvl1pPr>
            <a:lvl2pPr marL="1080000" indent="-720000" algn="l" defTabSz="914400" rtl="0" eaLnBrk="1" latinLnBrk="0" hangingPunct="1">
              <a:lnSpc>
                <a:spcPct val="90000"/>
              </a:lnSpc>
              <a:spcBef>
                <a:spcPts val="500"/>
              </a:spcBef>
              <a:buFont typeface="Courier New" panose="02070309020205020404" pitchFamily="49" charset="0"/>
              <a:buChar char="o"/>
              <a:defRPr sz="4800" kern="1200">
                <a:solidFill>
                  <a:schemeClr val="tx1"/>
                </a:solidFill>
                <a:latin typeface="+mn-lt"/>
                <a:ea typeface="+mn-ea"/>
                <a:cs typeface="+mn-cs"/>
              </a:defRPr>
            </a:lvl2pPr>
            <a:lvl3pPr marL="1800000" indent="-720000" algn="l" defTabSz="914400" rtl="0" eaLnBrk="1" latinLnBrk="0" hangingPunct="1">
              <a:lnSpc>
                <a:spcPct val="90000"/>
              </a:lnSpc>
              <a:spcBef>
                <a:spcPts val="500"/>
              </a:spcBef>
              <a:buFont typeface="Wingdings" pitchFamily="2" charset="2"/>
              <a:buChar char="Ø"/>
              <a:defRPr sz="4400" kern="1200">
                <a:solidFill>
                  <a:schemeClr val="tx1"/>
                </a:solidFill>
                <a:latin typeface="+mn-lt"/>
                <a:ea typeface="+mn-ea"/>
                <a:cs typeface="+mn-cs"/>
              </a:defRPr>
            </a:lvl3pPr>
            <a:lvl4pPr marL="2340000" indent="-540000" algn="l" defTabSz="914400" rtl="0" eaLnBrk="1" latinLnBrk="0" hangingPunct="1">
              <a:lnSpc>
                <a:spcPct val="90000"/>
              </a:lnSpc>
              <a:spcBef>
                <a:spcPts val="500"/>
              </a:spcBef>
              <a:buFont typeface="Wingdings" pitchFamily="2" charset="2"/>
              <a:buChar char="ü"/>
              <a:defRPr sz="3600" kern="1200">
                <a:solidFill>
                  <a:schemeClr val="tx1"/>
                </a:solidFill>
                <a:latin typeface="+mn-lt"/>
                <a:ea typeface="+mn-ea"/>
                <a:cs typeface="+mn-cs"/>
              </a:defRPr>
            </a:lvl4pPr>
            <a:lvl5pPr marL="3240000" indent="-5400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APC wires developed at Fermilab (X. Xu) and </a:t>
            </a:r>
            <a:r>
              <a:rPr lang="en-US" sz="1600" dirty="0" err="1"/>
              <a:t>Hypertech</a:t>
            </a:r>
            <a:r>
              <a:rPr lang="en-US" sz="1600" dirty="0"/>
              <a:t> Inc. The first Nb</a:t>
            </a:r>
            <a:r>
              <a:rPr lang="en-US" sz="1600" baseline="-25000" dirty="0"/>
              <a:t>3</a:t>
            </a:r>
            <a:r>
              <a:rPr lang="en-US" sz="1600" dirty="0"/>
              <a:t>Sn wire measured in transport to meet the FCC specification in terms of critical current.</a:t>
            </a:r>
          </a:p>
        </p:txBody>
      </p:sp>
      <p:grpSp>
        <p:nvGrpSpPr>
          <p:cNvPr id="81" name="Group 80">
            <a:extLst>
              <a:ext uri="{FF2B5EF4-FFF2-40B4-BE49-F238E27FC236}">
                <a16:creationId xmlns:a16="http://schemas.microsoft.com/office/drawing/2014/main" id="{095CA053-779F-C64D-23C6-6EB38FAB9419}"/>
              </a:ext>
            </a:extLst>
          </p:cNvPr>
          <p:cNvGrpSpPr/>
          <p:nvPr/>
        </p:nvGrpSpPr>
        <p:grpSpPr>
          <a:xfrm>
            <a:off x="4480911" y="3248024"/>
            <a:ext cx="2182108" cy="3000272"/>
            <a:chOff x="8352221" y="6496048"/>
            <a:chExt cx="4364216" cy="6000543"/>
          </a:xfrm>
        </p:grpSpPr>
        <p:grpSp>
          <p:nvGrpSpPr>
            <p:cNvPr id="74" name="Group 73">
              <a:extLst>
                <a:ext uri="{FF2B5EF4-FFF2-40B4-BE49-F238E27FC236}">
                  <a16:creationId xmlns:a16="http://schemas.microsoft.com/office/drawing/2014/main" id="{D5379856-8A07-4A26-078B-3026BEF4DD20}"/>
                </a:ext>
              </a:extLst>
            </p:cNvPr>
            <p:cNvGrpSpPr/>
            <p:nvPr/>
          </p:nvGrpSpPr>
          <p:grpSpPr>
            <a:xfrm>
              <a:off x="8352221" y="6496048"/>
              <a:ext cx="4364216" cy="6000543"/>
              <a:chOff x="7139371" y="5785129"/>
              <a:chExt cx="4364216" cy="6000543"/>
            </a:xfrm>
          </p:grpSpPr>
          <p:grpSp>
            <p:nvGrpSpPr>
              <p:cNvPr id="42" name="Group 41">
                <a:extLst>
                  <a:ext uri="{FF2B5EF4-FFF2-40B4-BE49-F238E27FC236}">
                    <a16:creationId xmlns:a16="http://schemas.microsoft.com/office/drawing/2014/main" id="{7D14A3D3-D1D8-F1AE-5128-DACD7AD5581E}"/>
                  </a:ext>
                </a:extLst>
              </p:cNvPr>
              <p:cNvGrpSpPr/>
              <p:nvPr/>
            </p:nvGrpSpPr>
            <p:grpSpPr>
              <a:xfrm>
                <a:off x="7139371" y="7428356"/>
                <a:ext cx="4357316" cy="4357316"/>
                <a:chOff x="5163738" y="2049662"/>
                <a:chExt cx="4199347" cy="4199347"/>
              </a:xfrm>
            </p:grpSpPr>
            <p:pic>
              <p:nvPicPr>
                <p:cNvPr id="43" name="Picture 42" descr="A picture containing rain&#10;&#10;Description automatically generated">
                  <a:extLst>
                    <a:ext uri="{FF2B5EF4-FFF2-40B4-BE49-F238E27FC236}">
                      <a16:creationId xmlns:a16="http://schemas.microsoft.com/office/drawing/2014/main" id="{6E6B4DE2-F7A9-32CA-A417-D2A575C4E59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163738" y="2049662"/>
                  <a:ext cx="4199347" cy="4199347"/>
                </a:xfrm>
                <a:prstGeom prst="rect">
                  <a:avLst/>
                </a:prstGeom>
                <a:ln w="28575">
                  <a:solidFill>
                    <a:schemeClr val="tx1"/>
                  </a:solidFill>
                </a:ln>
              </p:spPr>
            </p:pic>
            <p:grpSp>
              <p:nvGrpSpPr>
                <p:cNvPr id="44" name="Group 43">
                  <a:extLst>
                    <a:ext uri="{FF2B5EF4-FFF2-40B4-BE49-F238E27FC236}">
                      <a16:creationId xmlns:a16="http://schemas.microsoft.com/office/drawing/2014/main" id="{72CD078D-2160-F1E8-7689-089920134F88}"/>
                    </a:ext>
                  </a:extLst>
                </p:cNvPr>
                <p:cNvGrpSpPr/>
                <p:nvPr/>
              </p:nvGrpSpPr>
              <p:grpSpPr>
                <a:xfrm>
                  <a:off x="5625640" y="4071692"/>
                  <a:ext cx="1000127" cy="1414010"/>
                  <a:chOff x="5784390" y="4071692"/>
                  <a:chExt cx="1000127" cy="1414010"/>
                </a:xfrm>
              </p:grpSpPr>
              <p:cxnSp>
                <p:nvCxnSpPr>
                  <p:cNvPr id="47" name="Straight Arrow Connector 46">
                    <a:extLst>
                      <a:ext uri="{FF2B5EF4-FFF2-40B4-BE49-F238E27FC236}">
                        <a16:creationId xmlns:a16="http://schemas.microsoft.com/office/drawing/2014/main" id="{5421ECE1-6B65-0CB3-D4BA-4947A5FC7DED}"/>
                      </a:ext>
                    </a:extLst>
                  </p:cNvPr>
                  <p:cNvCxnSpPr>
                    <a:cxnSpLocks/>
                  </p:cNvCxnSpPr>
                  <p:nvPr/>
                </p:nvCxnSpPr>
                <p:spPr>
                  <a:xfrm flipV="1">
                    <a:off x="5986458" y="4797117"/>
                    <a:ext cx="76200" cy="156628"/>
                  </a:xfrm>
                  <a:prstGeom prst="straightConnector1">
                    <a:avLst/>
                  </a:prstGeom>
                  <a:ln>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BF2625DF-08A7-4892-D62D-EA8E256E61B5}"/>
                      </a:ext>
                    </a:extLst>
                  </p:cNvPr>
                  <p:cNvCxnSpPr>
                    <a:cxnSpLocks/>
                  </p:cNvCxnSpPr>
                  <p:nvPr/>
                </p:nvCxnSpPr>
                <p:spPr>
                  <a:xfrm flipV="1">
                    <a:off x="6103248" y="5329074"/>
                    <a:ext cx="76200" cy="156628"/>
                  </a:xfrm>
                  <a:prstGeom prst="straightConnector1">
                    <a:avLst/>
                  </a:prstGeom>
                  <a:ln>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1C0FFB96-3066-6A09-FFCB-D28D7070627C}"/>
                      </a:ext>
                    </a:extLst>
                  </p:cNvPr>
                  <p:cNvCxnSpPr>
                    <a:cxnSpLocks/>
                  </p:cNvCxnSpPr>
                  <p:nvPr/>
                </p:nvCxnSpPr>
                <p:spPr>
                  <a:xfrm flipV="1">
                    <a:off x="6708317" y="4590623"/>
                    <a:ext cx="76200" cy="156628"/>
                  </a:xfrm>
                  <a:prstGeom prst="straightConnector1">
                    <a:avLst/>
                  </a:prstGeom>
                  <a:ln>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C994635D-3567-541B-1BFA-29C3CE8D600E}"/>
                      </a:ext>
                    </a:extLst>
                  </p:cNvPr>
                  <p:cNvCxnSpPr>
                    <a:cxnSpLocks/>
                  </p:cNvCxnSpPr>
                  <p:nvPr/>
                </p:nvCxnSpPr>
                <p:spPr>
                  <a:xfrm flipV="1">
                    <a:off x="5784390" y="4071692"/>
                    <a:ext cx="76200" cy="156628"/>
                  </a:xfrm>
                  <a:prstGeom prst="straightConnector1">
                    <a:avLst/>
                  </a:prstGeom>
                  <a:ln>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grpSp>
          </p:grpSp>
          <p:cxnSp>
            <p:nvCxnSpPr>
              <p:cNvPr id="66" name="Straight Connector 65">
                <a:extLst>
                  <a:ext uri="{FF2B5EF4-FFF2-40B4-BE49-F238E27FC236}">
                    <a16:creationId xmlns:a16="http://schemas.microsoft.com/office/drawing/2014/main" id="{2D9C022A-EB40-A570-1E5A-392EB799F43A}"/>
                  </a:ext>
                </a:extLst>
              </p:cNvPr>
              <p:cNvCxnSpPr>
                <a:cxnSpLocks/>
              </p:cNvCxnSpPr>
              <p:nvPr/>
            </p:nvCxnSpPr>
            <p:spPr>
              <a:xfrm flipH="1">
                <a:off x="7139371" y="5814721"/>
                <a:ext cx="2844090" cy="15928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D2BE8AFE-3F10-F6DD-58E7-493BC263C4F9}"/>
                  </a:ext>
                </a:extLst>
              </p:cNvPr>
              <p:cNvSpPr/>
              <p:nvPr/>
            </p:nvSpPr>
            <p:spPr>
              <a:xfrm rot="16200000">
                <a:off x="10114846" y="5660644"/>
                <a:ext cx="150102" cy="3990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69" name="Straight Connector 68">
                <a:extLst>
                  <a:ext uri="{FF2B5EF4-FFF2-40B4-BE49-F238E27FC236}">
                    <a16:creationId xmlns:a16="http://schemas.microsoft.com/office/drawing/2014/main" id="{B6B52044-56D0-4C68-1B1F-4C5DD7864F96}"/>
                  </a:ext>
                </a:extLst>
              </p:cNvPr>
              <p:cNvCxnSpPr>
                <a:cxnSpLocks/>
              </p:cNvCxnSpPr>
              <p:nvPr/>
            </p:nvCxnSpPr>
            <p:spPr>
              <a:xfrm>
                <a:off x="10396333" y="5814721"/>
                <a:ext cx="1107254" cy="162582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0" name="TextBox 79">
              <a:extLst>
                <a:ext uri="{FF2B5EF4-FFF2-40B4-BE49-F238E27FC236}">
                  <a16:creationId xmlns:a16="http://schemas.microsoft.com/office/drawing/2014/main" id="{07D67663-CB2D-8A1D-7AA4-379D342176DD}"/>
                </a:ext>
              </a:extLst>
            </p:cNvPr>
            <p:cNvSpPr txBox="1"/>
            <p:nvPr/>
          </p:nvSpPr>
          <p:spPr>
            <a:xfrm>
              <a:off x="8355369" y="8364458"/>
              <a:ext cx="4277970" cy="800220"/>
            </a:xfrm>
            <a:prstGeom prst="rect">
              <a:avLst/>
            </a:prstGeom>
            <a:noFill/>
          </p:spPr>
          <p:txBody>
            <a:bodyPr wrap="square" rtlCol="0">
              <a:spAutoFit/>
            </a:bodyPr>
            <a:lstStyle/>
            <a:p>
              <a:r>
                <a:rPr lang="en-US" sz="1000">
                  <a:solidFill>
                    <a:schemeClr val="bg1"/>
                  </a:solidFill>
                  <a:latin typeface="+mj-lt"/>
                  <a:ea typeface="Yu Mincho" panose="02020400000000000000" pitchFamily="18" charset="-128"/>
                  <a:cs typeface="Arial" panose="020B0604020202020204" pitchFamily="34" charset="0"/>
                </a:rPr>
                <a:t>TEM images by Alice Moros, CERN</a:t>
              </a:r>
            </a:p>
          </p:txBody>
        </p:sp>
      </p:grpSp>
    </p:spTree>
    <p:extLst>
      <p:ext uri="{BB962C8B-B14F-4D97-AF65-F5344CB8AC3E}">
        <p14:creationId xmlns:p14="http://schemas.microsoft.com/office/powerpoint/2010/main" val="295323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fade">
                                      <p:cBhvr>
                                        <p:cTn id="11" dur="500"/>
                                        <p:tgtEl>
                                          <p:spTgt spid="6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fade">
                                      <p:cBhvr>
                                        <p:cTn id="16" dur="500"/>
                                        <p:tgtEl>
                                          <p:spTgt spid="8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r>
              <a:rPr lang="en-US"/>
              <a:t>9/8/2022</a:t>
            </a:r>
          </a:p>
        </p:txBody>
      </p:sp>
      <p:sp>
        <p:nvSpPr>
          <p:cNvPr id="2" name="Footer Placeholder 1">
            <a:extLst>
              <a:ext uri="{FF2B5EF4-FFF2-40B4-BE49-F238E27FC236}">
                <a16:creationId xmlns:a16="http://schemas.microsoft.com/office/drawing/2014/main" id="{58C8BC5F-A53C-EF40-9ECD-194B1DE17362}"/>
              </a:ext>
            </a:extLst>
          </p:cNvPr>
          <p:cNvSpPr>
            <a:spLocks noGrp="1"/>
          </p:cNvSpPr>
          <p:nvPr>
            <p:ph type="ftr" sz="quarter" idx="11"/>
          </p:nvPr>
        </p:nvSpPr>
        <p:spPr/>
        <p:txBody>
          <a:bodyPr/>
          <a:lstStyle/>
          <a:p>
            <a:r>
              <a:rPr lang="en-US"/>
              <a:t>A. Baskys. </a:t>
            </a:r>
            <a:r>
              <a:rPr lang="en-GB"/>
              <a:t>ML for Nb</a:t>
            </a:r>
            <a:r>
              <a:rPr lang="en-GB" baseline="-25000"/>
              <a:t>3</a:t>
            </a:r>
            <a:r>
              <a:rPr lang="en-GB"/>
              <a:t>Sn wire image analysis</a:t>
            </a:r>
            <a:endParaRPr lang="en-US"/>
          </a:p>
        </p:txBody>
      </p:sp>
      <p:sp>
        <p:nvSpPr>
          <p:cNvPr id="3" name="Slide Number Placeholder 2">
            <a:extLst>
              <a:ext uri="{FF2B5EF4-FFF2-40B4-BE49-F238E27FC236}">
                <a16:creationId xmlns:a16="http://schemas.microsoft.com/office/drawing/2014/main" id="{D4DF00DB-C2AF-B14C-BB69-2785C2DE555F}"/>
              </a:ext>
            </a:extLst>
          </p:cNvPr>
          <p:cNvSpPr>
            <a:spLocks noGrp="1"/>
          </p:cNvSpPr>
          <p:nvPr>
            <p:ph type="sldNum" sz="quarter" idx="12"/>
          </p:nvPr>
        </p:nvSpPr>
        <p:spPr/>
        <p:txBody>
          <a:bodyPr/>
          <a:lstStyle/>
          <a:p>
            <a:fld id="{695884B8-C86C-9247-916E-0E4ED69A0AE3}" type="slidenum">
              <a:rPr lang="en-US" smtClean="0"/>
              <a:pPr/>
              <a:t>3</a:t>
            </a:fld>
            <a:endParaRPr lang="en-US"/>
          </a:p>
        </p:txBody>
      </p:sp>
      <p:sp>
        <p:nvSpPr>
          <p:cNvPr id="5" name="Title 4">
            <a:extLst>
              <a:ext uri="{FF2B5EF4-FFF2-40B4-BE49-F238E27FC236}">
                <a16:creationId xmlns:a16="http://schemas.microsoft.com/office/drawing/2014/main" id="{7395B42B-096D-2340-B557-312924B72AC2}"/>
              </a:ext>
            </a:extLst>
          </p:cNvPr>
          <p:cNvSpPr>
            <a:spLocks noGrp="1"/>
          </p:cNvSpPr>
          <p:nvPr>
            <p:ph type="title"/>
          </p:nvPr>
        </p:nvSpPr>
        <p:spPr/>
        <p:txBody>
          <a:bodyPr/>
          <a:lstStyle/>
          <a:p>
            <a:r>
              <a:rPr lang="en-US"/>
              <a:t>Outline</a:t>
            </a:r>
          </a:p>
        </p:txBody>
      </p:sp>
      <p:grpSp>
        <p:nvGrpSpPr>
          <p:cNvPr id="21" name="Group 20">
            <a:extLst>
              <a:ext uri="{FF2B5EF4-FFF2-40B4-BE49-F238E27FC236}">
                <a16:creationId xmlns:a16="http://schemas.microsoft.com/office/drawing/2014/main" id="{FD6968BF-BEF1-83C5-F5DB-64934A96E214}"/>
              </a:ext>
            </a:extLst>
          </p:cNvPr>
          <p:cNvGrpSpPr/>
          <p:nvPr/>
        </p:nvGrpSpPr>
        <p:grpSpPr>
          <a:xfrm>
            <a:off x="685800" y="1812422"/>
            <a:ext cx="10737624" cy="723255"/>
            <a:chOff x="1371600" y="3169077"/>
            <a:chExt cx="21475247" cy="1446508"/>
          </a:xfrm>
        </p:grpSpPr>
        <p:sp>
          <p:nvSpPr>
            <p:cNvPr id="4" name="Google Shape;1313;p1">
              <a:extLst>
                <a:ext uri="{FF2B5EF4-FFF2-40B4-BE49-F238E27FC236}">
                  <a16:creationId xmlns:a16="http://schemas.microsoft.com/office/drawing/2014/main" id="{437849D3-D09A-6BE4-2601-25449E501539}"/>
                </a:ext>
              </a:extLst>
            </p:cNvPr>
            <p:cNvSpPr txBox="1"/>
            <p:nvPr/>
          </p:nvSpPr>
          <p:spPr>
            <a:xfrm>
              <a:off x="1371600" y="3169077"/>
              <a:ext cx="1734332" cy="1446508"/>
            </a:xfrm>
            <a:prstGeom prst="rect">
              <a:avLst/>
            </a:prstGeom>
            <a:noFill/>
            <a:ln>
              <a:noFill/>
            </a:ln>
          </p:spPr>
          <p:txBody>
            <a:bodyPr spcFirstLastPara="1" wrap="square" lIns="45713" tIns="22850" rIns="45713" bIns="22850" anchor="t" anchorCtr="0">
              <a:spAutoFit/>
            </a:bodyPr>
            <a:lstStyle/>
            <a:p>
              <a:r>
                <a:rPr lang="en-US" sz="4400" dirty="0">
                  <a:solidFill>
                    <a:schemeClr val="dk1"/>
                  </a:solidFill>
                  <a:latin typeface="Arial"/>
                  <a:ea typeface="Arial"/>
                  <a:cs typeface="Arial"/>
                  <a:sym typeface="Arial"/>
                </a:rPr>
                <a:t>01</a:t>
              </a:r>
              <a:endParaRPr sz="4400" dirty="0"/>
            </a:p>
          </p:txBody>
        </p:sp>
        <p:sp>
          <p:nvSpPr>
            <p:cNvPr id="6" name="Google Shape;1317;p1">
              <a:extLst>
                <a:ext uri="{FF2B5EF4-FFF2-40B4-BE49-F238E27FC236}">
                  <a16:creationId xmlns:a16="http://schemas.microsoft.com/office/drawing/2014/main" id="{B8FC91E1-1401-FA2D-AB91-56C858264AC0}"/>
                </a:ext>
              </a:extLst>
            </p:cNvPr>
            <p:cNvSpPr txBox="1"/>
            <p:nvPr/>
          </p:nvSpPr>
          <p:spPr>
            <a:xfrm>
              <a:off x="3701182" y="3389137"/>
              <a:ext cx="19145665" cy="1006387"/>
            </a:xfrm>
            <a:prstGeom prst="rect">
              <a:avLst/>
            </a:prstGeom>
            <a:noFill/>
            <a:ln>
              <a:noFill/>
            </a:ln>
          </p:spPr>
          <p:txBody>
            <a:bodyPr spcFirstLastPara="1" wrap="square" lIns="45713" tIns="22850" rIns="45713" bIns="22850" anchor="t" anchorCtr="0">
              <a:spAutoFit/>
            </a:bodyPr>
            <a:lstStyle/>
            <a:p>
              <a:pPr marL="50800">
                <a:lnSpc>
                  <a:spcPct val="110000"/>
                </a:lnSpc>
              </a:pPr>
              <a:r>
                <a:rPr lang="en-US" sz="2700" dirty="0">
                  <a:solidFill>
                    <a:schemeClr val="dk1"/>
                  </a:solidFill>
                  <a:latin typeface="Arial"/>
                  <a:ea typeface="Arial"/>
                  <a:cs typeface="Arial"/>
                  <a:sym typeface="Arial"/>
                </a:rPr>
                <a:t>Nanoprecipitate characterization in Nb</a:t>
              </a:r>
              <a:r>
                <a:rPr lang="en-US" sz="2700" baseline="-25000" dirty="0">
                  <a:solidFill>
                    <a:schemeClr val="dk1"/>
                  </a:solidFill>
                  <a:latin typeface="Arial"/>
                  <a:ea typeface="Arial"/>
                  <a:cs typeface="Arial"/>
                  <a:sym typeface="Arial"/>
                </a:rPr>
                <a:t>3</a:t>
              </a:r>
              <a:r>
                <a:rPr lang="en-US" sz="2700" dirty="0">
                  <a:solidFill>
                    <a:schemeClr val="dk1"/>
                  </a:solidFill>
                  <a:latin typeface="Arial"/>
                  <a:ea typeface="Arial"/>
                  <a:cs typeface="Arial"/>
                  <a:sym typeface="Arial"/>
                </a:rPr>
                <a:t>Sn</a:t>
              </a:r>
            </a:p>
          </p:txBody>
        </p:sp>
      </p:grpSp>
      <p:grpSp>
        <p:nvGrpSpPr>
          <p:cNvPr id="8" name="Group 7">
            <a:extLst>
              <a:ext uri="{FF2B5EF4-FFF2-40B4-BE49-F238E27FC236}">
                <a16:creationId xmlns:a16="http://schemas.microsoft.com/office/drawing/2014/main" id="{90C595D7-DD64-6674-2D1A-85B108383184}"/>
              </a:ext>
            </a:extLst>
          </p:cNvPr>
          <p:cNvGrpSpPr/>
          <p:nvPr/>
        </p:nvGrpSpPr>
        <p:grpSpPr>
          <a:xfrm>
            <a:off x="685800" y="3195727"/>
            <a:ext cx="10737624" cy="723255"/>
            <a:chOff x="1371600" y="3169077"/>
            <a:chExt cx="21475247" cy="1446508"/>
          </a:xfrm>
        </p:grpSpPr>
        <p:sp>
          <p:nvSpPr>
            <p:cNvPr id="11" name="Google Shape;1313;p1">
              <a:extLst>
                <a:ext uri="{FF2B5EF4-FFF2-40B4-BE49-F238E27FC236}">
                  <a16:creationId xmlns:a16="http://schemas.microsoft.com/office/drawing/2014/main" id="{CD90DD7F-F529-9BB3-625F-939F1CFF2DFE}"/>
                </a:ext>
              </a:extLst>
            </p:cNvPr>
            <p:cNvSpPr txBox="1"/>
            <p:nvPr/>
          </p:nvSpPr>
          <p:spPr>
            <a:xfrm>
              <a:off x="1371600" y="3169077"/>
              <a:ext cx="1734332" cy="1446508"/>
            </a:xfrm>
            <a:prstGeom prst="rect">
              <a:avLst/>
            </a:prstGeom>
            <a:noFill/>
            <a:ln>
              <a:noFill/>
            </a:ln>
          </p:spPr>
          <p:txBody>
            <a:bodyPr spcFirstLastPara="1" wrap="square" lIns="45713" tIns="22850" rIns="45713" bIns="22850" anchor="t" anchorCtr="0">
              <a:spAutoFit/>
            </a:bodyPr>
            <a:lstStyle/>
            <a:p>
              <a:r>
                <a:rPr lang="en-US" sz="4400" dirty="0">
                  <a:solidFill>
                    <a:schemeClr val="bg2"/>
                  </a:solidFill>
                  <a:latin typeface="Arial"/>
                  <a:ea typeface="Arial"/>
                  <a:cs typeface="Arial"/>
                  <a:sym typeface="Arial"/>
                </a:rPr>
                <a:t>02</a:t>
              </a:r>
              <a:endParaRPr sz="4400" dirty="0">
                <a:solidFill>
                  <a:schemeClr val="bg2"/>
                </a:solidFill>
              </a:endParaRPr>
            </a:p>
          </p:txBody>
        </p:sp>
        <p:sp>
          <p:nvSpPr>
            <p:cNvPr id="12" name="Google Shape;1317;p1">
              <a:extLst>
                <a:ext uri="{FF2B5EF4-FFF2-40B4-BE49-F238E27FC236}">
                  <a16:creationId xmlns:a16="http://schemas.microsoft.com/office/drawing/2014/main" id="{92BD6C69-E45D-4BCB-AA49-5320C8595991}"/>
                </a:ext>
              </a:extLst>
            </p:cNvPr>
            <p:cNvSpPr txBox="1"/>
            <p:nvPr/>
          </p:nvSpPr>
          <p:spPr>
            <a:xfrm>
              <a:off x="3701182" y="3389137"/>
              <a:ext cx="19145665" cy="867889"/>
            </a:xfrm>
            <a:prstGeom prst="rect">
              <a:avLst/>
            </a:prstGeom>
            <a:noFill/>
            <a:ln>
              <a:noFill/>
            </a:ln>
          </p:spPr>
          <p:txBody>
            <a:bodyPr spcFirstLastPara="1" wrap="square" lIns="45713" tIns="22850" rIns="45713" bIns="22850" anchor="t" anchorCtr="0">
              <a:spAutoFit/>
            </a:bodyPr>
            <a:lstStyle/>
            <a:p>
              <a:pPr marL="101600" marR="0" lvl="0" algn="l" rtl="0">
                <a:lnSpc>
                  <a:spcPct val="90000"/>
                </a:lnSpc>
                <a:spcBef>
                  <a:spcPts val="0"/>
                </a:spcBef>
                <a:spcAft>
                  <a:spcPts val="0"/>
                </a:spcAft>
              </a:pPr>
              <a:r>
                <a:rPr lang="en-US" sz="2800" b="0" i="0" u="none" strike="noStrike" cap="none" dirty="0">
                  <a:solidFill>
                    <a:schemeClr val="bg2"/>
                  </a:solidFill>
                  <a:latin typeface="Arial"/>
                  <a:ea typeface="Arial"/>
                  <a:cs typeface="Arial"/>
                  <a:sym typeface="Arial"/>
                </a:rPr>
                <a:t>Fractography for grain size determination</a:t>
              </a:r>
            </a:p>
          </p:txBody>
        </p:sp>
      </p:grpSp>
      <p:grpSp>
        <p:nvGrpSpPr>
          <p:cNvPr id="24" name="Group 23">
            <a:extLst>
              <a:ext uri="{FF2B5EF4-FFF2-40B4-BE49-F238E27FC236}">
                <a16:creationId xmlns:a16="http://schemas.microsoft.com/office/drawing/2014/main" id="{2C47BE0D-7569-602A-14D6-DE1D858EE7CB}"/>
              </a:ext>
            </a:extLst>
          </p:cNvPr>
          <p:cNvGrpSpPr/>
          <p:nvPr/>
        </p:nvGrpSpPr>
        <p:grpSpPr>
          <a:xfrm>
            <a:off x="711417" y="4534545"/>
            <a:ext cx="10737624" cy="723255"/>
            <a:chOff x="1371600" y="3169077"/>
            <a:chExt cx="21475247" cy="1446508"/>
          </a:xfrm>
        </p:grpSpPr>
        <p:sp>
          <p:nvSpPr>
            <p:cNvPr id="25" name="Google Shape;1313;p1">
              <a:extLst>
                <a:ext uri="{FF2B5EF4-FFF2-40B4-BE49-F238E27FC236}">
                  <a16:creationId xmlns:a16="http://schemas.microsoft.com/office/drawing/2014/main" id="{B7FEA020-13B0-F6BC-2DCE-E4CF95EAB732}"/>
                </a:ext>
              </a:extLst>
            </p:cNvPr>
            <p:cNvSpPr txBox="1"/>
            <p:nvPr/>
          </p:nvSpPr>
          <p:spPr>
            <a:xfrm>
              <a:off x="1371600" y="3169077"/>
              <a:ext cx="1734332" cy="1446508"/>
            </a:xfrm>
            <a:prstGeom prst="rect">
              <a:avLst/>
            </a:prstGeom>
            <a:noFill/>
            <a:ln>
              <a:noFill/>
            </a:ln>
          </p:spPr>
          <p:txBody>
            <a:bodyPr spcFirstLastPara="1" wrap="square" lIns="45713" tIns="22850" rIns="45713" bIns="22850" anchor="t" anchorCtr="0">
              <a:spAutoFit/>
            </a:bodyPr>
            <a:lstStyle/>
            <a:p>
              <a:r>
                <a:rPr lang="en-US" sz="4400" dirty="0">
                  <a:solidFill>
                    <a:schemeClr val="bg2"/>
                  </a:solidFill>
                  <a:latin typeface="Arial"/>
                  <a:ea typeface="Arial"/>
                  <a:cs typeface="Arial"/>
                  <a:sym typeface="Arial"/>
                </a:rPr>
                <a:t>03</a:t>
              </a:r>
              <a:endParaRPr sz="4400" dirty="0">
                <a:solidFill>
                  <a:schemeClr val="bg2"/>
                </a:solidFill>
              </a:endParaRPr>
            </a:p>
          </p:txBody>
        </p:sp>
        <p:sp>
          <p:nvSpPr>
            <p:cNvPr id="26" name="Google Shape;1317;p1">
              <a:extLst>
                <a:ext uri="{FF2B5EF4-FFF2-40B4-BE49-F238E27FC236}">
                  <a16:creationId xmlns:a16="http://schemas.microsoft.com/office/drawing/2014/main" id="{DA8C15A5-9452-B4C9-F60B-40E802A53DD1}"/>
                </a:ext>
              </a:extLst>
            </p:cNvPr>
            <p:cNvSpPr txBox="1"/>
            <p:nvPr/>
          </p:nvSpPr>
          <p:spPr>
            <a:xfrm>
              <a:off x="3701182" y="3389137"/>
              <a:ext cx="19145665" cy="867889"/>
            </a:xfrm>
            <a:prstGeom prst="rect">
              <a:avLst/>
            </a:prstGeom>
            <a:noFill/>
            <a:ln>
              <a:noFill/>
            </a:ln>
          </p:spPr>
          <p:txBody>
            <a:bodyPr spcFirstLastPara="1" wrap="square" lIns="45713" tIns="22850" rIns="45713" bIns="22850" anchor="t" anchorCtr="0">
              <a:spAutoFit/>
            </a:bodyPr>
            <a:lstStyle/>
            <a:p>
              <a:pPr marL="101600" marR="0" lvl="0" algn="l" rtl="0">
                <a:lnSpc>
                  <a:spcPct val="90000"/>
                </a:lnSpc>
                <a:spcBef>
                  <a:spcPts val="0"/>
                </a:spcBef>
                <a:spcAft>
                  <a:spcPts val="0"/>
                </a:spcAft>
              </a:pPr>
              <a:r>
                <a:rPr lang="en-US" sz="2800" b="0" i="0" u="none" strike="noStrike" cap="none" dirty="0">
                  <a:solidFill>
                    <a:schemeClr val="bg2"/>
                  </a:solidFill>
                  <a:latin typeface="Arial"/>
                  <a:ea typeface="Arial"/>
                  <a:cs typeface="Arial"/>
                  <a:sym typeface="Arial"/>
                </a:rPr>
                <a:t>Crack counting in coil sections for destructive testing</a:t>
              </a:r>
            </a:p>
          </p:txBody>
        </p:sp>
      </p:grpSp>
    </p:spTree>
    <p:extLst>
      <p:ext uri="{BB962C8B-B14F-4D97-AF65-F5344CB8AC3E}">
        <p14:creationId xmlns:p14="http://schemas.microsoft.com/office/powerpoint/2010/main" val="2082993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95B42B-096D-2340-B557-312924B72AC2}"/>
              </a:ext>
            </a:extLst>
          </p:cNvPr>
          <p:cNvSpPr>
            <a:spLocks noGrp="1"/>
          </p:cNvSpPr>
          <p:nvPr>
            <p:ph type="title"/>
          </p:nvPr>
        </p:nvSpPr>
        <p:spPr/>
        <p:txBody>
          <a:bodyPr/>
          <a:lstStyle/>
          <a:p>
            <a:r>
              <a:rPr lang="en-US"/>
              <a:t>Nb</a:t>
            </a:r>
            <a:r>
              <a:rPr lang="en-US" baseline="-25000"/>
              <a:t>3</a:t>
            </a:r>
            <a:r>
              <a:rPr lang="en-US"/>
              <a:t>Sn with artificial pinning centers (APC)</a:t>
            </a:r>
          </a:p>
        </p:txBody>
      </p:sp>
      <p:sp>
        <p:nvSpPr>
          <p:cNvPr id="7" name="Date Placeholder 6"/>
          <p:cNvSpPr>
            <a:spLocks noGrp="1"/>
          </p:cNvSpPr>
          <p:nvPr>
            <p:ph type="dt" sz="half" idx="10"/>
          </p:nvPr>
        </p:nvSpPr>
        <p:spPr/>
        <p:txBody>
          <a:bodyPr/>
          <a:lstStyle/>
          <a:p>
            <a:r>
              <a:rPr lang="en-US"/>
              <a:t>9/28/2022</a:t>
            </a:r>
          </a:p>
        </p:txBody>
      </p:sp>
      <p:sp>
        <p:nvSpPr>
          <p:cNvPr id="2" name="Footer Placeholder 1">
            <a:extLst>
              <a:ext uri="{FF2B5EF4-FFF2-40B4-BE49-F238E27FC236}">
                <a16:creationId xmlns:a16="http://schemas.microsoft.com/office/drawing/2014/main" id="{58C8BC5F-A53C-EF40-9ECD-194B1DE17362}"/>
              </a:ext>
            </a:extLst>
          </p:cNvPr>
          <p:cNvSpPr>
            <a:spLocks noGrp="1"/>
          </p:cNvSpPr>
          <p:nvPr>
            <p:ph type="ftr" sz="quarter" idx="11"/>
          </p:nvPr>
        </p:nvSpPr>
        <p:spPr/>
        <p:txBody>
          <a:bodyPr/>
          <a:lstStyle/>
          <a:p>
            <a:r>
              <a:rPr lang="en-US" dirty="0"/>
              <a:t>A. Baskys -- ML for Nb</a:t>
            </a:r>
            <a:r>
              <a:rPr lang="en-US" baseline="-25000" dirty="0"/>
              <a:t>3</a:t>
            </a:r>
            <a:r>
              <a:rPr lang="en-US" dirty="0"/>
              <a:t>Sn wire image analysis</a:t>
            </a:r>
          </a:p>
        </p:txBody>
      </p:sp>
      <p:sp>
        <p:nvSpPr>
          <p:cNvPr id="3" name="Slide Number Placeholder 2">
            <a:extLst>
              <a:ext uri="{FF2B5EF4-FFF2-40B4-BE49-F238E27FC236}">
                <a16:creationId xmlns:a16="http://schemas.microsoft.com/office/drawing/2014/main" id="{D4DF00DB-C2AF-B14C-BB69-2785C2DE555F}"/>
              </a:ext>
            </a:extLst>
          </p:cNvPr>
          <p:cNvSpPr>
            <a:spLocks noGrp="1"/>
          </p:cNvSpPr>
          <p:nvPr>
            <p:ph type="sldNum" sz="quarter" idx="12"/>
          </p:nvPr>
        </p:nvSpPr>
        <p:spPr/>
        <p:txBody>
          <a:bodyPr/>
          <a:lstStyle/>
          <a:p>
            <a:fld id="{695884B8-C86C-9247-916E-0E4ED69A0AE3}" type="slidenum">
              <a:rPr lang="en-US" smtClean="0"/>
              <a:pPr/>
              <a:t>4</a:t>
            </a:fld>
            <a:endParaRPr lang="en-US"/>
          </a:p>
        </p:txBody>
      </p:sp>
      <p:pic>
        <p:nvPicPr>
          <p:cNvPr id="8" name="Picture 7">
            <a:extLst>
              <a:ext uri="{FF2B5EF4-FFF2-40B4-BE49-F238E27FC236}">
                <a16:creationId xmlns:a16="http://schemas.microsoft.com/office/drawing/2014/main" id="{296FA3EB-4EF7-7DF0-7050-F913C7CDA578}"/>
              </a:ext>
            </a:extLst>
          </p:cNvPr>
          <p:cNvPicPr>
            <a:picLocks noChangeAspect="1"/>
          </p:cNvPicPr>
          <p:nvPr/>
        </p:nvPicPr>
        <p:blipFill>
          <a:blip r:embed="rId3"/>
          <a:stretch>
            <a:fillRect/>
          </a:stretch>
        </p:blipFill>
        <p:spPr>
          <a:xfrm>
            <a:off x="4895850" y="1372927"/>
            <a:ext cx="7296150" cy="4137203"/>
          </a:xfrm>
          <a:prstGeom prst="rect">
            <a:avLst/>
          </a:prstGeom>
        </p:spPr>
      </p:pic>
      <p:sp>
        <p:nvSpPr>
          <p:cNvPr id="4" name="TextBox 3">
            <a:extLst>
              <a:ext uri="{FF2B5EF4-FFF2-40B4-BE49-F238E27FC236}">
                <a16:creationId xmlns:a16="http://schemas.microsoft.com/office/drawing/2014/main" id="{CA93217A-0A77-A6E5-7387-29618EB12F84}"/>
              </a:ext>
            </a:extLst>
          </p:cNvPr>
          <p:cNvSpPr txBox="1"/>
          <p:nvPr/>
        </p:nvSpPr>
        <p:spPr>
          <a:xfrm>
            <a:off x="4676775" y="5478378"/>
            <a:ext cx="7492575" cy="830997"/>
          </a:xfrm>
          <a:prstGeom prst="rect">
            <a:avLst/>
          </a:prstGeom>
          <a:noFill/>
        </p:spPr>
        <p:txBody>
          <a:bodyPr wrap="square" rtlCol="0">
            <a:spAutoFit/>
          </a:bodyPr>
          <a:lstStyle/>
          <a:p>
            <a:pPr algn="ctr"/>
            <a:r>
              <a:rPr lang="en-US" sz="1200">
                <a:latin typeface="+mj-lt"/>
                <a:ea typeface="Yu Mincho" panose="02020400000000000000" pitchFamily="18" charset="-128"/>
                <a:cs typeface="Arial" panose="020B0604020202020204" pitchFamily="34" charset="0"/>
              </a:rPr>
              <a:t>Sample preparation and workflow for nanoprecipitate analysis in APC Nb</a:t>
            </a:r>
            <a:r>
              <a:rPr lang="en-US" sz="1200" baseline="-25000">
                <a:latin typeface="+mj-lt"/>
                <a:ea typeface="Yu Mincho" panose="02020400000000000000" pitchFamily="18" charset="-128"/>
                <a:cs typeface="Arial" panose="020B0604020202020204" pitchFamily="34" charset="0"/>
              </a:rPr>
              <a:t>3</a:t>
            </a:r>
            <a:r>
              <a:rPr lang="en-US" sz="1200">
                <a:latin typeface="+mj-lt"/>
                <a:ea typeface="Yu Mincho" panose="02020400000000000000" pitchFamily="18" charset="-128"/>
                <a:cs typeface="Arial" panose="020B0604020202020204" pitchFamily="34" charset="0"/>
              </a:rPr>
              <a:t>Sn wires. A thin lamella is extracted from a polished wire cross-section (circled in red) a), the thinned lamellas are images using a transmission electron microscope. The nanoprecipitates are identified and manually masked c), the masked image can be used to obtain nanoprecipitate statistics. Sample preparation and imaging by A. Moros, CERN.</a:t>
            </a:r>
          </a:p>
        </p:txBody>
      </p:sp>
      <p:sp>
        <p:nvSpPr>
          <p:cNvPr id="6" name="Text Placeholder 4">
            <a:extLst>
              <a:ext uri="{FF2B5EF4-FFF2-40B4-BE49-F238E27FC236}">
                <a16:creationId xmlns:a16="http://schemas.microsoft.com/office/drawing/2014/main" id="{93AB5A70-79E7-641E-ACFD-F0E59CA3AD7F}"/>
              </a:ext>
            </a:extLst>
          </p:cNvPr>
          <p:cNvSpPr txBox="1">
            <a:spLocks/>
          </p:cNvSpPr>
          <p:nvPr/>
        </p:nvSpPr>
        <p:spPr>
          <a:xfrm>
            <a:off x="156000" y="1383588"/>
            <a:ext cx="5123130" cy="4569185"/>
          </a:xfrm>
          <a:prstGeom prst="rect">
            <a:avLst/>
          </a:prstGeom>
        </p:spPr>
        <p:txBody>
          <a:bodyPr vert="horz" lIns="91440" tIns="22860" rIns="91440" bIns="22860" rtlCol="0">
            <a:normAutofit/>
          </a:bodyPr>
          <a:lstStyle>
            <a:lvl1pPr marL="540000" indent="-540000" algn="l" defTabSz="914400" rtl="0" eaLnBrk="1" latinLnBrk="0" hangingPunct="1">
              <a:lnSpc>
                <a:spcPct val="90000"/>
              </a:lnSpc>
              <a:spcBef>
                <a:spcPts val="1000"/>
              </a:spcBef>
              <a:buFont typeface="Arial" panose="020B0604020202020204" pitchFamily="34" charset="0"/>
              <a:buChar char="•"/>
              <a:defRPr sz="6000" kern="1200">
                <a:solidFill>
                  <a:schemeClr val="tx1"/>
                </a:solidFill>
                <a:latin typeface="+mn-lt"/>
                <a:ea typeface="+mn-ea"/>
                <a:cs typeface="+mn-cs"/>
              </a:defRPr>
            </a:lvl1pPr>
            <a:lvl2pPr marL="1080000" indent="-720000" algn="l" defTabSz="914400" rtl="0" eaLnBrk="1" latinLnBrk="0" hangingPunct="1">
              <a:lnSpc>
                <a:spcPct val="90000"/>
              </a:lnSpc>
              <a:spcBef>
                <a:spcPts val="500"/>
              </a:spcBef>
              <a:buFont typeface="Courier New" panose="02070309020205020404" pitchFamily="49" charset="0"/>
              <a:buChar char="o"/>
              <a:defRPr sz="4800" kern="1200">
                <a:solidFill>
                  <a:schemeClr val="tx1"/>
                </a:solidFill>
                <a:latin typeface="+mn-lt"/>
                <a:ea typeface="+mn-ea"/>
                <a:cs typeface="+mn-cs"/>
              </a:defRPr>
            </a:lvl2pPr>
            <a:lvl3pPr marL="1800000" indent="-720000" algn="l" defTabSz="914400" rtl="0" eaLnBrk="1" latinLnBrk="0" hangingPunct="1">
              <a:lnSpc>
                <a:spcPct val="90000"/>
              </a:lnSpc>
              <a:spcBef>
                <a:spcPts val="500"/>
              </a:spcBef>
              <a:buFont typeface="Wingdings" pitchFamily="2" charset="2"/>
              <a:buChar char="Ø"/>
              <a:defRPr sz="4400" kern="1200">
                <a:solidFill>
                  <a:schemeClr val="tx1"/>
                </a:solidFill>
                <a:latin typeface="+mn-lt"/>
                <a:ea typeface="+mn-ea"/>
                <a:cs typeface="+mn-cs"/>
              </a:defRPr>
            </a:lvl3pPr>
            <a:lvl4pPr marL="2340000" indent="-540000" algn="l" defTabSz="914400" rtl="0" eaLnBrk="1" latinLnBrk="0" hangingPunct="1">
              <a:lnSpc>
                <a:spcPct val="90000"/>
              </a:lnSpc>
              <a:spcBef>
                <a:spcPts val="500"/>
              </a:spcBef>
              <a:buFont typeface="Wingdings" pitchFamily="2" charset="2"/>
              <a:buChar char="ü"/>
              <a:defRPr sz="3600" kern="1200">
                <a:solidFill>
                  <a:schemeClr val="tx1"/>
                </a:solidFill>
                <a:latin typeface="+mn-lt"/>
                <a:ea typeface="+mn-ea"/>
                <a:cs typeface="+mn-cs"/>
              </a:defRPr>
            </a:lvl4pPr>
            <a:lvl5pPr marL="3240000" indent="-5400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The sample preparation and analysis workflow</a:t>
            </a:r>
            <a:br>
              <a:rPr lang="en-US" sz="1800" dirty="0"/>
            </a:br>
            <a:r>
              <a:rPr lang="en-US" sz="1800" dirty="0"/>
              <a:t>is typically:</a:t>
            </a:r>
          </a:p>
          <a:p>
            <a:pPr marL="371475" indent="-371475">
              <a:buFont typeface="+mj-lt"/>
              <a:buAutoNum type="arabicPeriod"/>
            </a:pPr>
            <a:r>
              <a:rPr lang="en-US" sz="1800" dirty="0"/>
              <a:t>Polishing the sample</a:t>
            </a:r>
          </a:p>
          <a:p>
            <a:pPr marL="371475" indent="-371475">
              <a:buFont typeface="+mj-lt"/>
              <a:buAutoNum type="arabicPeriod"/>
            </a:pPr>
            <a:r>
              <a:rPr lang="en-US" sz="1800" dirty="0"/>
              <a:t>Extracting a thin lamella using FIB</a:t>
            </a:r>
          </a:p>
          <a:p>
            <a:pPr marL="371475" indent="-371475">
              <a:buFont typeface="+mj-lt"/>
              <a:buAutoNum type="arabicPeriod"/>
            </a:pPr>
            <a:r>
              <a:rPr lang="en-US" sz="1800" dirty="0"/>
              <a:t>Imaging using TEM/STEM</a:t>
            </a:r>
          </a:p>
          <a:p>
            <a:pPr marL="371475" indent="-371475">
              <a:buFont typeface="+mj-lt"/>
              <a:buAutoNum type="arabicPeriod"/>
            </a:pPr>
            <a:r>
              <a:rPr lang="en-US" sz="1800" dirty="0"/>
              <a:t>Manual precipitate labeling</a:t>
            </a:r>
          </a:p>
          <a:p>
            <a:pPr marL="371475" indent="-371475">
              <a:buFont typeface="+mj-lt"/>
              <a:buAutoNum type="arabicPeriod"/>
            </a:pPr>
            <a:r>
              <a:rPr lang="en-US" sz="1800" dirty="0"/>
              <a:t>Analysis of the B/W image for determining the size/density distribution</a:t>
            </a:r>
          </a:p>
          <a:p>
            <a:endParaRPr lang="en-US" sz="1800" dirty="0"/>
          </a:p>
          <a:p>
            <a:pPr marL="0" indent="0">
              <a:buNone/>
            </a:pPr>
            <a:r>
              <a:rPr lang="en-US" sz="1800" dirty="0"/>
              <a:t>Both sample preparation and analysis is time-consuming. </a:t>
            </a:r>
          </a:p>
          <a:p>
            <a:pPr marL="0" indent="0">
              <a:buNone/>
            </a:pPr>
            <a:r>
              <a:rPr lang="en-US" sz="1800" dirty="0"/>
              <a:t>Analysis can potentially be sped up using ML</a:t>
            </a:r>
          </a:p>
          <a:p>
            <a:endParaRPr lang="en-US" sz="1800" dirty="0"/>
          </a:p>
          <a:p>
            <a:pPr marL="180000" lvl="1" indent="0">
              <a:buNone/>
            </a:pPr>
            <a:endParaRPr lang="en-US" sz="1800" dirty="0"/>
          </a:p>
          <a:p>
            <a:pPr marL="180000" lvl="1" indent="0">
              <a:buNone/>
            </a:pPr>
            <a:endParaRPr lang="en-US" sz="1800" dirty="0"/>
          </a:p>
          <a:p>
            <a:pPr marL="0" indent="0">
              <a:buNone/>
            </a:pPr>
            <a:endParaRPr lang="en-US" sz="1800" dirty="0"/>
          </a:p>
        </p:txBody>
      </p:sp>
    </p:spTree>
    <p:extLst>
      <p:ext uri="{BB962C8B-B14F-4D97-AF65-F5344CB8AC3E}">
        <p14:creationId xmlns:p14="http://schemas.microsoft.com/office/powerpoint/2010/main" val="2659024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95B42B-096D-2340-B557-312924B72AC2}"/>
              </a:ext>
            </a:extLst>
          </p:cNvPr>
          <p:cNvSpPr>
            <a:spLocks noGrp="1"/>
          </p:cNvSpPr>
          <p:nvPr>
            <p:ph type="title"/>
          </p:nvPr>
        </p:nvSpPr>
        <p:spPr/>
        <p:txBody>
          <a:bodyPr/>
          <a:lstStyle/>
          <a:p>
            <a:r>
              <a:rPr lang="en-US"/>
              <a:t>Nb</a:t>
            </a:r>
            <a:r>
              <a:rPr lang="en-US" baseline="-25000"/>
              <a:t>3</a:t>
            </a:r>
            <a:r>
              <a:rPr lang="en-US"/>
              <a:t>Sn with artificial pinning centers (APC)</a:t>
            </a:r>
          </a:p>
        </p:txBody>
      </p:sp>
      <p:sp>
        <p:nvSpPr>
          <p:cNvPr id="7" name="Date Placeholder 6"/>
          <p:cNvSpPr>
            <a:spLocks noGrp="1"/>
          </p:cNvSpPr>
          <p:nvPr>
            <p:ph type="dt" sz="half" idx="10"/>
          </p:nvPr>
        </p:nvSpPr>
        <p:spPr/>
        <p:txBody>
          <a:bodyPr/>
          <a:lstStyle/>
          <a:p>
            <a:r>
              <a:rPr lang="en-US"/>
              <a:t>9/28/2022</a:t>
            </a:r>
          </a:p>
        </p:txBody>
      </p:sp>
      <p:sp>
        <p:nvSpPr>
          <p:cNvPr id="10" name="Footer Placeholder 1">
            <a:extLst>
              <a:ext uri="{FF2B5EF4-FFF2-40B4-BE49-F238E27FC236}">
                <a16:creationId xmlns:a16="http://schemas.microsoft.com/office/drawing/2014/main" id="{A2092031-4798-CC7C-0732-5226F0F7C60B}"/>
              </a:ext>
            </a:extLst>
          </p:cNvPr>
          <p:cNvSpPr>
            <a:spLocks noGrp="1"/>
          </p:cNvSpPr>
          <p:nvPr>
            <p:ph type="ftr" sz="quarter" idx="11"/>
          </p:nvPr>
        </p:nvSpPr>
        <p:spPr/>
        <p:txBody>
          <a:bodyPr/>
          <a:lstStyle/>
          <a:p>
            <a:r>
              <a:rPr lang="en-US" dirty="0"/>
              <a:t>A. Baskys -- ML for Nb</a:t>
            </a:r>
            <a:r>
              <a:rPr lang="en-US" baseline="-25000" dirty="0"/>
              <a:t>3</a:t>
            </a:r>
            <a:r>
              <a:rPr lang="en-US" dirty="0"/>
              <a:t>Sn wire image analysis</a:t>
            </a:r>
          </a:p>
        </p:txBody>
      </p:sp>
      <p:sp>
        <p:nvSpPr>
          <p:cNvPr id="3" name="Slide Number Placeholder 2">
            <a:extLst>
              <a:ext uri="{FF2B5EF4-FFF2-40B4-BE49-F238E27FC236}">
                <a16:creationId xmlns:a16="http://schemas.microsoft.com/office/drawing/2014/main" id="{D4DF00DB-C2AF-B14C-BB69-2785C2DE555F}"/>
              </a:ext>
            </a:extLst>
          </p:cNvPr>
          <p:cNvSpPr>
            <a:spLocks noGrp="1"/>
          </p:cNvSpPr>
          <p:nvPr>
            <p:ph type="sldNum" sz="quarter" idx="12"/>
          </p:nvPr>
        </p:nvSpPr>
        <p:spPr/>
        <p:txBody>
          <a:bodyPr/>
          <a:lstStyle/>
          <a:p>
            <a:fld id="{695884B8-C86C-9247-916E-0E4ED69A0AE3}" type="slidenum">
              <a:rPr lang="en-US" smtClean="0"/>
              <a:pPr/>
              <a:t>5</a:t>
            </a:fld>
            <a:endParaRPr lang="en-US" dirty="0"/>
          </a:p>
        </p:txBody>
      </p:sp>
      <p:grpSp>
        <p:nvGrpSpPr>
          <p:cNvPr id="14" name="Group 13">
            <a:extLst>
              <a:ext uri="{FF2B5EF4-FFF2-40B4-BE49-F238E27FC236}">
                <a16:creationId xmlns:a16="http://schemas.microsoft.com/office/drawing/2014/main" id="{D6071FF8-7ACE-52E8-D5C8-F7802DCE32BF}"/>
              </a:ext>
            </a:extLst>
          </p:cNvPr>
          <p:cNvGrpSpPr/>
          <p:nvPr/>
        </p:nvGrpSpPr>
        <p:grpSpPr>
          <a:xfrm>
            <a:off x="6463643" y="1285009"/>
            <a:ext cx="4860000" cy="4860000"/>
            <a:chOff x="12462067" y="2570017"/>
            <a:chExt cx="9720000" cy="9720000"/>
          </a:xfrm>
        </p:grpSpPr>
        <p:pic>
          <p:nvPicPr>
            <p:cNvPr id="15" name="Picture 14" descr="A close up of the moon&#10;&#10;Description automatically generated with medium confidence">
              <a:extLst>
                <a:ext uri="{FF2B5EF4-FFF2-40B4-BE49-F238E27FC236}">
                  <a16:creationId xmlns:a16="http://schemas.microsoft.com/office/drawing/2014/main" id="{74BE72B9-C18E-9A11-D00B-D902DBA880F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2000" contrast="3000"/>
                      </a14:imgEffect>
                    </a14:imgLayer>
                  </a14:imgProps>
                </a:ext>
                <a:ext uri="{28A0092B-C50C-407E-A947-70E740481C1C}">
                  <a14:useLocalDpi xmlns:a14="http://schemas.microsoft.com/office/drawing/2010/main"/>
                </a:ext>
              </a:extLst>
            </a:blip>
            <a:stretch>
              <a:fillRect/>
            </a:stretch>
          </p:blipFill>
          <p:spPr>
            <a:xfrm>
              <a:off x="12462067" y="2570017"/>
              <a:ext cx="9720000" cy="9720000"/>
            </a:xfrm>
            <a:prstGeom prst="rect">
              <a:avLst/>
            </a:prstGeom>
          </p:spPr>
        </p:pic>
        <p:sp>
          <p:nvSpPr>
            <p:cNvPr id="16" name="Rectangle 15">
              <a:extLst>
                <a:ext uri="{FF2B5EF4-FFF2-40B4-BE49-F238E27FC236}">
                  <a16:creationId xmlns:a16="http://schemas.microsoft.com/office/drawing/2014/main" id="{E5C04E6A-C491-2434-9CF7-E1AA87470008}"/>
                </a:ext>
              </a:extLst>
            </p:cNvPr>
            <p:cNvSpPr>
              <a:spLocks noChangeAspect="1" noChangeArrowheads="1"/>
            </p:cNvSpPr>
            <p:nvPr/>
          </p:nvSpPr>
          <p:spPr bwMode="auto">
            <a:xfrm>
              <a:off x="14630289" y="4604871"/>
              <a:ext cx="380449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anose="020F0502020204030204" pitchFamily="34" charset="0"/>
                  <a:ea typeface="Geneva"/>
                  <a:cs typeface="Geneva"/>
                </a:defRPr>
              </a:lvl1pPr>
              <a:lvl2pPr marL="742950" indent="-285750">
                <a:defRPr sz="2400">
                  <a:solidFill>
                    <a:schemeClr val="tx1"/>
                  </a:solidFill>
                  <a:latin typeface="Calibri" panose="020F0502020204030204" pitchFamily="34" charset="0"/>
                  <a:ea typeface="Geneva"/>
                  <a:cs typeface="Geneva"/>
                </a:defRPr>
              </a:lvl2pPr>
              <a:lvl3pPr marL="1143000" indent="-228600">
                <a:defRPr sz="2400">
                  <a:solidFill>
                    <a:schemeClr val="tx1"/>
                  </a:solidFill>
                  <a:latin typeface="Calibri" panose="020F0502020204030204" pitchFamily="34" charset="0"/>
                  <a:ea typeface="Geneva"/>
                  <a:cs typeface="Geneva"/>
                </a:defRPr>
              </a:lvl3pPr>
              <a:lvl4pPr marL="1600200" indent="-228600">
                <a:defRPr sz="2400">
                  <a:solidFill>
                    <a:schemeClr val="tx1"/>
                  </a:solidFill>
                  <a:latin typeface="Calibri" panose="020F0502020204030204" pitchFamily="34" charset="0"/>
                  <a:ea typeface="Geneva"/>
                  <a:cs typeface="Geneva"/>
                </a:defRPr>
              </a:lvl4pPr>
              <a:lvl5pPr marL="2057400" indent="-228600">
                <a:defRPr sz="2400">
                  <a:solidFill>
                    <a:schemeClr val="tx1"/>
                  </a:solidFill>
                  <a:latin typeface="Calibri" panose="020F0502020204030204" pitchFamily="34" charset="0"/>
                  <a:ea typeface="Geneva"/>
                  <a:cs typeface="Geneva"/>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9pPr>
            </a:lstStyle>
            <a:p>
              <a:pPr algn="ctr" eaLnBrk="1" hangingPunct="1"/>
              <a:r>
                <a:rPr lang="en-US" altLang="en-US" sz="1800" b="1">
                  <a:solidFill>
                    <a:schemeClr val="accent6"/>
                  </a:solidFill>
                  <a:latin typeface="+mj-lt"/>
                </a:rPr>
                <a:t>Grain boundary</a:t>
              </a:r>
            </a:p>
          </p:txBody>
        </p:sp>
        <p:cxnSp>
          <p:nvCxnSpPr>
            <p:cNvPr id="17" name="Straight Arrow Connector 16">
              <a:extLst>
                <a:ext uri="{FF2B5EF4-FFF2-40B4-BE49-F238E27FC236}">
                  <a16:creationId xmlns:a16="http://schemas.microsoft.com/office/drawing/2014/main" id="{CDB89803-CC3F-F779-FA83-59D422A3267D}"/>
                </a:ext>
              </a:extLst>
            </p:cNvPr>
            <p:cNvCxnSpPr>
              <a:cxnSpLocks noChangeAspect="1"/>
            </p:cNvCxnSpPr>
            <p:nvPr/>
          </p:nvCxnSpPr>
          <p:spPr bwMode="auto">
            <a:xfrm>
              <a:off x="17064682" y="5226787"/>
              <a:ext cx="566326" cy="614572"/>
            </a:xfrm>
            <a:prstGeom prst="straightConnector1">
              <a:avLst/>
            </a:prstGeom>
            <a:ln w="5715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18" name="Rectangle 15">
              <a:extLst>
                <a:ext uri="{FF2B5EF4-FFF2-40B4-BE49-F238E27FC236}">
                  <a16:creationId xmlns:a16="http://schemas.microsoft.com/office/drawing/2014/main" id="{130761FA-3E5F-750C-2E7B-5A9E26F00AFA}"/>
                </a:ext>
              </a:extLst>
            </p:cNvPr>
            <p:cNvSpPr>
              <a:spLocks noChangeAspect="1" noChangeArrowheads="1"/>
            </p:cNvSpPr>
            <p:nvPr/>
          </p:nvSpPr>
          <p:spPr bwMode="auto">
            <a:xfrm>
              <a:off x="14511781" y="7874643"/>
              <a:ext cx="427352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anose="020F0502020204030204" pitchFamily="34" charset="0"/>
                  <a:ea typeface="Geneva"/>
                  <a:cs typeface="Geneva"/>
                </a:defRPr>
              </a:lvl1pPr>
              <a:lvl2pPr marL="742950" indent="-285750">
                <a:defRPr sz="2400">
                  <a:solidFill>
                    <a:schemeClr val="tx1"/>
                  </a:solidFill>
                  <a:latin typeface="Calibri" panose="020F0502020204030204" pitchFamily="34" charset="0"/>
                  <a:ea typeface="Geneva"/>
                  <a:cs typeface="Geneva"/>
                </a:defRPr>
              </a:lvl2pPr>
              <a:lvl3pPr marL="1143000" indent="-228600">
                <a:defRPr sz="2400">
                  <a:solidFill>
                    <a:schemeClr val="tx1"/>
                  </a:solidFill>
                  <a:latin typeface="Calibri" panose="020F0502020204030204" pitchFamily="34" charset="0"/>
                  <a:ea typeface="Geneva"/>
                  <a:cs typeface="Geneva"/>
                </a:defRPr>
              </a:lvl3pPr>
              <a:lvl4pPr marL="1600200" indent="-228600">
                <a:defRPr sz="2400">
                  <a:solidFill>
                    <a:schemeClr val="tx1"/>
                  </a:solidFill>
                  <a:latin typeface="Calibri" panose="020F0502020204030204" pitchFamily="34" charset="0"/>
                  <a:ea typeface="Geneva"/>
                  <a:cs typeface="Geneva"/>
                </a:defRPr>
              </a:lvl4pPr>
              <a:lvl5pPr marL="2057400" indent="-228600">
                <a:defRPr sz="2400">
                  <a:solidFill>
                    <a:schemeClr val="tx1"/>
                  </a:solidFill>
                  <a:latin typeface="Calibri" panose="020F0502020204030204" pitchFamily="34" charset="0"/>
                  <a:ea typeface="Geneva"/>
                  <a:cs typeface="Geneva"/>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9pPr>
            </a:lstStyle>
            <a:p>
              <a:pPr algn="ctr" eaLnBrk="1" hangingPunct="1"/>
              <a:r>
                <a:rPr lang="en-US" altLang="en-US" sz="1800" b="1">
                  <a:solidFill>
                    <a:schemeClr val="accent5"/>
                  </a:solidFill>
                  <a:latin typeface="+mj-lt"/>
                </a:rPr>
                <a:t>ZrO</a:t>
              </a:r>
              <a:r>
                <a:rPr lang="en-US" altLang="en-US" sz="1800" b="1" baseline="-25000">
                  <a:solidFill>
                    <a:schemeClr val="accent5"/>
                  </a:solidFill>
                  <a:latin typeface="+mj-lt"/>
                </a:rPr>
                <a:t>2</a:t>
              </a:r>
              <a:r>
                <a:rPr lang="en-US" altLang="en-US" sz="1800" b="1">
                  <a:solidFill>
                    <a:schemeClr val="accent5"/>
                  </a:solidFill>
                  <a:latin typeface="+mj-lt"/>
                </a:rPr>
                <a:t> precipitates</a:t>
              </a:r>
            </a:p>
          </p:txBody>
        </p:sp>
        <p:cxnSp>
          <p:nvCxnSpPr>
            <p:cNvPr id="19" name="Straight Arrow Connector 18">
              <a:extLst>
                <a:ext uri="{FF2B5EF4-FFF2-40B4-BE49-F238E27FC236}">
                  <a16:creationId xmlns:a16="http://schemas.microsoft.com/office/drawing/2014/main" id="{D04ACA31-F22B-D5CE-9D96-53EB5A7001C3}"/>
                </a:ext>
              </a:extLst>
            </p:cNvPr>
            <p:cNvCxnSpPr>
              <a:cxnSpLocks noChangeAspect="1"/>
            </p:cNvCxnSpPr>
            <p:nvPr/>
          </p:nvCxnSpPr>
          <p:spPr bwMode="auto">
            <a:xfrm flipH="1" flipV="1">
              <a:off x="14602769" y="7124700"/>
              <a:ext cx="713568" cy="774356"/>
            </a:xfrm>
            <a:prstGeom prst="straightConnector1">
              <a:avLst/>
            </a:prstGeom>
            <a:ln w="57150">
              <a:solidFill>
                <a:schemeClr val="accent5"/>
              </a:solidFill>
              <a:tailEnd type="arrow"/>
            </a:ln>
          </p:spPr>
          <p:style>
            <a:lnRef idx="1">
              <a:schemeClr val="accent1"/>
            </a:lnRef>
            <a:fillRef idx="0">
              <a:schemeClr val="accent1"/>
            </a:fillRef>
            <a:effectRef idx="0">
              <a:schemeClr val="accent1"/>
            </a:effectRef>
            <a:fontRef idx="minor">
              <a:schemeClr val="tx1"/>
            </a:fontRef>
          </p:style>
        </p:cxnSp>
      </p:grpSp>
      <p:pic>
        <p:nvPicPr>
          <p:cNvPr id="20" name="Picture 19" descr="A picture containing text, rain&#10;&#10;Description automatically generated">
            <a:extLst>
              <a:ext uri="{FF2B5EF4-FFF2-40B4-BE49-F238E27FC236}">
                <a16:creationId xmlns:a16="http://schemas.microsoft.com/office/drawing/2014/main" id="{738D6C3C-42EE-4414-C445-27543523A40B}"/>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1000" contrast="18000"/>
                    </a14:imgEffect>
                  </a14:imgLayer>
                </a14:imgProps>
              </a:ext>
              <a:ext uri="{28A0092B-C50C-407E-A947-70E740481C1C}">
                <a14:useLocalDpi xmlns:a14="http://schemas.microsoft.com/office/drawing/2010/main"/>
              </a:ext>
            </a:extLst>
          </a:blip>
          <a:stretch>
            <a:fillRect/>
          </a:stretch>
        </p:blipFill>
        <p:spPr>
          <a:xfrm>
            <a:off x="600778" y="1285009"/>
            <a:ext cx="4860000" cy="4860000"/>
          </a:xfrm>
          <a:prstGeom prst="rect">
            <a:avLst/>
          </a:prstGeom>
        </p:spPr>
      </p:pic>
      <p:sp>
        <p:nvSpPr>
          <p:cNvPr id="21" name="TextBox 20">
            <a:extLst>
              <a:ext uri="{FF2B5EF4-FFF2-40B4-BE49-F238E27FC236}">
                <a16:creationId xmlns:a16="http://schemas.microsoft.com/office/drawing/2014/main" id="{58FEE3BF-0E5B-EA9B-A10F-40EB6F7DFB50}"/>
              </a:ext>
            </a:extLst>
          </p:cNvPr>
          <p:cNvSpPr txBox="1"/>
          <p:nvPr/>
        </p:nvSpPr>
        <p:spPr>
          <a:xfrm>
            <a:off x="8610600" y="6493850"/>
            <a:ext cx="2307757" cy="246221"/>
          </a:xfrm>
          <a:prstGeom prst="rect">
            <a:avLst/>
          </a:prstGeom>
          <a:noFill/>
        </p:spPr>
        <p:txBody>
          <a:bodyPr wrap="square" rtlCol="0">
            <a:spAutoFit/>
          </a:bodyPr>
          <a:lstStyle/>
          <a:p>
            <a:r>
              <a:rPr lang="en-US" sz="1000" dirty="0">
                <a:solidFill>
                  <a:schemeClr val="bg1"/>
                </a:solidFill>
                <a:latin typeface="+mj-lt"/>
                <a:ea typeface="Yu Mincho" panose="02020400000000000000" pitchFamily="18" charset="-128"/>
                <a:cs typeface="Arial" panose="020B0604020202020204" pitchFamily="34" charset="0"/>
              </a:rPr>
              <a:t>Images courtesy of A. Moros, CERN</a:t>
            </a:r>
          </a:p>
        </p:txBody>
      </p:sp>
      <p:sp>
        <p:nvSpPr>
          <p:cNvPr id="22" name="Rectangle 15">
            <a:extLst>
              <a:ext uri="{FF2B5EF4-FFF2-40B4-BE49-F238E27FC236}">
                <a16:creationId xmlns:a16="http://schemas.microsoft.com/office/drawing/2014/main" id="{DC9889A8-3948-22EA-3EA6-DCE0A4F05CB7}"/>
              </a:ext>
            </a:extLst>
          </p:cNvPr>
          <p:cNvSpPr>
            <a:spLocks noChangeAspect="1" noChangeArrowheads="1"/>
          </p:cNvSpPr>
          <p:nvPr/>
        </p:nvSpPr>
        <p:spPr bwMode="auto">
          <a:xfrm>
            <a:off x="600777" y="1285767"/>
            <a:ext cx="25644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anose="020F0502020204030204" pitchFamily="34" charset="0"/>
                <a:ea typeface="Geneva"/>
                <a:cs typeface="Geneva"/>
              </a:defRPr>
            </a:lvl1pPr>
            <a:lvl2pPr marL="742950" indent="-285750">
              <a:defRPr sz="2400">
                <a:solidFill>
                  <a:schemeClr val="tx1"/>
                </a:solidFill>
                <a:latin typeface="Calibri" panose="020F0502020204030204" pitchFamily="34" charset="0"/>
                <a:ea typeface="Geneva"/>
                <a:cs typeface="Geneva"/>
              </a:defRPr>
            </a:lvl2pPr>
            <a:lvl3pPr marL="1143000" indent="-228600">
              <a:defRPr sz="2400">
                <a:solidFill>
                  <a:schemeClr val="tx1"/>
                </a:solidFill>
                <a:latin typeface="Calibri" panose="020F0502020204030204" pitchFamily="34" charset="0"/>
                <a:ea typeface="Geneva"/>
                <a:cs typeface="Geneva"/>
              </a:defRPr>
            </a:lvl3pPr>
            <a:lvl4pPr marL="1600200" indent="-228600">
              <a:defRPr sz="2400">
                <a:solidFill>
                  <a:schemeClr val="tx1"/>
                </a:solidFill>
                <a:latin typeface="Calibri" panose="020F0502020204030204" pitchFamily="34" charset="0"/>
                <a:ea typeface="Geneva"/>
                <a:cs typeface="Geneva"/>
              </a:defRPr>
            </a:lvl4pPr>
            <a:lvl5pPr marL="2057400" indent="-228600">
              <a:defRPr sz="2400">
                <a:solidFill>
                  <a:schemeClr val="tx1"/>
                </a:solidFill>
                <a:latin typeface="Calibri" panose="020F0502020204030204" pitchFamily="34" charset="0"/>
                <a:ea typeface="Geneva"/>
                <a:cs typeface="Geneva"/>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9pPr>
          </a:lstStyle>
          <a:p>
            <a:pPr eaLnBrk="1" hangingPunct="1"/>
            <a:r>
              <a:rPr lang="en-US" altLang="en-US" sz="1800" b="1">
                <a:solidFill>
                  <a:schemeClr val="bg1"/>
                </a:solidFill>
                <a:latin typeface="+mj-lt"/>
              </a:rPr>
              <a:t>HfO</a:t>
            </a:r>
            <a:r>
              <a:rPr lang="en-US" altLang="en-US" sz="1800" b="1" baseline="-25000">
                <a:solidFill>
                  <a:schemeClr val="bg1"/>
                </a:solidFill>
                <a:latin typeface="+mj-lt"/>
              </a:rPr>
              <a:t>2</a:t>
            </a:r>
            <a:r>
              <a:rPr lang="en-US" altLang="en-US" sz="1800" b="1">
                <a:solidFill>
                  <a:schemeClr val="bg1"/>
                </a:solidFill>
                <a:latin typeface="+mj-lt"/>
              </a:rPr>
              <a:t> precipitates</a:t>
            </a:r>
          </a:p>
        </p:txBody>
      </p:sp>
      <p:sp>
        <p:nvSpPr>
          <p:cNvPr id="4" name="Rectangle 15">
            <a:extLst>
              <a:ext uri="{FF2B5EF4-FFF2-40B4-BE49-F238E27FC236}">
                <a16:creationId xmlns:a16="http://schemas.microsoft.com/office/drawing/2014/main" id="{4FBC4AC4-43BE-D519-00A0-3CB24C6FE65A}"/>
              </a:ext>
            </a:extLst>
          </p:cNvPr>
          <p:cNvSpPr>
            <a:spLocks noChangeAspect="1" noChangeArrowheads="1"/>
          </p:cNvSpPr>
          <p:nvPr/>
        </p:nvSpPr>
        <p:spPr bwMode="auto">
          <a:xfrm>
            <a:off x="6480367" y="1285767"/>
            <a:ext cx="25644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anose="020F0502020204030204" pitchFamily="34" charset="0"/>
                <a:ea typeface="Geneva"/>
                <a:cs typeface="Geneva"/>
              </a:defRPr>
            </a:lvl1pPr>
            <a:lvl2pPr marL="742950" indent="-285750">
              <a:defRPr sz="2400">
                <a:solidFill>
                  <a:schemeClr val="tx1"/>
                </a:solidFill>
                <a:latin typeface="Calibri" panose="020F0502020204030204" pitchFamily="34" charset="0"/>
                <a:ea typeface="Geneva"/>
                <a:cs typeface="Geneva"/>
              </a:defRPr>
            </a:lvl2pPr>
            <a:lvl3pPr marL="1143000" indent="-228600">
              <a:defRPr sz="2400">
                <a:solidFill>
                  <a:schemeClr val="tx1"/>
                </a:solidFill>
                <a:latin typeface="Calibri" panose="020F0502020204030204" pitchFamily="34" charset="0"/>
                <a:ea typeface="Geneva"/>
                <a:cs typeface="Geneva"/>
              </a:defRPr>
            </a:lvl3pPr>
            <a:lvl4pPr marL="1600200" indent="-228600">
              <a:defRPr sz="2400">
                <a:solidFill>
                  <a:schemeClr val="tx1"/>
                </a:solidFill>
                <a:latin typeface="Calibri" panose="020F0502020204030204" pitchFamily="34" charset="0"/>
                <a:ea typeface="Geneva"/>
                <a:cs typeface="Geneva"/>
              </a:defRPr>
            </a:lvl4pPr>
            <a:lvl5pPr marL="2057400" indent="-228600">
              <a:defRPr sz="2400">
                <a:solidFill>
                  <a:schemeClr val="tx1"/>
                </a:solidFill>
                <a:latin typeface="Calibri" panose="020F0502020204030204" pitchFamily="34" charset="0"/>
                <a:ea typeface="Geneva"/>
                <a:cs typeface="Geneva"/>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9pPr>
          </a:lstStyle>
          <a:p>
            <a:pPr eaLnBrk="1" hangingPunct="1"/>
            <a:r>
              <a:rPr lang="en-US" altLang="en-US" sz="1800" b="1">
                <a:latin typeface="+mj-lt"/>
              </a:rPr>
              <a:t>ZrO</a:t>
            </a:r>
            <a:r>
              <a:rPr lang="en-US" altLang="en-US" sz="1800" b="1" baseline="-25000">
                <a:latin typeface="+mj-lt"/>
              </a:rPr>
              <a:t>2</a:t>
            </a:r>
            <a:r>
              <a:rPr lang="en-US" altLang="en-US" sz="1800" b="1">
                <a:latin typeface="+mj-lt"/>
              </a:rPr>
              <a:t> precipitates</a:t>
            </a:r>
          </a:p>
        </p:txBody>
      </p:sp>
      <p:sp>
        <p:nvSpPr>
          <p:cNvPr id="6" name="Rectangle 15">
            <a:extLst>
              <a:ext uri="{FF2B5EF4-FFF2-40B4-BE49-F238E27FC236}">
                <a16:creationId xmlns:a16="http://schemas.microsoft.com/office/drawing/2014/main" id="{23DE399D-1B61-4404-27F9-5F76BCEACAEC}"/>
              </a:ext>
            </a:extLst>
          </p:cNvPr>
          <p:cNvSpPr>
            <a:spLocks noChangeAspect="1" noChangeArrowheads="1"/>
          </p:cNvSpPr>
          <p:nvPr/>
        </p:nvSpPr>
        <p:spPr bwMode="auto">
          <a:xfrm>
            <a:off x="1973524" y="2953435"/>
            <a:ext cx="21367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anose="020F0502020204030204" pitchFamily="34" charset="0"/>
                <a:ea typeface="Geneva"/>
                <a:cs typeface="Geneva"/>
              </a:defRPr>
            </a:lvl1pPr>
            <a:lvl2pPr marL="742950" indent="-285750">
              <a:defRPr sz="2400">
                <a:solidFill>
                  <a:schemeClr val="tx1"/>
                </a:solidFill>
                <a:latin typeface="Calibri" panose="020F0502020204030204" pitchFamily="34" charset="0"/>
                <a:ea typeface="Geneva"/>
                <a:cs typeface="Geneva"/>
              </a:defRPr>
            </a:lvl2pPr>
            <a:lvl3pPr marL="1143000" indent="-228600">
              <a:defRPr sz="2400">
                <a:solidFill>
                  <a:schemeClr val="tx1"/>
                </a:solidFill>
                <a:latin typeface="Calibri" panose="020F0502020204030204" pitchFamily="34" charset="0"/>
                <a:ea typeface="Geneva"/>
                <a:cs typeface="Geneva"/>
              </a:defRPr>
            </a:lvl3pPr>
            <a:lvl4pPr marL="1600200" indent="-228600">
              <a:defRPr sz="2400">
                <a:solidFill>
                  <a:schemeClr val="tx1"/>
                </a:solidFill>
                <a:latin typeface="Calibri" panose="020F0502020204030204" pitchFamily="34" charset="0"/>
                <a:ea typeface="Geneva"/>
                <a:cs typeface="Geneva"/>
              </a:defRPr>
            </a:lvl4pPr>
            <a:lvl5pPr marL="2057400" indent="-228600">
              <a:defRPr sz="2400">
                <a:solidFill>
                  <a:schemeClr val="tx1"/>
                </a:solidFill>
                <a:latin typeface="Calibri" panose="020F0502020204030204" pitchFamily="34" charset="0"/>
                <a:ea typeface="Geneva"/>
                <a:cs typeface="Geneva"/>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9pPr>
          </a:lstStyle>
          <a:p>
            <a:pPr algn="ctr" eaLnBrk="1" hangingPunct="1"/>
            <a:r>
              <a:rPr lang="en-US" altLang="en-US" sz="1800" b="1">
                <a:solidFill>
                  <a:schemeClr val="accent1"/>
                </a:solidFill>
                <a:latin typeface="+mj-lt"/>
              </a:rPr>
              <a:t>HfO</a:t>
            </a:r>
            <a:r>
              <a:rPr lang="en-US" altLang="en-US" sz="1800" b="1" baseline="-25000">
                <a:solidFill>
                  <a:schemeClr val="accent1"/>
                </a:solidFill>
                <a:latin typeface="+mj-lt"/>
              </a:rPr>
              <a:t>2</a:t>
            </a:r>
            <a:r>
              <a:rPr lang="en-US" altLang="en-US" sz="1800" b="1">
                <a:solidFill>
                  <a:schemeClr val="accent1"/>
                </a:solidFill>
                <a:latin typeface="+mj-lt"/>
              </a:rPr>
              <a:t> precipitates</a:t>
            </a:r>
          </a:p>
        </p:txBody>
      </p:sp>
      <p:cxnSp>
        <p:nvCxnSpPr>
          <p:cNvPr id="8" name="Straight Arrow Connector 7">
            <a:extLst>
              <a:ext uri="{FF2B5EF4-FFF2-40B4-BE49-F238E27FC236}">
                <a16:creationId xmlns:a16="http://schemas.microsoft.com/office/drawing/2014/main" id="{983F540C-36FD-2F0A-9B7C-99F47694C3AC}"/>
              </a:ext>
            </a:extLst>
          </p:cNvPr>
          <p:cNvCxnSpPr>
            <a:cxnSpLocks noChangeAspect="1"/>
          </p:cNvCxnSpPr>
          <p:nvPr/>
        </p:nvCxnSpPr>
        <p:spPr bwMode="auto">
          <a:xfrm flipH="1" flipV="1">
            <a:off x="2352394" y="2730864"/>
            <a:ext cx="238406" cy="258715"/>
          </a:xfrm>
          <a:prstGeom prst="straightConnector1">
            <a:avLst/>
          </a:prstGeom>
          <a:ln w="57150">
            <a:solidFill>
              <a:schemeClr val="accent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453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02061F1-1194-44EB-BE11-7FDAA5B57E20}"/>
              </a:ext>
            </a:extLst>
          </p:cNvPr>
          <p:cNvSpPr>
            <a:spLocks noGrp="1"/>
          </p:cNvSpPr>
          <p:nvPr>
            <p:ph type="title"/>
          </p:nvPr>
        </p:nvSpPr>
        <p:spPr/>
        <p:txBody>
          <a:bodyPr/>
          <a:lstStyle/>
          <a:p>
            <a:r>
              <a:rPr lang="en-US"/>
              <a:t>Machine learning approach</a:t>
            </a:r>
          </a:p>
        </p:txBody>
      </p:sp>
      <p:sp>
        <p:nvSpPr>
          <p:cNvPr id="2" name="Date Placeholder 1">
            <a:extLst>
              <a:ext uri="{FF2B5EF4-FFF2-40B4-BE49-F238E27FC236}">
                <a16:creationId xmlns:a16="http://schemas.microsoft.com/office/drawing/2014/main" id="{183F66D9-1538-4732-B317-4874A5B8DF1D}"/>
              </a:ext>
            </a:extLst>
          </p:cNvPr>
          <p:cNvSpPr>
            <a:spLocks noGrp="1"/>
          </p:cNvSpPr>
          <p:nvPr>
            <p:ph type="dt" sz="half" idx="10"/>
          </p:nvPr>
        </p:nvSpPr>
        <p:spPr/>
        <p:txBody>
          <a:bodyPr/>
          <a:lstStyle/>
          <a:p>
            <a:r>
              <a:rPr lang="en-US"/>
              <a:t>9/28/2022</a:t>
            </a:r>
          </a:p>
        </p:txBody>
      </p:sp>
      <p:sp>
        <p:nvSpPr>
          <p:cNvPr id="7" name="Footer Placeholder 1">
            <a:extLst>
              <a:ext uri="{FF2B5EF4-FFF2-40B4-BE49-F238E27FC236}">
                <a16:creationId xmlns:a16="http://schemas.microsoft.com/office/drawing/2014/main" id="{1A4CF453-DFEB-6953-B200-CDC2DE1F1259}"/>
              </a:ext>
            </a:extLst>
          </p:cNvPr>
          <p:cNvSpPr>
            <a:spLocks noGrp="1"/>
          </p:cNvSpPr>
          <p:nvPr>
            <p:ph type="ftr" sz="quarter" idx="11"/>
          </p:nvPr>
        </p:nvSpPr>
        <p:spPr/>
        <p:txBody>
          <a:bodyPr/>
          <a:lstStyle/>
          <a:p>
            <a:r>
              <a:rPr lang="en-US" dirty="0"/>
              <a:t>A. Baskys -- ML for Nb</a:t>
            </a:r>
            <a:r>
              <a:rPr lang="en-US" baseline="-25000" dirty="0"/>
              <a:t>3</a:t>
            </a:r>
            <a:r>
              <a:rPr lang="en-US" dirty="0"/>
              <a:t>Sn wire image analysis</a:t>
            </a:r>
          </a:p>
        </p:txBody>
      </p:sp>
      <p:sp>
        <p:nvSpPr>
          <p:cNvPr id="4" name="Slide Number Placeholder 3">
            <a:extLst>
              <a:ext uri="{FF2B5EF4-FFF2-40B4-BE49-F238E27FC236}">
                <a16:creationId xmlns:a16="http://schemas.microsoft.com/office/drawing/2014/main" id="{9CB4F997-BDD4-48DF-BA5A-43B96F7EDF4E}"/>
              </a:ext>
            </a:extLst>
          </p:cNvPr>
          <p:cNvSpPr>
            <a:spLocks noGrp="1"/>
          </p:cNvSpPr>
          <p:nvPr>
            <p:ph type="sldNum" sz="quarter" idx="12"/>
          </p:nvPr>
        </p:nvSpPr>
        <p:spPr/>
        <p:txBody>
          <a:bodyPr/>
          <a:lstStyle/>
          <a:p>
            <a:fld id="{695884B8-C86C-9247-916E-0E4ED69A0AE3}" type="slidenum">
              <a:rPr lang="en-US" smtClean="0"/>
              <a:t>6</a:t>
            </a:fld>
            <a:endParaRPr lang="en-US"/>
          </a:p>
        </p:txBody>
      </p:sp>
      <p:pic>
        <p:nvPicPr>
          <p:cNvPr id="2050" name="Picture 2">
            <a:extLst>
              <a:ext uri="{FF2B5EF4-FFF2-40B4-BE49-F238E27FC236}">
                <a16:creationId xmlns:a16="http://schemas.microsoft.com/office/drawing/2014/main" id="{2EA035F7-E498-4241-94FD-76703D6D6F2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58063" y="1179847"/>
            <a:ext cx="6771817" cy="2563066"/>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4">
            <a:extLst>
              <a:ext uri="{FF2B5EF4-FFF2-40B4-BE49-F238E27FC236}">
                <a16:creationId xmlns:a16="http://schemas.microsoft.com/office/drawing/2014/main" id="{0B9394F7-0051-4E5A-BC9C-36C0A5337096}"/>
              </a:ext>
            </a:extLst>
          </p:cNvPr>
          <p:cNvSpPr txBox="1">
            <a:spLocks/>
          </p:cNvSpPr>
          <p:nvPr/>
        </p:nvSpPr>
        <p:spPr>
          <a:xfrm>
            <a:off x="131106" y="1318057"/>
            <a:ext cx="5154262" cy="1196543"/>
          </a:xfrm>
          <a:prstGeom prst="rect">
            <a:avLst/>
          </a:prstGeom>
        </p:spPr>
        <p:txBody>
          <a:bodyPr vert="horz" lIns="91440" tIns="22860" rIns="91440" bIns="22860" rtlCol="0">
            <a:noAutofit/>
          </a:bodyPr>
          <a:lstStyle>
            <a:lvl1pPr marL="540000" indent="-540000" algn="l" defTabSz="914400" rtl="0" eaLnBrk="1" latinLnBrk="0" hangingPunct="1">
              <a:lnSpc>
                <a:spcPct val="90000"/>
              </a:lnSpc>
              <a:spcBef>
                <a:spcPts val="1000"/>
              </a:spcBef>
              <a:buFont typeface="Arial" panose="020B0604020202020204" pitchFamily="34" charset="0"/>
              <a:buChar char="•"/>
              <a:defRPr sz="6000" kern="1200">
                <a:solidFill>
                  <a:schemeClr val="tx1"/>
                </a:solidFill>
                <a:latin typeface="+mn-lt"/>
                <a:ea typeface="+mn-ea"/>
                <a:cs typeface="+mn-cs"/>
              </a:defRPr>
            </a:lvl1pPr>
            <a:lvl2pPr marL="1080000" indent="-720000" algn="l" defTabSz="914400" rtl="0" eaLnBrk="1" latinLnBrk="0" hangingPunct="1">
              <a:lnSpc>
                <a:spcPct val="90000"/>
              </a:lnSpc>
              <a:spcBef>
                <a:spcPts val="500"/>
              </a:spcBef>
              <a:buFont typeface="Courier New" panose="02070309020205020404" pitchFamily="49" charset="0"/>
              <a:buChar char="o"/>
              <a:defRPr sz="4800" kern="1200">
                <a:solidFill>
                  <a:schemeClr val="tx1"/>
                </a:solidFill>
                <a:latin typeface="+mn-lt"/>
                <a:ea typeface="+mn-ea"/>
                <a:cs typeface="+mn-cs"/>
              </a:defRPr>
            </a:lvl2pPr>
            <a:lvl3pPr marL="1800000" indent="-720000" algn="l" defTabSz="914400" rtl="0" eaLnBrk="1" latinLnBrk="0" hangingPunct="1">
              <a:lnSpc>
                <a:spcPct val="90000"/>
              </a:lnSpc>
              <a:spcBef>
                <a:spcPts val="500"/>
              </a:spcBef>
              <a:buFont typeface="Wingdings" pitchFamily="2" charset="2"/>
              <a:buChar char="Ø"/>
              <a:defRPr sz="4400" kern="1200">
                <a:solidFill>
                  <a:schemeClr val="tx1"/>
                </a:solidFill>
                <a:latin typeface="+mn-lt"/>
                <a:ea typeface="+mn-ea"/>
                <a:cs typeface="+mn-cs"/>
              </a:defRPr>
            </a:lvl3pPr>
            <a:lvl4pPr marL="2340000" indent="-540000" algn="l" defTabSz="914400" rtl="0" eaLnBrk="1" latinLnBrk="0" hangingPunct="1">
              <a:lnSpc>
                <a:spcPct val="90000"/>
              </a:lnSpc>
              <a:spcBef>
                <a:spcPts val="500"/>
              </a:spcBef>
              <a:buFont typeface="Wingdings" pitchFamily="2" charset="2"/>
              <a:buChar char="ü"/>
              <a:defRPr sz="3600" kern="1200">
                <a:solidFill>
                  <a:schemeClr val="tx1"/>
                </a:solidFill>
                <a:latin typeface="+mn-lt"/>
                <a:ea typeface="+mn-ea"/>
                <a:cs typeface="+mn-cs"/>
              </a:defRPr>
            </a:lvl4pPr>
            <a:lvl5pPr marL="3240000" indent="-5400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The National Energy Research Scientific Computing Center (NERSC) is the primary scientific computing facility for the Office of Science in the U.S. Department of Energy and it is located at LBNL.</a:t>
            </a:r>
            <a:endParaRPr lang="en-US" sz="400" dirty="0"/>
          </a:p>
          <a:p>
            <a:pPr marL="0" indent="0">
              <a:buNone/>
            </a:pPr>
            <a:r>
              <a:rPr lang="en-US" sz="1600" dirty="0"/>
              <a:t>We were awarded an exploratory grant to use Perlmutter supercomputer for analysis of Nb</a:t>
            </a:r>
            <a:r>
              <a:rPr lang="en-US" sz="1600" baseline="-25000" dirty="0"/>
              <a:t>3</a:t>
            </a:r>
            <a:r>
              <a:rPr lang="en-US" sz="1600" dirty="0"/>
              <a:t>Sn wires using machine learning. </a:t>
            </a:r>
          </a:p>
          <a:p>
            <a:pPr marL="0" indent="0">
              <a:buNone/>
            </a:pPr>
            <a:endParaRPr lang="en-US" sz="1600" dirty="0"/>
          </a:p>
        </p:txBody>
      </p:sp>
      <p:sp>
        <p:nvSpPr>
          <p:cNvPr id="9" name="Text Placeholder 4">
            <a:extLst>
              <a:ext uri="{FF2B5EF4-FFF2-40B4-BE49-F238E27FC236}">
                <a16:creationId xmlns:a16="http://schemas.microsoft.com/office/drawing/2014/main" id="{0064A533-F1D2-428B-8C4A-77C8C28264EC}"/>
              </a:ext>
            </a:extLst>
          </p:cNvPr>
          <p:cNvSpPr txBox="1">
            <a:spLocks/>
          </p:cNvSpPr>
          <p:nvPr/>
        </p:nvSpPr>
        <p:spPr>
          <a:xfrm>
            <a:off x="177702" y="4118531"/>
            <a:ext cx="5002288" cy="2032785"/>
          </a:xfrm>
          <a:prstGeom prst="rect">
            <a:avLst/>
          </a:prstGeom>
        </p:spPr>
        <p:txBody>
          <a:bodyPr vert="horz" lIns="91440" tIns="22860" rIns="91440" bIns="22860" rtlCol="0">
            <a:noAutofit/>
          </a:bodyPr>
          <a:lstStyle>
            <a:lvl1pPr marL="540000" indent="-540000" algn="l" defTabSz="914400" rtl="0" eaLnBrk="1" latinLnBrk="0" hangingPunct="1">
              <a:lnSpc>
                <a:spcPct val="90000"/>
              </a:lnSpc>
              <a:spcBef>
                <a:spcPts val="1000"/>
              </a:spcBef>
              <a:buFont typeface="Arial" panose="020B0604020202020204" pitchFamily="34" charset="0"/>
              <a:buChar char="•"/>
              <a:defRPr sz="6000" kern="1200">
                <a:solidFill>
                  <a:schemeClr val="tx1"/>
                </a:solidFill>
                <a:latin typeface="+mn-lt"/>
                <a:ea typeface="+mn-ea"/>
                <a:cs typeface="+mn-cs"/>
              </a:defRPr>
            </a:lvl1pPr>
            <a:lvl2pPr marL="1080000" indent="-720000" algn="l" defTabSz="914400" rtl="0" eaLnBrk="1" latinLnBrk="0" hangingPunct="1">
              <a:lnSpc>
                <a:spcPct val="90000"/>
              </a:lnSpc>
              <a:spcBef>
                <a:spcPts val="500"/>
              </a:spcBef>
              <a:buFont typeface="Courier New" panose="02070309020205020404" pitchFamily="49" charset="0"/>
              <a:buChar char="o"/>
              <a:defRPr sz="4800" kern="1200">
                <a:solidFill>
                  <a:schemeClr val="tx1"/>
                </a:solidFill>
                <a:latin typeface="+mn-lt"/>
                <a:ea typeface="+mn-ea"/>
                <a:cs typeface="+mn-cs"/>
              </a:defRPr>
            </a:lvl2pPr>
            <a:lvl3pPr marL="1800000" indent="-720000" algn="l" defTabSz="914400" rtl="0" eaLnBrk="1" latinLnBrk="0" hangingPunct="1">
              <a:lnSpc>
                <a:spcPct val="90000"/>
              </a:lnSpc>
              <a:spcBef>
                <a:spcPts val="500"/>
              </a:spcBef>
              <a:buFont typeface="Wingdings" pitchFamily="2" charset="2"/>
              <a:buChar char="Ø"/>
              <a:defRPr sz="4400" kern="1200">
                <a:solidFill>
                  <a:schemeClr val="tx1"/>
                </a:solidFill>
                <a:latin typeface="+mn-lt"/>
                <a:ea typeface="+mn-ea"/>
                <a:cs typeface="+mn-cs"/>
              </a:defRPr>
            </a:lvl3pPr>
            <a:lvl4pPr marL="2340000" indent="-540000" algn="l" defTabSz="914400" rtl="0" eaLnBrk="1" latinLnBrk="0" hangingPunct="1">
              <a:lnSpc>
                <a:spcPct val="90000"/>
              </a:lnSpc>
              <a:spcBef>
                <a:spcPts val="500"/>
              </a:spcBef>
              <a:buFont typeface="Wingdings" pitchFamily="2" charset="2"/>
              <a:buChar char="ü"/>
              <a:defRPr sz="3600" kern="1200">
                <a:solidFill>
                  <a:schemeClr val="tx1"/>
                </a:solidFill>
                <a:latin typeface="+mn-lt"/>
                <a:ea typeface="+mn-ea"/>
                <a:cs typeface="+mn-cs"/>
              </a:defRPr>
            </a:lvl4pPr>
            <a:lvl5pPr marL="3240000" indent="-5400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a:t>Other computing facilities available at LBNL:</a:t>
            </a:r>
          </a:p>
          <a:p>
            <a:r>
              <a:rPr lang="en-US" sz="1600"/>
              <a:t>Lawrencium cluster</a:t>
            </a:r>
          </a:p>
          <a:p>
            <a:r>
              <a:rPr lang="en-US" sz="1600"/>
              <a:t>Einsteinium cluster (with GPU nodes)</a:t>
            </a:r>
          </a:p>
          <a:p>
            <a:r>
              <a:rPr lang="en-US" sz="1600"/>
              <a:t>Access to AWS and GCP</a:t>
            </a:r>
          </a:p>
        </p:txBody>
      </p:sp>
      <p:pic>
        <p:nvPicPr>
          <p:cNvPr id="2052" name="Picture 4">
            <a:extLst>
              <a:ext uri="{FF2B5EF4-FFF2-40B4-BE49-F238E27FC236}">
                <a16:creationId xmlns:a16="http://schemas.microsoft.com/office/drawing/2014/main" id="{6CBB8387-CF13-41C7-9414-C84A11499E2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58063" y="3761963"/>
            <a:ext cx="6771817" cy="250120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CB2B515-99E3-407D-B6E7-61C2648C553F}"/>
              </a:ext>
            </a:extLst>
          </p:cNvPr>
          <p:cNvSpPr txBox="1"/>
          <p:nvPr/>
        </p:nvSpPr>
        <p:spPr>
          <a:xfrm>
            <a:off x="457200" y="3158768"/>
            <a:ext cx="3838575" cy="830997"/>
          </a:xfrm>
          <a:prstGeom prst="rect">
            <a:avLst/>
          </a:prstGeom>
          <a:noFill/>
        </p:spPr>
        <p:txBody>
          <a:bodyPr wrap="square">
            <a:spAutoFit/>
          </a:bodyPr>
          <a:lstStyle/>
          <a:p>
            <a:r>
              <a:rPr lang="en-US" sz="1200" dirty="0">
                <a:solidFill>
                  <a:schemeClr val="accent2"/>
                </a:solidFill>
              </a:rPr>
              <a:t>CPU Node Hours Award: 500 h</a:t>
            </a:r>
          </a:p>
          <a:p>
            <a:r>
              <a:rPr lang="en-US" sz="1200" dirty="0">
                <a:solidFill>
                  <a:schemeClr val="accent2"/>
                </a:solidFill>
              </a:rPr>
              <a:t>GPU Node Hours Award: 100 h</a:t>
            </a:r>
          </a:p>
          <a:p>
            <a:r>
              <a:rPr lang="en-US" sz="1200" dirty="0">
                <a:solidFill>
                  <a:schemeClr val="accent2"/>
                </a:solidFill>
              </a:rPr>
              <a:t>Archive Storage Award (TB): 1 TB </a:t>
            </a:r>
          </a:p>
          <a:p>
            <a:r>
              <a:rPr lang="en-US" sz="1200" dirty="0">
                <a:solidFill>
                  <a:schemeClr val="accent2"/>
                </a:solidFill>
              </a:rPr>
              <a:t>Project CFS Award (TB): 20 TB</a:t>
            </a:r>
          </a:p>
        </p:txBody>
      </p:sp>
      <p:sp>
        <p:nvSpPr>
          <p:cNvPr id="5" name="Text Placeholder 4">
            <a:extLst>
              <a:ext uri="{FF2B5EF4-FFF2-40B4-BE49-F238E27FC236}">
                <a16:creationId xmlns:a16="http://schemas.microsoft.com/office/drawing/2014/main" id="{E0E2C5C7-6B15-9902-CCF8-5CAE6ECD06DD}"/>
              </a:ext>
            </a:extLst>
          </p:cNvPr>
          <p:cNvSpPr txBox="1">
            <a:spLocks/>
          </p:cNvSpPr>
          <p:nvPr/>
        </p:nvSpPr>
        <p:spPr>
          <a:xfrm>
            <a:off x="139332" y="5539943"/>
            <a:ext cx="5154262" cy="1031052"/>
          </a:xfrm>
          <a:prstGeom prst="rect">
            <a:avLst/>
          </a:prstGeom>
        </p:spPr>
        <p:txBody>
          <a:bodyPr vert="horz" lIns="91440" tIns="22860" rIns="91440" bIns="22860" rtlCol="0">
            <a:normAutofit/>
          </a:bodyPr>
          <a:lstStyle>
            <a:lvl1pPr marL="540000" indent="-540000" algn="l" defTabSz="914400" rtl="0" eaLnBrk="1" latinLnBrk="0" hangingPunct="1">
              <a:lnSpc>
                <a:spcPct val="90000"/>
              </a:lnSpc>
              <a:spcBef>
                <a:spcPts val="1000"/>
              </a:spcBef>
              <a:buFont typeface="Arial" panose="020B0604020202020204" pitchFamily="34" charset="0"/>
              <a:buChar char="•"/>
              <a:defRPr sz="6000" kern="1200">
                <a:solidFill>
                  <a:schemeClr val="tx1"/>
                </a:solidFill>
                <a:latin typeface="+mn-lt"/>
                <a:ea typeface="+mn-ea"/>
                <a:cs typeface="+mn-cs"/>
              </a:defRPr>
            </a:lvl1pPr>
            <a:lvl2pPr marL="1080000" indent="-720000" algn="l" defTabSz="914400" rtl="0" eaLnBrk="1" latinLnBrk="0" hangingPunct="1">
              <a:lnSpc>
                <a:spcPct val="90000"/>
              </a:lnSpc>
              <a:spcBef>
                <a:spcPts val="500"/>
              </a:spcBef>
              <a:buFont typeface="Courier New" panose="02070309020205020404" pitchFamily="49" charset="0"/>
              <a:buChar char="o"/>
              <a:defRPr sz="4800" kern="1200">
                <a:solidFill>
                  <a:schemeClr val="tx1"/>
                </a:solidFill>
                <a:latin typeface="+mn-lt"/>
                <a:ea typeface="+mn-ea"/>
                <a:cs typeface="+mn-cs"/>
              </a:defRPr>
            </a:lvl2pPr>
            <a:lvl3pPr marL="1800000" indent="-720000" algn="l" defTabSz="914400" rtl="0" eaLnBrk="1" latinLnBrk="0" hangingPunct="1">
              <a:lnSpc>
                <a:spcPct val="90000"/>
              </a:lnSpc>
              <a:spcBef>
                <a:spcPts val="500"/>
              </a:spcBef>
              <a:buFont typeface="Wingdings" pitchFamily="2" charset="2"/>
              <a:buChar char="Ø"/>
              <a:defRPr sz="4400" kern="1200">
                <a:solidFill>
                  <a:schemeClr val="tx1"/>
                </a:solidFill>
                <a:latin typeface="+mn-lt"/>
                <a:ea typeface="+mn-ea"/>
                <a:cs typeface="+mn-cs"/>
              </a:defRPr>
            </a:lvl3pPr>
            <a:lvl4pPr marL="2340000" indent="-540000" algn="l" defTabSz="914400" rtl="0" eaLnBrk="1" latinLnBrk="0" hangingPunct="1">
              <a:lnSpc>
                <a:spcPct val="90000"/>
              </a:lnSpc>
              <a:spcBef>
                <a:spcPts val="500"/>
              </a:spcBef>
              <a:buFont typeface="Wingdings" pitchFamily="2" charset="2"/>
              <a:buChar char="ü"/>
              <a:defRPr sz="3600" kern="1200">
                <a:solidFill>
                  <a:schemeClr val="tx1"/>
                </a:solidFill>
                <a:latin typeface="+mn-lt"/>
                <a:ea typeface="+mn-ea"/>
                <a:cs typeface="+mn-cs"/>
              </a:defRPr>
            </a:lvl4pPr>
            <a:lvl5pPr marL="3240000" indent="-5400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Having the software stack in a container (Docker) can help with portability and encapsulation of development environments.</a:t>
            </a:r>
          </a:p>
        </p:txBody>
      </p:sp>
    </p:spTree>
    <p:extLst>
      <p:ext uri="{BB962C8B-B14F-4D97-AF65-F5344CB8AC3E}">
        <p14:creationId xmlns:p14="http://schemas.microsoft.com/office/powerpoint/2010/main" val="3883329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95B42B-096D-2340-B557-312924B72AC2}"/>
              </a:ext>
            </a:extLst>
          </p:cNvPr>
          <p:cNvSpPr>
            <a:spLocks noGrp="1"/>
          </p:cNvSpPr>
          <p:nvPr>
            <p:ph type="title"/>
          </p:nvPr>
        </p:nvSpPr>
        <p:spPr/>
        <p:txBody>
          <a:bodyPr/>
          <a:lstStyle/>
          <a:p>
            <a:r>
              <a:rPr lang="en-US"/>
              <a:t>Nb</a:t>
            </a:r>
            <a:r>
              <a:rPr lang="en-US" baseline="-25000"/>
              <a:t>3</a:t>
            </a:r>
            <a:r>
              <a:rPr lang="en-US"/>
              <a:t>Sn with artificial pinning centers (APC)</a:t>
            </a:r>
          </a:p>
        </p:txBody>
      </p:sp>
      <p:sp>
        <p:nvSpPr>
          <p:cNvPr id="7" name="Date Placeholder 6"/>
          <p:cNvSpPr>
            <a:spLocks noGrp="1"/>
          </p:cNvSpPr>
          <p:nvPr>
            <p:ph type="dt" sz="half" idx="10"/>
          </p:nvPr>
        </p:nvSpPr>
        <p:spPr/>
        <p:txBody>
          <a:bodyPr/>
          <a:lstStyle/>
          <a:p>
            <a:r>
              <a:rPr lang="en-US"/>
              <a:t>9/28/2022</a:t>
            </a:r>
          </a:p>
        </p:txBody>
      </p:sp>
      <p:sp>
        <p:nvSpPr>
          <p:cNvPr id="4" name="Footer Placeholder 1">
            <a:extLst>
              <a:ext uri="{FF2B5EF4-FFF2-40B4-BE49-F238E27FC236}">
                <a16:creationId xmlns:a16="http://schemas.microsoft.com/office/drawing/2014/main" id="{79C333E3-ECA6-58BF-F0E9-7C456ECCB7DC}"/>
              </a:ext>
            </a:extLst>
          </p:cNvPr>
          <p:cNvSpPr>
            <a:spLocks noGrp="1"/>
          </p:cNvSpPr>
          <p:nvPr>
            <p:ph type="ftr" sz="quarter" idx="11"/>
          </p:nvPr>
        </p:nvSpPr>
        <p:spPr/>
        <p:txBody>
          <a:bodyPr/>
          <a:lstStyle/>
          <a:p>
            <a:r>
              <a:rPr lang="en-US" dirty="0"/>
              <a:t>A. Baskys -- ML for Nb</a:t>
            </a:r>
            <a:r>
              <a:rPr lang="en-US" baseline="-25000" dirty="0"/>
              <a:t>3</a:t>
            </a:r>
            <a:r>
              <a:rPr lang="en-US" dirty="0"/>
              <a:t>Sn wire image analysis</a:t>
            </a:r>
          </a:p>
        </p:txBody>
      </p:sp>
      <p:sp>
        <p:nvSpPr>
          <p:cNvPr id="3" name="Slide Number Placeholder 2">
            <a:extLst>
              <a:ext uri="{FF2B5EF4-FFF2-40B4-BE49-F238E27FC236}">
                <a16:creationId xmlns:a16="http://schemas.microsoft.com/office/drawing/2014/main" id="{D4DF00DB-C2AF-B14C-BB69-2785C2DE555F}"/>
              </a:ext>
            </a:extLst>
          </p:cNvPr>
          <p:cNvSpPr>
            <a:spLocks noGrp="1"/>
          </p:cNvSpPr>
          <p:nvPr>
            <p:ph type="sldNum" sz="quarter" idx="12"/>
          </p:nvPr>
        </p:nvSpPr>
        <p:spPr/>
        <p:txBody>
          <a:bodyPr/>
          <a:lstStyle/>
          <a:p>
            <a:fld id="{695884B8-C86C-9247-916E-0E4ED69A0AE3}" type="slidenum">
              <a:rPr lang="en-US" smtClean="0"/>
              <a:pPr/>
              <a:t>7</a:t>
            </a:fld>
            <a:endParaRPr lang="en-US"/>
          </a:p>
        </p:txBody>
      </p:sp>
      <p:pic>
        <p:nvPicPr>
          <p:cNvPr id="9" name="Picture 2">
            <a:extLst>
              <a:ext uri="{FF2B5EF4-FFF2-40B4-BE49-F238E27FC236}">
                <a16:creationId xmlns:a16="http://schemas.microsoft.com/office/drawing/2014/main" id="{ED4A6E11-A474-16CD-EB9D-4E4ABF9CB3B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454159" y="1708404"/>
            <a:ext cx="4349864" cy="3553931"/>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4">
            <a:extLst>
              <a:ext uri="{FF2B5EF4-FFF2-40B4-BE49-F238E27FC236}">
                <a16:creationId xmlns:a16="http://schemas.microsoft.com/office/drawing/2014/main" id="{B6CA3F38-67B6-4DE8-B802-7E2957C11AF7}"/>
              </a:ext>
            </a:extLst>
          </p:cNvPr>
          <p:cNvSpPr txBox="1">
            <a:spLocks/>
          </p:cNvSpPr>
          <p:nvPr/>
        </p:nvSpPr>
        <p:spPr>
          <a:xfrm>
            <a:off x="9043349" y="1257125"/>
            <a:ext cx="1171484" cy="419687"/>
          </a:xfrm>
          <a:prstGeom prst="rect">
            <a:avLst/>
          </a:prstGeom>
        </p:spPr>
        <p:txBody>
          <a:bodyPr vert="horz" lIns="91440" tIns="22860" rIns="91440" bIns="22860" rtlCol="0">
            <a:normAutofit/>
          </a:bodyPr>
          <a:lstStyle>
            <a:lvl1pPr marL="540000" indent="-540000" algn="l" defTabSz="914400" rtl="0" eaLnBrk="1" latinLnBrk="0" hangingPunct="1">
              <a:lnSpc>
                <a:spcPct val="90000"/>
              </a:lnSpc>
              <a:spcBef>
                <a:spcPts val="1000"/>
              </a:spcBef>
              <a:buFont typeface="Arial" panose="020B0604020202020204" pitchFamily="34" charset="0"/>
              <a:buChar char="•"/>
              <a:defRPr sz="6000" kern="1200">
                <a:solidFill>
                  <a:schemeClr val="tx1"/>
                </a:solidFill>
                <a:latin typeface="+mn-lt"/>
                <a:ea typeface="+mn-ea"/>
                <a:cs typeface="+mn-cs"/>
              </a:defRPr>
            </a:lvl1pPr>
            <a:lvl2pPr marL="1080000" indent="-720000" algn="l" defTabSz="914400" rtl="0" eaLnBrk="1" latinLnBrk="0" hangingPunct="1">
              <a:lnSpc>
                <a:spcPct val="90000"/>
              </a:lnSpc>
              <a:spcBef>
                <a:spcPts val="500"/>
              </a:spcBef>
              <a:buFont typeface="Courier New" panose="02070309020205020404" pitchFamily="49" charset="0"/>
              <a:buChar char="o"/>
              <a:defRPr sz="4800" kern="1200">
                <a:solidFill>
                  <a:schemeClr val="tx1"/>
                </a:solidFill>
                <a:latin typeface="+mn-lt"/>
                <a:ea typeface="+mn-ea"/>
                <a:cs typeface="+mn-cs"/>
              </a:defRPr>
            </a:lvl2pPr>
            <a:lvl3pPr marL="1800000" indent="-720000" algn="l" defTabSz="914400" rtl="0" eaLnBrk="1" latinLnBrk="0" hangingPunct="1">
              <a:lnSpc>
                <a:spcPct val="90000"/>
              </a:lnSpc>
              <a:spcBef>
                <a:spcPts val="500"/>
              </a:spcBef>
              <a:buFont typeface="Wingdings" pitchFamily="2" charset="2"/>
              <a:buChar char="Ø"/>
              <a:defRPr sz="4400" kern="1200">
                <a:solidFill>
                  <a:schemeClr val="tx1"/>
                </a:solidFill>
                <a:latin typeface="+mn-lt"/>
                <a:ea typeface="+mn-ea"/>
                <a:cs typeface="+mn-cs"/>
              </a:defRPr>
            </a:lvl3pPr>
            <a:lvl4pPr marL="2340000" indent="-540000" algn="l" defTabSz="914400" rtl="0" eaLnBrk="1" latinLnBrk="0" hangingPunct="1">
              <a:lnSpc>
                <a:spcPct val="90000"/>
              </a:lnSpc>
              <a:spcBef>
                <a:spcPts val="500"/>
              </a:spcBef>
              <a:buFont typeface="Wingdings" pitchFamily="2" charset="2"/>
              <a:buChar char="ü"/>
              <a:defRPr sz="3600" kern="1200">
                <a:solidFill>
                  <a:schemeClr val="tx1"/>
                </a:solidFill>
                <a:latin typeface="+mn-lt"/>
                <a:ea typeface="+mn-ea"/>
                <a:cs typeface="+mn-cs"/>
              </a:defRPr>
            </a:lvl4pPr>
            <a:lvl5pPr marL="3240000" indent="-5400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a:solidFill>
                  <a:schemeClr val="accent2"/>
                </a:solidFill>
              </a:rPr>
              <a:t>U-NET</a:t>
            </a:r>
          </a:p>
          <a:p>
            <a:pPr algn="ctr"/>
            <a:endParaRPr lang="en-US" sz="2200">
              <a:solidFill>
                <a:schemeClr val="accent2"/>
              </a:solidFill>
            </a:endParaRPr>
          </a:p>
          <a:p>
            <a:pPr marL="0" indent="0" algn="ctr">
              <a:buNone/>
            </a:pPr>
            <a:endParaRPr lang="en-US" sz="2200">
              <a:solidFill>
                <a:schemeClr val="accent2"/>
              </a:solidFill>
            </a:endParaRPr>
          </a:p>
        </p:txBody>
      </p:sp>
      <p:sp>
        <p:nvSpPr>
          <p:cNvPr id="13" name="TextBox 12">
            <a:extLst>
              <a:ext uri="{FF2B5EF4-FFF2-40B4-BE49-F238E27FC236}">
                <a16:creationId xmlns:a16="http://schemas.microsoft.com/office/drawing/2014/main" id="{4F95378B-6FF9-59AA-02F9-9BCE04A5B7E5}"/>
              </a:ext>
            </a:extLst>
          </p:cNvPr>
          <p:cNvSpPr txBox="1"/>
          <p:nvPr/>
        </p:nvSpPr>
        <p:spPr>
          <a:xfrm>
            <a:off x="7454159" y="5420565"/>
            <a:ext cx="4349864" cy="830997"/>
          </a:xfrm>
          <a:prstGeom prst="rect">
            <a:avLst/>
          </a:prstGeom>
          <a:noFill/>
        </p:spPr>
        <p:txBody>
          <a:bodyPr wrap="square" rtlCol="0">
            <a:spAutoFit/>
          </a:bodyPr>
          <a:lstStyle/>
          <a:p>
            <a:pPr algn="ctr"/>
            <a:r>
              <a:rPr lang="en-US" sz="1200">
                <a:latin typeface="+mj-lt"/>
                <a:ea typeface="Yu Mincho" panose="02020400000000000000" pitchFamily="18" charset="-128"/>
                <a:cs typeface="Arial" panose="020B0604020202020204" pitchFamily="34" charset="0"/>
              </a:rPr>
              <a:t>Convolutional neural network used U-Net. Figure from  </a:t>
            </a:r>
            <a:r>
              <a:rPr lang="en-US" sz="1200">
                <a:latin typeface="+mj-lt"/>
                <a:hlinkClick r:id="rId4"/>
              </a:rPr>
              <a:t>https://pytorch.org/hub/mateuszbuda_brain-segmentation-pytorch_unet/</a:t>
            </a:r>
            <a:r>
              <a:rPr lang="en-US" sz="1200">
                <a:latin typeface="+mj-lt"/>
              </a:rPr>
              <a:t> </a:t>
            </a:r>
          </a:p>
          <a:p>
            <a:pPr algn="ctr"/>
            <a:r>
              <a:rPr lang="en-US" sz="1200">
                <a:latin typeface="+mj-lt"/>
                <a:ea typeface="Yu Mincho" panose="02020400000000000000" pitchFamily="18" charset="-128"/>
                <a:cs typeface="Arial" panose="020B0604020202020204" pitchFamily="34" charset="0"/>
              </a:rPr>
              <a:t>  </a:t>
            </a:r>
          </a:p>
        </p:txBody>
      </p:sp>
      <p:sp>
        <p:nvSpPr>
          <p:cNvPr id="14" name="Text Placeholder 4">
            <a:extLst>
              <a:ext uri="{FF2B5EF4-FFF2-40B4-BE49-F238E27FC236}">
                <a16:creationId xmlns:a16="http://schemas.microsoft.com/office/drawing/2014/main" id="{B8A81275-77ED-4F53-56AB-1D5A5783C35F}"/>
              </a:ext>
            </a:extLst>
          </p:cNvPr>
          <p:cNvSpPr txBox="1">
            <a:spLocks/>
          </p:cNvSpPr>
          <p:nvPr/>
        </p:nvSpPr>
        <p:spPr>
          <a:xfrm>
            <a:off x="172398" y="1466968"/>
            <a:ext cx="7135138" cy="2522088"/>
          </a:xfrm>
          <a:prstGeom prst="rect">
            <a:avLst/>
          </a:prstGeom>
        </p:spPr>
        <p:txBody>
          <a:bodyPr vert="horz" lIns="91440" tIns="22860" rIns="91440" bIns="22860" rtlCol="0">
            <a:normAutofit lnSpcReduction="10000"/>
          </a:bodyPr>
          <a:lstStyle>
            <a:lvl1pPr marL="540000" indent="-540000" algn="l" defTabSz="914400" rtl="0" eaLnBrk="1" latinLnBrk="0" hangingPunct="1">
              <a:lnSpc>
                <a:spcPct val="90000"/>
              </a:lnSpc>
              <a:spcBef>
                <a:spcPts val="1000"/>
              </a:spcBef>
              <a:buFont typeface="Arial" panose="020B0604020202020204" pitchFamily="34" charset="0"/>
              <a:buChar char="•"/>
              <a:defRPr sz="6000" kern="1200">
                <a:solidFill>
                  <a:schemeClr val="tx1"/>
                </a:solidFill>
                <a:latin typeface="+mn-lt"/>
                <a:ea typeface="+mn-ea"/>
                <a:cs typeface="+mn-cs"/>
              </a:defRPr>
            </a:lvl1pPr>
            <a:lvl2pPr marL="1080000" indent="-720000" algn="l" defTabSz="914400" rtl="0" eaLnBrk="1" latinLnBrk="0" hangingPunct="1">
              <a:lnSpc>
                <a:spcPct val="90000"/>
              </a:lnSpc>
              <a:spcBef>
                <a:spcPts val="500"/>
              </a:spcBef>
              <a:buFont typeface="Courier New" panose="02070309020205020404" pitchFamily="49" charset="0"/>
              <a:buChar char="o"/>
              <a:defRPr sz="4800" kern="1200">
                <a:solidFill>
                  <a:schemeClr val="tx1"/>
                </a:solidFill>
                <a:latin typeface="+mn-lt"/>
                <a:ea typeface="+mn-ea"/>
                <a:cs typeface="+mn-cs"/>
              </a:defRPr>
            </a:lvl2pPr>
            <a:lvl3pPr marL="1800000" indent="-720000" algn="l" defTabSz="914400" rtl="0" eaLnBrk="1" latinLnBrk="0" hangingPunct="1">
              <a:lnSpc>
                <a:spcPct val="90000"/>
              </a:lnSpc>
              <a:spcBef>
                <a:spcPts val="500"/>
              </a:spcBef>
              <a:buFont typeface="Wingdings" pitchFamily="2" charset="2"/>
              <a:buChar char="Ø"/>
              <a:defRPr sz="4400" kern="1200">
                <a:solidFill>
                  <a:schemeClr val="tx1"/>
                </a:solidFill>
                <a:latin typeface="+mn-lt"/>
                <a:ea typeface="+mn-ea"/>
                <a:cs typeface="+mn-cs"/>
              </a:defRPr>
            </a:lvl3pPr>
            <a:lvl4pPr marL="2340000" indent="-540000" algn="l" defTabSz="914400" rtl="0" eaLnBrk="1" latinLnBrk="0" hangingPunct="1">
              <a:lnSpc>
                <a:spcPct val="90000"/>
              </a:lnSpc>
              <a:spcBef>
                <a:spcPts val="500"/>
              </a:spcBef>
              <a:buFont typeface="Wingdings" pitchFamily="2" charset="2"/>
              <a:buChar char="ü"/>
              <a:defRPr sz="3600" kern="1200">
                <a:solidFill>
                  <a:schemeClr val="tx1"/>
                </a:solidFill>
                <a:latin typeface="+mn-lt"/>
                <a:ea typeface="+mn-ea"/>
                <a:cs typeface="+mn-cs"/>
              </a:defRPr>
            </a:lvl4pPr>
            <a:lvl5pPr marL="3240000" indent="-5400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We are developing NN based on U-NET [1] architecture:</a:t>
            </a:r>
          </a:p>
          <a:p>
            <a:r>
              <a:rPr lang="en-US" sz="1800" dirty="0"/>
              <a:t>Often used for bio-medical image segmentation</a:t>
            </a:r>
          </a:p>
          <a:p>
            <a:r>
              <a:rPr lang="en-US" sz="1800" dirty="0"/>
              <a:t>PyTorch (python) implementations widely available as starting point</a:t>
            </a:r>
          </a:p>
          <a:p>
            <a:endParaRPr lang="en-US" sz="1800" dirty="0"/>
          </a:p>
          <a:p>
            <a:r>
              <a:rPr lang="en-US" sz="1800" dirty="0"/>
              <a:t>Once the datasets are no longer the limiting aspect, other neural network architectures such as fully convolutional networks [1] and deepLabv3 [2] will be evaluated.</a:t>
            </a:r>
          </a:p>
          <a:p>
            <a:pPr marL="0" indent="0">
              <a:buNone/>
            </a:pPr>
            <a:endParaRPr lang="en-US" sz="1800" dirty="0"/>
          </a:p>
          <a:p>
            <a:endParaRPr lang="en-US" sz="1800" dirty="0"/>
          </a:p>
          <a:p>
            <a:pPr marL="0" indent="0">
              <a:buNone/>
            </a:pPr>
            <a:endParaRPr lang="en-US" sz="1800" dirty="0"/>
          </a:p>
        </p:txBody>
      </p:sp>
      <p:sp>
        <p:nvSpPr>
          <p:cNvPr id="16" name="TextBox 15">
            <a:extLst>
              <a:ext uri="{FF2B5EF4-FFF2-40B4-BE49-F238E27FC236}">
                <a16:creationId xmlns:a16="http://schemas.microsoft.com/office/drawing/2014/main" id="{9D184362-ADAB-8CB7-B836-632A9B26F8C8}"/>
              </a:ext>
            </a:extLst>
          </p:cNvPr>
          <p:cNvSpPr txBox="1"/>
          <p:nvPr/>
        </p:nvSpPr>
        <p:spPr>
          <a:xfrm>
            <a:off x="8686800" y="6324600"/>
            <a:ext cx="3969115" cy="646331"/>
          </a:xfrm>
          <a:prstGeom prst="rect">
            <a:avLst/>
          </a:prstGeom>
          <a:noFill/>
        </p:spPr>
        <p:txBody>
          <a:bodyPr wrap="square" rtlCol="0">
            <a:spAutoFit/>
          </a:bodyPr>
          <a:lstStyle/>
          <a:p>
            <a:r>
              <a:rPr lang="en-US" sz="900">
                <a:solidFill>
                  <a:schemeClr val="bg1"/>
                </a:solidFill>
                <a:latin typeface="+mj-lt"/>
                <a:ea typeface="Yu Mincho" panose="02020400000000000000" pitchFamily="18" charset="-128"/>
                <a:cs typeface="Arial" panose="020B0604020202020204" pitchFamily="34" charset="0"/>
              </a:rPr>
              <a:t>[1] </a:t>
            </a:r>
            <a:r>
              <a:rPr lang="en-US" sz="900">
                <a:solidFill>
                  <a:schemeClr val="bg1"/>
                </a:solidFill>
                <a:latin typeface="+mj-lt"/>
                <a:ea typeface="Yu Mincho" panose="02020400000000000000" pitchFamily="18" charset="-128"/>
                <a:hlinkClick r:id="rId5">
                  <a:extLst>
                    <a:ext uri="{A12FA001-AC4F-418D-AE19-62706E023703}">
                      <ahyp:hlinkClr xmlns:ahyp="http://schemas.microsoft.com/office/drawing/2018/hyperlinkcolor" val="tx"/>
                    </a:ext>
                  </a:extLst>
                </a:hlinkClick>
              </a:rPr>
              <a:t>http://arxiv.org/abs/1505.04597</a:t>
            </a:r>
            <a:endParaRPr lang="en-US" sz="900">
              <a:solidFill>
                <a:schemeClr val="bg1"/>
              </a:solidFill>
              <a:latin typeface="+mj-lt"/>
              <a:ea typeface="Yu Mincho" panose="02020400000000000000" pitchFamily="18" charset="-128"/>
            </a:endParaRPr>
          </a:p>
          <a:p>
            <a:r>
              <a:rPr lang="en-US" sz="900">
                <a:solidFill>
                  <a:schemeClr val="bg1"/>
                </a:solidFill>
                <a:latin typeface="+mj-lt"/>
                <a:ea typeface="Yu Mincho" panose="02020400000000000000" pitchFamily="18" charset="-128"/>
              </a:rPr>
              <a:t>[2] </a:t>
            </a:r>
            <a:r>
              <a:rPr lang="en-US" sz="900" err="1">
                <a:solidFill>
                  <a:schemeClr val="bg1"/>
                </a:solidFill>
                <a:latin typeface="+mj-lt"/>
                <a:ea typeface="Yu Mincho" panose="02020400000000000000" pitchFamily="18" charset="-128"/>
              </a:rPr>
              <a:t>doi</a:t>
            </a:r>
            <a:r>
              <a:rPr lang="en-US" sz="900">
                <a:solidFill>
                  <a:schemeClr val="bg1"/>
                </a:solidFill>
                <a:latin typeface="+mj-lt"/>
                <a:ea typeface="Yu Mincho" panose="02020400000000000000" pitchFamily="18" charset="-128"/>
              </a:rPr>
              <a:t>: 10.1109/TPAMI.2016.2572683</a:t>
            </a:r>
          </a:p>
          <a:p>
            <a:r>
              <a:rPr lang="en-US" sz="900">
                <a:solidFill>
                  <a:schemeClr val="bg1"/>
                </a:solidFill>
                <a:latin typeface="+mj-lt"/>
                <a:ea typeface="Yu Mincho" panose="02020400000000000000" pitchFamily="18" charset="-128"/>
              </a:rPr>
              <a:t>[3] http://arxiv.org/abs/1706.05587</a:t>
            </a:r>
            <a:endParaRPr lang="en-US" sz="900">
              <a:solidFill>
                <a:schemeClr val="bg1"/>
              </a:solidFill>
              <a:latin typeface="+mj-lt"/>
            </a:endParaRPr>
          </a:p>
          <a:p>
            <a:pPr algn="just"/>
            <a:r>
              <a:rPr lang="en-US" sz="900">
                <a:solidFill>
                  <a:schemeClr val="bg1"/>
                </a:solidFill>
                <a:latin typeface="+mj-lt"/>
                <a:ea typeface="Yu Mincho" panose="02020400000000000000" pitchFamily="18" charset="-128"/>
                <a:cs typeface="Arial" panose="020B0604020202020204" pitchFamily="34" charset="0"/>
              </a:rPr>
              <a:t>  </a:t>
            </a:r>
          </a:p>
        </p:txBody>
      </p:sp>
    </p:spTree>
    <p:extLst>
      <p:ext uri="{BB962C8B-B14F-4D97-AF65-F5344CB8AC3E}">
        <p14:creationId xmlns:p14="http://schemas.microsoft.com/office/powerpoint/2010/main" val="11856079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95B42B-096D-2340-B557-312924B72AC2}"/>
              </a:ext>
            </a:extLst>
          </p:cNvPr>
          <p:cNvSpPr>
            <a:spLocks noGrp="1"/>
          </p:cNvSpPr>
          <p:nvPr>
            <p:ph type="title"/>
          </p:nvPr>
        </p:nvSpPr>
        <p:spPr/>
        <p:txBody>
          <a:bodyPr/>
          <a:lstStyle/>
          <a:p>
            <a:r>
              <a:rPr lang="en-US"/>
              <a:t>Nb</a:t>
            </a:r>
            <a:r>
              <a:rPr lang="en-US" baseline="-25000"/>
              <a:t>3</a:t>
            </a:r>
            <a:r>
              <a:rPr lang="en-US"/>
              <a:t>Sn with artificial pinning centers (APC)</a:t>
            </a:r>
          </a:p>
        </p:txBody>
      </p:sp>
      <p:sp>
        <p:nvSpPr>
          <p:cNvPr id="7" name="Date Placeholder 6"/>
          <p:cNvSpPr>
            <a:spLocks noGrp="1"/>
          </p:cNvSpPr>
          <p:nvPr>
            <p:ph type="dt" sz="half" idx="10"/>
          </p:nvPr>
        </p:nvSpPr>
        <p:spPr/>
        <p:txBody>
          <a:bodyPr/>
          <a:lstStyle/>
          <a:p>
            <a:r>
              <a:rPr lang="en-US"/>
              <a:t>9/28/2022</a:t>
            </a:r>
          </a:p>
        </p:txBody>
      </p:sp>
      <p:sp>
        <p:nvSpPr>
          <p:cNvPr id="2" name="Footer Placeholder 1">
            <a:extLst>
              <a:ext uri="{FF2B5EF4-FFF2-40B4-BE49-F238E27FC236}">
                <a16:creationId xmlns:a16="http://schemas.microsoft.com/office/drawing/2014/main" id="{58C8BC5F-A53C-EF40-9ECD-194B1DE17362}"/>
              </a:ext>
            </a:extLst>
          </p:cNvPr>
          <p:cNvSpPr>
            <a:spLocks noGrp="1"/>
          </p:cNvSpPr>
          <p:nvPr>
            <p:ph type="ftr" sz="quarter" idx="11"/>
          </p:nvPr>
        </p:nvSpPr>
        <p:spPr/>
        <p:txBody>
          <a:bodyPr/>
          <a:lstStyle/>
          <a:p>
            <a:r>
              <a:rPr lang="en-US" dirty="0"/>
              <a:t>A. Baskys -- ML for Nb</a:t>
            </a:r>
            <a:r>
              <a:rPr lang="en-US" baseline="-25000" dirty="0"/>
              <a:t>3</a:t>
            </a:r>
            <a:r>
              <a:rPr lang="en-US" dirty="0"/>
              <a:t>Sn wire image analysis</a:t>
            </a:r>
          </a:p>
        </p:txBody>
      </p:sp>
      <p:sp>
        <p:nvSpPr>
          <p:cNvPr id="3" name="Slide Number Placeholder 2">
            <a:extLst>
              <a:ext uri="{FF2B5EF4-FFF2-40B4-BE49-F238E27FC236}">
                <a16:creationId xmlns:a16="http://schemas.microsoft.com/office/drawing/2014/main" id="{D4DF00DB-C2AF-B14C-BB69-2785C2DE555F}"/>
              </a:ext>
            </a:extLst>
          </p:cNvPr>
          <p:cNvSpPr>
            <a:spLocks noGrp="1"/>
          </p:cNvSpPr>
          <p:nvPr>
            <p:ph type="sldNum" sz="quarter" idx="12"/>
          </p:nvPr>
        </p:nvSpPr>
        <p:spPr/>
        <p:txBody>
          <a:bodyPr/>
          <a:lstStyle/>
          <a:p>
            <a:fld id="{695884B8-C86C-9247-916E-0E4ED69A0AE3}" type="slidenum">
              <a:rPr lang="en-US" smtClean="0"/>
              <a:pPr/>
              <a:t>8</a:t>
            </a:fld>
            <a:endParaRPr lang="en-US"/>
          </a:p>
        </p:txBody>
      </p:sp>
      <p:sp>
        <p:nvSpPr>
          <p:cNvPr id="14" name="Text Placeholder 4">
            <a:extLst>
              <a:ext uri="{FF2B5EF4-FFF2-40B4-BE49-F238E27FC236}">
                <a16:creationId xmlns:a16="http://schemas.microsoft.com/office/drawing/2014/main" id="{B8A81275-77ED-4F53-56AB-1D5A5783C35F}"/>
              </a:ext>
            </a:extLst>
          </p:cNvPr>
          <p:cNvSpPr txBox="1">
            <a:spLocks/>
          </p:cNvSpPr>
          <p:nvPr/>
        </p:nvSpPr>
        <p:spPr>
          <a:xfrm>
            <a:off x="170400" y="1625682"/>
            <a:ext cx="7135138" cy="2641517"/>
          </a:xfrm>
          <a:prstGeom prst="rect">
            <a:avLst/>
          </a:prstGeom>
        </p:spPr>
        <p:txBody>
          <a:bodyPr vert="horz" lIns="91440" tIns="22860" rIns="91440" bIns="22860" rtlCol="0">
            <a:normAutofit fontScale="92500" lnSpcReduction="20000"/>
          </a:bodyPr>
          <a:lstStyle>
            <a:lvl1pPr marL="540000" indent="-540000" algn="l" defTabSz="914400" rtl="0" eaLnBrk="1" latinLnBrk="0" hangingPunct="1">
              <a:lnSpc>
                <a:spcPct val="90000"/>
              </a:lnSpc>
              <a:spcBef>
                <a:spcPts val="1000"/>
              </a:spcBef>
              <a:buFont typeface="Arial" panose="020B0604020202020204" pitchFamily="34" charset="0"/>
              <a:buChar char="•"/>
              <a:defRPr sz="6000" kern="1200">
                <a:solidFill>
                  <a:schemeClr val="tx1"/>
                </a:solidFill>
                <a:latin typeface="+mn-lt"/>
                <a:ea typeface="+mn-ea"/>
                <a:cs typeface="+mn-cs"/>
              </a:defRPr>
            </a:lvl1pPr>
            <a:lvl2pPr marL="1080000" indent="-720000" algn="l" defTabSz="914400" rtl="0" eaLnBrk="1" latinLnBrk="0" hangingPunct="1">
              <a:lnSpc>
                <a:spcPct val="90000"/>
              </a:lnSpc>
              <a:spcBef>
                <a:spcPts val="500"/>
              </a:spcBef>
              <a:buFont typeface="Courier New" panose="02070309020205020404" pitchFamily="49" charset="0"/>
              <a:buChar char="o"/>
              <a:defRPr sz="4800" kern="1200">
                <a:solidFill>
                  <a:schemeClr val="tx1"/>
                </a:solidFill>
                <a:latin typeface="+mn-lt"/>
                <a:ea typeface="+mn-ea"/>
                <a:cs typeface="+mn-cs"/>
              </a:defRPr>
            </a:lvl2pPr>
            <a:lvl3pPr marL="1800000" indent="-720000" algn="l" defTabSz="914400" rtl="0" eaLnBrk="1" latinLnBrk="0" hangingPunct="1">
              <a:lnSpc>
                <a:spcPct val="90000"/>
              </a:lnSpc>
              <a:spcBef>
                <a:spcPts val="500"/>
              </a:spcBef>
              <a:buFont typeface="Wingdings" pitchFamily="2" charset="2"/>
              <a:buChar char="Ø"/>
              <a:defRPr sz="4400" kern="1200">
                <a:solidFill>
                  <a:schemeClr val="tx1"/>
                </a:solidFill>
                <a:latin typeface="+mn-lt"/>
                <a:ea typeface="+mn-ea"/>
                <a:cs typeface="+mn-cs"/>
              </a:defRPr>
            </a:lvl3pPr>
            <a:lvl4pPr marL="2340000" indent="-540000" algn="l" defTabSz="914400" rtl="0" eaLnBrk="1" latinLnBrk="0" hangingPunct="1">
              <a:lnSpc>
                <a:spcPct val="90000"/>
              </a:lnSpc>
              <a:spcBef>
                <a:spcPts val="500"/>
              </a:spcBef>
              <a:buFont typeface="Wingdings" pitchFamily="2" charset="2"/>
              <a:buChar char="ü"/>
              <a:defRPr sz="3600" kern="1200">
                <a:solidFill>
                  <a:schemeClr val="tx1"/>
                </a:solidFill>
                <a:latin typeface="+mn-lt"/>
                <a:ea typeface="+mn-ea"/>
                <a:cs typeface="+mn-cs"/>
              </a:defRPr>
            </a:lvl4pPr>
            <a:lvl5pPr marL="3240000" indent="-5400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With ~75 images labeled, we can start with training… however:</a:t>
            </a:r>
          </a:p>
          <a:p>
            <a:r>
              <a:rPr lang="en-US" sz="1800" dirty="0"/>
              <a:t>Need a </a:t>
            </a:r>
            <a:r>
              <a:rPr lang="en-US" sz="1800" b="1" dirty="0"/>
              <a:t>training set </a:t>
            </a:r>
            <a:r>
              <a:rPr lang="en-US" sz="1800" dirty="0"/>
              <a:t>(for model training)</a:t>
            </a:r>
          </a:p>
          <a:p>
            <a:r>
              <a:rPr lang="en-US" sz="1800" dirty="0"/>
              <a:t>Need a </a:t>
            </a:r>
            <a:r>
              <a:rPr lang="en-US" sz="1800" b="1" dirty="0"/>
              <a:t>validation set </a:t>
            </a:r>
            <a:r>
              <a:rPr lang="en-US" sz="1800" dirty="0"/>
              <a:t>(for tweaking hyperparameters)</a:t>
            </a:r>
          </a:p>
          <a:p>
            <a:r>
              <a:rPr lang="en-US" sz="1800" dirty="0"/>
              <a:t>Need a </a:t>
            </a:r>
            <a:r>
              <a:rPr lang="en-US" sz="1800" b="1" dirty="0"/>
              <a:t>test set </a:t>
            </a:r>
            <a:r>
              <a:rPr lang="en-US" sz="1800" dirty="0"/>
              <a:t>(for evaluating the model)</a:t>
            </a:r>
          </a:p>
          <a:p>
            <a:pPr marL="0" indent="0">
              <a:buNone/>
            </a:pPr>
            <a:endParaRPr lang="en-US" sz="1800" dirty="0"/>
          </a:p>
          <a:p>
            <a:pPr marL="0" indent="0">
              <a:buNone/>
            </a:pPr>
            <a:r>
              <a:rPr lang="en-US" sz="1800" dirty="0"/>
              <a:t>This considerably shrinks our training dataset, to at least alleviate the problem, we can consider:</a:t>
            </a:r>
          </a:p>
          <a:p>
            <a:r>
              <a:rPr lang="en-US" sz="1800" b="1" dirty="0"/>
              <a:t>Image augmentation </a:t>
            </a:r>
            <a:r>
              <a:rPr lang="en-US" sz="1800" dirty="0"/>
              <a:t>(image rotation, flipping, distortion, ...)</a:t>
            </a:r>
          </a:p>
          <a:p>
            <a:r>
              <a:rPr lang="en-US" sz="1800" b="1" dirty="0"/>
              <a:t>Synthetic data</a:t>
            </a:r>
          </a:p>
          <a:p>
            <a:pPr marL="0" indent="0">
              <a:buNone/>
            </a:pPr>
            <a:endParaRPr lang="en-US" sz="1800" dirty="0"/>
          </a:p>
        </p:txBody>
      </p:sp>
      <p:grpSp>
        <p:nvGrpSpPr>
          <p:cNvPr id="4" name="Group 3">
            <a:extLst>
              <a:ext uri="{FF2B5EF4-FFF2-40B4-BE49-F238E27FC236}">
                <a16:creationId xmlns:a16="http://schemas.microsoft.com/office/drawing/2014/main" id="{724D8FEB-EB08-159B-F4EB-ECBA68237ABB}"/>
              </a:ext>
            </a:extLst>
          </p:cNvPr>
          <p:cNvGrpSpPr/>
          <p:nvPr/>
        </p:nvGrpSpPr>
        <p:grpSpPr>
          <a:xfrm>
            <a:off x="237961" y="4479856"/>
            <a:ext cx="11602722" cy="1670290"/>
            <a:chOff x="475922" y="8959712"/>
            <a:chExt cx="23205443" cy="3340580"/>
          </a:xfrm>
        </p:grpSpPr>
        <p:sp>
          <p:nvSpPr>
            <p:cNvPr id="6" name="Text Placeholder 4">
              <a:extLst>
                <a:ext uri="{FF2B5EF4-FFF2-40B4-BE49-F238E27FC236}">
                  <a16:creationId xmlns:a16="http://schemas.microsoft.com/office/drawing/2014/main" id="{813D6667-A0DD-5D73-676E-0277B3A8640D}"/>
                </a:ext>
              </a:extLst>
            </p:cNvPr>
            <p:cNvSpPr txBox="1">
              <a:spLocks/>
            </p:cNvSpPr>
            <p:nvPr/>
          </p:nvSpPr>
          <p:spPr>
            <a:xfrm>
              <a:off x="475922" y="10123395"/>
              <a:ext cx="14270275" cy="2176896"/>
            </a:xfrm>
            <a:prstGeom prst="rect">
              <a:avLst/>
            </a:prstGeom>
          </p:spPr>
          <p:txBody>
            <a:bodyPr vert="horz" lIns="91440" tIns="22860" rIns="91440" bIns="22860" rtlCol="0">
              <a:normAutofit/>
            </a:bodyPr>
            <a:lstStyle>
              <a:lvl1pPr marL="540000" indent="-540000" algn="l" defTabSz="914400" rtl="0" eaLnBrk="1" latinLnBrk="0" hangingPunct="1">
                <a:lnSpc>
                  <a:spcPct val="90000"/>
                </a:lnSpc>
                <a:spcBef>
                  <a:spcPts val="1000"/>
                </a:spcBef>
                <a:buFont typeface="Arial" panose="020B0604020202020204" pitchFamily="34" charset="0"/>
                <a:buChar char="•"/>
                <a:defRPr sz="6000" kern="1200">
                  <a:solidFill>
                    <a:schemeClr val="tx1"/>
                  </a:solidFill>
                  <a:latin typeface="+mn-lt"/>
                  <a:ea typeface="+mn-ea"/>
                  <a:cs typeface="+mn-cs"/>
                </a:defRPr>
              </a:lvl1pPr>
              <a:lvl2pPr marL="1080000" indent="-720000" algn="l" defTabSz="914400" rtl="0" eaLnBrk="1" latinLnBrk="0" hangingPunct="1">
                <a:lnSpc>
                  <a:spcPct val="90000"/>
                </a:lnSpc>
                <a:spcBef>
                  <a:spcPts val="500"/>
                </a:spcBef>
                <a:buFont typeface="Courier New" panose="02070309020205020404" pitchFamily="49" charset="0"/>
                <a:buChar char="o"/>
                <a:defRPr sz="4800" kern="1200">
                  <a:solidFill>
                    <a:schemeClr val="tx1"/>
                  </a:solidFill>
                  <a:latin typeface="+mn-lt"/>
                  <a:ea typeface="+mn-ea"/>
                  <a:cs typeface="+mn-cs"/>
                </a:defRPr>
              </a:lvl2pPr>
              <a:lvl3pPr marL="1800000" indent="-720000" algn="l" defTabSz="914400" rtl="0" eaLnBrk="1" latinLnBrk="0" hangingPunct="1">
                <a:lnSpc>
                  <a:spcPct val="90000"/>
                </a:lnSpc>
                <a:spcBef>
                  <a:spcPts val="500"/>
                </a:spcBef>
                <a:buFont typeface="Wingdings" pitchFamily="2" charset="2"/>
                <a:buChar char="Ø"/>
                <a:defRPr sz="4400" kern="1200">
                  <a:solidFill>
                    <a:schemeClr val="tx1"/>
                  </a:solidFill>
                  <a:latin typeface="+mn-lt"/>
                  <a:ea typeface="+mn-ea"/>
                  <a:cs typeface="+mn-cs"/>
                </a:defRPr>
              </a:lvl3pPr>
              <a:lvl4pPr marL="2340000" indent="-540000" algn="l" defTabSz="914400" rtl="0" eaLnBrk="1" latinLnBrk="0" hangingPunct="1">
                <a:lnSpc>
                  <a:spcPct val="90000"/>
                </a:lnSpc>
                <a:spcBef>
                  <a:spcPts val="500"/>
                </a:spcBef>
                <a:buFont typeface="Wingdings" pitchFamily="2" charset="2"/>
                <a:buChar char="ü"/>
                <a:defRPr sz="3600" kern="1200">
                  <a:solidFill>
                    <a:schemeClr val="tx1"/>
                  </a:solidFill>
                  <a:latin typeface="+mn-lt"/>
                  <a:ea typeface="+mn-ea"/>
                  <a:cs typeface="+mn-cs"/>
                </a:defRPr>
              </a:lvl4pPr>
              <a:lvl5pPr marL="3240000" indent="-5400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t>Before evaluation, need to decide on the metrics. </a:t>
              </a:r>
              <a:r>
                <a:rPr lang="en-US" sz="1800" err="1"/>
                <a:t>Sørensen</a:t>
              </a:r>
              <a:r>
                <a:rPr lang="en-US" sz="1800"/>
                <a:t>–Dice coefficient (</a:t>
              </a:r>
              <a:r>
                <a:rPr lang="en-US" sz="1800" b="1"/>
                <a:t>DSC</a:t>
              </a:r>
              <a:r>
                <a:rPr lang="en-US" sz="1800"/>
                <a:t>) is commonly used for semantic segmentation problems, but others may be used as well.</a:t>
              </a:r>
            </a:p>
          </p:txBody>
        </p:sp>
        <p:pic>
          <p:nvPicPr>
            <p:cNvPr id="8" name="Picture 2" descr="Understanding DICE COEFFICIENT | Kaggle">
              <a:extLst>
                <a:ext uri="{FF2B5EF4-FFF2-40B4-BE49-F238E27FC236}">
                  <a16:creationId xmlns:a16="http://schemas.microsoft.com/office/drawing/2014/main" id="{3BF02C59-AD4C-78C7-7849-9C9FF1128EF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910026" y="8959712"/>
              <a:ext cx="3771339" cy="334058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27C67DDA-078C-2477-1508-EE23234091F9}"/>
                    </a:ext>
                  </a:extLst>
                </p:cNvPr>
                <p:cNvSpPr txBox="1"/>
                <p:nvPr/>
              </p:nvSpPr>
              <p:spPr>
                <a:xfrm>
                  <a:off x="15207563" y="9732174"/>
                  <a:ext cx="4058804" cy="13998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i="1">
                            <a:latin typeface="Cambria Math" panose="02040503050406030204" pitchFamily="18" charset="0"/>
                          </a:rPr>
                          <m:t>𝐷𝑆𝐶</m:t>
                        </m:r>
                        <m:r>
                          <a:rPr lang="en-US" sz="2200" i="1">
                            <a:latin typeface="Cambria Math" panose="02040503050406030204" pitchFamily="18" charset="0"/>
                          </a:rPr>
                          <m:t>=</m:t>
                        </m:r>
                        <m:f>
                          <m:fPr>
                            <m:ctrlPr>
                              <a:rPr lang="en-US" sz="2200" i="1">
                                <a:latin typeface="Cambria Math" panose="02040503050406030204" pitchFamily="18" charset="0"/>
                              </a:rPr>
                            </m:ctrlPr>
                          </m:fPr>
                          <m:num>
                            <m:r>
                              <a:rPr lang="en-US" sz="2200">
                                <a:latin typeface="Cambria Math" panose="02040503050406030204" pitchFamily="18" charset="0"/>
                              </a:rPr>
                              <m:t>2</m:t>
                            </m:r>
                            <m:d>
                              <m:dPr>
                                <m:begChr m:val="|"/>
                                <m:endChr m:val="|"/>
                                <m:ctrlPr>
                                  <a:rPr lang="en-US" sz="2200" i="1">
                                    <a:latin typeface="Cambria Math" panose="02040503050406030204" pitchFamily="18" charset="0"/>
                                  </a:rPr>
                                </m:ctrlPr>
                              </m:dPr>
                              <m:e>
                                <m:r>
                                  <a:rPr lang="en-US" sz="2200" i="1">
                                    <a:latin typeface="Cambria Math" panose="02040503050406030204" pitchFamily="18" charset="0"/>
                                  </a:rPr>
                                  <m:t>𝑋</m:t>
                                </m:r>
                                <m:r>
                                  <a:rPr lang="en-US" sz="2200" i="1">
                                    <a:latin typeface="Cambria Math" panose="02040503050406030204" pitchFamily="18" charset="0"/>
                                    <a:ea typeface="Cambria Math" panose="02040503050406030204" pitchFamily="18" charset="0"/>
                                  </a:rPr>
                                  <m:t>∩</m:t>
                                </m:r>
                                <m:r>
                                  <a:rPr lang="en-US" sz="2200" i="1">
                                    <a:latin typeface="Cambria Math" panose="02040503050406030204" pitchFamily="18" charset="0"/>
                                    <a:ea typeface="Cambria Math" panose="02040503050406030204" pitchFamily="18" charset="0"/>
                                  </a:rPr>
                                  <m:t>𝑌</m:t>
                                </m:r>
                              </m:e>
                            </m:d>
                          </m:num>
                          <m:den>
                            <m:d>
                              <m:dPr>
                                <m:begChr m:val="|"/>
                                <m:endChr m:val="|"/>
                                <m:ctrlPr>
                                  <a:rPr lang="en-US" sz="2200" i="1">
                                    <a:latin typeface="Cambria Math" panose="02040503050406030204" pitchFamily="18" charset="0"/>
                                  </a:rPr>
                                </m:ctrlPr>
                              </m:dPr>
                              <m:e>
                                <m:r>
                                  <a:rPr lang="en-US" sz="2200" i="1">
                                    <a:latin typeface="Cambria Math" panose="02040503050406030204" pitchFamily="18" charset="0"/>
                                  </a:rPr>
                                  <m:t>𝑋</m:t>
                                </m:r>
                              </m:e>
                            </m:d>
                            <m:r>
                              <a:rPr lang="en-US" sz="2200" i="1">
                                <a:latin typeface="Cambria Math" panose="02040503050406030204" pitchFamily="18" charset="0"/>
                              </a:rPr>
                              <m:t>+</m:t>
                            </m:r>
                            <m:d>
                              <m:dPr>
                                <m:begChr m:val="|"/>
                                <m:endChr m:val="|"/>
                                <m:ctrlPr>
                                  <a:rPr lang="en-US" sz="2200" i="1">
                                    <a:latin typeface="Cambria Math" panose="02040503050406030204" pitchFamily="18" charset="0"/>
                                  </a:rPr>
                                </m:ctrlPr>
                              </m:dPr>
                              <m:e>
                                <m:r>
                                  <a:rPr lang="en-US" sz="2200" i="1">
                                    <a:latin typeface="Cambria Math" panose="02040503050406030204" pitchFamily="18" charset="0"/>
                                  </a:rPr>
                                  <m:t>𝑌</m:t>
                                </m:r>
                              </m:e>
                            </m:d>
                          </m:den>
                        </m:f>
                      </m:oMath>
                    </m:oMathPara>
                  </a14:m>
                  <a:endParaRPr lang="en-US" sz="2200"/>
                </a:p>
              </p:txBody>
            </p:sp>
          </mc:Choice>
          <mc:Fallback>
            <p:sp>
              <p:nvSpPr>
                <p:cNvPr id="12" name="TextBox 11">
                  <a:extLst>
                    <a:ext uri="{FF2B5EF4-FFF2-40B4-BE49-F238E27FC236}">
                      <a16:creationId xmlns:a16="http://schemas.microsoft.com/office/drawing/2014/main" id="{27C67DDA-078C-2477-1508-EE23234091F9}"/>
                    </a:ext>
                  </a:extLst>
                </p:cNvPr>
                <p:cNvSpPr txBox="1">
                  <a:spLocks noRot="1" noChangeAspect="1" noMove="1" noResize="1" noEditPoints="1" noAdjustHandles="1" noChangeArrowheads="1" noChangeShapeType="1" noTextEdit="1"/>
                </p:cNvSpPr>
                <p:nvPr/>
              </p:nvSpPr>
              <p:spPr>
                <a:xfrm>
                  <a:off x="15207563" y="9732174"/>
                  <a:ext cx="4058804" cy="1399870"/>
                </a:xfrm>
                <a:prstGeom prst="rect">
                  <a:avLst/>
                </a:prstGeom>
                <a:blipFill>
                  <a:blip r:embed="rId4"/>
                  <a:stretch>
                    <a:fillRect/>
                  </a:stretch>
                </a:blipFill>
              </p:spPr>
              <p:txBody>
                <a:bodyPr/>
                <a:lstStyle/>
                <a:p>
                  <a:r>
                    <a:rPr lang="en-US">
                      <a:noFill/>
                    </a:rPr>
                    <a:t> </a:t>
                  </a:r>
                </a:p>
              </p:txBody>
            </p:sp>
          </mc:Fallback>
        </mc:AlternateContent>
      </p:grpSp>
      <p:grpSp>
        <p:nvGrpSpPr>
          <p:cNvPr id="39" name="Group 38">
            <a:extLst>
              <a:ext uri="{FF2B5EF4-FFF2-40B4-BE49-F238E27FC236}">
                <a16:creationId xmlns:a16="http://schemas.microsoft.com/office/drawing/2014/main" id="{A481E0ED-769C-DAC2-A8BF-16EF90240622}"/>
              </a:ext>
            </a:extLst>
          </p:cNvPr>
          <p:cNvGrpSpPr/>
          <p:nvPr/>
        </p:nvGrpSpPr>
        <p:grpSpPr>
          <a:xfrm>
            <a:off x="7998977" y="1465553"/>
            <a:ext cx="3730429" cy="2020062"/>
            <a:chOff x="15997954" y="3916546"/>
            <a:chExt cx="7460857" cy="4040124"/>
          </a:xfrm>
        </p:grpSpPr>
        <p:sp>
          <p:nvSpPr>
            <p:cNvPr id="18" name="Rectangle: Rounded Corners 17">
              <a:extLst>
                <a:ext uri="{FF2B5EF4-FFF2-40B4-BE49-F238E27FC236}">
                  <a16:creationId xmlns:a16="http://schemas.microsoft.com/office/drawing/2014/main" id="{B2B2CE51-63BA-6560-CD1B-023C085E9832}"/>
                </a:ext>
              </a:extLst>
            </p:cNvPr>
            <p:cNvSpPr/>
            <p:nvPr/>
          </p:nvSpPr>
          <p:spPr>
            <a:xfrm>
              <a:off x="16676482" y="4213654"/>
              <a:ext cx="2874162" cy="8031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Training using </a:t>
              </a:r>
              <a:r>
                <a:rPr lang="en-US" sz="900" i="1"/>
                <a:t>training dataset</a:t>
              </a:r>
            </a:p>
          </p:txBody>
        </p:sp>
        <p:sp>
          <p:nvSpPr>
            <p:cNvPr id="19" name="Rectangle: Rounded Corners 18">
              <a:extLst>
                <a:ext uri="{FF2B5EF4-FFF2-40B4-BE49-F238E27FC236}">
                  <a16:creationId xmlns:a16="http://schemas.microsoft.com/office/drawing/2014/main" id="{D10D1FB6-6A46-176D-573F-DFC7FBE19E05}"/>
                </a:ext>
              </a:extLst>
            </p:cNvPr>
            <p:cNvSpPr/>
            <p:nvPr/>
          </p:nvSpPr>
          <p:spPr>
            <a:xfrm>
              <a:off x="19944983" y="4213654"/>
              <a:ext cx="2786309" cy="8031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Evaluation of the model using </a:t>
              </a:r>
              <a:r>
                <a:rPr lang="en-US" sz="900" i="1"/>
                <a:t>validation dataset</a:t>
              </a:r>
            </a:p>
          </p:txBody>
        </p:sp>
        <p:sp>
          <p:nvSpPr>
            <p:cNvPr id="25" name="Freeform: Shape 24">
              <a:extLst>
                <a:ext uri="{FF2B5EF4-FFF2-40B4-BE49-F238E27FC236}">
                  <a16:creationId xmlns:a16="http://schemas.microsoft.com/office/drawing/2014/main" id="{EC82FB9D-F866-BF75-6AD7-0C63C9370C24}"/>
                </a:ext>
              </a:extLst>
            </p:cNvPr>
            <p:cNvSpPr/>
            <p:nvPr/>
          </p:nvSpPr>
          <p:spPr>
            <a:xfrm>
              <a:off x="21414039" y="4621429"/>
              <a:ext cx="1750870" cy="1198605"/>
            </a:xfrm>
            <a:custGeom>
              <a:avLst/>
              <a:gdLst>
                <a:gd name="connsiteX0" fmla="*/ 926756 w 1297459"/>
                <a:gd name="connsiteY0" fmla="*/ 0 h 1556951"/>
                <a:gd name="connsiteX1" fmla="*/ 1297459 w 1297459"/>
                <a:gd name="connsiteY1" fmla="*/ 1445740 h 1556951"/>
                <a:gd name="connsiteX2" fmla="*/ 0 w 1297459"/>
                <a:gd name="connsiteY2" fmla="*/ 1556951 h 1556951"/>
                <a:gd name="connsiteX0" fmla="*/ 1272745 w 1297459"/>
                <a:gd name="connsiteY0" fmla="*/ 0 h 1544594"/>
                <a:gd name="connsiteX1" fmla="*/ 1297459 w 1297459"/>
                <a:gd name="connsiteY1" fmla="*/ 1433383 h 1544594"/>
                <a:gd name="connsiteX2" fmla="*/ 0 w 1297459"/>
                <a:gd name="connsiteY2" fmla="*/ 1544594 h 1544594"/>
                <a:gd name="connsiteX0" fmla="*/ 1272745 w 1297459"/>
                <a:gd name="connsiteY0" fmla="*/ 0 h 1544594"/>
                <a:gd name="connsiteX1" fmla="*/ 1297459 w 1297459"/>
                <a:gd name="connsiteY1" fmla="*/ 1433383 h 1544594"/>
                <a:gd name="connsiteX2" fmla="*/ 0 w 1297459"/>
                <a:gd name="connsiteY2" fmla="*/ 1544594 h 1544594"/>
                <a:gd name="connsiteX0" fmla="*/ 1272745 w 1297459"/>
                <a:gd name="connsiteY0" fmla="*/ 0 h 1544594"/>
                <a:gd name="connsiteX1" fmla="*/ 1272746 w 1297459"/>
                <a:gd name="connsiteY1" fmla="*/ 24712 h 1544594"/>
                <a:gd name="connsiteX2" fmla="*/ 1297459 w 1297459"/>
                <a:gd name="connsiteY2" fmla="*/ 1433383 h 1544594"/>
                <a:gd name="connsiteX3" fmla="*/ 0 w 1297459"/>
                <a:gd name="connsiteY3" fmla="*/ 1544594 h 1544594"/>
                <a:gd name="connsiteX0" fmla="*/ 1272745 w 1309816"/>
                <a:gd name="connsiteY0" fmla="*/ 0 h 1544594"/>
                <a:gd name="connsiteX1" fmla="*/ 1309816 w 1309816"/>
                <a:gd name="connsiteY1" fmla="*/ 556053 h 1544594"/>
                <a:gd name="connsiteX2" fmla="*/ 1297459 w 1309816"/>
                <a:gd name="connsiteY2" fmla="*/ 1433383 h 1544594"/>
                <a:gd name="connsiteX3" fmla="*/ 0 w 1309816"/>
                <a:gd name="connsiteY3" fmla="*/ 1544594 h 1544594"/>
                <a:gd name="connsiteX0" fmla="*/ 766118 w 1309816"/>
                <a:gd name="connsiteY0" fmla="*/ 0 h 1532237"/>
                <a:gd name="connsiteX1" fmla="*/ 1309816 w 1309816"/>
                <a:gd name="connsiteY1" fmla="*/ 543696 h 1532237"/>
                <a:gd name="connsiteX2" fmla="*/ 1297459 w 1309816"/>
                <a:gd name="connsiteY2" fmla="*/ 1421026 h 1532237"/>
                <a:gd name="connsiteX3" fmla="*/ 0 w 1309816"/>
                <a:gd name="connsiteY3" fmla="*/ 1532237 h 1532237"/>
                <a:gd name="connsiteX0" fmla="*/ 766118 w 1297459"/>
                <a:gd name="connsiteY0" fmla="*/ 0 h 1532237"/>
                <a:gd name="connsiteX1" fmla="*/ 1248032 w 1297459"/>
                <a:gd name="connsiteY1" fmla="*/ 24712 h 1532237"/>
                <a:gd name="connsiteX2" fmla="*/ 1297459 w 1297459"/>
                <a:gd name="connsiteY2" fmla="*/ 1421026 h 1532237"/>
                <a:gd name="connsiteX3" fmla="*/ 0 w 1297459"/>
                <a:gd name="connsiteY3" fmla="*/ 1532237 h 1532237"/>
                <a:gd name="connsiteX0" fmla="*/ 766118 w 1260389"/>
                <a:gd name="connsiteY0" fmla="*/ 0 h 1532237"/>
                <a:gd name="connsiteX1" fmla="*/ 1248032 w 1260389"/>
                <a:gd name="connsiteY1" fmla="*/ 24712 h 1532237"/>
                <a:gd name="connsiteX2" fmla="*/ 1260389 w 1260389"/>
                <a:gd name="connsiteY2" fmla="*/ 1136820 h 1532237"/>
                <a:gd name="connsiteX3" fmla="*/ 0 w 1260389"/>
                <a:gd name="connsiteY3" fmla="*/ 1532237 h 1532237"/>
                <a:gd name="connsiteX0" fmla="*/ 1507523 w 2001794"/>
                <a:gd name="connsiteY0" fmla="*/ 0 h 1161534"/>
                <a:gd name="connsiteX1" fmla="*/ 1989437 w 2001794"/>
                <a:gd name="connsiteY1" fmla="*/ 24712 h 1161534"/>
                <a:gd name="connsiteX2" fmla="*/ 2001794 w 2001794"/>
                <a:gd name="connsiteY2" fmla="*/ 1136820 h 1161534"/>
                <a:gd name="connsiteX3" fmla="*/ 0 w 2001794"/>
                <a:gd name="connsiteY3" fmla="*/ 1161534 h 1161534"/>
                <a:gd name="connsiteX0" fmla="*/ 1507523 w 2001794"/>
                <a:gd name="connsiteY0" fmla="*/ 0 h 1186247"/>
                <a:gd name="connsiteX1" fmla="*/ 1989437 w 2001794"/>
                <a:gd name="connsiteY1" fmla="*/ 24712 h 1186247"/>
                <a:gd name="connsiteX2" fmla="*/ 2001794 w 2001794"/>
                <a:gd name="connsiteY2" fmla="*/ 1186247 h 1186247"/>
                <a:gd name="connsiteX3" fmla="*/ 0 w 2001794"/>
                <a:gd name="connsiteY3" fmla="*/ 1161534 h 1186247"/>
                <a:gd name="connsiteX0" fmla="*/ 1507523 w 2001794"/>
                <a:gd name="connsiteY0" fmla="*/ 0 h 1198605"/>
                <a:gd name="connsiteX1" fmla="*/ 1989437 w 2001794"/>
                <a:gd name="connsiteY1" fmla="*/ 24712 h 1198605"/>
                <a:gd name="connsiteX2" fmla="*/ 2001794 w 2001794"/>
                <a:gd name="connsiteY2" fmla="*/ 1186247 h 1198605"/>
                <a:gd name="connsiteX3" fmla="*/ 0 w 2001794"/>
                <a:gd name="connsiteY3" fmla="*/ 1198605 h 1198605"/>
                <a:gd name="connsiteX0" fmla="*/ 1507523 w 2001794"/>
                <a:gd name="connsiteY0" fmla="*/ 5407 h 1204012"/>
                <a:gd name="connsiteX1" fmla="*/ 2001469 w 2001794"/>
                <a:gd name="connsiteY1" fmla="*/ 2046 h 1204012"/>
                <a:gd name="connsiteX2" fmla="*/ 2001794 w 2001794"/>
                <a:gd name="connsiteY2" fmla="*/ 1191654 h 1204012"/>
                <a:gd name="connsiteX3" fmla="*/ 0 w 2001794"/>
                <a:gd name="connsiteY3" fmla="*/ 1204012 h 1204012"/>
                <a:gd name="connsiteX0" fmla="*/ 1507523 w 2001794"/>
                <a:gd name="connsiteY0" fmla="*/ 0 h 1198605"/>
                <a:gd name="connsiteX1" fmla="*/ 1997458 w 2001794"/>
                <a:gd name="connsiteY1" fmla="*/ 8671 h 1198605"/>
                <a:gd name="connsiteX2" fmla="*/ 2001794 w 2001794"/>
                <a:gd name="connsiteY2" fmla="*/ 1186247 h 1198605"/>
                <a:gd name="connsiteX3" fmla="*/ 0 w 2001794"/>
                <a:gd name="connsiteY3" fmla="*/ 1198605 h 1198605"/>
                <a:gd name="connsiteX0" fmla="*/ 1507523 w 1997459"/>
                <a:gd name="connsiteY0" fmla="*/ 0 h 1198605"/>
                <a:gd name="connsiteX1" fmla="*/ 1997458 w 1997459"/>
                <a:gd name="connsiteY1" fmla="*/ 8671 h 1198605"/>
                <a:gd name="connsiteX2" fmla="*/ 1989762 w 1997459"/>
                <a:gd name="connsiteY2" fmla="*/ 1194268 h 1198605"/>
                <a:gd name="connsiteX3" fmla="*/ 0 w 1997459"/>
                <a:gd name="connsiteY3" fmla="*/ 1198605 h 1198605"/>
                <a:gd name="connsiteX0" fmla="*/ 1507523 w 1997784"/>
                <a:gd name="connsiteY0" fmla="*/ 0 h 1198605"/>
                <a:gd name="connsiteX1" fmla="*/ 1997458 w 1997784"/>
                <a:gd name="connsiteY1" fmla="*/ 8671 h 1198605"/>
                <a:gd name="connsiteX2" fmla="*/ 1997784 w 1997784"/>
                <a:gd name="connsiteY2" fmla="*/ 1194268 h 1198605"/>
                <a:gd name="connsiteX3" fmla="*/ 0 w 1997784"/>
                <a:gd name="connsiteY3" fmla="*/ 1198605 h 1198605"/>
                <a:gd name="connsiteX0" fmla="*/ 1519554 w 2009815"/>
                <a:gd name="connsiteY0" fmla="*/ 0 h 1198605"/>
                <a:gd name="connsiteX1" fmla="*/ 2009489 w 2009815"/>
                <a:gd name="connsiteY1" fmla="*/ 8671 h 1198605"/>
                <a:gd name="connsiteX2" fmla="*/ 2009815 w 2009815"/>
                <a:gd name="connsiteY2" fmla="*/ 1194268 h 1198605"/>
                <a:gd name="connsiteX3" fmla="*/ 0 w 2009815"/>
                <a:gd name="connsiteY3" fmla="*/ 1198605 h 1198605"/>
                <a:gd name="connsiteX0" fmla="*/ 1260609 w 1750870"/>
                <a:gd name="connsiteY0" fmla="*/ 0 h 1198605"/>
                <a:gd name="connsiteX1" fmla="*/ 1750544 w 1750870"/>
                <a:gd name="connsiteY1" fmla="*/ 8671 h 1198605"/>
                <a:gd name="connsiteX2" fmla="*/ 1750870 w 1750870"/>
                <a:gd name="connsiteY2" fmla="*/ 1194268 h 1198605"/>
                <a:gd name="connsiteX3" fmla="*/ 0 w 1750870"/>
                <a:gd name="connsiteY3" fmla="*/ 1198605 h 1198605"/>
                <a:gd name="connsiteX0" fmla="*/ 1350061 w 1750870"/>
                <a:gd name="connsiteY0" fmla="*/ 0 h 1198605"/>
                <a:gd name="connsiteX1" fmla="*/ 1750544 w 1750870"/>
                <a:gd name="connsiteY1" fmla="*/ 8671 h 1198605"/>
                <a:gd name="connsiteX2" fmla="*/ 1750870 w 1750870"/>
                <a:gd name="connsiteY2" fmla="*/ 1194268 h 1198605"/>
                <a:gd name="connsiteX3" fmla="*/ 0 w 1750870"/>
                <a:gd name="connsiteY3" fmla="*/ 1198605 h 1198605"/>
              </a:gdLst>
              <a:ahLst/>
              <a:cxnLst>
                <a:cxn ang="0">
                  <a:pos x="connsiteX0" y="connsiteY0"/>
                </a:cxn>
                <a:cxn ang="0">
                  <a:pos x="connsiteX1" y="connsiteY1"/>
                </a:cxn>
                <a:cxn ang="0">
                  <a:pos x="connsiteX2" y="connsiteY2"/>
                </a:cxn>
                <a:cxn ang="0">
                  <a:pos x="connsiteX3" y="connsiteY3"/>
                </a:cxn>
              </a:cxnLst>
              <a:rect l="l" t="t" r="r" b="b"/>
              <a:pathLst>
                <a:path w="1750870" h="1198605">
                  <a:moveTo>
                    <a:pt x="1350061" y="0"/>
                  </a:moveTo>
                  <a:cubicBezTo>
                    <a:pt x="1350061" y="8237"/>
                    <a:pt x="1750544" y="434"/>
                    <a:pt x="1750544" y="8671"/>
                  </a:cubicBezTo>
                  <a:cubicBezTo>
                    <a:pt x="1750652" y="405207"/>
                    <a:pt x="1750762" y="797732"/>
                    <a:pt x="1750870" y="1194268"/>
                  </a:cubicBezTo>
                  <a:lnTo>
                    <a:pt x="0" y="1198605"/>
                  </a:lnTo>
                </a:path>
              </a:pathLst>
            </a:custGeom>
            <a:noFill/>
            <a:ln w="3810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 name="Freeform: Shape 25">
              <a:extLst>
                <a:ext uri="{FF2B5EF4-FFF2-40B4-BE49-F238E27FC236}">
                  <a16:creationId xmlns:a16="http://schemas.microsoft.com/office/drawing/2014/main" id="{38772C8A-C690-F254-ED66-FE27BE7FD391}"/>
                </a:ext>
              </a:extLst>
            </p:cNvPr>
            <p:cNvSpPr/>
            <p:nvPr/>
          </p:nvSpPr>
          <p:spPr>
            <a:xfrm rot="10800000">
              <a:off x="16253507" y="4626374"/>
              <a:ext cx="2086666" cy="1198929"/>
            </a:xfrm>
            <a:custGeom>
              <a:avLst/>
              <a:gdLst>
                <a:gd name="connsiteX0" fmla="*/ 926756 w 1297459"/>
                <a:gd name="connsiteY0" fmla="*/ 0 h 1556951"/>
                <a:gd name="connsiteX1" fmla="*/ 1297459 w 1297459"/>
                <a:gd name="connsiteY1" fmla="*/ 1445740 h 1556951"/>
                <a:gd name="connsiteX2" fmla="*/ 0 w 1297459"/>
                <a:gd name="connsiteY2" fmla="*/ 1556951 h 1556951"/>
                <a:gd name="connsiteX0" fmla="*/ 1272745 w 1297459"/>
                <a:gd name="connsiteY0" fmla="*/ 0 h 1544594"/>
                <a:gd name="connsiteX1" fmla="*/ 1297459 w 1297459"/>
                <a:gd name="connsiteY1" fmla="*/ 1433383 h 1544594"/>
                <a:gd name="connsiteX2" fmla="*/ 0 w 1297459"/>
                <a:gd name="connsiteY2" fmla="*/ 1544594 h 1544594"/>
                <a:gd name="connsiteX0" fmla="*/ 1272745 w 1297459"/>
                <a:gd name="connsiteY0" fmla="*/ 0 h 1544594"/>
                <a:gd name="connsiteX1" fmla="*/ 1297459 w 1297459"/>
                <a:gd name="connsiteY1" fmla="*/ 1433383 h 1544594"/>
                <a:gd name="connsiteX2" fmla="*/ 0 w 1297459"/>
                <a:gd name="connsiteY2" fmla="*/ 1544594 h 1544594"/>
                <a:gd name="connsiteX0" fmla="*/ 1272745 w 1297459"/>
                <a:gd name="connsiteY0" fmla="*/ 0 h 1544594"/>
                <a:gd name="connsiteX1" fmla="*/ 1272746 w 1297459"/>
                <a:gd name="connsiteY1" fmla="*/ 24712 h 1544594"/>
                <a:gd name="connsiteX2" fmla="*/ 1297459 w 1297459"/>
                <a:gd name="connsiteY2" fmla="*/ 1433383 h 1544594"/>
                <a:gd name="connsiteX3" fmla="*/ 0 w 1297459"/>
                <a:gd name="connsiteY3" fmla="*/ 1544594 h 1544594"/>
                <a:gd name="connsiteX0" fmla="*/ 1272745 w 1309816"/>
                <a:gd name="connsiteY0" fmla="*/ 0 h 1544594"/>
                <a:gd name="connsiteX1" fmla="*/ 1309816 w 1309816"/>
                <a:gd name="connsiteY1" fmla="*/ 556053 h 1544594"/>
                <a:gd name="connsiteX2" fmla="*/ 1297459 w 1309816"/>
                <a:gd name="connsiteY2" fmla="*/ 1433383 h 1544594"/>
                <a:gd name="connsiteX3" fmla="*/ 0 w 1309816"/>
                <a:gd name="connsiteY3" fmla="*/ 1544594 h 1544594"/>
                <a:gd name="connsiteX0" fmla="*/ 766118 w 1309816"/>
                <a:gd name="connsiteY0" fmla="*/ 0 h 1532237"/>
                <a:gd name="connsiteX1" fmla="*/ 1309816 w 1309816"/>
                <a:gd name="connsiteY1" fmla="*/ 543696 h 1532237"/>
                <a:gd name="connsiteX2" fmla="*/ 1297459 w 1309816"/>
                <a:gd name="connsiteY2" fmla="*/ 1421026 h 1532237"/>
                <a:gd name="connsiteX3" fmla="*/ 0 w 1309816"/>
                <a:gd name="connsiteY3" fmla="*/ 1532237 h 1532237"/>
                <a:gd name="connsiteX0" fmla="*/ 766118 w 1297459"/>
                <a:gd name="connsiteY0" fmla="*/ 0 h 1532237"/>
                <a:gd name="connsiteX1" fmla="*/ 1248032 w 1297459"/>
                <a:gd name="connsiteY1" fmla="*/ 24712 h 1532237"/>
                <a:gd name="connsiteX2" fmla="*/ 1297459 w 1297459"/>
                <a:gd name="connsiteY2" fmla="*/ 1421026 h 1532237"/>
                <a:gd name="connsiteX3" fmla="*/ 0 w 1297459"/>
                <a:gd name="connsiteY3" fmla="*/ 1532237 h 1532237"/>
                <a:gd name="connsiteX0" fmla="*/ 766118 w 1260389"/>
                <a:gd name="connsiteY0" fmla="*/ 0 h 1532237"/>
                <a:gd name="connsiteX1" fmla="*/ 1248032 w 1260389"/>
                <a:gd name="connsiteY1" fmla="*/ 24712 h 1532237"/>
                <a:gd name="connsiteX2" fmla="*/ 1260389 w 1260389"/>
                <a:gd name="connsiteY2" fmla="*/ 1136820 h 1532237"/>
                <a:gd name="connsiteX3" fmla="*/ 0 w 1260389"/>
                <a:gd name="connsiteY3" fmla="*/ 1532237 h 1532237"/>
                <a:gd name="connsiteX0" fmla="*/ 1507523 w 2001794"/>
                <a:gd name="connsiteY0" fmla="*/ 0 h 1161534"/>
                <a:gd name="connsiteX1" fmla="*/ 1989437 w 2001794"/>
                <a:gd name="connsiteY1" fmla="*/ 24712 h 1161534"/>
                <a:gd name="connsiteX2" fmla="*/ 2001794 w 2001794"/>
                <a:gd name="connsiteY2" fmla="*/ 1136820 h 1161534"/>
                <a:gd name="connsiteX3" fmla="*/ 0 w 2001794"/>
                <a:gd name="connsiteY3" fmla="*/ 1161534 h 1161534"/>
                <a:gd name="connsiteX0" fmla="*/ 1507523 w 2001794"/>
                <a:gd name="connsiteY0" fmla="*/ 0 h 1186247"/>
                <a:gd name="connsiteX1" fmla="*/ 1989437 w 2001794"/>
                <a:gd name="connsiteY1" fmla="*/ 24712 h 1186247"/>
                <a:gd name="connsiteX2" fmla="*/ 2001794 w 2001794"/>
                <a:gd name="connsiteY2" fmla="*/ 1186247 h 1186247"/>
                <a:gd name="connsiteX3" fmla="*/ 0 w 2001794"/>
                <a:gd name="connsiteY3" fmla="*/ 1161534 h 1186247"/>
                <a:gd name="connsiteX0" fmla="*/ 1507523 w 2001794"/>
                <a:gd name="connsiteY0" fmla="*/ 0 h 1198605"/>
                <a:gd name="connsiteX1" fmla="*/ 1989437 w 2001794"/>
                <a:gd name="connsiteY1" fmla="*/ 24712 h 1198605"/>
                <a:gd name="connsiteX2" fmla="*/ 2001794 w 2001794"/>
                <a:gd name="connsiteY2" fmla="*/ 1186247 h 1198605"/>
                <a:gd name="connsiteX3" fmla="*/ 0 w 2001794"/>
                <a:gd name="connsiteY3" fmla="*/ 1198605 h 1198605"/>
                <a:gd name="connsiteX0" fmla="*/ 0 w 2767914"/>
                <a:gd name="connsiteY0" fmla="*/ 0 h 1235675"/>
                <a:gd name="connsiteX1" fmla="*/ 2755557 w 2767914"/>
                <a:gd name="connsiteY1" fmla="*/ 61782 h 1235675"/>
                <a:gd name="connsiteX2" fmla="*/ 2767914 w 2767914"/>
                <a:gd name="connsiteY2" fmla="*/ 1223317 h 1235675"/>
                <a:gd name="connsiteX3" fmla="*/ 766120 w 2767914"/>
                <a:gd name="connsiteY3" fmla="*/ 1235675 h 1235675"/>
                <a:gd name="connsiteX0" fmla="*/ 0 w 2767914"/>
                <a:gd name="connsiteY0" fmla="*/ 0 h 1235675"/>
                <a:gd name="connsiteX1" fmla="*/ 2026509 w 2767914"/>
                <a:gd name="connsiteY1" fmla="*/ 37068 h 1235675"/>
                <a:gd name="connsiteX2" fmla="*/ 2767914 w 2767914"/>
                <a:gd name="connsiteY2" fmla="*/ 1223317 h 1235675"/>
                <a:gd name="connsiteX3" fmla="*/ 766120 w 2767914"/>
                <a:gd name="connsiteY3" fmla="*/ 1235675 h 1235675"/>
                <a:gd name="connsiteX0" fmla="*/ 0 w 2026509"/>
                <a:gd name="connsiteY0" fmla="*/ 0 h 1235675"/>
                <a:gd name="connsiteX1" fmla="*/ 2026509 w 2026509"/>
                <a:gd name="connsiteY1" fmla="*/ 37068 h 1235675"/>
                <a:gd name="connsiteX2" fmla="*/ 2026509 w 2026509"/>
                <a:gd name="connsiteY2" fmla="*/ 1210960 h 1235675"/>
                <a:gd name="connsiteX3" fmla="*/ 766120 w 2026509"/>
                <a:gd name="connsiteY3" fmla="*/ 1235675 h 1235675"/>
                <a:gd name="connsiteX0" fmla="*/ 0 w 2026509"/>
                <a:gd name="connsiteY0" fmla="*/ 0 h 1210960"/>
                <a:gd name="connsiteX1" fmla="*/ 2026509 w 2026509"/>
                <a:gd name="connsiteY1" fmla="*/ 37068 h 1210960"/>
                <a:gd name="connsiteX2" fmla="*/ 2026509 w 2026509"/>
                <a:gd name="connsiteY2" fmla="*/ 1210960 h 1210960"/>
                <a:gd name="connsiteX3" fmla="*/ 1705233 w 2026509"/>
                <a:gd name="connsiteY3" fmla="*/ 1186248 h 1210960"/>
                <a:gd name="connsiteX0" fmla="*/ 0 w 2026509"/>
                <a:gd name="connsiteY0" fmla="*/ 0 h 1210960"/>
                <a:gd name="connsiteX1" fmla="*/ 2026509 w 2026509"/>
                <a:gd name="connsiteY1" fmla="*/ 37068 h 1210960"/>
                <a:gd name="connsiteX2" fmla="*/ 2026509 w 2026509"/>
                <a:gd name="connsiteY2" fmla="*/ 1210960 h 1210960"/>
                <a:gd name="connsiteX3" fmla="*/ 1705233 w 2026509"/>
                <a:gd name="connsiteY3" fmla="*/ 1206300 h 1210960"/>
                <a:gd name="connsiteX0" fmla="*/ 0 w 2074636"/>
                <a:gd name="connsiteY0" fmla="*/ 0 h 1206950"/>
                <a:gd name="connsiteX1" fmla="*/ 2026509 w 2074636"/>
                <a:gd name="connsiteY1" fmla="*/ 37068 h 1206950"/>
                <a:gd name="connsiteX2" fmla="*/ 2074636 w 2074636"/>
                <a:gd name="connsiteY2" fmla="*/ 1206950 h 1206950"/>
                <a:gd name="connsiteX3" fmla="*/ 1705233 w 2074636"/>
                <a:gd name="connsiteY3" fmla="*/ 1206300 h 1206950"/>
                <a:gd name="connsiteX0" fmla="*/ 0 w 2074636"/>
                <a:gd name="connsiteY0" fmla="*/ 0 h 1206950"/>
                <a:gd name="connsiteX1" fmla="*/ 2070625 w 2074636"/>
                <a:gd name="connsiteY1" fmla="*/ 33057 h 1206950"/>
                <a:gd name="connsiteX2" fmla="*/ 2074636 w 2074636"/>
                <a:gd name="connsiteY2" fmla="*/ 1206950 h 1206950"/>
                <a:gd name="connsiteX3" fmla="*/ 1705233 w 2074636"/>
                <a:gd name="connsiteY3" fmla="*/ 1206300 h 1206950"/>
                <a:gd name="connsiteX0" fmla="*/ 0 w 2086667"/>
                <a:gd name="connsiteY0" fmla="*/ 0 h 1206950"/>
                <a:gd name="connsiteX1" fmla="*/ 2086667 w 2086667"/>
                <a:gd name="connsiteY1" fmla="*/ 13004 h 1206950"/>
                <a:gd name="connsiteX2" fmla="*/ 2074636 w 2086667"/>
                <a:gd name="connsiteY2" fmla="*/ 1206950 h 1206950"/>
                <a:gd name="connsiteX3" fmla="*/ 1705233 w 2086667"/>
                <a:gd name="connsiteY3" fmla="*/ 1206300 h 1206950"/>
                <a:gd name="connsiteX0" fmla="*/ 0 w 2086667"/>
                <a:gd name="connsiteY0" fmla="*/ 5113 h 1196021"/>
                <a:gd name="connsiteX1" fmla="*/ 2086667 w 2086667"/>
                <a:gd name="connsiteY1" fmla="*/ 2075 h 1196021"/>
                <a:gd name="connsiteX2" fmla="*/ 2074636 w 2086667"/>
                <a:gd name="connsiteY2" fmla="*/ 1196021 h 1196021"/>
                <a:gd name="connsiteX3" fmla="*/ 1705233 w 2086667"/>
                <a:gd name="connsiteY3" fmla="*/ 1195371 h 1196021"/>
                <a:gd name="connsiteX0" fmla="*/ 0 w 2090677"/>
                <a:gd name="connsiteY0" fmla="*/ 0 h 1198929"/>
                <a:gd name="connsiteX1" fmla="*/ 2090677 w 2090677"/>
                <a:gd name="connsiteY1" fmla="*/ 4983 h 1198929"/>
                <a:gd name="connsiteX2" fmla="*/ 2078646 w 2090677"/>
                <a:gd name="connsiteY2" fmla="*/ 1198929 h 1198929"/>
                <a:gd name="connsiteX3" fmla="*/ 1709243 w 2090677"/>
                <a:gd name="connsiteY3" fmla="*/ 1198279 h 1198929"/>
                <a:gd name="connsiteX0" fmla="*/ 0 w 2086666"/>
                <a:gd name="connsiteY0" fmla="*/ 0 h 1198929"/>
                <a:gd name="connsiteX1" fmla="*/ 2086666 w 2086666"/>
                <a:gd name="connsiteY1" fmla="*/ 4983 h 1198929"/>
                <a:gd name="connsiteX2" fmla="*/ 2078646 w 2086666"/>
                <a:gd name="connsiteY2" fmla="*/ 1198929 h 1198929"/>
                <a:gd name="connsiteX3" fmla="*/ 1709243 w 2086666"/>
                <a:gd name="connsiteY3" fmla="*/ 1198279 h 1198929"/>
              </a:gdLst>
              <a:ahLst/>
              <a:cxnLst>
                <a:cxn ang="0">
                  <a:pos x="connsiteX0" y="connsiteY0"/>
                </a:cxn>
                <a:cxn ang="0">
                  <a:pos x="connsiteX1" y="connsiteY1"/>
                </a:cxn>
                <a:cxn ang="0">
                  <a:pos x="connsiteX2" y="connsiteY2"/>
                </a:cxn>
                <a:cxn ang="0">
                  <a:pos x="connsiteX3" y="connsiteY3"/>
                </a:cxn>
              </a:cxnLst>
              <a:rect l="l" t="t" r="r" b="b"/>
              <a:pathLst>
                <a:path w="2086666" h="1198929">
                  <a:moveTo>
                    <a:pt x="0" y="0"/>
                  </a:moveTo>
                  <a:cubicBezTo>
                    <a:pt x="0" y="8237"/>
                    <a:pt x="2086666" y="-3254"/>
                    <a:pt x="2086666" y="4983"/>
                  </a:cubicBezTo>
                  <a:cubicBezTo>
                    <a:pt x="2083993" y="402965"/>
                    <a:pt x="2081319" y="800947"/>
                    <a:pt x="2078646" y="1198929"/>
                  </a:cubicBezTo>
                  <a:lnTo>
                    <a:pt x="1709243" y="1198279"/>
                  </a:lnTo>
                </a:path>
              </a:pathLst>
            </a:custGeom>
            <a:noFill/>
            <a:ln w="3810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 name="Rectangle: Rounded Corners 26">
              <a:extLst>
                <a:ext uri="{FF2B5EF4-FFF2-40B4-BE49-F238E27FC236}">
                  <a16:creationId xmlns:a16="http://schemas.microsoft.com/office/drawing/2014/main" id="{797E91C5-BFA7-1772-BF2B-9F206272FFCE}"/>
                </a:ext>
              </a:extLst>
            </p:cNvPr>
            <p:cNvSpPr/>
            <p:nvPr/>
          </p:nvSpPr>
          <p:spPr>
            <a:xfrm>
              <a:off x="18253567" y="5429563"/>
              <a:ext cx="3103267" cy="8031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Tune model according to results on </a:t>
              </a:r>
              <a:r>
                <a:rPr lang="en-US" sz="900" i="1"/>
                <a:t>validation dataset</a:t>
              </a:r>
            </a:p>
          </p:txBody>
        </p:sp>
        <p:sp>
          <p:nvSpPr>
            <p:cNvPr id="28" name="Rectangle: Rounded Corners 27">
              <a:extLst>
                <a:ext uri="{FF2B5EF4-FFF2-40B4-BE49-F238E27FC236}">
                  <a16:creationId xmlns:a16="http://schemas.microsoft.com/office/drawing/2014/main" id="{E3A14EAE-0E43-E33A-A850-D2DBFFE2C1E6}"/>
                </a:ext>
              </a:extLst>
            </p:cNvPr>
            <p:cNvSpPr/>
            <p:nvPr/>
          </p:nvSpPr>
          <p:spPr>
            <a:xfrm>
              <a:off x="15997954" y="3916546"/>
              <a:ext cx="7460857" cy="2791752"/>
            </a:xfrm>
            <a:prstGeom prst="roundRect">
              <a:avLst>
                <a:gd name="adj" fmla="val 10065"/>
              </a:avLst>
            </a:prstGeom>
            <a:no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 name="Rectangle: Rounded Corners 28">
              <a:extLst>
                <a:ext uri="{FF2B5EF4-FFF2-40B4-BE49-F238E27FC236}">
                  <a16:creationId xmlns:a16="http://schemas.microsoft.com/office/drawing/2014/main" id="{15395ECF-B31B-4A58-5561-83386EEFF55E}"/>
                </a:ext>
              </a:extLst>
            </p:cNvPr>
            <p:cNvSpPr/>
            <p:nvPr/>
          </p:nvSpPr>
          <p:spPr>
            <a:xfrm>
              <a:off x="16619838" y="7153481"/>
              <a:ext cx="2874162" cy="8031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Model performing best on </a:t>
              </a:r>
              <a:r>
                <a:rPr lang="en-US" sz="900" i="1"/>
                <a:t>validation data</a:t>
              </a:r>
            </a:p>
          </p:txBody>
        </p:sp>
        <p:cxnSp>
          <p:nvCxnSpPr>
            <p:cNvPr id="31" name="Straight Arrow Connector 30">
              <a:extLst>
                <a:ext uri="{FF2B5EF4-FFF2-40B4-BE49-F238E27FC236}">
                  <a16:creationId xmlns:a16="http://schemas.microsoft.com/office/drawing/2014/main" id="{8B6014E2-2679-2E9B-F7E8-E0BCADA5A909}"/>
                </a:ext>
              </a:extLst>
            </p:cNvPr>
            <p:cNvCxnSpPr/>
            <p:nvPr/>
          </p:nvCxnSpPr>
          <p:spPr>
            <a:xfrm>
              <a:off x="18253567" y="6708298"/>
              <a:ext cx="0" cy="388417"/>
            </a:xfrm>
            <a:prstGeom prst="straightConnector1">
              <a:avLst/>
            </a:prstGeom>
            <a:ln w="38100">
              <a:solidFill>
                <a:srgbClr val="114462"/>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09935C1-B805-C58B-6858-C3A08EEA2961}"/>
                </a:ext>
              </a:extLst>
            </p:cNvPr>
            <p:cNvCxnSpPr>
              <a:cxnSpLocks/>
            </p:cNvCxnSpPr>
            <p:nvPr/>
          </p:nvCxnSpPr>
          <p:spPr>
            <a:xfrm>
              <a:off x="19588132" y="4627723"/>
              <a:ext cx="321894" cy="0"/>
            </a:xfrm>
            <a:prstGeom prst="straightConnector1">
              <a:avLst/>
            </a:prstGeom>
            <a:ln w="38100">
              <a:solidFill>
                <a:srgbClr val="114462"/>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id="{8EEFC836-1531-B61A-2653-BB0B38D6C3D5}"/>
                </a:ext>
              </a:extLst>
            </p:cNvPr>
            <p:cNvSpPr/>
            <p:nvPr/>
          </p:nvSpPr>
          <p:spPr>
            <a:xfrm>
              <a:off x="19976958" y="7153481"/>
              <a:ext cx="2874162" cy="8031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Confirm performance on </a:t>
              </a:r>
              <a:r>
                <a:rPr lang="en-US" sz="900" i="1"/>
                <a:t>test dataset</a:t>
              </a:r>
            </a:p>
          </p:txBody>
        </p:sp>
        <p:cxnSp>
          <p:nvCxnSpPr>
            <p:cNvPr id="37" name="Straight Arrow Connector 36">
              <a:extLst>
                <a:ext uri="{FF2B5EF4-FFF2-40B4-BE49-F238E27FC236}">
                  <a16:creationId xmlns:a16="http://schemas.microsoft.com/office/drawing/2014/main" id="{EDA5C068-BDE6-3869-9A82-346A82ED00CA}"/>
                </a:ext>
              </a:extLst>
            </p:cNvPr>
            <p:cNvCxnSpPr>
              <a:cxnSpLocks/>
            </p:cNvCxnSpPr>
            <p:nvPr/>
          </p:nvCxnSpPr>
          <p:spPr>
            <a:xfrm>
              <a:off x="19550644" y="7555075"/>
              <a:ext cx="359382" cy="0"/>
            </a:xfrm>
            <a:prstGeom prst="straightConnector1">
              <a:avLst/>
            </a:prstGeom>
            <a:ln w="38100">
              <a:solidFill>
                <a:srgbClr val="11446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7340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4CC65F9-EB79-FC28-297B-C40219D4CEC5}"/>
              </a:ext>
            </a:extLst>
          </p:cNvPr>
          <p:cNvSpPr>
            <a:spLocks noGrp="1"/>
          </p:cNvSpPr>
          <p:nvPr>
            <p:ph type="title"/>
          </p:nvPr>
        </p:nvSpPr>
        <p:spPr/>
        <p:txBody>
          <a:bodyPr/>
          <a:lstStyle/>
          <a:p>
            <a:r>
              <a:rPr lang="en-US"/>
              <a:t>Nb</a:t>
            </a:r>
            <a:r>
              <a:rPr lang="en-US" baseline="-25000"/>
              <a:t>3</a:t>
            </a:r>
            <a:r>
              <a:rPr lang="en-US"/>
              <a:t>Sn with artificial pinning centers (APC)</a:t>
            </a:r>
          </a:p>
        </p:txBody>
      </p:sp>
      <p:sp>
        <p:nvSpPr>
          <p:cNvPr id="2" name="Date Placeholder 1">
            <a:extLst>
              <a:ext uri="{FF2B5EF4-FFF2-40B4-BE49-F238E27FC236}">
                <a16:creationId xmlns:a16="http://schemas.microsoft.com/office/drawing/2014/main" id="{67D28CAE-26D9-5699-59FA-A89FB0C51BFC}"/>
              </a:ext>
            </a:extLst>
          </p:cNvPr>
          <p:cNvSpPr>
            <a:spLocks noGrp="1"/>
          </p:cNvSpPr>
          <p:nvPr>
            <p:ph type="dt" sz="half" idx="10"/>
          </p:nvPr>
        </p:nvSpPr>
        <p:spPr/>
        <p:txBody>
          <a:bodyPr/>
          <a:lstStyle/>
          <a:p>
            <a:r>
              <a:rPr lang="en-US"/>
              <a:t>9/28/2022</a:t>
            </a:r>
          </a:p>
        </p:txBody>
      </p:sp>
      <p:sp>
        <p:nvSpPr>
          <p:cNvPr id="14" name="Footer Placeholder 1">
            <a:extLst>
              <a:ext uri="{FF2B5EF4-FFF2-40B4-BE49-F238E27FC236}">
                <a16:creationId xmlns:a16="http://schemas.microsoft.com/office/drawing/2014/main" id="{86BC31F4-4A00-8281-9016-65AAE0B314C5}"/>
              </a:ext>
            </a:extLst>
          </p:cNvPr>
          <p:cNvSpPr>
            <a:spLocks noGrp="1"/>
          </p:cNvSpPr>
          <p:nvPr>
            <p:ph type="ftr" sz="quarter" idx="11"/>
          </p:nvPr>
        </p:nvSpPr>
        <p:spPr/>
        <p:txBody>
          <a:bodyPr/>
          <a:lstStyle/>
          <a:p>
            <a:r>
              <a:rPr lang="en-US" dirty="0"/>
              <a:t>A. Baskys -- ML for Nb</a:t>
            </a:r>
            <a:r>
              <a:rPr lang="en-US" baseline="-25000" dirty="0"/>
              <a:t>3</a:t>
            </a:r>
            <a:r>
              <a:rPr lang="en-US" dirty="0"/>
              <a:t>Sn wire image analysis</a:t>
            </a:r>
          </a:p>
        </p:txBody>
      </p:sp>
      <p:sp>
        <p:nvSpPr>
          <p:cNvPr id="4" name="Slide Number Placeholder 3">
            <a:extLst>
              <a:ext uri="{FF2B5EF4-FFF2-40B4-BE49-F238E27FC236}">
                <a16:creationId xmlns:a16="http://schemas.microsoft.com/office/drawing/2014/main" id="{19C0C0BA-8DFD-575F-EC31-97663E45FBDA}"/>
              </a:ext>
            </a:extLst>
          </p:cNvPr>
          <p:cNvSpPr>
            <a:spLocks noGrp="1"/>
          </p:cNvSpPr>
          <p:nvPr>
            <p:ph type="sldNum" sz="quarter" idx="12"/>
          </p:nvPr>
        </p:nvSpPr>
        <p:spPr/>
        <p:txBody>
          <a:bodyPr/>
          <a:lstStyle/>
          <a:p>
            <a:fld id="{695884B8-C86C-9247-916E-0E4ED69A0AE3}" type="slidenum">
              <a:rPr lang="en-US" smtClean="0"/>
              <a:t>9</a:t>
            </a:fld>
            <a:endParaRPr lang="en-US"/>
          </a:p>
        </p:txBody>
      </p:sp>
      <p:sp>
        <p:nvSpPr>
          <p:cNvPr id="5" name="Text Placeholder 4">
            <a:extLst>
              <a:ext uri="{FF2B5EF4-FFF2-40B4-BE49-F238E27FC236}">
                <a16:creationId xmlns:a16="http://schemas.microsoft.com/office/drawing/2014/main" id="{0961F2F4-EDE4-81C0-71D0-4F5AD8699654}"/>
              </a:ext>
            </a:extLst>
          </p:cNvPr>
          <p:cNvSpPr>
            <a:spLocks noGrp="1"/>
          </p:cNvSpPr>
          <p:nvPr>
            <p:ph type="body" sz="quarter" idx="4294967295"/>
          </p:nvPr>
        </p:nvSpPr>
        <p:spPr>
          <a:xfrm>
            <a:off x="152400" y="1333500"/>
            <a:ext cx="6608763" cy="1471613"/>
          </a:xfrm>
        </p:spPr>
        <p:txBody>
          <a:bodyPr>
            <a:normAutofit fontScale="92500" lnSpcReduction="10000"/>
          </a:bodyPr>
          <a:lstStyle/>
          <a:p>
            <a:pPr marL="0" indent="0">
              <a:buNone/>
            </a:pPr>
            <a:r>
              <a:rPr lang="en-US" sz="1800" dirty="0"/>
              <a:t>Initial results with no model “tuning”</a:t>
            </a:r>
          </a:p>
          <a:p>
            <a:r>
              <a:rPr lang="en-US" sz="1800" dirty="0"/>
              <a:t>Model seems to capture most features of interest</a:t>
            </a:r>
          </a:p>
          <a:p>
            <a:r>
              <a:rPr lang="en-US" sz="1800" b="1" dirty="0"/>
              <a:t>DSC</a:t>
            </a:r>
            <a:r>
              <a:rPr lang="en-US" sz="1800" dirty="0"/>
              <a:t> in the range of </a:t>
            </a:r>
            <a:r>
              <a:rPr lang="en-US" sz="1800" b="1" dirty="0"/>
              <a:t>0.37-0.72</a:t>
            </a:r>
          </a:p>
          <a:p>
            <a:r>
              <a:rPr lang="en-US" sz="1800" dirty="0"/>
              <a:t>There is some </a:t>
            </a:r>
            <a:r>
              <a:rPr lang="en-US" sz="1800" b="1" dirty="0"/>
              <a:t>ambiguity in the data labels</a:t>
            </a:r>
            <a:r>
              <a:rPr lang="en-US" sz="1800" dirty="0"/>
              <a:t> with makes the evaluation difficult. </a:t>
            </a:r>
          </a:p>
        </p:txBody>
      </p:sp>
      <p:pic>
        <p:nvPicPr>
          <p:cNvPr id="8" name="Picture 7" descr="Chart, bar chart&#10;&#10;Description automatically generated">
            <a:extLst>
              <a:ext uri="{FF2B5EF4-FFF2-40B4-BE49-F238E27FC236}">
                <a16:creationId xmlns:a16="http://schemas.microsoft.com/office/drawing/2014/main" id="{28DAAF6B-F479-4501-1C66-B06B9D57FB5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41277" y="1332744"/>
            <a:ext cx="5149031" cy="3432688"/>
          </a:xfrm>
          <a:prstGeom prst="rect">
            <a:avLst/>
          </a:prstGeom>
        </p:spPr>
      </p:pic>
      <p:pic>
        <p:nvPicPr>
          <p:cNvPr id="11" name="Picture 10" descr="A picture containing indoor, close&#10;&#10;Description automatically generated">
            <a:extLst>
              <a:ext uri="{FF2B5EF4-FFF2-40B4-BE49-F238E27FC236}">
                <a16:creationId xmlns:a16="http://schemas.microsoft.com/office/drawing/2014/main" id="{D6FE93D0-6DC7-7A41-08C2-E91907D4D72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9916" y="3069856"/>
            <a:ext cx="2880485" cy="2880485"/>
          </a:xfrm>
          <a:prstGeom prst="rect">
            <a:avLst/>
          </a:prstGeom>
        </p:spPr>
      </p:pic>
      <p:pic>
        <p:nvPicPr>
          <p:cNvPr id="12" name="Picture 11" descr="A picture containing rain, nature&#10;&#10;Description automatically generated">
            <a:extLst>
              <a:ext uri="{FF2B5EF4-FFF2-40B4-BE49-F238E27FC236}">
                <a16:creationId xmlns:a16="http://schemas.microsoft.com/office/drawing/2014/main" id="{B318AD20-53EB-7C48-9CC6-93DA72316FF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38754" y="3069856"/>
            <a:ext cx="2880485" cy="2880485"/>
          </a:xfrm>
          <a:prstGeom prst="rect">
            <a:avLst/>
          </a:prstGeom>
        </p:spPr>
      </p:pic>
      <p:sp>
        <p:nvSpPr>
          <p:cNvPr id="13" name="Text Placeholder 4">
            <a:extLst>
              <a:ext uri="{FF2B5EF4-FFF2-40B4-BE49-F238E27FC236}">
                <a16:creationId xmlns:a16="http://schemas.microsoft.com/office/drawing/2014/main" id="{AB012515-E122-8F9D-412C-D96E7A74C7EA}"/>
              </a:ext>
            </a:extLst>
          </p:cNvPr>
          <p:cNvSpPr txBox="1">
            <a:spLocks/>
          </p:cNvSpPr>
          <p:nvPr/>
        </p:nvSpPr>
        <p:spPr>
          <a:xfrm>
            <a:off x="6442759" y="4956685"/>
            <a:ext cx="5547549" cy="1379316"/>
          </a:xfrm>
          <a:prstGeom prst="rect">
            <a:avLst/>
          </a:prstGeom>
        </p:spPr>
        <p:txBody>
          <a:bodyPr vert="horz" lIns="91440" tIns="22860" rIns="91440" bIns="22860" rtlCol="0">
            <a:normAutofit/>
          </a:bodyPr>
          <a:lstStyle>
            <a:lvl1pPr marL="540000" indent="-540000" algn="l" defTabSz="914400" rtl="0" eaLnBrk="1" latinLnBrk="0" hangingPunct="1">
              <a:lnSpc>
                <a:spcPct val="90000"/>
              </a:lnSpc>
              <a:spcBef>
                <a:spcPts val="1000"/>
              </a:spcBef>
              <a:buFont typeface="Arial" panose="020B0604020202020204" pitchFamily="34" charset="0"/>
              <a:buChar char="•"/>
              <a:defRPr sz="6000" kern="1200">
                <a:solidFill>
                  <a:schemeClr val="tx1"/>
                </a:solidFill>
                <a:latin typeface="+mn-lt"/>
                <a:ea typeface="+mn-ea"/>
                <a:cs typeface="+mn-cs"/>
              </a:defRPr>
            </a:lvl1pPr>
            <a:lvl2pPr marL="1080000" indent="-720000" algn="l" defTabSz="914400" rtl="0" eaLnBrk="1" latinLnBrk="0" hangingPunct="1">
              <a:lnSpc>
                <a:spcPct val="90000"/>
              </a:lnSpc>
              <a:spcBef>
                <a:spcPts val="500"/>
              </a:spcBef>
              <a:buFont typeface="Courier New" panose="02070309020205020404" pitchFamily="49" charset="0"/>
              <a:buChar char="o"/>
              <a:defRPr sz="4800" kern="1200">
                <a:solidFill>
                  <a:schemeClr val="tx1"/>
                </a:solidFill>
                <a:latin typeface="+mn-lt"/>
                <a:ea typeface="+mn-ea"/>
                <a:cs typeface="+mn-cs"/>
              </a:defRPr>
            </a:lvl2pPr>
            <a:lvl3pPr marL="1800000" indent="-720000" algn="l" defTabSz="914400" rtl="0" eaLnBrk="1" latinLnBrk="0" hangingPunct="1">
              <a:lnSpc>
                <a:spcPct val="90000"/>
              </a:lnSpc>
              <a:spcBef>
                <a:spcPts val="500"/>
              </a:spcBef>
              <a:buFont typeface="Wingdings" pitchFamily="2" charset="2"/>
              <a:buChar char="Ø"/>
              <a:defRPr sz="4400" kern="1200">
                <a:solidFill>
                  <a:schemeClr val="tx1"/>
                </a:solidFill>
                <a:latin typeface="+mn-lt"/>
                <a:ea typeface="+mn-ea"/>
                <a:cs typeface="+mn-cs"/>
              </a:defRPr>
            </a:lvl3pPr>
            <a:lvl4pPr marL="2340000" indent="-540000" algn="l" defTabSz="914400" rtl="0" eaLnBrk="1" latinLnBrk="0" hangingPunct="1">
              <a:lnSpc>
                <a:spcPct val="90000"/>
              </a:lnSpc>
              <a:spcBef>
                <a:spcPts val="500"/>
              </a:spcBef>
              <a:buFont typeface="Wingdings" pitchFamily="2" charset="2"/>
              <a:buChar char="ü"/>
              <a:defRPr sz="3600" kern="1200">
                <a:solidFill>
                  <a:schemeClr val="tx1"/>
                </a:solidFill>
                <a:latin typeface="+mn-lt"/>
                <a:ea typeface="+mn-ea"/>
                <a:cs typeface="+mn-cs"/>
              </a:defRPr>
            </a:lvl4pPr>
            <a:lvl5pPr marL="3240000" indent="-5400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t>Other parameters to check:</a:t>
            </a:r>
          </a:p>
          <a:p>
            <a:r>
              <a:rPr lang="en-US" sz="1800"/>
              <a:t>Identification of PPTs regardless of their size</a:t>
            </a:r>
          </a:p>
          <a:p>
            <a:r>
              <a:rPr lang="en-US" sz="1800"/>
              <a:t>Size comparison of correctly identified PPTs</a:t>
            </a:r>
          </a:p>
        </p:txBody>
      </p:sp>
      <p:sp>
        <p:nvSpPr>
          <p:cNvPr id="15" name="TextBox 14">
            <a:extLst>
              <a:ext uri="{FF2B5EF4-FFF2-40B4-BE49-F238E27FC236}">
                <a16:creationId xmlns:a16="http://schemas.microsoft.com/office/drawing/2014/main" id="{7FD35789-86D1-6972-CDAA-653EAF183774}"/>
              </a:ext>
            </a:extLst>
          </p:cNvPr>
          <p:cNvSpPr txBox="1"/>
          <p:nvPr/>
        </p:nvSpPr>
        <p:spPr>
          <a:xfrm rot="16200000">
            <a:off x="6346765" y="2621032"/>
            <a:ext cx="1144144" cy="230832"/>
          </a:xfrm>
          <a:prstGeom prst="rect">
            <a:avLst/>
          </a:prstGeom>
          <a:noFill/>
        </p:spPr>
        <p:txBody>
          <a:bodyPr wrap="square" rtlCol="0">
            <a:spAutoFit/>
          </a:bodyPr>
          <a:lstStyle/>
          <a:p>
            <a:r>
              <a:rPr lang="en-US" sz="900"/>
              <a:t>Samples</a:t>
            </a:r>
          </a:p>
        </p:txBody>
      </p:sp>
    </p:spTree>
    <p:extLst>
      <p:ext uri="{BB962C8B-B14F-4D97-AF65-F5344CB8AC3E}">
        <p14:creationId xmlns:p14="http://schemas.microsoft.com/office/powerpoint/2010/main" val="1321621591"/>
      </p:ext>
    </p:extLst>
  </p:cSld>
  <p:clrMapOvr>
    <a:masterClrMapping/>
  </p:clrMapOvr>
</p:sld>
</file>

<file path=ppt/theme/theme1.xml><?xml version="1.0" encoding="utf-8"?>
<a:theme xmlns:a="http://schemas.openxmlformats.org/drawingml/2006/main" name="Office Theme">
  <a:themeElements>
    <a:clrScheme name="LBNL_colors">
      <a:dk1>
        <a:srgbClr val="00303C"/>
      </a:dk1>
      <a:lt1>
        <a:srgbClr val="FFFFFF"/>
      </a:lt1>
      <a:dk2>
        <a:srgbClr val="00303B"/>
      </a:dk2>
      <a:lt2>
        <a:srgbClr val="B1B3B3"/>
      </a:lt2>
      <a:accent1>
        <a:srgbClr val="007681"/>
      </a:accent1>
      <a:accent2>
        <a:srgbClr val="4198B5"/>
      </a:accent2>
      <a:accent3>
        <a:srgbClr val="D57800"/>
      </a:accent3>
      <a:accent4>
        <a:srgbClr val="74AA50"/>
      </a:accent4>
      <a:accent5>
        <a:srgbClr val="EAAA00"/>
      </a:accent5>
      <a:accent6>
        <a:srgbClr val="E04E38"/>
      </a:accent6>
      <a:hlink>
        <a:srgbClr val="0055D1"/>
      </a:hlink>
      <a:folHlink>
        <a:srgbClr val="66339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8" id="{9E310A55-0BFC-479D-A419-452645A4F021}" vid="{4AA04D56-5B00-4E6E-907B-AC1569C3F4D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MDP pptx template widescreen v3</Template>
  <TotalTime>332</TotalTime>
  <Words>2409</Words>
  <Application>Microsoft Office PowerPoint</Application>
  <PresentationFormat>Widescreen</PresentationFormat>
  <Paragraphs>309</Paragraphs>
  <Slides>23</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Cambria Math</vt:lpstr>
      <vt:lpstr>Courier New</vt:lpstr>
      <vt:lpstr>Franklin Gothic Book</vt:lpstr>
      <vt:lpstr>Times New Roman</vt:lpstr>
      <vt:lpstr>Wingdings</vt:lpstr>
      <vt:lpstr>Office Theme</vt:lpstr>
      <vt:lpstr>Machine Learning  for Nb3Sn wire image analysis</vt:lpstr>
      <vt:lpstr>Problems to tackle using ML</vt:lpstr>
      <vt:lpstr>Outline</vt:lpstr>
      <vt:lpstr>Nb3Sn with artificial pinning centers (APC)</vt:lpstr>
      <vt:lpstr>Nb3Sn with artificial pinning centers (APC)</vt:lpstr>
      <vt:lpstr>Machine learning approach</vt:lpstr>
      <vt:lpstr>Nb3Sn with artificial pinning centers (APC)</vt:lpstr>
      <vt:lpstr>Nb3Sn with artificial pinning centers (APC)</vt:lpstr>
      <vt:lpstr>Nb3Sn with artificial pinning centers (APC)</vt:lpstr>
      <vt:lpstr>Nb3Sn with artificial pinning centers (APC)</vt:lpstr>
      <vt:lpstr>Outline</vt:lpstr>
      <vt:lpstr>Fractography</vt:lpstr>
      <vt:lpstr>Fractography</vt:lpstr>
      <vt:lpstr>Fractography</vt:lpstr>
      <vt:lpstr>Fractography</vt:lpstr>
      <vt:lpstr>Outline</vt:lpstr>
      <vt:lpstr>Cracked Nb3Sn Subelement Identification</vt:lpstr>
      <vt:lpstr>Cracked Nb3Sn Subelement Identification</vt:lpstr>
      <vt:lpstr>Cracked Nb3Sn Subelement Identification</vt:lpstr>
      <vt:lpstr>Conclusions and next steps</vt:lpstr>
      <vt:lpstr>Thank you! Questions? </vt:lpstr>
      <vt:lpstr>Synthetic data</vt:lpstr>
      <vt:lpstr>Nb3Sn with artificial pinning centers (APC)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Machine Learning  for Nb3Sn wire image analysis</dc:title>
  <dc:creator>Algirdas  Baskys</dc:creator>
  <cp:lastModifiedBy>Algirdas  Baskys</cp:lastModifiedBy>
  <cp:revision>7</cp:revision>
  <dcterms:created xsi:type="dcterms:W3CDTF">2022-09-28T16:59:33Z</dcterms:created>
  <dcterms:modified xsi:type="dcterms:W3CDTF">2022-09-28T22:32:06Z</dcterms:modified>
</cp:coreProperties>
</file>