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08" r:id="rId2"/>
    <p:sldId id="348" r:id="rId3"/>
    <p:sldId id="353" r:id="rId4"/>
    <p:sldId id="354" r:id="rId5"/>
    <p:sldId id="355" r:id="rId6"/>
  </p:sldIdLst>
  <p:sldSz cx="9144000" cy="6858000" type="screen4x3"/>
  <p:notesSz cx="666908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ugamont Emmanuelle" initials="B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B2B2B2"/>
    <a:srgbClr val="00FF00"/>
    <a:srgbClr val="A22ED0"/>
    <a:srgbClr val="0000FF"/>
    <a:srgbClr val="FFFFFF"/>
    <a:srgbClr val="666666"/>
    <a:srgbClr val="DC0528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93770" autoAdjust="0"/>
  </p:normalViewPr>
  <p:slideViewPr>
    <p:cSldViewPr snapToGrid="0">
      <p:cViewPr varScale="1">
        <p:scale>
          <a:sx n="115" d="100"/>
          <a:sy n="115" d="100"/>
        </p:scale>
        <p:origin x="17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2352" y="-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C3DA1-9BFE-4D5D-B25D-7CC592D9C3C5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21956D-7473-4ACD-A8EB-84381C2C4B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771523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3AFE2C-5007-4057-8DFB-EC24DF7E4136}" type="datetimeFigureOut">
              <a:rPr lang="fr-FR" smtClean="0"/>
              <a:pPr/>
              <a:t>14/09/2022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5FE0B-B3A6-4AF6-B265-A109385ED23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8974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1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bandeau_titr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310128" cy="6858000"/>
          </a:xfrm>
          <a:prstGeom prst="rect">
            <a:avLst/>
          </a:prstGeom>
        </p:spPr>
      </p:pic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3955765" y="5504598"/>
            <a:ext cx="4788464" cy="349937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 typeface="Arial" pitchFamily="34" charset="0"/>
              <a:buNone/>
              <a:defRPr sz="1400" b="0" baseline="0">
                <a:solidFill>
                  <a:srgbClr val="666666"/>
                </a:solidFill>
              </a:defRPr>
            </a:lvl1pPr>
          </a:lstStyle>
          <a:p>
            <a:pPr lvl="0"/>
            <a:r>
              <a:rPr lang="fr-FR" dirty="0" smtClean="0"/>
              <a:t>Nom événement</a:t>
            </a:r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7"/>
          </p:nvPr>
        </p:nvSpPr>
        <p:spPr>
          <a:xfrm>
            <a:off x="8025304" y="6465733"/>
            <a:ext cx="730507" cy="324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b="1" smtClean="0"/>
              <a:t>|</a:t>
            </a:r>
            <a:r>
              <a:rPr lang="fr-FR" smtClean="0"/>
              <a:t>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854" y="5456454"/>
            <a:ext cx="985013" cy="982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6000" y="1256885"/>
            <a:ext cx="8172464" cy="4968552"/>
          </a:xfrm>
          <a:prstGeom prst="rect">
            <a:avLst/>
          </a:prstGeom>
        </p:spPr>
        <p:txBody>
          <a:bodyPr/>
          <a:lstStyle>
            <a:lvl1pPr>
              <a:spcAft>
                <a:spcPts val="600"/>
              </a:spcAft>
              <a:defRPr sz="1800" cap="none" baseline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270000" indent="-270000">
              <a:lnSpc>
                <a:spcPct val="100000"/>
              </a:lnSpc>
              <a:spcAft>
                <a:spcPts val="400"/>
              </a:spcAft>
              <a:buSzPct val="60000"/>
              <a:defRPr sz="1800" cap="none" baseline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60000">
              <a:lnSpc>
                <a:spcPct val="100000"/>
              </a:lnSpc>
              <a:defRPr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628650" indent="-276225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SzPct val="30000"/>
              <a:defRPr sz="1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630000" indent="0">
              <a:lnSpc>
                <a:spcPct val="100000"/>
              </a:lnSpc>
              <a:defRPr sz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809625" indent="-180975">
              <a:spcBef>
                <a:spcPts val="0"/>
              </a:spcBef>
              <a:defRPr sz="1200" baseline="0">
                <a:solidFill>
                  <a:schemeClr val="tx1"/>
                </a:solidFill>
              </a:defRPr>
            </a:lvl6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  <a:p>
            <a:pPr lvl="5"/>
            <a:r>
              <a:rPr lang="fr-FR" dirty="0" smtClean="0"/>
              <a:t>Sixième niveau</a:t>
            </a:r>
            <a:endParaRPr lang="fr-FR" dirty="0"/>
          </a:p>
        </p:txBody>
      </p:sp>
      <p:sp>
        <p:nvSpPr>
          <p:cNvPr id="6" name="Espace réservé du titre 1"/>
          <p:cNvSpPr>
            <a:spLocks noGrp="1"/>
          </p:cNvSpPr>
          <p:nvPr>
            <p:ph type="title"/>
          </p:nvPr>
        </p:nvSpPr>
        <p:spPr>
          <a:xfrm>
            <a:off x="1382104" y="52752"/>
            <a:ext cx="6790296" cy="90872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 sz="2400" cap="small" baseline="0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76001" y="6465733"/>
            <a:ext cx="2599000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rgbClr val="666666"/>
                </a:solidFill>
              </a:defRPr>
            </a:lvl1pPr>
          </a:lstStyle>
          <a:p>
            <a:r>
              <a:rPr lang="fr-FR" smtClean="0"/>
              <a:t>20 T hybrid block-coil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984067" y="6465733"/>
            <a:ext cx="764397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666666"/>
                </a:solidFill>
              </a:defRPr>
            </a:lvl1pPr>
          </a:lstStyle>
          <a:p>
            <a:r>
              <a:rPr lang="fr-FR" dirty="0" smtClean="0"/>
              <a:t>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2" name="Espace réservé de la date 6"/>
          <p:cNvSpPr>
            <a:spLocks noGrp="1"/>
          </p:cNvSpPr>
          <p:nvPr>
            <p:ph type="dt" sz="half" idx="2"/>
          </p:nvPr>
        </p:nvSpPr>
        <p:spPr>
          <a:xfrm>
            <a:off x="3327401" y="6465733"/>
            <a:ext cx="4131732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0">
                <a:solidFill>
                  <a:srgbClr val="666666"/>
                </a:solidFill>
              </a:defRPr>
            </a:lvl1pPr>
          </a:lstStyle>
          <a:p>
            <a:fld id="{0DD61EDC-5283-4931-9D2C-0A7533C7F5CA}" type="datetime1">
              <a:rPr lang="fr-FR" smtClean="0"/>
              <a:t>14/09/2022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ers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bandeau_dernière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323850"/>
          </a:xfrm>
          <a:prstGeom prst="rect">
            <a:avLst/>
          </a:prstGeom>
        </p:spPr>
      </p:pic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90549" y="6465733"/>
            <a:ext cx="2618317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rgbClr val="666666"/>
                </a:solidFill>
              </a:defRPr>
            </a:lvl1pPr>
          </a:lstStyle>
          <a:p>
            <a:r>
              <a:rPr lang="fr-FR" smtClean="0"/>
              <a:t>20 T hybrid block-coil</a:t>
            </a:r>
            <a:endParaRPr lang="fr-FR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967133" y="6465733"/>
            <a:ext cx="781331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666666"/>
                </a:solidFill>
              </a:defRPr>
            </a:lvl1pPr>
          </a:lstStyle>
          <a:p>
            <a:r>
              <a:rPr lang="fr-FR" dirty="0" smtClean="0"/>
              <a:t>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e la date 6"/>
          <p:cNvSpPr>
            <a:spLocks noGrp="1"/>
          </p:cNvSpPr>
          <p:nvPr>
            <p:ph type="dt" sz="half" idx="2"/>
          </p:nvPr>
        </p:nvSpPr>
        <p:spPr>
          <a:xfrm>
            <a:off x="3276599" y="6465733"/>
            <a:ext cx="4207933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0">
                <a:solidFill>
                  <a:srgbClr val="666666"/>
                </a:solidFill>
              </a:defRPr>
            </a:lvl1pPr>
          </a:lstStyle>
          <a:p>
            <a:fld id="{86A766DF-3089-4D25-BCAB-96A9790D3641}" type="datetime1">
              <a:rPr lang="fr-FR" smtClean="0"/>
              <a:t>14/09/2022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8540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2131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 descr="bandeau_dernière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10129" y="5805576"/>
            <a:ext cx="5833871" cy="105242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876848" y="6202395"/>
            <a:ext cx="2032959" cy="378648"/>
          </a:xfrm>
          <a:prstGeom prst="rect">
            <a:avLst/>
          </a:prstGeom>
        </p:spPr>
        <p:txBody>
          <a:bodyPr tIns="36000" bIns="36000" anchor="t" anchorCtr="0"/>
          <a:lstStyle>
            <a:lvl1pPr algn="l">
              <a:lnSpc>
                <a:spcPts val="1200"/>
              </a:lnSpc>
              <a:defRPr sz="800" b="0" cap="none" baseline="0">
                <a:solidFill>
                  <a:schemeClr val="bg2"/>
                </a:solidFill>
              </a:defRPr>
            </a:lvl1pPr>
          </a:lstStyle>
          <a:p>
            <a:r>
              <a:rPr lang="fr-FR" dirty="0" smtClean="0"/>
              <a:t>Service</a:t>
            </a:r>
            <a:br>
              <a:rPr lang="fr-FR" dirty="0" smtClean="0"/>
            </a:br>
            <a:endParaRPr lang="fr-FR" dirty="0"/>
          </a:p>
        </p:txBody>
      </p:sp>
      <p:pic>
        <p:nvPicPr>
          <p:cNvPr id="13" name="Image 12" descr="bandeau_dernière.png"/>
          <p:cNvPicPr>
            <a:picLocks noChangeAspect="1"/>
          </p:cNvPicPr>
          <p:nvPr userDrawn="1"/>
        </p:nvPicPr>
        <p:blipFill>
          <a:blip r:embed="rId3" cstate="print"/>
          <a:srcRect b="15350"/>
          <a:stretch>
            <a:fillRect/>
          </a:stretch>
        </p:blipFill>
        <p:spPr>
          <a:xfrm>
            <a:off x="3310128" y="-1"/>
            <a:ext cx="5833871" cy="5805577"/>
          </a:xfrm>
          <a:prstGeom prst="rect">
            <a:avLst/>
          </a:prstGeom>
        </p:spPr>
      </p:pic>
      <p:sp>
        <p:nvSpPr>
          <p:cNvPr id="17" name="Espace réservé du numéro de diapositive 16"/>
          <p:cNvSpPr>
            <a:spLocks noGrp="1"/>
          </p:cNvSpPr>
          <p:nvPr>
            <p:ph type="sldNum" sz="quarter" idx="13"/>
          </p:nvPr>
        </p:nvSpPr>
        <p:spPr>
          <a:xfrm>
            <a:off x="3518792" y="6305910"/>
            <a:ext cx="2965399" cy="324000"/>
          </a:xfrm>
          <a:prstGeom prst="rect">
            <a:avLst/>
          </a:prstGeom>
        </p:spPr>
        <p:txBody>
          <a:bodyPr/>
          <a:lstStyle>
            <a:lvl1pPr algn="l">
              <a:defRPr sz="800"/>
            </a:lvl1pPr>
          </a:lstStyle>
          <a:p>
            <a:r>
              <a:rPr lang="fr-FR" smtClean="0">
                <a:solidFill>
                  <a:schemeClr val="bg1"/>
                </a:solidFill>
              </a:rPr>
              <a:t>Tel : +33 1 69 08 xx xx – Fax : +33 1 69 08 xx xx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444814"/>
            <a:ext cx="8226854" cy="940443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>
          <a:xfrm>
            <a:off x="2969335" y="636237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1CEFF-B8E9-4F99-A5B7-98F484B4348B}" type="datetime1">
              <a:rPr lang="fr-FR" smtClean="0"/>
              <a:t>14/09/2022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18275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20 T hybrid block-coil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185376" y="6356350"/>
            <a:ext cx="501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18391-D411-FE40-AAD7-861AE5233E0E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1" name="Espace réservé du texte 2"/>
          <p:cNvSpPr>
            <a:spLocks noGrp="1"/>
          </p:cNvSpPr>
          <p:nvPr>
            <p:ph type="body" idx="10"/>
          </p:nvPr>
        </p:nvSpPr>
        <p:spPr>
          <a:xfrm>
            <a:off x="457200" y="3391124"/>
            <a:ext cx="2743200" cy="419653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0224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bandeau_texte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55548"/>
          </a:xfrm>
          <a:prstGeom prst="rect">
            <a:avLst/>
          </a:prstGeom>
        </p:spPr>
      </p:pic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90550" y="6465733"/>
            <a:ext cx="1856317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rgbClr val="666666"/>
                </a:solidFill>
              </a:defRPr>
            </a:lvl1pPr>
          </a:lstStyle>
          <a:p>
            <a:r>
              <a:rPr lang="fr-FR" dirty="0" smtClean="0"/>
              <a:t>20 T </a:t>
            </a:r>
            <a:r>
              <a:rPr lang="fr-FR" dirty="0" err="1" smtClean="0"/>
              <a:t>hybrid</a:t>
            </a:r>
            <a:r>
              <a:rPr lang="fr-FR" dirty="0" smtClean="0"/>
              <a:t> block-</a:t>
            </a:r>
            <a:r>
              <a:rPr lang="fr-FR" dirty="0" err="1" smtClean="0"/>
              <a:t>coil</a:t>
            </a:r>
            <a:endParaRPr lang="fr-FR" dirty="0"/>
          </a:p>
        </p:txBody>
      </p:sp>
      <p:sp>
        <p:nvSpPr>
          <p:cNvPr id="1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8464" y="6465733"/>
            <a:ext cx="681536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666666"/>
                </a:solidFill>
              </a:defRPr>
            </a:lvl1pPr>
          </a:lstStyle>
          <a:p>
            <a:r>
              <a:rPr lang="fr-FR" dirty="0" smtClean="0"/>
              <a:t>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7" name="Espace réservé de la date 6"/>
          <p:cNvSpPr>
            <a:spLocks noGrp="1"/>
          </p:cNvSpPr>
          <p:nvPr>
            <p:ph type="dt" sz="half" idx="2"/>
          </p:nvPr>
        </p:nvSpPr>
        <p:spPr>
          <a:xfrm>
            <a:off x="2624667" y="6454466"/>
            <a:ext cx="5342466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0">
                <a:solidFill>
                  <a:srgbClr val="666666"/>
                </a:solidFill>
              </a:defRPr>
            </a:lvl1pPr>
          </a:lstStyle>
          <a:p>
            <a:fld id="{17458602-488C-4FC4-AF6D-A7E885227564}" type="datetime1">
              <a:rPr lang="fr-FR" smtClean="0"/>
              <a:t>14/09/2022</a:t>
            </a:fld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0" y="138330"/>
            <a:ext cx="684220" cy="68277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2" r:id="rId3"/>
    <p:sldLayoutId id="2147483673" r:id="rId4"/>
    <p:sldLayoutId id="2147483668" r:id="rId5"/>
    <p:sldLayoutId id="2147483675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200" b="1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itchFamily="34" charset="0"/>
        <a:buNone/>
        <a:defRPr sz="2200" kern="1200" cap="small" baseline="0">
          <a:solidFill>
            <a:schemeClr val="tx2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360363" indent="-360363" algn="l" defTabSz="914400" rtl="0" eaLnBrk="1" latinLnBrk="0" hangingPunct="1">
        <a:lnSpc>
          <a:spcPts val="2000"/>
        </a:lnSpc>
        <a:spcBef>
          <a:spcPts val="0"/>
        </a:spcBef>
        <a:buSzPct val="90000"/>
        <a:buFontTx/>
        <a:buBlip>
          <a:blip r:embed="rId10"/>
        </a:buBlip>
        <a:defRPr sz="2000" kern="1200" cap="small" baseline="0">
          <a:solidFill>
            <a:srgbClr val="666666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49250" indent="0" algn="l" defTabSz="914400" rtl="0" eaLnBrk="1" latinLnBrk="0" hangingPunct="1">
        <a:lnSpc>
          <a:spcPts val="2000"/>
        </a:lnSpc>
        <a:spcBef>
          <a:spcPts val="0"/>
        </a:spcBef>
        <a:buSzPct val="36000"/>
        <a:buFont typeface="Arial" pitchFamily="34" charset="0"/>
        <a:buNone/>
        <a:defRPr sz="1600" kern="1200">
          <a:solidFill>
            <a:srgbClr val="666666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077913" indent="-306388" algn="l" defTabSz="914400" rtl="0" eaLnBrk="1" latinLnBrk="0" hangingPunct="1">
        <a:lnSpc>
          <a:spcPts val="2000"/>
        </a:lnSpc>
        <a:spcBef>
          <a:spcPts val="0"/>
        </a:spcBef>
        <a:buClr>
          <a:srgbClr val="666666"/>
        </a:buClr>
        <a:buSzPct val="36000"/>
        <a:buFontTx/>
        <a:buBlip>
          <a:blip r:embed="rId11"/>
        </a:buBlip>
        <a:defRPr sz="1400" kern="1200">
          <a:solidFill>
            <a:srgbClr val="666666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073150" indent="0" algn="l" defTabSz="914400" rtl="0" eaLnBrk="1" latinLnBrk="0" hangingPunct="1">
        <a:lnSpc>
          <a:spcPts val="2000"/>
        </a:lnSpc>
        <a:spcBef>
          <a:spcPts val="0"/>
        </a:spcBef>
        <a:buClr>
          <a:srgbClr val="666666"/>
        </a:buClr>
        <a:buFont typeface="Arial" pitchFamily="34" charset="0"/>
        <a:buNone/>
        <a:defRPr sz="1400" kern="1200">
          <a:solidFill>
            <a:srgbClr val="666666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1436688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i="1" kern="1200">
          <a:solidFill>
            <a:srgbClr val="666666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3392477" y="1438275"/>
            <a:ext cx="55951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20T </a:t>
            </a:r>
            <a:r>
              <a:rPr lang="fr-FR" sz="3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hybrid</a:t>
            </a:r>
            <a:r>
              <a:rPr lang="fr-F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block-</a:t>
            </a:r>
            <a:r>
              <a:rPr lang="fr-FR" sz="3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coil</a:t>
            </a:r>
            <a:endParaRPr lang="fr-FR" sz="32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V5.8</a:t>
            </a:r>
            <a:endParaRPr lang="fr-FR" sz="32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724275" y="4966138"/>
            <a:ext cx="46501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666666"/>
                </a:solidFill>
              </a:rPr>
              <a:t>E. Rochepault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724275" y="5377381"/>
            <a:ext cx="36570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666666"/>
                </a:solidFill>
              </a:rPr>
              <a:t>14/09/2022</a:t>
            </a:r>
            <a:endParaRPr lang="fr-FR" sz="1600" dirty="0" smtClean="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98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model </a:t>
            </a:r>
            <a:r>
              <a:rPr lang="en-US" dirty="0"/>
              <a:t>– </a:t>
            </a:r>
            <a:r>
              <a:rPr lang="en-US" dirty="0" smtClean="0"/>
              <a:t>5.8.2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20 T hybrid block-coil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AEFB9B6D-867A-40B8-ACB0-35CC9F272C9C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DD61EDC-5283-4931-9D2C-0A7533C7F5CA}" type="datetime1">
              <a:rPr lang="fr-FR" smtClean="0"/>
              <a:t>14/09/2022</a:t>
            </a:fld>
            <a:endParaRPr lang="fr-FR" dirty="0"/>
          </a:p>
        </p:txBody>
      </p:sp>
      <p:sp>
        <p:nvSpPr>
          <p:cNvPr id="16" name="Espace réservé du contenu 1"/>
          <p:cNvSpPr txBox="1">
            <a:spLocks/>
          </p:cNvSpPr>
          <p:nvPr/>
        </p:nvSpPr>
        <p:spPr>
          <a:xfrm>
            <a:off x="584709" y="1256885"/>
            <a:ext cx="8172464" cy="496855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800" kern="1200" cap="none" baseline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27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60000"/>
              <a:buFontTx/>
              <a:buBlip>
                <a:blip r:embed="rId2"/>
              </a:buBlip>
              <a:defRPr sz="1800" kern="1200" cap="none" baseline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60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36000"/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628650" indent="-276225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rgbClr val="666666"/>
              </a:buClr>
              <a:buSzPct val="30000"/>
              <a:buFontTx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630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666666"/>
              </a:buClr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809625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1200" i="1" kern="1200" baseline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Magnetic layout modified </a:t>
            </a:r>
            <a:r>
              <a:rPr lang="en-US" dirty="0" smtClean="0"/>
              <a:t>to:</a:t>
            </a:r>
          </a:p>
          <a:p>
            <a:pPr marL="55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split </a:t>
            </a:r>
            <a:r>
              <a:rPr lang="en-US" dirty="0"/>
              <a:t>the Nb3Sn blocks in 2 </a:t>
            </a:r>
            <a:endParaRPr lang="en-US" dirty="0" smtClean="0"/>
          </a:p>
          <a:p>
            <a:pPr marL="55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incorporate </a:t>
            </a:r>
            <a:r>
              <a:rPr lang="en-US" dirty="0"/>
              <a:t>ribs in between </a:t>
            </a:r>
            <a:endParaRPr lang="en-US" dirty="0" smtClean="0"/>
          </a:p>
          <a:p>
            <a:pPr marL="55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(</a:t>
            </a:r>
            <a:r>
              <a:rPr lang="en-US" dirty="0"/>
              <a:t>no magnetic optimization)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With iron:</a:t>
            </a:r>
          </a:p>
          <a:p>
            <a:pPr marL="555750" lvl="1" indent="-285750">
              <a:buFont typeface="Arial" pitchFamily="34" charset="0"/>
              <a:buChar char="•"/>
            </a:pPr>
            <a:r>
              <a:rPr lang="en-US" dirty="0" smtClean="0"/>
              <a:t>20.2 </a:t>
            </a:r>
            <a:r>
              <a:rPr lang="en-US" dirty="0" smtClean="0"/>
              <a:t>T in the </a:t>
            </a:r>
            <a:r>
              <a:rPr lang="en-US" dirty="0" smtClean="0"/>
              <a:t>bore</a:t>
            </a:r>
          </a:p>
          <a:p>
            <a:pPr marL="555750" lvl="1" indent="-285750">
              <a:buFont typeface="Arial" pitchFamily="34" charset="0"/>
              <a:buChar char="•"/>
            </a:pPr>
            <a:r>
              <a:rPr lang="en-US" dirty="0" smtClean="0"/>
              <a:t>21.0 T peak field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74" y="3671888"/>
            <a:ext cx="5238899" cy="2793844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0" t="4505" r="38043" b="6282"/>
          <a:stretch/>
        </p:blipFill>
        <p:spPr>
          <a:xfrm>
            <a:off x="4606475" y="1016589"/>
            <a:ext cx="4429460" cy="4344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047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91" y="3211513"/>
            <a:ext cx="6159130" cy="3284593"/>
          </a:xfrm>
          <a:prstGeom prst="rect">
            <a:avLst/>
          </a:prstGeom>
        </p:spPr>
      </p:pic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76000" y="1256885"/>
            <a:ext cx="4873763" cy="496855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Fixed nodes 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(=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infinitely rigid) </a:t>
            </a:r>
            <a:r>
              <a:rPr lang="en-US" dirty="0" smtClean="0"/>
              <a:t>everywhere </a:t>
            </a:r>
            <a:r>
              <a:rPr lang="en-US" dirty="0" smtClean="0"/>
              <a:t>but the coil blocks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Lorentz forces only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With </a:t>
            </a:r>
            <a:r>
              <a:rPr lang="en-US" dirty="0" smtClean="0"/>
              <a:t>iron</a:t>
            </a:r>
            <a:endParaRPr lang="en-US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Rigid boundaries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20 T hybrid block-coil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AEFB9B6D-867A-40B8-ACB0-35CC9F272C9C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DD61EDC-5283-4931-9D2C-0A7533C7F5CA}" type="datetime1">
              <a:rPr lang="fr-FR" smtClean="0"/>
              <a:t>14/09/2022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533" y="3207882"/>
            <a:ext cx="6159130" cy="3284593"/>
          </a:xfrm>
          <a:prstGeom prst="rect">
            <a:avLst/>
          </a:prstGeom>
        </p:spPr>
      </p:pic>
      <p:cxnSp>
        <p:nvCxnSpPr>
          <p:cNvPr id="11" name="Connecteur droit avec flèche 10"/>
          <p:cNvCxnSpPr/>
          <p:nvPr/>
        </p:nvCxnSpPr>
        <p:spPr>
          <a:xfrm flipV="1">
            <a:off x="1007283" y="5160098"/>
            <a:ext cx="1420033" cy="243174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101483" y="5430767"/>
            <a:ext cx="1280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113 </a:t>
            </a:r>
            <a:r>
              <a:rPr lang="en-US" dirty="0" smtClean="0">
                <a:solidFill>
                  <a:srgbClr val="00B050"/>
                </a:solidFill>
              </a:rPr>
              <a:t>MPa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13" name="Connecteur droit avec flèche 12"/>
          <p:cNvCxnSpPr>
            <a:stCxn id="14" idx="3"/>
          </p:cNvCxnSpPr>
          <p:nvPr/>
        </p:nvCxnSpPr>
        <p:spPr>
          <a:xfrm flipV="1">
            <a:off x="5449763" y="4389120"/>
            <a:ext cx="1438395" cy="385111"/>
          </a:xfrm>
          <a:prstGeom prst="straightConnector1">
            <a:avLst/>
          </a:prstGeom>
          <a:ln>
            <a:headEnd type="none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4326610" y="4589565"/>
            <a:ext cx="1123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60 </a:t>
            </a:r>
            <a:r>
              <a:rPr lang="en-US" dirty="0" smtClean="0">
                <a:solidFill>
                  <a:srgbClr val="00B050"/>
                </a:solidFill>
              </a:rPr>
              <a:t>MPa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587732" y="3161749"/>
            <a:ext cx="1911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Sx</a:t>
            </a:r>
            <a:endParaRPr lang="en-US" dirty="0"/>
          </a:p>
        </p:txBody>
      </p:sp>
      <p:sp>
        <p:nvSpPr>
          <p:cNvPr id="22" name="ZoneTexte 21"/>
          <p:cNvSpPr txBox="1"/>
          <p:nvPr/>
        </p:nvSpPr>
        <p:spPr>
          <a:xfrm>
            <a:off x="6180504" y="3161749"/>
            <a:ext cx="1911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Sy</a:t>
            </a:r>
            <a:endParaRPr lang="en-US" dirty="0"/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4"/>
          <a:srcRect t="65012" r="55104"/>
          <a:stretch/>
        </p:blipFill>
        <p:spPr>
          <a:xfrm>
            <a:off x="6166726" y="1059079"/>
            <a:ext cx="2782834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141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91" y="3211513"/>
            <a:ext cx="6159129" cy="3284593"/>
          </a:xfrm>
          <a:prstGeom prst="rect">
            <a:avLst/>
          </a:prstGeom>
        </p:spPr>
      </p:pic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76000" y="1096865"/>
            <a:ext cx="5301163" cy="243023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surrounding components </a:t>
            </a:r>
            <a:r>
              <a:rPr lang="en-US" dirty="0">
                <a:solidFill>
                  <a:srgbClr val="FFC000"/>
                </a:solidFill>
              </a:rPr>
              <a:t>bonded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Coil shims </a:t>
            </a:r>
            <a:r>
              <a:rPr lang="en-US" dirty="0">
                <a:solidFill>
                  <a:srgbClr val="FFC000"/>
                </a:solidFill>
              </a:rPr>
              <a:t>bonded </a:t>
            </a:r>
            <a:r>
              <a:rPr lang="en-US" dirty="0"/>
              <a:t>to coils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Coil blocks </a:t>
            </a:r>
            <a:r>
              <a:rPr lang="en-US" dirty="0" smtClean="0">
                <a:solidFill>
                  <a:srgbClr val="00B050"/>
                </a:solidFill>
              </a:rPr>
              <a:t>sliding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B0F0"/>
                </a:solidFill>
              </a:rPr>
              <a:t>Rigid</a:t>
            </a:r>
            <a:r>
              <a:rPr lang="en-US" dirty="0" smtClean="0"/>
              <a:t> structure</a:t>
            </a:r>
          </a:p>
          <a:p>
            <a:endParaRPr lang="en-US" b="1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Peak stresses in corners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components bonded, coil sliding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20 T hybrid block-coil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AEFB9B6D-867A-40B8-ACB0-35CC9F272C9C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DD61EDC-5283-4931-9D2C-0A7533C7F5CA}" type="datetime1">
              <a:rPr lang="fr-FR" smtClean="0"/>
              <a:t>14/09/2022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533" y="3207882"/>
            <a:ext cx="6159129" cy="3284593"/>
          </a:xfrm>
          <a:prstGeom prst="rect">
            <a:avLst/>
          </a:prstGeom>
        </p:spPr>
      </p:pic>
      <p:cxnSp>
        <p:nvCxnSpPr>
          <p:cNvPr id="11" name="Connecteur droit avec flèche 10"/>
          <p:cNvCxnSpPr/>
          <p:nvPr/>
        </p:nvCxnSpPr>
        <p:spPr>
          <a:xfrm flipV="1">
            <a:off x="1007283" y="5104015"/>
            <a:ext cx="513946" cy="299257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101483" y="5430767"/>
            <a:ext cx="1280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444 </a:t>
            </a:r>
            <a:r>
              <a:rPr lang="en-US" dirty="0" smtClean="0">
                <a:solidFill>
                  <a:srgbClr val="FF0000"/>
                </a:solidFill>
              </a:rPr>
              <a:t>MPa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Connecteur droit avec flèche 12"/>
          <p:cNvCxnSpPr>
            <a:stCxn id="14" idx="3"/>
          </p:cNvCxnSpPr>
          <p:nvPr/>
        </p:nvCxnSpPr>
        <p:spPr>
          <a:xfrm flipV="1">
            <a:off x="5449763" y="4330931"/>
            <a:ext cx="1665932" cy="443300"/>
          </a:xfrm>
          <a:prstGeom prst="straightConnector1">
            <a:avLst/>
          </a:prstGeom>
          <a:ln>
            <a:headEnd type="none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4326610" y="4589565"/>
            <a:ext cx="1123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373 </a:t>
            </a:r>
            <a:r>
              <a:rPr lang="en-US" dirty="0" smtClean="0">
                <a:solidFill>
                  <a:srgbClr val="FF0000"/>
                </a:solidFill>
              </a:rPr>
              <a:t>MPa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587732" y="3161749"/>
            <a:ext cx="1911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Sx</a:t>
            </a:r>
            <a:endParaRPr lang="en-US" dirty="0"/>
          </a:p>
        </p:txBody>
      </p:sp>
      <p:sp>
        <p:nvSpPr>
          <p:cNvPr id="22" name="ZoneTexte 21"/>
          <p:cNvSpPr txBox="1"/>
          <p:nvPr/>
        </p:nvSpPr>
        <p:spPr>
          <a:xfrm>
            <a:off x="6180504" y="3161749"/>
            <a:ext cx="1911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Sy</a:t>
            </a:r>
            <a:endParaRPr lang="en-US" dirty="0"/>
          </a:p>
        </p:txBody>
      </p:sp>
      <p:pic>
        <p:nvPicPr>
          <p:cNvPr id="61" name="Image 6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0" t="65095" r="65333" b="6282"/>
          <a:stretch/>
        </p:blipFill>
        <p:spPr>
          <a:xfrm>
            <a:off x="5788269" y="1059079"/>
            <a:ext cx="3182568" cy="2160000"/>
          </a:xfrm>
          <a:prstGeom prst="rect">
            <a:avLst/>
          </a:prstGeom>
        </p:spPr>
      </p:pic>
      <p:cxnSp>
        <p:nvCxnSpPr>
          <p:cNvPr id="62" name="Connecteur droit 61"/>
          <p:cNvCxnSpPr/>
          <p:nvPr/>
        </p:nvCxnSpPr>
        <p:spPr>
          <a:xfrm>
            <a:off x="7405962" y="1314077"/>
            <a:ext cx="0" cy="186687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7506306" y="1314077"/>
            <a:ext cx="0" cy="186687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>
            <a:off x="5997444" y="1968125"/>
            <a:ext cx="2641731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>
          <a:xfrm>
            <a:off x="5997444" y="2016837"/>
            <a:ext cx="2641731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>
            <a:off x="5997444" y="2542800"/>
            <a:ext cx="2641731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>
            <a:off x="5997444" y="2645487"/>
            <a:ext cx="2641731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>
            <a:off x="6000619" y="1314075"/>
            <a:ext cx="2641731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>
            <a:off x="5997444" y="1445877"/>
            <a:ext cx="2641731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8640850" y="1314077"/>
            <a:ext cx="0" cy="186687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>
            <a:off x="6543173" y="3177624"/>
            <a:ext cx="2100248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6323544" y="1447800"/>
            <a:ext cx="347131" cy="5238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6323544" y="2020012"/>
            <a:ext cx="347131" cy="5238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6543173" y="2649470"/>
            <a:ext cx="375152" cy="5238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767657" y="1447800"/>
            <a:ext cx="639805" cy="5238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6767657" y="2020012"/>
            <a:ext cx="639805" cy="5238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6987285" y="2649470"/>
            <a:ext cx="420177" cy="5238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7504444" y="1445877"/>
            <a:ext cx="891327" cy="5238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7504444" y="2018089"/>
            <a:ext cx="891327" cy="5238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7504444" y="2647547"/>
            <a:ext cx="891328" cy="5238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73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46" y="3211513"/>
            <a:ext cx="5870420" cy="3284593"/>
          </a:xfrm>
          <a:prstGeom prst="rect">
            <a:avLst/>
          </a:prstGeom>
        </p:spPr>
      </p:pic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76000" y="1028285"/>
            <a:ext cx="5053514" cy="496855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surrounding components </a:t>
            </a:r>
            <a:r>
              <a:rPr lang="en-US" dirty="0">
                <a:solidFill>
                  <a:srgbClr val="FFC000"/>
                </a:solidFill>
              </a:rPr>
              <a:t>bonded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Coil blocks </a:t>
            </a:r>
            <a:r>
              <a:rPr lang="en-US" dirty="0" smtClean="0">
                <a:solidFill>
                  <a:srgbClr val="00B050"/>
                </a:solidFill>
              </a:rPr>
              <a:t>sliding and separating</a:t>
            </a:r>
            <a:endParaRPr lang="en-US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Main rib </a:t>
            </a:r>
            <a:r>
              <a:rPr lang="en-US" dirty="0">
                <a:solidFill>
                  <a:schemeClr val="accent3"/>
                </a:solidFill>
              </a:rPr>
              <a:t>bonded</a:t>
            </a:r>
            <a:r>
              <a:rPr lang="en-US" dirty="0"/>
              <a:t> to </a:t>
            </a:r>
            <a:r>
              <a:rPr lang="en-US" dirty="0" err="1"/>
              <a:t>YPad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Some coil blocks </a:t>
            </a:r>
            <a:r>
              <a:rPr lang="en-US" dirty="0">
                <a:solidFill>
                  <a:srgbClr val="FF0000"/>
                </a:solidFill>
              </a:rPr>
              <a:t>sliding with no separation</a:t>
            </a:r>
            <a:r>
              <a:rPr lang="en-US" dirty="0"/>
              <a:t> to improve convergence</a:t>
            </a:r>
          </a:p>
          <a:p>
            <a:endParaRPr lang="en-US" sz="300" dirty="0">
              <a:solidFill>
                <a:srgbClr val="00B05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High bending of main rib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sliding and separating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20 T hybrid block-coil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AEFB9B6D-867A-40B8-ACB0-35CC9F272C9C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DD61EDC-5283-4931-9D2C-0A7533C7F5CA}" type="datetime1">
              <a:rPr lang="fr-FR" smtClean="0"/>
              <a:t>14/09/2022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888" y="3207882"/>
            <a:ext cx="5870420" cy="3284593"/>
          </a:xfrm>
          <a:prstGeom prst="rect">
            <a:avLst/>
          </a:prstGeom>
        </p:spPr>
      </p:pic>
      <p:cxnSp>
        <p:nvCxnSpPr>
          <p:cNvPr id="11" name="Connecteur droit avec flèche 10"/>
          <p:cNvCxnSpPr/>
          <p:nvPr/>
        </p:nvCxnSpPr>
        <p:spPr>
          <a:xfrm flipV="1">
            <a:off x="1007283" y="3591098"/>
            <a:ext cx="1594601" cy="1812174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101483" y="5430767"/>
            <a:ext cx="1280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619 </a:t>
            </a:r>
            <a:r>
              <a:rPr lang="en-US" dirty="0" smtClean="0">
                <a:solidFill>
                  <a:srgbClr val="FF0000"/>
                </a:solidFill>
              </a:rPr>
              <a:t>MPa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Connecteur droit avec flèche 12"/>
          <p:cNvCxnSpPr>
            <a:stCxn id="14" idx="3"/>
          </p:cNvCxnSpPr>
          <p:nvPr/>
        </p:nvCxnSpPr>
        <p:spPr>
          <a:xfrm flipV="1">
            <a:off x="5449763" y="4281055"/>
            <a:ext cx="1749059" cy="493176"/>
          </a:xfrm>
          <a:prstGeom prst="straightConnector1">
            <a:avLst/>
          </a:prstGeom>
          <a:ln>
            <a:headEnd type="none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4326610" y="4589565"/>
            <a:ext cx="1123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307 </a:t>
            </a:r>
            <a:r>
              <a:rPr lang="en-US" dirty="0" smtClean="0">
                <a:solidFill>
                  <a:srgbClr val="FF0000"/>
                </a:solidFill>
              </a:rPr>
              <a:t>MPa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587732" y="3161749"/>
            <a:ext cx="1911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Sx</a:t>
            </a:r>
            <a:endParaRPr lang="en-US" dirty="0"/>
          </a:p>
        </p:txBody>
      </p:sp>
      <p:sp>
        <p:nvSpPr>
          <p:cNvPr id="22" name="ZoneTexte 21"/>
          <p:cNvSpPr txBox="1"/>
          <p:nvPr/>
        </p:nvSpPr>
        <p:spPr>
          <a:xfrm>
            <a:off x="6180504" y="3161749"/>
            <a:ext cx="1911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Sy</a:t>
            </a:r>
            <a:endParaRPr lang="en-US" dirty="0"/>
          </a:p>
        </p:txBody>
      </p:sp>
      <p:pic>
        <p:nvPicPr>
          <p:cNvPr id="46" name="Image 4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0" t="65095" r="65333" b="6282"/>
          <a:stretch/>
        </p:blipFill>
        <p:spPr>
          <a:xfrm>
            <a:off x="5788269" y="1059079"/>
            <a:ext cx="3182568" cy="2160000"/>
          </a:xfrm>
          <a:prstGeom prst="rect">
            <a:avLst/>
          </a:prstGeom>
        </p:spPr>
      </p:pic>
      <p:cxnSp>
        <p:nvCxnSpPr>
          <p:cNvPr id="47" name="Connecteur droit 46"/>
          <p:cNvCxnSpPr/>
          <p:nvPr/>
        </p:nvCxnSpPr>
        <p:spPr>
          <a:xfrm>
            <a:off x="7405962" y="1314077"/>
            <a:ext cx="0" cy="186687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7506306" y="1314077"/>
            <a:ext cx="0" cy="186687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>
            <a:off x="5997444" y="1968125"/>
            <a:ext cx="2641731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>
            <a:off x="5997444" y="2016837"/>
            <a:ext cx="2641731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5997444" y="2542800"/>
            <a:ext cx="2641731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5997444" y="2645487"/>
            <a:ext cx="2641731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>
            <a:off x="6000619" y="1314075"/>
            <a:ext cx="2641731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>
            <a:off x="5997444" y="1445877"/>
            <a:ext cx="2641731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8640850" y="1314077"/>
            <a:ext cx="0" cy="186687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6543173" y="3177624"/>
            <a:ext cx="210024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323544" y="1447800"/>
            <a:ext cx="347131" cy="5238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323544" y="2020012"/>
            <a:ext cx="347131" cy="5238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543173" y="2649470"/>
            <a:ext cx="375152" cy="5238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6767657" y="1447800"/>
            <a:ext cx="639805" cy="5238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6767657" y="2020012"/>
            <a:ext cx="639805" cy="5238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6987285" y="2649470"/>
            <a:ext cx="420177" cy="5238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7504444" y="1445877"/>
            <a:ext cx="891327" cy="5238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7504444" y="2018089"/>
            <a:ext cx="891327" cy="5238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7504444" y="2647547"/>
            <a:ext cx="891328" cy="52387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Connecteur droit 65"/>
          <p:cNvCxnSpPr/>
          <p:nvPr/>
        </p:nvCxnSpPr>
        <p:spPr>
          <a:xfrm>
            <a:off x="6670675" y="1445877"/>
            <a:ext cx="0" cy="5222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>
            <a:off x="6774296" y="1445877"/>
            <a:ext cx="0" cy="5222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>
            <a:off x="7405962" y="1445877"/>
            <a:ext cx="0" cy="5222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>
            <a:off x="6664036" y="2019716"/>
            <a:ext cx="0" cy="5222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6767657" y="2019716"/>
            <a:ext cx="0" cy="5222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>
            <a:off x="7399323" y="2019716"/>
            <a:ext cx="0" cy="5222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2" name="Connecteur droit 71"/>
          <p:cNvCxnSpPr/>
          <p:nvPr/>
        </p:nvCxnSpPr>
        <p:spPr>
          <a:xfrm>
            <a:off x="6924939" y="2647547"/>
            <a:ext cx="0" cy="5222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3" name="Connecteur droit 72"/>
          <p:cNvCxnSpPr/>
          <p:nvPr/>
        </p:nvCxnSpPr>
        <p:spPr>
          <a:xfrm>
            <a:off x="6987285" y="2647547"/>
            <a:ext cx="0" cy="5222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4" name="Connecteur droit 73"/>
          <p:cNvCxnSpPr/>
          <p:nvPr/>
        </p:nvCxnSpPr>
        <p:spPr>
          <a:xfrm>
            <a:off x="7405962" y="2639501"/>
            <a:ext cx="0" cy="5222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>
            <a:off x="7405962" y="1329315"/>
            <a:ext cx="98482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8654227"/>
      </p:ext>
    </p:extLst>
  </p:cSld>
  <p:clrMapOvr>
    <a:masterClrMapping/>
  </p:clrMapOvr>
</p:sld>
</file>

<file path=ppt/theme/theme1.xml><?xml version="1.0" encoding="utf-8"?>
<a:theme xmlns:a="http://schemas.openxmlformats.org/drawingml/2006/main" name="Exemple_powerpoint_Irfu">
  <a:themeElements>
    <a:clrScheme name="CEA">
      <a:dk1>
        <a:sysClr val="windowText" lastClr="000000"/>
      </a:dk1>
      <a:lt1>
        <a:sysClr val="window" lastClr="FFFFFF"/>
      </a:lt1>
      <a:dk2>
        <a:srgbClr val="DC0528"/>
      </a:dk2>
      <a:lt2>
        <a:srgbClr val="96C31E"/>
      </a:lt2>
      <a:accent1>
        <a:srgbClr val="781469"/>
      </a:accent1>
      <a:accent2>
        <a:srgbClr val="F08728"/>
      </a:accent2>
      <a:accent3>
        <a:srgbClr val="FAB45F"/>
      </a:accent3>
      <a:accent4>
        <a:srgbClr val="0091C3"/>
      </a:accent4>
      <a:accent5>
        <a:srgbClr val="006937"/>
      </a:accent5>
      <a:accent6>
        <a:srgbClr val="87000A"/>
      </a:accent6>
      <a:hlink>
        <a:srgbClr val="0000FF"/>
      </a:hlink>
      <a:folHlink>
        <a:srgbClr val="800080"/>
      </a:folHlink>
    </a:clrScheme>
    <a:fontScheme name="C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ppt59D3.tmp</Template>
  <TotalTime>229535</TotalTime>
  <Words>167</Words>
  <Application>Microsoft Office PowerPoint</Application>
  <PresentationFormat>Affichage à l'écran (4:3)</PresentationFormat>
  <Paragraphs>54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Verdana</vt:lpstr>
      <vt:lpstr>Wingdings</vt:lpstr>
      <vt:lpstr>Exemple_powerpoint_Irfu</vt:lpstr>
      <vt:lpstr>Présentation PowerPoint</vt:lpstr>
      <vt:lpstr>Magnetic model – 5.8.2</vt:lpstr>
      <vt:lpstr>Rigid boundaries</vt:lpstr>
      <vt:lpstr>All components bonded, coil sliding</vt:lpstr>
      <vt:lpstr>Components sliding and separating</vt:lpstr>
    </vt:vector>
  </TitlesOfParts>
  <Company>CEA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Nqce</dc:title>
  <dc:creator>Bougamont Emmanuelle</dc:creator>
  <cp:lastModifiedBy>ROCHEPAULT Etienne</cp:lastModifiedBy>
  <cp:revision>1071</cp:revision>
  <cp:lastPrinted>2013-09-04T15:41:21Z</cp:lastPrinted>
  <dcterms:created xsi:type="dcterms:W3CDTF">2012-10-13T15:33:03Z</dcterms:created>
  <dcterms:modified xsi:type="dcterms:W3CDTF">2022-09-14T13:28:01Z</dcterms:modified>
</cp:coreProperties>
</file>