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29"/>
  </p:notesMasterIdLst>
  <p:handoutMasterIdLst>
    <p:handoutMasterId r:id="rId30"/>
  </p:handoutMasterIdLst>
  <p:sldIdLst>
    <p:sldId id="260" r:id="rId2"/>
    <p:sldId id="468" r:id="rId3"/>
    <p:sldId id="470" r:id="rId4"/>
    <p:sldId id="469" r:id="rId5"/>
    <p:sldId id="448" r:id="rId6"/>
    <p:sldId id="449" r:id="rId7"/>
    <p:sldId id="471" r:id="rId8"/>
    <p:sldId id="406" r:id="rId9"/>
    <p:sldId id="440" r:id="rId10"/>
    <p:sldId id="442" r:id="rId11"/>
    <p:sldId id="452" r:id="rId12"/>
    <p:sldId id="453" r:id="rId13"/>
    <p:sldId id="472" r:id="rId14"/>
    <p:sldId id="444" r:id="rId15"/>
    <p:sldId id="445" r:id="rId16"/>
    <p:sldId id="473" r:id="rId17"/>
    <p:sldId id="464" r:id="rId18"/>
    <p:sldId id="454" r:id="rId19"/>
    <p:sldId id="459" r:id="rId20"/>
    <p:sldId id="460" r:id="rId21"/>
    <p:sldId id="465" r:id="rId22"/>
    <p:sldId id="476" r:id="rId23"/>
    <p:sldId id="455" r:id="rId24"/>
    <p:sldId id="456" r:id="rId25"/>
    <p:sldId id="463" r:id="rId26"/>
    <p:sldId id="474" r:id="rId27"/>
    <p:sldId id="46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300"/>
    <a:srgbClr val="FF0000"/>
    <a:srgbClr val="F26522"/>
    <a:srgbClr val="BBE0E3"/>
    <a:srgbClr val="F20000"/>
    <a:srgbClr val="227C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48" autoAdjust="0"/>
    <p:restoredTop sz="94974"/>
  </p:normalViewPr>
  <p:slideViewPr>
    <p:cSldViewPr snapToGrid="0" snapToObjects="1">
      <p:cViewPr varScale="1">
        <p:scale>
          <a:sx n="168" d="100"/>
          <a:sy n="168" d="100"/>
        </p:scale>
        <p:origin x="248" y="8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3417E-C98B-C44C-AA25-E52D02CA7BAB}" type="datetimeFigureOut">
              <a:rPr lang="en-US" smtClean="0">
                <a:latin typeface="Cambria" panose="02040503050406030204" pitchFamily="18" charset="0"/>
              </a:rPr>
              <a:t>12/8/22</a:t>
            </a:fld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C72D-87E8-1B42-8FEA-E256DDC744F5}" type="slidenum">
              <a:rPr lang="en-US" smtClean="0">
                <a:latin typeface="Cambria" panose="02040503050406030204" pitchFamily="18" charset="0"/>
              </a:rPr>
              <a:t>‹#›</a:t>
            </a:fld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941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mbria" panose="0204050305040603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mbria" panose="02040503050406030204" pitchFamily="18" charset="0"/>
              </a:defRPr>
            </a:lvl1pPr>
          </a:lstStyle>
          <a:p>
            <a:fld id="{52B8D96F-5DB7-4944-9CE7-AC60F0E719EF}" type="datetimeFigureOut">
              <a:rPr lang="en-US" smtClean="0"/>
              <a:pPr/>
              <a:t>12/8/22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mbria" panose="0204050305040603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mbria" panose="02040503050406030204" pitchFamily="18" charset="0"/>
              </a:defRPr>
            </a:lvl1pPr>
          </a:lstStyle>
          <a:p>
            <a:fld id="{7681C6F2-EA73-BC46-BDD1-8096FA679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983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1C6F2-EA73-BC46-BDD1-8096FA67928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712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1C6F2-EA73-BC46-BDD1-8096FA67928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56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1C6F2-EA73-BC46-BDD1-8096FA67928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88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1C6F2-EA73-BC46-BDD1-8096FA67928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167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fld id="{86AF329A-1CB7-494C-9E37-9D8259B8E132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71282"/>
            <a:ext cx="3860800" cy="365125"/>
          </a:xfrm>
        </p:spPr>
        <p:txBody>
          <a:bodyPr/>
          <a:lstStyle>
            <a:lvl1pPr>
              <a:defRPr b="0" i="0" smtClean="0"/>
            </a:lvl1pPr>
          </a:lstStyle>
          <a:p>
            <a:r>
              <a:rPr lang="en-US" dirty="0"/>
              <a:t>Gary Westfall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fld id="{462AC44C-5C25-604B-90F2-A7E9B56247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04286C7D-11CB-6945-AF7F-E34443018C4E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Gary Westfall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D3DF9BD-4D42-5A44-A1AF-7B6CF9C450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7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75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75027"/>
            <a:ext cx="12192000" cy="5796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67752" y="65712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cs typeface="Times New Roman"/>
              </a:defRPr>
            </a:lvl1pPr>
          </a:lstStyle>
          <a:p>
            <a:fld id="{1B015D98-5637-8543-B8A6-19EE6C8372F2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7128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cs typeface="Times New Roman"/>
              </a:defRPr>
            </a:lvl1pPr>
          </a:lstStyle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23636" y="65712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cs typeface="Times New Roman"/>
              </a:defRPr>
            </a:lvl1pPr>
          </a:lstStyle>
          <a:p>
            <a:fld id="{2D3DF9BD-4D42-5A44-A1AF-7B6CF9C450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77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/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rgbClr val="227CA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mbria" panose="02040503050406030204" pitchFamily="18" charset="0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800" b="0" i="0" kern="1200">
          <a:solidFill>
            <a:schemeClr val="tx1"/>
          </a:solidFill>
          <a:latin typeface="Cambria" panose="02040503050406030204" pitchFamily="18" charset="0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§"/>
        <a:defRPr sz="2400" b="0" i="0" kern="1200">
          <a:solidFill>
            <a:schemeClr val="tx1"/>
          </a:solidFill>
          <a:latin typeface="Cambria" panose="02040503050406030204" pitchFamily="18" charset="0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b="0" i="0" kern="1200">
          <a:solidFill>
            <a:schemeClr val="tx1"/>
          </a:solidFill>
          <a:latin typeface="Cambria" panose="02040503050406030204" pitchFamily="18" charset="0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b="0" i="0" kern="1200">
          <a:solidFill>
            <a:schemeClr val="tx1"/>
          </a:solidFill>
          <a:latin typeface="Cambria" panose="02040503050406030204" pitchFamily="18" charset="0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b="0" i="0" kern="1200">
          <a:solidFill>
            <a:schemeClr val="tx1"/>
          </a:solidFill>
          <a:latin typeface="Cambria" panose="02040503050406030204" pitchFamily="18" charset="0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AE6F37A-00A8-A22B-BE3B-3789059E6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833" y="-518026"/>
            <a:ext cx="12569269" cy="9426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941" y="357719"/>
            <a:ext cx="12192000" cy="1189727"/>
          </a:xfrm>
        </p:spPr>
        <p:txBody>
          <a:bodyPr>
            <a:normAutofit/>
          </a:bodyPr>
          <a:lstStyle/>
          <a:p>
            <a:r>
              <a:rPr lang="en-US" sz="4000" dirty="0"/>
              <a:t>Thinking of Colliding Nuclei as a Thermalized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392" y="1346200"/>
            <a:ext cx="8534400" cy="1752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Gary D. Westfall</a:t>
            </a:r>
          </a:p>
          <a:p>
            <a:r>
              <a:rPr lang="en-US" i="1" dirty="0">
                <a:solidFill>
                  <a:schemeClr val="tx1"/>
                </a:solidFill>
              </a:rPr>
              <a:t>Michigan State University, Emeritus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777-0643-6546-94A2-9540036904E2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FC214D-8C6A-0243-87DE-DE94B5918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FE3252-68B7-9144-9B2E-2A2278F4F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1A462A-A1D1-364F-94CC-42B2C83B1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EF17C4-F955-DD46-ABC2-093D02625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29338C-1F90-364E-B6EF-7BE41DBCD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C0578-6FED-584F-9F81-253448294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7CC677-10E7-D043-A4FE-BF2647B4D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D0FE25-256E-A541-ACCC-589B35E92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9E676F-A3F2-024F-A70D-24FDF58A5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1E27E7-DFF9-D048-9127-2865CF33D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339235-6A45-90A0-8257-25F69863E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CE2A92-70D8-A8C9-2EBE-F1D14092E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9278E4-7D07-F0F4-042A-1DD6B08E7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932FAB-3B88-55A2-1F6D-69A56D9CD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D7AF3E-F1F6-D37E-D2FD-A45D967BF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80C38D-2758-0DA4-842B-67BA51C14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675F08-FC7D-B0D5-D367-6704EF45E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C06A844-F228-C6BE-0EF7-038D599D4689}"/>
              </a:ext>
            </a:extLst>
          </p:cNvPr>
          <p:cNvSpPr txBox="1">
            <a:spLocks/>
          </p:cNvSpPr>
          <p:nvPr/>
        </p:nvSpPr>
        <p:spPr>
          <a:xfrm>
            <a:off x="-9941" y="4576552"/>
            <a:ext cx="12192000" cy="2347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227C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Symposium on Collective Flow in Nuclear matter: a Celebration of Art Poskanzer’s Life and Career</a:t>
            </a:r>
          </a:p>
          <a:p>
            <a:r>
              <a:rPr lang="en-US" sz="1800" dirty="0">
                <a:solidFill>
                  <a:schemeClr val="bg1"/>
                </a:solidFill>
              </a:rPr>
              <a:t>Lawrence Berkeley National Laboratory</a:t>
            </a:r>
          </a:p>
          <a:p>
            <a:r>
              <a:rPr lang="en-US" sz="1800" dirty="0">
                <a:solidFill>
                  <a:schemeClr val="bg1"/>
                </a:solidFill>
              </a:rPr>
              <a:t>December 9, 2022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4AA135B-C418-28B2-79F0-FE3858C6B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D3D9EB-62BB-2499-A6C8-094788FE9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8D560F-CA75-B673-AFDD-612B61F59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1F1CD0-1299-1B0C-4A09-34CE376F5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5BC327-6CB1-28E0-E57C-28EF5F100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91498C0-2C50-983D-4120-2F3CB7DCB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2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512E3E-ADD5-BB4A-A7CF-645469B03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Fireball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A4FE6-3CCD-3247-9BE9-700C4C35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F6-BCFE-1641-B852-ADC6B0BF5202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E2362-7FF6-8B4E-A351-D59CDEFDF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A5098-0462-5D4E-8E8F-E5D00343B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AD889-E9F4-5B36-4521-7E187CECF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794" y="894238"/>
            <a:ext cx="5366579" cy="567704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EB155F-CC10-1422-9AA4-6A8FD4914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0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CB62C-4459-9D49-20BD-F08FD4DFDA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FAB76B-D5AB-525E-FFAB-21BAAD5EE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949F3-9D3C-8712-A742-43A2B3F45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97D5-C716-6946-BA4D-EA692329FEE3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27EC9-BAD6-FE77-E3E6-CFB2E2AF1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7CEAC-566B-81B8-1A60-E236338DF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4530E-5ED9-1FC6-6C16-B281E1285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9026"/>
            <a:ext cx="9927396" cy="63080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583B13-AFCE-C8D0-3689-D314E99C0FFE}"/>
              </a:ext>
            </a:extLst>
          </p:cNvPr>
          <p:cNvSpPr/>
          <p:nvPr/>
        </p:nvSpPr>
        <p:spPr>
          <a:xfrm>
            <a:off x="5023185" y="1249280"/>
            <a:ext cx="1455819" cy="2466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8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1BC2C94-C909-B211-010A-115492B53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58C49-1A97-F618-5A58-A68B91A9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CD4C-F865-624C-84C9-3F7A2730AD68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08B13-107C-4497-FECF-15799210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EFC49-600C-B984-A3FC-0E756DEB8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820C48-D148-B108-7C0B-4676DA818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039" y="1728836"/>
            <a:ext cx="8744607" cy="48424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95070-AE10-7410-0A42-9691F533BE3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-1" y="775027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dirty="0">
                <a:solidFill>
                  <a:srgbClr val="222222"/>
                </a:solidFill>
                <a:effectLst/>
                <a:cs typeface="Times New Roman" panose="02020603050405020304" pitchFamily="18" charset="0"/>
              </a:rPr>
              <a:t>“This was the first significant experimental paper in the field of relativistic</a:t>
            </a:r>
            <a:br>
              <a:rPr lang="en-US" sz="2400" b="1" i="0" u="none" strike="noStrike" dirty="0">
                <a:solidFill>
                  <a:srgbClr val="222222"/>
                </a:solidFill>
                <a:effectLst/>
                <a:cs typeface="Times New Roman" panose="02020603050405020304" pitchFamily="18" charset="0"/>
              </a:rPr>
            </a:br>
            <a:r>
              <a:rPr lang="en-US" sz="2400" b="1" i="0" u="none" strike="noStrike" dirty="0">
                <a:solidFill>
                  <a:srgbClr val="222222"/>
                </a:solidFill>
                <a:effectLst/>
                <a:cs typeface="Times New Roman" panose="02020603050405020304" pitchFamily="18" charset="0"/>
              </a:rPr>
              <a:t>heavy-ion collisions.” - </a:t>
            </a:r>
            <a:r>
              <a:rPr lang="en-US" sz="2400" b="1" dirty="0">
                <a:solidFill>
                  <a:srgbClr val="222222"/>
                </a:solidFill>
                <a:cs typeface="Times New Roman" panose="02020603050405020304" pitchFamily="18" charset="0"/>
              </a:rPr>
              <a:t>Physical Review C 50</a:t>
            </a:r>
            <a:r>
              <a:rPr lang="en-US" sz="2400" b="1" baseline="30000" dirty="0">
                <a:solidFill>
                  <a:srgbClr val="222222"/>
                </a:solidFill>
                <a:cs typeface="Times New Roman" panose="02020603050405020304" pitchFamily="18" charset="0"/>
              </a:rPr>
              <a:t>th</a:t>
            </a:r>
            <a:r>
              <a:rPr lang="en-US" sz="2400" b="1" dirty="0">
                <a:solidFill>
                  <a:srgbClr val="222222"/>
                </a:solidFill>
                <a:cs typeface="Times New Roman" panose="02020603050405020304" pitchFamily="18" charset="0"/>
              </a:rPr>
              <a:t> Anniversary Milestones,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ABFB70-903E-4C70-CE0F-94D7D550CC52}"/>
              </a:ext>
            </a:extLst>
          </p:cNvPr>
          <p:cNvSpPr txBox="1"/>
          <p:nvPr/>
        </p:nvSpPr>
        <p:spPr>
          <a:xfrm>
            <a:off x="2777048" y="6199845"/>
            <a:ext cx="184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Ne+U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400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AMeV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C1FD-734D-CF70-B8ED-B3342912A0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D541B6-49C3-FE45-E3B3-4B7B1FED52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5C93C-1B01-23D0-32F9-4BF905083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7D-11CB-6945-AF7F-E34443018C4E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67120-7E00-3D78-8C36-59FD81DAB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D54D6-949E-7DE8-A3F3-0B2290B9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E849C-E9F2-F783-EC55-94A72AC57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48" y="-81051"/>
            <a:ext cx="9793897" cy="773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512E3E-ADD5-BB4A-A7CF-645469B03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AA47ED-ECEE-2148-B245-F2C342E74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A4FE6-3CCD-3247-9BE9-700C4C35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1C9F-B93E-444C-889C-106A7902902C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E2362-7FF6-8B4E-A351-D59CDEFDF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A5098-0462-5D4E-8E8F-E5D00343B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BC5C71-CCD6-C1AE-61C9-E162E61B4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011"/>
            <a:ext cx="12192000" cy="524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9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512E3E-ADD5-BB4A-A7CF-645469B03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FireStreak</a:t>
            </a:r>
            <a:r>
              <a:rPr lang="en-US" dirty="0"/>
              <a:t> Model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AA47ED-ECEE-2148-B245-F2C342E74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A4FE6-3CCD-3247-9BE9-700C4C35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1835-2272-9347-BF46-F8A96ECE00CB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E2362-7FF6-8B4E-A351-D59CDEFDF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A5098-0462-5D4E-8E8F-E5D00343B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7CCF4D-9B04-0371-E5FC-D9B689817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8" t="1668" r="5637" b="1"/>
          <a:stretch/>
        </p:blipFill>
        <p:spPr>
          <a:xfrm>
            <a:off x="278944" y="679784"/>
            <a:ext cx="2446305" cy="4204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C40E9A-D4DB-1418-39E1-47720F970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086" y="691814"/>
            <a:ext cx="2837556" cy="3938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D98015-A5B9-4C20-D320-CC15F7EDB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671" y="691814"/>
            <a:ext cx="2498700" cy="427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E13109-B15F-53AB-49AC-B43E68700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9135" y="715878"/>
            <a:ext cx="2120900" cy="444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879292-2B8C-FC42-14E5-A9B4E8960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6994" y="684771"/>
            <a:ext cx="2075486" cy="41995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9B7B32-4374-1D10-355C-C1654DDA00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9756" y="4857836"/>
            <a:ext cx="2895600" cy="17399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7F2BD27-6E09-EDA2-A437-16A7D911DD1A}"/>
              </a:ext>
            </a:extLst>
          </p:cNvPr>
          <p:cNvSpPr/>
          <p:nvPr/>
        </p:nvSpPr>
        <p:spPr>
          <a:xfrm>
            <a:off x="3735800" y="6343888"/>
            <a:ext cx="996044" cy="233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0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8117CD-95A6-3F63-FC32-B6CEC72C0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Thermalization – Nuclear Transport Models?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4CD140E-790D-CCB8-F57C-BF1880DFB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Interplay of nucleon-nucleon collisions and collective mean field effects</a:t>
            </a:r>
          </a:p>
          <a:p>
            <a:r>
              <a:rPr lang="en-US" dirty="0"/>
              <a:t>Rise of nuclear transport models (VUU, BUU, QMD, …)</a:t>
            </a:r>
          </a:p>
          <a:p>
            <a:r>
              <a:rPr lang="en-US" dirty="0"/>
              <a:t>Ideas later extended to ultra-relativistic collisions (Parton Cascade, RQMD, </a:t>
            </a:r>
            <a:r>
              <a:rPr lang="en-US" dirty="0" err="1"/>
              <a:t>UrQMD</a:t>
            </a:r>
            <a:r>
              <a:rPr lang="en-US" dirty="0"/>
              <a:t>, …)</a:t>
            </a:r>
          </a:p>
          <a:p>
            <a:r>
              <a:rPr lang="en-US" dirty="0"/>
              <a:t>Explains how collective flow effects arise</a:t>
            </a:r>
          </a:p>
          <a:p>
            <a:r>
              <a:rPr lang="en-US" dirty="0"/>
              <a:t>Explains particle production (</a:t>
            </a:r>
            <a:r>
              <a:rPr lang="en-US" dirty="0" err="1"/>
              <a:t>pions</a:t>
            </a:r>
            <a:r>
              <a:rPr lang="en-US" dirty="0"/>
              <a:t>, kaons, photons, …)</a:t>
            </a:r>
          </a:p>
          <a:p>
            <a:r>
              <a:rPr lang="en-US" dirty="0"/>
              <a:t>Explains how colliding heavy ion systems approach thermalization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5E808-D673-5E25-493F-C73859989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7D-11CB-6945-AF7F-E34443018C4E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A882A-56DA-A85F-8699-66C37CD7F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DDF5A-11FC-6E6C-8862-D4752DC1A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4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EDC998-101B-A303-0914-9B8CB6EE5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15" y="75888"/>
            <a:ext cx="10735149" cy="649539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D597630-7691-DC5D-8EEF-9D72D27BF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FF7F6-3627-4638-5954-7F9A66C2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7D-11CB-6945-AF7F-E34443018C4E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EA3DA-87D2-B19B-21AC-23C24BC12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0F8DC-3CC5-54A3-0D58-5EF9F566B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799A8A-03E6-28F1-377D-2A077EEDFB3E}"/>
              </a:ext>
            </a:extLst>
          </p:cNvPr>
          <p:cNvSpPr/>
          <p:nvPr/>
        </p:nvSpPr>
        <p:spPr>
          <a:xfrm>
            <a:off x="4082988" y="1497944"/>
            <a:ext cx="1058776" cy="24663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6D482D7-B31A-9A23-E42D-B4AD8D0F8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5314"/>
          <a:stretch/>
        </p:blipFill>
        <p:spPr>
          <a:xfrm>
            <a:off x="10655791" y="2379028"/>
            <a:ext cx="1162945" cy="3949700"/>
          </a:xfrm>
        </p:spPr>
      </p:pic>
    </p:spTree>
    <p:extLst>
      <p:ext uri="{BB962C8B-B14F-4D97-AF65-F5344CB8AC3E}">
        <p14:creationId xmlns:p14="http://schemas.microsoft.com/office/powerpoint/2010/main" val="24556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312EA-D2DF-AEFE-A8FB-29F3FBD16D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Years go by….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C7EEF-5F36-979F-2B4D-5E96F11BF3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7C137-1AD1-3140-C2E5-568CD2BCE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D599-AD57-9947-861F-1DF1D3713A29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F0793-6F7F-E0E0-E474-8B4B0A78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00838-F3B0-ABC0-F4AA-E638455EE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16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DF658C-42BE-B696-E8DF-4E0D4A2E9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48C155-FEC9-2127-261F-6BD144F61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577AB-066F-9BE9-94BC-2C362AD17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21B9-9627-5347-9B01-B9D67E22413A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AE733-F120-FA66-971B-11E324499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A645D-7534-0291-F894-D8487461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354AE1-2DEB-A6B4-AD5C-6C86BBFF7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06" y="0"/>
            <a:ext cx="493095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9A9C8D-B1AC-F0FF-166E-54F42F84E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660" y="775025"/>
            <a:ext cx="6467948" cy="53032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7004D3-D270-8590-49A3-52948365236B}"/>
              </a:ext>
            </a:extLst>
          </p:cNvPr>
          <p:cNvSpPr/>
          <p:nvPr/>
        </p:nvSpPr>
        <p:spPr>
          <a:xfrm>
            <a:off x="11448048" y="1702480"/>
            <a:ext cx="650576" cy="5714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2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B8BDA6-A83E-D4AF-99FE-EC986C709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16679" cy="775026"/>
          </a:xfrm>
        </p:spPr>
        <p:txBody>
          <a:bodyPr/>
          <a:lstStyle/>
          <a:p>
            <a:r>
              <a:rPr lang="en-US" dirty="0"/>
              <a:t>Nuclear Physics Before the </a:t>
            </a:r>
            <a:r>
              <a:rPr lang="en-US" dirty="0" err="1"/>
              <a:t>Bevalac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6F2366-CC7F-1D04-2BE6-3138F9A9A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31752"/>
            <a:ext cx="12192000" cy="26351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Shell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Compound nucleus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DWBA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Group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Angular momentum algebra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2A22B-99F0-7922-150B-95BBBC50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7D-11CB-6945-AF7F-E34443018C4E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D1C05-A65D-BF2F-41AC-186580102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B85AF-CE6F-2381-394B-A9A432116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C8F8DF-01C4-3156-4C7F-706BF9E58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665" y="55642"/>
            <a:ext cx="5092700" cy="3162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1DAEFB-239F-66A9-32CB-D19B021B6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099" y="1563272"/>
            <a:ext cx="2794000" cy="439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2D5C29-6E48-4B1F-06D5-5EE97CEA1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174" y="971274"/>
            <a:ext cx="1930400" cy="2768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53E9F4-5E5E-29A3-93AF-4E6DED23C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00" y="971274"/>
            <a:ext cx="1879600" cy="276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AD6A42-FFD5-B7A9-7316-F96134EE8C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457" y="5588412"/>
            <a:ext cx="3903343" cy="9415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BD267A-D36F-BC5F-63DE-1007265FD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9274" y="3470563"/>
            <a:ext cx="4827448" cy="299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1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85CFA-14C1-F7E1-2B66-81A53F7BBA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More years go by…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C0D8C2-A039-1BCD-203B-02FC135224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7A112-0C74-5A3C-899A-1617A2712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8BFF-62FA-3F43-82AD-A5100C6EBB55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F2852-9F39-8122-76A7-D026472CC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9BA63-2A62-B26D-383E-AF697FAA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09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58DBFC-A460-3717-F589-099D133C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9811B9-C751-6E0D-11F7-A86E4F6AA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8F0-EFC5-2784-5A49-F8685C083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7D-11CB-6945-AF7F-E34443018C4E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9E2A4-3EE6-0076-28A8-B861C010C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73A24-60CD-2E76-9510-5DD63B7B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65E9BE-5E72-1D57-FEED-3F83589A7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0" y="496926"/>
            <a:ext cx="3792885" cy="594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13D57B-9701-9A9B-5855-203B5BC33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444" y="496926"/>
            <a:ext cx="3802626" cy="594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EF84DF-D9E7-C7A3-B926-8A40516143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883"/>
          <a:stretch/>
        </p:blipFill>
        <p:spPr>
          <a:xfrm>
            <a:off x="8248630" y="496926"/>
            <a:ext cx="3767818" cy="48213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339A9D-6705-9980-AC2E-CF2ED54F26C0}"/>
              </a:ext>
            </a:extLst>
          </p:cNvPr>
          <p:cNvSpPr/>
          <p:nvPr/>
        </p:nvSpPr>
        <p:spPr>
          <a:xfrm>
            <a:off x="4957013" y="6135949"/>
            <a:ext cx="950492" cy="1746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4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5BC9B-804C-0372-65F0-E8FF5F9283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27EBC2-5F3B-6190-0504-56E4F48CA9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8C472-3DA6-F0B7-61B5-0E0830278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7D-11CB-6945-AF7F-E34443018C4E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F0D2A-5D41-1319-1B55-F6530B83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979F8-1618-5F5A-B3F2-AA50447C7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D2B53D-BAD1-4E74-8B45-A18FD9129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725" y="-169517"/>
            <a:ext cx="6400800" cy="4932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780388-11E2-CCDC-3212-3512CBEAD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298" y="-11754"/>
            <a:ext cx="6400800" cy="4800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D6C126-BF55-336C-2DE1-CEE45A5733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0" t="6381" r="8683" b="25334"/>
          <a:stretch/>
        </p:blipFill>
        <p:spPr>
          <a:xfrm>
            <a:off x="1925163" y="3015762"/>
            <a:ext cx="8341674" cy="38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3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04CC642-4D0E-A35A-458B-1B3D1322C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59A0E3A-A3BD-3F90-E233-17C5E2B3A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7A0A2-F9C5-BADC-9619-6489853A2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8C7F4-7A3E-4846-8B47-FA4868780BC6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07E15-3767-273D-E2BB-A35071141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4A08C-CC83-DD89-B01B-D7E634797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44E758-9759-3549-E09A-FA8FC8ACA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804" y="137168"/>
            <a:ext cx="5988030" cy="64870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6E2321-FE01-5B78-BADB-4EF1C7F2A948}"/>
              </a:ext>
            </a:extLst>
          </p:cNvPr>
          <p:cNvSpPr/>
          <p:nvPr/>
        </p:nvSpPr>
        <p:spPr>
          <a:xfrm>
            <a:off x="5188940" y="4217081"/>
            <a:ext cx="907060" cy="1684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4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CE03808-BB58-34A7-C10F-08D20B77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Thermodynamic Fits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66153FA-82FA-E66F-5DBF-E78A1199B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B4C3-6B40-31CC-71A7-E0714D469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9E34-845A-1443-B097-ECBC8BE69218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51C63-9B4D-3705-F1E7-1EA8CB8F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5CAF0-B696-8412-9FAE-1ADA32D6B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1340B5-9A9F-6516-6C5A-114BB28A7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135" y="788598"/>
            <a:ext cx="6487768" cy="57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DA10D9B-504A-23C8-EEAB-E2EB1D774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C87938C-2A20-484C-DA45-64E8BE946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190263" cy="775026"/>
          </a:xfrm>
        </p:spPr>
        <p:txBody>
          <a:bodyPr/>
          <a:lstStyle/>
          <a:p>
            <a:r>
              <a:rPr lang="en-US" dirty="0"/>
              <a:t>This All Becomes Textbook Physics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B53D9-DA84-F4A7-7CA1-470462534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0905-13C0-EF4B-8A6D-B1BE66BBDF1C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FD8E9-41D9-3ADB-3753-49A7E8358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7108-6A1B-7D0B-68E2-4CC5EDD39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E20A53-D422-B9BF-BAF5-8FC87607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263" y="286720"/>
            <a:ext cx="4760000" cy="63342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1069B6-2A93-8116-E4E6-776C2D6CC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243"/>
            <a:ext cx="6747641" cy="31884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D3331A-68A4-F8B6-35C3-43387C5E0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592" y="4065164"/>
            <a:ext cx="4694118" cy="259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E4B195-49A0-0C52-43ED-BFF2FBE5E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Bevalac</a:t>
            </a:r>
            <a:r>
              <a:rPr lang="en-US" dirty="0"/>
              <a:t> Legacy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340161-481C-D446-0F36-E04F552D5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machine that changed nuclear physics</a:t>
            </a:r>
          </a:p>
          <a:p>
            <a:r>
              <a:rPr lang="en-US" sz="3200" dirty="0"/>
              <a:t>Bridge between nuclear and particle physics</a:t>
            </a:r>
          </a:p>
          <a:p>
            <a:pPr lvl="1"/>
            <a:r>
              <a:rPr lang="en-US" sz="2800" dirty="0"/>
              <a:t>Relativistic heavy ion collisions</a:t>
            </a:r>
          </a:p>
          <a:p>
            <a:r>
              <a:rPr lang="en-US" sz="3200" dirty="0"/>
              <a:t>Thermalization</a:t>
            </a:r>
          </a:p>
          <a:p>
            <a:r>
              <a:rPr lang="en-US" sz="3200" dirty="0"/>
              <a:t>Collective Flow Effects</a:t>
            </a:r>
          </a:p>
          <a:p>
            <a:r>
              <a:rPr lang="en-US" sz="3200" dirty="0"/>
              <a:t>Connections to Astrophysics</a:t>
            </a:r>
          </a:p>
          <a:p>
            <a:r>
              <a:rPr lang="en-US" sz="3200" dirty="0"/>
              <a:t>Opened an entire new universe of research opportunities that all of us have enjoyed exploring for the last 5 decades … with no end in sight.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E79DE-C373-F9D3-48D0-BB3E9E1AE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7D-11CB-6945-AF7F-E34443018C4E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42A20-B7B7-CA3B-23A4-4CF04F5A2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E1921-0666-6F75-AD93-52280611C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5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883AC1-A9C4-F436-50B6-245431CBC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B2F12A5-259E-CC65-1652-B9152DE0D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12768" y="-1367401"/>
            <a:ext cx="17331935" cy="97492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4B1BB-34F9-7022-562F-0B3F0C14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7D-11CB-6945-AF7F-E34443018C4E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79B42-6B5F-AFDA-727D-E91678D1D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1B668-68AF-AFD7-354F-5E5AF9C31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3BDC7-74FB-2CAB-0667-75D732D43BD3}"/>
              </a:ext>
            </a:extLst>
          </p:cNvPr>
          <p:cNvSpPr txBox="1"/>
          <p:nvPr/>
        </p:nvSpPr>
        <p:spPr>
          <a:xfrm>
            <a:off x="890418" y="1933763"/>
            <a:ext cx="1189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LBNL</a:t>
            </a:r>
            <a:b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Bevalac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88BFBB-2240-16B2-D8DC-68F16DE62C18}"/>
              </a:ext>
            </a:extLst>
          </p:cNvPr>
          <p:cNvSpPr txBox="1"/>
          <p:nvPr/>
        </p:nvSpPr>
        <p:spPr>
          <a:xfrm>
            <a:off x="2360194" y="2937711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MSU NSCL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E6BD30-BDDB-7FBE-7CD7-C1B66832E0A2}"/>
              </a:ext>
            </a:extLst>
          </p:cNvPr>
          <p:cNvSpPr txBox="1"/>
          <p:nvPr/>
        </p:nvSpPr>
        <p:spPr>
          <a:xfrm>
            <a:off x="3178342" y="4385163"/>
            <a:ext cx="2167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BNL AGS/RHIC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B4A811-A4D1-1832-DA87-FA10E3611F3C}"/>
              </a:ext>
            </a:extLst>
          </p:cNvPr>
          <p:cNvSpPr txBox="1"/>
          <p:nvPr/>
        </p:nvSpPr>
        <p:spPr>
          <a:xfrm>
            <a:off x="10272963" y="861916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GSI 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5A2585-10D8-0926-4FFB-4F22BCCBC66D}"/>
              </a:ext>
            </a:extLst>
          </p:cNvPr>
          <p:cNvSpPr txBox="1"/>
          <p:nvPr/>
        </p:nvSpPr>
        <p:spPr>
          <a:xfrm>
            <a:off x="9862593" y="1792710"/>
            <a:ext cx="2182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CERN SPS/LHC</a:t>
            </a:r>
          </a:p>
        </p:txBody>
      </p:sp>
    </p:spTree>
    <p:extLst>
      <p:ext uri="{BB962C8B-B14F-4D97-AF65-F5344CB8AC3E}">
        <p14:creationId xmlns:p14="http://schemas.microsoft.com/office/powerpoint/2010/main" val="301366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1D51CA-A81E-15BC-64E7-A1C681655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686" y="0"/>
            <a:ext cx="6600532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6C56E49-6AD7-7392-8208-254EF4425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91468" cy="775026"/>
          </a:xfrm>
        </p:spPr>
        <p:txBody>
          <a:bodyPr/>
          <a:lstStyle/>
          <a:p>
            <a:r>
              <a:rPr lang="en-US" dirty="0"/>
              <a:t>Birth of the </a:t>
            </a:r>
            <a:r>
              <a:rPr lang="en-US" dirty="0" err="1"/>
              <a:t>Bevalac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3F4E0D-B2A5-182F-90D0-442D6708A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5028"/>
            <a:ext cx="5522495" cy="4741452"/>
          </a:xfrm>
        </p:spPr>
        <p:txBody>
          <a:bodyPr>
            <a:normAutofit/>
          </a:bodyPr>
          <a:lstStyle/>
          <a:p>
            <a:r>
              <a:rPr lang="en-US" sz="2400" dirty="0" err="1"/>
              <a:t>Bevalac</a:t>
            </a:r>
            <a:r>
              <a:rPr lang="en-US" sz="2400" dirty="0"/>
              <a:t> was proposed by Al </a:t>
            </a:r>
            <a:r>
              <a:rPr lang="en-US" sz="2400" dirty="0" err="1"/>
              <a:t>Ghiorso</a:t>
            </a:r>
            <a:endParaRPr lang="en-US" sz="2400" dirty="0"/>
          </a:p>
          <a:p>
            <a:r>
              <a:rPr lang="en-US" sz="2400" dirty="0"/>
              <a:t>Photo shows press conference in 1971 announcing acceleration of heavy ions at the Bevatron using a local ion source to produce </a:t>
            </a:r>
            <a:r>
              <a:rPr lang="en-US" sz="2400" baseline="30000" dirty="0"/>
              <a:t>14</a:t>
            </a:r>
            <a:r>
              <a:rPr lang="en-US" sz="2400" dirty="0"/>
              <a:t>N beams at</a:t>
            </a:r>
            <a:br>
              <a:rPr lang="en-US" sz="2400" dirty="0"/>
            </a:br>
            <a:r>
              <a:rPr lang="en-US" sz="2400" dirty="0"/>
              <a:t>2 </a:t>
            </a:r>
            <a:r>
              <a:rPr lang="en-US" sz="2400" dirty="0" err="1"/>
              <a:t>AGeV</a:t>
            </a:r>
            <a:r>
              <a:rPr lang="en-US" sz="2400" dirty="0"/>
              <a:t> by Hermann </a:t>
            </a:r>
            <a:r>
              <a:rPr lang="en-US" sz="2400" dirty="0" err="1"/>
              <a:t>Grunder</a:t>
            </a:r>
            <a:r>
              <a:rPr lang="en-US" sz="2400" dirty="0"/>
              <a:t> and his team</a:t>
            </a:r>
          </a:p>
          <a:p>
            <a:r>
              <a:rPr lang="en-US" sz="2400" dirty="0"/>
              <a:t>First </a:t>
            </a:r>
            <a:r>
              <a:rPr lang="en-US" sz="2400" dirty="0" err="1"/>
              <a:t>Bevalac</a:t>
            </a:r>
            <a:r>
              <a:rPr lang="en-US" sz="2400" dirty="0"/>
              <a:t> heavy ion beams were produced using the SuperHILAC and the Bevatron August 1, 1974.</a:t>
            </a:r>
          </a:p>
          <a:p>
            <a:r>
              <a:rPr lang="en-US" sz="2400" dirty="0"/>
              <a:t>Soon followed by Ne and </a:t>
            </a:r>
            <a:r>
              <a:rPr lang="en-US" sz="2400" dirty="0" err="1"/>
              <a:t>Ar</a:t>
            </a:r>
            <a:r>
              <a:rPr lang="en-US" sz="2400" dirty="0"/>
              <a:t> beams by the end of the year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EAA58-6DB7-74A3-A3ED-A8C3AFCF9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7D-11CB-6945-AF7F-E34443018C4E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E0921-1794-8008-857D-AC9F9D0D6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16A55-D1C4-3854-C52C-4E5CFDA04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6DC980-3647-5906-F022-89C6D83F361E}"/>
              </a:ext>
            </a:extLst>
          </p:cNvPr>
          <p:cNvSpPr txBox="1"/>
          <p:nvPr/>
        </p:nvSpPr>
        <p:spPr>
          <a:xfrm>
            <a:off x="356674" y="5516480"/>
            <a:ext cx="4878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Catherine Westfall</a:t>
            </a:r>
          </a:p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“Rethinking Big Science</a:t>
            </a:r>
            <a:b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</a:b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Modest, Mezzo, Grand Science and the</a:t>
            </a:r>
            <a:b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</a:b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and the Development of the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Bevalac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, 1971 – 1994”</a:t>
            </a:r>
          </a:p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Isis, 2003, 94:30-56</a:t>
            </a:r>
          </a:p>
        </p:txBody>
      </p:sp>
    </p:spTree>
    <p:extLst>
      <p:ext uri="{BB962C8B-B14F-4D97-AF65-F5344CB8AC3E}">
        <p14:creationId xmlns:p14="http://schemas.microsoft.com/office/powerpoint/2010/main" val="21114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ADE6C98-0C1C-033A-1967-9D899E001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6AE7E60-D9E0-177B-A3E0-1ACF91675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28" y="-580686"/>
            <a:ext cx="10083546" cy="75391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986F6-5982-57D3-6B89-730415892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7D-11CB-6945-AF7F-E34443018C4E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0B624-127C-B5CD-82D2-465142935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A1236-94E3-9DE0-E021-58FABAA25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BC104B-0C48-4767-F5F8-844D3F45BBC9}"/>
              </a:ext>
            </a:extLst>
          </p:cNvPr>
          <p:cNvSpPr txBox="1"/>
          <p:nvPr/>
        </p:nvSpPr>
        <p:spPr>
          <a:xfrm>
            <a:off x="5229727" y="491410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SuperHILAC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40443F-127B-AC44-B10B-1494D56CE1B6}"/>
              </a:ext>
            </a:extLst>
          </p:cNvPr>
          <p:cNvSpPr txBox="1"/>
          <p:nvPr/>
        </p:nvSpPr>
        <p:spPr>
          <a:xfrm>
            <a:off x="7855419" y="4699325"/>
            <a:ext cx="1580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Bevatron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F1BE26-FF31-3131-12F6-437126CF515F}"/>
              </a:ext>
            </a:extLst>
          </p:cNvPr>
          <p:cNvSpPr txBox="1"/>
          <p:nvPr/>
        </p:nvSpPr>
        <p:spPr>
          <a:xfrm>
            <a:off x="5719706" y="2289000"/>
            <a:ext cx="2231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Transfer Line</a:t>
            </a:r>
          </a:p>
        </p:txBody>
      </p:sp>
    </p:spTree>
    <p:extLst>
      <p:ext uri="{BB962C8B-B14F-4D97-AF65-F5344CB8AC3E}">
        <p14:creationId xmlns:p14="http://schemas.microsoft.com/office/powerpoint/2010/main" val="4069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C76F97D-2DBF-BC7E-4017-E1EC148C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FF87A8-E851-32CF-8B91-2CC01A2B8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8F513-90DC-1748-E780-D354A5CF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268C0-FA8D-6347-A91C-C471FEC5FAEA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B2A9A-6AFE-7FA6-88CA-D45D2AB0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3633A-C4DA-9DE0-C3CD-95D81FBE6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205441-1B82-3887-CA9D-91712C548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314" y="132522"/>
            <a:ext cx="8774701" cy="63442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827C94-B7A8-31C2-9714-D3C86E6A5AE3}"/>
              </a:ext>
            </a:extLst>
          </p:cNvPr>
          <p:cNvSpPr/>
          <p:nvPr/>
        </p:nvSpPr>
        <p:spPr>
          <a:xfrm>
            <a:off x="3747839" y="3525265"/>
            <a:ext cx="1431758" cy="2466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3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F1C4F72-B325-F6C4-FCE0-B5FC4941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Coalescence Model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0CE93C-9F15-46DA-475C-5E9CB72BF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7A645-55C1-0258-92AE-BEFA20909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A380-1102-F543-AC52-787C3A8B7FDA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418FE-0E6C-E10E-9547-3BA5017F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EE15F-7AAD-DD92-8ADE-7E1FC202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60D12E-E96C-494B-EC78-8B7616F6C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329" y="852096"/>
            <a:ext cx="5642115" cy="5642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60106B-3ECE-F3CD-82F3-DF5236E3B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19" y="1162878"/>
            <a:ext cx="5089774" cy="480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3FBB0-14DF-6DD4-93C5-3615C8F13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5FABA0-DF6A-2E21-87E2-ED578EEFF0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B9F8A-6226-17D3-A510-DF41B0777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7D-11CB-6945-AF7F-E34443018C4E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B3D97-76DA-3743-9FC2-2582DBFEE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E84D9-491E-7A64-0EAC-F404703F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F43E72-E95A-9C88-42F2-F9EF2F904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862" y="-46694"/>
            <a:ext cx="9091413" cy="69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512E3E-ADD5-BB4A-A7CF-645469B03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AA47ED-ECEE-2148-B245-F2C342E74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A4FE6-3CCD-3247-9BE9-700C4C35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BDFC-D20D-4D49-90A7-6B1FF957E936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E2362-7FF6-8B4E-A351-D59CDEFDF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A5098-0462-5D4E-8E8F-E5D00343B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CC0D4B-1FAA-3D6F-5903-6888AA810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811" y="112644"/>
            <a:ext cx="9308145" cy="61433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3E3D35-E82A-7123-7FA0-EEA004F45F7A}"/>
              </a:ext>
            </a:extLst>
          </p:cNvPr>
          <p:cNvSpPr/>
          <p:nvPr/>
        </p:nvSpPr>
        <p:spPr>
          <a:xfrm>
            <a:off x="6154155" y="1293407"/>
            <a:ext cx="1473866" cy="2466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E84786-514E-2ACC-9AF2-7248A03F1BDC}"/>
              </a:ext>
            </a:extLst>
          </p:cNvPr>
          <p:cNvSpPr txBox="1"/>
          <p:nvPr/>
        </p:nvSpPr>
        <p:spPr>
          <a:xfrm>
            <a:off x="6982692" y="2274838"/>
            <a:ext cx="4463295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The fireball model successfully reproduced particle production data from the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Bevalac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 and showed that we can think of nuclear physics in terms of thermodynamics.</a:t>
            </a:r>
          </a:p>
        </p:txBody>
      </p:sp>
    </p:spTree>
    <p:extLst>
      <p:ext uri="{BB962C8B-B14F-4D97-AF65-F5344CB8AC3E}">
        <p14:creationId xmlns:p14="http://schemas.microsoft.com/office/powerpoint/2010/main" val="111520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69B4791-BE8E-0CD8-73EA-B78D3A621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454" y="0"/>
            <a:ext cx="9174582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A512E3E-ADD5-BB4A-A7CF-645469B03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Nuclear Fireball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A4FE6-3CCD-3247-9BE9-700C4C35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F141-2E15-E040-8957-2517D3B26477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E2362-7FF6-8B4E-A351-D59CDEFDF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Gary Westfall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A5098-0462-5D4E-8E8F-E5D00343B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F9BD-4D42-5A44-A1AF-7B6CF9C450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1F3BB-FCC0-E42A-857F-5E049BBAF193}"/>
              </a:ext>
            </a:extLst>
          </p:cNvPr>
          <p:cNvSpPr txBox="1"/>
          <p:nvPr/>
        </p:nvSpPr>
        <p:spPr>
          <a:xfrm>
            <a:off x="4637222" y="5650707"/>
            <a:ext cx="5490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50 Years of </a:t>
            </a:r>
            <a:r>
              <a:rPr lang="en-US" sz="1600" b="1" i="1" u="none" strike="noStrike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Physical Review C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: Probing the Secrets of Nuclei</a:t>
            </a:r>
          </a:p>
          <a:p>
            <a:pPr algn="l"/>
            <a:r>
              <a:rPr lang="en-US" sz="1600" b="0" i="0" u="none" strike="noStrike" dirty="0">
                <a:solidFill>
                  <a:srgbClr val="666666"/>
                </a:solidFill>
                <a:effectLst/>
                <a:latin typeface="Source Sans Pro" panose="020B0503030403020204" pitchFamily="34" charset="0"/>
              </a:rPr>
              <a:t>October 28, 2020•  </a:t>
            </a:r>
            <a:r>
              <a:rPr lang="en-US" sz="1600" b="0" i="1" u="none" strike="noStrike" dirty="0">
                <a:solidFill>
                  <a:srgbClr val="666666"/>
                </a:solidFill>
                <a:effectLst/>
                <a:latin typeface="Source Sans Pro" panose="020B0503030403020204" pitchFamily="34" charset="0"/>
              </a:rPr>
              <a:t>Physics</a:t>
            </a:r>
            <a:r>
              <a:rPr lang="en-US" sz="1600" b="0" i="0" u="none" strike="noStrike" dirty="0">
                <a:solidFill>
                  <a:srgbClr val="666666"/>
                </a:solidFill>
                <a:effectLst/>
                <a:latin typeface="Source Sans Pro" panose="020B0503030403020204" pitchFamily="34" charset="0"/>
              </a:rPr>
              <a:t> 13, 168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605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22914</TotalTime>
  <Words>520</Words>
  <Application>Microsoft Macintosh PowerPoint</Application>
  <PresentationFormat>Widescreen</PresentationFormat>
  <Paragraphs>142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</vt:lpstr>
      <vt:lpstr>Source Sans Pro</vt:lpstr>
      <vt:lpstr>Wingdings</vt:lpstr>
      <vt:lpstr>Office Theme</vt:lpstr>
      <vt:lpstr>Thinking of Colliding Nuclei as a Thermalized System</vt:lpstr>
      <vt:lpstr>Nuclear Physics Before the Bevalac</vt:lpstr>
      <vt:lpstr>Birth of the Bevalac</vt:lpstr>
      <vt:lpstr>PowerPoint Presentation</vt:lpstr>
      <vt:lpstr>PowerPoint Presentation</vt:lpstr>
      <vt:lpstr>The Coalescence Model</vt:lpstr>
      <vt:lpstr>PowerPoint Presentation</vt:lpstr>
      <vt:lpstr>PowerPoint Presentation</vt:lpstr>
      <vt:lpstr>The Nuclear Fireball Model</vt:lpstr>
      <vt:lpstr>Fireball Model</vt:lpstr>
      <vt:lpstr>PowerPoint Presentation</vt:lpstr>
      <vt:lpstr>Milestone</vt:lpstr>
      <vt:lpstr>PowerPoint Presentation</vt:lpstr>
      <vt:lpstr>PowerPoint Presentation</vt:lpstr>
      <vt:lpstr>FireStreak Model</vt:lpstr>
      <vt:lpstr>Why Thermalization – Nuclear Transport Models?</vt:lpstr>
      <vt:lpstr>PowerPoint Presentation</vt:lpstr>
      <vt:lpstr>Years go by….</vt:lpstr>
      <vt:lpstr>PowerPoint Presentation</vt:lpstr>
      <vt:lpstr>More years go by…</vt:lpstr>
      <vt:lpstr>PowerPoint Presentation</vt:lpstr>
      <vt:lpstr>PowerPoint Presentation</vt:lpstr>
      <vt:lpstr>PowerPoint Presentation</vt:lpstr>
      <vt:lpstr>Global Thermodynamic Fits</vt:lpstr>
      <vt:lpstr>This All Becomes Textbook Physics</vt:lpstr>
      <vt:lpstr>Bevalac Legacy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Balance Functions from Au+Au Collisions</dc:title>
  <dc:subject/>
  <dc:creator>Gary Westfall</dc:creator>
  <cp:keywords/>
  <dc:description/>
  <cp:lastModifiedBy>Gary Westfall</cp:lastModifiedBy>
  <cp:revision>1820</cp:revision>
  <dcterms:created xsi:type="dcterms:W3CDTF">2013-05-25T01:56:17Z</dcterms:created>
  <dcterms:modified xsi:type="dcterms:W3CDTF">2022-12-08T16:19:55Z</dcterms:modified>
  <cp:category/>
</cp:coreProperties>
</file>