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79" r:id="rId2"/>
    <p:sldId id="610" r:id="rId3"/>
    <p:sldId id="612" r:id="rId4"/>
    <p:sldId id="616" r:id="rId5"/>
    <p:sldId id="614" r:id="rId6"/>
    <p:sldId id="615" r:id="rId7"/>
    <p:sldId id="611" r:id="rId8"/>
    <p:sldId id="617" r:id="rId9"/>
    <p:sldId id="613" r:id="rId10"/>
    <p:sldId id="618" r:id="rId11"/>
    <p:sldId id="61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8">
          <p15:clr>
            <a:srgbClr val="A4A3A4"/>
          </p15:clr>
        </p15:guide>
        <p15:guide id="2" orient="horz" pos="1428">
          <p15:clr>
            <a:srgbClr val="A4A3A4"/>
          </p15:clr>
        </p15:guide>
        <p15:guide id="3" orient="horz" pos="1492">
          <p15:clr>
            <a:srgbClr val="A4A3A4"/>
          </p15:clr>
        </p15:guide>
        <p15:guide id="4" orient="horz" pos="2784">
          <p15:clr>
            <a:srgbClr val="A4A3A4"/>
          </p15:clr>
        </p15:guide>
        <p15:guide id="5" pos="2909">
          <p15:clr>
            <a:srgbClr val="A4A3A4"/>
          </p15:clr>
        </p15:guide>
        <p15:guide id="6" pos="4281">
          <p15:clr>
            <a:srgbClr val="A4A3A4"/>
          </p15:clr>
        </p15:guide>
        <p15:guide id="7" pos="4209">
          <p15:clr>
            <a:srgbClr val="A4A3A4"/>
          </p15:clr>
        </p15:guide>
        <p15:guide id="8" pos="5581">
          <p15:clr>
            <a:srgbClr val="A4A3A4"/>
          </p15:clr>
        </p15:guide>
        <p15:guide id="9" pos="151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holas Wright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BFB"/>
    <a:srgbClr val="A90000"/>
    <a:srgbClr val="E9A7EE"/>
    <a:srgbClr val="F3D0FF"/>
    <a:srgbClr val="FF713F"/>
    <a:srgbClr val="336B3A"/>
    <a:srgbClr val="FFD5FC"/>
    <a:srgbClr val="5B5EFF"/>
    <a:srgbClr val="6F73E3"/>
    <a:srgbClr val="929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019" autoAdjust="0"/>
    <p:restoredTop sz="90771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256" y="176"/>
      </p:cViewPr>
      <p:guideLst>
        <p:guide orient="horz" pos="3288"/>
        <p:guide orient="horz" pos="1428"/>
        <p:guide orient="horz" pos="1492"/>
        <p:guide orient="horz" pos="2784"/>
        <p:guide pos="2909"/>
        <p:guide pos="4281"/>
        <p:guide pos="4209"/>
        <p:guide pos="5581"/>
        <p:guide pos="15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900"/>
              <a:t>NERSC Presentation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D68A3-9B80-584C-9BEB-F8B43CF5A651}" type="datetime1">
              <a:rPr lang="en-US" sz="900" smtClean="0"/>
              <a:pPr/>
              <a:t>12/8/22</a:t>
            </a:fld>
            <a:endParaRPr lang="en-US" sz="9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9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58F80-FCEC-C745-BEA9-0BA1921C5D36}" type="slidenum">
              <a:rPr lang="en-US" sz="900" smtClean="0"/>
              <a:pPr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057137354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NERSC Presentation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EAFF0-7375-1D4A-A389-D6238357B121}" type="datetime1">
              <a:rPr lang="en-US" smtClean="0"/>
              <a:pPr/>
              <a:t>12/8/22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511CB-48C6-1D49-AC56-5A39CE8EA9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8457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624388" y="4764682"/>
            <a:ext cx="4214812" cy="933450"/>
          </a:xfrm>
        </p:spPr>
        <p:txBody>
          <a:bodyPr anchor="ctr" anchorCtr="0">
            <a:normAutofit/>
          </a:bodyPr>
          <a:lstStyle>
            <a:lvl1pPr marL="0" indent="0">
              <a:defRPr sz="2800"/>
            </a:lvl1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4786" y="595580"/>
            <a:ext cx="3470021" cy="3468418"/>
          </a:xfrm>
        </p:spPr>
        <p:txBody>
          <a:bodyPr lIns="45720" tIns="45720" rIns="45720" anchor="ctr" anchorCtr="0">
            <a:norm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/>
              <a:t>Click to edit Master title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239927" y="6368805"/>
            <a:ext cx="2864157" cy="365125"/>
          </a:xfrm>
        </p:spPr>
        <p:txBody>
          <a:bodyPr/>
          <a:lstStyle/>
          <a:p>
            <a:r>
              <a:rPr lang="en-US"/>
              <a:t>Jeff Porter  LBNL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6"/>
          </p:nvPr>
        </p:nvSpPr>
        <p:spPr>
          <a:xfrm>
            <a:off x="4624388" y="5781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400" b="1" i="0">
                <a:solidFill>
                  <a:schemeClr val="accent5"/>
                </a:solidFill>
              </a:defRPr>
            </a:lvl1pPr>
          </a:lstStyle>
          <a:p>
            <a:fld id="{BE887A1B-70DC-8042-9355-09669AB291F2}" type="datetime1">
              <a:rPr lang="en-US" smtClean="0"/>
              <a:t>12/8/22</a:t>
            </a:fld>
            <a:endParaRPr lang="en-US" dirty="0"/>
          </a:p>
        </p:txBody>
      </p:sp>
      <p:pic>
        <p:nvPicPr>
          <p:cNvPr id="14" name="Picture Placeholder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4624388" y="231648"/>
            <a:ext cx="2057400" cy="2057400"/>
          </a:xfrm>
          <a:prstGeom prst="rect">
            <a:avLst/>
          </a:prstGeom>
        </p:spPr>
      </p:pic>
      <p:pic>
        <p:nvPicPr>
          <p:cNvPr id="15" name="Picture Placeholder 19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5" r="-895"/>
          <a:stretch>
            <a:fillRect/>
          </a:stretch>
        </p:blipFill>
        <p:spPr>
          <a:xfrm>
            <a:off x="4636639" y="2383083"/>
            <a:ext cx="960120" cy="960120"/>
          </a:xfrm>
          <a:prstGeom prst="rect">
            <a:avLst/>
          </a:prstGeom>
        </p:spPr>
      </p:pic>
      <p:pic>
        <p:nvPicPr>
          <p:cNvPr id="16" name="Picture Placeholder 18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6767402" y="231648"/>
            <a:ext cx="2057400" cy="2057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20221" y="3454985"/>
            <a:ext cx="961567" cy="9615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0221" y="2383083"/>
            <a:ext cx="955924" cy="9559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35192" y="3454985"/>
            <a:ext cx="961567" cy="961568"/>
          </a:xfrm>
          <a:prstGeom prst="rect">
            <a:avLst/>
          </a:prstGeom>
        </p:spPr>
      </p:pic>
      <p:pic>
        <p:nvPicPr>
          <p:cNvPr id="2" name="Picture 1" descr="m152_Ott_s271115_snap.png"/>
          <p:cNvPicPr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402" y="2377440"/>
            <a:ext cx="2057400" cy="2039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52499" y="5029200"/>
            <a:ext cx="2146301" cy="87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0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Jeff Porter  LBNL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r="7975"/>
          <a:stretch/>
        </p:blipFill>
        <p:spPr>
          <a:xfrm>
            <a:off x="7239000" y="179868"/>
            <a:ext cx="1905000" cy="8397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42" y="4450221"/>
            <a:ext cx="8499496" cy="769479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Jeff Porter  LBNL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8156" y="1107627"/>
            <a:ext cx="5535344" cy="2829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3E123-8EDA-F149-AC7B-E8386B9E2323}" type="datetime1">
              <a:rPr lang="en-US" smtClean="0"/>
              <a:pPr/>
              <a:t>12/8/22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 Jeff Porter  LBNL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C44D-1A49-5A46-AB08-683DADB419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5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274564" y="1413567"/>
            <a:ext cx="6404872" cy="20391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897" y="1499558"/>
            <a:ext cx="5937121" cy="1859978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10" descr="DOE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68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/>
              <a:t>Jeff Porter  LBNL</a:t>
            </a:r>
            <a:endParaRPr lang="en-US" dirty="0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1983841" y="3810610"/>
            <a:ext cx="4214812" cy="467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1983840" y="2382290"/>
            <a:ext cx="6586999" cy="933450"/>
          </a:xfrm>
          <a:prstGeom prst="rect">
            <a:avLst/>
          </a:prstGeo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defRPr sz="2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elvetica Neue Bold Condensed"/>
              <a:ea typeface="+mj-ea"/>
              <a:cs typeface="Helvetica Neue Bold Condensed"/>
            </a:endParaRPr>
          </a:p>
        </p:txBody>
      </p:sp>
      <p:pic>
        <p:nvPicPr>
          <p:cNvPr id="13" name="Picture Placeholder 19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5" r="-895"/>
          <a:stretch>
            <a:fillRect/>
          </a:stretch>
        </p:blipFill>
        <p:spPr>
          <a:xfrm>
            <a:off x="3534123" y="3555702"/>
            <a:ext cx="1004970" cy="9559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4814" y="3555702"/>
            <a:ext cx="955924" cy="9559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17869" y="3550059"/>
            <a:ext cx="961567" cy="961568"/>
          </a:xfrm>
          <a:prstGeom prst="rect">
            <a:avLst/>
          </a:prstGeom>
        </p:spPr>
      </p:pic>
      <p:pic>
        <p:nvPicPr>
          <p:cNvPr id="21" name="Picture Placeholder 17"/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6783338" y="1413567"/>
            <a:ext cx="2057400" cy="2039112"/>
          </a:xfrm>
          <a:prstGeom prst="rect">
            <a:avLst/>
          </a:prstGeom>
        </p:spPr>
      </p:pic>
      <p:pic>
        <p:nvPicPr>
          <p:cNvPr id="22" name="Picture Placeholder 18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7" r="-467"/>
          <a:stretch>
            <a:fillRect/>
          </a:stretch>
        </p:blipFill>
        <p:spPr>
          <a:xfrm>
            <a:off x="4643122" y="3550059"/>
            <a:ext cx="970192" cy="961568"/>
          </a:xfrm>
          <a:prstGeom prst="rect">
            <a:avLst/>
          </a:prstGeom>
        </p:spPr>
      </p:pic>
      <p:pic>
        <p:nvPicPr>
          <p:cNvPr id="20" name="Picture 19" descr="m152_Ott_s271115_snap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3678" y="3550059"/>
            <a:ext cx="960120" cy="96156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82600" y="4508500"/>
            <a:ext cx="3338316" cy="170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8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207927" y="6391478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/>
              <a:t>Jeff Porter  LBNL</a:t>
            </a:r>
            <a:endParaRPr lang="en-US" dirty="0"/>
          </a:p>
        </p:txBody>
      </p:sp>
      <p:sp>
        <p:nvSpPr>
          <p:cNvPr id="16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2506642" y="6405654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4346" y="71997"/>
            <a:ext cx="751696" cy="8926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0480"/>
            <a:ext cx="4038600" cy="48656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0480"/>
            <a:ext cx="4038600" cy="48656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Jeff Porter  LBNL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/>
          <a:srcRect r="7975"/>
          <a:stretch/>
        </p:blipFill>
        <p:spPr>
          <a:xfrm>
            <a:off x="7239000" y="179868"/>
            <a:ext cx="1905000" cy="8397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080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0565"/>
            <a:ext cx="4040188" cy="42355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80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90565"/>
            <a:ext cx="4041775" cy="42355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Jeff Porter  LBNL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r="7975"/>
          <a:stretch/>
        </p:blipFill>
        <p:spPr>
          <a:xfrm>
            <a:off x="7239000" y="179868"/>
            <a:ext cx="1905000" cy="8397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Jeff Porter  LBNL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4346" y="71997"/>
            <a:ext cx="751696" cy="8926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Jeff Porter  LBNL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360342" y="1033027"/>
            <a:ext cx="8457072" cy="1881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4346" y="71997"/>
            <a:ext cx="751696" cy="8926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1171"/>
            <a:ext cx="3008313" cy="1030519"/>
          </a:xfrm>
        </p:spPr>
        <p:txBody>
          <a:bodyPr anchor="ctr" anchorCtr="0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1171"/>
            <a:ext cx="5111750" cy="49349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28798"/>
            <a:ext cx="3008313" cy="37973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Jeff Porter  LBNL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r="7975"/>
          <a:stretch/>
        </p:blipFill>
        <p:spPr>
          <a:xfrm>
            <a:off x="7239000" y="179868"/>
            <a:ext cx="1905000" cy="8397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32047"/>
            <a:ext cx="5486400" cy="34955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Jeff Porter  LBNL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4346" y="71997"/>
            <a:ext cx="751696" cy="89261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342" y="179868"/>
            <a:ext cx="6819032" cy="769479"/>
          </a:xfrm>
          <a:prstGeom prst="rect">
            <a:avLst/>
          </a:prstGeom>
        </p:spPr>
        <p:txBody>
          <a:bodyPr vert="horz" lIns="91440" tIns="0" rIns="9144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5239927" y="6368805"/>
            <a:ext cx="286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/>
              <a:t>Jeff Porter  LBNL</a:t>
            </a:r>
            <a:endParaRPr lang="en-US" dirty="0"/>
          </a:p>
        </p:txBody>
      </p:sp>
      <p:sp>
        <p:nvSpPr>
          <p:cNvPr id="18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116656" y="6368805"/>
            <a:ext cx="925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14766"/>
                </a:solidFill>
              </a:defRPr>
            </a:lvl1pPr>
          </a:lstStyle>
          <a:p>
            <a:r>
              <a:rPr lang="en-US" dirty="0"/>
              <a:t>- </a:t>
            </a:r>
            <a:fld id="{D174BAF6-F8F2-EF4F-936C-8DF63288C82F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  <p:pic>
        <p:nvPicPr>
          <p:cNvPr id="9" name="Picture 10" descr="DOE 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329"/>
          <a:stretch>
            <a:fillRect/>
          </a:stretch>
        </p:blipFill>
        <p:spPr bwMode="auto">
          <a:xfrm>
            <a:off x="247292" y="6277668"/>
            <a:ext cx="2209800" cy="5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hf hdr="0" dt="0"/>
  <p:txStyles>
    <p:titleStyle>
      <a:lvl1pPr marL="228600" indent="-228600" algn="l" defTabSz="457200" rtl="0" eaLnBrk="1" latinLnBrk="0" hangingPunct="1">
        <a:spcBef>
          <a:spcPct val="0"/>
        </a:spcBef>
        <a:buNone/>
        <a:defRPr sz="3200" b="0" i="0" u="none" kern="1200" cap="none">
          <a:solidFill>
            <a:schemeClr val="tx2"/>
          </a:solidFill>
          <a:latin typeface="Helvetica Neue Bold Condensed"/>
          <a:ea typeface="+mj-ea"/>
          <a:cs typeface="Helvetica Neue Bold Condense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I2ZvwQKUmaOCpdrEW4gGr713BMzzqX9L/view?usp=share_link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191500" cy="1470025"/>
          </a:xfrm>
        </p:spPr>
        <p:txBody>
          <a:bodyPr/>
          <a:lstStyle/>
          <a:p>
            <a:pPr algn="ctr"/>
            <a:r>
              <a:rPr lang="en-US" sz="3200" dirty="0"/>
              <a:t>ALICE USA Computing Project 2023 </a:t>
            </a:r>
            <a:r>
              <a:rPr lang="en-US" sz="3200" dirty="0" err="1"/>
              <a:t>Tasklist</a:t>
            </a:r>
            <a:br>
              <a:rPr lang="en-US" dirty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R. Jeff Porter (LBNL)</a:t>
            </a:r>
          </a:p>
          <a:p>
            <a:r>
              <a:rPr lang="en-US" dirty="0"/>
              <a:t>December 9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379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494DC-7E3A-8345-9A52-74B096DCF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ORNL CPU refresh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EC410-A2A0-5841-8CE0-BB94F0BD7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Target Systems:  </a:t>
            </a:r>
          </a:p>
          <a:p>
            <a:pPr lvl="1"/>
            <a:r>
              <a:rPr lang="en-US" dirty="0"/>
              <a:t>ORNL T2</a:t>
            </a:r>
          </a:p>
          <a:p>
            <a:endParaRPr lang="en-US" dirty="0"/>
          </a:p>
          <a:p>
            <a:r>
              <a:rPr lang="en-US" dirty="0"/>
              <a:t>Configuration details:</a:t>
            </a:r>
          </a:p>
          <a:p>
            <a:pPr lvl="1"/>
            <a:r>
              <a:rPr lang="en-US" dirty="0"/>
              <a:t>Rack systems and run </a:t>
            </a:r>
            <a:r>
              <a:rPr lang="en-US" dirty="0" err="1"/>
              <a:t>HEPSpec</a:t>
            </a:r>
            <a:r>
              <a:rPr lang="en-US" dirty="0"/>
              <a:t> on new systems</a:t>
            </a:r>
          </a:p>
          <a:p>
            <a:pPr lvl="2"/>
            <a:r>
              <a:rPr lang="en-US" dirty="0"/>
              <a:t>Cable as 10GigE</a:t>
            </a:r>
          </a:p>
          <a:p>
            <a:pPr lvl="2"/>
            <a:r>
              <a:rPr lang="en-US" dirty="0"/>
              <a:t>Migrate to EL8 or EL9</a:t>
            </a:r>
          </a:p>
          <a:p>
            <a:pPr lvl="1"/>
            <a:r>
              <a:rPr lang="en-US" dirty="0"/>
              <a:t>Evaluate amount of original hardware that can be retired</a:t>
            </a:r>
          </a:p>
          <a:p>
            <a:endParaRPr lang="en-US" dirty="0"/>
          </a:p>
          <a:p>
            <a:r>
              <a:rPr lang="en-US" dirty="0"/>
              <a:t>Operational/Management Considerations</a:t>
            </a:r>
          </a:p>
          <a:p>
            <a:pPr lvl="1"/>
            <a:r>
              <a:rPr lang="en-US" dirty="0"/>
              <a:t>None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Priority &amp; ETA:</a:t>
            </a:r>
          </a:p>
          <a:p>
            <a:pPr lvl="1"/>
            <a:r>
              <a:rPr lang="en-US" dirty="0"/>
              <a:t>Moderately high to be used for CTF production</a:t>
            </a:r>
          </a:p>
          <a:p>
            <a:pPr lvl="1"/>
            <a:r>
              <a:rPr lang="en-US" dirty="0"/>
              <a:t>January 2023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E0D710-8FA8-6F46-9E50-E93BBC610A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Jeff Porter  LBNL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1B8E61-9008-E140-AC70-62B125DE6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- </a:t>
            </a:r>
            <a:fld id="{D174BAF6-F8F2-EF4F-936C-8DF63288C82F}" type="slidenum">
              <a:rPr lang="en-US" smtClean="0"/>
              <a:pPr/>
              <a:t>10</a:t>
            </a:fld>
            <a:r>
              <a:rPr lang="en-US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3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494DC-7E3A-8345-9A52-74B096DCF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tracking software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EC410-A2A0-5841-8CE0-BB94F0BD7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Target Systems:  </a:t>
            </a:r>
          </a:p>
          <a:p>
            <a:pPr lvl="1"/>
            <a:r>
              <a:rPr lang="en-US" dirty="0"/>
              <a:t>ALICE-USA computing project </a:t>
            </a:r>
          </a:p>
          <a:p>
            <a:endParaRPr lang="en-US" dirty="0"/>
          </a:p>
          <a:p>
            <a:r>
              <a:rPr lang="en-US" dirty="0"/>
              <a:t>Configuration details:</a:t>
            </a:r>
          </a:p>
          <a:p>
            <a:pPr lvl="1"/>
            <a:r>
              <a:rPr lang="en-US" dirty="0"/>
              <a:t>Select tool that using Google </a:t>
            </a:r>
            <a:r>
              <a:rPr lang="en-US" dirty="0" err="1"/>
              <a:t>Auth</a:t>
            </a:r>
            <a:endParaRPr lang="en-US" dirty="0"/>
          </a:p>
          <a:p>
            <a:endParaRPr lang="en-US" dirty="0"/>
          </a:p>
          <a:p>
            <a:r>
              <a:rPr lang="en-US" dirty="0"/>
              <a:t>Operational/Management Considerations</a:t>
            </a:r>
          </a:p>
          <a:p>
            <a:pPr lvl="1"/>
            <a:r>
              <a:rPr lang="en-US" dirty="0"/>
              <a:t>None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Priority &amp; ETA:</a:t>
            </a:r>
          </a:p>
          <a:p>
            <a:pPr lvl="1"/>
            <a:r>
              <a:rPr lang="en-US" dirty="0"/>
              <a:t>high</a:t>
            </a:r>
          </a:p>
          <a:p>
            <a:pPr lvl="1"/>
            <a:r>
              <a:rPr lang="en-US" dirty="0"/>
              <a:t>January 2023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E0D710-8FA8-6F46-9E50-E93BBC610A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Jeff Porter  LBNL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1B8E61-9008-E140-AC70-62B125DE6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- </a:t>
            </a:r>
            <a:fld id="{D174BAF6-F8F2-EF4F-936C-8DF63288C82F}" type="slidenum">
              <a:rPr lang="en-US" smtClean="0"/>
              <a:pPr/>
              <a:t>11</a:t>
            </a:fld>
            <a:r>
              <a:rPr lang="en-US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6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1F3E3-45C5-C84F-AB85-00108659B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General To Do List – see </a:t>
            </a:r>
            <a:r>
              <a:rPr lang="en-US" dirty="0">
                <a:hlinkClick r:id="rId2"/>
              </a:rPr>
              <a:t>PEAP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F6A2A-3B71-8E48-AB1A-1A7580402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Evaluate new hardware purchases for 2023</a:t>
            </a:r>
          </a:p>
          <a:p>
            <a:pPr lvl="1"/>
            <a:r>
              <a:rPr lang="en-US" dirty="0"/>
              <a:t>New CPU at both LBNL and ORNL </a:t>
            </a:r>
          </a:p>
          <a:p>
            <a:pPr lvl="1"/>
            <a:r>
              <a:rPr lang="en-US" dirty="0"/>
              <a:t>New disk as needed and occupied </a:t>
            </a:r>
          </a:p>
          <a:p>
            <a:pPr lvl="2"/>
            <a:endParaRPr lang="en-US" dirty="0"/>
          </a:p>
          <a:p>
            <a:r>
              <a:rPr lang="en-US" dirty="0"/>
              <a:t>Attend Meetings</a:t>
            </a:r>
          </a:p>
          <a:p>
            <a:pPr lvl="1"/>
            <a:r>
              <a:rPr lang="en-US" dirty="0"/>
              <a:t>EOS workshop at CERN, OSG All hands meetings, CHEP 2023</a:t>
            </a:r>
          </a:p>
          <a:p>
            <a:pPr lvl="1"/>
            <a:r>
              <a:rPr lang="en-US" dirty="0"/>
              <a:t>Report operational status</a:t>
            </a:r>
          </a:p>
          <a:p>
            <a:pPr lvl="2"/>
            <a:r>
              <a:rPr lang="en-US" dirty="0"/>
              <a:t>US Spring visit</a:t>
            </a:r>
          </a:p>
          <a:p>
            <a:pPr lvl="2"/>
            <a:r>
              <a:rPr lang="en-US" dirty="0"/>
              <a:t>2023 T1/T2 workshop</a:t>
            </a:r>
          </a:p>
          <a:p>
            <a:pPr lvl="2"/>
            <a:endParaRPr lang="en-US" dirty="0"/>
          </a:p>
          <a:p>
            <a:r>
              <a:rPr lang="en-US" dirty="0"/>
              <a:t>Ongoing technical tasks</a:t>
            </a:r>
          </a:p>
          <a:p>
            <a:pPr lvl="1"/>
            <a:r>
              <a:rPr lang="en-US" dirty="0"/>
              <a:t>IPv6 at ORNL</a:t>
            </a:r>
          </a:p>
          <a:p>
            <a:pPr lvl="1"/>
            <a:r>
              <a:rPr lang="en-US" dirty="0" err="1"/>
              <a:t>Perfsonar</a:t>
            </a:r>
            <a:r>
              <a:rPr lang="en-US" dirty="0"/>
              <a:t> at both sites &amp; update OSG dashboard</a:t>
            </a:r>
          </a:p>
          <a:p>
            <a:pPr lvl="1"/>
            <a:r>
              <a:rPr lang="en-US" dirty="0" err="1"/>
              <a:t>LHCOne</a:t>
            </a:r>
            <a:r>
              <a:rPr lang="en-US" dirty="0"/>
              <a:t> at LBNL</a:t>
            </a:r>
          </a:p>
          <a:p>
            <a:pPr lvl="1"/>
            <a:endParaRPr lang="en-US" dirty="0"/>
          </a:p>
          <a:p>
            <a:r>
              <a:rPr lang="en-US" dirty="0"/>
              <a:t>Report to DOE</a:t>
            </a:r>
          </a:p>
          <a:p>
            <a:pPr lvl="1"/>
            <a:r>
              <a:rPr lang="en-US" dirty="0"/>
              <a:t>Quarterly reports</a:t>
            </a:r>
          </a:p>
          <a:p>
            <a:pPr lvl="1"/>
            <a:r>
              <a:rPr lang="en-US" dirty="0"/>
              <a:t>New AF Proposal </a:t>
            </a:r>
          </a:p>
          <a:p>
            <a:pPr lvl="1"/>
            <a:r>
              <a:rPr lang="en-US" dirty="0"/>
              <a:t>FY2024 Update to PEAP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45CDB-3FB9-4248-A0B0-D0779F9D8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Jeff Porter  LBNL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6332B-3314-584E-8084-3F953A3FD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- </a:t>
            </a:r>
            <a:fld id="{D174BAF6-F8F2-EF4F-936C-8DF63288C82F}" type="slidenum">
              <a:rPr lang="en-US" smtClean="0"/>
              <a:pPr/>
              <a:t>2</a:t>
            </a:fld>
            <a:r>
              <a:rPr lang="en-US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218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35372-1505-7648-83CA-A4AA9A5F1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AF </a:t>
            </a:r>
            <a:r>
              <a:rPr lang="en-US" dirty="0"/>
              <a:t>Prototype at LBL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4C2DB-A35F-5C43-BD1A-A7BF7B045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Target systems: LBL legacy hardware</a:t>
            </a:r>
          </a:p>
          <a:p>
            <a:pPr lvl="1"/>
            <a:r>
              <a:rPr lang="en-US" dirty="0"/>
              <a:t>Oldest 2 JBODS from current production EOS</a:t>
            </a:r>
          </a:p>
          <a:p>
            <a:pPr lvl="1"/>
            <a:r>
              <a:rPr lang="en-US" dirty="0"/>
              <a:t>~20+ 2015 PDSF Nodes (~640 </a:t>
            </a:r>
            <a:r>
              <a:rPr lang="en-US" dirty="0" err="1"/>
              <a:t>cpu</a:t>
            </a:r>
            <a:r>
              <a:rPr lang="en-US" dirty="0"/>
              <a:t> cores)</a:t>
            </a:r>
          </a:p>
          <a:p>
            <a:pPr lvl="1"/>
            <a:endParaRPr lang="en-US" dirty="0"/>
          </a:p>
          <a:p>
            <a:r>
              <a:rPr lang="en-US" dirty="0"/>
              <a:t>Configuration details:</a:t>
            </a:r>
          </a:p>
          <a:p>
            <a:pPr lvl="1"/>
            <a:r>
              <a:rPr lang="en-US" dirty="0"/>
              <a:t>Drain and reconfigure old JBODS in current EOS</a:t>
            </a:r>
          </a:p>
          <a:p>
            <a:pPr lvl="1"/>
            <a:r>
              <a:rPr lang="en-US" dirty="0"/>
              <a:t>Spin up new </a:t>
            </a:r>
            <a:r>
              <a:rPr lang="en-US" dirty="0" err="1"/>
              <a:t>vobox</a:t>
            </a:r>
            <a:r>
              <a:rPr lang="en-US" dirty="0"/>
              <a:t> + new ALICE LDAP entries</a:t>
            </a:r>
          </a:p>
          <a:p>
            <a:pPr lvl="1"/>
            <a:r>
              <a:rPr lang="en-US" dirty="0"/>
              <a:t>Create new SLURM partition</a:t>
            </a:r>
          </a:p>
          <a:p>
            <a:endParaRPr lang="en-US" dirty="0"/>
          </a:p>
          <a:p>
            <a:r>
              <a:rPr lang="en-US" dirty="0"/>
              <a:t>Operational/Management Considerations: </a:t>
            </a:r>
          </a:p>
          <a:p>
            <a:pPr lvl="1"/>
            <a:r>
              <a:rPr lang="en-US" dirty="0" err="1"/>
              <a:t>Irakli</a:t>
            </a:r>
            <a:r>
              <a:rPr lang="en-US" dirty="0"/>
              <a:t> matrixed into HPCS group</a:t>
            </a:r>
          </a:p>
          <a:p>
            <a:pPr lvl="2"/>
            <a:r>
              <a:rPr lang="en-US" dirty="0"/>
              <a:t>Can we spin up the ORNL Testbed for additional training or is that what is in  rack 2?</a:t>
            </a:r>
          </a:p>
          <a:p>
            <a:pPr lvl="1"/>
            <a:r>
              <a:rPr lang="en-US" dirty="0" err="1"/>
              <a:t>LHCOne</a:t>
            </a:r>
            <a:r>
              <a:rPr lang="en-US" dirty="0"/>
              <a:t> for AF data feed?  (maybe not prototype but future)</a:t>
            </a:r>
          </a:p>
          <a:p>
            <a:endParaRPr lang="en-US" dirty="0"/>
          </a:p>
          <a:p>
            <a:r>
              <a:rPr lang="en-US" dirty="0"/>
              <a:t>Priority &amp; ETA:</a:t>
            </a:r>
          </a:p>
          <a:p>
            <a:pPr lvl="1"/>
            <a:r>
              <a:rPr lang="en-US" dirty="0"/>
              <a:t>Moderately high</a:t>
            </a:r>
          </a:p>
          <a:p>
            <a:pPr lvl="1"/>
            <a:r>
              <a:rPr lang="en-US" dirty="0"/>
              <a:t>April 2023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F627C-0335-534A-BECC-2AA83EA409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Jeff Porter  LBNL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4A44D-6737-AA43-B65D-18A8CB855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- </a:t>
            </a:r>
            <a:fld id="{D174BAF6-F8F2-EF4F-936C-8DF63288C82F}" type="slidenum">
              <a:rPr lang="en-US" smtClean="0"/>
              <a:pPr/>
              <a:t>3</a:t>
            </a:fld>
            <a:r>
              <a:rPr lang="en-US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597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19077-7E3F-8340-999B-86E497671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Migrate LBL to whole-node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B2BF7-1010-2944-B2E4-2436AAC3F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Target systems:</a:t>
            </a:r>
          </a:p>
          <a:p>
            <a:pPr lvl="1"/>
            <a:r>
              <a:rPr lang="en-US" dirty="0"/>
              <a:t>Current LBL T2</a:t>
            </a:r>
          </a:p>
          <a:p>
            <a:pPr lvl="1"/>
            <a:endParaRPr lang="en-US" dirty="0"/>
          </a:p>
          <a:p>
            <a:r>
              <a:rPr lang="en-US" dirty="0"/>
              <a:t>Configuration details:</a:t>
            </a:r>
          </a:p>
          <a:p>
            <a:pPr lvl="1"/>
            <a:r>
              <a:rPr lang="en-US" dirty="0"/>
              <a:t>Move STAR off of ALICE T2</a:t>
            </a:r>
          </a:p>
          <a:p>
            <a:pPr lvl="2"/>
            <a:r>
              <a:rPr lang="en-US" dirty="0"/>
              <a:t>Copy data from STAR EOS into purchased file system on Lawrencium</a:t>
            </a:r>
          </a:p>
          <a:p>
            <a:pPr lvl="2"/>
            <a:r>
              <a:rPr lang="en-US" dirty="0"/>
              <a:t>Request allocation on Lawrencium for STAR based on CPU procurements</a:t>
            </a:r>
          </a:p>
          <a:p>
            <a:pPr lvl="1"/>
            <a:r>
              <a:rPr lang="en-US" dirty="0"/>
              <a:t>Modify SLURM and ALICE LDAP entries</a:t>
            </a:r>
          </a:p>
          <a:p>
            <a:endParaRPr lang="en-US" dirty="0"/>
          </a:p>
          <a:p>
            <a:r>
              <a:rPr lang="en-US" dirty="0"/>
              <a:t>Operational/Management Considerations: </a:t>
            </a:r>
          </a:p>
          <a:p>
            <a:pPr lvl="1"/>
            <a:r>
              <a:rPr lang="en-US" dirty="0"/>
              <a:t>None?</a:t>
            </a:r>
          </a:p>
          <a:p>
            <a:pPr lvl="1"/>
            <a:endParaRPr lang="en-US" dirty="0"/>
          </a:p>
          <a:p>
            <a:r>
              <a:rPr lang="en-US" dirty="0"/>
              <a:t>Priority &amp; ETA:</a:t>
            </a:r>
          </a:p>
          <a:p>
            <a:pPr lvl="1"/>
            <a:r>
              <a:rPr lang="en-US" dirty="0"/>
              <a:t>High</a:t>
            </a:r>
          </a:p>
          <a:p>
            <a:pPr lvl="1"/>
            <a:r>
              <a:rPr lang="en-US" dirty="0"/>
              <a:t>January 2023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D8A604-724E-6649-AA64-3C247F1F9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Jeff Porter  LBNL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193E18-5DE2-1A46-B39F-F3F9E0674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- </a:t>
            </a:r>
            <a:fld id="{D174BAF6-F8F2-EF4F-936C-8DF63288C82F}" type="slidenum">
              <a:rPr lang="en-US" smtClean="0"/>
              <a:pPr/>
              <a:t>4</a:t>
            </a:fld>
            <a:r>
              <a:rPr lang="en-US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915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B9C92-21F9-3A49-870D-D77CF4C47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Migration to Perlmutter - baseline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15010-EE2B-0643-9FA3-BADEFB770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Target system:  </a:t>
            </a:r>
          </a:p>
          <a:p>
            <a:pPr lvl="1"/>
            <a:r>
              <a:rPr lang="en-US" dirty="0"/>
              <a:t>NERSC/US supercomputers</a:t>
            </a:r>
          </a:p>
          <a:p>
            <a:endParaRPr lang="en-US" dirty="0"/>
          </a:p>
          <a:p>
            <a:r>
              <a:rPr lang="en-US" dirty="0"/>
              <a:t>Configuration details:</a:t>
            </a:r>
          </a:p>
          <a:p>
            <a:pPr lvl="1"/>
            <a:r>
              <a:rPr lang="en-US" dirty="0"/>
              <a:t>Spin up New </a:t>
            </a:r>
            <a:r>
              <a:rPr lang="en-US" dirty="0" err="1"/>
              <a:t>VOBox</a:t>
            </a:r>
            <a:r>
              <a:rPr lang="en-US" dirty="0"/>
              <a:t> VM on HPCS system + ALICE LDAP entries</a:t>
            </a:r>
          </a:p>
          <a:p>
            <a:pPr lvl="2"/>
            <a:r>
              <a:rPr lang="en-US" dirty="0"/>
              <a:t>Service run by “</a:t>
            </a:r>
            <a:r>
              <a:rPr lang="en-US" dirty="0" err="1"/>
              <a:t>alicepro</a:t>
            </a:r>
            <a:r>
              <a:rPr lang="en-US" dirty="0"/>
              <a:t>” account available to Sergiu/</a:t>
            </a:r>
            <a:r>
              <a:rPr lang="en-US" dirty="0" err="1"/>
              <a:t>Irakli</a:t>
            </a:r>
            <a:endParaRPr lang="en-US" dirty="0"/>
          </a:p>
          <a:p>
            <a:pPr lvl="1"/>
            <a:r>
              <a:rPr lang="en-US" dirty="0"/>
              <a:t>Integrate </a:t>
            </a:r>
            <a:r>
              <a:rPr lang="en-US" dirty="0" err="1"/>
              <a:t>Superfacility</a:t>
            </a:r>
            <a:r>
              <a:rPr lang="en-US" dirty="0"/>
              <a:t> API</a:t>
            </a:r>
          </a:p>
          <a:p>
            <a:pPr lvl="2"/>
            <a:r>
              <a:rPr lang="en-US" dirty="0"/>
              <a:t>Test access by collaboration account</a:t>
            </a:r>
          </a:p>
          <a:p>
            <a:pPr lvl="2"/>
            <a:r>
              <a:rPr lang="en-US" dirty="0"/>
              <a:t>Develop Token renewal service </a:t>
            </a:r>
            <a:r>
              <a:rPr lang="en-US" dirty="0">
                <a:sym typeface="Wingdings" pitchFamily="2" charset="2"/>
              </a:rPr>
              <a:t> push for 30 day lifetime</a:t>
            </a:r>
            <a:endParaRPr lang="en-US" dirty="0"/>
          </a:p>
          <a:p>
            <a:pPr lvl="2"/>
            <a:r>
              <a:rPr lang="en-US" dirty="0"/>
              <a:t>Define R&amp;D / logging structure (Give Maarten access!)</a:t>
            </a:r>
          </a:p>
          <a:p>
            <a:pPr lvl="2"/>
            <a:endParaRPr lang="en-US" dirty="0"/>
          </a:p>
          <a:p>
            <a:r>
              <a:rPr lang="en-US" dirty="0"/>
              <a:t>Operational/Management Considerations: </a:t>
            </a:r>
          </a:p>
          <a:p>
            <a:pPr lvl="1"/>
            <a:r>
              <a:rPr lang="en-US" dirty="0"/>
              <a:t>None</a:t>
            </a:r>
          </a:p>
          <a:p>
            <a:endParaRPr lang="en-US" dirty="0"/>
          </a:p>
          <a:p>
            <a:r>
              <a:rPr lang="en-US" dirty="0"/>
              <a:t>Priority &amp; ETA: </a:t>
            </a:r>
          </a:p>
          <a:p>
            <a:pPr lvl="1"/>
            <a:r>
              <a:rPr lang="en-US" dirty="0"/>
              <a:t>Moderately high</a:t>
            </a:r>
          </a:p>
          <a:p>
            <a:pPr lvl="1"/>
            <a:r>
              <a:rPr lang="en-US" dirty="0"/>
              <a:t>March 2023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End of CORI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4DD5EF-473B-B44E-916A-14284A073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Jeff Porter  LBNL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67275B-8785-3043-86F8-90C725DA6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- </a:t>
            </a:r>
            <a:fld id="{D174BAF6-F8F2-EF4F-936C-8DF63288C82F}" type="slidenum">
              <a:rPr lang="en-US" smtClean="0"/>
              <a:pPr/>
              <a:t>5</a:t>
            </a:fld>
            <a:r>
              <a:rPr lang="en-US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433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7D690-F464-7A40-B663-AAB584C68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Migration to Perlmutter – extended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E60EE-3269-D84E-8E41-DDF208D04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Target system:  </a:t>
            </a:r>
          </a:p>
          <a:p>
            <a:pPr lvl="1"/>
            <a:r>
              <a:rPr lang="en-US" dirty="0"/>
              <a:t>NERSC GPU resource</a:t>
            </a:r>
          </a:p>
          <a:p>
            <a:endParaRPr lang="en-US" dirty="0"/>
          </a:p>
          <a:p>
            <a:r>
              <a:rPr lang="en-US" dirty="0"/>
              <a:t>Configuration or R&amp;D details:</a:t>
            </a:r>
          </a:p>
          <a:p>
            <a:pPr lvl="1"/>
            <a:r>
              <a:rPr lang="en-US" dirty="0"/>
              <a:t>Confirm hand-build and run-ability on NVIDIA A100 </a:t>
            </a:r>
          </a:p>
          <a:p>
            <a:pPr lvl="1"/>
            <a:r>
              <a:rPr lang="en-US" dirty="0"/>
              <a:t>Optimize and test</a:t>
            </a:r>
          </a:p>
          <a:p>
            <a:pPr lvl="1"/>
            <a:r>
              <a:rPr lang="en-US" dirty="0"/>
              <a:t>If workable, integrate build into ALICE Build system</a:t>
            </a:r>
          </a:p>
          <a:p>
            <a:pPr lvl="1"/>
            <a:endParaRPr lang="en-US" dirty="0"/>
          </a:p>
          <a:p>
            <a:r>
              <a:rPr lang="en-US" dirty="0"/>
              <a:t>Operational consideration: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err="1"/>
              <a:t>Vobox</a:t>
            </a:r>
            <a:r>
              <a:rPr lang="en-US" dirty="0"/>
              <a:t> for GPU partition?</a:t>
            </a:r>
          </a:p>
          <a:p>
            <a:pPr lvl="1"/>
            <a:endParaRPr lang="en-US" dirty="0"/>
          </a:p>
          <a:p>
            <a:r>
              <a:rPr lang="en-US" dirty="0"/>
              <a:t>Priority &amp; ETA:</a:t>
            </a:r>
          </a:p>
          <a:p>
            <a:pPr lvl="1"/>
            <a:r>
              <a:rPr lang="en-US" dirty="0"/>
              <a:t>Modest/low</a:t>
            </a:r>
          </a:p>
          <a:p>
            <a:pPr lvl="1"/>
            <a:r>
              <a:rPr lang="en-US" dirty="0"/>
              <a:t>6-12 months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610A53-540A-D34D-B39A-4488CDB7D9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Jeff Porter  LBNL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AD5CA6-737C-1141-AEE3-0AF1F2C19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- </a:t>
            </a:r>
            <a:fld id="{D174BAF6-F8F2-EF4F-936C-8DF63288C82F}" type="slidenum">
              <a:rPr lang="en-US" smtClean="0"/>
              <a:pPr/>
              <a:t>6</a:t>
            </a:fld>
            <a:r>
              <a:rPr lang="en-US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661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AA62F-3F0D-264F-A5CB-5EF064DB7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CCDB Repository	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BF691-F4A0-F343-AE24-BF28F73B5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70" y="949346"/>
            <a:ext cx="8229600" cy="52841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Target systems: </a:t>
            </a:r>
          </a:p>
          <a:p>
            <a:pPr lvl="1"/>
            <a:r>
              <a:rPr lang="en-US" dirty="0"/>
              <a:t>US production EOS systems</a:t>
            </a:r>
          </a:p>
          <a:p>
            <a:endParaRPr lang="en-US" dirty="0"/>
          </a:p>
          <a:p>
            <a:r>
              <a:rPr lang="en-US" dirty="0"/>
              <a:t>Configuration details: details from CERN team</a:t>
            </a:r>
          </a:p>
          <a:p>
            <a:pPr lvl="1"/>
            <a:r>
              <a:rPr lang="en-US" dirty="0"/>
              <a:t>Subdirectory definition: /something/</a:t>
            </a:r>
          </a:p>
          <a:p>
            <a:pPr lvl="1"/>
            <a:r>
              <a:rPr lang="en-US" dirty="0"/>
              <a:t>Replication tag (expect 2 or 3 replicas/site)</a:t>
            </a:r>
          </a:p>
          <a:p>
            <a:pPr lvl="1"/>
            <a:endParaRPr lang="en-US" dirty="0"/>
          </a:p>
          <a:p>
            <a:r>
              <a:rPr lang="en-US" dirty="0"/>
              <a:t>Operational/Management Considerations: </a:t>
            </a:r>
          </a:p>
          <a:p>
            <a:pPr lvl="1"/>
            <a:r>
              <a:rPr lang="en-US" dirty="0"/>
              <a:t>None?</a:t>
            </a:r>
          </a:p>
          <a:p>
            <a:endParaRPr lang="en-US" dirty="0"/>
          </a:p>
          <a:p>
            <a:r>
              <a:rPr lang="en-US" dirty="0"/>
              <a:t>Priority &amp; ETA:  LBL ASAP</a:t>
            </a:r>
          </a:p>
          <a:p>
            <a:pPr lvl="1"/>
            <a:r>
              <a:rPr lang="en-US" dirty="0"/>
              <a:t>High</a:t>
            </a:r>
          </a:p>
          <a:p>
            <a:pPr lvl="1"/>
            <a:r>
              <a:rPr lang="en-US" dirty="0"/>
              <a:t>January 2023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B51DB-CD43-6846-81BC-459AAE746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Jeff Porter  LBNL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36564F-8AD2-BB42-A507-CCA71089D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- </a:t>
            </a:r>
            <a:fld id="{D174BAF6-F8F2-EF4F-936C-8DF63288C82F}" type="slidenum">
              <a:rPr lang="en-US" smtClean="0"/>
              <a:pPr/>
              <a:t>7</a:t>
            </a:fld>
            <a:r>
              <a:rPr lang="en-US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214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494DC-7E3A-8345-9A52-74B096DCF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ORNL Storage refresh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EC410-A2A0-5841-8CE0-BB94F0BD7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Target Systems:  </a:t>
            </a:r>
          </a:p>
          <a:p>
            <a:pPr lvl="1"/>
            <a:r>
              <a:rPr lang="en-US" dirty="0"/>
              <a:t>ORNL::EOS</a:t>
            </a:r>
          </a:p>
          <a:p>
            <a:endParaRPr lang="en-US" dirty="0"/>
          </a:p>
          <a:p>
            <a:r>
              <a:rPr lang="en-US" dirty="0"/>
              <a:t>Configuration details:</a:t>
            </a:r>
          </a:p>
          <a:p>
            <a:pPr lvl="1"/>
            <a:r>
              <a:rPr lang="en-US" dirty="0"/>
              <a:t>Rack and configure new systems as ORNL::EOS with single disk FSID</a:t>
            </a:r>
          </a:p>
          <a:p>
            <a:pPr lvl="2"/>
            <a:r>
              <a:rPr lang="en-US" dirty="0"/>
              <a:t>REL 8 or REL 9?</a:t>
            </a:r>
          </a:p>
          <a:p>
            <a:pPr lvl="1"/>
            <a:r>
              <a:rPr lang="en-US" dirty="0"/>
              <a:t>Connect to legacy storage that still contain data as read-only</a:t>
            </a:r>
          </a:p>
          <a:p>
            <a:pPr lvl="1"/>
            <a:r>
              <a:rPr lang="en-US" dirty="0"/>
              <a:t>Remove legacy storage once drained</a:t>
            </a:r>
          </a:p>
          <a:p>
            <a:endParaRPr lang="en-US" dirty="0"/>
          </a:p>
          <a:p>
            <a:r>
              <a:rPr lang="en-US" dirty="0"/>
              <a:t>Operational/Management Considerations</a:t>
            </a:r>
          </a:p>
          <a:p>
            <a:pPr lvl="1"/>
            <a:r>
              <a:rPr lang="en-US" dirty="0"/>
              <a:t>Drain speed?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Priority &amp; ETA:</a:t>
            </a:r>
          </a:p>
          <a:p>
            <a:pPr lvl="1"/>
            <a:r>
              <a:rPr lang="en-US" dirty="0"/>
              <a:t>Moderately high</a:t>
            </a:r>
          </a:p>
          <a:p>
            <a:pPr lvl="1"/>
            <a:r>
              <a:rPr lang="en-US" dirty="0"/>
              <a:t>February 2023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E0D710-8FA8-6F46-9E50-E93BBC610A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Jeff Porter  LBNL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1B8E61-9008-E140-AC70-62B125DE6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- </a:t>
            </a:r>
            <a:fld id="{D174BAF6-F8F2-EF4F-936C-8DF63288C82F}" type="slidenum">
              <a:rPr lang="en-US" smtClean="0"/>
              <a:pPr/>
              <a:t>8</a:t>
            </a:fld>
            <a:r>
              <a:rPr lang="en-US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463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494DC-7E3A-8345-9A52-74B096DCF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CTF production resource at ORNL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EC410-A2A0-5841-8CE0-BB94F0BD7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Target Systems:  </a:t>
            </a:r>
          </a:p>
          <a:p>
            <a:pPr lvl="1"/>
            <a:r>
              <a:rPr lang="en-US" dirty="0"/>
              <a:t>legacy ORN::EOS</a:t>
            </a:r>
          </a:p>
          <a:p>
            <a:pPr lvl="1"/>
            <a:r>
              <a:rPr lang="en-US" dirty="0"/>
              <a:t>ORNL T2</a:t>
            </a:r>
          </a:p>
          <a:p>
            <a:endParaRPr lang="en-US" dirty="0"/>
          </a:p>
          <a:p>
            <a:r>
              <a:rPr lang="en-US" dirty="0"/>
              <a:t>Configuration details:</a:t>
            </a:r>
          </a:p>
          <a:p>
            <a:pPr lvl="1"/>
            <a:r>
              <a:rPr lang="en-US" dirty="0"/>
              <a:t>Configure CERN10 + 1 MGM w/ </a:t>
            </a:r>
            <a:r>
              <a:rPr lang="en-US" dirty="0" err="1"/>
              <a:t>QuarkDb</a:t>
            </a:r>
            <a:r>
              <a:rPr lang="en-US" dirty="0"/>
              <a:t> as new EOS storage</a:t>
            </a:r>
          </a:p>
          <a:p>
            <a:pPr lvl="2"/>
            <a:r>
              <a:rPr lang="en-US" dirty="0"/>
              <a:t>EL 8 or EL 9?</a:t>
            </a:r>
          </a:p>
          <a:p>
            <a:pPr lvl="2"/>
            <a:r>
              <a:rPr lang="en-US" dirty="0"/>
              <a:t>New name?  ORNL::PRF</a:t>
            </a:r>
          </a:p>
          <a:p>
            <a:pPr lvl="1"/>
            <a:r>
              <a:rPr lang="en-US" dirty="0"/>
              <a:t>Start copy of CTFs into new EOS storage</a:t>
            </a:r>
          </a:p>
          <a:p>
            <a:pPr lvl="1"/>
            <a:r>
              <a:rPr lang="en-US" dirty="0"/>
              <a:t>Expand with old hardware as old ORNL::EOS is drained </a:t>
            </a:r>
          </a:p>
          <a:p>
            <a:endParaRPr lang="en-US" dirty="0"/>
          </a:p>
          <a:p>
            <a:r>
              <a:rPr lang="en-US" dirty="0"/>
              <a:t>Operational/Management Considerations</a:t>
            </a:r>
          </a:p>
          <a:p>
            <a:pPr lvl="1"/>
            <a:r>
              <a:rPr lang="en-US" dirty="0"/>
              <a:t>None?</a:t>
            </a:r>
          </a:p>
          <a:p>
            <a:endParaRPr lang="en-US" dirty="0"/>
          </a:p>
          <a:p>
            <a:r>
              <a:rPr lang="en-US" dirty="0"/>
              <a:t>Priority &amp; ETA:</a:t>
            </a:r>
          </a:p>
          <a:p>
            <a:pPr lvl="1"/>
            <a:r>
              <a:rPr lang="en-US" dirty="0"/>
              <a:t>High</a:t>
            </a:r>
          </a:p>
          <a:p>
            <a:pPr lvl="1"/>
            <a:r>
              <a:rPr lang="en-US" dirty="0"/>
              <a:t>December 2022? </a:t>
            </a:r>
            <a:r>
              <a:rPr lang="en-US" dirty="0">
                <a:sym typeface="Wingdings" pitchFamily="2" charset="2"/>
              </a:rPr>
              <a:t> likely January 2023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E0D710-8FA8-6F46-9E50-E93BBC610A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Jeff Porter  LBNL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1B8E61-9008-E140-AC70-62B125DE6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- </a:t>
            </a:r>
            <a:fld id="{D174BAF6-F8F2-EF4F-936C-8DF63288C82F}" type="slidenum">
              <a:rPr lang="en-US" smtClean="0"/>
              <a:pPr/>
              <a:t>9</a:t>
            </a:fld>
            <a:r>
              <a:rPr lang="en-US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43998"/>
      </p:ext>
    </p:extLst>
  </p:cSld>
  <p:clrMapOvr>
    <a:masterClrMapping/>
  </p:clrMapOvr>
</p:sld>
</file>

<file path=ppt/theme/theme1.xml><?xml version="1.0" encoding="utf-8"?>
<a:theme xmlns:a="http://schemas.openxmlformats.org/drawingml/2006/main" name="NERSC">
  <a:themeElements>
    <a:clrScheme name="NERSC Palette">
      <a:dk1>
        <a:sysClr val="windowText" lastClr="000000"/>
      </a:dk1>
      <a:lt1>
        <a:sysClr val="window" lastClr="FFFFFF"/>
      </a:lt1>
      <a:dk2>
        <a:srgbClr val="194963"/>
      </a:dk2>
      <a:lt2>
        <a:srgbClr val="FEE8B4"/>
      </a:lt2>
      <a:accent1>
        <a:srgbClr val="194963"/>
      </a:accent1>
      <a:accent2>
        <a:srgbClr val="FCD235"/>
      </a:accent2>
      <a:accent3>
        <a:srgbClr val="4FA556"/>
      </a:accent3>
      <a:accent4>
        <a:srgbClr val="8E2A20"/>
      </a:accent4>
      <a:accent5>
        <a:srgbClr val="679AC3"/>
      </a:accent5>
      <a:accent6>
        <a:srgbClr val="F68B4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79222</TotalTime>
  <Words>738</Words>
  <Application>Microsoft Macintosh PowerPoint</Application>
  <PresentationFormat>On-screen Show (4:3)</PresentationFormat>
  <Paragraphs>192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Helvetica Neue Bold Condensed</vt:lpstr>
      <vt:lpstr>NERSC</vt:lpstr>
      <vt:lpstr>ALICE USA Computing Project 2023 Tasklist </vt:lpstr>
      <vt:lpstr>Our General To Do List – see PEAP </vt:lpstr>
      <vt:lpstr>US AF Prototype at LBL</vt:lpstr>
      <vt:lpstr>Migrate LBL to whole-node scheduling</vt:lpstr>
      <vt:lpstr>Migration to Perlmutter - baseline</vt:lpstr>
      <vt:lpstr>Migration to Perlmutter – extended  </vt:lpstr>
      <vt:lpstr>US CCDB Repository  </vt:lpstr>
      <vt:lpstr>ORNL Storage refresh</vt:lpstr>
      <vt:lpstr>CTF production resource at ORNL</vt:lpstr>
      <vt:lpstr>ORNL CPU refresh</vt:lpstr>
      <vt:lpstr>Task tracking software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Broughton</dc:creator>
  <cp:lastModifiedBy>Microsoft Office User</cp:lastModifiedBy>
  <cp:revision>1278</cp:revision>
  <cp:lastPrinted>2017-03-14T15:45:30Z</cp:lastPrinted>
  <dcterms:created xsi:type="dcterms:W3CDTF">2013-05-10T20:55:47Z</dcterms:created>
  <dcterms:modified xsi:type="dcterms:W3CDTF">2022-12-09T15:52:11Z</dcterms:modified>
</cp:coreProperties>
</file>