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775" r:id="rId3"/>
    <p:sldId id="809" r:id="rId4"/>
    <p:sldId id="812" r:id="rId5"/>
    <p:sldId id="815" r:id="rId6"/>
    <p:sldId id="804" r:id="rId7"/>
    <p:sldId id="810" r:id="rId8"/>
    <p:sldId id="813" r:id="rId9"/>
    <p:sldId id="814" r:id="rId10"/>
    <p:sldId id="811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737"/>
  </p:normalViewPr>
  <p:slideViewPr>
    <p:cSldViewPr snapToGrid="0" snapToObjects="1">
      <p:cViewPr varScale="1">
        <p:scale>
          <a:sx n="32" d="100"/>
          <a:sy n="32" d="100"/>
        </p:scale>
        <p:origin x="7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4E1FD9-5A01-6048-A7ED-2AFE9F4960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US MDP Updated Roadmaps - 2019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F9F4FF4-AE5A-EA4E-87EE-2568EF9A8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US MDP Updated Roadmaps - 2019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9217495"/>
            <a:ext cx="16452852" cy="255845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600" dirty="0"/>
              <a:t>Lucas Brouwer, </a:t>
            </a:r>
            <a:r>
              <a:rPr lang="en-US" sz="4600" dirty="0" err="1"/>
              <a:t>Mariusz</a:t>
            </a:r>
            <a:r>
              <a:rPr lang="en-US" sz="4600" dirty="0"/>
              <a:t> </a:t>
            </a:r>
            <a:r>
              <a:rPr lang="en-US" sz="4600" dirty="0" err="1"/>
              <a:t>Juchno</a:t>
            </a:r>
            <a:r>
              <a:rPr lang="en-US" sz="4600" dirty="0"/>
              <a:t>, Diego Arbelaez, Reed Teyber, Paolo </a:t>
            </a:r>
            <a:r>
              <a:rPr lang="en-US" sz="4600" dirty="0" err="1"/>
              <a:t>Ferracin</a:t>
            </a:r>
            <a:r>
              <a:rPr lang="en-US" sz="4600" dirty="0"/>
              <a:t>, and Giorgio </a:t>
            </a:r>
            <a:r>
              <a:rPr lang="en-US" sz="4600" dirty="0" err="1"/>
              <a:t>Vallone</a:t>
            </a:r>
            <a:r>
              <a:rPr lang="en-US" sz="4600" dirty="0"/>
              <a:t> (for the CCT Team)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sz="4600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600" dirty="0"/>
              <a:t>11/09/2022</a:t>
            </a:r>
            <a:endParaRPr sz="4600"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2927915" y="5839496"/>
            <a:ext cx="18528169" cy="121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dirty="0"/>
              <a:t>CCT6 Update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5701C-B3B8-B34E-AFA9-AC2A4E341B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21374341" cy="2213071"/>
          </a:xfrm>
        </p:spPr>
        <p:txBody>
          <a:bodyPr/>
          <a:lstStyle/>
          <a:p>
            <a:r>
              <a:rPr lang="en-US" dirty="0"/>
              <a:t>Summary and Next Steps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2172997" y="7576949"/>
            <a:ext cx="19573820" cy="472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None/>
            </a:pPr>
            <a:r>
              <a:rPr lang="en-US" sz="4600" dirty="0">
                <a:solidFill>
                  <a:schemeClr val="tx1"/>
                </a:solidFill>
                <a:latin typeface="+mn-lt"/>
              </a:rPr>
              <a:t>Next Steps </a:t>
            </a:r>
          </a:p>
          <a:p>
            <a:pPr hangingPunct="1"/>
            <a:r>
              <a:rPr lang="en-US" sz="4600" dirty="0">
                <a:solidFill>
                  <a:schemeClr val="tx1"/>
                </a:solidFill>
                <a:latin typeface="+mn-lt"/>
              </a:rPr>
              <a:t>  3D mechanical modeling </a:t>
            </a:r>
          </a:p>
          <a:p>
            <a:pPr hangingPunct="1"/>
            <a:r>
              <a:rPr lang="en-US" sz="4600">
                <a:solidFill>
                  <a:schemeClr val="tx1"/>
                </a:solidFill>
                <a:latin typeface="+mn-lt"/>
              </a:rPr>
              <a:t> work </a:t>
            </a:r>
            <a:r>
              <a:rPr lang="en-US" sz="4600" dirty="0">
                <a:solidFill>
                  <a:schemeClr val="tx1"/>
                </a:solidFill>
                <a:latin typeface="+mn-lt"/>
              </a:rPr>
              <a:t>towards finalizing groove dimension and winding process (re-winding / testing with 7-turn mandrel)</a:t>
            </a:r>
          </a:p>
          <a:p>
            <a:pPr hangingPunct="1"/>
            <a:r>
              <a:rPr lang="en-US" sz="4600" dirty="0">
                <a:solidFill>
                  <a:schemeClr val="tx1"/>
                </a:solidFill>
                <a:latin typeface="+mn-lt"/>
              </a:rPr>
              <a:t> 7-turn mandrel with final groove dimensions (wind, reacted, pot, cut , inspect)</a:t>
            </a:r>
          </a:p>
          <a:p>
            <a:pPr hangingPunct="1"/>
            <a:r>
              <a:rPr lang="en-US" sz="4600" dirty="0">
                <a:solidFill>
                  <a:schemeClr val="tx1"/>
                </a:solidFill>
                <a:latin typeface="+mn-lt"/>
              </a:rPr>
              <a:t> machining full length (1.5 m) mandrel</a:t>
            </a:r>
          </a:p>
          <a:p>
            <a:pPr hangingPunct="1"/>
            <a:endParaRPr lang="en-US" sz="4600" dirty="0">
              <a:latin typeface="+mn-lt"/>
            </a:endParaRPr>
          </a:p>
          <a:p>
            <a:pPr lvl="1" hangingPunct="1"/>
            <a:endParaRPr lang="en-US" sz="4600" dirty="0">
              <a:latin typeface="+mn-lt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2172997" y="2879314"/>
            <a:ext cx="17658864" cy="666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None/>
            </a:pPr>
            <a:r>
              <a:rPr lang="en-US" sz="4600" dirty="0">
                <a:solidFill>
                  <a:schemeClr val="tx1"/>
                </a:solidFill>
                <a:latin typeface="+mn-lt"/>
              </a:rPr>
              <a:t>Conclusion  </a:t>
            </a:r>
          </a:p>
          <a:p>
            <a:pPr hangingPunct="1"/>
            <a:r>
              <a:rPr lang="en-US" sz="4600" dirty="0">
                <a:solidFill>
                  <a:schemeClr val="tx1"/>
                </a:solidFill>
                <a:latin typeface="+mn-lt"/>
              </a:rPr>
              <a:t> updated structural cross-section compatible with LBNL cryostat is meeting stress criteria in 2D </a:t>
            </a:r>
          </a:p>
          <a:p>
            <a:pPr hangingPunct="1"/>
            <a:r>
              <a:rPr lang="en-US" sz="4600" dirty="0">
                <a:solidFill>
                  <a:schemeClr val="tx1"/>
                </a:solidFill>
                <a:latin typeface="+mn-lt"/>
              </a:rPr>
              <a:t> both mandrel manufacturing and coil winding for the LD1 cable are difficult, but appear feasible</a:t>
            </a:r>
            <a:endParaRPr lang="en-US" sz="4600" dirty="0">
              <a:latin typeface="+mn-lt"/>
            </a:endParaRPr>
          </a:p>
          <a:p>
            <a:pPr lvl="1" hangingPunct="1"/>
            <a:endParaRPr lang="en-US" sz="4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9236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585952" y="3962655"/>
            <a:ext cx="17658864" cy="666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updates on CCT6 design (new cross-section)</a:t>
            </a:r>
          </a:p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seven turn winding mandrel fabricated out of bronze </a:t>
            </a:r>
          </a:p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initial winding + reaction tests with the seven turn mandrel</a:t>
            </a:r>
            <a:endParaRPr lang="en-US" sz="5200" dirty="0">
              <a:latin typeface="+mn-lt"/>
            </a:endParaRPr>
          </a:p>
          <a:p>
            <a:pPr lvl="1" hangingPunct="1"/>
            <a:endParaRPr lang="en-US" sz="5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27033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659" y="15971"/>
            <a:ext cx="19396623" cy="2213071"/>
          </a:xfrm>
        </p:spPr>
        <p:txBody>
          <a:bodyPr/>
          <a:lstStyle/>
          <a:p>
            <a:r>
              <a:rPr lang="en-US" dirty="0"/>
              <a:t>Reminder: CCT6 is a 4-layer, graded design based on existing cables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98388" y="2765113"/>
            <a:ext cx="8696825" cy="3974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Targets from MDP program plan</a:t>
            </a:r>
          </a:p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 120 mm clear bore diameter</a:t>
            </a:r>
          </a:p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 four layers</a:t>
            </a:r>
          </a:p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 12 T at 4.2 K, 13 T at 1.9 K</a:t>
            </a:r>
          </a:p>
          <a:p>
            <a:endParaRPr lang="en-US" sz="36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r="69196" b="21436"/>
          <a:stretch/>
        </p:blipFill>
        <p:spPr>
          <a:xfrm>
            <a:off x="4719769" y="8849060"/>
            <a:ext cx="1035222" cy="3398503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>
            <a:off x="3818801" y="9632669"/>
            <a:ext cx="983689" cy="537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658967" y="7848986"/>
            <a:ext cx="1011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cable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68807" y="8911668"/>
            <a:ext cx="3049419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ins. + gap of 300 </a:t>
            </a:r>
            <a:r>
              <a:rPr kumimoji="0" lang="el-G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Calibri" panose="020F0502020204030204" pitchFamily="34" charset="0"/>
                <a:sym typeface="Calibri"/>
              </a:rPr>
              <a:t>μ</a:t>
            </a: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Calibri" panose="020F0502020204030204" pitchFamily="34" charset="0"/>
                <a:sym typeface="Calibri"/>
              </a:rPr>
              <a:t> per side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107429" y="9939991"/>
            <a:ext cx="2042101" cy="20910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204031" y="8524524"/>
            <a:ext cx="0" cy="10000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270"/>
          <a:stretch/>
        </p:blipFill>
        <p:spPr>
          <a:xfrm>
            <a:off x="16665534" y="3835827"/>
            <a:ext cx="7382007" cy="3717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r="53520" b="13551"/>
          <a:stretch/>
        </p:blipFill>
        <p:spPr>
          <a:xfrm>
            <a:off x="9309424" y="4531710"/>
            <a:ext cx="5296950" cy="792720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11936118" y="5224287"/>
            <a:ext cx="527984" cy="349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1628952" y="5398857"/>
            <a:ext cx="1038350" cy="7200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871177" y="3982707"/>
            <a:ext cx="2901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MQXF cable for outer layers (needs sourcing)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146" y="6544990"/>
            <a:ext cx="754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Assumptions for insulation and channel design is based on CCT5 experience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9422579" y="2773050"/>
            <a:ext cx="8696825" cy="9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CCT6 graded cross-section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2108304" y="6667934"/>
            <a:ext cx="1892229" cy="10826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1832827" y="6986078"/>
            <a:ext cx="2342217" cy="129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99235" y="6052008"/>
            <a:ext cx="2455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LD1 cable for inner layers (in-hand)</a:t>
            </a:r>
          </a:p>
        </p:txBody>
      </p:sp>
    </p:spTree>
    <p:extLst>
      <p:ext uri="{BB962C8B-B14F-4D97-AF65-F5344CB8AC3E}">
        <p14:creationId xmlns:p14="http://schemas.microsoft.com/office/powerpoint/2010/main" val="10095051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659" y="15971"/>
            <a:ext cx="19396623" cy="2213071"/>
          </a:xfrm>
        </p:spPr>
        <p:txBody>
          <a:bodyPr/>
          <a:lstStyle/>
          <a:p>
            <a:r>
              <a:rPr lang="en-US" dirty="0"/>
              <a:t>30% operational margin at the MDP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/>
          <a:stretch/>
        </p:blipFill>
        <p:spPr>
          <a:xfrm>
            <a:off x="825983" y="2554701"/>
            <a:ext cx="10732465" cy="74360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51855" y="5370968"/>
            <a:ext cx="27656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1-2% rise of field at conductor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92" y="3927678"/>
            <a:ext cx="10621351" cy="743324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16851" y="3167142"/>
            <a:ext cx="99922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Straight-section length of 130 mm based on 1% criteria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t="13165"/>
          <a:stretch/>
        </p:blipFill>
        <p:spPr>
          <a:xfrm>
            <a:off x="1000379" y="10088663"/>
            <a:ext cx="10558069" cy="21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099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097" y="15971"/>
            <a:ext cx="20864186" cy="2213071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Updated structural cross section is optimized to fit in LBNL cryostat (</a:t>
            </a:r>
            <a:r>
              <a:rPr lang="en-US" sz="5200" dirty="0" err="1"/>
              <a:t>Mariusz</a:t>
            </a:r>
            <a:r>
              <a:rPr lang="en-US" sz="5200" dirty="0"/>
              <a:t> </a:t>
            </a:r>
            <a:r>
              <a:rPr lang="en-US" sz="5200" dirty="0" err="1"/>
              <a:t>Juchno</a:t>
            </a:r>
            <a:r>
              <a:rPr lang="en-US" sz="5200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2" y="4295878"/>
            <a:ext cx="7639126" cy="4460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659" y="2648560"/>
            <a:ext cx="695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Original structure made use of existing LD1 shell (presented at MT27)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95" y="9151075"/>
            <a:ext cx="3270584" cy="3130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5448" y="9738830"/>
            <a:ext cx="4300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structure reduces the OD by 400 mm to be compatible with testing at LBNL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697" y="4043303"/>
            <a:ext cx="2387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1260 mm 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3345" y="2579989"/>
            <a:ext cx="4670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Conductor stress results from the new 2D cross section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4328" r="41604" b="4598"/>
          <a:stretch/>
        </p:blipFill>
        <p:spPr>
          <a:xfrm>
            <a:off x="17296425" y="3383468"/>
            <a:ext cx="2560648" cy="40079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2283" r="40701" b="5113"/>
          <a:stretch/>
        </p:blipFill>
        <p:spPr>
          <a:xfrm>
            <a:off x="14635368" y="3316837"/>
            <a:ext cx="2783313" cy="4119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2" t="52718" r="6305" b="12105"/>
          <a:stretch/>
        </p:blipFill>
        <p:spPr>
          <a:xfrm>
            <a:off x="19814446" y="4513528"/>
            <a:ext cx="1447801" cy="2133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591692" y="3859666"/>
            <a:ext cx="168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973" r="42500" b="4956"/>
          <a:stretch/>
        </p:blipFill>
        <p:spPr>
          <a:xfrm>
            <a:off x="18874107" y="7962881"/>
            <a:ext cx="2362201" cy="4267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3765" r="39197" b="4826"/>
          <a:stretch/>
        </p:blipFill>
        <p:spPr>
          <a:xfrm>
            <a:off x="14539248" y="8010756"/>
            <a:ext cx="2743200" cy="4191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3" t="49585" r="5327" b="14303"/>
          <a:stretch/>
        </p:blipFill>
        <p:spPr>
          <a:xfrm>
            <a:off x="16958728" y="9468518"/>
            <a:ext cx="1524000" cy="2133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49969" r="5073" b="15029"/>
          <a:stretch/>
        </p:blipFill>
        <p:spPr>
          <a:xfrm>
            <a:off x="21045998" y="9545779"/>
            <a:ext cx="1447800" cy="1905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6872447" y="8420910"/>
            <a:ext cx="206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von Mises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20879704" y="8414078"/>
            <a:ext cx="206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von Mises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604721" y="2990887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Cooldown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8465301" y="3002951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 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284495" y="7722177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Cooldown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21045998" y="7676599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 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9194" y="8832333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860 mm OD</a:t>
            </a:r>
          </a:p>
        </p:txBody>
      </p:sp>
    </p:spTree>
    <p:extLst>
      <p:ext uri="{BB962C8B-B14F-4D97-AF65-F5344CB8AC3E}">
        <p14:creationId xmlns:p14="http://schemas.microsoft.com/office/powerpoint/2010/main" val="27547378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447639"/>
            <a:ext cx="24384000" cy="126836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The feasibility of mandrel fabrication and coil winding with such a large cable is unknown (new regime compared </a:t>
            </a:r>
            <a:r>
              <a:rPr lang="en-US"/>
              <a:t>to CCT5)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 dirty="0"/>
              <a:t>US MDP Collaboration Meeting 2022</a:t>
            </a:r>
          </a:p>
        </p:txBody>
      </p:sp>
      <p:sp>
        <p:nvSpPr>
          <p:cNvPr id="53" name="Text Placeholder 3"/>
          <p:cNvSpPr txBox="1">
            <a:spLocks/>
          </p:cNvSpPr>
          <p:nvPr/>
        </p:nvSpPr>
        <p:spPr>
          <a:xfrm>
            <a:off x="886081" y="6720201"/>
            <a:ext cx="3254287" cy="100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 fontScale="92500"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CCT5 channel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66888" y="8176604"/>
            <a:ext cx="0" cy="5029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077668" y="8102825"/>
            <a:ext cx="960120" cy="502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rot="5400000">
            <a:off x="2557728" y="12973168"/>
            <a:ext cx="0" cy="9601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5989" y="8271173"/>
            <a:ext cx="159851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11 mm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5687" y="12596926"/>
            <a:ext cx="171553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2.1 mm </a:t>
            </a:r>
          </a:p>
        </p:txBody>
      </p:sp>
      <p:sp>
        <p:nvSpPr>
          <p:cNvPr id="67" name="Text Placeholder 3"/>
          <p:cNvSpPr txBox="1">
            <a:spLocks/>
          </p:cNvSpPr>
          <p:nvPr/>
        </p:nvSpPr>
        <p:spPr>
          <a:xfrm>
            <a:off x="4093829" y="2623993"/>
            <a:ext cx="3254287" cy="220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CCT6 channel to relative scale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8676231" y="2932078"/>
            <a:ext cx="0" cy="103327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7387011" y="2858299"/>
            <a:ext cx="914400" cy="10332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rot="5400000">
            <a:off x="7828176" y="12956583"/>
            <a:ext cx="0" cy="9601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948115" y="3403205"/>
            <a:ext cx="194956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22.6 mm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632586" y="12766040"/>
            <a:ext cx="171553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2.0 mm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7071" y="3316993"/>
            <a:ext cx="935024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Deep, thin grooves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present challenges for CNC machining of the channel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b="22191"/>
          <a:stretch/>
        </p:blipFill>
        <p:spPr>
          <a:xfrm>
            <a:off x="12650634" y="5241256"/>
            <a:ext cx="10954407" cy="69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840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A seven-test mandrel to demonstrate feasibility of machining and winding, and to measure reaction gaps of conductor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9" y="5351281"/>
            <a:ext cx="8105334" cy="607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0785" y="3046012"/>
            <a:ext cx="7887082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Initia</a:t>
            </a:r>
            <a:r>
              <a:rPr lang="en-US" dirty="0"/>
              <a:t>l, straight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groove machining tests showed promise and allowed for trying different cutting tools and speeds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4" b="27685"/>
          <a:stretch/>
        </p:blipFill>
        <p:spPr>
          <a:xfrm>
            <a:off x="10949846" y="4438214"/>
            <a:ext cx="11595292" cy="3952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48968" y="2676682"/>
            <a:ext cx="788708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Seven-turn mandrel matching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the inner layer of CCT6 (22.6x2 mm grooves)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904" y="8181304"/>
            <a:ext cx="5781368" cy="4336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014" y="8118256"/>
            <a:ext cx="5949495" cy="446212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0204440" y="10618839"/>
            <a:ext cx="2597160" cy="89418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03160" y="11513020"/>
            <a:ext cx="656438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versized at pole to measure length change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during reaction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60260" y="12864464"/>
            <a:ext cx="7984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Machining performed by M. </a:t>
            </a:r>
            <a:r>
              <a:rPr lang="en-US" dirty="0" err="1">
                <a:solidFill>
                  <a:schemeClr val="bg1"/>
                </a:solidFill>
              </a:rPr>
              <a:t>Maruszewski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32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Winding process and determination of final groove dimension is in progress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3" y="5374869"/>
            <a:ext cx="6538693" cy="4904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888" y="5374869"/>
            <a:ext cx="6495440" cy="48715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88045" y="3572044"/>
            <a:ext cx="1465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Winding</a:t>
            </a:r>
            <a:r>
              <a:rPr lang="en-US" sz="3600" dirty="0"/>
              <a:t> of 51 strand LD1 cable into deep grooves is challenging, but feasible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9883" y="6035587"/>
            <a:ext cx="2848898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Clamps to prevent popped strands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914" y="5374869"/>
            <a:ext cx="6460540" cy="484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61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Winding process and determination of final groove dimension is in progress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621" y="8186118"/>
            <a:ext cx="5448495" cy="4086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32" y="8273691"/>
            <a:ext cx="5400298" cy="4050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b="26936"/>
          <a:stretch/>
        </p:blipFill>
        <p:spPr>
          <a:xfrm>
            <a:off x="856649" y="4617924"/>
            <a:ext cx="8226718" cy="32072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4884" y="3193353"/>
            <a:ext cx="12604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Reaction</a:t>
            </a:r>
            <a:r>
              <a:rPr lang="en-US" sz="3600" dirty="0"/>
              <a:t> gives first feedback on channel depth and reaction gaps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114" y="3976736"/>
            <a:ext cx="5083340" cy="3812505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3132" y="3933088"/>
            <a:ext cx="5270666" cy="3952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812917" y="5171392"/>
            <a:ext cx="253207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before reaction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20503" y="8273691"/>
            <a:ext cx="262659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after reaction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30113"/>
          <a:stretch/>
        </p:blipFill>
        <p:spPr>
          <a:xfrm>
            <a:off x="909874" y="8488035"/>
            <a:ext cx="7107812" cy="34369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3" b="15060"/>
          <a:stretch/>
        </p:blipFill>
        <p:spPr>
          <a:xfrm>
            <a:off x="6331623" y="7559891"/>
            <a:ext cx="3545367" cy="21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469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63824</TotalTime>
  <Words>508</Words>
  <Application>Microsoft Office PowerPoint</Application>
  <PresentationFormat>Custom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ATAP No Footer</vt:lpstr>
      <vt:lpstr>PowerPoint Presentation</vt:lpstr>
      <vt:lpstr>Outline</vt:lpstr>
      <vt:lpstr>Reminder: CCT6 is a 4-layer, graded design based on existing cables</vt:lpstr>
      <vt:lpstr>30% operational margin at the MDP targets</vt:lpstr>
      <vt:lpstr>Updated structural cross section is optimized to fit in LBNL cryostat (Mariusz Juchno)</vt:lpstr>
      <vt:lpstr>The feasibility of mandrel fabrication and coil winding with such a large cable is unknown (new regime compared to CCT5)</vt:lpstr>
      <vt:lpstr>A seven-test mandrel to demonstrate feasibility of machining and winding, and to measure reaction gaps of conductor </vt:lpstr>
      <vt:lpstr>Winding process and determination of final groove dimension is in progress</vt:lpstr>
      <vt:lpstr>Winding process and determination of final groove dimension is in progress</vt:lpstr>
      <vt:lpstr>Summary and Next Steps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Zlobin x8192 11001N</dc:creator>
  <cp:lastModifiedBy>Lucas Brouwer</cp:lastModifiedBy>
  <cp:revision>1010</cp:revision>
  <dcterms:modified xsi:type="dcterms:W3CDTF">2022-11-09T21:40:52Z</dcterms:modified>
</cp:coreProperties>
</file>