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9.jpg" ContentType="image/jp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7" r:id="rId5"/>
  </p:sldMasterIdLst>
  <p:notesMasterIdLst>
    <p:notesMasterId r:id="rId12"/>
  </p:notesMasterIdLst>
  <p:handoutMasterIdLst>
    <p:handoutMasterId r:id="rId13"/>
  </p:handoutMasterIdLst>
  <p:sldIdLst>
    <p:sldId id="1266" r:id="rId6"/>
    <p:sldId id="1519" r:id="rId7"/>
    <p:sldId id="1552" r:id="rId8"/>
    <p:sldId id="256" r:id="rId9"/>
    <p:sldId id="1553" r:id="rId10"/>
    <p:sldId id="1554" r:id="rId11"/>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2BDAFA-E961-45AA-8E34-76944E7F5140}">
          <p14:sldIdLst>
            <p14:sldId id="1266"/>
            <p14:sldId id="1519"/>
            <p14:sldId id="1552"/>
            <p14:sldId id="256"/>
            <p14:sldId id="1553"/>
            <p14:sldId id="1554"/>
          </p14:sldIdLst>
        </p14:section>
        <p14:section name="Untitled Section" id="{BA336F6A-9CE9-43BE-8B66-2D27497DC5C4}">
          <p14:sldIdLst/>
        </p14:section>
      </p14:sectionLst>
    </p:ext>
    <p:ext uri="{EFAFB233-063F-42B5-8137-9DF3F51BA10A}">
      <p15:sldGuideLst xmlns:p15="http://schemas.microsoft.com/office/powerpoint/2012/main">
        <p15:guide id="1" orient="horz" pos="2560" userDrawn="1">
          <p15:clr>
            <a:srgbClr val="A4A3A4"/>
          </p15:clr>
        </p15:guide>
        <p15:guide id="2" orient="horz" pos="1010" userDrawn="1">
          <p15:clr>
            <a:srgbClr val="A4A3A4"/>
          </p15:clr>
        </p15:guide>
        <p15:guide id="3" orient="horz" pos="3630" userDrawn="1">
          <p15:clr>
            <a:srgbClr val="A4A3A4"/>
          </p15:clr>
        </p15:guide>
        <p15:guide id="4" orient="horz" pos="2309" userDrawn="1">
          <p15:clr>
            <a:srgbClr val="A4A3A4"/>
          </p15:clr>
        </p15:guide>
        <p15:guide id="5" pos="7295" userDrawn="1">
          <p15:clr>
            <a:srgbClr val="A4A3A4"/>
          </p15:clr>
        </p15:guide>
        <p15:guide id="6" pos="393" userDrawn="1">
          <p15:clr>
            <a:srgbClr val="A4A3A4"/>
          </p15:clr>
        </p15:guide>
        <p15:guide id="7" userDrawn="1">
          <p15:clr>
            <a:srgbClr val="A4A3A4"/>
          </p15:clr>
        </p15:guide>
        <p15:guide id="8" pos="2767" userDrawn="1">
          <p15:clr>
            <a:srgbClr val="A4A3A4"/>
          </p15:clr>
        </p15:guide>
        <p15:guide id="9" pos="5185" userDrawn="1">
          <p15:clr>
            <a:srgbClr val="A4A3A4"/>
          </p15:clr>
        </p15:guide>
        <p15:guide id="10" pos="4905" userDrawn="1">
          <p15:clr>
            <a:srgbClr val="A4A3A4"/>
          </p15:clr>
        </p15:guide>
        <p15:guide id="11" pos="3803" userDrawn="1">
          <p15:clr>
            <a:srgbClr val="A4A3A4"/>
          </p15:clr>
        </p15:guide>
        <p15:guide id="12" pos="2495"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203BE2"/>
    <a:srgbClr val="CC00CC"/>
    <a:srgbClr val="FF33CC"/>
    <a:srgbClr val="898989"/>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3042" autoAdjust="0"/>
  </p:normalViewPr>
  <p:slideViewPr>
    <p:cSldViewPr snapToGrid="0" snapToObjects="1">
      <p:cViewPr varScale="1">
        <p:scale>
          <a:sx n="73" d="100"/>
          <a:sy n="73" d="100"/>
        </p:scale>
        <p:origin x="1296" y="72"/>
      </p:cViewPr>
      <p:guideLst>
        <p:guide orient="horz" pos="2560"/>
        <p:guide orient="horz" pos="1010"/>
        <p:guide orient="horz" pos="3630"/>
        <p:guide orient="horz" pos="2309"/>
        <p:guide pos="7295"/>
        <p:guide pos="393"/>
        <p:guide/>
        <p:guide pos="2767"/>
        <p:guide pos="5185"/>
        <p:guide pos="4905"/>
        <p:guide pos="3803"/>
        <p:guide pos="249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918"/>
    </p:cViewPr>
  </p:sorterViewPr>
  <p:notesViewPr>
    <p:cSldViewPr snapToGrid="0" snapToObjects="1">
      <p:cViewPr varScale="1">
        <p:scale>
          <a:sx n="114" d="100"/>
          <a:sy n="114" d="100"/>
        </p:scale>
        <p:origin x="-4192" y="-11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pta, Ramesh C" userId="d9fe566f-923e-4d67-93cf-3a1eb5c3ebd4" providerId="ADAL" clId="{3550425B-DAB0-4950-9560-C61765718C97}"/>
    <pc:docChg chg="undo custSel modSld">
      <pc:chgData name="Gupta, Ramesh C" userId="d9fe566f-923e-4d67-93cf-3a1eb5c3ebd4" providerId="ADAL" clId="{3550425B-DAB0-4950-9560-C61765718C97}" dt="2022-12-07T21:26:41.841" v="172" actId="115"/>
      <pc:docMkLst>
        <pc:docMk/>
      </pc:docMkLst>
      <pc:sldChg chg="modSp mod">
        <pc:chgData name="Gupta, Ramesh C" userId="d9fe566f-923e-4d67-93cf-3a1eb5c3ebd4" providerId="ADAL" clId="{3550425B-DAB0-4950-9560-C61765718C97}" dt="2022-12-07T21:26:41.841" v="172" actId="115"/>
        <pc:sldMkLst>
          <pc:docMk/>
          <pc:sldMk cId="1914201515" sldId="1519"/>
        </pc:sldMkLst>
        <pc:spChg chg="mod">
          <ac:chgData name="Gupta, Ramesh C" userId="d9fe566f-923e-4d67-93cf-3a1eb5c3ebd4" providerId="ADAL" clId="{3550425B-DAB0-4950-9560-C61765718C97}" dt="2022-12-07T21:26:41.841" v="172" actId="115"/>
          <ac:spMkLst>
            <pc:docMk/>
            <pc:sldMk cId="1914201515" sldId="1519"/>
            <ac:spMk id="24" creationId="{06EC3DC1-678D-4023-A313-5E9D8379E9FD}"/>
          </ac:spMkLst>
        </pc:spChg>
      </pc:sldChg>
      <pc:sldChg chg="modSp mod">
        <pc:chgData name="Gupta, Ramesh C" userId="d9fe566f-923e-4d67-93cf-3a1eb5c3ebd4" providerId="ADAL" clId="{3550425B-DAB0-4950-9560-C61765718C97}" dt="2022-12-07T21:23:44.791" v="133" actId="20577"/>
        <pc:sldMkLst>
          <pc:docMk/>
          <pc:sldMk cId="2654791536" sldId="1552"/>
        </pc:sldMkLst>
        <pc:spChg chg="mod">
          <ac:chgData name="Gupta, Ramesh C" userId="d9fe566f-923e-4d67-93cf-3a1eb5c3ebd4" providerId="ADAL" clId="{3550425B-DAB0-4950-9560-C61765718C97}" dt="2022-12-07T21:23:44.791" v="133" actId="20577"/>
          <ac:spMkLst>
            <pc:docMk/>
            <pc:sldMk cId="2654791536" sldId="1552"/>
            <ac:spMk id="3" creationId="{5FC6459F-532A-008E-AC39-6EF1E052A704}"/>
          </ac:spMkLst>
        </pc:spChg>
      </pc:sldChg>
      <pc:sldChg chg="modSp mod">
        <pc:chgData name="Gupta, Ramesh C" userId="d9fe566f-923e-4d67-93cf-3a1eb5c3ebd4" providerId="ADAL" clId="{3550425B-DAB0-4950-9560-C61765718C97}" dt="2022-12-07T19:30:09.274" v="28" actId="1076"/>
        <pc:sldMkLst>
          <pc:docMk/>
          <pc:sldMk cId="2841208512" sldId="1553"/>
        </pc:sldMkLst>
        <pc:spChg chg="mod">
          <ac:chgData name="Gupta, Ramesh C" userId="d9fe566f-923e-4d67-93cf-3a1eb5c3ebd4" providerId="ADAL" clId="{3550425B-DAB0-4950-9560-C61765718C97}" dt="2022-12-07T19:28:46.075" v="11" actId="20577"/>
          <ac:spMkLst>
            <pc:docMk/>
            <pc:sldMk cId="2841208512" sldId="1553"/>
            <ac:spMk id="2" creationId="{00000000-0000-0000-0000-000000000000}"/>
          </ac:spMkLst>
        </pc:spChg>
        <pc:spChg chg="mod">
          <ac:chgData name="Gupta, Ramesh C" userId="d9fe566f-923e-4d67-93cf-3a1eb5c3ebd4" providerId="ADAL" clId="{3550425B-DAB0-4950-9560-C61765718C97}" dt="2022-12-07T19:29:47.459" v="26" actId="14100"/>
          <ac:spMkLst>
            <pc:docMk/>
            <pc:sldMk cId="2841208512" sldId="1553"/>
            <ac:spMk id="15" creationId="{14EECD9A-862B-453F-5AD4-1E30FC00A2CF}"/>
          </ac:spMkLst>
        </pc:spChg>
        <pc:grpChg chg="mod">
          <ac:chgData name="Gupta, Ramesh C" userId="d9fe566f-923e-4d67-93cf-3a1eb5c3ebd4" providerId="ADAL" clId="{3550425B-DAB0-4950-9560-C61765718C97}" dt="2022-12-07T19:30:04.026" v="27" actId="1076"/>
          <ac:grpSpMkLst>
            <pc:docMk/>
            <pc:sldMk cId="2841208512" sldId="1553"/>
            <ac:grpSpMk id="16" creationId="{0C29AF8D-BA04-76CA-9567-CA045C183C1B}"/>
          </ac:grpSpMkLst>
        </pc:grpChg>
        <pc:picChg chg="mod">
          <ac:chgData name="Gupta, Ramesh C" userId="d9fe566f-923e-4d67-93cf-3a1eb5c3ebd4" providerId="ADAL" clId="{3550425B-DAB0-4950-9560-C61765718C97}" dt="2022-12-07T19:30:09.274" v="28" actId="1076"/>
          <ac:picMkLst>
            <pc:docMk/>
            <pc:sldMk cId="2841208512" sldId="1553"/>
            <ac:picMk id="14" creationId="{706B42E7-4654-2945-D34E-E836B28E0C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1B9D2C41-C2D0-FF45-8B99-3885B7F78EB1}" type="datetimeFigureOut">
              <a:rPr lang="en-US" smtClean="0"/>
              <a:t>12/7/2022</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269AC406-2681-664E-BB07-370330405AEA}" type="slidenum">
              <a:rPr lang="en-US" smtClean="0"/>
              <a:t>‹#›</a:t>
            </a:fld>
            <a:endParaRPr lang="en-US" dirty="0"/>
          </a:p>
        </p:txBody>
      </p:sp>
    </p:spTree>
    <p:extLst>
      <p:ext uri="{BB962C8B-B14F-4D97-AF65-F5344CB8AC3E}">
        <p14:creationId xmlns:p14="http://schemas.microsoft.com/office/powerpoint/2010/main" val="46136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A948ED6-3360-EB40-9D40-476C2156E9E8}" type="datetimeFigureOut">
              <a:rPr lang="en-US" smtClean="0"/>
              <a:t>12/7/2022</a:t>
            </a:fld>
            <a:endParaRPr lang="en-US"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D8C10DA6-9909-7D4F-83A2-7593F71DDB5D}" type="slidenum">
              <a:rPr lang="en-US" smtClean="0"/>
              <a:t>‹#›</a:t>
            </a:fld>
            <a:endParaRPr lang="en-US" dirty="0"/>
          </a:p>
        </p:txBody>
      </p:sp>
    </p:spTree>
    <p:extLst>
      <p:ext uri="{BB962C8B-B14F-4D97-AF65-F5344CB8AC3E}">
        <p14:creationId xmlns:p14="http://schemas.microsoft.com/office/powerpoint/2010/main" val="32502528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1</a:t>
            </a:fld>
            <a:endParaRPr lang="en-US" dirty="0"/>
          </a:p>
        </p:txBody>
      </p:sp>
    </p:spTree>
    <p:extLst>
      <p:ext uri="{BB962C8B-B14F-4D97-AF65-F5344CB8AC3E}">
        <p14:creationId xmlns:p14="http://schemas.microsoft.com/office/powerpoint/2010/main" val="425905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fld id="{A4EB262D-C7F6-4318-A120-4EAFBEF2F561}" type="slidenum">
              <a:rPr lang="en-US" altLang="en-US" smtClean="0"/>
              <a:pPr/>
              <a:t>2</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130709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3</a:t>
            </a:fld>
            <a:endParaRPr lang="en-US" dirty="0"/>
          </a:p>
        </p:txBody>
      </p:sp>
    </p:spTree>
    <p:extLst>
      <p:ext uri="{BB962C8B-B14F-4D97-AF65-F5344CB8AC3E}">
        <p14:creationId xmlns:p14="http://schemas.microsoft.com/office/powerpoint/2010/main" val="2958958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4</a:t>
            </a:fld>
            <a:endParaRPr lang="en-US" dirty="0"/>
          </a:p>
        </p:txBody>
      </p:sp>
    </p:spTree>
    <p:extLst>
      <p:ext uri="{BB962C8B-B14F-4D97-AF65-F5344CB8AC3E}">
        <p14:creationId xmlns:p14="http://schemas.microsoft.com/office/powerpoint/2010/main" val="125362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6</a:t>
            </a:fld>
            <a:endParaRPr lang="en-US" dirty="0"/>
          </a:p>
        </p:txBody>
      </p:sp>
    </p:spTree>
    <p:extLst>
      <p:ext uri="{BB962C8B-B14F-4D97-AF65-F5344CB8AC3E}">
        <p14:creationId xmlns:p14="http://schemas.microsoft.com/office/powerpoint/2010/main" val="2975824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12192000"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611722" y="4891939"/>
            <a:ext cx="10968567"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27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1459" y="186644"/>
            <a:ext cx="3789783" cy="1020399"/>
          </a:xfrm>
          <a:prstGeom prst="rect">
            <a:avLst/>
          </a:prstGeom>
        </p:spPr>
      </p:pic>
    </p:spTree>
    <p:extLst>
      <p:ext uri="{BB962C8B-B14F-4D97-AF65-F5344CB8AC3E}">
        <p14:creationId xmlns:p14="http://schemas.microsoft.com/office/powerpoint/2010/main" val="132333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75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86D0-68D1-419F-BA3D-06AFC8DA30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ACD12-D2D1-42F5-AABE-53A4EBA684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86CAD-6EC5-4BDB-AEE8-D4ED18242F9D}"/>
              </a:ext>
            </a:extLst>
          </p:cNvPr>
          <p:cNvSpPr>
            <a:spLocks noGrp="1"/>
          </p:cNvSpPr>
          <p:nvPr>
            <p:ph type="dt" sz="half" idx="10"/>
          </p:nvPr>
        </p:nvSpPr>
        <p:spPr/>
        <p:txBody>
          <a:bodyPr/>
          <a:lstStyle/>
          <a:p>
            <a:fld id="{9A7DA6E7-61D7-4F06-9BB0-476650944036}" type="datetimeFigureOut">
              <a:rPr lang="en-US" smtClean="0"/>
              <a:t>12/7/2022</a:t>
            </a:fld>
            <a:endParaRPr lang="en-US"/>
          </a:p>
        </p:txBody>
      </p:sp>
      <p:sp>
        <p:nvSpPr>
          <p:cNvPr id="5" name="Footer Placeholder 4">
            <a:extLst>
              <a:ext uri="{FF2B5EF4-FFF2-40B4-BE49-F238E27FC236}">
                <a16:creationId xmlns:a16="http://schemas.microsoft.com/office/drawing/2014/main" id="{ECB1993A-56EC-4D25-81DC-7573347D0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4182D-E4D9-4C1F-A630-693A0EDA2CF7}"/>
              </a:ext>
            </a:extLst>
          </p:cNvPr>
          <p:cNvSpPr>
            <a:spLocks noGrp="1"/>
          </p:cNvSpPr>
          <p:nvPr>
            <p:ph type="sldNum" sz="quarter" idx="12"/>
          </p:nvPr>
        </p:nvSpPr>
        <p:spPr/>
        <p:txBody>
          <a:bodyPr/>
          <a:lstStyle/>
          <a:p>
            <a:fld id="{1410F349-465D-42D3-9E29-7E6FDC97D6CE}" type="slidenum">
              <a:rPr lang="en-US" smtClean="0"/>
              <a:t>‹#›</a:t>
            </a:fld>
            <a:endParaRPr lang="en-US"/>
          </a:p>
        </p:txBody>
      </p:sp>
    </p:spTree>
    <p:extLst>
      <p:ext uri="{BB962C8B-B14F-4D97-AF65-F5344CB8AC3E}">
        <p14:creationId xmlns:p14="http://schemas.microsoft.com/office/powerpoint/2010/main" val="87271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438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12192000"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Subtitle 2"/>
          <p:cNvSpPr>
            <a:spLocks noGrp="1"/>
          </p:cNvSpPr>
          <p:nvPr>
            <p:ph type="subTitle" idx="1"/>
          </p:nvPr>
        </p:nvSpPr>
        <p:spPr>
          <a:xfrm>
            <a:off x="611722" y="4891939"/>
            <a:ext cx="10968567"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27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1459" y="186644"/>
            <a:ext cx="3789783" cy="1020399"/>
          </a:xfrm>
          <a:prstGeom prst="rect">
            <a:avLst/>
          </a:prstGeom>
        </p:spPr>
      </p:pic>
    </p:spTree>
    <p:extLst>
      <p:ext uri="{BB962C8B-B14F-4D97-AF65-F5344CB8AC3E}">
        <p14:creationId xmlns:p14="http://schemas.microsoft.com/office/powerpoint/2010/main" val="427418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9" y="2130853"/>
            <a:ext cx="10364391" cy="1470049"/>
          </a:xfrm>
        </p:spPr>
        <p:txBody>
          <a:bodyPr/>
          <a:lstStyle/>
          <a:p>
            <a:r>
              <a:rPr lang="en-US"/>
              <a:t>Click to edit Master title style</a:t>
            </a:r>
          </a:p>
        </p:txBody>
      </p:sp>
      <p:sp>
        <p:nvSpPr>
          <p:cNvPr id="3" name="Subtitle 2"/>
          <p:cNvSpPr>
            <a:spLocks noGrp="1"/>
          </p:cNvSpPr>
          <p:nvPr>
            <p:ph type="subTitle" idx="1"/>
          </p:nvPr>
        </p:nvSpPr>
        <p:spPr>
          <a:xfrm>
            <a:off x="1829100" y="3886652"/>
            <a:ext cx="8533805" cy="1752451"/>
          </a:xfrm>
        </p:spPr>
        <p:txBody>
          <a:bodyPr/>
          <a:lstStyle>
            <a:lvl1pPr marL="0" indent="0" algn="ctr">
              <a:buNone/>
              <a:defRPr/>
            </a:lvl1pPr>
            <a:lvl2pPr marL="241093" indent="0" algn="ctr">
              <a:buNone/>
              <a:defRPr/>
            </a:lvl2pPr>
            <a:lvl3pPr marL="482186" indent="0" algn="ctr">
              <a:buNone/>
              <a:defRPr/>
            </a:lvl3pPr>
            <a:lvl4pPr marL="723279" indent="0" algn="ctr">
              <a:buNone/>
              <a:defRPr/>
            </a:lvl4pPr>
            <a:lvl5pPr marL="964372" indent="0" algn="ctr">
              <a:buNone/>
              <a:defRPr/>
            </a:lvl5pPr>
            <a:lvl6pPr marL="1205465" indent="0" algn="ctr">
              <a:buNone/>
              <a:defRPr/>
            </a:lvl6pPr>
            <a:lvl7pPr marL="1446558" indent="0" algn="ctr">
              <a:buNone/>
              <a:defRPr/>
            </a:lvl7pPr>
            <a:lvl8pPr marL="1687651" indent="0" algn="ctr">
              <a:buNone/>
              <a:defRPr/>
            </a:lvl8pPr>
            <a:lvl9pPr marL="1928744" indent="0" algn="ctr">
              <a:buNone/>
              <a:defRPr/>
            </a:lvl9pPr>
          </a:lstStyle>
          <a:p>
            <a:r>
              <a:rPr lang="en-US"/>
              <a:t>Click to edit Master subtitle style</a:t>
            </a:r>
          </a:p>
        </p:txBody>
      </p:sp>
    </p:spTree>
    <p:extLst>
      <p:ext uri="{BB962C8B-B14F-4D97-AF65-F5344CB8AC3E}">
        <p14:creationId xmlns:p14="http://schemas.microsoft.com/office/powerpoint/2010/main" val="2412996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3" y="6356355"/>
            <a:ext cx="688900" cy="365125"/>
          </a:xfrm>
          <a:prstGeom prst="rect">
            <a:avLst/>
          </a:prstGeom>
        </p:spPr>
        <p:txBody>
          <a:bodyPr vert="horz" lIns="91440" tIns="45720" rIns="91440" bIns="45720" rtlCol="0" anchor="ctr"/>
          <a:lstStyle>
            <a:lvl1pPr algn="r">
              <a:defRPr sz="750">
                <a:solidFill>
                  <a:srgbClr val="898989"/>
                </a:solidFill>
              </a:defRPr>
            </a:lvl1pPr>
          </a:lstStyle>
          <a:p>
            <a:fld id="{D260E43B-7F43-FA45-AAB7-E054FD6CC4E3}" type="slidenum">
              <a:rPr lang="en-US" smtClean="0"/>
              <a:pPr/>
              <a:t>‹#›</a:t>
            </a:fld>
            <a:endParaRPr lang="en-US" dirty="0"/>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615" y="6323779"/>
            <a:ext cx="122215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r" defTabSz="342812">
              <a:defRPr/>
            </a:pPr>
            <a:endParaRPr lang="en-US" sz="1350" dirty="0">
              <a:solidFill>
                <a:srgbClr val="FFFFFF"/>
              </a:solidFill>
              <a:latin typeface="Arial" charset="0"/>
              <a:ea typeface="ＭＳ Ｐゴシック" charset="0"/>
              <a:cs typeface="ＭＳ Ｐゴシック" charset="0"/>
            </a:endParaRPr>
          </a:p>
          <a:p>
            <a:pPr algn="r" defTabSz="342812">
              <a:defRPr/>
            </a:pPr>
            <a:r>
              <a:rPr lang="en-US" sz="1350" dirty="0" err="1">
                <a:solidFill>
                  <a:srgbClr val="FFFFFF"/>
                </a:solidFill>
                <a:latin typeface="Arial" charset="0"/>
                <a:ea typeface="ＭＳ Ｐゴシック" charset="0"/>
                <a:cs typeface="ＭＳ Ｐゴシック" charset="0"/>
              </a:rPr>
              <a:t>ReBCO</a:t>
            </a:r>
            <a:r>
              <a:rPr lang="en-US" sz="1350" dirty="0">
                <a:solidFill>
                  <a:srgbClr val="FFFFFF"/>
                </a:solidFill>
                <a:latin typeface="Arial" charset="0"/>
                <a:ea typeface="ＭＳ Ｐゴシック" charset="0"/>
                <a:cs typeface="ＭＳ Ｐゴシック" charset="0"/>
              </a:rPr>
              <a:t>  – Upcoming Tape Coil Tests      -Ramesh Gupta                   USMDP General Meeting,  December 7, 2022       </a:t>
            </a:r>
            <a:r>
              <a:rPr lang="en-US" sz="1350" dirty="0">
                <a:solidFill>
                  <a:srgbClr val="FFFF00"/>
                </a:solidFill>
                <a:latin typeface="Arial" charset="0"/>
                <a:ea typeface="ＭＳ Ｐゴシック" charset="0"/>
                <a:cs typeface="ＭＳ Ｐゴシック" charset="0"/>
              </a:rPr>
              <a:t> </a:t>
            </a:r>
            <a:fld id="{371D28AC-489D-484A-8E4C-6354E6776D9C}" type="slidenum">
              <a:rPr lang="en-US" sz="1350" smtClean="0">
                <a:solidFill>
                  <a:srgbClr val="FFFF00"/>
                </a:solidFill>
                <a:latin typeface="Arial" charset="0"/>
                <a:ea typeface="ＭＳ Ｐゴシック" charset="0"/>
                <a:cs typeface="ＭＳ Ｐゴシック" charset="0"/>
              </a:rPr>
              <a:t>‹#›</a:t>
            </a:fld>
            <a:endParaRPr lang="en-US" sz="1350" dirty="0">
              <a:solidFill>
                <a:srgbClr val="FFFF00"/>
              </a:solidFill>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2192" y="6457861"/>
            <a:ext cx="2093957" cy="263614"/>
          </a:xfrm>
          <a:prstGeom prst="rect">
            <a:avLst/>
          </a:prstGeom>
        </p:spPr>
      </p:pic>
      <p:sp>
        <p:nvSpPr>
          <p:cNvPr id="49" name="Rectangle 48">
            <a:extLst>
              <a:ext uri="{FF2B5EF4-FFF2-40B4-BE49-F238E27FC236}">
                <a16:creationId xmlns:a16="http://schemas.microsoft.com/office/drawing/2014/main" id="{B08FBF34-4E67-6C47-A78A-9C135843AE40}"/>
              </a:ext>
            </a:extLst>
          </p:cNvPr>
          <p:cNvSpPr/>
          <p:nvPr userDrawn="1"/>
        </p:nvSpPr>
        <p:spPr>
          <a:xfrm>
            <a:off x="5" y="0"/>
            <a:ext cx="12191999" cy="1143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0" name="Title 1">
            <a:extLst>
              <a:ext uri="{FF2B5EF4-FFF2-40B4-BE49-F238E27FC236}">
                <a16:creationId xmlns:a16="http://schemas.microsoft.com/office/drawing/2014/main" id="{24CD79B7-4787-7344-A8E3-991F38CC2D9C}"/>
              </a:ext>
            </a:extLst>
          </p:cNvPr>
          <p:cNvSpPr txBox="1">
            <a:spLocks/>
          </p:cNvSpPr>
          <p:nvPr userDrawn="1"/>
        </p:nvSpPr>
        <p:spPr>
          <a:xfrm>
            <a:off x="3610096" y="0"/>
            <a:ext cx="8581904" cy="1143000"/>
          </a:xfrm>
          <a:prstGeom prst="rect">
            <a:avLst/>
          </a:prstGeom>
        </p:spPr>
        <p:txBody>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sz="2100"/>
              <a:t>Click to edit Master title style</a:t>
            </a:r>
            <a:endParaRPr lang="en-US" sz="2100" dirty="0"/>
          </a:p>
        </p:txBody>
      </p:sp>
      <p:pic>
        <p:nvPicPr>
          <p:cNvPr id="51" name="Picture 50">
            <a:extLst>
              <a:ext uri="{FF2B5EF4-FFF2-40B4-BE49-F238E27FC236}">
                <a16:creationId xmlns:a16="http://schemas.microsoft.com/office/drawing/2014/main" id="{11AF6C34-0601-C649-8859-7C59EC754F8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28857" y="123515"/>
            <a:ext cx="2752384" cy="889536"/>
          </a:xfrm>
          <a:prstGeom prst="rect">
            <a:avLst/>
          </a:prstGeom>
        </p:spPr>
      </p:pic>
    </p:spTree>
    <p:extLst>
      <p:ext uri="{BB962C8B-B14F-4D97-AF65-F5344CB8AC3E}">
        <p14:creationId xmlns:p14="http://schemas.microsoft.com/office/powerpoint/2010/main" val="1905364349"/>
      </p:ext>
    </p:extLst>
  </p:cSld>
  <p:clrMap bg1="lt1" tx1="dk1" bg2="lt2" tx2="dk2" accent1="accent1" accent2="accent2" accent3="accent3" accent4="accent4" accent5="accent5" accent6="accent6" hlink="hlink" folHlink="folHlink"/>
  <p:sldLayoutIdLst>
    <p:sldLayoutId id="2147483669" r:id="rId1"/>
    <p:sldLayoutId id="2147483685" r:id="rId2"/>
    <p:sldLayoutId id="2147483687" r:id="rId3"/>
  </p:sldLayoutIdLst>
  <p:hf sldNum="0" hdr="0" dt="0"/>
  <p:txStyles>
    <p:titleStyle>
      <a:lvl1pPr algn="ctr" defTabSz="342900" rtl="0" eaLnBrk="1" latinLnBrk="0" hangingPunct="1">
        <a:spcBef>
          <a:spcPct val="0"/>
        </a:spcBef>
        <a:buNone/>
        <a:defRPr sz="21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3" y="6356355"/>
            <a:ext cx="688900" cy="365125"/>
          </a:xfrm>
          <a:prstGeom prst="rect">
            <a:avLst/>
          </a:prstGeom>
        </p:spPr>
        <p:txBody>
          <a:bodyPr vert="horz" lIns="91440" tIns="45720" rIns="91440" bIns="45720" rtlCol="0" anchor="ctr"/>
          <a:lstStyle>
            <a:lvl1pPr algn="r">
              <a:defRPr sz="750">
                <a:solidFill>
                  <a:srgbClr val="898989"/>
                </a:solidFill>
              </a:defRPr>
            </a:lvl1pPr>
          </a:lstStyle>
          <a:p>
            <a:pPr>
              <a:defRPr/>
            </a:pPr>
            <a:fld id="{D260E43B-7F43-FA45-AAB7-E054FD6CC4E3}" type="slidenum">
              <a:rPr lang="en-US" smtClean="0"/>
              <a:pPr>
                <a:defRPr/>
              </a:pPr>
              <a:t>‹#›</a:t>
            </a:fld>
            <a:endParaRPr lang="en-US" dirty="0"/>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615" y="6323779"/>
            <a:ext cx="122215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2192" y="6457861"/>
            <a:ext cx="2093957" cy="263614"/>
          </a:xfrm>
          <a:prstGeom prst="rect">
            <a:avLst/>
          </a:prstGeom>
        </p:spPr>
      </p:pic>
    </p:spTree>
    <p:extLst>
      <p:ext uri="{BB962C8B-B14F-4D97-AF65-F5344CB8AC3E}">
        <p14:creationId xmlns:p14="http://schemas.microsoft.com/office/powerpoint/2010/main" val="14489794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Lst>
  <p:hf sldNum="0" hdr="0" dt="0"/>
  <p:txStyles>
    <p:titleStyle>
      <a:lvl1pPr algn="ctr" defTabSz="342900" rtl="0" eaLnBrk="1" latinLnBrk="0" hangingPunct="1">
        <a:spcBef>
          <a:spcPct val="0"/>
        </a:spcBef>
        <a:buNone/>
        <a:defRPr sz="21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2641" y="2393435"/>
            <a:ext cx="9135297" cy="1660968"/>
          </a:xfrm>
          <a:prstGeom prst="rect">
            <a:avLst/>
          </a:prstGeom>
        </p:spPr>
        <p:txBody>
          <a:bodyPr wrap="square">
            <a:spAutoFit/>
          </a:bodyPr>
          <a:lstStyle/>
          <a:p>
            <a:pPr algn="ctr"/>
            <a:r>
              <a:rPr lang="en-US" sz="4400" b="1" dirty="0" err="1">
                <a:solidFill>
                  <a:schemeClr val="bg1"/>
                </a:solidFill>
              </a:rPr>
              <a:t>ReBCO</a:t>
            </a:r>
            <a:r>
              <a:rPr lang="en-US" sz="4400" b="1" dirty="0">
                <a:solidFill>
                  <a:schemeClr val="bg1"/>
                </a:solidFill>
              </a:rPr>
              <a:t> – Upcoming Tape Coil Tests</a:t>
            </a:r>
          </a:p>
          <a:p>
            <a:pPr algn="ctr">
              <a:lnSpc>
                <a:spcPct val="150000"/>
              </a:lnSpc>
            </a:pPr>
            <a:r>
              <a:rPr lang="en-US" sz="4400" b="1" dirty="0">
                <a:solidFill>
                  <a:srgbClr val="FFFF00"/>
                </a:solidFill>
              </a:rPr>
              <a:t>Ramesh Gupta</a:t>
            </a:r>
          </a:p>
        </p:txBody>
      </p:sp>
      <p:sp>
        <p:nvSpPr>
          <p:cNvPr id="2" name="Rectangle 1">
            <a:extLst>
              <a:ext uri="{FF2B5EF4-FFF2-40B4-BE49-F238E27FC236}">
                <a16:creationId xmlns:a16="http://schemas.microsoft.com/office/drawing/2014/main" id="{051C1D82-BFAC-415C-AF2B-EDD6DF3BDA34}"/>
              </a:ext>
            </a:extLst>
          </p:cNvPr>
          <p:cNvSpPr/>
          <p:nvPr/>
        </p:nvSpPr>
        <p:spPr>
          <a:xfrm>
            <a:off x="3360015" y="4577565"/>
            <a:ext cx="4997843" cy="1200329"/>
          </a:xfrm>
          <a:prstGeom prst="rect">
            <a:avLst/>
          </a:prstGeom>
        </p:spPr>
        <p:txBody>
          <a:bodyPr wrap="none">
            <a:spAutoFit/>
          </a:bodyPr>
          <a:lstStyle/>
          <a:p>
            <a:pPr algn="ctr"/>
            <a:r>
              <a:rPr lang="en-US" sz="3600" b="1" dirty="0">
                <a:solidFill>
                  <a:schemeClr val="bg1"/>
                </a:solidFill>
              </a:rPr>
              <a:t>USMDP General Meeting</a:t>
            </a:r>
          </a:p>
          <a:p>
            <a:pPr algn="ctr"/>
            <a:r>
              <a:rPr lang="en-US" sz="3600" b="1" dirty="0">
                <a:solidFill>
                  <a:schemeClr val="bg1"/>
                </a:solidFill>
              </a:rPr>
              <a:t>December 7, 2022</a:t>
            </a:r>
            <a:endParaRPr lang="en-US" sz="3600" b="1" dirty="0">
              <a:solidFill>
                <a:srgbClr val="FFFF00"/>
              </a:solidFill>
            </a:endParaRPr>
          </a:p>
        </p:txBody>
      </p:sp>
    </p:spTree>
    <p:extLst>
      <p:ext uri="{BB962C8B-B14F-4D97-AF65-F5344CB8AC3E}">
        <p14:creationId xmlns:p14="http://schemas.microsoft.com/office/powerpoint/2010/main" val="74081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26"/>
          <p:cNvSpPr>
            <a:spLocks noGrp="1" noChangeArrowheads="1"/>
          </p:cNvSpPr>
          <p:nvPr>
            <p:ph type="title"/>
          </p:nvPr>
        </p:nvSpPr>
        <p:spPr>
          <a:xfrm>
            <a:off x="3647861" y="75338"/>
            <a:ext cx="7019987" cy="886316"/>
          </a:xfrm>
        </p:spPr>
        <p:txBody>
          <a:bodyPr>
            <a:noAutofit/>
          </a:bodyPr>
          <a:lstStyle/>
          <a:p>
            <a:r>
              <a:rPr lang="en-US" altLang="en-US" sz="3200" dirty="0">
                <a:solidFill>
                  <a:srgbClr val="FFFF00"/>
                </a:solidFill>
              </a:rPr>
              <a:t>Room for Progress Over the Previous MDP Test of 12.3 T HTS/LTS Dipole</a:t>
            </a:r>
          </a:p>
        </p:txBody>
      </p:sp>
      <p:pic>
        <p:nvPicPr>
          <p:cNvPr id="2" name="Picture 1">
            <a:extLst>
              <a:ext uri="{FF2B5EF4-FFF2-40B4-BE49-F238E27FC236}">
                <a16:creationId xmlns:a16="http://schemas.microsoft.com/office/drawing/2014/main" id="{AA3895CA-DD47-4C20-85AF-F31FBF192837}"/>
              </a:ext>
            </a:extLst>
          </p:cNvPr>
          <p:cNvPicPr>
            <a:picLocks noChangeAspect="1"/>
          </p:cNvPicPr>
          <p:nvPr/>
        </p:nvPicPr>
        <p:blipFill rotWithShape="1">
          <a:blip r:embed="rId3"/>
          <a:srcRect t="12719" r="2673" b="-1416"/>
          <a:stretch/>
        </p:blipFill>
        <p:spPr>
          <a:xfrm>
            <a:off x="2702439" y="1203778"/>
            <a:ext cx="5593976" cy="2926080"/>
          </a:xfrm>
          <a:prstGeom prst="rect">
            <a:avLst/>
          </a:prstGeom>
        </p:spPr>
      </p:pic>
      <p:sp>
        <p:nvSpPr>
          <p:cNvPr id="4" name="TextBox 3">
            <a:extLst>
              <a:ext uri="{FF2B5EF4-FFF2-40B4-BE49-F238E27FC236}">
                <a16:creationId xmlns:a16="http://schemas.microsoft.com/office/drawing/2014/main" id="{50D9F2A2-7462-44C7-8E1C-BBECF4B364C2}"/>
              </a:ext>
            </a:extLst>
          </p:cNvPr>
          <p:cNvSpPr txBox="1"/>
          <p:nvPr/>
        </p:nvSpPr>
        <p:spPr>
          <a:xfrm>
            <a:off x="3973729" y="1185523"/>
            <a:ext cx="1370888" cy="400110"/>
          </a:xfrm>
          <a:prstGeom prst="rect">
            <a:avLst/>
          </a:prstGeom>
          <a:solidFill>
            <a:schemeClr val="bg1"/>
          </a:solidFill>
        </p:spPr>
        <p:txBody>
          <a:bodyPr wrap="none" rtlCol="0">
            <a:spAutoFit/>
          </a:bodyPr>
          <a:lstStyle/>
          <a:p>
            <a:r>
              <a:rPr lang="en-US" sz="2000" b="1" dirty="0">
                <a:solidFill>
                  <a:srgbClr val="006600"/>
                </a:solidFill>
              </a:rPr>
              <a:t>MDP 2020</a:t>
            </a:r>
          </a:p>
        </p:txBody>
      </p:sp>
      <p:pic>
        <p:nvPicPr>
          <p:cNvPr id="7" name="Picture 6">
            <a:extLst>
              <a:ext uri="{FF2B5EF4-FFF2-40B4-BE49-F238E27FC236}">
                <a16:creationId xmlns:a16="http://schemas.microsoft.com/office/drawing/2014/main" id="{CFBB18CA-9EE4-4229-82BB-45B66BE326DE}"/>
              </a:ext>
            </a:extLst>
          </p:cNvPr>
          <p:cNvPicPr>
            <a:picLocks noChangeAspect="1"/>
          </p:cNvPicPr>
          <p:nvPr/>
        </p:nvPicPr>
        <p:blipFill rotWithShape="1">
          <a:blip r:embed="rId4"/>
          <a:srcRect l="50755" t="39332" r="15995" b="35778"/>
          <a:stretch/>
        </p:blipFill>
        <p:spPr>
          <a:xfrm rot="5400000">
            <a:off x="561305" y="1815334"/>
            <a:ext cx="2743200" cy="1540057"/>
          </a:xfrm>
          <a:prstGeom prst="rect">
            <a:avLst/>
          </a:prstGeom>
        </p:spPr>
      </p:pic>
      <p:sp>
        <p:nvSpPr>
          <p:cNvPr id="8" name="TextBox 7">
            <a:extLst>
              <a:ext uri="{FF2B5EF4-FFF2-40B4-BE49-F238E27FC236}">
                <a16:creationId xmlns:a16="http://schemas.microsoft.com/office/drawing/2014/main" id="{19D0DCDC-0374-47FD-B770-BC9C2000C6A0}"/>
              </a:ext>
            </a:extLst>
          </p:cNvPr>
          <p:cNvSpPr txBox="1"/>
          <p:nvPr/>
        </p:nvSpPr>
        <p:spPr>
          <a:xfrm>
            <a:off x="65913" y="1375318"/>
            <a:ext cx="1050655" cy="20313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solidFill>
                  <a:srgbClr val="FF0000"/>
                </a:solidFill>
              </a:rPr>
              <a:t>USMDP </a:t>
            </a:r>
            <a:r>
              <a:rPr lang="en-US" b="1" i="1" dirty="0">
                <a:solidFill>
                  <a:srgbClr val="FF0000"/>
                </a:solidFill>
              </a:rPr>
              <a:t>“</a:t>
            </a:r>
            <a:r>
              <a:rPr lang="en-US" b="1" i="1" u="sng" dirty="0">
                <a:solidFill>
                  <a:srgbClr val="FF0000"/>
                </a:solidFill>
              </a:rPr>
              <a:t>Record” </a:t>
            </a:r>
            <a:r>
              <a:rPr lang="en-US" b="1" dirty="0">
                <a:solidFill>
                  <a:srgbClr val="FF0000"/>
                </a:solidFill>
              </a:rPr>
              <a:t>HTS/LTS 12.3 T Hybrid Dipole (2020)</a:t>
            </a:r>
          </a:p>
        </p:txBody>
      </p:sp>
      <p:sp>
        <p:nvSpPr>
          <p:cNvPr id="14" name="TextBox 13">
            <a:extLst>
              <a:ext uri="{FF2B5EF4-FFF2-40B4-BE49-F238E27FC236}">
                <a16:creationId xmlns:a16="http://schemas.microsoft.com/office/drawing/2014/main" id="{76314FF3-BA33-4635-BD74-63343452523C}"/>
              </a:ext>
            </a:extLst>
          </p:cNvPr>
          <p:cNvSpPr txBox="1"/>
          <p:nvPr/>
        </p:nvSpPr>
        <p:spPr>
          <a:xfrm>
            <a:off x="73989" y="3420533"/>
            <a:ext cx="1114652" cy="646331"/>
          </a:xfrm>
          <a:prstGeom prst="rect">
            <a:avLst/>
          </a:prstGeom>
          <a:noFill/>
        </p:spPr>
        <p:txBody>
          <a:bodyPr wrap="square" rtlCol="0">
            <a:spAutoFit/>
          </a:bodyPr>
          <a:lstStyle/>
          <a:p>
            <a:r>
              <a:rPr lang="en-US" b="1" dirty="0">
                <a:solidFill>
                  <a:srgbClr val="203BE2"/>
                </a:solidFill>
              </a:rPr>
              <a:t>PBL/BNL STTR</a:t>
            </a:r>
          </a:p>
        </p:txBody>
      </p:sp>
      <p:grpSp>
        <p:nvGrpSpPr>
          <p:cNvPr id="22" name="Group 21">
            <a:extLst>
              <a:ext uri="{FF2B5EF4-FFF2-40B4-BE49-F238E27FC236}">
                <a16:creationId xmlns:a16="http://schemas.microsoft.com/office/drawing/2014/main" id="{8AD20E1B-FA4E-4807-9C3B-DD0F84BAEA7B}"/>
              </a:ext>
            </a:extLst>
          </p:cNvPr>
          <p:cNvGrpSpPr/>
          <p:nvPr/>
        </p:nvGrpSpPr>
        <p:grpSpPr>
          <a:xfrm>
            <a:off x="127507" y="4264419"/>
            <a:ext cx="2926080" cy="1846888"/>
            <a:chOff x="3079210" y="4374653"/>
            <a:chExt cx="2926080" cy="1846888"/>
          </a:xfrm>
        </p:grpSpPr>
        <p:pic>
          <p:nvPicPr>
            <p:cNvPr id="10" name="Picture 2">
              <a:extLst>
                <a:ext uri="{FF2B5EF4-FFF2-40B4-BE49-F238E27FC236}">
                  <a16:creationId xmlns:a16="http://schemas.microsoft.com/office/drawing/2014/main" id="{B0FC544B-EAF8-4222-A0B1-BC0B1BC702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2" r="3668"/>
            <a:stretch/>
          </p:blipFill>
          <p:spPr bwMode="auto">
            <a:xfrm>
              <a:off x="3079210" y="4374653"/>
              <a:ext cx="2926080" cy="1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86E0F2D-08A7-44B2-B98A-08BACA506D35}"/>
                </a:ext>
              </a:extLst>
            </p:cNvPr>
            <p:cNvSpPr txBox="1"/>
            <p:nvPr/>
          </p:nvSpPr>
          <p:spPr>
            <a:xfrm>
              <a:off x="4580309" y="5257304"/>
              <a:ext cx="1235851" cy="523220"/>
            </a:xfrm>
            <a:prstGeom prst="rect">
              <a:avLst/>
            </a:prstGeom>
            <a:solidFill>
              <a:schemeClr val="bg1"/>
            </a:solidFill>
          </p:spPr>
          <p:txBody>
            <a:bodyPr wrap="none" rtlCol="0">
              <a:spAutoFit/>
            </a:bodyPr>
            <a:lstStyle/>
            <a:p>
              <a:pPr algn="ctr"/>
              <a:r>
                <a:rPr lang="en-US" sz="1400" b="1" dirty="0">
                  <a:solidFill>
                    <a:srgbClr val="FF0000"/>
                  </a:solidFill>
                </a:rPr>
                <a:t>SBIR: Field </a:t>
              </a:r>
            </a:p>
            <a:p>
              <a:pPr algn="ctr"/>
              <a:r>
                <a:rPr lang="en-US" sz="1400" b="1" dirty="0">
                  <a:solidFill>
                    <a:srgbClr val="FF0000"/>
                  </a:solidFill>
                </a:rPr>
                <a:t>Perpendicular</a:t>
              </a:r>
            </a:p>
          </p:txBody>
        </p:sp>
      </p:grpSp>
      <p:sp>
        <p:nvSpPr>
          <p:cNvPr id="18" name="Arrow: Down 17">
            <a:extLst>
              <a:ext uri="{FF2B5EF4-FFF2-40B4-BE49-F238E27FC236}">
                <a16:creationId xmlns:a16="http://schemas.microsoft.com/office/drawing/2014/main" id="{31990B50-322B-4071-94C0-DE2444710E78}"/>
              </a:ext>
            </a:extLst>
          </p:cNvPr>
          <p:cNvSpPr/>
          <p:nvPr/>
        </p:nvSpPr>
        <p:spPr>
          <a:xfrm>
            <a:off x="742892" y="3765043"/>
            <a:ext cx="224272" cy="4233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FF16FEC-2A2B-4B7B-8AF9-C86142282B2C}"/>
              </a:ext>
            </a:extLst>
          </p:cNvPr>
          <p:cNvSpPr txBox="1"/>
          <p:nvPr/>
        </p:nvSpPr>
        <p:spPr>
          <a:xfrm>
            <a:off x="2796740" y="3981034"/>
            <a:ext cx="2353978"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b="1" dirty="0">
                <a:solidFill>
                  <a:srgbClr val="203BE2"/>
                </a:solidFill>
              </a:rPr>
              <a:t>Magnetization Studies</a:t>
            </a:r>
          </a:p>
        </p:txBody>
      </p:sp>
      <p:sp>
        <p:nvSpPr>
          <p:cNvPr id="25" name="TextBox 24">
            <a:extLst>
              <a:ext uri="{FF2B5EF4-FFF2-40B4-BE49-F238E27FC236}">
                <a16:creationId xmlns:a16="http://schemas.microsoft.com/office/drawing/2014/main" id="{0DD264C7-455F-41A7-8E12-A133D64E43E0}"/>
              </a:ext>
            </a:extLst>
          </p:cNvPr>
          <p:cNvSpPr txBox="1"/>
          <p:nvPr/>
        </p:nvSpPr>
        <p:spPr>
          <a:xfrm>
            <a:off x="5234225" y="2537592"/>
            <a:ext cx="1723549"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b="1" dirty="0">
                <a:solidFill>
                  <a:srgbClr val="203BE2"/>
                </a:solidFill>
              </a:rPr>
              <a:t>Quench Studies</a:t>
            </a:r>
          </a:p>
        </p:txBody>
      </p:sp>
      <p:sp>
        <p:nvSpPr>
          <p:cNvPr id="27" name="Arrow: Down 26">
            <a:extLst>
              <a:ext uri="{FF2B5EF4-FFF2-40B4-BE49-F238E27FC236}">
                <a16:creationId xmlns:a16="http://schemas.microsoft.com/office/drawing/2014/main" id="{48CC2748-A308-4780-9793-BB770A6AE431}"/>
              </a:ext>
            </a:extLst>
          </p:cNvPr>
          <p:cNvSpPr/>
          <p:nvPr/>
        </p:nvSpPr>
        <p:spPr>
          <a:xfrm rot="-5400000">
            <a:off x="1184701" y="2844847"/>
            <a:ext cx="224272" cy="4233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C050B8B-CAB1-2082-104E-E28E43AD8804}"/>
              </a:ext>
            </a:extLst>
          </p:cNvPr>
          <p:cNvGrpSpPr/>
          <p:nvPr/>
        </p:nvGrpSpPr>
        <p:grpSpPr>
          <a:xfrm>
            <a:off x="8337810" y="1283206"/>
            <a:ext cx="3810446" cy="2286000"/>
            <a:chOff x="8337810" y="1228808"/>
            <a:chExt cx="3810446" cy="2286000"/>
          </a:xfrm>
        </p:grpSpPr>
        <p:sp>
          <p:nvSpPr>
            <p:cNvPr id="28" name="TextBox 27">
              <a:extLst>
                <a:ext uri="{FF2B5EF4-FFF2-40B4-BE49-F238E27FC236}">
                  <a16:creationId xmlns:a16="http://schemas.microsoft.com/office/drawing/2014/main" id="{DA9B4DEB-4151-87B4-A5B7-9BC27D2A06FD}"/>
                </a:ext>
              </a:extLst>
            </p:cNvPr>
            <p:cNvSpPr txBox="1"/>
            <p:nvPr/>
          </p:nvSpPr>
          <p:spPr>
            <a:xfrm>
              <a:off x="11208544" y="1647856"/>
              <a:ext cx="93971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HTS Coil#1</a:t>
              </a:r>
            </a:p>
          </p:txBody>
        </p:sp>
        <p:sp>
          <p:nvSpPr>
            <p:cNvPr id="29" name="TextBox 28">
              <a:extLst>
                <a:ext uri="{FF2B5EF4-FFF2-40B4-BE49-F238E27FC236}">
                  <a16:creationId xmlns:a16="http://schemas.microsoft.com/office/drawing/2014/main" id="{FBAAAD35-D533-5D74-8995-E12F618AEEBD}"/>
                </a:ext>
              </a:extLst>
            </p:cNvPr>
            <p:cNvSpPr txBox="1"/>
            <p:nvPr/>
          </p:nvSpPr>
          <p:spPr>
            <a:xfrm>
              <a:off x="11101764" y="2601360"/>
              <a:ext cx="104649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HTS Coil#2</a:t>
              </a:r>
            </a:p>
          </p:txBody>
        </p:sp>
        <p:pic>
          <p:nvPicPr>
            <p:cNvPr id="30" name="Picture 29">
              <a:extLst>
                <a:ext uri="{FF2B5EF4-FFF2-40B4-BE49-F238E27FC236}">
                  <a16:creationId xmlns:a16="http://schemas.microsoft.com/office/drawing/2014/main" id="{4E87E19C-782F-7765-7681-0FFABFCBC7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8549" r="26664" b="8820"/>
            <a:stretch/>
          </p:blipFill>
          <p:spPr>
            <a:xfrm>
              <a:off x="8337810" y="1228808"/>
              <a:ext cx="2644390" cy="2286000"/>
            </a:xfrm>
            <a:prstGeom prst="rect">
              <a:avLst/>
            </a:prstGeom>
          </p:spPr>
        </p:pic>
        <p:sp>
          <p:nvSpPr>
            <p:cNvPr id="31" name="Arrow: Right 30">
              <a:extLst>
                <a:ext uri="{FF2B5EF4-FFF2-40B4-BE49-F238E27FC236}">
                  <a16:creationId xmlns:a16="http://schemas.microsoft.com/office/drawing/2014/main" id="{4F6DBE3D-2304-9CF3-489F-8BC327EEE62B}"/>
                </a:ext>
              </a:extLst>
            </p:cNvPr>
            <p:cNvSpPr/>
            <p:nvPr/>
          </p:nvSpPr>
          <p:spPr>
            <a:xfrm rot="10800000">
              <a:off x="10783349" y="1877460"/>
              <a:ext cx="593298" cy="93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2" name="Arrow: Right 31">
              <a:extLst>
                <a:ext uri="{FF2B5EF4-FFF2-40B4-BE49-F238E27FC236}">
                  <a16:creationId xmlns:a16="http://schemas.microsoft.com/office/drawing/2014/main" id="{DE68259A-0B16-1D51-06B0-B7E23565EFD3}"/>
                </a:ext>
              </a:extLst>
            </p:cNvPr>
            <p:cNvSpPr/>
            <p:nvPr/>
          </p:nvSpPr>
          <p:spPr>
            <a:xfrm rot="10800000">
              <a:off x="10667848" y="2757098"/>
              <a:ext cx="463894" cy="1146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23" name="Group 22">
            <a:extLst>
              <a:ext uri="{FF2B5EF4-FFF2-40B4-BE49-F238E27FC236}">
                <a16:creationId xmlns:a16="http://schemas.microsoft.com/office/drawing/2014/main" id="{78C3B787-8D26-4503-BAFB-D6A36E6DF13C}"/>
              </a:ext>
            </a:extLst>
          </p:cNvPr>
          <p:cNvGrpSpPr/>
          <p:nvPr/>
        </p:nvGrpSpPr>
        <p:grpSpPr>
          <a:xfrm>
            <a:off x="3053587" y="4406709"/>
            <a:ext cx="2964481" cy="1828800"/>
            <a:chOff x="6246847" y="4449757"/>
            <a:chExt cx="2964481" cy="1828800"/>
          </a:xfrm>
        </p:grpSpPr>
        <p:sp>
          <p:nvSpPr>
            <p:cNvPr id="16" name="TextBox 15">
              <a:extLst>
                <a:ext uri="{FF2B5EF4-FFF2-40B4-BE49-F238E27FC236}">
                  <a16:creationId xmlns:a16="http://schemas.microsoft.com/office/drawing/2014/main" id="{28A4C39E-5557-44A9-A964-9FF9B41EA592}"/>
                </a:ext>
              </a:extLst>
            </p:cNvPr>
            <p:cNvSpPr txBox="1"/>
            <p:nvPr/>
          </p:nvSpPr>
          <p:spPr>
            <a:xfrm>
              <a:off x="8048045" y="5575930"/>
              <a:ext cx="1016625" cy="307777"/>
            </a:xfrm>
            <a:prstGeom prst="rect">
              <a:avLst/>
            </a:prstGeom>
            <a:solidFill>
              <a:schemeClr val="bg1"/>
            </a:solidFill>
          </p:spPr>
          <p:txBody>
            <a:bodyPr wrap="none" rtlCol="0">
              <a:spAutoFit/>
            </a:bodyPr>
            <a:lstStyle/>
            <a:p>
              <a:pPr algn="ctr"/>
              <a:r>
                <a:rPr lang="en-US" sz="1400" b="1" dirty="0">
                  <a:solidFill>
                    <a:srgbClr val="FF0000"/>
                  </a:solidFill>
                </a:rPr>
                <a:t>MDP 2020</a:t>
              </a:r>
            </a:p>
          </p:txBody>
        </p:sp>
        <p:pic>
          <p:nvPicPr>
            <p:cNvPr id="11" name="Picture 10">
              <a:extLst>
                <a:ext uri="{FF2B5EF4-FFF2-40B4-BE49-F238E27FC236}">
                  <a16:creationId xmlns:a16="http://schemas.microsoft.com/office/drawing/2014/main" id="{F5BDB427-62C8-4F8B-9106-FE7B71206C01}"/>
                </a:ext>
              </a:extLst>
            </p:cNvPr>
            <p:cNvPicPr>
              <a:picLocks noChangeAspect="1"/>
            </p:cNvPicPr>
            <p:nvPr/>
          </p:nvPicPr>
          <p:blipFill rotWithShape="1">
            <a:blip r:embed="rId7"/>
            <a:srcRect l="-158" r="2773"/>
            <a:stretch/>
          </p:blipFill>
          <p:spPr>
            <a:xfrm>
              <a:off x="6246847" y="4449757"/>
              <a:ext cx="2964481" cy="1828800"/>
            </a:xfrm>
            <a:prstGeom prst="rect">
              <a:avLst/>
            </a:prstGeom>
          </p:spPr>
        </p:pic>
      </p:grpSp>
      <p:sp>
        <p:nvSpPr>
          <p:cNvPr id="24" name="TextBox 23">
            <a:extLst>
              <a:ext uri="{FF2B5EF4-FFF2-40B4-BE49-F238E27FC236}">
                <a16:creationId xmlns:a16="http://schemas.microsoft.com/office/drawing/2014/main" id="{06EC3DC1-678D-4023-A313-5E9D8379E9FD}"/>
              </a:ext>
            </a:extLst>
          </p:cNvPr>
          <p:cNvSpPr txBox="1"/>
          <p:nvPr/>
        </p:nvSpPr>
        <p:spPr>
          <a:xfrm>
            <a:off x="6060987" y="3949753"/>
            <a:ext cx="6062549" cy="1200329"/>
          </a:xfrm>
          <a:prstGeom prst="rect">
            <a:avLst/>
          </a:prstGeom>
          <a:solidFill>
            <a:srgbClr val="203BE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defRPr/>
            </a:pPr>
            <a:r>
              <a:rPr lang="en-US" b="1" u="sng" dirty="0">
                <a:solidFill>
                  <a:srgbClr val="FFFF00"/>
                </a:solidFill>
                <a:latin typeface="Franklin Gothic Book"/>
              </a:rPr>
              <a:t>Task 1</a:t>
            </a:r>
            <a:r>
              <a:rPr lang="en-US" b="1" dirty="0">
                <a:solidFill>
                  <a:srgbClr val="FFFF00"/>
                </a:solidFill>
                <a:latin typeface="Franklin Gothic Book"/>
              </a:rPr>
              <a:t>:</a:t>
            </a:r>
          </a:p>
          <a:p>
            <a:pPr marL="182880" indent="-182880" algn="just">
              <a:buFont typeface="Arial" panose="020B0604020202020204" pitchFamily="34" charset="0"/>
              <a:buChar char="•"/>
              <a:defRPr/>
            </a:pPr>
            <a:r>
              <a:rPr lang="en-US" b="1" dirty="0">
                <a:solidFill>
                  <a:srgbClr val="FFFF00"/>
                </a:solidFill>
                <a:latin typeface="Franklin Gothic Book"/>
              </a:rPr>
              <a:t>Maximum field was not limited by HTS coils but by LTS coils </a:t>
            </a:r>
          </a:p>
          <a:p>
            <a:pPr marL="182880" indent="-182880" algn="just">
              <a:buFont typeface="Arial" panose="020B0604020202020204" pitchFamily="34" charset="0"/>
              <a:buChar char="•"/>
              <a:defRPr/>
            </a:pPr>
            <a:r>
              <a:rPr lang="en-US" b="1" dirty="0">
                <a:solidFill>
                  <a:srgbClr val="FFFF00"/>
                </a:solidFill>
                <a:latin typeface="Franklin Gothic Book"/>
              </a:rPr>
              <a:t>Theory: HTS coils pinching  on the Nb</a:t>
            </a:r>
            <a:r>
              <a:rPr lang="en-US" b="1" baseline="-25000" dirty="0">
                <a:solidFill>
                  <a:srgbClr val="FFFF00"/>
                </a:solidFill>
                <a:latin typeface="Franklin Gothic Book"/>
              </a:rPr>
              <a:t>3</a:t>
            </a:r>
            <a:r>
              <a:rPr lang="en-US" b="1" dirty="0">
                <a:solidFill>
                  <a:srgbClr val="FFFF00"/>
                </a:solidFill>
                <a:latin typeface="Franklin Gothic Book"/>
              </a:rPr>
              <a:t>Sn making it quench</a:t>
            </a:r>
          </a:p>
          <a:p>
            <a:pPr marL="182880" indent="-182880" algn="just">
              <a:buFont typeface="Arial" panose="020B0604020202020204" pitchFamily="34" charset="0"/>
              <a:buChar char="•"/>
              <a:defRPr/>
            </a:pPr>
            <a:r>
              <a:rPr lang="en-US" b="1" u="sng" dirty="0">
                <a:solidFill>
                  <a:srgbClr val="FFFF00"/>
                </a:solidFill>
                <a:latin typeface="Franklin Gothic Book"/>
              </a:rPr>
              <a:t>Next test</a:t>
            </a:r>
            <a:r>
              <a:rPr lang="en-US" b="1" dirty="0">
                <a:solidFill>
                  <a:srgbClr val="FFFF00"/>
                </a:solidFill>
                <a:latin typeface="Franklin Gothic Book"/>
              </a:rPr>
              <a:t>: Intermediate structure to minimize local strain</a:t>
            </a:r>
          </a:p>
        </p:txBody>
      </p:sp>
      <p:sp>
        <p:nvSpPr>
          <p:cNvPr id="12" name="TextBox 11">
            <a:extLst>
              <a:ext uri="{FF2B5EF4-FFF2-40B4-BE49-F238E27FC236}">
                <a16:creationId xmlns:a16="http://schemas.microsoft.com/office/drawing/2014/main" id="{D4C9CB54-AAAD-96C1-1EF4-95298712EFCE}"/>
              </a:ext>
            </a:extLst>
          </p:cNvPr>
          <p:cNvSpPr txBox="1"/>
          <p:nvPr/>
        </p:nvSpPr>
        <p:spPr>
          <a:xfrm>
            <a:off x="6153294" y="5172687"/>
            <a:ext cx="5970242" cy="1384995"/>
          </a:xfrm>
          <a:prstGeom prst="rect">
            <a:avLst/>
          </a:prstGeom>
          <a:ln/>
        </p:spPr>
        <p:style>
          <a:lnRef idx="1">
            <a:schemeClr val="accent3"/>
          </a:lnRef>
          <a:fillRef idx="2">
            <a:schemeClr val="accent3"/>
          </a:fillRef>
          <a:effectRef idx="1">
            <a:schemeClr val="accent3"/>
          </a:effectRef>
          <a:fontRef idx="minor">
            <a:schemeClr val="dk1"/>
          </a:fontRef>
        </p:style>
        <p:txBody>
          <a:bodyPr wrap="square" lIns="45720" tIns="0" rIns="45720" bIns="0" rtlCol="0">
            <a:spAutoFit/>
          </a:bodyPr>
          <a:lstStyle/>
          <a:p>
            <a:pPr algn="just">
              <a:defRPr/>
            </a:pPr>
            <a:r>
              <a:rPr lang="en-US" b="1" u="sng" dirty="0">
                <a:solidFill>
                  <a:srgbClr val="FF0000"/>
                </a:solidFill>
                <a:latin typeface="Franklin Gothic Book"/>
              </a:rPr>
              <a:t>Task 2</a:t>
            </a:r>
            <a:r>
              <a:rPr lang="en-US" b="1" dirty="0">
                <a:solidFill>
                  <a:srgbClr val="FF0000"/>
                </a:solidFill>
                <a:latin typeface="Franklin Gothic Book"/>
              </a:rPr>
              <a:t>:</a:t>
            </a:r>
          </a:p>
          <a:p>
            <a:pPr marL="182880" indent="-182880" algn="just">
              <a:buFont typeface="Arial" panose="020B0604020202020204" pitchFamily="34" charset="0"/>
              <a:buChar char="•"/>
              <a:defRPr/>
            </a:pPr>
            <a:r>
              <a:rPr lang="en-US" b="1" dirty="0">
                <a:solidFill>
                  <a:srgbClr val="FF0000"/>
                </a:solidFill>
                <a:latin typeface="Franklin Gothic Book"/>
              </a:rPr>
              <a:t>Magnetization studies were not made over the full hysteresis loop (positive and negative current cycles).</a:t>
            </a:r>
          </a:p>
          <a:p>
            <a:pPr marL="182880" indent="-182880" algn="just">
              <a:buFont typeface="Arial" panose="020B0604020202020204" pitchFamily="34" charset="0"/>
              <a:buChar char="•"/>
              <a:defRPr/>
            </a:pPr>
            <a:r>
              <a:rPr lang="en-US" b="1" dirty="0">
                <a:solidFill>
                  <a:srgbClr val="FF0000"/>
                </a:solidFill>
                <a:latin typeface="Franklin Gothic Book"/>
              </a:rPr>
              <a:t>Field parallel &amp; perpendicular studies on different coils. </a:t>
            </a:r>
          </a:p>
          <a:p>
            <a:pPr marL="182880" indent="-182880" algn="just">
              <a:buFont typeface="Arial" panose="020B0604020202020204" pitchFamily="34" charset="0"/>
              <a:buChar char="•"/>
              <a:defRPr/>
            </a:pPr>
            <a:r>
              <a:rPr lang="en-US" b="1" u="sng" dirty="0">
                <a:solidFill>
                  <a:srgbClr val="FF0000"/>
                </a:solidFill>
                <a:latin typeface="Franklin Gothic Book"/>
              </a:rPr>
              <a:t>Next</a:t>
            </a:r>
            <a:r>
              <a:rPr lang="en-US" b="1" dirty="0">
                <a:solidFill>
                  <a:srgbClr val="FF0000"/>
                </a:solidFill>
                <a:latin typeface="Franklin Gothic Book"/>
              </a:rPr>
              <a:t> : Identical coils to be used for the full hysteresis loop.</a:t>
            </a:r>
          </a:p>
        </p:txBody>
      </p:sp>
      <p:sp>
        <p:nvSpPr>
          <p:cNvPr id="21" name="TextBox 20">
            <a:extLst>
              <a:ext uri="{FF2B5EF4-FFF2-40B4-BE49-F238E27FC236}">
                <a16:creationId xmlns:a16="http://schemas.microsoft.com/office/drawing/2014/main" id="{3ED0CE92-F6ED-8553-854C-C4857B8A7DCC}"/>
              </a:ext>
            </a:extLst>
          </p:cNvPr>
          <p:cNvSpPr txBox="1"/>
          <p:nvPr/>
        </p:nvSpPr>
        <p:spPr>
          <a:xfrm>
            <a:off x="4897704" y="5321109"/>
            <a:ext cx="1081963" cy="523220"/>
          </a:xfrm>
          <a:prstGeom prst="rect">
            <a:avLst/>
          </a:prstGeom>
          <a:solidFill>
            <a:schemeClr val="bg1"/>
          </a:solidFill>
        </p:spPr>
        <p:txBody>
          <a:bodyPr wrap="none" rtlCol="0">
            <a:spAutoFit/>
          </a:bodyPr>
          <a:lstStyle/>
          <a:p>
            <a:pPr algn="ctr"/>
            <a:r>
              <a:rPr lang="en-US" sz="1400" b="1" dirty="0">
                <a:solidFill>
                  <a:srgbClr val="FF0000"/>
                </a:solidFill>
              </a:rPr>
              <a:t>MDP: Field </a:t>
            </a:r>
          </a:p>
          <a:p>
            <a:pPr algn="ctr"/>
            <a:r>
              <a:rPr lang="en-US" sz="1400" b="1" dirty="0">
                <a:solidFill>
                  <a:srgbClr val="FF0000"/>
                </a:solidFill>
              </a:rPr>
              <a:t>Parallel</a:t>
            </a:r>
          </a:p>
        </p:txBody>
      </p:sp>
    </p:spTree>
    <p:extLst>
      <p:ext uri="{BB962C8B-B14F-4D97-AF65-F5344CB8AC3E}">
        <p14:creationId xmlns:p14="http://schemas.microsoft.com/office/powerpoint/2010/main" val="191420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2410-9C8F-E217-5C33-BE4C22ECCD92}"/>
              </a:ext>
            </a:extLst>
          </p:cNvPr>
          <p:cNvSpPr>
            <a:spLocks noGrp="1"/>
          </p:cNvSpPr>
          <p:nvPr>
            <p:ph type="title"/>
          </p:nvPr>
        </p:nvSpPr>
        <p:spPr>
          <a:xfrm>
            <a:off x="3239814" y="0"/>
            <a:ext cx="8952186" cy="1143000"/>
          </a:xfrm>
        </p:spPr>
        <p:txBody>
          <a:bodyPr>
            <a:normAutofit/>
          </a:bodyPr>
          <a:lstStyle/>
          <a:p>
            <a:r>
              <a:rPr lang="en-US" sz="3600" dirty="0"/>
              <a:t>Upcoming Tests with </a:t>
            </a:r>
            <a:r>
              <a:rPr lang="en-US" sz="3600" dirty="0" err="1"/>
              <a:t>ReBCO</a:t>
            </a:r>
            <a:r>
              <a:rPr lang="en-US" sz="3600" dirty="0"/>
              <a:t> Tape </a:t>
            </a:r>
          </a:p>
        </p:txBody>
      </p:sp>
      <p:sp>
        <p:nvSpPr>
          <p:cNvPr id="3" name="Content Placeholder 2">
            <a:extLst>
              <a:ext uri="{FF2B5EF4-FFF2-40B4-BE49-F238E27FC236}">
                <a16:creationId xmlns:a16="http://schemas.microsoft.com/office/drawing/2014/main" id="{5FC6459F-532A-008E-AC39-6EF1E052A704}"/>
              </a:ext>
            </a:extLst>
          </p:cNvPr>
          <p:cNvSpPr>
            <a:spLocks noGrp="1"/>
          </p:cNvSpPr>
          <p:nvPr>
            <p:ph idx="1"/>
          </p:nvPr>
        </p:nvSpPr>
        <p:spPr>
          <a:xfrm>
            <a:off x="152400" y="1379487"/>
            <a:ext cx="11887200" cy="4800595"/>
          </a:xfrm>
        </p:spPr>
        <p:txBody>
          <a:bodyPr>
            <a:normAutofit/>
          </a:bodyPr>
          <a:lstStyle/>
          <a:p>
            <a:pPr>
              <a:spcBef>
                <a:spcPts val="1200"/>
              </a:spcBef>
            </a:pPr>
            <a:r>
              <a:rPr lang="en-US" sz="2800" dirty="0"/>
              <a:t>Test 1: This test will be dedicated to answering the hypothesis that the local strain on Nb</a:t>
            </a:r>
            <a:r>
              <a:rPr lang="en-US" sz="2800" baseline="-25000" dirty="0"/>
              <a:t>3</a:t>
            </a:r>
            <a:r>
              <a:rPr lang="en-US" sz="2800" dirty="0"/>
              <a:t>Sn coils created by the Lorentz forces from the HTS coils, was the limiting factor in the performance. </a:t>
            </a:r>
          </a:p>
          <a:p>
            <a:pPr>
              <a:spcBef>
                <a:spcPts val="1200"/>
              </a:spcBef>
            </a:pPr>
            <a:endParaRPr lang="en-US" sz="2800" dirty="0"/>
          </a:p>
          <a:p>
            <a:pPr>
              <a:spcBef>
                <a:spcPts val="1200"/>
              </a:spcBef>
            </a:pPr>
            <a:r>
              <a:rPr lang="en-US" sz="2800" dirty="0"/>
              <a:t>Test 2: This test is a part of the US-Japan collaboration where two identical HTS tape coils, wound with the mineral insulation, will be inserted in the two aperture of the common coil dipole. One coil will be aligned primarily to field </a:t>
            </a:r>
            <a:r>
              <a:rPr lang="en-US" sz="2800" u="sng" dirty="0">
                <a:solidFill>
                  <a:srgbClr val="C00000"/>
                </a:solidFill>
              </a:rPr>
              <a:t>parallel</a:t>
            </a:r>
            <a:r>
              <a:rPr lang="en-US" sz="2800" dirty="0"/>
              <a:t> to the wide face of the tape, and another coil aligned primarily to field </a:t>
            </a:r>
            <a:r>
              <a:rPr lang="en-US" sz="2800" u="sng" dirty="0">
                <a:solidFill>
                  <a:srgbClr val="C00000"/>
                </a:solidFill>
              </a:rPr>
              <a:t>perpendicular</a:t>
            </a:r>
            <a:r>
              <a:rPr lang="en-US" sz="2800" dirty="0"/>
              <a:t> to the wide face.</a:t>
            </a:r>
          </a:p>
        </p:txBody>
      </p:sp>
    </p:spTree>
    <p:extLst>
      <p:ext uri="{BB962C8B-B14F-4D97-AF65-F5344CB8AC3E}">
        <p14:creationId xmlns:p14="http://schemas.microsoft.com/office/powerpoint/2010/main" val="2654791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965954-B846-438A-B023-61E8C15C5DB5}"/>
              </a:ext>
            </a:extLst>
          </p:cNvPr>
          <p:cNvPicPr>
            <a:picLocks noChangeAspect="1"/>
          </p:cNvPicPr>
          <p:nvPr/>
        </p:nvPicPr>
        <p:blipFill>
          <a:blip r:embed="rId3"/>
          <a:stretch>
            <a:fillRect/>
          </a:stretch>
        </p:blipFill>
        <p:spPr>
          <a:xfrm>
            <a:off x="322739" y="2267679"/>
            <a:ext cx="4619625" cy="4029075"/>
          </a:xfrm>
          <a:prstGeom prst="rect">
            <a:avLst/>
          </a:prstGeom>
        </p:spPr>
      </p:pic>
      <p:pic>
        <p:nvPicPr>
          <p:cNvPr id="10" name="Picture 9">
            <a:extLst>
              <a:ext uri="{FF2B5EF4-FFF2-40B4-BE49-F238E27FC236}">
                <a16:creationId xmlns:a16="http://schemas.microsoft.com/office/drawing/2014/main" id="{1C3143F6-2F6E-4A86-952C-170AC6EE3157}"/>
              </a:ext>
            </a:extLst>
          </p:cNvPr>
          <p:cNvPicPr>
            <a:picLocks noChangeAspect="1"/>
          </p:cNvPicPr>
          <p:nvPr/>
        </p:nvPicPr>
        <p:blipFill>
          <a:blip r:embed="rId4"/>
          <a:stretch>
            <a:fillRect/>
          </a:stretch>
        </p:blipFill>
        <p:spPr>
          <a:xfrm>
            <a:off x="6435771" y="2343878"/>
            <a:ext cx="5667375" cy="3876675"/>
          </a:xfrm>
          <a:prstGeom prst="rect">
            <a:avLst/>
          </a:prstGeom>
        </p:spPr>
      </p:pic>
      <p:pic>
        <p:nvPicPr>
          <p:cNvPr id="11" name="Picture 10">
            <a:extLst>
              <a:ext uri="{FF2B5EF4-FFF2-40B4-BE49-F238E27FC236}">
                <a16:creationId xmlns:a16="http://schemas.microsoft.com/office/drawing/2014/main" id="{41F1384F-9FF4-462A-A528-226947962982}"/>
              </a:ext>
            </a:extLst>
          </p:cNvPr>
          <p:cNvPicPr>
            <a:picLocks noChangeAspect="1"/>
          </p:cNvPicPr>
          <p:nvPr/>
        </p:nvPicPr>
        <p:blipFill rotWithShape="1">
          <a:blip r:embed="rId5"/>
          <a:srcRect r="9463"/>
          <a:stretch/>
        </p:blipFill>
        <p:spPr>
          <a:xfrm>
            <a:off x="3770208" y="4589876"/>
            <a:ext cx="2743200" cy="1706878"/>
          </a:xfrm>
          <a:prstGeom prst="rect">
            <a:avLst/>
          </a:prstGeom>
        </p:spPr>
      </p:pic>
      <p:pic>
        <p:nvPicPr>
          <p:cNvPr id="13" name="Picture 12">
            <a:extLst>
              <a:ext uri="{FF2B5EF4-FFF2-40B4-BE49-F238E27FC236}">
                <a16:creationId xmlns:a16="http://schemas.microsoft.com/office/drawing/2014/main" id="{3DDAC05A-3E60-4E50-A133-3AF5DD72F419}"/>
              </a:ext>
            </a:extLst>
          </p:cNvPr>
          <p:cNvPicPr>
            <a:picLocks noChangeAspect="1"/>
          </p:cNvPicPr>
          <p:nvPr/>
        </p:nvPicPr>
        <p:blipFill>
          <a:blip r:embed="rId6"/>
          <a:stretch>
            <a:fillRect/>
          </a:stretch>
        </p:blipFill>
        <p:spPr>
          <a:xfrm>
            <a:off x="691605" y="1195764"/>
            <a:ext cx="2805129" cy="1157191"/>
          </a:xfrm>
          <a:prstGeom prst="rect">
            <a:avLst/>
          </a:prstGeom>
        </p:spPr>
      </p:pic>
      <p:sp>
        <p:nvSpPr>
          <p:cNvPr id="6" name="Rectangle 1026">
            <a:extLst>
              <a:ext uri="{FF2B5EF4-FFF2-40B4-BE49-F238E27FC236}">
                <a16:creationId xmlns:a16="http://schemas.microsoft.com/office/drawing/2014/main" id="{1A151002-17A9-ACDF-2E3C-66CE65A1E860}"/>
              </a:ext>
            </a:extLst>
          </p:cNvPr>
          <p:cNvSpPr txBox="1">
            <a:spLocks noChangeArrowheads="1"/>
          </p:cNvSpPr>
          <p:nvPr/>
        </p:nvSpPr>
        <p:spPr>
          <a:xfrm>
            <a:off x="3321269" y="75338"/>
            <a:ext cx="8639503" cy="886316"/>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b">
            <a:noAutofit/>
          </a:bodyPr>
          <a:lstStyle>
            <a:lvl1pPr algn="ctr" defTabSz="342900" rtl="0" eaLnBrk="1" latinLnBrk="0" hangingPunct="1">
              <a:spcBef>
                <a:spcPct val="0"/>
              </a:spcBef>
              <a:buNone/>
              <a:defRPr sz="6000" kern="1200">
                <a:solidFill>
                  <a:schemeClr val="bg1"/>
                </a:solidFill>
                <a:latin typeface="+mj-lt"/>
                <a:ea typeface="+mj-ea"/>
                <a:cs typeface="+mj-cs"/>
              </a:defRPr>
            </a:lvl1pPr>
          </a:lstStyle>
          <a:p>
            <a:r>
              <a:rPr lang="en-US" altLang="en-US" sz="3600" dirty="0">
                <a:solidFill>
                  <a:srgbClr val="FFFF00"/>
                </a:solidFill>
              </a:rPr>
              <a:t>Test 1: PSI </a:t>
            </a:r>
            <a:r>
              <a:rPr lang="en-US" altLang="en-US" sz="3600" dirty="0" err="1">
                <a:solidFill>
                  <a:srgbClr val="FFFF00"/>
                </a:solidFill>
              </a:rPr>
              <a:t>BigBoX</a:t>
            </a:r>
            <a:r>
              <a:rPr lang="en-US" altLang="en-US" sz="3600" dirty="0">
                <a:solidFill>
                  <a:srgbClr val="FFFF00"/>
                </a:solidFill>
              </a:rPr>
              <a:t> Nb</a:t>
            </a:r>
            <a:r>
              <a:rPr lang="en-US" altLang="en-US" sz="3600" baseline="-25000" dirty="0">
                <a:solidFill>
                  <a:srgbClr val="FFFF00"/>
                </a:solidFill>
              </a:rPr>
              <a:t>3</a:t>
            </a:r>
            <a:r>
              <a:rPr lang="en-US" altLang="en-US" sz="3600" dirty="0">
                <a:solidFill>
                  <a:srgbClr val="FFFF00"/>
                </a:solidFill>
              </a:rPr>
              <a:t>Sn Coil Test (MDP)</a:t>
            </a:r>
          </a:p>
        </p:txBody>
      </p:sp>
      <p:sp>
        <p:nvSpPr>
          <p:cNvPr id="2" name="TextBox 1">
            <a:extLst>
              <a:ext uri="{FF2B5EF4-FFF2-40B4-BE49-F238E27FC236}">
                <a16:creationId xmlns:a16="http://schemas.microsoft.com/office/drawing/2014/main" id="{89F6E634-291A-3D73-5E5B-79B131DCEC67}"/>
              </a:ext>
            </a:extLst>
          </p:cNvPr>
          <p:cNvSpPr txBox="1"/>
          <p:nvPr/>
        </p:nvSpPr>
        <p:spPr>
          <a:xfrm>
            <a:off x="3647861" y="1193213"/>
            <a:ext cx="8544139" cy="156966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a:solidFill>
                  <a:srgbClr val="FF0000"/>
                </a:solidFill>
              </a:rPr>
              <a:t>Coil in a structure to be inserted in the common coil dipole received from PSI. Test scheduled for early next year.</a:t>
            </a:r>
          </a:p>
          <a:p>
            <a:pPr marL="342900" indent="-342900">
              <a:buFont typeface="Arial" panose="020B0604020202020204" pitchFamily="34" charset="0"/>
              <a:buChar char="•"/>
            </a:pPr>
            <a:r>
              <a:rPr lang="en-US" sz="2400" b="1" dirty="0">
                <a:solidFill>
                  <a:srgbClr val="FF0000"/>
                </a:solidFill>
              </a:rPr>
              <a:t>PSI test uses only one aperture. Taking advantage of that HTS coil in its own structure will be tested in the second aperture.</a:t>
            </a:r>
          </a:p>
        </p:txBody>
      </p:sp>
    </p:spTree>
    <p:extLst>
      <p:ext uri="{BB962C8B-B14F-4D97-AF65-F5344CB8AC3E}">
        <p14:creationId xmlns:p14="http://schemas.microsoft.com/office/powerpoint/2010/main" val="1342828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1637" y="123015"/>
            <a:ext cx="8672816" cy="964202"/>
          </a:xfrm>
        </p:spPr>
        <p:txBody>
          <a:bodyPr>
            <a:noAutofit/>
          </a:bodyPr>
          <a:lstStyle/>
          <a:p>
            <a:r>
              <a:rPr lang="en-US" sz="3200" dirty="0">
                <a:solidFill>
                  <a:srgbClr val="FFFF00"/>
                </a:solidFill>
              </a:rPr>
              <a:t>Bore 1: PSI Nb</a:t>
            </a:r>
            <a:r>
              <a:rPr lang="en-US" sz="3200" baseline="-25000" dirty="0">
                <a:solidFill>
                  <a:srgbClr val="FFFF00"/>
                </a:solidFill>
              </a:rPr>
              <a:t>3</a:t>
            </a:r>
            <a:r>
              <a:rPr lang="en-US" sz="3200" dirty="0">
                <a:solidFill>
                  <a:srgbClr val="FFFF00"/>
                </a:solidFill>
              </a:rPr>
              <a:t>Sn Coil, Bore 2: BNL HTS Coil</a:t>
            </a:r>
            <a:br>
              <a:rPr lang="en-US" sz="3200" dirty="0">
                <a:solidFill>
                  <a:srgbClr val="FFFF00"/>
                </a:solidFill>
              </a:rPr>
            </a:br>
            <a:r>
              <a:rPr lang="en-US" sz="3200" dirty="0">
                <a:solidFill>
                  <a:srgbClr val="FFFF00"/>
                </a:solidFill>
              </a:rPr>
              <a:t>(both coils will be in their own structure) </a:t>
            </a:r>
          </a:p>
        </p:txBody>
      </p:sp>
      <p:sp>
        <p:nvSpPr>
          <p:cNvPr id="8" name="Slide Number Placeholder 7">
            <a:extLst>
              <a:ext uri="{FF2B5EF4-FFF2-40B4-BE49-F238E27FC236}">
                <a16:creationId xmlns:a16="http://schemas.microsoft.com/office/drawing/2014/main" id="{A10751ED-A8A5-45C3-9A82-231B426C3494}"/>
              </a:ext>
            </a:extLst>
          </p:cNvPr>
          <p:cNvSpPr>
            <a:spLocks noGrp="1"/>
          </p:cNvSpPr>
          <p:nvPr>
            <p:ph type="sldNum" sz="quarter" idx="12"/>
          </p:nvPr>
        </p:nvSpPr>
        <p:spPr>
          <a:xfrm>
            <a:off x="69342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541AE5-5CC5-4672-9F79-9A5188A2B0CC}" type="slidenum">
              <a:rPr lang="en-US" smtClean="0"/>
              <a:pPr/>
              <a:t>5</a:t>
            </a:fld>
            <a:endParaRPr lang="en-US" dirty="0"/>
          </a:p>
        </p:txBody>
      </p:sp>
      <p:sp>
        <p:nvSpPr>
          <p:cNvPr id="11" name="Date Placeholder 10">
            <a:extLst>
              <a:ext uri="{FF2B5EF4-FFF2-40B4-BE49-F238E27FC236}">
                <a16:creationId xmlns:a16="http://schemas.microsoft.com/office/drawing/2014/main" id="{4A70076A-F87C-4CA3-9678-BD5F8317B45A}"/>
              </a:ext>
            </a:extLst>
          </p:cNvPr>
          <p:cNvSpPr>
            <a:spLocks noGrp="1"/>
          </p:cNvSpPr>
          <p:nvPr>
            <p:ph type="dt" sz="half" idx="10"/>
          </p:nvPr>
        </p:nvSpPr>
        <p:spPr>
          <a:xfrm>
            <a:off x="152400" y="6400799"/>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2/25/2021</a:t>
            </a:r>
          </a:p>
        </p:txBody>
      </p:sp>
      <p:pic>
        <p:nvPicPr>
          <p:cNvPr id="7" name="Picture 6" descr="A picture containing indoor, floor&#10;&#10;Description automatically generated">
            <a:extLst>
              <a:ext uri="{FF2B5EF4-FFF2-40B4-BE49-F238E27FC236}">
                <a16:creationId xmlns:a16="http://schemas.microsoft.com/office/drawing/2014/main" id="{64EAFA7C-4C7D-4D68-B2AF-FE48EB3BFEFF}"/>
              </a:ext>
            </a:extLst>
          </p:cNvPr>
          <p:cNvPicPr>
            <a:picLocks noChangeAspect="1"/>
          </p:cNvPicPr>
          <p:nvPr/>
        </p:nvPicPr>
        <p:blipFill rotWithShape="1">
          <a:blip r:embed="rId2"/>
          <a:srcRect l="39122" t="48182" r="20934" b="17917"/>
          <a:stretch/>
        </p:blipFill>
        <p:spPr>
          <a:xfrm>
            <a:off x="4164528" y="1188720"/>
            <a:ext cx="4444668" cy="5029200"/>
          </a:xfrm>
          <a:prstGeom prst="rect">
            <a:avLst/>
          </a:prstGeom>
        </p:spPr>
      </p:pic>
      <p:grpSp>
        <p:nvGrpSpPr>
          <p:cNvPr id="13" name="Group 12">
            <a:extLst>
              <a:ext uri="{FF2B5EF4-FFF2-40B4-BE49-F238E27FC236}">
                <a16:creationId xmlns:a16="http://schemas.microsoft.com/office/drawing/2014/main" id="{05BE6370-353A-EB74-6593-C0B2DFA7E896}"/>
              </a:ext>
            </a:extLst>
          </p:cNvPr>
          <p:cNvGrpSpPr/>
          <p:nvPr/>
        </p:nvGrpSpPr>
        <p:grpSpPr>
          <a:xfrm>
            <a:off x="219741" y="1188720"/>
            <a:ext cx="3576320" cy="5029200"/>
            <a:chOff x="2939065" y="1188720"/>
            <a:chExt cx="3576320" cy="5029200"/>
          </a:xfrm>
        </p:grpSpPr>
        <p:pic>
          <p:nvPicPr>
            <p:cNvPr id="1026" name="7C473E0D-6DE9-4DEE-8B64-69BDA5F3B200" descr="IMG_1207.jpg">
              <a:extLst>
                <a:ext uri="{FF2B5EF4-FFF2-40B4-BE49-F238E27FC236}">
                  <a16:creationId xmlns:a16="http://schemas.microsoft.com/office/drawing/2014/main" id="{5F24EB32-664D-3E23-2772-9393579307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8" t="4854" r="17178" b="20148"/>
            <a:stretch/>
          </p:blipFill>
          <p:spPr bwMode="auto">
            <a:xfrm>
              <a:off x="2939065" y="1188720"/>
              <a:ext cx="357632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F989290-8D24-F567-E3C6-655877BC9020}"/>
                </a:ext>
              </a:extLst>
            </p:cNvPr>
            <p:cNvSpPr txBox="1"/>
            <p:nvPr/>
          </p:nvSpPr>
          <p:spPr>
            <a:xfrm>
              <a:off x="4029741" y="2621596"/>
              <a:ext cx="365806"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b="1" dirty="0">
                  <a:solidFill>
                    <a:srgbClr val="FFFF00"/>
                  </a:solidFill>
                </a:rPr>
                <a:t>1</a:t>
              </a:r>
            </a:p>
          </p:txBody>
        </p:sp>
        <p:sp>
          <p:nvSpPr>
            <p:cNvPr id="12" name="TextBox 11">
              <a:extLst>
                <a:ext uri="{FF2B5EF4-FFF2-40B4-BE49-F238E27FC236}">
                  <a16:creationId xmlns:a16="http://schemas.microsoft.com/office/drawing/2014/main" id="{520135B7-97AD-C0E9-1920-5FD00B738653}"/>
                </a:ext>
              </a:extLst>
            </p:cNvPr>
            <p:cNvSpPr txBox="1"/>
            <p:nvPr/>
          </p:nvSpPr>
          <p:spPr>
            <a:xfrm>
              <a:off x="5162035" y="2621596"/>
              <a:ext cx="365806"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b="1" dirty="0">
                  <a:solidFill>
                    <a:srgbClr val="FFFF00"/>
                  </a:solidFill>
                </a:rPr>
                <a:t>2</a:t>
              </a:r>
            </a:p>
          </p:txBody>
        </p:sp>
      </p:grpSp>
      <p:sp>
        <p:nvSpPr>
          <p:cNvPr id="15" name="TextBox 14">
            <a:extLst>
              <a:ext uri="{FF2B5EF4-FFF2-40B4-BE49-F238E27FC236}">
                <a16:creationId xmlns:a16="http://schemas.microsoft.com/office/drawing/2014/main" id="{14EECD9A-862B-453F-5AD4-1E30FC00A2CF}"/>
              </a:ext>
            </a:extLst>
          </p:cNvPr>
          <p:cNvSpPr txBox="1"/>
          <p:nvPr/>
        </p:nvSpPr>
        <p:spPr>
          <a:xfrm>
            <a:off x="5917325" y="5478363"/>
            <a:ext cx="6274676"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t>Question: Will these support structures reduce loss in quench current in the main Nb</a:t>
            </a:r>
            <a:r>
              <a:rPr lang="en-US" sz="2400" b="1" baseline="-25000" dirty="0"/>
              <a:t>3</a:t>
            </a:r>
            <a:r>
              <a:rPr lang="en-US" sz="2400" b="1" dirty="0"/>
              <a:t>Sn coils</a:t>
            </a:r>
          </a:p>
        </p:txBody>
      </p:sp>
      <p:grpSp>
        <p:nvGrpSpPr>
          <p:cNvPr id="16" name="Group 15">
            <a:extLst>
              <a:ext uri="{FF2B5EF4-FFF2-40B4-BE49-F238E27FC236}">
                <a16:creationId xmlns:a16="http://schemas.microsoft.com/office/drawing/2014/main" id="{0C29AF8D-BA04-76CA-9567-CA045C183C1B}"/>
              </a:ext>
            </a:extLst>
          </p:cNvPr>
          <p:cNvGrpSpPr>
            <a:grpSpLocks noChangeAspect="1"/>
          </p:cNvGrpSpPr>
          <p:nvPr/>
        </p:nvGrpSpPr>
        <p:grpSpPr>
          <a:xfrm>
            <a:off x="9054663" y="1188720"/>
            <a:ext cx="2965539" cy="4041353"/>
            <a:chOff x="5158205" y="819911"/>
            <a:chExt cx="3143492" cy="4283863"/>
          </a:xfrm>
        </p:grpSpPr>
        <p:sp>
          <p:nvSpPr>
            <p:cNvPr id="17" name="object 7">
              <a:extLst>
                <a:ext uri="{FF2B5EF4-FFF2-40B4-BE49-F238E27FC236}">
                  <a16:creationId xmlns:a16="http://schemas.microsoft.com/office/drawing/2014/main" id="{2237F30A-9B5B-39C3-C3D7-2B58401F2FDB}"/>
                </a:ext>
              </a:extLst>
            </p:cNvPr>
            <p:cNvSpPr/>
            <p:nvPr/>
          </p:nvSpPr>
          <p:spPr>
            <a:xfrm>
              <a:off x="5180076" y="819911"/>
              <a:ext cx="3121621" cy="4283863"/>
            </a:xfrm>
            <a:prstGeom prst="rect">
              <a:avLst/>
            </a:prstGeom>
            <a:blipFill>
              <a:blip r:embed="rId4" cstate="print"/>
              <a:stretch>
                <a:fillRect/>
              </a:stretch>
            </a:blipFill>
          </p:spPr>
          <p:txBody>
            <a:bodyPr wrap="square" lIns="0" tIns="0" rIns="0" bIns="0" rtlCol="0"/>
            <a:lstStyle/>
            <a:p>
              <a:endParaRPr/>
            </a:p>
          </p:txBody>
        </p:sp>
        <p:sp>
          <p:nvSpPr>
            <p:cNvPr id="18" name="object 8">
              <a:extLst>
                <a:ext uri="{FF2B5EF4-FFF2-40B4-BE49-F238E27FC236}">
                  <a16:creationId xmlns:a16="http://schemas.microsoft.com/office/drawing/2014/main" id="{A91A17A2-424B-DD47-5A25-18F6A569D868}"/>
                </a:ext>
              </a:extLst>
            </p:cNvPr>
            <p:cNvSpPr/>
            <p:nvPr/>
          </p:nvSpPr>
          <p:spPr>
            <a:xfrm>
              <a:off x="6249161" y="2620264"/>
              <a:ext cx="521970" cy="295910"/>
            </a:xfrm>
            <a:custGeom>
              <a:avLst/>
              <a:gdLst/>
              <a:ahLst/>
              <a:cxnLst/>
              <a:rect l="l" t="t" r="r" b="b"/>
              <a:pathLst>
                <a:path w="521970" h="295910">
                  <a:moveTo>
                    <a:pt x="0" y="295910"/>
                  </a:moveTo>
                  <a:lnTo>
                    <a:pt x="521677" y="0"/>
                  </a:lnTo>
                </a:path>
              </a:pathLst>
            </a:custGeom>
            <a:ln w="38100">
              <a:solidFill>
                <a:srgbClr val="EB5600"/>
              </a:solidFill>
            </a:ln>
          </p:spPr>
          <p:txBody>
            <a:bodyPr wrap="square" lIns="0" tIns="0" rIns="0" bIns="0" rtlCol="0"/>
            <a:lstStyle/>
            <a:p>
              <a:endParaRPr/>
            </a:p>
          </p:txBody>
        </p:sp>
        <p:sp>
          <p:nvSpPr>
            <p:cNvPr id="19" name="object 10">
              <a:extLst>
                <a:ext uri="{FF2B5EF4-FFF2-40B4-BE49-F238E27FC236}">
                  <a16:creationId xmlns:a16="http://schemas.microsoft.com/office/drawing/2014/main" id="{EE9016FA-2181-024D-E5D6-5406AAFCD7E9}"/>
                </a:ext>
              </a:extLst>
            </p:cNvPr>
            <p:cNvSpPr txBox="1"/>
            <p:nvPr/>
          </p:nvSpPr>
          <p:spPr>
            <a:xfrm>
              <a:off x="5158205" y="2713630"/>
              <a:ext cx="1223620" cy="405088"/>
            </a:xfrm>
            <a:prstGeom prst="rect">
              <a:avLst/>
            </a:prstGeom>
          </p:spPr>
          <p:txBody>
            <a:bodyPr vert="horz" wrap="square" lIns="0" tIns="12700" rIns="0" bIns="0" rtlCol="0">
              <a:spAutoFit/>
            </a:bodyPr>
            <a:lstStyle/>
            <a:p>
              <a:pPr marL="12065">
                <a:lnSpc>
                  <a:spcPct val="100000"/>
                </a:lnSpc>
                <a:spcBef>
                  <a:spcPts val="100"/>
                </a:spcBef>
                <a:tabLst>
                  <a:tab pos="191135" algn="l"/>
                </a:tabLst>
              </a:pPr>
              <a:r>
                <a:rPr sz="2400" b="1" dirty="0">
                  <a:latin typeface="Calibri"/>
                  <a:cs typeface="Calibri"/>
                </a:rPr>
                <a:t>150</a:t>
              </a:r>
              <a:r>
                <a:rPr sz="2400" b="1" spc="-75" dirty="0">
                  <a:latin typeface="Calibri"/>
                  <a:cs typeface="Calibri"/>
                </a:rPr>
                <a:t> </a:t>
              </a:r>
              <a:r>
                <a:rPr sz="2400" b="1" dirty="0">
                  <a:latin typeface="Calibri"/>
                  <a:cs typeface="Calibri"/>
                </a:rPr>
                <a:t>um</a:t>
              </a:r>
            </a:p>
          </p:txBody>
        </p:sp>
      </p:grpSp>
      <p:pic>
        <p:nvPicPr>
          <p:cNvPr id="14" name="Picture 13">
            <a:extLst>
              <a:ext uri="{FF2B5EF4-FFF2-40B4-BE49-F238E27FC236}">
                <a16:creationId xmlns:a16="http://schemas.microsoft.com/office/drawing/2014/main" id="{706B42E7-4654-2945-D34E-E836B28E0C00}"/>
              </a:ext>
            </a:extLst>
          </p:cNvPr>
          <p:cNvPicPr>
            <a:picLocks noChangeAspect="1"/>
          </p:cNvPicPr>
          <p:nvPr/>
        </p:nvPicPr>
        <p:blipFill rotWithShape="1">
          <a:blip r:embed="rId5"/>
          <a:srcRect r="10588"/>
          <a:stretch/>
        </p:blipFill>
        <p:spPr>
          <a:xfrm>
            <a:off x="8003103" y="3558123"/>
            <a:ext cx="2103120" cy="1828800"/>
          </a:xfrm>
          <a:prstGeom prst="rect">
            <a:avLst/>
          </a:prstGeom>
        </p:spPr>
      </p:pic>
    </p:spTree>
    <p:extLst>
      <p:ext uri="{BB962C8B-B14F-4D97-AF65-F5344CB8AC3E}">
        <p14:creationId xmlns:p14="http://schemas.microsoft.com/office/powerpoint/2010/main" val="28412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6">
            <a:extLst>
              <a:ext uri="{FF2B5EF4-FFF2-40B4-BE49-F238E27FC236}">
                <a16:creationId xmlns:a16="http://schemas.microsoft.com/office/drawing/2014/main" id="{1A151002-17A9-ACDF-2E3C-66CE65A1E860}"/>
              </a:ext>
            </a:extLst>
          </p:cNvPr>
          <p:cNvSpPr txBox="1">
            <a:spLocks noChangeArrowheads="1"/>
          </p:cNvSpPr>
          <p:nvPr/>
        </p:nvSpPr>
        <p:spPr>
          <a:xfrm>
            <a:off x="3143839" y="40749"/>
            <a:ext cx="9154510" cy="1114985"/>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b">
            <a:noAutofit/>
          </a:bodyPr>
          <a:lstStyle>
            <a:lvl1pPr algn="ctr" defTabSz="342900" rtl="0" eaLnBrk="1" latinLnBrk="0" hangingPunct="1">
              <a:spcBef>
                <a:spcPct val="0"/>
              </a:spcBef>
              <a:buNone/>
              <a:defRPr sz="6000" kern="1200">
                <a:solidFill>
                  <a:schemeClr val="bg1"/>
                </a:solidFill>
                <a:latin typeface="+mj-lt"/>
                <a:ea typeface="+mj-ea"/>
                <a:cs typeface="+mj-cs"/>
              </a:defRPr>
            </a:lvl1pPr>
          </a:lstStyle>
          <a:p>
            <a:r>
              <a:rPr lang="en-US" altLang="en-US" sz="3600" dirty="0">
                <a:solidFill>
                  <a:srgbClr val="FFFF00"/>
                </a:solidFill>
              </a:rPr>
              <a:t>Test 2: </a:t>
            </a:r>
            <a:r>
              <a:rPr lang="en-US" altLang="en-US" sz="3200" dirty="0">
                <a:solidFill>
                  <a:srgbClr val="FFFF00"/>
                </a:solidFill>
              </a:rPr>
              <a:t>HTS</a:t>
            </a:r>
            <a:r>
              <a:rPr lang="en-US" altLang="en-US" sz="3600" dirty="0">
                <a:solidFill>
                  <a:srgbClr val="FFFF00"/>
                </a:solidFill>
              </a:rPr>
              <a:t>/LTS Hybrid Technology (US-Japan)</a:t>
            </a:r>
          </a:p>
          <a:p>
            <a:r>
              <a:rPr lang="en-US" altLang="en-US" sz="3600" dirty="0">
                <a:solidFill>
                  <a:schemeClr val="bg1">
                    <a:lumMod val="95000"/>
                  </a:schemeClr>
                </a:solidFill>
              </a:rPr>
              <a:t>Scheduled for late Summer</a:t>
            </a:r>
          </a:p>
        </p:txBody>
      </p:sp>
      <p:grpSp>
        <p:nvGrpSpPr>
          <p:cNvPr id="17" name="Group 16">
            <a:extLst>
              <a:ext uri="{FF2B5EF4-FFF2-40B4-BE49-F238E27FC236}">
                <a16:creationId xmlns:a16="http://schemas.microsoft.com/office/drawing/2014/main" id="{9843E13F-A626-9D6F-791D-7D5653DFCB10}"/>
              </a:ext>
            </a:extLst>
          </p:cNvPr>
          <p:cNvGrpSpPr>
            <a:grpSpLocks noChangeAspect="1"/>
          </p:cNvGrpSpPr>
          <p:nvPr/>
        </p:nvGrpSpPr>
        <p:grpSpPr>
          <a:xfrm>
            <a:off x="330542" y="1198607"/>
            <a:ext cx="5120640" cy="1982843"/>
            <a:chOff x="6234859" y="276079"/>
            <a:chExt cx="5767753" cy="2233422"/>
          </a:xfrm>
        </p:grpSpPr>
        <p:sp>
          <p:nvSpPr>
            <p:cNvPr id="18" name="object 3">
              <a:extLst>
                <a:ext uri="{FF2B5EF4-FFF2-40B4-BE49-F238E27FC236}">
                  <a16:creationId xmlns:a16="http://schemas.microsoft.com/office/drawing/2014/main" id="{3601DC63-A0BB-2C98-2A99-7263ACFCDE56}"/>
                </a:ext>
              </a:extLst>
            </p:cNvPr>
            <p:cNvSpPr/>
            <p:nvPr/>
          </p:nvSpPr>
          <p:spPr>
            <a:xfrm>
              <a:off x="6234859" y="276079"/>
              <a:ext cx="4531614" cy="2233422"/>
            </a:xfrm>
            <a:prstGeom prst="rect">
              <a:avLst/>
            </a:prstGeom>
            <a:blipFill>
              <a:blip r:embed="rId3" cstate="print"/>
              <a:stretch>
                <a:fillRect/>
              </a:stretch>
            </a:blipFill>
          </p:spPr>
          <p:txBody>
            <a:bodyPr wrap="square" lIns="0" tIns="0" rIns="0" bIns="0" rtlCol="0"/>
            <a:lstStyle/>
            <a:p>
              <a:endParaRPr/>
            </a:p>
          </p:txBody>
        </p:sp>
        <p:sp>
          <p:nvSpPr>
            <p:cNvPr id="19" name="object 6">
              <a:extLst>
                <a:ext uri="{FF2B5EF4-FFF2-40B4-BE49-F238E27FC236}">
                  <a16:creationId xmlns:a16="http://schemas.microsoft.com/office/drawing/2014/main" id="{70045460-9A60-4048-1F19-81B0ADC009F5}"/>
                </a:ext>
              </a:extLst>
            </p:cNvPr>
            <p:cNvSpPr>
              <a:spLocks noChangeAspect="1"/>
            </p:cNvSpPr>
            <p:nvPr/>
          </p:nvSpPr>
          <p:spPr>
            <a:xfrm>
              <a:off x="9808052" y="1077589"/>
              <a:ext cx="2194560" cy="1255890"/>
            </a:xfrm>
            <a:prstGeom prst="rect">
              <a:avLst/>
            </a:prstGeom>
            <a:blipFill>
              <a:blip r:embed="rId4" cstate="print"/>
              <a:stretch>
                <a:fillRect/>
              </a:stretch>
            </a:blipFill>
            <a:ln>
              <a:solidFill>
                <a:schemeClr val="accent1"/>
              </a:solidFill>
            </a:ln>
          </p:spPr>
          <p:txBody>
            <a:bodyPr wrap="square" lIns="0" tIns="0" rIns="0" bIns="0" rtlCol="0"/>
            <a:lstStyle/>
            <a:p>
              <a:endParaRPr dirty="0"/>
            </a:p>
          </p:txBody>
        </p:sp>
        <p:sp>
          <p:nvSpPr>
            <p:cNvPr id="20" name="Rectangle 19">
              <a:extLst>
                <a:ext uri="{FF2B5EF4-FFF2-40B4-BE49-F238E27FC236}">
                  <a16:creationId xmlns:a16="http://schemas.microsoft.com/office/drawing/2014/main" id="{E268F36A-66E4-28E7-78BB-B3AB1B0D38EE}"/>
                </a:ext>
              </a:extLst>
            </p:cNvPr>
            <p:cNvSpPr/>
            <p:nvPr/>
          </p:nvSpPr>
          <p:spPr>
            <a:xfrm>
              <a:off x="6372665" y="1477108"/>
              <a:ext cx="1069144" cy="85637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9363A47-2F78-65AA-7161-063B70077E45}"/>
                </a:ext>
              </a:extLst>
            </p:cNvPr>
            <p:cNvCxnSpPr>
              <a:cxnSpLocks/>
            </p:cNvCxnSpPr>
            <p:nvPr/>
          </p:nvCxnSpPr>
          <p:spPr>
            <a:xfrm>
              <a:off x="7441809" y="2138289"/>
              <a:ext cx="21945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22" name="Picture 21" descr="A screenshot of a cell phone&#10;&#10;Description automatically generated">
            <a:extLst>
              <a:ext uri="{FF2B5EF4-FFF2-40B4-BE49-F238E27FC236}">
                <a16:creationId xmlns:a16="http://schemas.microsoft.com/office/drawing/2014/main" id="{3BD80A9A-8D88-08E6-1BAC-1280948CC0A5}"/>
              </a:ext>
            </a:extLst>
          </p:cNvPr>
          <p:cNvPicPr>
            <a:picLocks noChangeAspect="1"/>
          </p:cNvPicPr>
          <p:nvPr/>
        </p:nvPicPr>
        <p:blipFill rotWithShape="1">
          <a:blip r:embed="rId5">
            <a:extLst>
              <a:ext uri="{28A0092B-C50C-407E-A947-70E740481C1C}">
                <a14:useLocalDpi xmlns:a14="http://schemas.microsoft.com/office/drawing/2010/main" val="0"/>
              </a:ext>
            </a:extLst>
          </a:blip>
          <a:srcRect l="1" t="9065" r="29505" b="2033"/>
          <a:stretch/>
        </p:blipFill>
        <p:spPr>
          <a:xfrm>
            <a:off x="21102" y="3181450"/>
            <a:ext cx="5486447" cy="3108960"/>
          </a:xfrm>
          <a:prstGeom prst="rect">
            <a:avLst/>
          </a:prstGeom>
        </p:spPr>
      </p:pic>
      <p:sp>
        <p:nvSpPr>
          <p:cNvPr id="23" name="TextBox 22">
            <a:extLst>
              <a:ext uri="{FF2B5EF4-FFF2-40B4-BE49-F238E27FC236}">
                <a16:creationId xmlns:a16="http://schemas.microsoft.com/office/drawing/2014/main" id="{70709E50-15AF-D5B7-377F-B82F1DD42BF5}"/>
              </a:ext>
            </a:extLst>
          </p:cNvPr>
          <p:cNvSpPr txBox="1"/>
          <p:nvPr/>
        </p:nvSpPr>
        <p:spPr>
          <a:xfrm>
            <a:off x="5528797" y="2770005"/>
            <a:ext cx="3500471" cy="3477875"/>
          </a:xfrm>
          <a:prstGeom prst="rect">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srgbClr val="FFC000"/>
                </a:solidFill>
                <a:effectLst/>
                <a:uLnTx/>
                <a:uFillTx/>
                <a:latin typeface="Times New Roman"/>
                <a:ea typeface="+mn-ea"/>
                <a:cs typeface="+mn-cs"/>
              </a:rPr>
              <a:t>Two Tests in One </a:t>
            </a:r>
            <a:r>
              <a:rPr lang="en-US" sz="2800" b="1" u="sng" kern="0" dirty="0">
                <a:solidFill>
                  <a:srgbClr val="FFC000"/>
                </a:solidFill>
                <a:latin typeface="Times New Roman"/>
              </a:rPr>
              <a:t>G</a:t>
            </a:r>
            <a:r>
              <a:rPr kumimoji="0" lang="en-US" sz="2800" b="1" i="0" u="sng" strike="noStrike" kern="0" cap="none" spc="0" normalizeH="0" baseline="0" noProof="0" dirty="0">
                <a:ln>
                  <a:noFill/>
                </a:ln>
                <a:solidFill>
                  <a:srgbClr val="FFC000"/>
                </a:solidFill>
                <a:effectLst/>
                <a:uLnTx/>
                <a:uFillTx/>
                <a:latin typeface="Times New Roman"/>
                <a:ea typeface="+mn-ea"/>
                <a:cs typeface="+mn-cs"/>
              </a:rPr>
              <a:t>o</a:t>
            </a:r>
            <a:r>
              <a:rPr kumimoji="0" lang="en-US" sz="2400" b="1" i="0" u="none" strike="noStrike" kern="0" cap="none" spc="0" normalizeH="0" baseline="0" noProof="0" dirty="0">
                <a:ln>
                  <a:noFill/>
                </a:ln>
                <a:solidFill>
                  <a:srgbClr val="FFC000"/>
                </a:solidFill>
                <a:effectLst/>
                <a:uLnTx/>
                <a:uFillTx/>
                <a:latin typeface="Times New Roman"/>
                <a:ea typeface="+mn-ea"/>
                <a:cs typeface="+mn-cs"/>
              </a:rPr>
              <a:t>:</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Times New Roman"/>
                <a:ea typeface="+mn-ea"/>
                <a:cs typeface="+mn-cs"/>
              </a:rPr>
              <a:t>Two HTS insert coils in two apertures of the common coil dipole:</a:t>
            </a: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FFFF00"/>
                </a:solidFill>
                <a:effectLst/>
                <a:uLnTx/>
                <a:uFillTx/>
                <a:latin typeface="Times New Roman"/>
                <a:ea typeface="+mn-ea"/>
                <a:cs typeface="+mn-cs"/>
              </a:rPr>
              <a:t> Upper Bore: field primarily parallel</a:t>
            </a:r>
          </a:p>
          <a:p>
            <a:pPr marL="457200" marR="0" lvl="0"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FFFF00"/>
                </a:solidFill>
                <a:effectLst/>
                <a:uLnTx/>
                <a:uFillTx/>
                <a:latin typeface="Times New Roman"/>
                <a:ea typeface="+mn-ea"/>
                <a:cs typeface="+mn-cs"/>
              </a:rPr>
              <a:t>Lower bore: field primarily perpendicular</a:t>
            </a:r>
          </a:p>
        </p:txBody>
      </p:sp>
      <p:pic>
        <p:nvPicPr>
          <p:cNvPr id="24" name="Picture 23">
            <a:extLst>
              <a:ext uri="{FF2B5EF4-FFF2-40B4-BE49-F238E27FC236}">
                <a16:creationId xmlns:a16="http://schemas.microsoft.com/office/drawing/2014/main" id="{AFD676F3-DA04-5CFF-241F-D492C7E3339B}"/>
              </a:ext>
            </a:extLst>
          </p:cNvPr>
          <p:cNvPicPr>
            <a:picLocks noChangeAspect="1"/>
          </p:cNvPicPr>
          <p:nvPr/>
        </p:nvPicPr>
        <p:blipFill rotWithShape="1">
          <a:blip r:embed="rId6"/>
          <a:srcRect t="25232" r="45409" b="4119"/>
          <a:stretch/>
        </p:blipFill>
        <p:spPr>
          <a:xfrm>
            <a:off x="5557183" y="1139584"/>
            <a:ext cx="3474720" cy="1621536"/>
          </a:xfrm>
          <a:prstGeom prst="rect">
            <a:avLst/>
          </a:prstGeom>
        </p:spPr>
      </p:pic>
      <p:sp>
        <p:nvSpPr>
          <p:cNvPr id="25" name="TextBox 24">
            <a:extLst>
              <a:ext uri="{FF2B5EF4-FFF2-40B4-BE49-F238E27FC236}">
                <a16:creationId xmlns:a16="http://schemas.microsoft.com/office/drawing/2014/main" id="{020FE152-F4FD-C848-2084-013A76494F8C}"/>
              </a:ext>
            </a:extLst>
          </p:cNvPr>
          <p:cNvSpPr txBox="1"/>
          <p:nvPr/>
        </p:nvSpPr>
        <p:spPr>
          <a:xfrm>
            <a:off x="9174948" y="3747125"/>
            <a:ext cx="3017052" cy="230832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a:solidFill>
                  <a:schemeClr val="tx2"/>
                </a:solidFill>
                <a:latin typeface="Times New Roman" panose="02020603050405020304" pitchFamily="18" charset="0"/>
                <a:cs typeface="Times New Roman" panose="02020603050405020304" pitchFamily="18" charset="0"/>
              </a:rPr>
              <a:t>Three collaborators from KEK spent several days at BNL recently to work out the details. </a:t>
            </a:r>
          </a:p>
          <a:p>
            <a:r>
              <a:rPr lang="en-US" sz="2400" b="1" dirty="0">
                <a:solidFill>
                  <a:schemeClr val="tx2"/>
                </a:solidFill>
                <a:latin typeface="Times New Roman" panose="02020603050405020304" pitchFamily="18" charset="0"/>
                <a:cs typeface="Times New Roman" panose="02020603050405020304" pitchFamily="18" charset="0"/>
              </a:rPr>
              <a:t>A very useful visit.</a:t>
            </a:r>
          </a:p>
        </p:txBody>
      </p:sp>
      <p:sp>
        <p:nvSpPr>
          <p:cNvPr id="36" name="TextBox 35">
            <a:extLst>
              <a:ext uri="{FF2B5EF4-FFF2-40B4-BE49-F238E27FC236}">
                <a16:creationId xmlns:a16="http://schemas.microsoft.com/office/drawing/2014/main" id="{9E3ADBC6-6B5D-F730-028A-D7159EE58FA0}"/>
              </a:ext>
            </a:extLst>
          </p:cNvPr>
          <p:cNvSpPr txBox="1"/>
          <p:nvPr/>
        </p:nvSpPr>
        <p:spPr>
          <a:xfrm>
            <a:off x="9029268" y="1171884"/>
            <a:ext cx="3300248" cy="1938992"/>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u="sng" dirty="0">
                <a:solidFill>
                  <a:schemeClr val="tx1"/>
                </a:solidFill>
                <a:latin typeface="Times New Roman" panose="02020603050405020304" pitchFamily="18" charset="0"/>
                <a:cs typeface="Times New Roman" panose="02020603050405020304" pitchFamily="18" charset="0"/>
              </a:rPr>
              <a:t>Goals</a:t>
            </a:r>
            <a:r>
              <a:rPr lang="en-US" sz="2400" b="1" dirty="0">
                <a:solidFill>
                  <a:schemeClr val="tx1"/>
                </a:solidFill>
                <a:latin typeface="Times New Roman" panose="02020603050405020304" pitchFamily="18" charset="0"/>
                <a:cs typeface="Times New Roman" panose="02020603050405020304" pitchFamily="18" charset="0"/>
              </a:rPr>
              <a:t>: New insulation,</a:t>
            </a:r>
          </a:p>
          <a:p>
            <a:r>
              <a:rPr lang="en-US" sz="2400" b="1" dirty="0">
                <a:solidFill>
                  <a:schemeClr val="tx1"/>
                </a:solidFill>
                <a:latin typeface="Times New Roman" panose="02020603050405020304" pitchFamily="18" charset="0"/>
                <a:cs typeface="Times New Roman" panose="02020603050405020304" pitchFamily="18" charset="0"/>
              </a:rPr>
              <a:t>HTS/LTS high field hybrid technology, quench protection, and magnetization studies </a:t>
            </a:r>
          </a:p>
        </p:txBody>
      </p:sp>
    </p:spTree>
    <p:extLst>
      <p:ext uri="{BB962C8B-B14F-4D97-AF65-F5344CB8AC3E}">
        <p14:creationId xmlns:p14="http://schemas.microsoft.com/office/powerpoint/2010/main" val="2341834654"/>
      </p:ext>
    </p:extLst>
  </p:cSld>
  <p:clrMapOvr>
    <a:masterClrMapping/>
  </p:clrMapOvr>
</p:sld>
</file>

<file path=ppt/theme/theme1.xml><?xml version="1.0" encoding="utf-8"?>
<a:theme xmlns:a="http://schemas.openxmlformats.org/drawingml/2006/main" name="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93C50077B73F4081A727CE26F7297D" ma:contentTypeVersion="13" ma:contentTypeDescription="Create a new document." ma:contentTypeScope="" ma:versionID="728083fc9d673f68be60a86c999b5ede">
  <xsd:schema xmlns:xsd="http://www.w3.org/2001/XMLSchema" xmlns:xs="http://www.w3.org/2001/XMLSchema" xmlns:p="http://schemas.microsoft.com/office/2006/metadata/properties" xmlns:ns3="d198decf-2ff7-46b8-bd1c-477e40bd1f45" xmlns:ns4="c66da833-743e-4877-8ff4-bd7d31564978" targetNamespace="http://schemas.microsoft.com/office/2006/metadata/properties" ma:root="true" ma:fieldsID="e3b51183db3b30395368252b0f7bc3ea" ns3:_="" ns4:_="">
    <xsd:import namespace="d198decf-2ff7-46b8-bd1c-477e40bd1f45"/>
    <xsd:import namespace="c66da833-743e-4877-8ff4-bd7d3156497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98decf-2ff7-46b8-bd1c-477e40bd1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6da833-743e-4877-8ff4-bd7d3156497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BA2CFB-FA42-43C6-91CA-BE64ACAE07C1}">
  <ds:schemaRefs>
    <ds:schemaRef ds:uri="d198decf-2ff7-46b8-bd1c-477e40bd1f45"/>
    <ds:schemaRef ds:uri="http://schemas.microsoft.com/office/2006/documentManagement/types"/>
    <ds:schemaRef ds:uri="http://schemas.microsoft.com/office/2006/metadata/properties"/>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c66da833-743e-4877-8ff4-bd7d31564978"/>
    <ds:schemaRef ds:uri="http://purl.org/dc/elements/1.1/"/>
  </ds:schemaRefs>
</ds:datastoreItem>
</file>

<file path=customXml/itemProps2.xml><?xml version="1.0" encoding="utf-8"?>
<ds:datastoreItem xmlns:ds="http://schemas.openxmlformats.org/officeDocument/2006/customXml" ds:itemID="{6D4EAA2D-D873-47C1-B2C4-B9A63102896B}">
  <ds:schemaRefs>
    <ds:schemaRef ds:uri="http://schemas.microsoft.com/sharepoint/v3/contenttype/forms"/>
  </ds:schemaRefs>
</ds:datastoreItem>
</file>

<file path=customXml/itemProps3.xml><?xml version="1.0" encoding="utf-8"?>
<ds:datastoreItem xmlns:ds="http://schemas.openxmlformats.org/officeDocument/2006/customXml" ds:itemID="{C2910A9C-A194-4F47-A155-03E33315F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98decf-2ff7-46b8-bd1c-477e40bd1f45"/>
    <ds:schemaRef ds:uri="c66da833-743e-4877-8ff4-bd7d315649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67943</TotalTime>
  <Words>456</Words>
  <Application>Microsoft Office PowerPoint</Application>
  <PresentationFormat>Widescreen</PresentationFormat>
  <Paragraphs>54</Paragraphs>
  <Slides>6</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Calibri</vt:lpstr>
      <vt:lpstr>Courier New</vt:lpstr>
      <vt:lpstr>Franklin Gothic Book</vt:lpstr>
      <vt:lpstr>Franklin Gothic Medium</vt:lpstr>
      <vt:lpstr>Times New Roman</vt:lpstr>
      <vt:lpstr>ATAP No Footer</vt:lpstr>
      <vt:lpstr>1_ATAP No Footer</vt:lpstr>
      <vt:lpstr>PowerPoint Presentation</vt:lpstr>
      <vt:lpstr>Room for Progress Over the Previous MDP Test of 12.3 T HTS/LTS Dipole</vt:lpstr>
      <vt:lpstr>Upcoming Tests with ReBCO Tape </vt:lpstr>
      <vt:lpstr>PowerPoint Presentation</vt:lpstr>
      <vt:lpstr>Bore 1: PSI Nb3Sn Coil, Bore 2: BNL HTS Coil (both coils will be in their own structure) </vt:lpstr>
      <vt:lpstr>PowerPoint Presentation</vt:lpstr>
    </vt:vector>
  </TitlesOfParts>
  <Company>Lawrence Berkekley Nationl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Gupta, Ramesh C</cp:lastModifiedBy>
  <cp:revision>849</cp:revision>
  <cp:lastPrinted>2019-05-15T18:36:20Z</cp:lastPrinted>
  <dcterms:created xsi:type="dcterms:W3CDTF">2015-07-10T17:44:33Z</dcterms:created>
  <dcterms:modified xsi:type="dcterms:W3CDTF">2022-12-07T21:26:48Z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0x010100AE93C50077B73F4081A727CE26F7297D</vt:lpwstr>
  </property>
</Properties>
</file>