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888" r:id="rId3"/>
    <p:sldId id="859" r:id="rId4"/>
    <p:sldId id="886" r:id="rId5"/>
    <p:sldId id="260" r:id="rId6"/>
    <p:sldId id="258" r:id="rId7"/>
    <p:sldId id="853" r:id="rId8"/>
    <p:sldId id="883" r:id="rId9"/>
    <p:sldId id="854" r:id="rId10"/>
    <p:sldId id="855" r:id="rId11"/>
    <p:sldId id="858" r:id="rId12"/>
    <p:sldId id="863" r:id="rId13"/>
    <p:sldId id="269" r:id="rId14"/>
    <p:sldId id="273" r:id="rId15"/>
    <p:sldId id="274" r:id="rId16"/>
    <p:sldId id="881" r:id="rId17"/>
    <p:sldId id="882" r:id="rId18"/>
    <p:sldId id="885" r:id="rId19"/>
    <p:sldId id="512" r:id="rId20"/>
    <p:sldId id="864" r:id="rId21"/>
    <p:sldId id="874" r:id="rId22"/>
    <p:sldId id="271" r:id="rId23"/>
    <p:sldId id="262" r:id="rId24"/>
    <p:sldId id="263" r:id="rId25"/>
    <p:sldId id="887" r:id="rId26"/>
    <p:sldId id="880" r:id="rId27"/>
    <p:sldId id="88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40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6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62F22-F107-400F-8049-B181843435EF}" type="datetimeFigureOut">
              <a:rPr lang="de-DE" smtClean="0"/>
              <a:t>29.11.2022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6ACEB-829D-41D7-B4FC-D1494CD24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33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Decide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pictures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.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choose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orange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yoke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iron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114C0-F219-48E8-915F-B7D6E7799AB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360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7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4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3715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3872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5023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640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954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636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837817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465397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29154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2024064"/>
            <a:ext cx="10944224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Superconducting undulators at the European XFEL</a:t>
            </a:r>
          </a:p>
        </p:txBody>
      </p:sp>
      <p:sp>
        <p:nvSpPr>
          <p:cNvPr id="8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Vanessa Grattoni, LBNL, 11.29.2022</a:t>
            </a:r>
          </a:p>
        </p:txBody>
      </p:sp>
    </p:spTree>
    <p:extLst>
      <p:ext uri="{BB962C8B-B14F-4D97-AF65-F5344CB8AC3E}">
        <p14:creationId xmlns:p14="http://schemas.microsoft.com/office/powerpoint/2010/main" val="208307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75">
          <p15:clr>
            <a:srgbClr val="F26B43"/>
          </p15:clr>
        </p15:guide>
        <p15:guide id="2" pos="3727">
          <p15:clr>
            <a:srgbClr val="F26B43"/>
          </p15:clr>
        </p15:guide>
        <p15:guide id="3" pos="3953">
          <p15:clr>
            <a:srgbClr val="F26B43"/>
          </p15:clr>
        </p15:guide>
        <p15:guide id="4" pos="393">
          <p15:clr>
            <a:srgbClr val="F26B43"/>
          </p15:clr>
        </p15:guide>
        <p15:guide id="5" pos="7287">
          <p15:clr>
            <a:srgbClr val="F26B43"/>
          </p15:clr>
        </p15:guide>
        <p15:guide id="6" orient="horz" pos="37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nationalmaglab.org/magnet-development/applied-superconductivity-center/plots#engineerin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hyperlink" Target="https://www.femm.info/wiki/HomePage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5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image" Target="../media/image54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49.png"/><Relationship Id="rId7" Type="http://schemas.openxmlformats.org/officeDocument/2006/relationships/image" Target="../media/image1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dropbox.com/s/puk4mec7skmfjrc/Radiation2D.exe?dl=0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A60BB-9C18-4ABC-A48D-1A4B61BC6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Superconducting undulators at the European XFEL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4BE7EB-B10F-499E-B7F7-A3577B7477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Vanessa </a:t>
            </a:r>
            <a:r>
              <a:rPr lang="de-DE" dirty="0" err="1"/>
              <a:t>Grattoni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8479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71D3-FEA0-4838-82F9-6AFF9B528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SCUs </a:t>
            </a:r>
            <a:r>
              <a:rPr lang="de-DE" dirty="0" err="1"/>
              <a:t>activities</a:t>
            </a:r>
            <a:r>
              <a:rPr lang="de-DE" dirty="0"/>
              <a:t> at </a:t>
            </a:r>
            <a:r>
              <a:rPr lang="de-DE" dirty="0" err="1"/>
              <a:t>EuXFEL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17880-8DDC-4E7D-A783-CF9655F01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2024064"/>
            <a:ext cx="5387088" cy="3889375"/>
          </a:xfrm>
        </p:spPr>
        <p:txBody>
          <a:bodyPr/>
          <a:lstStyle/>
          <a:p>
            <a:r>
              <a:rPr lang="en-GB" dirty="0"/>
              <a:t>R&amp;D on SCU coils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                       and afterburner downstream SASE2</a:t>
            </a:r>
          </a:p>
          <a:p>
            <a:pPr lvl="1"/>
            <a:r>
              <a:rPr lang="en-GB" dirty="0"/>
              <a:t>The afterburner will allow lasing at photon energies &gt; 30 keV</a:t>
            </a:r>
          </a:p>
          <a:p>
            <a:pPr marL="357187" lvl="1" indent="0">
              <a:buNone/>
            </a:pPr>
            <a:endParaRPr lang="en-GB" dirty="0"/>
          </a:p>
          <a:p>
            <a:pPr marL="0" indent="0">
              <a:buNone/>
            </a:pPr>
            <a:endParaRPr lang="de-DE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F92396-5CA4-4E11-B8CB-CE8780DA7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24" y="2592829"/>
            <a:ext cx="1317289" cy="836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CF419-A50F-47C7-BE87-43E061759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257375"/>
            <a:ext cx="4600575" cy="1943100"/>
          </a:xfrm>
          <a:prstGeom prst="rect">
            <a:avLst/>
          </a:prstGeom>
        </p:spPr>
      </p:pic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A430C87C-61E1-4F20-8287-EF1FE8F683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1" r="1355"/>
          <a:stretch/>
        </p:blipFill>
        <p:spPr>
          <a:xfrm>
            <a:off x="5337208" y="580863"/>
            <a:ext cx="6619040" cy="242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83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71D3-FEA0-4838-82F9-6AFF9B528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SCUs </a:t>
            </a:r>
            <a:r>
              <a:rPr lang="de-DE" dirty="0" err="1"/>
              <a:t>activities</a:t>
            </a:r>
            <a:r>
              <a:rPr lang="de-DE" dirty="0"/>
              <a:t> at </a:t>
            </a:r>
            <a:r>
              <a:rPr lang="de-DE" dirty="0" err="1"/>
              <a:t>EuXFEL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17880-8DDC-4E7D-A783-CF9655F01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2024064"/>
            <a:ext cx="5387088" cy="4121704"/>
          </a:xfrm>
        </p:spPr>
        <p:txBody>
          <a:bodyPr/>
          <a:lstStyle/>
          <a:p>
            <a:r>
              <a:rPr lang="en-GB" sz="2400" b="1" dirty="0"/>
              <a:t>R&amp;D on SCU coils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                       and afterburner downstream SASE2</a:t>
            </a:r>
          </a:p>
          <a:p>
            <a:pPr lvl="1"/>
            <a:r>
              <a:rPr lang="en-GB" dirty="0"/>
              <a:t>The afterburner will allow lasing at photon energies &gt; 30 keV</a:t>
            </a:r>
          </a:p>
          <a:p>
            <a:r>
              <a:rPr lang="en-GB" dirty="0"/>
              <a:t>Cryomodules test stands for magnetic measurements at DESY site:	</a:t>
            </a:r>
          </a:p>
          <a:p>
            <a:pPr lvl="1"/>
            <a:r>
              <a:rPr lang="en-GB" dirty="0"/>
              <a:t>SUNDAE1</a:t>
            </a:r>
          </a:p>
          <a:p>
            <a:pPr lvl="1"/>
            <a:r>
              <a:rPr lang="en-GB" dirty="0"/>
              <a:t>SUNDAE2</a:t>
            </a:r>
          </a:p>
          <a:p>
            <a:pPr marL="357187" lvl="1" indent="0">
              <a:buNone/>
            </a:pPr>
            <a:endParaRPr lang="en-GB" dirty="0"/>
          </a:p>
          <a:p>
            <a:pPr marL="0" indent="0">
              <a:buNone/>
            </a:pPr>
            <a:endParaRPr lang="de-DE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F92396-5CA4-4E11-B8CB-CE8780DA7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24" y="2592829"/>
            <a:ext cx="1317289" cy="836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CF419-A50F-47C7-BE87-43E061759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257375"/>
            <a:ext cx="4600575" cy="19431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3FF714-F8B2-4E85-8224-4ACA3876A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65" y="4952599"/>
            <a:ext cx="2137829" cy="21386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0D66D5-31A5-421A-961A-24E1690EF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00" y="4953400"/>
            <a:ext cx="2137829" cy="2137829"/>
          </a:xfrm>
          <a:prstGeom prst="rect">
            <a:avLst/>
          </a:prstGeom>
        </p:spPr>
      </p:pic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8A725386-0E8B-4C49-8CB4-79CB633B7C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1" r="1355"/>
          <a:stretch/>
        </p:blipFill>
        <p:spPr>
          <a:xfrm>
            <a:off x="5337208" y="580863"/>
            <a:ext cx="6619040" cy="242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12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CD31-9346-4B6B-8956-EB30F611E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Superconducting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SCUs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933770-C38A-44B3-B600-8228C8EB7D5D}"/>
              </a:ext>
            </a:extLst>
          </p:cNvPr>
          <p:cNvSpPr txBox="1"/>
          <p:nvPr/>
        </p:nvSpPr>
        <p:spPr>
          <a:xfrm>
            <a:off x="7281064" y="1672166"/>
            <a:ext cx="4813569" cy="43349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dirty="0" err="1"/>
              <a:t>Planned</a:t>
            </a:r>
            <a:r>
              <a:rPr lang="de-DE" dirty="0"/>
              <a:t> </a:t>
            </a:r>
            <a:r>
              <a:rPr lang="de-DE" dirty="0" err="1"/>
              <a:t>coils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b="1" dirty="0" err="1">
                <a:solidFill>
                  <a:schemeClr val="bg2"/>
                </a:solidFill>
              </a:rPr>
              <a:t>designed</a:t>
            </a:r>
            <a:r>
              <a:rPr lang="de-DE" dirty="0"/>
              <a:t>, </a:t>
            </a:r>
            <a:r>
              <a:rPr lang="de-DE" b="1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manifactured</a:t>
            </a:r>
            <a:r>
              <a:rPr lang="de-DE" dirty="0"/>
              <a:t> and </a:t>
            </a:r>
            <a:r>
              <a:rPr lang="de-DE" b="1" dirty="0" err="1"/>
              <a:t>characterized</a:t>
            </a:r>
            <a:r>
              <a:rPr lang="de-DE" dirty="0"/>
              <a:t>:</a:t>
            </a:r>
          </a:p>
          <a:p>
            <a:pPr marL="342900" indent="-342900">
              <a:lnSpc>
                <a:spcPct val="112000"/>
              </a:lnSpc>
              <a:buFont typeface="+mj-lt"/>
              <a:buAutoNum type="arabicPeriod"/>
            </a:pPr>
            <a:r>
              <a:rPr lang="de-DE" dirty="0" err="1"/>
              <a:t>NbTi</a:t>
            </a:r>
            <a:r>
              <a:rPr lang="de-DE" dirty="0"/>
              <a:t>:</a:t>
            </a:r>
          </a:p>
          <a:p>
            <a:pPr marL="800100" lvl="1" indent="-342900">
              <a:lnSpc>
                <a:spcPct val="112000"/>
              </a:lnSpc>
              <a:buFont typeface="+mj-lt"/>
              <a:buAutoNum type="alphaLcParenR"/>
            </a:pP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period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designed</a:t>
            </a:r>
            <a:r>
              <a:rPr lang="de-DE" dirty="0">
                <a:sym typeface="Wingdings" panose="05000000000000000000" pitchFamily="2" charset="2"/>
              </a:rPr>
              <a:t> and </a:t>
            </a:r>
            <a:r>
              <a:rPr lang="de-DE" dirty="0" err="1">
                <a:sym typeface="Wingdings" panose="05000000000000000000" pitchFamily="2" charset="2"/>
              </a:rPr>
              <a:t>parts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arrived</a:t>
            </a:r>
            <a:r>
              <a:rPr lang="de-DE" dirty="0">
                <a:sym typeface="Wingdings" panose="05000000000000000000" pitchFamily="2" charset="2"/>
              </a:rPr>
              <a:t> at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EuXFEL</a:t>
            </a:r>
            <a:endParaRPr lang="de-DE" dirty="0"/>
          </a:p>
          <a:p>
            <a:pPr marL="800100" lvl="1" indent="-342900">
              <a:lnSpc>
                <a:spcPct val="112000"/>
              </a:lnSpc>
              <a:buFont typeface="+mj-lt"/>
              <a:buAutoNum type="alphaLcParenR"/>
            </a:pPr>
            <a:r>
              <a:rPr lang="de-DE" dirty="0" err="1"/>
              <a:t>period</a:t>
            </a:r>
            <a:r>
              <a:rPr lang="de-DE" dirty="0"/>
              <a:t> </a:t>
            </a:r>
            <a:r>
              <a:rPr lang="de-DE" dirty="0" err="1"/>
              <a:t>doubling</a:t>
            </a:r>
            <a:r>
              <a:rPr lang="de-DE" dirty="0">
                <a:sym typeface="Wingdings" panose="05000000000000000000" pitchFamily="2" charset="2"/>
              </a:rPr>
              <a:t> design </a:t>
            </a:r>
            <a:r>
              <a:rPr lang="de-DE" dirty="0" err="1">
                <a:sym typeface="Wingdings" panose="05000000000000000000" pitchFamily="2" charset="2"/>
              </a:rPr>
              <a:t>completed</a:t>
            </a:r>
            <a:endParaRPr lang="de-DE" dirty="0">
              <a:sym typeface="Wingdings" panose="05000000000000000000" pitchFamily="2" charset="2"/>
            </a:endParaRPr>
          </a:p>
          <a:p>
            <a:pPr lvl="1">
              <a:lnSpc>
                <a:spcPct val="112000"/>
              </a:lnSpc>
            </a:pPr>
            <a:endParaRPr lang="de-DE" dirty="0"/>
          </a:p>
          <a:p>
            <a:pPr marL="342900" indent="-342900">
              <a:lnSpc>
                <a:spcPct val="112000"/>
              </a:lnSpc>
              <a:buFont typeface="+mj-lt"/>
              <a:buAutoNum type="arabicPeriod"/>
            </a:pPr>
            <a:r>
              <a:rPr lang="de-DE" dirty="0"/>
              <a:t>2G HTS </a:t>
            </a:r>
            <a:r>
              <a:rPr lang="de-DE" dirty="0" err="1"/>
              <a:t>tape</a:t>
            </a:r>
            <a:r>
              <a:rPr lang="de-DE" dirty="0"/>
              <a:t> and </a:t>
            </a:r>
            <a:r>
              <a:rPr lang="de-DE" dirty="0" err="1"/>
              <a:t>NbTi</a:t>
            </a:r>
            <a:endParaRPr lang="de-DE" dirty="0"/>
          </a:p>
          <a:p>
            <a:pPr marL="800100" lvl="1" indent="-342900">
              <a:lnSpc>
                <a:spcPct val="112000"/>
              </a:lnSpc>
              <a:buFont typeface="+mj-lt"/>
              <a:buAutoNum type="alphaLcParenR"/>
            </a:pPr>
            <a:r>
              <a:rPr lang="de-DE" dirty="0" err="1"/>
              <a:t>HybriSCUs</a:t>
            </a:r>
            <a:r>
              <a:rPr lang="de-DE" dirty="0"/>
              <a:t>: </a:t>
            </a:r>
            <a:r>
              <a:rPr lang="de-DE" dirty="0" err="1"/>
              <a:t>coil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NbTi</a:t>
            </a:r>
            <a:r>
              <a:rPr lang="de-DE" dirty="0"/>
              <a:t> and HTS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magnetic</a:t>
            </a:r>
            <a:r>
              <a:rPr lang="de-DE" dirty="0">
                <a:sym typeface="Wingdings" panose="05000000000000000000" pitchFamily="2" charset="2"/>
              </a:rPr>
              <a:t> design </a:t>
            </a:r>
            <a:r>
              <a:rPr lang="de-DE" dirty="0" err="1">
                <a:sym typeface="Wingdings" panose="05000000000000000000" pitchFamily="2" charset="2"/>
              </a:rPr>
              <a:t>completed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mechanical</a:t>
            </a:r>
            <a:r>
              <a:rPr lang="de-DE" dirty="0">
                <a:sym typeface="Wingdings" panose="05000000000000000000" pitchFamily="2" charset="2"/>
              </a:rPr>
              <a:t> design </a:t>
            </a:r>
            <a:r>
              <a:rPr lang="de-DE" dirty="0" err="1">
                <a:sym typeface="Wingdings" panose="05000000000000000000" pitchFamily="2" charset="2"/>
              </a:rPr>
              <a:t>under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study</a:t>
            </a:r>
            <a:endParaRPr lang="de-DE" dirty="0"/>
          </a:p>
          <a:p>
            <a:pPr marL="800100" lvl="1" indent="-342900">
              <a:lnSpc>
                <a:spcPct val="112000"/>
              </a:lnSpc>
              <a:buFont typeface="+mj-lt"/>
              <a:buAutoNum type="alphaLcParenR"/>
            </a:pPr>
            <a:r>
              <a:rPr lang="de-DE" dirty="0"/>
              <a:t>HTS SCU </a:t>
            </a:r>
            <a:r>
              <a:rPr lang="de-DE" dirty="0" err="1"/>
              <a:t>coil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mechanical</a:t>
            </a:r>
            <a:r>
              <a:rPr lang="de-DE" dirty="0">
                <a:sym typeface="Wingdings" panose="05000000000000000000" pitchFamily="2" charset="2"/>
              </a:rPr>
              <a:t> design </a:t>
            </a:r>
            <a:r>
              <a:rPr lang="de-DE" dirty="0" err="1">
                <a:sym typeface="Wingdings" panose="05000000000000000000" pitchFamily="2" charset="2"/>
              </a:rPr>
              <a:t>under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study</a:t>
            </a:r>
            <a:endParaRPr lang="de-D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00C00F-9B81-45B0-A70B-82F6BD8BF3EE}"/>
              </a:ext>
            </a:extLst>
          </p:cNvPr>
          <p:cNvSpPr txBox="1"/>
          <p:nvPr/>
        </p:nvSpPr>
        <p:spPr>
          <a:xfrm>
            <a:off x="7810442" y="6439328"/>
            <a:ext cx="3220110" cy="2824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to: Detailed </a:t>
            </a:r>
            <a:r>
              <a:rPr lang="en-US" sz="1200" b="1" dirty="0" err="1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loadline</a:t>
            </a:r>
            <a:r>
              <a:rPr lang="en-US" sz="1200" b="1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for SC materials</a:t>
            </a:r>
            <a:endParaRPr lang="de-DE" sz="1200" b="1" dirty="0">
              <a:solidFill>
                <a:srgbClr val="00B0F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ABDE37-6D3A-4A6C-97B8-E7E451B44BFC}"/>
              </a:ext>
            </a:extLst>
          </p:cNvPr>
          <p:cNvSpPr/>
          <p:nvPr/>
        </p:nvSpPr>
        <p:spPr>
          <a:xfrm>
            <a:off x="1265721" y="2261937"/>
            <a:ext cx="447575" cy="131866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B922C-09D3-4E9A-9145-28EE649CCE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" r="48842" b="9626"/>
          <a:stretch/>
        </p:blipFill>
        <p:spPr>
          <a:xfrm>
            <a:off x="327245" y="1289976"/>
            <a:ext cx="6761747" cy="526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51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5E296-7593-4764-91EF-64BA13FB8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Planned</a:t>
            </a:r>
            <a:r>
              <a:rPr lang="de-DE" dirty="0"/>
              <a:t> </a:t>
            </a:r>
            <a:r>
              <a:rPr lang="de-DE" dirty="0" err="1"/>
              <a:t>coils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>
                <a:solidFill>
                  <a:schemeClr val="bg2"/>
                </a:solidFill>
              </a:rPr>
              <a:t>designed</a:t>
            </a:r>
            <a:r>
              <a:rPr lang="de-DE" dirty="0"/>
              <a:t>, </a:t>
            </a:r>
            <a:r>
              <a:rPr lang="de-DE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manifactured</a:t>
            </a:r>
            <a:r>
              <a:rPr lang="de-DE" dirty="0"/>
              <a:t> and </a:t>
            </a:r>
            <a:r>
              <a:rPr lang="de-DE" dirty="0" err="1"/>
              <a:t>characterized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24CE9-C1C1-4919-BAC6-8B9F31577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3884" y="3736655"/>
            <a:ext cx="5936160" cy="2171032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Coil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mixed</a:t>
            </a:r>
            <a:r>
              <a:rPr lang="de-DE" dirty="0"/>
              <a:t> </a:t>
            </a:r>
            <a:r>
              <a:rPr lang="de-DE" dirty="0" err="1"/>
              <a:t>windings</a:t>
            </a:r>
            <a:r>
              <a:rPr lang="de-DE" dirty="0"/>
              <a:t>: </a:t>
            </a:r>
            <a:r>
              <a:rPr lang="de-DE" dirty="0" err="1"/>
              <a:t>NbTi</a:t>
            </a:r>
            <a:r>
              <a:rPr lang="de-DE" dirty="0"/>
              <a:t> and HTS</a:t>
            </a:r>
          </a:p>
          <a:p>
            <a:r>
              <a:rPr lang="de-DE" dirty="0"/>
              <a:t>Coil </a:t>
            </a:r>
            <a:r>
              <a:rPr lang="de-DE" dirty="0" err="1"/>
              <a:t>with</a:t>
            </a:r>
            <a:r>
              <a:rPr lang="de-DE" dirty="0"/>
              <a:t> 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8B6E1-8EC2-40AF-B858-6466EA42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190" y="2215490"/>
            <a:ext cx="4265524" cy="2427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14A9B-A67E-463D-8CB4-6E087660AA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r="11029"/>
          <a:stretch/>
        </p:blipFill>
        <p:spPr>
          <a:xfrm>
            <a:off x="534092" y="2215489"/>
            <a:ext cx="3542207" cy="3338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42EB14-CD85-48B6-9C94-7EAE0736B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811" y="2532171"/>
            <a:ext cx="3202390" cy="42206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F819DE-3093-4E63-9184-E06767B44851}"/>
              </a:ext>
            </a:extLst>
          </p:cNvPr>
          <p:cNvSpPr txBox="1"/>
          <p:nvPr/>
        </p:nvSpPr>
        <p:spPr>
          <a:xfrm>
            <a:off x="1111702" y="1737360"/>
            <a:ext cx="2011695" cy="4379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57188" lvl="0" indent="-357188" defTabSz="914400">
              <a:lnSpc>
                <a:spcPct val="114000"/>
              </a:lnSpc>
              <a:spcBef>
                <a:spcPts val="1800"/>
              </a:spcBef>
              <a:buClr>
                <a:srgbClr val="F39200"/>
              </a:buClr>
              <a:buBlip>
                <a:blip r:embed="rId5"/>
              </a:buBlip>
            </a:pPr>
            <a:r>
              <a:rPr lang="de-DE">
                <a:solidFill>
                  <a:srgbClr val="000000"/>
                </a:solidFill>
              </a:rPr>
              <a:t>Coil with NbTi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13E98D-ECA8-4C28-B42D-3F9DFE8C84B8}"/>
              </a:ext>
            </a:extLst>
          </p:cNvPr>
          <p:cNvSpPr txBox="1"/>
          <p:nvPr/>
        </p:nvSpPr>
        <p:spPr>
          <a:xfrm>
            <a:off x="4057046" y="1742174"/>
            <a:ext cx="3888605" cy="982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57188" lvl="0" indent="-357188" defTabSz="914400">
              <a:lnSpc>
                <a:spcPct val="114000"/>
              </a:lnSpc>
              <a:spcBef>
                <a:spcPts val="1800"/>
              </a:spcBef>
              <a:buClr>
                <a:srgbClr val="F39200"/>
              </a:buClr>
              <a:buBlip>
                <a:blip r:embed="rId5"/>
              </a:buBlip>
            </a:pPr>
            <a:r>
              <a:rPr lang="de-DE" dirty="0">
                <a:solidFill>
                  <a:srgbClr val="000000"/>
                </a:solidFill>
              </a:rPr>
              <a:t>Coil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NbTi</a:t>
            </a:r>
            <a:r>
              <a:rPr lang="de-DE" dirty="0">
                <a:solidFill>
                  <a:srgbClr val="000000"/>
                </a:solidFill>
              </a:rPr>
              <a:t> in </a:t>
            </a:r>
            <a:r>
              <a:rPr lang="de-DE" dirty="0" err="1">
                <a:solidFill>
                  <a:srgbClr val="000000"/>
                </a:solidFill>
              </a:rPr>
              <a:t>the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configuration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period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doubling</a:t>
            </a:r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A84CDF-4BC6-4C39-8C54-D69FF4EE0EB0}"/>
              </a:ext>
            </a:extLst>
          </p:cNvPr>
          <p:cNvCxnSpPr/>
          <p:nvPr/>
        </p:nvCxnSpPr>
        <p:spPr>
          <a:xfrm flipH="1">
            <a:off x="5471962" y="3787541"/>
            <a:ext cx="341697" cy="457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A04422-7E84-4C04-B770-47BCA1E44048}"/>
              </a:ext>
            </a:extLst>
          </p:cNvPr>
          <p:cNvSpPr txBox="1"/>
          <p:nvPr/>
        </p:nvSpPr>
        <p:spPr>
          <a:xfrm>
            <a:off x="5763896" y="3469907"/>
            <a:ext cx="882348" cy="3176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b="1" dirty="0">
                <a:solidFill>
                  <a:srgbClr val="FF0000"/>
                </a:solidFill>
              </a:rPr>
              <a:t>Circuit2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E17E98-B314-492F-820E-67904B00D23F}"/>
              </a:ext>
            </a:extLst>
          </p:cNvPr>
          <p:cNvCxnSpPr>
            <a:cxnSpLocks/>
          </p:cNvCxnSpPr>
          <p:nvPr/>
        </p:nvCxnSpPr>
        <p:spPr>
          <a:xfrm>
            <a:off x="4966636" y="4201427"/>
            <a:ext cx="156854" cy="441083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46E9908-5876-4071-9AF0-6F50A77DE647}"/>
              </a:ext>
            </a:extLst>
          </p:cNvPr>
          <p:cNvSpPr txBox="1"/>
          <p:nvPr/>
        </p:nvSpPr>
        <p:spPr>
          <a:xfrm>
            <a:off x="4525495" y="3883793"/>
            <a:ext cx="850214" cy="3176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b="1" dirty="0">
                <a:solidFill>
                  <a:srgbClr val="92D050"/>
                </a:solidFill>
              </a:rPr>
              <a:t>Circuit1</a:t>
            </a:r>
          </a:p>
        </p:txBody>
      </p:sp>
    </p:spTree>
    <p:extLst>
      <p:ext uri="{BB962C8B-B14F-4D97-AF65-F5344CB8AC3E}">
        <p14:creationId xmlns:p14="http://schemas.microsoft.com/office/powerpoint/2010/main" val="3520374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B41512-7A45-42C4-905A-469A50D6B708}"/>
              </a:ext>
            </a:extLst>
          </p:cNvPr>
          <p:cNvGrpSpPr/>
          <p:nvPr/>
        </p:nvGrpSpPr>
        <p:grpSpPr>
          <a:xfrm>
            <a:off x="8571045" y="3152711"/>
            <a:ext cx="2813265" cy="3565549"/>
            <a:chOff x="7620192" y="3297572"/>
            <a:chExt cx="2813265" cy="356554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15C604F-8CA7-4CF8-B0B6-3ED469D69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6" t="15263" r="52738"/>
            <a:stretch/>
          </p:blipFill>
          <p:spPr>
            <a:xfrm>
              <a:off x="7620192" y="3785590"/>
              <a:ext cx="2617112" cy="3077531"/>
            </a:xfrm>
            <a:prstGeom prst="rect">
              <a:avLst/>
            </a:prstGeom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20D35F2-111A-4202-A87F-DD85F9549D7B}"/>
                </a:ext>
              </a:extLst>
            </p:cNvPr>
            <p:cNvCxnSpPr>
              <a:cxnSpLocks/>
            </p:cNvCxnSpPr>
            <p:nvPr/>
          </p:nvCxnSpPr>
          <p:spPr>
            <a:xfrm>
              <a:off x="7987939" y="6568561"/>
              <a:ext cx="220463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8BCEA10-1557-4301-8E94-5ED32696D5A0}"/>
                </a:ext>
              </a:extLst>
            </p:cNvPr>
            <p:cNvSpPr/>
            <p:nvPr/>
          </p:nvSpPr>
          <p:spPr>
            <a:xfrm>
              <a:off x="8565396" y="6637461"/>
              <a:ext cx="891688" cy="220527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7.5 mm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34A72B3-CB09-4758-ACD6-7BB744164660}"/>
                </a:ext>
              </a:extLst>
            </p:cNvPr>
            <p:cNvCxnSpPr>
              <a:cxnSpLocks/>
            </p:cNvCxnSpPr>
            <p:nvPr/>
          </p:nvCxnSpPr>
          <p:spPr>
            <a:xfrm>
              <a:off x="9223513" y="3878370"/>
              <a:ext cx="90943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DE3D6DE-F13A-48B9-9109-ADB1ECAF1FB4}"/>
                </a:ext>
              </a:extLst>
            </p:cNvPr>
            <p:cNvSpPr/>
            <p:nvPr/>
          </p:nvSpPr>
          <p:spPr>
            <a:xfrm>
              <a:off x="9299242" y="3604346"/>
              <a:ext cx="1134215" cy="157042"/>
            </a:xfrm>
            <a:prstGeom prst="rect">
              <a:avLst/>
            </a:prstGeom>
            <a:noFill/>
          </p:spPr>
          <p:txBody>
            <a:bodyPr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.15 mm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F87E46F-0962-4EB0-8ADE-10D79CE67F40}"/>
                </a:ext>
              </a:extLst>
            </p:cNvPr>
            <p:cNvCxnSpPr>
              <a:cxnSpLocks/>
            </p:cNvCxnSpPr>
            <p:nvPr/>
          </p:nvCxnSpPr>
          <p:spPr>
            <a:xfrm>
              <a:off x="9877836" y="3971177"/>
              <a:ext cx="26505" cy="2528484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23306C5-A62B-40D3-AC8F-75BDD7EBB1C0}"/>
                </a:ext>
              </a:extLst>
            </p:cNvPr>
            <p:cNvSpPr/>
            <p:nvPr/>
          </p:nvSpPr>
          <p:spPr>
            <a:xfrm rot="5400000">
              <a:off x="9475885" y="5144910"/>
              <a:ext cx="1023393" cy="166481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8.95 mm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C2A079B-4568-4810-8D75-31684F215D8A}"/>
                </a:ext>
              </a:extLst>
            </p:cNvPr>
            <p:cNvSpPr/>
            <p:nvPr/>
          </p:nvSpPr>
          <p:spPr>
            <a:xfrm>
              <a:off x="7987939" y="3996001"/>
              <a:ext cx="1235574" cy="74036"/>
            </a:xfrm>
            <a:prstGeom prst="rect">
              <a:avLst/>
            </a:prstGeom>
            <a:solidFill>
              <a:schemeClr val="accent6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5DC36B0-781C-4D5E-89D6-57049D9EA1D6}"/>
                </a:ext>
              </a:extLst>
            </p:cNvPr>
            <p:cNvCxnSpPr/>
            <p:nvPr/>
          </p:nvCxnSpPr>
          <p:spPr>
            <a:xfrm flipH="1">
              <a:off x="8622196" y="3574802"/>
              <a:ext cx="601317" cy="39943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9384122-5E2C-487C-9F86-9801E695786F}"/>
                </a:ext>
              </a:extLst>
            </p:cNvPr>
            <p:cNvSpPr txBox="1"/>
            <p:nvPr/>
          </p:nvSpPr>
          <p:spPr>
            <a:xfrm>
              <a:off x="8156545" y="3297572"/>
              <a:ext cx="2080759" cy="28257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sz="1400" dirty="0" err="1"/>
                <a:t>space</a:t>
              </a:r>
              <a:r>
                <a:rPr lang="de-DE" sz="1400" dirty="0"/>
                <a:t> </a:t>
              </a:r>
              <a:r>
                <a:rPr lang="de-DE" sz="1400" dirty="0" err="1"/>
                <a:t>for</a:t>
              </a:r>
              <a:r>
                <a:rPr lang="de-DE" sz="1400" dirty="0"/>
                <a:t> </a:t>
              </a:r>
              <a:r>
                <a:rPr lang="de-DE" sz="1400" dirty="0" err="1"/>
                <a:t>corrector</a:t>
              </a:r>
              <a:r>
                <a:rPr lang="de-DE" sz="1400" dirty="0"/>
                <a:t> </a:t>
              </a:r>
              <a:r>
                <a:rPr lang="de-DE" sz="1400" dirty="0" err="1"/>
                <a:t>coils</a:t>
              </a:r>
              <a:endParaRPr lang="de-DE" sz="1400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56F3C7C-7BDA-47B6-89E2-009F1B0E4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8653" r="54030" b="24954"/>
          <a:stretch/>
        </p:blipFill>
        <p:spPr>
          <a:xfrm>
            <a:off x="4995612" y="3554485"/>
            <a:ext cx="2491548" cy="2806700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D51989B5-9FAE-458F-9455-9918F3A114C6}"/>
              </a:ext>
            </a:extLst>
          </p:cNvPr>
          <p:cNvSpPr/>
          <p:nvPr/>
        </p:nvSpPr>
        <p:spPr>
          <a:xfrm>
            <a:off x="6621182" y="5146700"/>
            <a:ext cx="2336909" cy="437950"/>
          </a:xfrm>
          <a:prstGeom prst="rightArrow">
            <a:avLst/>
          </a:prstGeom>
          <a:solidFill>
            <a:srgbClr val="FF0000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E9404EB-DF07-431B-B91F-8C02B97AE005}"/>
              </a:ext>
            </a:extLst>
          </p:cNvPr>
          <p:cNvCxnSpPr/>
          <p:nvPr/>
        </p:nvCxnSpPr>
        <p:spPr>
          <a:xfrm>
            <a:off x="7553009" y="4788568"/>
            <a:ext cx="0" cy="42003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B9C8234-2A91-452C-93ED-91A0CE954735}"/>
              </a:ext>
            </a:extLst>
          </p:cNvPr>
          <p:cNvSpPr txBox="1"/>
          <p:nvPr/>
        </p:nvSpPr>
        <p:spPr>
          <a:xfrm>
            <a:off x="7500069" y="4833756"/>
            <a:ext cx="1086326" cy="28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dirty="0" err="1"/>
              <a:t>gap</a:t>
            </a:r>
            <a:r>
              <a:rPr lang="de-DE" sz="1400" dirty="0"/>
              <a:t>=5mm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A6760-EF29-4A37-B15F-19E53E13F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497" y="1066043"/>
            <a:ext cx="4699947" cy="393254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EA8424-CCC8-4B5F-8F0E-00016DD2B7C1}"/>
              </a:ext>
            </a:extLst>
          </p:cNvPr>
          <p:cNvCxnSpPr>
            <a:cxnSpLocks/>
          </p:cNvCxnSpPr>
          <p:nvPr/>
        </p:nvCxnSpPr>
        <p:spPr>
          <a:xfrm flipV="1">
            <a:off x="2412813" y="3552615"/>
            <a:ext cx="2349973" cy="153112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D833948-520B-4B2F-910E-FE8BF7AC95A1}"/>
              </a:ext>
            </a:extLst>
          </p:cNvPr>
          <p:cNvSpPr txBox="1"/>
          <p:nvPr/>
        </p:nvSpPr>
        <p:spPr>
          <a:xfrm rot="19553183">
            <a:off x="3301654" y="4086480"/>
            <a:ext cx="1302026" cy="418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dirty="0"/>
              <a:t>285 mm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4A5D92-0756-4CA5-BAB8-27A3654DC710}"/>
              </a:ext>
            </a:extLst>
          </p:cNvPr>
          <p:cNvCxnSpPr>
            <a:cxnSpLocks/>
          </p:cNvCxnSpPr>
          <p:nvPr/>
        </p:nvCxnSpPr>
        <p:spPr>
          <a:xfrm>
            <a:off x="864704" y="3616527"/>
            <a:ext cx="305621" cy="16144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1B1256-BF24-4596-840C-E9EE36180ECA}"/>
              </a:ext>
            </a:extLst>
          </p:cNvPr>
          <p:cNvCxnSpPr>
            <a:cxnSpLocks/>
          </p:cNvCxnSpPr>
          <p:nvPr/>
        </p:nvCxnSpPr>
        <p:spPr>
          <a:xfrm>
            <a:off x="2035869" y="3540319"/>
            <a:ext cx="295517" cy="16063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D8E8D2-3D79-4DDF-9C4D-A408FCE9F25C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1132858" y="4998583"/>
            <a:ext cx="1185619" cy="8515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AC5E997-3860-44B8-A62C-86A2B0B41E0C}"/>
              </a:ext>
            </a:extLst>
          </p:cNvPr>
          <p:cNvSpPr txBox="1"/>
          <p:nvPr/>
        </p:nvSpPr>
        <p:spPr>
          <a:xfrm rot="21351472">
            <a:off x="1342329" y="5021933"/>
            <a:ext cx="1302026" cy="418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dirty="0"/>
              <a:t>40 mm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7DC523-D44F-4486-945B-0B16D72A6EC5}"/>
              </a:ext>
            </a:extLst>
          </p:cNvPr>
          <p:cNvCxnSpPr/>
          <p:nvPr/>
        </p:nvCxnSpPr>
        <p:spPr>
          <a:xfrm flipH="1">
            <a:off x="546652" y="4295550"/>
            <a:ext cx="437322" cy="3261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907CB4D-1777-4B39-BDB5-0952BF60A5FC}"/>
              </a:ext>
            </a:extLst>
          </p:cNvPr>
          <p:cNvSpPr txBox="1"/>
          <p:nvPr/>
        </p:nvSpPr>
        <p:spPr>
          <a:xfrm rot="21351472">
            <a:off x="147652" y="4046225"/>
            <a:ext cx="1302026" cy="418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dirty="0"/>
              <a:t>10 mm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7481D8-AC6A-4F19-AB31-0CBD1F5B83D7}"/>
              </a:ext>
            </a:extLst>
          </p:cNvPr>
          <p:cNvSpPr/>
          <p:nvPr/>
        </p:nvSpPr>
        <p:spPr>
          <a:xfrm>
            <a:off x="453479" y="390420"/>
            <a:ext cx="2531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Design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B1CC7B-EFDD-405D-9363-D440117EC33A}"/>
              </a:ext>
            </a:extLst>
          </p:cNvPr>
          <p:cNvSpPr txBox="1"/>
          <p:nvPr/>
        </p:nvSpPr>
        <p:spPr>
          <a:xfrm>
            <a:off x="6262877" y="612481"/>
            <a:ext cx="5929123" cy="57425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definition</a:t>
            </a:r>
            <a:endParaRPr lang="de-DE" dirty="0"/>
          </a:p>
          <a:p>
            <a:pPr lvl="1"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  <a:p>
            <a:pPr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  <a:p>
            <a:pPr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  <a:p>
            <a:pPr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60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D396AC-868A-42BB-9F73-D6940819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96" y="1475033"/>
            <a:ext cx="5444889" cy="4649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7481D8-AC6A-4F19-AB31-0CBD1F5B83D7}"/>
              </a:ext>
            </a:extLst>
          </p:cNvPr>
          <p:cNvSpPr/>
          <p:nvPr/>
        </p:nvSpPr>
        <p:spPr>
          <a:xfrm>
            <a:off x="453479" y="390420"/>
            <a:ext cx="2531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Design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D8632E-B653-4317-BE19-3156254BBBA1}"/>
              </a:ext>
            </a:extLst>
          </p:cNvPr>
          <p:cNvSpPr txBox="1"/>
          <p:nvPr/>
        </p:nvSpPr>
        <p:spPr>
          <a:xfrm rot="2002020">
            <a:off x="3083662" y="2019051"/>
            <a:ext cx="929309" cy="544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b="1" dirty="0"/>
              <a:t>T=2.2K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3AA9CE-4165-4AFA-8014-379099D74F52}"/>
              </a:ext>
            </a:extLst>
          </p:cNvPr>
          <p:cNvSpPr txBox="1"/>
          <p:nvPr/>
        </p:nvSpPr>
        <p:spPr>
          <a:xfrm rot="1602274">
            <a:off x="2977646" y="3011313"/>
            <a:ext cx="929309" cy="544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b="1" dirty="0"/>
              <a:t>T=4.2K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2BD28D-E1A8-4591-A88B-6EBD2E56A887}"/>
              </a:ext>
            </a:extLst>
          </p:cNvPr>
          <p:cNvSpPr txBox="1"/>
          <p:nvPr/>
        </p:nvSpPr>
        <p:spPr>
          <a:xfrm rot="613825">
            <a:off x="4352559" y="4609856"/>
            <a:ext cx="929309" cy="544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b="1" dirty="0"/>
              <a:t>T=6.2K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4A85A9C-2D71-4768-A1C5-D62CF309FA6D}"/>
              </a:ext>
            </a:extLst>
          </p:cNvPr>
          <p:cNvCxnSpPr>
            <a:cxnSpLocks/>
          </p:cNvCxnSpPr>
          <p:nvPr/>
        </p:nvCxnSpPr>
        <p:spPr>
          <a:xfrm flipH="1" flipV="1">
            <a:off x="5153892" y="3168617"/>
            <a:ext cx="1330725" cy="1021976"/>
          </a:xfrm>
          <a:prstGeom prst="straightConnector1">
            <a:avLst/>
          </a:prstGeom>
          <a:ln w="28575">
            <a:solidFill>
              <a:schemeClr val="accent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BEA8A6E-BE36-497E-B113-C7F43720EF14}"/>
              </a:ext>
            </a:extLst>
          </p:cNvPr>
          <p:cNvCxnSpPr/>
          <p:nvPr/>
        </p:nvCxnSpPr>
        <p:spPr>
          <a:xfrm flipH="1" flipV="1">
            <a:off x="5114772" y="3990109"/>
            <a:ext cx="1369845" cy="220043"/>
          </a:xfrm>
          <a:prstGeom prst="straightConnector1">
            <a:avLst/>
          </a:prstGeom>
          <a:ln w="28575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3C551A4-02F5-47E8-BA80-6074347DEF2F}"/>
              </a:ext>
            </a:extLst>
          </p:cNvPr>
          <p:cNvCxnSpPr/>
          <p:nvPr/>
        </p:nvCxnSpPr>
        <p:spPr>
          <a:xfrm flipH="1">
            <a:off x="5153892" y="4190593"/>
            <a:ext cx="1330725" cy="8117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84E0AF7-1B31-41A6-A64D-1C8C09F2A53F}"/>
              </a:ext>
            </a:extLst>
          </p:cNvPr>
          <p:cNvSpPr txBox="1"/>
          <p:nvPr/>
        </p:nvSpPr>
        <p:spPr>
          <a:xfrm>
            <a:off x="6484617" y="3946100"/>
            <a:ext cx="1554279" cy="6307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dirty="0"/>
              <a:t>Critical </a:t>
            </a:r>
            <a:r>
              <a:rPr lang="de-DE" sz="1600" dirty="0" err="1"/>
              <a:t>curves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NbTi</a:t>
            </a:r>
            <a:endParaRPr lang="de-DE" sz="16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ECC2E2-C409-416D-9DED-CB98C916E6AE}"/>
              </a:ext>
            </a:extLst>
          </p:cNvPr>
          <p:cNvSpPr txBox="1"/>
          <p:nvPr/>
        </p:nvSpPr>
        <p:spPr>
          <a:xfrm>
            <a:off x="6262877" y="612481"/>
            <a:ext cx="5929123" cy="57425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definition</a:t>
            </a:r>
            <a:endParaRPr lang="de-DE" dirty="0"/>
          </a:p>
          <a:p>
            <a:pPr lvl="1"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r>
              <a:rPr lang="de-DE" dirty="0"/>
              <a:t>Evaluation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operational </a:t>
            </a:r>
            <a:r>
              <a:rPr lang="de-DE" dirty="0" err="1"/>
              <a:t>current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conductor</a:t>
            </a: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  <a:p>
            <a:pPr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  <a:p>
            <a:pPr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75D49F8F-299A-4BD4-B6DD-81546037E81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02843" y="1827664"/>
          <a:ext cx="5226661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415">
                  <a:extLst>
                    <a:ext uri="{9D8B030D-6E8A-4147-A177-3AD203B41FA5}">
                      <a16:colId xmlns:a16="http://schemas.microsoft.com/office/drawing/2014/main" val="3897187737"/>
                    </a:ext>
                  </a:extLst>
                </a:gridCol>
                <a:gridCol w="1654572">
                  <a:extLst>
                    <a:ext uri="{9D8B030D-6E8A-4147-A177-3AD203B41FA5}">
                      <a16:colId xmlns:a16="http://schemas.microsoft.com/office/drawing/2014/main" val="488889655"/>
                    </a:ext>
                  </a:extLst>
                </a:gridCol>
                <a:gridCol w="2012674">
                  <a:extLst>
                    <a:ext uri="{9D8B030D-6E8A-4147-A177-3AD203B41FA5}">
                      <a16:colId xmlns:a16="http://schemas.microsoft.com/office/drawing/2014/main" val="40710568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Temperature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Single </a:t>
                      </a:r>
                      <a:r>
                        <a:rPr lang="de-DE" dirty="0" err="1"/>
                        <a:t>period</a:t>
                      </a:r>
                      <a:r>
                        <a:rPr lang="de-DE" dirty="0"/>
                        <a:t> </a:t>
                      </a:r>
                    </a:p>
                    <a:p>
                      <a:r>
                        <a:rPr lang="de-DE" dirty="0" err="1"/>
                        <a:t>current</a:t>
                      </a:r>
                      <a:r>
                        <a:rPr lang="de-DE" dirty="0"/>
                        <a:t> </a:t>
                      </a:r>
                    </a:p>
                    <a:p>
                      <a:r>
                        <a:rPr lang="de-DE" dirty="0"/>
                        <a:t>(2K </a:t>
                      </a:r>
                      <a:r>
                        <a:rPr lang="de-DE" dirty="0" err="1"/>
                        <a:t>margin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Period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doubling</a:t>
                      </a:r>
                      <a:r>
                        <a:rPr lang="de-DE" dirty="0"/>
                        <a:t> </a:t>
                      </a:r>
                    </a:p>
                    <a:p>
                      <a:r>
                        <a:rPr lang="de-DE" dirty="0" err="1"/>
                        <a:t>current</a:t>
                      </a:r>
                      <a:endParaRPr lang="de-DE" dirty="0"/>
                    </a:p>
                    <a:p>
                      <a:r>
                        <a:rPr lang="de-DE" dirty="0"/>
                        <a:t>(2K </a:t>
                      </a:r>
                      <a:r>
                        <a:rPr lang="de-DE" dirty="0" err="1"/>
                        <a:t>margin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93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4.2K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400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350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01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2.2K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650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500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300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534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D396AC-868A-42BB-9F73-D6940819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96" y="1685181"/>
            <a:ext cx="5444889" cy="42290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7481D8-AC6A-4F19-AB31-0CBD1F5B83D7}"/>
              </a:ext>
            </a:extLst>
          </p:cNvPr>
          <p:cNvSpPr/>
          <p:nvPr/>
        </p:nvSpPr>
        <p:spPr>
          <a:xfrm>
            <a:off x="453479" y="390420"/>
            <a:ext cx="2531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Design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78446-DA4B-4302-9062-6B1049DE0A85}"/>
              </a:ext>
            </a:extLst>
          </p:cNvPr>
          <p:cNvSpPr txBox="1"/>
          <p:nvPr/>
        </p:nvSpPr>
        <p:spPr>
          <a:xfrm>
            <a:off x="6262877" y="612481"/>
            <a:ext cx="5929123" cy="57425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definition</a:t>
            </a:r>
            <a:endParaRPr lang="de-DE" dirty="0"/>
          </a:p>
          <a:p>
            <a:pPr lvl="1"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r>
              <a:rPr lang="de-DE" dirty="0"/>
              <a:t>Evaluation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operational </a:t>
            </a:r>
            <a:r>
              <a:rPr lang="de-DE" dirty="0" err="1"/>
              <a:t>current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conductor</a:t>
            </a: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r>
              <a:rPr lang="de-DE" dirty="0"/>
              <a:t>Evaluation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on </a:t>
            </a:r>
            <a:r>
              <a:rPr lang="de-DE" dirty="0" err="1"/>
              <a:t>axis</a:t>
            </a: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  <a:p>
            <a:pPr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  <a:p>
            <a:pPr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F039359-C5F3-4C56-93E3-E516A15ADA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02843" y="1827664"/>
          <a:ext cx="5226661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415">
                  <a:extLst>
                    <a:ext uri="{9D8B030D-6E8A-4147-A177-3AD203B41FA5}">
                      <a16:colId xmlns:a16="http://schemas.microsoft.com/office/drawing/2014/main" val="3897187737"/>
                    </a:ext>
                  </a:extLst>
                </a:gridCol>
                <a:gridCol w="1654572">
                  <a:extLst>
                    <a:ext uri="{9D8B030D-6E8A-4147-A177-3AD203B41FA5}">
                      <a16:colId xmlns:a16="http://schemas.microsoft.com/office/drawing/2014/main" val="488889655"/>
                    </a:ext>
                  </a:extLst>
                </a:gridCol>
                <a:gridCol w="2012674">
                  <a:extLst>
                    <a:ext uri="{9D8B030D-6E8A-4147-A177-3AD203B41FA5}">
                      <a16:colId xmlns:a16="http://schemas.microsoft.com/office/drawing/2014/main" val="40710568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Temperature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Single </a:t>
                      </a:r>
                      <a:r>
                        <a:rPr lang="de-DE" dirty="0" err="1"/>
                        <a:t>period</a:t>
                      </a:r>
                      <a:r>
                        <a:rPr lang="de-DE" dirty="0"/>
                        <a:t> </a:t>
                      </a:r>
                    </a:p>
                    <a:p>
                      <a:r>
                        <a:rPr lang="de-DE" dirty="0" err="1"/>
                        <a:t>current</a:t>
                      </a:r>
                      <a:r>
                        <a:rPr lang="de-DE" dirty="0"/>
                        <a:t> </a:t>
                      </a:r>
                    </a:p>
                    <a:p>
                      <a:r>
                        <a:rPr lang="de-DE" dirty="0"/>
                        <a:t>(2K </a:t>
                      </a:r>
                      <a:r>
                        <a:rPr lang="de-DE" dirty="0" err="1"/>
                        <a:t>margin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Period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doubling</a:t>
                      </a:r>
                      <a:r>
                        <a:rPr lang="de-DE" dirty="0"/>
                        <a:t> </a:t>
                      </a:r>
                    </a:p>
                    <a:p>
                      <a:r>
                        <a:rPr lang="de-DE" dirty="0" err="1"/>
                        <a:t>current</a:t>
                      </a:r>
                      <a:endParaRPr lang="de-DE" dirty="0"/>
                    </a:p>
                    <a:p>
                      <a:r>
                        <a:rPr lang="de-DE" dirty="0"/>
                        <a:t>(2K </a:t>
                      </a:r>
                      <a:r>
                        <a:rPr lang="de-DE" dirty="0" err="1"/>
                        <a:t>margin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93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4.2K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400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350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01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2.2K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650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500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30092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825B80E-779D-4ED0-82CE-1C05D3552C8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06155" y="4201473"/>
          <a:ext cx="5226661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415">
                  <a:extLst>
                    <a:ext uri="{9D8B030D-6E8A-4147-A177-3AD203B41FA5}">
                      <a16:colId xmlns:a16="http://schemas.microsoft.com/office/drawing/2014/main" val="3897187737"/>
                    </a:ext>
                  </a:extLst>
                </a:gridCol>
                <a:gridCol w="1654572">
                  <a:extLst>
                    <a:ext uri="{9D8B030D-6E8A-4147-A177-3AD203B41FA5}">
                      <a16:colId xmlns:a16="http://schemas.microsoft.com/office/drawing/2014/main" val="488889655"/>
                    </a:ext>
                  </a:extLst>
                </a:gridCol>
                <a:gridCol w="2012674">
                  <a:extLst>
                    <a:ext uri="{9D8B030D-6E8A-4147-A177-3AD203B41FA5}">
                      <a16:colId xmlns:a16="http://schemas.microsoft.com/office/drawing/2014/main" val="40710568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Temperature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Single </a:t>
                      </a:r>
                      <a:r>
                        <a:rPr lang="de-DE" dirty="0" err="1"/>
                        <a:t>period</a:t>
                      </a:r>
                      <a:endParaRPr lang="de-DE" dirty="0"/>
                    </a:p>
                    <a:p>
                      <a:r>
                        <a:rPr lang="de-DE" dirty="0"/>
                        <a:t>Max. B-</a:t>
                      </a:r>
                      <a:r>
                        <a:rPr lang="de-DE" dirty="0" err="1"/>
                        <a:t>field</a:t>
                      </a:r>
                      <a:r>
                        <a:rPr lang="de-DE" dirty="0"/>
                        <a:t> on </a:t>
                      </a:r>
                      <a:r>
                        <a:rPr lang="de-DE" dirty="0" err="1"/>
                        <a:t>axis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Period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doubling</a:t>
                      </a:r>
                      <a:r>
                        <a:rPr lang="de-DE" dirty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Max. B-</a:t>
                      </a:r>
                      <a:r>
                        <a:rPr lang="de-DE" dirty="0" err="1"/>
                        <a:t>field</a:t>
                      </a:r>
                      <a:r>
                        <a:rPr lang="de-DE" dirty="0"/>
                        <a:t> on </a:t>
                      </a:r>
                      <a:r>
                        <a:rPr lang="de-DE" dirty="0" err="1"/>
                        <a:t>axis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93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4.2K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1.2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2.3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01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2.2K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1.62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300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748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A69853-A8BF-4104-985A-5D9238E195E3}"/>
              </a:ext>
            </a:extLst>
          </p:cNvPr>
          <p:cNvSpPr txBox="1"/>
          <p:nvPr/>
        </p:nvSpPr>
        <p:spPr>
          <a:xfrm>
            <a:off x="6262877" y="612481"/>
            <a:ext cx="6308901" cy="62455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definition</a:t>
            </a:r>
            <a:endParaRPr lang="de-DE" dirty="0"/>
          </a:p>
          <a:p>
            <a:pPr lvl="1"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r>
              <a:rPr lang="de-DE" dirty="0"/>
              <a:t>Evaluation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operational </a:t>
            </a:r>
            <a:r>
              <a:rPr lang="de-DE" dirty="0" err="1"/>
              <a:t>current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conductor</a:t>
            </a: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r>
              <a:rPr lang="de-DE" dirty="0"/>
              <a:t>Evaluation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on </a:t>
            </a:r>
            <a:r>
              <a:rPr lang="de-DE" dirty="0" err="1"/>
              <a:t>axis</a:t>
            </a: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endParaRPr lang="de-DE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36000"/>
              <a:buFont typeface="+mj-lt"/>
              <a:buAutoNum type="arabicPeriod"/>
            </a:pPr>
            <a:r>
              <a:rPr lang="de-DE" dirty="0"/>
              <a:t>Definition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endfields</a:t>
            </a:r>
            <a:r>
              <a:rPr lang="de-DE" dirty="0"/>
              <a:t> and </a:t>
            </a:r>
            <a:r>
              <a:rPr lang="de-DE" dirty="0" err="1"/>
              <a:t>correction</a:t>
            </a:r>
            <a:r>
              <a:rPr lang="de-DE" dirty="0"/>
              <a:t> </a:t>
            </a:r>
            <a:r>
              <a:rPr lang="de-DE" dirty="0" err="1"/>
              <a:t>coils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achieve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and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integrals</a:t>
            </a:r>
            <a:endParaRPr lang="de-DE" dirty="0"/>
          </a:p>
          <a:p>
            <a:pPr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  <a:p>
            <a:pPr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  <a:p>
            <a:pPr>
              <a:lnSpc>
                <a:spcPct val="112000"/>
              </a:lnSpc>
              <a:buClr>
                <a:schemeClr val="bg2"/>
              </a:buClr>
              <a:buSzPct val="136000"/>
            </a:pPr>
            <a:endParaRPr lang="de-D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D396AC-868A-42BB-9F73-D6940819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664" y="1093797"/>
            <a:ext cx="5269727" cy="4229039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A68E4D5-BAAB-44C6-98BD-CA9F9DAA3B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02843" y="1827664"/>
          <a:ext cx="5226661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415">
                  <a:extLst>
                    <a:ext uri="{9D8B030D-6E8A-4147-A177-3AD203B41FA5}">
                      <a16:colId xmlns:a16="http://schemas.microsoft.com/office/drawing/2014/main" val="3897187737"/>
                    </a:ext>
                  </a:extLst>
                </a:gridCol>
                <a:gridCol w="1654572">
                  <a:extLst>
                    <a:ext uri="{9D8B030D-6E8A-4147-A177-3AD203B41FA5}">
                      <a16:colId xmlns:a16="http://schemas.microsoft.com/office/drawing/2014/main" val="488889655"/>
                    </a:ext>
                  </a:extLst>
                </a:gridCol>
                <a:gridCol w="2012674">
                  <a:extLst>
                    <a:ext uri="{9D8B030D-6E8A-4147-A177-3AD203B41FA5}">
                      <a16:colId xmlns:a16="http://schemas.microsoft.com/office/drawing/2014/main" val="40710568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Temperature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Single </a:t>
                      </a:r>
                      <a:r>
                        <a:rPr lang="de-DE" dirty="0" err="1"/>
                        <a:t>period</a:t>
                      </a:r>
                      <a:r>
                        <a:rPr lang="de-DE" dirty="0"/>
                        <a:t> </a:t>
                      </a:r>
                    </a:p>
                    <a:p>
                      <a:r>
                        <a:rPr lang="de-DE" dirty="0" err="1"/>
                        <a:t>current</a:t>
                      </a:r>
                      <a:r>
                        <a:rPr lang="de-DE" dirty="0"/>
                        <a:t> </a:t>
                      </a:r>
                    </a:p>
                    <a:p>
                      <a:r>
                        <a:rPr lang="de-DE" dirty="0"/>
                        <a:t>(2K </a:t>
                      </a:r>
                      <a:r>
                        <a:rPr lang="de-DE" dirty="0" err="1"/>
                        <a:t>margin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Period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doubling</a:t>
                      </a:r>
                      <a:r>
                        <a:rPr lang="de-DE" dirty="0"/>
                        <a:t> </a:t>
                      </a:r>
                    </a:p>
                    <a:p>
                      <a:r>
                        <a:rPr lang="de-DE" dirty="0" err="1"/>
                        <a:t>current</a:t>
                      </a:r>
                      <a:endParaRPr lang="de-DE" dirty="0"/>
                    </a:p>
                    <a:p>
                      <a:r>
                        <a:rPr lang="de-DE" dirty="0"/>
                        <a:t>(2K </a:t>
                      </a:r>
                      <a:r>
                        <a:rPr lang="de-DE" dirty="0" err="1"/>
                        <a:t>margin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93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4.2K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400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350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01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2.2K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650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500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30092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F7481D8-AC6A-4F19-AB31-0CBD1F5B83D7}"/>
              </a:ext>
            </a:extLst>
          </p:cNvPr>
          <p:cNvSpPr/>
          <p:nvPr/>
        </p:nvSpPr>
        <p:spPr>
          <a:xfrm>
            <a:off x="453479" y="390420"/>
            <a:ext cx="2531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Design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73ACD8E-48A4-4640-8F7C-0E2DEA70BB9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06155" y="4201473"/>
          <a:ext cx="5226661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415">
                  <a:extLst>
                    <a:ext uri="{9D8B030D-6E8A-4147-A177-3AD203B41FA5}">
                      <a16:colId xmlns:a16="http://schemas.microsoft.com/office/drawing/2014/main" val="3897187737"/>
                    </a:ext>
                  </a:extLst>
                </a:gridCol>
                <a:gridCol w="1654572">
                  <a:extLst>
                    <a:ext uri="{9D8B030D-6E8A-4147-A177-3AD203B41FA5}">
                      <a16:colId xmlns:a16="http://schemas.microsoft.com/office/drawing/2014/main" val="488889655"/>
                    </a:ext>
                  </a:extLst>
                </a:gridCol>
                <a:gridCol w="2012674">
                  <a:extLst>
                    <a:ext uri="{9D8B030D-6E8A-4147-A177-3AD203B41FA5}">
                      <a16:colId xmlns:a16="http://schemas.microsoft.com/office/drawing/2014/main" val="40710568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Temperature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Single </a:t>
                      </a:r>
                      <a:r>
                        <a:rPr lang="de-DE" dirty="0" err="1"/>
                        <a:t>period</a:t>
                      </a:r>
                      <a:endParaRPr lang="de-DE" dirty="0"/>
                    </a:p>
                    <a:p>
                      <a:r>
                        <a:rPr lang="de-DE" dirty="0"/>
                        <a:t>Max. B-</a:t>
                      </a:r>
                      <a:r>
                        <a:rPr lang="de-DE" dirty="0" err="1"/>
                        <a:t>field</a:t>
                      </a:r>
                      <a:r>
                        <a:rPr lang="de-DE" dirty="0"/>
                        <a:t> on </a:t>
                      </a:r>
                      <a:r>
                        <a:rPr lang="de-DE" dirty="0" err="1"/>
                        <a:t>axis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Period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doubling</a:t>
                      </a:r>
                      <a:r>
                        <a:rPr lang="de-DE" dirty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Max. B-</a:t>
                      </a:r>
                      <a:r>
                        <a:rPr lang="de-DE" dirty="0" err="1"/>
                        <a:t>field</a:t>
                      </a:r>
                      <a:r>
                        <a:rPr lang="de-DE" dirty="0"/>
                        <a:t> on </a:t>
                      </a:r>
                      <a:r>
                        <a:rPr lang="de-DE" dirty="0" err="1"/>
                        <a:t>axis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93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4.2K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1.2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2.3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01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2.2K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1.62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300920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50CD4B-F5B2-4C1E-9BFC-88EE877D4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9114" y="6078918"/>
            <a:ext cx="6167329" cy="670183"/>
          </a:xfrm>
          <a:solidFill>
            <a:schemeClr val="bg1"/>
          </a:solidFill>
        </p:spPr>
        <p:txBody>
          <a:bodyPr/>
          <a:lstStyle/>
          <a:p>
            <a:pPr marL="357187" lvl="1" indent="0">
              <a:buNone/>
            </a:pPr>
            <a:r>
              <a:rPr lang="de-DE" dirty="0" err="1"/>
              <a:t>For</a:t>
            </a:r>
            <a:r>
              <a:rPr lang="de-DE" dirty="0"/>
              <a:t> E = 17.5 </a:t>
            </a:r>
            <a:r>
              <a:rPr lang="de-DE" dirty="0" err="1"/>
              <a:t>GeV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maximum </a:t>
            </a:r>
            <a:r>
              <a:rPr lang="de-DE" dirty="0" err="1"/>
              <a:t>allowed</a:t>
            </a:r>
            <a:r>
              <a:rPr lang="de-DE" dirty="0"/>
              <a:t> kick </a:t>
            </a:r>
            <a:r>
              <a:rPr lang="de-DE" dirty="0" err="1"/>
              <a:t>is</a:t>
            </a:r>
            <a:r>
              <a:rPr lang="de-DE" dirty="0"/>
              <a:t> 0.6 µ</a:t>
            </a:r>
            <a:r>
              <a:rPr lang="de-DE" dirty="0" err="1"/>
              <a:t>rad</a:t>
            </a:r>
            <a:r>
              <a:rPr lang="de-DE" dirty="0"/>
              <a:t> and </a:t>
            </a:r>
            <a:r>
              <a:rPr lang="de-DE" dirty="0" err="1"/>
              <a:t>drift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20µm</a:t>
            </a:r>
            <a:endParaRPr lang="de-DE" i="1" dirty="0">
              <a:latin typeface="Cambria Math" panose="02040503050406030204" pitchFamily="18" charset="0"/>
            </a:endParaRPr>
          </a:p>
          <a:p>
            <a:pPr marL="357187" lvl="1" indent="0">
              <a:buNone/>
            </a:pPr>
            <a:endParaRPr lang="de-DE" dirty="0"/>
          </a:p>
          <a:p>
            <a:endParaRPr lang="de-DE" dirty="0"/>
          </a:p>
          <a:p>
            <a:pPr marL="357187" lvl="1" indent="0">
              <a:buNone/>
            </a:pPr>
            <a:endParaRPr lang="de-DE" i="1" dirty="0">
              <a:latin typeface="Cambria Math" panose="02040503050406030204" pitchFamily="18" charset="0"/>
            </a:endParaRPr>
          </a:p>
          <a:p>
            <a:endParaRPr lang="de-DE" dirty="0" err="1"/>
          </a:p>
          <a:p>
            <a:pPr marL="0" indent="0">
              <a:buNone/>
            </a:pP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5270C3A-DFE5-472A-93F0-72D541E1DD70}"/>
                  </a:ext>
                </a:extLst>
              </p:cNvPr>
              <p:cNvSpPr/>
              <p:nvPr/>
            </p:nvSpPr>
            <p:spPr>
              <a:xfrm>
                <a:off x="4317289" y="1851511"/>
                <a:ext cx="1695785" cy="6701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dirty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=0.3</m:t>
                      </m:r>
                      <m:f>
                        <m:f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[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𝑇𝑚𝑚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]</m:t>
                          </m:r>
                        </m:num>
                        <m:den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𝐸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[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𝐺𝑒𝑉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5270C3A-DFE5-472A-93F0-72D541E1DD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289" y="1851511"/>
                <a:ext cx="1695785" cy="670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1126017-0CD0-42CA-B02E-308F05D01485}"/>
                  </a:ext>
                </a:extLst>
              </p:cNvPr>
              <p:cNvSpPr/>
              <p:nvPr/>
            </p:nvSpPr>
            <p:spPr>
              <a:xfrm>
                <a:off x="3788855" y="2878550"/>
                <a:ext cx="1883656" cy="697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=0.3</m:t>
                      </m:r>
                      <m:f>
                        <m:f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[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𝑇𝑚</m:t>
                          </m:r>
                          <m:sSup>
                            <m:sSup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p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]</m:t>
                          </m:r>
                        </m:num>
                        <m:den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𝐸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[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𝐺𝑒𝑉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1126017-0CD0-42CA-B02E-308F05D014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855" y="2878550"/>
                <a:ext cx="1883656" cy="6979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20758F8-6FEA-4628-A1C5-5576DC9C9C41}"/>
              </a:ext>
            </a:extLst>
          </p:cNvPr>
          <p:cNvGrpSpPr/>
          <p:nvPr/>
        </p:nvGrpSpPr>
        <p:grpSpPr>
          <a:xfrm>
            <a:off x="148410" y="4357428"/>
            <a:ext cx="5778825" cy="1622019"/>
            <a:chOff x="148410" y="5081325"/>
            <a:chExt cx="5778825" cy="16220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27E2407-3C38-45A6-A4F3-0F0EC461DCE9}"/>
                    </a:ext>
                  </a:extLst>
                </p:cNvPr>
                <p:cNvSpPr/>
                <p:nvPr/>
              </p:nvSpPr>
              <p:spPr>
                <a:xfrm>
                  <a:off x="1062582" y="5361251"/>
                  <a:ext cx="4822409" cy="689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𝑑𝑧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nary>
                        <m:r>
                          <a:rPr lang="de-DE" i="1">
                            <a:latin typeface="Cambria Math" panose="02040503050406030204" pitchFamily="18" charset="0"/>
                          </a:rPr>
                          <m:t>≪0.020−0.034 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𝑇𝑚𝑚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27E2407-3C38-45A6-A4F3-0F0EC461DC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582" y="5361251"/>
                  <a:ext cx="4822409" cy="6890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CA2D4E32-21A9-497F-A55D-0BF64DC542B9}"/>
                    </a:ext>
                  </a:extLst>
                </p:cNvPr>
                <p:cNvSpPr/>
                <p:nvPr/>
              </p:nvSpPr>
              <p:spPr>
                <a:xfrm>
                  <a:off x="148410" y="5998792"/>
                  <a:ext cx="5778825" cy="70455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+∞</m:t>
                            </m:r>
                          </m:sup>
                          <m:e>
                            <m:nary>
                              <m:nary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p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𝑑𝑧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nary>
                          </m:e>
                        </m:nary>
                        <m:r>
                          <a:rPr lang="de-DE" i="1">
                            <a:latin typeface="Cambria Math" panose="02040503050406030204" pitchFamily="18" charset="0"/>
                          </a:rPr>
                          <m:t>≤667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1167  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𝑇𝑚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CA2D4E32-21A9-497F-A55D-0BF64DC54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410" y="5998792"/>
                  <a:ext cx="5778825" cy="70455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E31188-7CB6-41C2-B516-02133554F3D6}"/>
                </a:ext>
              </a:extLst>
            </p:cNvPr>
            <p:cNvSpPr/>
            <p:nvPr/>
          </p:nvSpPr>
          <p:spPr>
            <a:xfrm>
              <a:off x="3667538" y="5436704"/>
              <a:ext cx="586409" cy="116028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  <a:lumOff val="25000"/>
                </a:schemeClr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EAC006-0111-4DC7-84EA-67B20A8F1004}"/>
                </a:ext>
              </a:extLst>
            </p:cNvPr>
            <p:cNvSpPr/>
            <p:nvPr/>
          </p:nvSpPr>
          <p:spPr>
            <a:xfrm>
              <a:off x="4346709" y="5430078"/>
              <a:ext cx="766974" cy="11602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7B8A6D-E54F-4E77-83FF-914F41B37454}"/>
                </a:ext>
              </a:extLst>
            </p:cNvPr>
            <p:cNvSpPr txBox="1"/>
            <p:nvPr/>
          </p:nvSpPr>
          <p:spPr>
            <a:xfrm>
              <a:off x="3475213" y="5098097"/>
              <a:ext cx="1007335" cy="37745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sz="1600" dirty="0"/>
                <a:t>10 </a:t>
              </a:r>
              <a:r>
                <a:rPr lang="de-DE" sz="1600" dirty="0" err="1"/>
                <a:t>GeV</a:t>
              </a:r>
              <a:endParaRPr lang="de-DE" sz="16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EE7109-81E7-4891-A62D-A279AB407F9C}"/>
                </a:ext>
              </a:extLst>
            </p:cNvPr>
            <p:cNvSpPr txBox="1"/>
            <p:nvPr/>
          </p:nvSpPr>
          <p:spPr>
            <a:xfrm>
              <a:off x="4294448" y="5081325"/>
              <a:ext cx="1256556" cy="37745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sz="1600" dirty="0"/>
                <a:t>17.5 </a:t>
              </a:r>
              <a:r>
                <a:rPr lang="de-DE" sz="1600" dirty="0" err="1"/>
                <a:t>GeV</a:t>
              </a:r>
              <a:endParaRPr lang="de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917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7481D8-AC6A-4F19-AB31-0CBD1F5B83D7}"/>
              </a:ext>
            </a:extLst>
          </p:cNvPr>
          <p:cNvSpPr/>
          <p:nvPr/>
        </p:nvSpPr>
        <p:spPr>
          <a:xfrm>
            <a:off x="453479" y="390420"/>
            <a:ext cx="2531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Design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FD3766A-0462-4C59-9D8F-E4E52163A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90" y="2024064"/>
            <a:ext cx="5532362" cy="3889375"/>
          </a:xfrm>
        </p:spPr>
        <p:txBody>
          <a:bodyPr/>
          <a:lstStyle/>
          <a:p>
            <a:r>
              <a:rPr lang="de-DE" dirty="0"/>
              <a:t>End </a:t>
            </a:r>
            <a:r>
              <a:rPr lang="de-DE" dirty="0" err="1"/>
              <a:t>field</a:t>
            </a:r>
            <a:r>
              <a:rPr lang="de-DE" dirty="0"/>
              <a:t> design</a:t>
            </a:r>
          </a:p>
          <a:p>
            <a:pPr lvl="1"/>
            <a:r>
              <a:rPr lang="de-DE" dirty="0" err="1"/>
              <a:t>Symmetric</a:t>
            </a:r>
            <a:r>
              <a:rPr lang="de-DE" dirty="0"/>
              <a:t> </a:t>
            </a:r>
            <a:r>
              <a:rPr lang="de-DE" dirty="0" err="1"/>
              <a:t>configuration</a:t>
            </a:r>
            <a:r>
              <a:rPr lang="de-DE" dirty="0"/>
              <a:t>: </a:t>
            </a:r>
            <a:r>
              <a:rPr lang="de-DE" dirty="0" err="1"/>
              <a:t>odd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poles</a:t>
            </a:r>
            <a:endParaRPr lang="de-DE" dirty="0"/>
          </a:p>
          <a:p>
            <a:pPr lvl="1"/>
            <a:r>
              <a:rPr lang="de-DE" dirty="0" err="1"/>
              <a:t>Requirements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I1 and I2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met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</a:p>
          <a:p>
            <a:pPr marL="357187" lvl="1" indent="0">
              <a:buNone/>
            </a:pPr>
            <a:r>
              <a:rPr lang="de-DE" b="1" dirty="0"/>
              <a:t>-1/4,+3/4, -1 </a:t>
            </a:r>
            <a:r>
              <a:rPr lang="de-DE" dirty="0" err="1"/>
              <a:t>endfield</a:t>
            </a:r>
            <a:r>
              <a:rPr lang="de-DE" dirty="0"/>
              <a:t> </a:t>
            </a:r>
            <a:r>
              <a:rPr lang="de-DE" dirty="0" err="1"/>
              <a:t>configuration</a:t>
            </a:r>
            <a:endParaRPr lang="de-D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75AD87-5EA1-44CC-ACDA-A5288132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582" y="543254"/>
            <a:ext cx="5120647" cy="621373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6D79B9-3C0A-4E09-B707-AB9F8751CCFB}"/>
              </a:ext>
            </a:extLst>
          </p:cNvPr>
          <p:cNvGrpSpPr/>
          <p:nvPr/>
        </p:nvGrpSpPr>
        <p:grpSpPr>
          <a:xfrm>
            <a:off x="148410" y="4357428"/>
            <a:ext cx="5778825" cy="1622019"/>
            <a:chOff x="148410" y="5081325"/>
            <a:chExt cx="5778825" cy="16220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F1887E7-888C-429A-BF3E-FB25B8E7E6E3}"/>
                    </a:ext>
                  </a:extLst>
                </p:cNvPr>
                <p:cNvSpPr/>
                <p:nvPr/>
              </p:nvSpPr>
              <p:spPr>
                <a:xfrm>
                  <a:off x="1062582" y="5361251"/>
                  <a:ext cx="4822409" cy="689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𝑑𝑧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nary>
                        <m:r>
                          <a:rPr lang="de-DE" i="1">
                            <a:latin typeface="Cambria Math" panose="02040503050406030204" pitchFamily="18" charset="0"/>
                          </a:rPr>
                          <m:t>≪0.020−0.034 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𝑇𝑚𝑚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27E2407-3C38-45A6-A4F3-0F0EC461DC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582" y="5361251"/>
                  <a:ext cx="4822409" cy="6890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51265B3-A79B-4846-9FEF-3F1ED5031811}"/>
                    </a:ext>
                  </a:extLst>
                </p:cNvPr>
                <p:cNvSpPr/>
                <p:nvPr/>
              </p:nvSpPr>
              <p:spPr>
                <a:xfrm>
                  <a:off x="148410" y="5998792"/>
                  <a:ext cx="5778825" cy="70455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+∞</m:t>
                            </m:r>
                          </m:sup>
                          <m:e>
                            <m:nary>
                              <m:nary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p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𝑑𝑧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nary>
                          </m:e>
                        </m:nary>
                        <m:r>
                          <a:rPr lang="de-DE" i="1">
                            <a:latin typeface="Cambria Math" panose="02040503050406030204" pitchFamily="18" charset="0"/>
                          </a:rPr>
                          <m:t>≤667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1167  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𝑇𝑚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CA2D4E32-21A9-497F-A55D-0BF64DC54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410" y="5998792"/>
                  <a:ext cx="5778825" cy="70455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37D1B4F-D58D-44AA-931C-B9161F3D5F7A}"/>
                </a:ext>
              </a:extLst>
            </p:cNvPr>
            <p:cNvSpPr/>
            <p:nvPr/>
          </p:nvSpPr>
          <p:spPr>
            <a:xfrm>
              <a:off x="3667538" y="5436704"/>
              <a:ext cx="586409" cy="116028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  <a:lumOff val="25000"/>
                </a:schemeClr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286D20-6C3F-4712-BDBA-B61F6340BAEF}"/>
                </a:ext>
              </a:extLst>
            </p:cNvPr>
            <p:cNvSpPr/>
            <p:nvPr/>
          </p:nvSpPr>
          <p:spPr>
            <a:xfrm>
              <a:off x="4346709" y="5430078"/>
              <a:ext cx="766974" cy="11602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51B44D-C2BF-40D5-960B-2AB494F340CA}"/>
                </a:ext>
              </a:extLst>
            </p:cNvPr>
            <p:cNvSpPr txBox="1"/>
            <p:nvPr/>
          </p:nvSpPr>
          <p:spPr>
            <a:xfrm>
              <a:off x="3475213" y="5098097"/>
              <a:ext cx="1007335" cy="37745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sz="1600" dirty="0"/>
                <a:t>10 </a:t>
              </a:r>
              <a:r>
                <a:rPr lang="de-DE" sz="1600" dirty="0" err="1"/>
                <a:t>GeV</a:t>
              </a:r>
              <a:endParaRPr lang="de-DE" sz="16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DA908F-B5A5-4EC2-9378-D28A978DEFDC}"/>
                </a:ext>
              </a:extLst>
            </p:cNvPr>
            <p:cNvSpPr txBox="1"/>
            <p:nvPr/>
          </p:nvSpPr>
          <p:spPr>
            <a:xfrm>
              <a:off x="4294448" y="5081325"/>
              <a:ext cx="1256556" cy="37745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sz="1600" dirty="0"/>
                <a:t>17.5 </a:t>
              </a:r>
              <a:r>
                <a:rPr lang="de-DE" sz="1600" dirty="0" err="1"/>
                <a:t>GeV</a:t>
              </a:r>
              <a:endParaRPr lang="de-DE" sz="1600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8706C62-14B3-4003-8AE8-EDE56FB9C9F6}"/>
              </a:ext>
            </a:extLst>
          </p:cNvPr>
          <p:cNvSpPr txBox="1"/>
          <p:nvPr/>
        </p:nvSpPr>
        <p:spPr>
          <a:xfrm>
            <a:off x="11255633" y="6314746"/>
            <a:ext cx="749596" cy="293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dirty="0">
                <a:hlinkClick r:id="rId7"/>
              </a:rPr>
              <a:t>FEMM</a:t>
            </a:r>
            <a:endParaRPr lang="de-DE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9A5C71-CFFB-4A3A-B2E7-57A81F0D4487}"/>
              </a:ext>
            </a:extLst>
          </p:cNvPr>
          <p:cNvSpPr txBox="1"/>
          <p:nvPr/>
        </p:nvSpPr>
        <p:spPr>
          <a:xfrm>
            <a:off x="9393865" y="6314747"/>
            <a:ext cx="1998921" cy="2455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dirty="0"/>
              <a:t>Simulation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done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3307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DA2A32-0AA5-4C14-84D8-72F4BB8BB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Tolerance</a:t>
            </a:r>
            <a:r>
              <a:rPr lang="de-DE" dirty="0"/>
              <a:t> Study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B74E08-A343-46D0-9C73-20F71305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48" y="1888555"/>
            <a:ext cx="4667533" cy="4050232"/>
          </a:xfrm>
        </p:spPr>
        <p:txBody>
          <a:bodyPr/>
          <a:lstStyle/>
          <a:p>
            <a:r>
              <a:rPr lang="de-DE" dirty="0"/>
              <a:t>Motivation:</a:t>
            </a:r>
          </a:p>
          <a:p>
            <a:pPr lvl="1"/>
            <a:r>
              <a:rPr lang="de-DE" dirty="0"/>
              <a:t>a </a:t>
            </a:r>
            <a:r>
              <a:rPr lang="de-DE" dirty="0" err="1"/>
              <a:t>geometrical</a:t>
            </a:r>
            <a:r>
              <a:rPr lang="de-DE" dirty="0"/>
              <a:t> </a:t>
            </a:r>
            <a:r>
              <a:rPr lang="de-DE" dirty="0" err="1"/>
              <a:t>deviation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designed</a:t>
            </a: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leads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deviation</a:t>
            </a:r>
            <a:r>
              <a:rPr lang="de-DE" dirty="0"/>
              <a:t> in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first</a:t>
            </a:r>
            <a:r>
              <a:rPr lang="de-DE" dirty="0">
                <a:sym typeface="Wingdings" panose="05000000000000000000" pitchFamily="2" charset="2"/>
              </a:rPr>
              <a:t> and </a:t>
            </a:r>
            <a:r>
              <a:rPr lang="de-DE" dirty="0" err="1">
                <a:sym typeface="Wingdings" panose="05000000000000000000" pitchFamily="2" charset="2"/>
              </a:rPr>
              <a:t>second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field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integrals</a:t>
            </a:r>
            <a:r>
              <a:rPr lang="de-DE" dirty="0">
                <a:sym typeface="Wingdings" panose="05000000000000000000" pitchFamily="2" charset="2"/>
              </a:rPr>
              <a:t>  </a:t>
            </a:r>
            <a:r>
              <a:rPr lang="de-DE" dirty="0" err="1">
                <a:sym typeface="Wingdings" panose="05000000000000000000" pitchFamily="2" charset="2"/>
              </a:rPr>
              <a:t>deviation</a:t>
            </a:r>
            <a:r>
              <a:rPr lang="de-DE" dirty="0">
                <a:sym typeface="Wingdings" panose="05000000000000000000" pitchFamily="2" charset="2"/>
              </a:rPr>
              <a:t> in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trajectory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/>
              <a:t>Characterization</a:t>
            </a:r>
            <a:r>
              <a:rPr lang="de-DE" dirty="0"/>
              <a:t> in FEMM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mechanical</a:t>
            </a:r>
            <a:r>
              <a:rPr lang="de-DE" dirty="0"/>
              <a:t> </a:t>
            </a:r>
            <a:r>
              <a:rPr lang="de-DE" dirty="0" err="1"/>
              <a:t>deviations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6F2C9A-FC5E-4D67-8242-761F7CA89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6" t="49553" r="1191" b="7617"/>
          <a:stretch/>
        </p:blipFill>
        <p:spPr>
          <a:xfrm>
            <a:off x="5856641" y="3975234"/>
            <a:ext cx="6531073" cy="293726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B351877-B193-498B-90D4-007CFC872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6" t="-1" r="1191" b="62705"/>
          <a:stretch/>
        </p:blipFill>
        <p:spPr>
          <a:xfrm>
            <a:off x="5646394" y="1492772"/>
            <a:ext cx="6531073" cy="255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99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6BAD3-50F5-4FE2-92D1-CA01513EB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12263-6965-43D8-BF0C-7CE93F084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The European XFEL: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facility</a:t>
            </a:r>
            <a:r>
              <a:rPr lang="de-DE" dirty="0"/>
              <a:t> and </a:t>
            </a:r>
            <a:r>
              <a:rPr lang="de-DE" dirty="0" err="1"/>
              <a:t>motivation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superconducting</a:t>
            </a:r>
            <a:r>
              <a:rPr lang="de-DE" dirty="0"/>
              <a:t> </a:t>
            </a:r>
            <a:r>
              <a:rPr lang="de-DE" dirty="0" err="1"/>
              <a:t>undulators</a:t>
            </a:r>
            <a:r>
              <a:rPr lang="de-DE" dirty="0"/>
              <a:t> (SCU)</a:t>
            </a:r>
          </a:p>
          <a:p>
            <a:r>
              <a:rPr lang="de-DE" dirty="0"/>
              <a:t>SCUs </a:t>
            </a:r>
            <a:r>
              <a:rPr lang="de-DE" dirty="0" err="1"/>
              <a:t>activities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EuXFEL</a:t>
            </a:r>
            <a:endParaRPr lang="de-DE" dirty="0"/>
          </a:p>
          <a:p>
            <a:r>
              <a:rPr lang="de-DE" dirty="0"/>
              <a:t>Design and Manufacturing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NbTi</a:t>
            </a:r>
            <a:r>
              <a:rPr lang="de-DE" dirty="0"/>
              <a:t> SCU </a:t>
            </a:r>
          </a:p>
          <a:p>
            <a:r>
              <a:rPr lang="de-DE" dirty="0"/>
              <a:t>Work in </a:t>
            </a:r>
            <a:r>
              <a:rPr lang="de-DE" dirty="0" err="1"/>
              <a:t>progress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in Berkeley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5253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DA2A32-0AA5-4C14-84D8-72F4BB8BB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Tolerance</a:t>
            </a:r>
            <a:r>
              <a:rPr lang="de-DE" dirty="0"/>
              <a:t> Study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B74E08-A343-46D0-9C73-20F71305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48" y="1888555"/>
            <a:ext cx="4667533" cy="4050232"/>
          </a:xfrm>
        </p:spPr>
        <p:txBody>
          <a:bodyPr/>
          <a:lstStyle/>
          <a:p>
            <a:r>
              <a:rPr lang="de-DE" dirty="0"/>
              <a:t>Motivation:</a:t>
            </a:r>
          </a:p>
          <a:p>
            <a:pPr lvl="1"/>
            <a:r>
              <a:rPr lang="de-DE" dirty="0"/>
              <a:t>a </a:t>
            </a:r>
            <a:r>
              <a:rPr lang="de-DE" dirty="0" err="1"/>
              <a:t>geometrical</a:t>
            </a:r>
            <a:r>
              <a:rPr lang="de-DE" dirty="0"/>
              <a:t> </a:t>
            </a:r>
            <a:r>
              <a:rPr lang="de-DE" dirty="0" err="1"/>
              <a:t>deviation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designed</a:t>
            </a: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leads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deviation</a:t>
            </a:r>
            <a:r>
              <a:rPr lang="de-DE" dirty="0"/>
              <a:t> in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first</a:t>
            </a:r>
            <a:r>
              <a:rPr lang="de-DE" dirty="0">
                <a:sym typeface="Wingdings" panose="05000000000000000000" pitchFamily="2" charset="2"/>
              </a:rPr>
              <a:t> and </a:t>
            </a:r>
            <a:r>
              <a:rPr lang="de-DE" dirty="0" err="1">
                <a:sym typeface="Wingdings" panose="05000000000000000000" pitchFamily="2" charset="2"/>
              </a:rPr>
              <a:t>second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field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integrals</a:t>
            </a:r>
            <a:r>
              <a:rPr lang="de-DE" dirty="0">
                <a:sym typeface="Wingdings" panose="05000000000000000000" pitchFamily="2" charset="2"/>
              </a:rPr>
              <a:t>  </a:t>
            </a:r>
            <a:r>
              <a:rPr lang="de-DE" dirty="0" err="1">
                <a:sym typeface="Wingdings" panose="05000000000000000000" pitchFamily="2" charset="2"/>
              </a:rPr>
              <a:t>deviation</a:t>
            </a:r>
            <a:r>
              <a:rPr lang="de-DE" dirty="0">
                <a:sym typeface="Wingdings" panose="05000000000000000000" pitchFamily="2" charset="2"/>
              </a:rPr>
              <a:t> in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trajectory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/>
              <a:t>Characterization</a:t>
            </a:r>
            <a:r>
              <a:rPr lang="de-DE" dirty="0"/>
              <a:t> in FEMM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mechanical</a:t>
            </a:r>
            <a:r>
              <a:rPr lang="de-DE" dirty="0"/>
              <a:t> </a:t>
            </a:r>
            <a:r>
              <a:rPr lang="de-DE" dirty="0" err="1"/>
              <a:t>deviations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Pole </a:t>
            </a:r>
            <a:r>
              <a:rPr lang="de-DE" dirty="0" err="1"/>
              <a:t>height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Winding</a:t>
            </a:r>
            <a:r>
              <a:rPr lang="de-DE" dirty="0"/>
              <a:t> </a:t>
            </a:r>
            <a:r>
              <a:rPr lang="de-DE" dirty="0" err="1"/>
              <a:t>height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Pole and groove </a:t>
            </a:r>
            <a:r>
              <a:rPr lang="de-DE" dirty="0" err="1"/>
              <a:t>width</a:t>
            </a:r>
            <a:r>
              <a:rPr lang="de-DE" dirty="0"/>
              <a:t> </a:t>
            </a:r>
          </a:p>
          <a:p>
            <a:pPr marL="357187" lvl="1" indent="0">
              <a:buNone/>
            </a:pPr>
            <a:endParaRPr lang="de-DE" dirty="0"/>
          </a:p>
          <a:p>
            <a:pPr marL="714375" lvl="2" indent="0">
              <a:buNone/>
            </a:pP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6F2C9A-FC5E-4D67-8242-761F7CA89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6" t="49553" r="1191" b="7617"/>
          <a:stretch/>
        </p:blipFill>
        <p:spPr>
          <a:xfrm>
            <a:off x="5856641" y="3975234"/>
            <a:ext cx="6531073" cy="2937266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72863F4-27DE-4B65-9214-45B1A6D6D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5265" r="8366"/>
          <a:stretch/>
        </p:blipFill>
        <p:spPr>
          <a:xfrm>
            <a:off x="6646927" y="664372"/>
            <a:ext cx="4174238" cy="3382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53503F-460F-44C5-9A6D-C2FE544E9694}"/>
              </a:ext>
            </a:extLst>
          </p:cNvPr>
          <p:cNvSpPr txBox="1"/>
          <p:nvPr/>
        </p:nvSpPr>
        <p:spPr>
          <a:xfrm>
            <a:off x="7007173" y="467783"/>
            <a:ext cx="5664200" cy="3931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height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+50µm</a:t>
            </a:r>
          </a:p>
        </p:txBody>
      </p:sp>
    </p:spTree>
    <p:extLst>
      <p:ext uri="{BB962C8B-B14F-4D97-AF65-F5344CB8AC3E}">
        <p14:creationId xmlns:p14="http://schemas.microsoft.com/office/powerpoint/2010/main" val="2166575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5402B9C3-834F-4CBA-8122-B275E2D52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/>
          <a:stretch/>
        </p:blipFill>
        <p:spPr>
          <a:xfrm>
            <a:off x="608142" y="3147368"/>
            <a:ext cx="4180426" cy="340976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CDB5E93-558B-4386-B263-771B74D1F354}"/>
              </a:ext>
            </a:extLst>
          </p:cNvPr>
          <p:cNvSpPr/>
          <p:nvPr/>
        </p:nvSpPr>
        <p:spPr>
          <a:xfrm>
            <a:off x="1607" y="6353274"/>
            <a:ext cx="47869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*Reference: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New-Roman"/>
                <a:ea typeface="+mn-ea"/>
                <a:cs typeface="+mn-cs"/>
              </a:rPr>
              <a:t>B. Marchetti et al., “Study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New-Roman"/>
                <a:ea typeface="+mn-ea"/>
                <a:cs typeface="+mn-cs"/>
              </a:rPr>
              <a:t>of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New-Roman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New-Roman"/>
                <a:ea typeface="+mn-ea"/>
                <a:cs typeface="+mn-cs"/>
              </a:rPr>
              <a:t>the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New-Roman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New-Roman"/>
                <a:ea typeface="+mn-ea"/>
                <a:cs typeface="+mn-cs"/>
              </a:rPr>
              <a:t>Tolerances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New-Roman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New-Roman"/>
                <a:ea typeface="+mn-ea"/>
                <a:cs typeface="+mn-cs"/>
              </a:rPr>
              <a:t>for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New-Roman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New-Roman"/>
                <a:ea typeface="+mn-ea"/>
                <a:cs typeface="+mn-cs"/>
              </a:rPr>
              <a:t>Superconducting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New-Roman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New-Roman"/>
                <a:ea typeface="+mn-ea"/>
                <a:cs typeface="+mn-cs"/>
              </a:rPr>
              <a:t>Undulators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New-Roman"/>
                <a:ea typeface="+mn-ea"/>
                <a:cs typeface="+mn-cs"/>
              </a:rPr>
              <a:t> at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New-Roman"/>
                <a:ea typeface="+mn-ea"/>
                <a:cs typeface="+mn-cs"/>
              </a:rPr>
              <a:t>the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New-Roman"/>
                <a:ea typeface="+mn-ea"/>
                <a:cs typeface="+mn-cs"/>
              </a:rPr>
              <a:t> European XFEL”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83D17A-366B-4AEB-8916-621CCB58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42" y="715430"/>
            <a:ext cx="10956924" cy="780540"/>
          </a:xfrm>
        </p:spPr>
        <p:txBody>
          <a:bodyPr/>
          <a:lstStyle/>
          <a:p>
            <a:r>
              <a:rPr lang="de-DE" dirty="0" err="1"/>
              <a:t>Correspondent</a:t>
            </a:r>
            <a:r>
              <a:rPr lang="de-DE" dirty="0"/>
              <a:t> </a:t>
            </a:r>
            <a:r>
              <a:rPr lang="de-DE" dirty="0" err="1"/>
              <a:t>errors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deviation</a:t>
            </a:r>
            <a:r>
              <a:rPr lang="de-DE" dirty="0"/>
              <a:t> </a:t>
            </a:r>
            <a:r>
              <a:rPr lang="de-DE" dirty="0" err="1"/>
              <a:t>assumed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GENESIS </a:t>
            </a:r>
            <a:r>
              <a:rPr lang="de-DE" dirty="0" err="1"/>
              <a:t>simulation</a:t>
            </a:r>
            <a:br>
              <a:rPr lang="de-DE" dirty="0"/>
            </a:br>
            <a:endParaRPr lang="de-DE" dirty="0"/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C0BED108-2EB9-4CAB-9BE0-3F6B3611A8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" t="16674" r="7710" b="441"/>
          <a:stretch/>
        </p:blipFill>
        <p:spPr>
          <a:xfrm>
            <a:off x="7512518" y="3522846"/>
            <a:ext cx="3904374" cy="33351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EF3E70-AD34-442D-9850-B172EE3677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1898" y="1302305"/>
                <a:ext cx="5061435" cy="3889375"/>
              </a:xfrm>
            </p:spPr>
            <p:txBody>
              <a:bodyPr/>
              <a:lstStyle/>
              <a:p>
                <a:pPr marL="269875" indent="-269875">
                  <a:lnSpc>
                    <a:spcPct val="112000"/>
                  </a:lnSpc>
                </a:pPr>
                <a:r>
                  <a:rPr lang="en-US" dirty="0"/>
                  <a:t>Output of FEL simulations: the curves have been obtained averaging on 50 SASE pulses.</a:t>
                </a:r>
              </a:p>
              <a:p>
                <a:pPr marL="269875" indent="-269875">
                  <a:lnSpc>
                    <a:spcPct val="112000"/>
                  </a:lnSpc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𝝈</m:t>
                    </m:r>
                    <m:d>
                      <m:d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𝜟</m:t>
                            </m:r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num>
                          <m:den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den>
                        </m:f>
                      </m:e>
                    </m:d>
                    <m:r>
                      <a:rPr lang="de-DE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dirty="0"/>
                  <a:t>, more than 95% of the mean power with respect to the ideal case can be reached.</a:t>
                </a:r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EF3E70-AD34-442D-9850-B172EE3677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1898" y="1302305"/>
                <a:ext cx="5061435" cy="3889375"/>
              </a:xfrm>
              <a:blipFill>
                <a:blip r:embed="rId4"/>
                <a:stretch>
                  <a:fillRect t="-1724" r="-12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1E597C87-6CBC-44DC-A20A-4EA5421AB4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95883" y="1302305"/>
                <a:ext cx="5061435" cy="3889375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357188" indent="-357188" algn="l" defTabSz="914400" rtl="0" eaLnBrk="1" latinLnBrk="0" hangingPunct="1">
                  <a:lnSpc>
                    <a:spcPct val="114000"/>
                  </a:lnSpc>
                  <a:spcBef>
                    <a:spcPts val="1800"/>
                  </a:spcBef>
                  <a:buClr>
                    <a:schemeClr val="bg2"/>
                  </a:buClr>
                  <a:buFontTx/>
                  <a:buBlip>
                    <a:blip r:embed="rId5"/>
                  </a:buBlip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14375" indent="-357188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buClr>
                    <a:schemeClr val="accent2"/>
                  </a:buClr>
                  <a:buFontTx/>
                  <a:buBlip>
                    <a:blip r:embed="rId6"/>
                  </a:buBlip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2663" indent="-268288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buFont typeface="Arial" panose="020B0604020202020204" pitchFamily="34" charset="0"/>
                  <a:buChar char="►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2050" indent="-173038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47788" indent="-180975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69875" indent="-269875">
                  <a:lnSpc>
                    <a:spcPct val="112000"/>
                  </a:lnSpc>
                </a:pPr>
                <a:r>
                  <a:rPr lang="de-DE" dirty="0"/>
                  <a:t>Montecarlo </a:t>
                </a:r>
                <a:r>
                  <a:rPr lang="de-DE" dirty="0" err="1"/>
                  <a:t>simulation</a:t>
                </a:r>
                <a:r>
                  <a:rPr lang="de-DE" dirty="0"/>
                  <a:t> </a:t>
                </a:r>
                <a:r>
                  <a:rPr lang="de-DE" dirty="0" err="1"/>
                  <a:t>gives</a:t>
                </a:r>
                <a:r>
                  <a:rPr lang="de-DE" dirty="0"/>
                  <a:t> a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𝝈</m:t>
                    </m:r>
                    <m:d>
                      <m:d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𝜟</m:t>
                            </m:r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num>
                          <m:den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den>
                        </m:f>
                      </m:e>
                    </m:d>
                    <m:r>
                      <a:rPr lang="de-DE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dirty="0">
                    <a:sym typeface="Wingdings" panose="05000000000000000000" pitchFamily="2" charset="2"/>
                  </a:rPr>
                  <a:t> </a:t>
                </a:r>
                <a:r>
                  <a:rPr lang="de-DE" dirty="0" err="1">
                    <a:sym typeface="Wingdings" panose="05000000000000000000" pitchFamily="2" charset="2"/>
                  </a:rPr>
                  <a:t>higher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compared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to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simulation</a:t>
                </a:r>
                <a:endParaRPr lang="de-DE" dirty="0">
                  <a:sym typeface="Wingdings" panose="05000000000000000000" pitchFamily="2" charset="2"/>
                </a:endParaRPr>
              </a:p>
              <a:p>
                <a:pPr marL="269875" indent="-269875">
                  <a:lnSpc>
                    <a:spcPct val="112000"/>
                  </a:lnSpc>
                </a:pPr>
                <a:r>
                  <a:rPr lang="de-DE" dirty="0" err="1">
                    <a:sym typeface="Wingdings" panose="05000000000000000000" pitchFamily="2" charset="2"/>
                  </a:rPr>
                  <a:t>Worse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case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considered</a:t>
                </a:r>
                <a:r>
                  <a:rPr lang="de-DE" dirty="0">
                    <a:sym typeface="Wingdings" panose="05000000000000000000" pitchFamily="2" charset="2"/>
                  </a:rPr>
                  <a:t>: uniform </a:t>
                </a:r>
                <a:r>
                  <a:rPr lang="de-DE" dirty="0" err="1">
                    <a:sym typeface="Wingdings" panose="05000000000000000000" pitchFamily="2" charset="2"/>
                  </a:rPr>
                  <a:t>distribution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of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the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error</a:t>
                </a:r>
                <a:r>
                  <a:rPr lang="de-DE" dirty="0">
                    <a:sym typeface="Wingdings" panose="05000000000000000000" pitchFamily="2" charset="2"/>
                  </a:rPr>
                  <a:t> in </a:t>
                </a:r>
                <a:r>
                  <a:rPr lang="de-DE" dirty="0" err="1">
                    <a:sym typeface="Wingdings" panose="05000000000000000000" pitchFamily="2" charset="2"/>
                  </a:rPr>
                  <a:t>the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range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defined</a:t>
                </a:r>
                <a:endParaRPr lang="en-US" dirty="0"/>
              </a:p>
              <a:p>
                <a:pPr marL="0" indent="0">
                  <a:buFontTx/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1E597C87-6CBC-44DC-A20A-4EA5421AB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883" y="1302305"/>
                <a:ext cx="5061435" cy="3889375"/>
              </a:xfrm>
              <a:prstGeom prst="rect">
                <a:avLst/>
              </a:prstGeom>
              <a:blipFill>
                <a:blip r:embed="rId7"/>
                <a:stretch>
                  <a:fillRect l="-120" r="-108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Content Placeholder 6">
            <a:extLst>
              <a:ext uri="{FF2B5EF4-FFF2-40B4-BE49-F238E27FC236}">
                <a16:creationId xmlns:a16="http://schemas.microsoft.com/office/drawing/2014/main" id="{1BCA9D59-E410-4F58-ACB0-EE317BBCA45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049525" y="2901888"/>
          <a:ext cx="4441612" cy="582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831">
                  <a:extLst>
                    <a:ext uri="{9D8B030D-6E8A-4147-A177-3AD203B41FA5}">
                      <a16:colId xmlns:a16="http://schemas.microsoft.com/office/drawing/2014/main" val="137196570"/>
                    </a:ext>
                  </a:extLst>
                </a:gridCol>
                <a:gridCol w="1549667">
                  <a:extLst>
                    <a:ext uri="{9D8B030D-6E8A-4147-A177-3AD203B41FA5}">
                      <a16:colId xmlns:a16="http://schemas.microsoft.com/office/drawing/2014/main" val="3700258855"/>
                    </a:ext>
                  </a:extLst>
                </a:gridCol>
                <a:gridCol w="948088">
                  <a:extLst>
                    <a:ext uri="{9D8B030D-6E8A-4147-A177-3AD203B41FA5}">
                      <a16:colId xmlns:a16="http://schemas.microsoft.com/office/drawing/2014/main" val="826671191"/>
                    </a:ext>
                  </a:extLst>
                </a:gridCol>
                <a:gridCol w="924026">
                  <a:extLst>
                    <a:ext uri="{9D8B030D-6E8A-4147-A177-3AD203B41FA5}">
                      <a16:colId xmlns:a16="http://schemas.microsoft.com/office/drawing/2014/main" val="140010957"/>
                    </a:ext>
                  </a:extLst>
                </a:gridCol>
              </a:tblGrid>
              <a:tr h="293700">
                <a:tc>
                  <a:txBody>
                    <a:bodyPr/>
                    <a:lstStyle/>
                    <a:p>
                      <a:r>
                        <a:rPr lang="de-DE" sz="1200" dirty="0"/>
                        <a:t>Pole </a:t>
                      </a:r>
                      <a:r>
                        <a:rPr lang="de-DE" sz="1200" dirty="0" err="1"/>
                        <a:t>height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Winding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vert</a:t>
                      </a:r>
                      <a:r>
                        <a:rPr lang="de-DE" sz="1200" dirty="0"/>
                        <a:t>. 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Pole </a:t>
                      </a:r>
                      <a:r>
                        <a:rPr lang="de-DE" sz="1200" dirty="0" err="1"/>
                        <a:t>width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Coil </a:t>
                      </a:r>
                      <a:r>
                        <a:rPr lang="de-DE" sz="1200" dirty="0" err="1"/>
                        <a:t>width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729487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r>
                        <a:rPr lang="de-DE" sz="1200" dirty="0"/>
                        <a:t>±20 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±20 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±10 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±10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7800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A35EFDF-6F54-4FFE-95EB-C838877A1E47}"/>
              </a:ext>
            </a:extLst>
          </p:cNvPr>
          <p:cNvSpPr/>
          <p:nvPr/>
        </p:nvSpPr>
        <p:spPr>
          <a:xfrm rot="16200000">
            <a:off x="8975106" y="350907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900" dirty="0">
                <a:solidFill>
                  <a:srgbClr val="000000"/>
                </a:solidFill>
                <a:latin typeface="Times-New-Roman"/>
              </a:rPr>
              <a:t>V. </a:t>
            </a:r>
            <a:r>
              <a:rPr lang="de-DE" sz="900" dirty="0" err="1">
                <a:solidFill>
                  <a:srgbClr val="000000"/>
                </a:solidFill>
                <a:latin typeface="Times-New-Roman"/>
              </a:rPr>
              <a:t>Grattoni</a:t>
            </a:r>
            <a:r>
              <a:rPr lang="de-DE" sz="900" dirty="0">
                <a:solidFill>
                  <a:srgbClr val="000000"/>
                </a:solidFill>
                <a:latin typeface="Times-New-Roman"/>
              </a:rPr>
              <a:t> et al., “</a:t>
            </a:r>
            <a:r>
              <a:rPr lang="de-DE" sz="900" dirty="0" err="1">
                <a:solidFill>
                  <a:srgbClr val="000000"/>
                </a:solidFill>
                <a:latin typeface="Times-New-Roman"/>
              </a:rPr>
              <a:t>Tolerance</a:t>
            </a:r>
            <a:r>
              <a:rPr lang="de-DE" sz="900" dirty="0">
                <a:solidFill>
                  <a:srgbClr val="000000"/>
                </a:solidFill>
                <a:latin typeface="Times-New-Roman"/>
              </a:rPr>
              <a:t> Study on </a:t>
            </a:r>
            <a:r>
              <a:rPr lang="de-DE" sz="900" dirty="0" err="1">
                <a:solidFill>
                  <a:srgbClr val="000000"/>
                </a:solidFill>
                <a:latin typeface="Times-New-Roman"/>
              </a:rPr>
              <a:t>the</a:t>
            </a:r>
            <a:r>
              <a:rPr lang="de-DE" sz="900" dirty="0">
                <a:solidFill>
                  <a:srgbClr val="000000"/>
                </a:solidFill>
                <a:latin typeface="Times-New-Roman"/>
              </a:rPr>
              <a:t> </a:t>
            </a:r>
            <a:r>
              <a:rPr lang="de-DE" sz="900" dirty="0" err="1">
                <a:solidFill>
                  <a:srgbClr val="000000"/>
                </a:solidFill>
                <a:latin typeface="Times-New-Roman"/>
              </a:rPr>
              <a:t>Geometrical</a:t>
            </a:r>
            <a:r>
              <a:rPr lang="de-DE" sz="900" dirty="0">
                <a:solidFill>
                  <a:srgbClr val="000000"/>
                </a:solidFill>
                <a:latin typeface="Times-New-Roman"/>
              </a:rPr>
              <a:t> Errors </a:t>
            </a:r>
            <a:r>
              <a:rPr lang="de-DE" sz="900" dirty="0" err="1">
                <a:solidFill>
                  <a:srgbClr val="000000"/>
                </a:solidFill>
                <a:latin typeface="Times-New-Roman"/>
              </a:rPr>
              <a:t>for</a:t>
            </a:r>
            <a:r>
              <a:rPr lang="de-DE" sz="900" dirty="0">
                <a:solidFill>
                  <a:srgbClr val="000000"/>
                </a:solidFill>
                <a:latin typeface="Times-New-Roman"/>
              </a:rPr>
              <a:t> a Planar </a:t>
            </a:r>
            <a:r>
              <a:rPr lang="de-DE" sz="900" dirty="0" err="1">
                <a:solidFill>
                  <a:srgbClr val="000000"/>
                </a:solidFill>
                <a:latin typeface="Times-New-Roman"/>
              </a:rPr>
              <a:t>Superconducting</a:t>
            </a:r>
            <a:r>
              <a:rPr lang="de-DE" sz="900" dirty="0">
                <a:solidFill>
                  <a:srgbClr val="000000"/>
                </a:solidFill>
                <a:latin typeface="Times-New-Roman"/>
              </a:rPr>
              <a:t> </a:t>
            </a:r>
            <a:r>
              <a:rPr lang="de-DE" sz="900" dirty="0" err="1">
                <a:solidFill>
                  <a:srgbClr val="000000"/>
                </a:solidFill>
                <a:latin typeface="Times-New-Roman"/>
              </a:rPr>
              <a:t>Undulator</a:t>
            </a:r>
            <a:r>
              <a:rPr lang="de-DE" sz="900" dirty="0">
                <a:solidFill>
                  <a:srgbClr val="000000"/>
                </a:solidFill>
                <a:latin typeface="Times-New-Roman"/>
              </a:rPr>
              <a:t>”, in </a:t>
            </a:r>
            <a:r>
              <a:rPr lang="de-DE" sz="900" i="1" dirty="0" err="1">
                <a:solidFill>
                  <a:srgbClr val="000000"/>
                </a:solidFill>
                <a:latin typeface="Times-New-Roman"/>
              </a:rPr>
              <a:t>Proc</a:t>
            </a:r>
            <a:r>
              <a:rPr lang="de-DE" sz="900" i="1" dirty="0">
                <a:solidFill>
                  <a:srgbClr val="000000"/>
                </a:solidFill>
                <a:latin typeface="Times-New-Roman"/>
              </a:rPr>
              <a:t>. IPAC'22</a:t>
            </a:r>
            <a:r>
              <a:rPr lang="de-DE" sz="900" dirty="0">
                <a:solidFill>
                  <a:srgbClr val="000000"/>
                </a:solidFill>
                <a:latin typeface="Times-New-Roman"/>
              </a:rPr>
              <a:t>, Bangkok, Thailand, Jun. 2022, pp. 2734-2736.</a:t>
            </a:r>
            <a:r>
              <a:rPr lang="de-DE" sz="900" dirty="0">
                <a:solidFill>
                  <a:srgbClr val="000000"/>
                </a:solidFill>
                <a:latin typeface="Dejavu Sans"/>
              </a:rPr>
              <a:t> </a:t>
            </a:r>
            <a:r>
              <a:rPr lang="de-DE" sz="900" dirty="0">
                <a:solidFill>
                  <a:srgbClr val="000000"/>
                </a:solidFill>
                <a:latin typeface="Liberation Mono"/>
              </a:rPr>
              <a:t>doi:10.18429/JACoW-IPAC2022-THPOPT060</a:t>
            </a:r>
            <a:endParaRPr lang="de-DE" sz="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79B03-9B82-48B0-9573-A9EDF8E584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2252" y="3622030"/>
            <a:ext cx="1919492" cy="24604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3EDDD9-D0B4-4850-9006-71AFCEE8D8C5}"/>
                  </a:ext>
                </a:extLst>
              </p:cNvPr>
              <p:cNvSpPr txBox="1"/>
              <p:nvPr/>
            </p:nvSpPr>
            <p:spPr>
              <a:xfrm>
                <a:off x="4735381" y="6042182"/>
                <a:ext cx="3213233" cy="51495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69875" indent="-269875">
                  <a:lnSpc>
                    <a:spcPct val="112000"/>
                  </a:lnSpc>
                  <a:buBlip>
                    <a:blip r:embed="rId5"/>
                  </a:buBlip>
                </a:pPr>
                <a:r>
                  <a:rPr lang="de-DE" sz="1400" dirty="0"/>
                  <a:t>Shimming </a:t>
                </a:r>
                <a:r>
                  <a:rPr lang="de-DE" sz="1400" dirty="0" err="1"/>
                  <a:t>scheme</a:t>
                </a:r>
                <a:r>
                  <a:rPr lang="de-DE" sz="1400" dirty="0"/>
                  <a:t> </a:t>
                </a:r>
                <a:r>
                  <a:rPr lang="de-DE" sz="1400" dirty="0" err="1"/>
                  <a:t>can</a:t>
                </a:r>
                <a:r>
                  <a:rPr lang="de-DE" sz="1400" dirty="0"/>
                  <a:t> </a:t>
                </a:r>
                <a:r>
                  <a:rPr lang="de-DE" sz="1400" dirty="0" err="1"/>
                  <a:t>correct</a:t>
                </a:r>
                <a:r>
                  <a:rPr lang="de-DE" sz="1400" dirty="0"/>
                  <a:t> </a:t>
                </a:r>
                <a:r>
                  <a:rPr lang="de-DE" sz="1400" dirty="0" err="1"/>
                  <a:t>up</a:t>
                </a:r>
                <a:r>
                  <a:rPr lang="de-DE" sz="1400" dirty="0"/>
                  <a:t> </a:t>
                </a:r>
                <a:r>
                  <a:rPr lang="de-DE" sz="1400" dirty="0" err="1"/>
                  <a:t>to</a:t>
                </a:r>
                <a:r>
                  <a:rPr lang="de-DE" sz="1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400" b="1" i="1">
                            <a:latin typeface="Cambria Math" panose="02040503050406030204" pitchFamily="18" charset="0"/>
                          </a:rPr>
                          <m:t>𝜟</m:t>
                        </m:r>
                        <m:r>
                          <a:rPr lang="de-DE" sz="1400" b="1" i="1">
                            <a:latin typeface="Cambria Math" panose="02040503050406030204" pitchFamily="18" charset="0"/>
                          </a:rPr>
                          <m:t>𝑲</m:t>
                        </m:r>
                      </m:num>
                      <m:den>
                        <m:r>
                          <a:rPr lang="de-DE" sz="1400" b="1" i="1">
                            <a:latin typeface="Cambria Math" panose="02040503050406030204" pitchFamily="18" charset="0"/>
                          </a:rPr>
                          <m:t>𝑲</m:t>
                        </m:r>
                      </m:den>
                    </m:f>
                    <m:r>
                      <a:rPr lang="de-DE" sz="1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de-DE" sz="1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400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de-DE" sz="1400" b="1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sz="1400" b="1" i="1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de-DE" sz="1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de-DE" sz="1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1400" dirty="0"/>
                  <a:t>. </a:t>
                </a:r>
                <a:endParaRPr lang="de-DE" sz="1400" dirty="0" err="1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3EDDD9-D0B4-4850-9006-71AFCEE8D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381" y="6042182"/>
                <a:ext cx="3213233" cy="514951"/>
              </a:xfrm>
              <a:prstGeom prst="rect">
                <a:avLst/>
              </a:prstGeom>
              <a:blipFill>
                <a:blip r:embed="rId9"/>
                <a:stretch>
                  <a:fillRect t="-1176" b="-341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6716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662F4D-38D6-4CDA-92B0-0EC93F82300D}"/>
              </a:ext>
            </a:extLst>
          </p:cNvPr>
          <p:cNvSpPr txBox="1"/>
          <p:nvPr/>
        </p:nvSpPr>
        <p:spPr>
          <a:xfrm>
            <a:off x="4864829" y="1621902"/>
            <a:ext cx="6955589" cy="2958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2000"/>
              </a:lnSpc>
              <a:buClr>
                <a:schemeClr val="accent1">
                  <a:lumMod val="75000"/>
                  <a:lumOff val="25000"/>
                </a:schemeClr>
              </a:buClr>
              <a:buSzPct val="136000"/>
              <a:buFont typeface="Wingdings" panose="05000000000000000000" pitchFamily="2" charset="2"/>
              <a:buChar char="Ø"/>
            </a:pPr>
            <a:r>
              <a:rPr lang="de-DE" dirty="0"/>
              <a:t>Manufacturing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yoke</a:t>
            </a:r>
            <a:r>
              <a:rPr lang="de-DE" dirty="0"/>
              <a:t> (</a:t>
            </a:r>
            <a:r>
              <a:rPr lang="de-DE" dirty="0" err="1"/>
              <a:t>done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an external </a:t>
            </a:r>
            <a:r>
              <a:rPr lang="de-DE" dirty="0" err="1"/>
              <a:t>company</a:t>
            </a:r>
            <a:r>
              <a:rPr lang="de-DE" dirty="0"/>
              <a:t>)</a:t>
            </a:r>
          </a:p>
          <a:p>
            <a:pPr marL="285750" indent="-285750">
              <a:lnSpc>
                <a:spcPct val="112000"/>
              </a:lnSpc>
              <a:buClr>
                <a:schemeClr val="accent1">
                  <a:lumMod val="75000"/>
                  <a:lumOff val="25000"/>
                </a:schemeClr>
              </a:buClr>
              <a:buSzPct val="136000"/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lnSpc>
                <a:spcPct val="112000"/>
              </a:lnSpc>
              <a:buClr>
                <a:schemeClr val="accent1">
                  <a:lumMod val="75000"/>
                  <a:lumOff val="25000"/>
                </a:schemeClr>
              </a:buClr>
              <a:buSzPct val="136000"/>
              <a:buFont typeface="Wingdings" panose="05000000000000000000" pitchFamily="2" charset="2"/>
              <a:buChar char="Ø"/>
            </a:pP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insulating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bottom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grooves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pole </a:t>
            </a:r>
            <a:r>
              <a:rPr lang="de-DE" dirty="0" err="1"/>
              <a:t>walls</a:t>
            </a:r>
            <a:endParaRPr lang="de-DE" dirty="0"/>
          </a:p>
          <a:p>
            <a:pPr marL="285750" indent="-285750">
              <a:lnSpc>
                <a:spcPct val="112000"/>
              </a:lnSpc>
              <a:buClr>
                <a:schemeClr val="accent1">
                  <a:lumMod val="75000"/>
                  <a:lumOff val="25000"/>
                </a:schemeClr>
              </a:buClr>
              <a:buSzPct val="136000"/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lnSpc>
                <a:spcPct val="112000"/>
              </a:lnSpc>
              <a:buClr>
                <a:schemeClr val="accent1">
                  <a:lumMod val="75000"/>
                  <a:lumOff val="25000"/>
                </a:schemeClr>
              </a:buClr>
              <a:buSzPct val="136000"/>
              <a:buFont typeface="Wingdings" panose="05000000000000000000" pitchFamily="2" charset="2"/>
              <a:buChar char="Ø"/>
            </a:pPr>
            <a:r>
              <a:rPr lang="de-DE" dirty="0" err="1"/>
              <a:t>Winding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superconducting</a:t>
            </a:r>
            <a:r>
              <a:rPr lang="de-DE" dirty="0"/>
              <a:t> </a:t>
            </a:r>
            <a:r>
              <a:rPr lang="de-DE" dirty="0" err="1"/>
              <a:t>coil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winding</a:t>
            </a:r>
            <a:r>
              <a:rPr lang="de-DE" dirty="0"/>
              <a:t> </a:t>
            </a:r>
            <a:r>
              <a:rPr lang="de-DE" dirty="0" err="1"/>
              <a:t>machine</a:t>
            </a:r>
            <a:endParaRPr lang="de-DE" dirty="0"/>
          </a:p>
          <a:p>
            <a:pPr marL="742950" lvl="1" indent="-285750">
              <a:lnSpc>
                <a:spcPct val="112000"/>
              </a:lnSpc>
              <a:buClr>
                <a:schemeClr val="accent1">
                  <a:lumMod val="75000"/>
                  <a:lumOff val="25000"/>
                </a:schemeClr>
              </a:buClr>
              <a:buSzPct val="136000"/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lnSpc>
                <a:spcPct val="112000"/>
              </a:lnSpc>
              <a:buClr>
                <a:schemeClr val="accent1">
                  <a:lumMod val="75000"/>
                  <a:lumOff val="25000"/>
                </a:schemeClr>
              </a:buClr>
              <a:buSzPct val="136000"/>
              <a:buFont typeface="Wingdings" panose="05000000000000000000" pitchFamily="2" charset="2"/>
              <a:buChar char="Ø"/>
            </a:pPr>
            <a:r>
              <a:rPr lang="de-DE" dirty="0" err="1"/>
              <a:t>Impregnation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winded</a:t>
            </a:r>
            <a:r>
              <a:rPr lang="de-DE" dirty="0"/>
              <a:t> </a:t>
            </a:r>
            <a:r>
              <a:rPr lang="de-DE" dirty="0" err="1"/>
              <a:t>coil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epoxy</a:t>
            </a:r>
            <a:r>
              <a:rPr lang="de-DE" dirty="0"/>
              <a:t> </a:t>
            </a:r>
            <a:r>
              <a:rPr lang="de-DE" dirty="0" err="1"/>
              <a:t>resin</a:t>
            </a:r>
            <a:endParaRPr lang="de-DE" dirty="0"/>
          </a:p>
          <a:p>
            <a:pPr marL="285750" indent="-285750">
              <a:lnSpc>
                <a:spcPct val="112000"/>
              </a:lnSpc>
              <a:buClr>
                <a:schemeClr val="accent1">
                  <a:lumMod val="75000"/>
                  <a:lumOff val="25000"/>
                </a:schemeClr>
              </a:buClr>
              <a:buSzPct val="136000"/>
              <a:buFont typeface="Wingdings" panose="05000000000000000000" pitchFamily="2" charset="2"/>
              <a:buChar char="Ø"/>
            </a:pPr>
            <a:endParaRPr lang="de-DE" dirty="0"/>
          </a:p>
          <a:p>
            <a:pPr>
              <a:lnSpc>
                <a:spcPct val="112000"/>
              </a:lnSpc>
              <a:buClr>
                <a:schemeClr val="accent1">
                  <a:lumMod val="75000"/>
                  <a:lumOff val="25000"/>
                </a:schemeClr>
              </a:buClr>
              <a:buSzPct val="136000"/>
            </a:pPr>
            <a:endParaRPr lang="de-DE" dirty="0"/>
          </a:p>
          <a:p>
            <a:pPr marL="285750" indent="-285750">
              <a:lnSpc>
                <a:spcPct val="112000"/>
              </a:lnSpc>
              <a:buClr>
                <a:schemeClr val="accent1">
                  <a:lumMod val="75000"/>
                  <a:lumOff val="25000"/>
                </a:schemeClr>
              </a:buClr>
              <a:buSzPct val="136000"/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11BB9F-7776-40A7-8E63-AF81B85469F9}"/>
              </a:ext>
            </a:extLst>
          </p:cNvPr>
          <p:cNvSpPr/>
          <p:nvPr/>
        </p:nvSpPr>
        <p:spPr>
          <a:xfrm>
            <a:off x="332926" y="396268"/>
            <a:ext cx="4570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Manufacturing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4C1C5D-9961-4AAA-A374-F90E9273D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5" r="5737" b="16236"/>
          <a:stretch/>
        </p:blipFill>
        <p:spPr>
          <a:xfrm rot="5400000">
            <a:off x="766093" y="1078097"/>
            <a:ext cx="3519377" cy="4308401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34D2B9C-BE3E-4ABC-8FA0-70510C255E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6804889"/>
              </p:ext>
            </p:extLst>
          </p:nvPr>
        </p:nvGraphicFramePr>
        <p:xfrm>
          <a:off x="5495045" y="4925618"/>
          <a:ext cx="5882016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574">
                  <a:extLst>
                    <a:ext uri="{9D8B030D-6E8A-4147-A177-3AD203B41FA5}">
                      <a16:colId xmlns:a16="http://schemas.microsoft.com/office/drawing/2014/main" val="137196570"/>
                    </a:ext>
                  </a:extLst>
                </a:gridCol>
                <a:gridCol w="1823987">
                  <a:extLst>
                    <a:ext uri="{9D8B030D-6E8A-4147-A177-3AD203B41FA5}">
                      <a16:colId xmlns:a16="http://schemas.microsoft.com/office/drawing/2014/main" val="3700258855"/>
                    </a:ext>
                  </a:extLst>
                </a:gridCol>
                <a:gridCol w="1400476">
                  <a:extLst>
                    <a:ext uri="{9D8B030D-6E8A-4147-A177-3AD203B41FA5}">
                      <a16:colId xmlns:a16="http://schemas.microsoft.com/office/drawing/2014/main" val="826671191"/>
                    </a:ext>
                  </a:extLst>
                </a:gridCol>
                <a:gridCol w="1515979">
                  <a:extLst>
                    <a:ext uri="{9D8B030D-6E8A-4147-A177-3AD203B41FA5}">
                      <a16:colId xmlns:a16="http://schemas.microsoft.com/office/drawing/2014/main" val="140010957"/>
                    </a:ext>
                  </a:extLst>
                </a:gridCol>
              </a:tblGrid>
              <a:tr h="293700">
                <a:tc>
                  <a:txBody>
                    <a:bodyPr/>
                    <a:lstStyle/>
                    <a:p>
                      <a:r>
                        <a:rPr lang="de-DE" sz="1800" dirty="0"/>
                        <a:t>Pole </a:t>
                      </a:r>
                      <a:r>
                        <a:rPr lang="de-DE" sz="1800" dirty="0" err="1"/>
                        <a:t>height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err="1"/>
                        <a:t>Winding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vert</a:t>
                      </a:r>
                      <a:r>
                        <a:rPr lang="de-DE" sz="1800" dirty="0"/>
                        <a:t>. 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Pole </a:t>
                      </a:r>
                      <a:r>
                        <a:rPr lang="de-DE" sz="1800" dirty="0" err="1"/>
                        <a:t>width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Coil </a:t>
                      </a:r>
                      <a:r>
                        <a:rPr lang="de-DE" sz="1800" dirty="0" err="1"/>
                        <a:t>width</a:t>
                      </a:r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729487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r>
                        <a:rPr lang="de-DE" sz="1800" dirty="0"/>
                        <a:t>±20 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±20 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±10 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±10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78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3488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941C9-52C3-4138-97C0-B5EF8A05C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Winding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8B213-97DC-4926-944C-71F625BCF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t="8279" b="851"/>
          <a:stretch/>
        </p:blipFill>
        <p:spPr>
          <a:xfrm>
            <a:off x="3394212" y="521804"/>
            <a:ext cx="8692991" cy="623183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08D09A-26D5-4056-A075-1E2C56241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0" r="21324" b="8295"/>
          <a:stretch/>
        </p:blipFill>
        <p:spPr>
          <a:xfrm>
            <a:off x="156507" y="2032361"/>
            <a:ext cx="3175552" cy="3566755"/>
          </a:xfrm>
        </p:spPr>
      </p:pic>
    </p:spTree>
    <p:extLst>
      <p:ext uri="{BB962C8B-B14F-4D97-AF65-F5344CB8AC3E}">
        <p14:creationId xmlns:p14="http://schemas.microsoft.com/office/powerpoint/2010/main" val="3086940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A030-B7CA-4B08-9E89-A6B8C5DB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Vacuum</a:t>
            </a:r>
            <a:r>
              <a:rPr lang="de-DE" dirty="0"/>
              <a:t>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Impregnation</a:t>
            </a:r>
            <a:r>
              <a:rPr lang="de-DE" dirty="0"/>
              <a:t> (VPI)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F9488-9754-47FE-A8BF-7E842FFAB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VPI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fill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voids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SC </a:t>
            </a:r>
            <a:r>
              <a:rPr lang="de-DE" dirty="0" err="1"/>
              <a:t>wires</a:t>
            </a:r>
            <a:r>
              <a:rPr lang="de-DE" dirty="0"/>
              <a:t> </a:t>
            </a:r>
            <a:r>
              <a:rPr lang="de-DE" dirty="0" err="1"/>
              <a:t>preventing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move</a:t>
            </a:r>
            <a:r>
              <a:rPr lang="de-DE" dirty="0"/>
              <a:t> </a:t>
            </a:r>
            <a:r>
              <a:rPr lang="de-DE" dirty="0" err="1"/>
              <a:t>once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flowing</a:t>
            </a:r>
            <a:r>
              <a:rPr lang="de-DE" dirty="0"/>
              <a:t> </a:t>
            </a:r>
            <a:r>
              <a:rPr lang="de-DE" dirty="0" err="1"/>
              <a:t>throught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.</a:t>
            </a:r>
          </a:p>
          <a:p>
            <a:r>
              <a:rPr lang="de-DE" dirty="0"/>
              <a:t>The </a:t>
            </a:r>
            <a:r>
              <a:rPr lang="de-DE" dirty="0" err="1"/>
              <a:t>epoxy</a:t>
            </a:r>
            <a:r>
              <a:rPr lang="de-DE" dirty="0"/>
              <a:t> </a:t>
            </a:r>
            <a:r>
              <a:rPr lang="de-DE" dirty="0" err="1"/>
              <a:t>resin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VPI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radiation</a:t>
            </a:r>
            <a:r>
              <a:rPr lang="de-DE" dirty="0"/>
              <a:t> resistent</a:t>
            </a:r>
          </a:p>
          <a:p>
            <a:pPr lvl="1"/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cryogenic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endParaRPr lang="de-DE" dirty="0"/>
          </a:p>
          <a:p>
            <a:pPr lvl="1"/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viscosity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0FAD1-3274-4E8C-A9E3-0F6D918B9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20300" r="4644"/>
          <a:stretch/>
        </p:blipFill>
        <p:spPr>
          <a:xfrm>
            <a:off x="5917914" y="2503384"/>
            <a:ext cx="6274085" cy="43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49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4D9A6-B83C-4988-A058-3BCA02BA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712232"/>
            <a:ext cx="4615329" cy="780540"/>
          </a:xfrm>
        </p:spPr>
        <p:txBody>
          <a:bodyPr/>
          <a:lstStyle/>
          <a:p>
            <a:r>
              <a:rPr lang="de-DE" dirty="0"/>
              <a:t>Work in </a:t>
            </a:r>
            <a:r>
              <a:rPr lang="de-DE" dirty="0" err="1"/>
              <a:t>progress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in Berkeley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9F914-067D-4AFA-ACA0-C51E445BD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894120"/>
            <a:ext cx="4227244" cy="3889375"/>
          </a:xfrm>
        </p:spPr>
        <p:txBody>
          <a:bodyPr/>
          <a:lstStyle/>
          <a:p>
            <a:r>
              <a:rPr lang="de-DE" dirty="0" err="1"/>
              <a:t>Prepared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in OPERA-3d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 err="1"/>
              <a:t>inductance</a:t>
            </a:r>
            <a:r>
              <a:rPr lang="de-DE" b="1" dirty="0"/>
              <a:t> </a:t>
            </a:r>
            <a:r>
              <a:rPr lang="de-DE" b="1" dirty="0" err="1"/>
              <a:t>calculation</a:t>
            </a:r>
            <a:endParaRPr lang="de-DE" b="1" dirty="0"/>
          </a:p>
          <a:p>
            <a:r>
              <a:rPr lang="de-DE" dirty="0" err="1"/>
              <a:t>Estimated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decay</a:t>
            </a:r>
            <a:r>
              <a:rPr lang="de-DE" dirty="0"/>
              <a:t> in an RL </a:t>
            </a:r>
            <a:r>
              <a:rPr lang="de-DE" dirty="0" err="1"/>
              <a:t>circuit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R variable and L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flux</a:t>
            </a:r>
            <a:r>
              <a:rPr lang="de-DE" dirty="0"/>
              <a:t> </a:t>
            </a:r>
            <a:r>
              <a:rPr lang="de-DE" dirty="0" err="1"/>
              <a:t>linkage</a:t>
            </a:r>
            <a:r>
              <a:rPr lang="de-DE" dirty="0"/>
              <a:t> </a:t>
            </a:r>
            <a:r>
              <a:rPr lang="de-DE" dirty="0" err="1"/>
              <a:t>calculation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DB7A0-F8E6-4C22-9BE0-6CE7FB60D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708" y="20049"/>
            <a:ext cx="6956409" cy="3239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B85BD-67CC-44D6-B507-6F30AA3FA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7" t="8070" r="8346" b="4772"/>
          <a:stretch/>
        </p:blipFill>
        <p:spPr>
          <a:xfrm>
            <a:off x="115502" y="3722585"/>
            <a:ext cx="3498783" cy="2962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0033FC-10B9-4A46-9567-7FD748F7CD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7" t="8703" r="756" b="45582"/>
          <a:stretch/>
        </p:blipFill>
        <p:spPr>
          <a:xfrm>
            <a:off x="3614285" y="3705610"/>
            <a:ext cx="3266136" cy="1573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35ABBA-AE6D-4256-81DE-E47332012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85" y="5285731"/>
            <a:ext cx="3304636" cy="1501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57F037-0DA2-4369-8993-32646A46E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0421" y="3232245"/>
            <a:ext cx="3403035" cy="159603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3A1570-73DA-437E-87BB-ECC536593832}"/>
              </a:ext>
            </a:extLst>
          </p:cNvPr>
          <p:cNvSpPr txBox="1">
            <a:spLocks/>
          </p:cNvSpPr>
          <p:nvPr/>
        </p:nvSpPr>
        <p:spPr>
          <a:xfrm>
            <a:off x="6946078" y="5005026"/>
            <a:ext cx="5282815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investigation</a:t>
            </a:r>
            <a:r>
              <a:rPr lang="de-DE" dirty="0"/>
              <a:t>: </a:t>
            </a:r>
            <a:r>
              <a:rPr lang="de-DE" dirty="0" err="1"/>
              <a:t>discrepancy</a:t>
            </a:r>
            <a:r>
              <a:rPr lang="de-DE" dirty="0"/>
              <a:t> in </a:t>
            </a:r>
            <a:r>
              <a:rPr lang="de-DE" dirty="0" err="1"/>
              <a:t>inductance</a:t>
            </a:r>
            <a:r>
              <a:rPr lang="de-DE" dirty="0"/>
              <a:t> </a:t>
            </a:r>
            <a:r>
              <a:rPr lang="de-DE" dirty="0" err="1"/>
              <a:t>calculation</a:t>
            </a:r>
            <a:endParaRPr lang="de-DE" dirty="0"/>
          </a:p>
          <a:p>
            <a:r>
              <a:rPr lang="de-DE" dirty="0"/>
              <a:t>Next </a:t>
            </a:r>
            <a:r>
              <a:rPr lang="de-DE" dirty="0" err="1"/>
              <a:t>steps</a:t>
            </a:r>
            <a:r>
              <a:rPr lang="de-DE" dirty="0"/>
              <a:t>: </a:t>
            </a:r>
          </a:p>
          <a:p>
            <a:pPr lvl="1"/>
            <a:r>
              <a:rPr lang="de-DE" dirty="0" err="1"/>
              <a:t>cross</a:t>
            </a:r>
            <a:r>
              <a:rPr lang="de-DE" dirty="0"/>
              <a:t>-check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decay</a:t>
            </a:r>
            <a:r>
              <a:rPr lang="de-DE" dirty="0"/>
              <a:t> in OPERA-3d</a:t>
            </a:r>
          </a:p>
          <a:p>
            <a:pPr lvl="1"/>
            <a:r>
              <a:rPr lang="de-DE" dirty="0" err="1"/>
              <a:t>quench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in OPERA-3d </a:t>
            </a:r>
          </a:p>
        </p:txBody>
      </p:sp>
    </p:spTree>
    <p:extLst>
      <p:ext uri="{BB962C8B-B14F-4D97-AF65-F5344CB8AC3E}">
        <p14:creationId xmlns:p14="http://schemas.microsoft.com/office/powerpoint/2010/main" val="4229054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87B90-8135-4B80-8079-4C756AF7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2CB47-C01A-4B91-A37C-252549F42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SCUs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strategic</a:t>
            </a:r>
            <a:r>
              <a:rPr lang="de-DE" dirty="0"/>
              <a:t> </a:t>
            </a:r>
            <a:r>
              <a:rPr lang="de-DE" dirty="0" err="1"/>
              <a:t>importance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EuXFEL</a:t>
            </a:r>
            <a:endParaRPr lang="de-DE" dirty="0"/>
          </a:p>
          <a:p>
            <a:r>
              <a:rPr lang="de-DE" dirty="0" err="1"/>
              <a:t>Various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ongoing</a:t>
            </a:r>
            <a:r>
              <a:rPr lang="de-DE" dirty="0"/>
              <a:t> at </a:t>
            </a:r>
            <a:r>
              <a:rPr lang="de-DE" dirty="0" err="1"/>
              <a:t>EuXFEL</a:t>
            </a:r>
            <a:r>
              <a:rPr lang="de-DE" dirty="0"/>
              <a:t> on SCUs</a:t>
            </a:r>
          </a:p>
          <a:p>
            <a:pPr lvl="1"/>
            <a:r>
              <a:rPr lang="de-DE" dirty="0"/>
              <a:t>R&amp;D</a:t>
            </a:r>
          </a:p>
          <a:p>
            <a:pPr lvl="1"/>
            <a:r>
              <a:rPr lang="de-DE" dirty="0"/>
              <a:t>S-PRESSO and </a:t>
            </a:r>
            <a:r>
              <a:rPr lang="de-DE" dirty="0" err="1"/>
              <a:t>afterbruner</a:t>
            </a:r>
            <a:endParaRPr lang="de-DE" dirty="0"/>
          </a:p>
          <a:p>
            <a:pPr lvl="1"/>
            <a:r>
              <a:rPr lang="de-DE" dirty="0" err="1"/>
              <a:t>Preparation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SUNDAE1 and 2</a:t>
            </a:r>
          </a:p>
          <a:p>
            <a:r>
              <a:rPr lang="de-DE" dirty="0"/>
              <a:t>R&amp;D on SCUs</a:t>
            </a:r>
          </a:p>
          <a:p>
            <a:pPr lvl="1"/>
            <a:r>
              <a:rPr lang="de-DE" dirty="0" err="1"/>
              <a:t>various</a:t>
            </a:r>
            <a:r>
              <a:rPr lang="de-DE" dirty="0"/>
              <a:t> </a:t>
            </a:r>
            <a:r>
              <a:rPr lang="de-DE" dirty="0" err="1"/>
              <a:t>coils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development</a:t>
            </a:r>
            <a:endParaRPr lang="de-DE" dirty="0"/>
          </a:p>
          <a:p>
            <a:pPr lvl="2"/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period</a:t>
            </a:r>
            <a:r>
              <a:rPr lang="de-DE" dirty="0"/>
              <a:t> </a:t>
            </a:r>
            <a:r>
              <a:rPr lang="de-DE" dirty="0" err="1"/>
              <a:t>NbTi</a:t>
            </a:r>
            <a:endParaRPr lang="de-DE" dirty="0"/>
          </a:p>
          <a:p>
            <a:pPr lvl="2"/>
            <a:r>
              <a:rPr lang="de-DE" dirty="0" err="1"/>
              <a:t>period</a:t>
            </a:r>
            <a:r>
              <a:rPr lang="de-DE" dirty="0"/>
              <a:t> </a:t>
            </a:r>
            <a:r>
              <a:rPr lang="de-DE" dirty="0" err="1"/>
              <a:t>doubling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NbTi</a:t>
            </a:r>
            <a:endParaRPr lang="de-DE" dirty="0"/>
          </a:p>
          <a:p>
            <a:pPr lvl="2"/>
            <a:r>
              <a:rPr lang="de-DE" dirty="0" err="1"/>
              <a:t>HybriSCUs</a:t>
            </a:r>
            <a:endParaRPr lang="de-DE" dirty="0"/>
          </a:p>
          <a:p>
            <a:pPr lvl="2"/>
            <a:r>
              <a:rPr lang="de-DE" dirty="0"/>
              <a:t>HTS </a:t>
            </a:r>
            <a:r>
              <a:rPr lang="de-DE" dirty="0" err="1"/>
              <a:t>based</a:t>
            </a:r>
            <a:r>
              <a:rPr lang="de-DE" dirty="0"/>
              <a:t> SCU </a:t>
            </a:r>
            <a:r>
              <a:rPr lang="de-DE" dirty="0" err="1"/>
              <a:t>coil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387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6298-C991-4F8A-B8B3-FEF0C051B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6CEDE-B6F5-4F03-B22A-62CD45F5F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3619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9F82-87C6-4854-A98B-63984F5DE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European XFEL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E09CEA-8268-44BE-8FF3-D1E44F34B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888" y="2042093"/>
            <a:ext cx="10944225" cy="385331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10636CA-3381-4458-9DF7-CD4B74EFD082}"/>
              </a:ext>
            </a:extLst>
          </p:cNvPr>
          <p:cNvCxnSpPr/>
          <p:nvPr/>
        </p:nvCxnSpPr>
        <p:spPr>
          <a:xfrm>
            <a:off x="803709" y="1823987"/>
            <a:ext cx="955307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3268DCF-4A2D-437C-A1A2-E8F701EB98AE}"/>
              </a:ext>
            </a:extLst>
          </p:cNvPr>
          <p:cNvSpPr txBox="1"/>
          <p:nvPr/>
        </p:nvSpPr>
        <p:spPr>
          <a:xfrm>
            <a:off x="5119104" y="1492772"/>
            <a:ext cx="970547" cy="3898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b="1" dirty="0"/>
              <a:t>3.4 km</a:t>
            </a:r>
          </a:p>
        </p:txBody>
      </p:sp>
    </p:spTree>
    <p:extLst>
      <p:ext uri="{BB962C8B-B14F-4D97-AF65-F5344CB8AC3E}">
        <p14:creationId xmlns:p14="http://schemas.microsoft.com/office/powerpoint/2010/main" val="1358560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9C7E5F-2FD0-4A33-A202-3608673C0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9" y="1034716"/>
            <a:ext cx="10266150" cy="535625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347698-21D7-44AF-8BC4-980E6FFF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European XFEL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0C143D-39B3-4C69-B3E7-25222E706C13}"/>
              </a:ext>
            </a:extLst>
          </p:cNvPr>
          <p:cNvSpPr txBox="1"/>
          <p:nvPr/>
        </p:nvSpPr>
        <p:spPr>
          <a:xfrm>
            <a:off x="10419348" y="3780963"/>
            <a:ext cx="1631482" cy="321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dirty="0"/>
              <a:t>x 808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0DC039-60A1-4ECB-9526-C50C843657E6}"/>
              </a:ext>
            </a:extLst>
          </p:cNvPr>
          <p:cNvSpPr txBox="1"/>
          <p:nvPr/>
        </p:nvSpPr>
        <p:spPr>
          <a:xfrm>
            <a:off x="7247818" y="6006162"/>
            <a:ext cx="827772" cy="2358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100" b="1" dirty="0">
                <a:solidFill>
                  <a:srgbClr val="C00000"/>
                </a:solidFill>
              </a:rPr>
              <a:t>(</a:t>
            </a:r>
            <a:r>
              <a:rPr lang="de-DE" sz="1100" b="1" dirty="0" err="1">
                <a:solidFill>
                  <a:srgbClr val="C00000"/>
                </a:solidFill>
              </a:rPr>
              <a:t>planned</a:t>
            </a:r>
            <a:r>
              <a:rPr lang="de-DE" sz="1100" b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72995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699A5-8ED3-4DCA-B1BE-0B6CFF68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190424"/>
            <a:ext cx="10956924" cy="780540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undulator</a:t>
            </a:r>
            <a:r>
              <a:rPr lang="de-DE" dirty="0"/>
              <a:t> and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4739C-5B89-4676-AD59-65A89F13709D}"/>
              </a:ext>
            </a:extLst>
          </p:cNvPr>
          <p:cNvSpPr txBox="1"/>
          <p:nvPr/>
        </p:nvSpPr>
        <p:spPr>
          <a:xfrm>
            <a:off x="551886" y="5848914"/>
            <a:ext cx="9966419" cy="1009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de-DE" dirty="0"/>
              <a:t>Coils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alternating</a:t>
            </a:r>
            <a:r>
              <a:rPr lang="de-DE" dirty="0"/>
              <a:t> </a:t>
            </a:r>
            <a:r>
              <a:rPr lang="de-DE" dirty="0" err="1"/>
              <a:t>polarity</a:t>
            </a:r>
            <a:r>
              <a:rPr lang="de-DE" dirty="0"/>
              <a:t> </a:t>
            </a:r>
            <a:r>
              <a:rPr lang="de-DE" dirty="0" err="1"/>
              <a:t>generates</a:t>
            </a:r>
            <a:r>
              <a:rPr lang="de-DE" dirty="0"/>
              <a:t> a </a:t>
            </a:r>
            <a:r>
              <a:rPr lang="de-DE" dirty="0" err="1"/>
              <a:t>periodic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de-DE" dirty="0"/>
          </a:p>
        </p:txBody>
      </p:sp>
      <p:pic>
        <p:nvPicPr>
          <p:cNvPr id="4" name="undulatorField_220610105326">
            <a:hlinkClick r:id="" action="ppaction://media"/>
            <a:extLst>
              <a:ext uri="{FF2B5EF4-FFF2-40B4-BE49-F238E27FC236}">
                <a16:creationId xmlns:a16="http://schemas.microsoft.com/office/drawing/2014/main" id="{A52CEE7B-51C1-493F-9053-F810DC32E5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8236" y="-1611202"/>
            <a:ext cx="17829895" cy="846920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D98890-3C19-4920-8612-411433B7276A}"/>
              </a:ext>
            </a:extLst>
          </p:cNvPr>
          <p:cNvCxnSpPr>
            <a:cxnSpLocks/>
          </p:cNvCxnSpPr>
          <p:nvPr/>
        </p:nvCxnSpPr>
        <p:spPr>
          <a:xfrm>
            <a:off x="351588" y="3293903"/>
            <a:ext cx="0" cy="586408"/>
          </a:xfrm>
          <a:prstGeom prst="straightConnector1">
            <a:avLst/>
          </a:prstGeom>
          <a:ln w="1905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434148-F704-4042-8879-53DD34EB22B9}"/>
              </a:ext>
            </a:extLst>
          </p:cNvPr>
          <p:cNvSpPr txBox="1"/>
          <p:nvPr/>
        </p:nvSpPr>
        <p:spPr>
          <a:xfrm>
            <a:off x="-108096" y="2739149"/>
            <a:ext cx="919368" cy="554754"/>
          </a:xfrm>
          <a:prstGeom prst="rect">
            <a:avLst/>
          </a:prstGeom>
          <a:ln>
            <a:solidFill>
              <a:srgbClr val="FFCC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dirty="0" err="1"/>
              <a:t>Electron</a:t>
            </a:r>
            <a:r>
              <a:rPr lang="de-DE" sz="1400" dirty="0"/>
              <a:t> </a:t>
            </a:r>
          </a:p>
          <a:p>
            <a:pPr>
              <a:lnSpc>
                <a:spcPct val="112000"/>
              </a:lnSpc>
            </a:pPr>
            <a:r>
              <a:rPr lang="de-DE" sz="1400" dirty="0" err="1"/>
              <a:t>trajectory</a:t>
            </a:r>
            <a:endParaRPr lang="de-DE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DDADD-8DF4-46D0-BBEC-9EFE6094CD45}"/>
              </a:ext>
            </a:extLst>
          </p:cNvPr>
          <p:cNvSpPr txBox="1"/>
          <p:nvPr/>
        </p:nvSpPr>
        <p:spPr>
          <a:xfrm>
            <a:off x="0" y="6051894"/>
            <a:ext cx="2817744" cy="3015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dirty="0"/>
              <a:t>Simulation </a:t>
            </a:r>
            <a:r>
              <a:rPr lang="de-DE" sz="1400" dirty="0" err="1"/>
              <a:t>softare</a:t>
            </a:r>
            <a:r>
              <a:rPr lang="de-DE" sz="1400" dirty="0"/>
              <a:t>: </a:t>
            </a:r>
            <a:r>
              <a:rPr lang="de-DE" sz="1400" b="1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Radiation2D</a:t>
            </a:r>
            <a:endParaRPr lang="de-DE" sz="1400" b="1" dirty="0">
              <a:solidFill>
                <a:srgbClr val="00B0F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0D8270-850C-4F76-9C61-9A94EDB454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 t="40429" r="27756" b="52341"/>
          <a:stretch/>
        </p:blipFill>
        <p:spPr>
          <a:xfrm>
            <a:off x="1146206" y="2213805"/>
            <a:ext cx="7974358" cy="1082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6F4BCD-B2B5-4EA5-BA61-84E5345F68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 t="49245" r="27756" b="43406"/>
          <a:stretch/>
        </p:blipFill>
        <p:spPr>
          <a:xfrm>
            <a:off x="1154225" y="4432434"/>
            <a:ext cx="7974358" cy="110049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757A87E-B7AD-4FE2-B49C-C0E24E174C52}"/>
              </a:ext>
            </a:extLst>
          </p:cNvPr>
          <p:cNvCxnSpPr>
            <a:cxnSpLocks/>
          </p:cNvCxnSpPr>
          <p:nvPr/>
        </p:nvCxnSpPr>
        <p:spPr>
          <a:xfrm>
            <a:off x="8741465" y="3210339"/>
            <a:ext cx="0" cy="1222095"/>
          </a:xfrm>
          <a:prstGeom prst="straightConnector1">
            <a:avLst/>
          </a:prstGeom>
          <a:ln w="57150"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FC4A48-DAB3-48C3-9191-FFD932918F08}"/>
              </a:ext>
            </a:extLst>
          </p:cNvPr>
          <p:cNvCxnSpPr>
            <a:cxnSpLocks/>
          </p:cNvCxnSpPr>
          <p:nvPr/>
        </p:nvCxnSpPr>
        <p:spPr>
          <a:xfrm>
            <a:off x="5342283" y="2323682"/>
            <a:ext cx="1744317" cy="0"/>
          </a:xfrm>
          <a:prstGeom prst="straightConnector1">
            <a:avLst/>
          </a:prstGeom>
          <a:ln w="57150"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6AFAEB-BB6E-4637-8CDF-2D430359733F}"/>
                  </a:ext>
                </a:extLst>
              </p:cNvPr>
              <p:cNvSpPr txBox="1"/>
              <p:nvPr/>
            </p:nvSpPr>
            <p:spPr>
              <a:xfrm>
                <a:off x="5988326" y="1848787"/>
                <a:ext cx="422413" cy="39745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</m:oMath>
                  </m:oMathPara>
                </a14:m>
                <a:endParaRPr lang="de-DE" sz="2000" b="1" dirty="0" err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6AFAEB-BB6E-4637-8CDF-2D4303597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326" y="1848787"/>
                <a:ext cx="422413" cy="397456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7FC143E-20A5-462F-A24F-19D4EF5D3916}"/>
              </a:ext>
            </a:extLst>
          </p:cNvPr>
          <p:cNvSpPr txBox="1"/>
          <p:nvPr/>
        </p:nvSpPr>
        <p:spPr>
          <a:xfrm>
            <a:off x="8898634" y="3293902"/>
            <a:ext cx="657840" cy="3587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de-DE" sz="1600" b="1" dirty="0"/>
              <a:t>GAP</a:t>
            </a:r>
          </a:p>
        </p:txBody>
      </p:sp>
    </p:spTree>
    <p:extLst>
      <p:ext uri="{BB962C8B-B14F-4D97-AF65-F5344CB8AC3E}">
        <p14:creationId xmlns:p14="http://schemas.microsoft.com/office/powerpoint/2010/main" val="12725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1E2E9-3A89-45AD-A483-63A09282C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SuperConducting</a:t>
            </a:r>
            <a:r>
              <a:rPr lang="de-DE" dirty="0"/>
              <a:t> </a:t>
            </a:r>
            <a:r>
              <a:rPr lang="de-DE" dirty="0" err="1"/>
              <a:t>Undulators</a:t>
            </a:r>
            <a:r>
              <a:rPr lang="de-DE" dirty="0"/>
              <a:t> (SCU)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C607A-70B4-4BEB-B136-4D5FECE0CB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3889" y="2024064"/>
                <a:ext cx="6906956" cy="3889375"/>
              </a:xfrm>
            </p:spPr>
            <p:txBody>
              <a:bodyPr/>
              <a:lstStyle/>
              <a:p>
                <a:r>
                  <a:rPr lang="de-DE" dirty="0"/>
                  <a:t>SCUs </a:t>
                </a:r>
                <a:r>
                  <a:rPr lang="de-DE" dirty="0" err="1"/>
                  <a:t>have</a:t>
                </a:r>
                <a:r>
                  <a:rPr lang="de-DE" dirty="0"/>
                  <a:t> </a:t>
                </a:r>
                <a:r>
                  <a:rPr lang="de-DE" b="1" dirty="0" err="1"/>
                  <a:t>broader</a:t>
                </a:r>
                <a:r>
                  <a:rPr lang="de-DE" b="1" dirty="0"/>
                  <a:t> </a:t>
                </a:r>
                <a:r>
                  <a:rPr lang="de-DE" b="1" dirty="0" err="1"/>
                  <a:t>photon</a:t>
                </a:r>
                <a:r>
                  <a:rPr lang="de-DE" b="1" dirty="0"/>
                  <a:t> </a:t>
                </a:r>
                <a:r>
                  <a:rPr lang="de-DE" b="1" dirty="0" err="1"/>
                  <a:t>energy</a:t>
                </a:r>
                <a:r>
                  <a:rPr lang="de-DE" b="1" dirty="0"/>
                  <a:t> </a:t>
                </a:r>
                <a:r>
                  <a:rPr lang="de-DE" b="1" dirty="0" err="1"/>
                  <a:t>tuning</a:t>
                </a:r>
                <a:r>
                  <a:rPr lang="de-DE" b="1" dirty="0"/>
                  <a:t> </a:t>
                </a:r>
                <a:r>
                  <a:rPr lang="de-DE" b="1" dirty="0" err="1"/>
                  <a:t>range</a:t>
                </a:r>
                <a:r>
                  <a:rPr lang="de-DE" dirty="0"/>
                  <a:t> </a:t>
                </a:r>
                <a:r>
                  <a:rPr lang="de-DE" dirty="0" err="1"/>
                  <a:t>respect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conventional</a:t>
                </a:r>
                <a:r>
                  <a:rPr lang="de-DE" dirty="0"/>
                  <a:t> Permanent Magnet </a:t>
                </a:r>
                <a:r>
                  <a:rPr lang="de-DE" dirty="0" err="1"/>
                  <a:t>Undulators</a:t>
                </a:r>
                <a:r>
                  <a:rPr lang="de-DE" dirty="0"/>
                  <a:t> (PMUs)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same </a:t>
                </a:r>
                <a:r>
                  <a:rPr lang="de-DE" dirty="0" err="1"/>
                  <a:t>electron</a:t>
                </a:r>
                <a:r>
                  <a:rPr lang="de-DE" dirty="0"/>
                  <a:t> beam </a:t>
                </a:r>
                <a:r>
                  <a:rPr lang="de-DE" dirty="0" err="1"/>
                  <a:t>energy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mc</m:t>
                        </m:r>
                      </m:e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.  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Higher </a:t>
                </a:r>
                <a:r>
                  <a:rPr lang="de-DE" dirty="0" err="1"/>
                  <a:t>peak</a:t>
                </a:r>
                <a:r>
                  <a:rPr lang="de-DE" dirty="0"/>
                  <a:t> </a:t>
                </a:r>
                <a:r>
                  <a:rPr lang="de-DE" dirty="0" err="1"/>
                  <a:t>field</a:t>
                </a:r>
                <a:r>
                  <a:rPr lang="de-DE" dirty="0"/>
                  <a:t> on </a:t>
                </a:r>
                <a:r>
                  <a:rPr lang="de-DE" dirty="0" err="1"/>
                  <a:t>axis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de-DE" dirty="0"/>
                  <a:t> with respect </a:t>
                </a:r>
                <a:r>
                  <a:rPr lang="de-DE" dirty="0" err="1"/>
                  <a:t>to</a:t>
                </a:r>
                <a:r>
                  <a:rPr lang="de-DE" dirty="0"/>
                  <a:t> PMUs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same </a:t>
                </a:r>
                <a:r>
                  <a:rPr lang="de-DE" dirty="0" err="1"/>
                  <a:t>period</a:t>
                </a:r>
                <a:r>
                  <a:rPr lang="de-DE" dirty="0"/>
                  <a:t> </a:t>
                </a:r>
                <a:r>
                  <a:rPr lang="de-DE" dirty="0" err="1"/>
                  <a:t>length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r>
                  <a:rPr lang="de-DE" dirty="0"/>
                  <a:t> and </a:t>
                </a:r>
                <a:r>
                  <a:rPr lang="de-DE" dirty="0" err="1"/>
                  <a:t>gap</a:t>
                </a:r>
                <a:endParaRPr lang="de-DE" dirty="0"/>
              </a:p>
              <a:p>
                <a:pPr marL="357187" lvl="1" indent="0">
                  <a:buNone/>
                </a:pPr>
                <a:endParaRPr lang="de-DE" dirty="0"/>
              </a:p>
              <a:p>
                <a:pPr marL="627062" lvl="1" indent="-269875">
                  <a:lnSpc>
                    <a:spcPct val="112000"/>
                  </a:lnSpc>
                </a:pPr>
                <a:r>
                  <a:rPr lang="en-US" altLang="de-DE" dirty="0"/>
                  <a:t>Radiation hardness demonstrated for </a:t>
                </a:r>
                <a:r>
                  <a:rPr lang="en-US" altLang="de-DE" dirty="0" err="1"/>
                  <a:t>NbTi</a:t>
                </a:r>
                <a:r>
                  <a:rPr lang="en-US" altLang="de-DE" dirty="0"/>
                  <a:t> magnets (i.e. HERA, </a:t>
                </a:r>
                <a:r>
                  <a:rPr lang="en-US" altLang="de-DE" dirty="0" err="1"/>
                  <a:t>Tevatron</a:t>
                </a:r>
                <a:r>
                  <a:rPr lang="en-US" altLang="de-DE" dirty="0"/>
                  <a:t>, LHC)</a:t>
                </a:r>
                <a:endParaRPr lang="de-DE" dirty="0"/>
              </a:p>
              <a:p>
                <a:pPr marL="357187" lvl="1" indent="0">
                  <a:buNone/>
                </a:pPr>
                <a:endParaRPr lang="de-DE" dirty="0"/>
              </a:p>
              <a:p>
                <a:pPr marL="357187" lvl="1" indent="0">
                  <a:buNone/>
                </a:pPr>
                <a:endParaRPr lang="de-DE" b="1" dirty="0"/>
              </a:p>
              <a:p>
                <a:pPr marL="357187" lvl="1" indent="0">
                  <a:buNone/>
                </a:pPr>
                <a:endParaRPr lang="de-DE" dirty="0"/>
              </a:p>
              <a:p>
                <a:pPr marL="357187" lvl="1" indent="0">
                  <a:buNone/>
                </a:pPr>
                <a:endParaRPr lang="de-DE" dirty="0"/>
              </a:p>
              <a:p>
                <a:pPr marL="357187" lvl="1" indent="0">
                  <a:buNone/>
                </a:pPr>
                <a:endParaRPr lang="de-DE" dirty="0"/>
              </a:p>
              <a:p>
                <a:pPr marL="357187" lvl="1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C607A-70B4-4BEB-B136-4D5FECE0CB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889" y="2024064"/>
                <a:ext cx="6906956" cy="3889375"/>
              </a:xfrm>
              <a:blipFill>
                <a:blip r:embed="rId2"/>
                <a:stretch>
                  <a:fillRect t="-17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2CC1123-E3A7-4E90-8B01-B50BD820EE08}"/>
                  </a:ext>
                </a:extLst>
              </p:cNvPr>
              <p:cNvSpPr/>
              <p:nvPr/>
            </p:nvSpPr>
            <p:spPr>
              <a:xfrm>
                <a:off x="4088353" y="3068516"/>
                <a:ext cx="33581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dirty="0"/>
                  <a:t>with</a:t>
                </a:r>
                <a:r>
                  <a:rPr lang="de-DE" b="1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0.934⋅</m:t>
                    </m:r>
                    <m:sSub>
                      <m:sSubPr>
                        <m:ctrlP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de-D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de-D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𝒄𝒎</m:t>
                    </m:r>
                    <m:r>
                      <a:rPr lang="de-D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de-DE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2CC1123-E3A7-4E90-8B01-B50BD820E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353" y="3068516"/>
                <a:ext cx="3358163" cy="369332"/>
              </a:xfrm>
              <a:prstGeom prst="rect">
                <a:avLst/>
              </a:prstGeom>
              <a:blipFill>
                <a:blip r:embed="rId3"/>
                <a:stretch>
                  <a:fillRect l="-1633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4D47AE-5533-4605-AACD-47DDCAC336D3}"/>
                  </a:ext>
                </a:extLst>
              </p:cNvPr>
              <p:cNvSpPr txBox="1"/>
              <p:nvPr/>
            </p:nvSpPr>
            <p:spPr>
              <a:xfrm>
                <a:off x="1539443" y="2887667"/>
                <a:ext cx="2302844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sSub>
                            <m:sSubPr>
                              <m:ctrlP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(1+</m:t>
                          </m:r>
                          <m:f>
                            <m:fPr>
                              <m:type m:val="li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de-DE" dirty="0" err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4D47AE-5533-4605-AACD-47DDCAC33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443" y="2887667"/>
                <a:ext cx="2302844" cy="9144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65">
            <a:extLst>
              <a:ext uri="{FF2B5EF4-FFF2-40B4-BE49-F238E27FC236}">
                <a16:creationId xmlns:a16="http://schemas.microsoft.com/office/drawing/2014/main" id="{6513D0F9-C92D-4AE8-9DF2-487FF4312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5289" r="7561"/>
          <a:stretch/>
        </p:blipFill>
        <p:spPr bwMode="auto">
          <a:xfrm>
            <a:off x="7446515" y="1929865"/>
            <a:ext cx="4703039" cy="370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838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1E2E9-3A89-45AD-A483-63A09282C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SuperConducting</a:t>
            </a:r>
            <a:r>
              <a:rPr lang="de-DE" dirty="0"/>
              <a:t> </a:t>
            </a:r>
            <a:r>
              <a:rPr lang="de-DE" dirty="0" err="1"/>
              <a:t>Undulators</a:t>
            </a:r>
            <a:r>
              <a:rPr lang="de-DE" dirty="0"/>
              <a:t> (SCU)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C607A-70B4-4BEB-B136-4D5FECE0CB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3889" y="2024064"/>
                <a:ext cx="6906956" cy="3889375"/>
              </a:xfrm>
            </p:spPr>
            <p:txBody>
              <a:bodyPr/>
              <a:lstStyle/>
              <a:p>
                <a:r>
                  <a:rPr lang="de-DE" dirty="0"/>
                  <a:t>SCUs </a:t>
                </a:r>
                <a:r>
                  <a:rPr lang="de-DE" dirty="0" err="1"/>
                  <a:t>have</a:t>
                </a:r>
                <a:r>
                  <a:rPr lang="de-DE" dirty="0"/>
                  <a:t> </a:t>
                </a:r>
                <a:r>
                  <a:rPr lang="de-DE" b="1" dirty="0" err="1"/>
                  <a:t>broader</a:t>
                </a:r>
                <a:r>
                  <a:rPr lang="de-DE" b="1" dirty="0"/>
                  <a:t> </a:t>
                </a:r>
                <a:r>
                  <a:rPr lang="de-DE" b="1" dirty="0" err="1"/>
                  <a:t>photon</a:t>
                </a:r>
                <a:r>
                  <a:rPr lang="de-DE" b="1" dirty="0"/>
                  <a:t> </a:t>
                </a:r>
                <a:r>
                  <a:rPr lang="de-DE" b="1" dirty="0" err="1"/>
                  <a:t>energy</a:t>
                </a:r>
                <a:r>
                  <a:rPr lang="de-DE" b="1" dirty="0"/>
                  <a:t> </a:t>
                </a:r>
                <a:r>
                  <a:rPr lang="de-DE" b="1" dirty="0" err="1"/>
                  <a:t>tuning</a:t>
                </a:r>
                <a:r>
                  <a:rPr lang="de-DE" b="1" dirty="0"/>
                  <a:t> </a:t>
                </a:r>
                <a:r>
                  <a:rPr lang="de-DE" b="1" dirty="0" err="1"/>
                  <a:t>range</a:t>
                </a:r>
                <a:r>
                  <a:rPr lang="de-DE" dirty="0"/>
                  <a:t> </a:t>
                </a:r>
                <a:r>
                  <a:rPr lang="de-DE" dirty="0" err="1"/>
                  <a:t>respect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conventional</a:t>
                </a:r>
                <a:r>
                  <a:rPr lang="de-DE" dirty="0"/>
                  <a:t> Permanent Magnet </a:t>
                </a:r>
                <a:r>
                  <a:rPr lang="de-DE" dirty="0" err="1"/>
                  <a:t>Undulators</a:t>
                </a:r>
                <a:r>
                  <a:rPr lang="de-DE" dirty="0"/>
                  <a:t> (PMUs)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same </a:t>
                </a:r>
                <a:r>
                  <a:rPr lang="de-DE" dirty="0" err="1"/>
                  <a:t>electron</a:t>
                </a:r>
                <a:r>
                  <a:rPr lang="de-DE" dirty="0"/>
                  <a:t> beam </a:t>
                </a:r>
                <a:r>
                  <a:rPr lang="de-DE" dirty="0" err="1"/>
                  <a:t>energy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mc</m:t>
                        </m:r>
                      </m:e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.  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Higher </a:t>
                </a:r>
                <a:r>
                  <a:rPr lang="de-DE" dirty="0" err="1"/>
                  <a:t>peak</a:t>
                </a:r>
                <a:r>
                  <a:rPr lang="de-DE" dirty="0"/>
                  <a:t> </a:t>
                </a:r>
                <a:r>
                  <a:rPr lang="de-DE" dirty="0" err="1"/>
                  <a:t>field</a:t>
                </a:r>
                <a:r>
                  <a:rPr lang="de-DE" dirty="0"/>
                  <a:t> on </a:t>
                </a:r>
                <a:r>
                  <a:rPr lang="de-DE" dirty="0" err="1"/>
                  <a:t>axis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respect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PMUs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same </a:t>
                </a:r>
                <a:r>
                  <a:rPr lang="de-DE" dirty="0" err="1"/>
                  <a:t>period</a:t>
                </a:r>
                <a:r>
                  <a:rPr lang="de-DE" dirty="0"/>
                  <a:t> </a:t>
                </a:r>
                <a:r>
                  <a:rPr lang="de-DE" dirty="0" err="1"/>
                  <a:t>length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r>
                  <a:rPr lang="de-DE" dirty="0"/>
                  <a:t> and </a:t>
                </a:r>
                <a:r>
                  <a:rPr lang="de-DE" dirty="0" err="1"/>
                  <a:t>gap</a:t>
                </a:r>
                <a:endParaRPr lang="de-DE" dirty="0"/>
              </a:p>
              <a:p>
                <a:pPr marL="357187" lvl="1" indent="0">
                  <a:buNone/>
                </a:pPr>
                <a:endParaRPr lang="de-DE" dirty="0"/>
              </a:p>
              <a:p>
                <a:pPr marL="627062" lvl="1" indent="-269875">
                  <a:lnSpc>
                    <a:spcPct val="112000"/>
                  </a:lnSpc>
                </a:pPr>
                <a:r>
                  <a:rPr lang="en-US" altLang="de-DE" dirty="0"/>
                  <a:t>Radiation hardness demonstrated for </a:t>
                </a:r>
                <a:r>
                  <a:rPr lang="en-US" altLang="de-DE" dirty="0" err="1"/>
                  <a:t>NbTi</a:t>
                </a:r>
                <a:r>
                  <a:rPr lang="en-US" altLang="de-DE" dirty="0"/>
                  <a:t> magnets (i.e. HERA, </a:t>
                </a:r>
                <a:r>
                  <a:rPr lang="en-US" altLang="de-DE" dirty="0" err="1"/>
                  <a:t>Tevatron</a:t>
                </a:r>
                <a:r>
                  <a:rPr lang="en-US" altLang="de-DE" dirty="0"/>
                  <a:t>, LHC)</a:t>
                </a:r>
              </a:p>
              <a:p>
                <a:pPr marL="627062" lvl="1" indent="-269875">
                  <a:lnSpc>
                    <a:spcPct val="112000"/>
                  </a:lnSpc>
                </a:pPr>
                <a:endParaRPr lang="en-US" dirty="0"/>
              </a:p>
              <a:p>
                <a:pPr marL="627062" lvl="1" indent="-269875">
                  <a:lnSpc>
                    <a:spcPct val="112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together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period</a:t>
                </a:r>
                <a:r>
                  <a:rPr lang="de-DE" dirty="0"/>
                  <a:t> </a:t>
                </a:r>
                <a:r>
                  <a:rPr lang="de-DE" dirty="0" err="1"/>
                  <a:t>length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can</a:t>
                </a:r>
                <a:r>
                  <a:rPr lang="de-DE" dirty="0"/>
                  <a:t> </a:t>
                </a:r>
                <a:r>
                  <a:rPr lang="de-DE" dirty="0" err="1"/>
                  <a:t>be</a:t>
                </a:r>
                <a:r>
                  <a:rPr lang="de-DE" dirty="0"/>
                  <a:t> </a:t>
                </a:r>
                <a:r>
                  <a:rPr lang="de-DE" dirty="0" err="1"/>
                  <a:t>further</a:t>
                </a:r>
                <a:r>
                  <a:rPr lang="de-DE" dirty="0"/>
                  <a:t> </a:t>
                </a:r>
                <a:r>
                  <a:rPr lang="de-DE" dirty="0" err="1"/>
                  <a:t>increased</a:t>
                </a:r>
                <a:r>
                  <a:rPr lang="de-DE" dirty="0"/>
                  <a:t> in </a:t>
                </a:r>
                <a:r>
                  <a:rPr lang="de-DE" dirty="0" err="1"/>
                  <a:t>the</a:t>
                </a:r>
                <a:r>
                  <a:rPr lang="de-DE" dirty="0"/>
                  <a:t> SCUs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b="1" dirty="0" err="1"/>
                  <a:t>period</a:t>
                </a:r>
                <a:r>
                  <a:rPr lang="de-DE" b="1" dirty="0"/>
                  <a:t> </a:t>
                </a:r>
                <a:r>
                  <a:rPr lang="de-DE" b="1" dirty="0" err="1"/>
                  <a:t>doubling</a:t>
                </a:r>
                <a:endParaRPr lang="de-DE" dirty="0"/>
              </a:p>
              <a:p>
                <a:pPr marL="357187" lvl="1" indent="0">
                  <a:buNone/>
                </a:pPr>
                <a:endParaRPr lang="de-DE" dirty="0"/>
              </a:p>
              <a:p>
                <a:pPr marL="357187" lvl="1" indent="0">
                  <a:buNone/>
                </a:pPr>
                <a:endParaRPr lang="de-DE" b="1" dirty="0"/>
              </a:p>
              <a:p>
                <a:pPr marL="357187" lvl="1" indent="0">
                  <a:buNone/>
                </a:pPr>
                <a:endParaRPr lang="de-DE" dirty="0"/>
              </a:p>
              <a:p>
                <a:pPr marL="357187" lvl="1" indent="0">
                  <a:buNone/>
                </a:pPr>
                <a:endParaRPr lang="de-DE" dirty="0"/>
              </a:p>
              <a:p>
                <a:pPr marL="357187" lvl="1" indent="0">
                  <a:buNone/>
                </a:pPr>
                <a:endParaRPr lang="de-DE" dirty="0"/>
              </a:p>
              <a:p>
                <a:pPr marL="357187" lvl="1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C607A-70B4-4BEB-B136-4D5FECE0CB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889" y="2024064"/>
                <a:ext cx="6906956" cy="3889375"/>
              </a:xfrm>
              <a:blipFill>
                <a:blip r:embed="rId2"/>
                <a:stretch>
                  <a:fillRect t="-1724" r="-1765" b="-128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2CC1123-E3A7-4E90-8B01-B50BD820EE08}"/>
                  </a:ext>
                </a:extLst>
              </p:cNvPr>
              <p:cNvSpPr/>
              <p:nvPr/>
            </p:nvSpPr>
            <p:spPr>
              <a:xfrm>
                <a:off x="4088353" y="3068516"/>
                <a:ext cx="33581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dirty="0"/>
                  <a:t>with</a:t>
                </a:r>
                <a:r>
                  <a:rPr lang="de-DE" b="1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0.934⋅</m:t>
                    </m:r>
                    <m:sSub>
                      <m:sSubPr>
                        <m:ctrlP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de-D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de-D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𝒄𝒎</m:t>
                    </m:r>
                    <m:r>
                      <a:rPr lang="de-D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de-DE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2CC1123-E3A7-4E90-8B01-B50BD820E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353" y="3068516"/>
                <a:ext cx="3358163" cy="369332"/>
              </a:xfrm>
              <a:prstGeom prst="rect">
                <a:avLst/>
              </a:prstGeom>
              <a:blipFill>
                <a:blip r:embed="rId3"/>
                <a:stretch>
                  <a:fillRect l="-1633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4D47AE-5533-4605-AACD-47DDCAC336D3}"/>
                  </a:ext>
                </a:extLst>
              </p:cNvPr>
              <p:cNvSpPr txBox="1"/>
              <p:nvPr/>
            </p:nvSpPr>
            <p:spPr>
              <a:xfrm>
                <a:off x="1539443" y="2887667"/>
                <a:ext cx="2302844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sSub>
                            <m:sSubPr>
                              <m:ctrlP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(1+</m:t>
                          </m:r>
                          <m:f>
                            <m:fPr>
                              <m:type m:val="li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de-DE" dirty="0" err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4D47AE-5533-4605-AACD-47DDCAC33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443" y="2887667"/>
                <a:ext cx="2302844" cy="9144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64DD49B4-A18C-4E47-8ED7-60C81A0508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035"/>
          <a:stretch/>
        </p:blipFill>
        <p:spPr>
          <a:xfrm>
            <a:off x="7622263" y="1580908"/>
            <a:ext cx="4310810" cy="178187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98F3608-293F-4733-8BCA-96007C3A5AA8}"/>
              </a:ext>
            </a:extLst>
          </p:cNvPr>
          <p:cNvSpPr txBox="1"/>
          <p:nvPr/>
        </p:nvSpPr>
        <p:spPr>
          <a:xfrm>
            <a:off x="7579890" y="3831113"/>
            <a:ext cx="4432434" cy="948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b="1" dirty="0">
                <a:solidFill>
                  <a:srgbClr val="DA9058"/>
                </a:solidFill>
              </a:rPr>
              <a:t>MODE 1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b="1" dirty="0">
                <a:solidFill>
                  <a:srgbClr val="DA9058"/>
                </a:solidFill>
              </a:rPr>
              <a:t>MODE 2</a:t>
            </a:r>
            <a:r>
              <a:rPr lang="de-DE" sz="1600" dirty="0"/>
              <a:t> </a:t>
            </a:r>
            <a:r>
              <a:rPr lang="de-DE" sz="1600" dirty="0" err="1"/>
              <a:t>we</a:t>
            </a:r>
            <a:r>
              <a:rPr lang="de-DE" sz="1600" dirty="0"/>
              <a:t> </a:t>
            </a:r>
            <a:r>
              <a:rPr lang="de-DE" sz="1600" dirty="0" err="1"/>
              <a:t>flip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direction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current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</a:t>
            </a:r>
            <a:r>
              <a:rPr lang="de-DE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de-DE" sz="1600" dirty="0"/>
              <a:t>(</a:t>
            </a:r>
            <a:r>
              <a:rPr lang="de-DE" sz="1600" dirty="0" err="1"/>
              <a:t>green</a:t>
            </a:r>
            <a:r>
              <a:rPr lang="de-DE" sz="1600" dirty="0"/>
              <a:t>).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1AE1F2E-CC71-4B9F-A62B-D10A6BD097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966"/>
          <a:stretch/>
        </p:blipFill>
        <p:spPr>
          <a:xfrm>
            <a:off x="7646316" y="4383103"/>
            <a:ext cx="4310810" cy="164712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AA0690-9E0A-4275-89E2-87A6F2C15C9B}"/>
              </a:ext>
            </a:extLst>
          </p:cNvPr>
          <p:cNvSpPr txBox="1"/>
          <p:nvPr/>
        </p:nvSpPr>
        <p:spPr>
          <a:xfrm>
            <a:off x="7646315" y="6519920"/>
            <a:ext cx="4187945" cy="3862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de-DE" sz="1100" dirty="0">
                <a:solidFill>
                  <a:srgbClr val="000000"/>
                </a:solidFill>
              </a:rPr>
              <a:t>S. Casalbuoni et al 2019 J. Phys.: </a:t>
            </a:r>
            <a:r>
              <a:rPr lang="de-DE" sz="1100" dirty="0" err="1">
                <a:solidFill>
                  <a:srgbClr val="000000"/>
                </a:solidFill>
              </a:rPr>
              <a:t>Conf</a:t>
            </a:r>
            <a:r>
              <a:rPr lang="de-DE" sz="1100" dirty="0">
                <a:solidFill>
                  <a:srgbClr val="000000"/>
                </a:solidFill>
              </a:rPr>
              <a:t>. </a:t>
            </a:r>
            <a:r>
              <a:rPr lang="de-DE" sz="1100" dirty="0" err="1">
                <a:solidFill>
                  <a:srgbClr val="000000"/>
                </a:solidFill>
              </a:rPr>
              <a:t>Ser</a:t>
            </a:r>
            <a:r>
              <a:rPr lang="de-DE" sz="1100" dirty="0">
                <a:solidFill>
                  <a:srgbClr val="000000"/>
                </a:solidFill>
              </a:rPr>
              <a:t>. 1350 012024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594D13-25A6-46D7-AC9D-487CC4BFBE4C}"/>
                  </a:ext>
                </a:extLst>
              </p:cNvPr>
              <p:cNvSpPr txBox="1"/>
              <p:nvPr/>
            </p:nvSpPr>
            <p:spPr>
              <a:xfrm>
                <a:off x="8005001" y="5954299"/>
                <a:ext cx="459606" cy="4464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</m:oMath>
                  </m:oMathPara>
                </a14:m>
                <a:endParaRPr lang="de-DE" b="1" dirty="0" err="1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594D13-25A6-46D7-AC9D-487CC4BFB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001" y="5954299"/>
                <a:ext cx="459606" cy="4464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E1EB2E-2118-4F0C-9A2E-54515A147C88}"/>
              </a:ext>
            </a:extLst>
          </p:cNvPr>
          <p:cNvCxnSpPr>
            <a:cxnSpLocks/>
          </p:cNvCxnSpPr>
          <p:nvPr/>
        </p:nvCxnSpPr>
        <p:spPr>
          <a:xfrm>
            <a:off x="7712642" y="5954299"/>
            <a:ext cx="100704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B403BE-A92D-4F73-A096-33D046991395}"/>
                  </a:ext>
                </a:extLst>
              </p:cNvPr>
              <p:cNvSpPr txBox="1"/>
              <p:nvPr/>
            </p:nvSpPr>
            <p:spPr>
              <a:xfrm>
                <a:off x="7700192" y="3339452"/>
                <a:ext cx="459606" cy="4464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</m:oMath>
                  </m:oMathPara>
                </a14:m>
                <a:endParaRPr lang="de-DE" b="1" dirty="0" err="1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B403BE-A92D-4F73-A096-33D046991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0192" y="3339452"/>
                <a:ext cx="459606" cy="4464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70E3EC-88FB-4DA9-9D07-C53ECB36F51F}"/>
              </a:ext>
            </a:extLst>
          </p:cNvPr>
          <p:cNvCxnSpPr>
            <a:cxnSpLocks/>
          </p:cNvCxnSpPr>
          <p:nvPr/>
        </p:nvCxnSpPr>
        <p:spPr>
          <a:xfrm>
            <a:off x="7672531" y="3339452"/>
            <a:ext cx="518568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397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2D7BCD7-E02C-4316-A359-A7490C306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16" y="3123142"/>
            <a:ext cx="6610350" cy="3676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A84BB0-008F-412D-84F4-3BEB2BDE2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SCUs at </a:t>
            </a:r>
            <a:r>
              <a:rPr lang="de-DE" dirty="0" err="1"/>
              <a:t>the</a:t>
            </a:r>
            <a:r>
              <a:rPr lang="de-DE" dirty="0"/>
              <a:t> European XFEL?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F3343-9681-4ECE-8372-BBFBD23C7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2005455"/>
            <a:ext cx="7931678" cy="3889375"/>
          </a:xfrm>
        </p:spPr>
        <p:txBody>
          <a:bodyPr/>
          <a:lstStyle/>
          <a:p>
            <a:r>
              <a:rPr lang="de-DE" dirty="0"/>
              <a:t>SCUs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strategic</a:t>
            </a:r>
            <a:r>
              <a:rPr lang="de-DE" dirty="0"/>
              <a:t> </a:t>
            </a:r>
            <a:r>
              <a:rPr lang="de-DE" dirty="0" err="1"/>
              <a:t>importance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facility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A </a:t>
            </a:r>
            <a:r>
              <a:rPr lang="de-DE" dirty="0" err="1"/>
              <a:t>whole</a:t>
            </a:r>
            <a:r>
              <a:rPr lang="de-DE" dirty="0"/>
              <a:t> SCU </a:t>
            </a:r>
            <a:r>
              <a:rPr lang="de-DE" dirty="0" err="1"/>
              <a:t>beamline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enable</a:t>
            </a:r>
            <a:r>
              <a:rPr lang="de-DE" dirty="0"/>
              <a:t>:</a:t>
            </a:r>
          </a:p>
          <a:p>
            <a:pPr lvl="2"/>
            <a:r>
              <a:rPr lang="de-DE" dirty="0" err="1"/>
              <a:t>photon</a:t>
            </a:r>
            <a:r>
              <a:rPr lang="de-DE" dirty="0"/>
              <a:t> beam </a:t>
            </a:r>
            <a:r>
              <a:rPr lang="de-DE" dirty="0" err="1"/>
              <a:t>energies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/>
              <a:t>100keV</a:t>
            </a:r>
            <a:r>
              <a:rPr lang="de-DE" dirty="0"/>
              <a:t> </a:t>
            </a:r>
            <a:r>
              <a:rPr lang="de-DE" dirty="0" err="1"/>
              <a:t>range</a:t>
            </a:r>
            <a:endParaRPr lang="de-DE" dirty="0"/>
          </a:p>
          <a:p>
            <a:pPr lvl="2"/>
            <a:endParaRPr lang="de-DE" dirty="0"/>
          </a:p>
          <a:p>
            <a:pPr lvl="2"/>
            <a:r>
              <a:rPr lang="de-DE" dirty="0"/>
              <a:t>wider </a:t>
            </a:r>
            <a:r>
              <a:rPr lang="de-DE" b="1" dirty="0" err="1"/>
              <a:t>tunability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soft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region</a:t>
            </a:r>
            <a:endParaRPr lang="de-DE" dirty="0"/>
          </a:p>
          <a:p>
            <a:pPr marL="714375" lvl="2" indent="0">
              <a:buNone/>
            </a:pPr>
            <a:endParaRPr lang="de-DE" dirty="0"/>
          </a:p>
          <a:p>
            <a:pPr lvl="2"/>
            <a:r>
              <a:rPr lang="en-US" dirty="0"/>
              <a:t>to keep the same photon energy range covered now using PMUs during </a:t>
            </a:r>
            <a:r>
              <a:rPr lang="en-US" b="1" dirty="0"/>
              <a:t>operation in CW mode</a:t>
            </a:r>
            <a:r>
              <a:rPr lang="en-US" dirty="0"/>
              <a:t>, where the e-beam energy is reduced to 7-8 GeV</a:t>
            </a:r>
          </a:p>
          <a:p>
            <a:pPr marL="714375" lvl="2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6616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71D3-FEA0-4838-82F9-6AFF9B528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SCUs </a:t>
            </a:r>
            <a:r>
              <a:rPr lang="de-DE" dirty="0" err="1"/>
              <a:t>activities</a:t>
            </a:r>
            <a:r>
              <a:rPr lang="de-DE" dirty="0"/>
              <a:t> at </a:t>
            </a:r>
            <a:r>
              <a:rPr lang="de-DE" dirty="0" err="1"/>
              <a:t>EuXFEL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17880-8DDC-4E7D-A783-CF9655F01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R&amp;D on SCU coils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84672-42B1-4AE2-A29B-B9553C0C3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r="11029"/>
          <a:stretch/>
        </p:blipFill>
        <p:spPr>
          <a:xfrm>
            <a:off x="7098633" y="1361704"/>
            <a:ext cx="1936231" cy="1824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DB1B9A-8887-459C-928A-138FA1E1F4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t="8279" b="851"/>
          <a:stretch/>
        </p:blipFill>
        <p:spPr>
          <a:xfrm>
            <a:off x="4263990" y="1361704"/>
            <a:ext cx="2567818" cy="1840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DAF00A-20DF-4AD1-AC9A-820B2481F6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20300" r="4644"/>
          <a:stretch/>
        </p:blipFill>
        <p:spPr>
          <a:xfrm>
            <a:off x="9301226" y="1361704"/>
            <a:ext cx="2652233" cy="184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8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XFEL_PowerPoint_16x9.potx" id="{5D9E4C7F-CF90-47AA-9B5A-D1B8A1F64B49}" vid="{107EC11D-EED3-47DC-89A2-C8C245B9F5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European_XFEL_Template_Presentation_16x9</Template>
  <TotalTime>0</TotalTime>
  <Words>1386</Words>
  <Application>Microsoft Office PowerPoint</Application>
  <PresentationFormat>Widescreen</PresentationFormat>
  <Paragraphs>321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 Math</vt:lpstr>
      <vt:lpstr>Dejavu Sans</vt:lpstr>
      <vt:lpstr>Liberation Mono</vt:lpstr>
      <vt:lpstr>Times-New-Roman</vt:lpstr>
      <vt:lpstr>Wingdings</vt:lpstr>
      <vt:lpstr>Office</vt:lpstr>
      <vt:lpstr>Superconducting undulators at the European XFEL</vt:lpstr>
      <vt:lpstr>Overview</vt:lpstr>
      <vt:lpstr>The European XFEL </vt:lpstr>
      <vt:lpstr>The European XFEL </vt:lpstr>
      <vt:lpstr>The undulator and its magnetic field</vt:lpstr>
      <vt:lpstr>Motivation for SuperConducting Undulators (SCU)</vt:lpstr>
      <vt:lpstr>Motivation for SuperConducting Undulators (SCU)</vt:lpstr>
      <vt:lpstr>Why SCUs at the European XFEL?</vt:lpstr>
      <vt:lpstr>SCUs activities at EuXFEL</vt:lpstr>
      <vt:lpstr>SCUs activities at EuXFEL</vt:lpstr>
      <vt:lpstr>SCUs activities at EuXFEL</vt:lpstr>
      <vt:lpstr>Superconducting materials for SCUs</vt:lpstr>
      <vt:lpstr>Planned coils to be designed, manifactured and characterized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Tolerance Study</vt:lpstr>
      <vt:lpstr>Tolerance Study</vt:lpstr>
      <vt:lpstr>Correspondent errors to the deviation assumed in the GENESIS simulation </vt:lpstr>
      <vt:lpstr>PowerPoint Presentation</vt:lpstr>
      <vt:lpstr>Winding process</vt:lpstr>
      <vt:lpstr>Vacuum Pressure Impregnation (VPI)</vt:lpstr>
      <vt:lpstr>Work in progress here in Berkeley</vt:lpstr>
      <vt:lpstr>Conclusions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Grattoni, Vanessa</dc:creator>
  <cp:lastModifiedBy>Grattoni, Vanessa</cp:lastModifiedBy>
  <cp:revision>36</cp:revision>
  <dcterms:created xsi:type="dcterms:W3CDTF">2022-11-22T17:28:39Z</dcterms:created>
  <dcterms:modified xsi:type="dcterms:W3CDTF">2022-11-29T22:40:00Z</dcterms:modified>
</cp:coreProperties>
</file>