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89" r:id="rId2"/>
    <p:sldId id="660" r:id="rId3"/>
    <p:sldId id="847" r:id="rId4"/>
    <p:sldId id="681" r:id="rId5"/>
    <p:sldId id="84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>
          <p15:clr>
            <a:srgbClr val="A4A3A4"/>
          </p15:clr>
        </p15:guide>
        <p15:guide id="2" pos="56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351"/>
    <a:srgbClr val="C42C38"/>
    <a:srgbClr val="8DC63F"/>
    <a:srgbClr val="ED2EBE"/>
    <a:srgbClr val="25AAE0"/>
    <a:srgbClr val="FA9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91" autoAdjust="0"/>
    <p:restoredTop sz="97911" autoAdjust="0"/>
  </p:normalViewPr>
  <p:slideViewPr>
    <p:cSldViewPr snapToGrid="0">
      <p:cViewPr>
        <p:scale>
          <a:sx n="155" d="100"/>
          <a:sy n="155" d="100"/>
        </p:scale>
        <p:origin x="808" y="144"/>
      </p:cViewPr>
      <p:guideLst>
        <p:guide orient="horz" pos="2496"/>
        <p:guide pos="5664"/>
      </p:guideLst>
    </p:cSldViewPr>
  </p:slideViewPr>
  <p:outlineViewPr>
    <p:cViewPr>
      <p:scale>
        <a:sx n="33" d="100"/>
        <a:sy n="33" d="100"/>
      </p:scale>
      <p:origin x="0" y="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DFFBC-F23D-8642-9C0E-1216863F890C}" type="datetimeFigureOut">
              <a:rPr lang="en-US" smtClean="0"/>
              <a:pPr/>
              <a:t>11/29/22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5EC1B-A697-B24C-A912-3DCBBDFE074C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694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6D71A-9EC5-4949-9399-0B66E46B1B6F}" type="datetimeFigureOut">
              <a:rPr lang="en-US" smtClean="0"/>
              <a:pPr/>
              <a:t>11/29/22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231F-2C4E-BA45-BAC4-3FA1ED6D02FA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5718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231F-2C4E-BA45-BAC4-3FA1ED6D02FA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766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CA" dirty="0" err="1"/>
              <a:t>Critical</a:t>
            </a:r>
            <a:r>
              <a:rPr lang="fr-CA" baseline="0" dirty="0"/>
              <a:t> </a:t>
            </a:r>
            <a:r>
              <a:rPr lang="fr-CA" baseline="0" dirty="0" err="1"/>
              <a:t>phenomena</a:t>
            </a:r>
            <a:r>
              <a:rPr lang="fr-CA" baseline="0" dirty="0"/>
              <a:t> must </a:t>
            </a:r>
            <a:r>
              <a:rPr lang="fr-CA" baseline="0" dirty="0" err="1"/>
              <a:t>be</a:t>
            </a:r>
            <a:r>
              <a:rPr lang="fr-CA" baseline="0" dirty="0"/>
              <a:t> </a:t>
            </a:r>
            <a:r>
              <a:rPr lang="fr-CA" baseline="0" dirty="0" err="1"/>
              <a:t>taken</a:t>
            </a:r>
            <a:r>
              <a:rPr lang="fr-CA" baseline="0" dirty="0"/>
              <a:t> </a:t>
            </a:r>
            <a:r>
              <a:rPr lang="fr-CA" baseline="0" dirty="0" err="1"/>
              <a:t>into</a:t>
            </a:r>
            <a:r>
              <a:rPr lang="fr-CA" baseline="0" dirty="0"/>
              <a:t> </a:t>
            </a:r>
            <a:r>
              <a:rPr lang="fr-CA" baseline="0" dirty="0" err="1"/>
              <a:t>account</a:t>
            </a:r>
            <a:endParaRPr lang="fr-CA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B9270E-82E2-48C2-972E-3FF159BD0B7C}" type="slidenum">
              <a:rPr lang="fr-CA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915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CA" dirty="0" err="1"/>
              <a:t>Critical</a:t>
            </a:r>
            <a:r>
              <a:rPr lang="fr-CA" baseline="0" dirty="0"/>
              <a:t> </a:t>
            </a:r>
            <a:r>
              <a:rPr lang="fr-CA" baseline="0" dirty="0" err="1"/>
              <a:t>phenomena</a:t>
            </a:r>
            <a:r>
              <a:rPr lang="fr-CA" baseline="0" dirty="0"/>
              <a:t> must </a:t>
            </a:r>
            <a:r>
              <a:rPr lang="fr-CA" baseline="0" dirty="0" err="1"/>
              <a:t>be</a:t>
            </a:r>
            <a:r>
              <a:rPr lang="fr-CA" baseline="0" dirty="0"/>
              <a:t> </a:t>
            </a:r>
            <a:r>
              <a:rPr lang="fr-CA" baseline="0" dirty="0" err="1"/>
              <a:t>taken</a:t>
            </a:r>
            <a:r>
              <a:rPr lang="fr-CA" baseline="0" dirty="0"/>
              <a:t> </a:t>
            </a:r>
            <a:r>
              <a:rPr lang="fr-CA" baseline="0" dirty="0" err="1"/>
              <a:t>into</a:t>
            </a:r>
            <a:r>
              <a:rPr lang="fr-CA" baseline="0" dirty="0"/>
              <a:t> </a:t>
            </a:r>
            <a:r>
              <a:rPr lang="fr-CA" baseline="0" dirty="0" err="1"/>
              <a:t>account</a:t>
            </a:r>
            <a:endParaRPr lang="fr-CA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B9270E-82E2-48C2-972E-3FF159BD0B7C}" type="slidenum">
              <a:rPr lang="fr-CA"/>
              <a:pPr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3951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CA" dirty="0" err="1"/>
              <a:t>Critical</a:t>
            </a:r>
            <a:r>
              <a:rPr lang="fr-CA" baseline="0" dirty="0"/>
              <a:t> </a:t>
            </a:r>
            <a:r>
              <a:rPr lang="fr-CA" baseline="0" dirty="0" err="1"/>
              <a:t>phenomena</a:t>
            </a:r>
            <a:r>
              <a:rPr lang="fr-CA" baseline="0" dirty="0"/>
              <a:t> must </a:t>
            </a:r>
            <a:r>
              <a:rPr lang="fr-CA" baseline="0" dirty="0" err="1"/>
              <a:t>be</a:t>
            </a:r>
            <a:r>
              <a:rPr lang="fr-CA" baseline="0" dirty="0"/>
              <a:t> </a:t>
            </a:r>
            <a:r>
              <a:rPr lang="fr-CA" baseline="0" dirty="0" err="1"/>
              <a:t>taken</a:t>
            </a:r>
            <a:r>
              <a:rPr lang="fr-CA" baseline="0" dirty="0"/>
              <a:t> </a:t>
            </a:r>
            <a:r>
              <a:rPr lang="fr-CA" baseline="0" dirty="0" err="1"/>
              <a:t>into</a:t>
            </a:r>
            <a:r>
              <a:rPr lang="fr-CA" baseline="0" dirty="0"/>
              <a:t> </a:t>
            </a:r>
            <a:r>
              <a:rPr lang="fr-CA" baseline="0" dirty="0" err="1"/>
              <a:t>account</a:t>
            </a:r>
            <a:endParaRPr lang="fr-CA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B9270E-82E2-48C2-972E-3FF159BD0B7C}" type="slidenum">
              <a:rPr lang="fr-CA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3295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CA" dirty="0" err="1"/>
              <a:t>Critical</a:t>
            </a:r>
            <a:r>
              <a:rPr lang="fr-CA" baseline="0" dirty="0"/>
              <a:t> </a:t>
            </a:r>
            <a:r>
              <a:rPr lang="fr-CA" baseline="0" dirty="0" err="1"/>
              <a:t>phenomena</a:t>
            </a:r>
            <a:r>
              <a:rPr lang="fr-CA" baseline="0" dirty="0"/>
              <a:t> must </a:t>
            </a:r>
            <a:r>
              <a:rPr lang="fr-CA" baseline="0" dirty="0" err="1"/>
              <a:t>be</a:t>
            </a:r>
            <a:r>
              <a:rPr lang="fr-CA" baseline="0" dirty="0"/>
              <a:t> </a:t>
            </a:r>
            <a:r>
              <a:rPr lang="fr-CA" baseline="0" dirty="0" err="1"/>
              <a:t>taken</a:t>
            </a:r>
            <a:r>
              <a:rPr lang="fr-CA" baseline="0" dirty="0"/>
              <a:t> </a:t>
            </a:r>
            <a:r>
              <a:rPr lang="fr-CA" baseline="0" dirty="0" err="1"/>
              <a:t>into</a:t>
            </a:r>
            <a:r>
              <a:rPr lang="fr-CA" baseline="0" dirty="0"/>
              <a:t> </a:t>
            </a:r>
            <a:r>
              <a:rPr lang="fr-CA" baseline="0" dirty="0" err="1"/>
              <a:t>account</a:t>
            </a:r>
            <a:endParaRPr lang="fr-CA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B9270E-82E2-48C2-972E-3FF159BD0B7C}" type="slidenum">
              <a:rPr lang="fr-CA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841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35175"/>
            <a:ext cx="7772400" cy="1470025"/>
          </a:xfrm>
        </p:spPr>
        <p:txBody>
          <a:bodyPr/>
          <a:lstStyle>
            <a:lvl1pPr>
              <a:defRPr b="0" baseline="0"/>
            </a:lvl1pPr>
          </a:lstStyle>
          <a:p>
            <a:r>
              <a:rPr lang="en-US" dirty="0"/>
              <a:t>Daryl Maxwell: a new code for solving nonlinear eddy current problems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267200"/>
            <a:ext cx="7772400" cy="1371600"/>
          </a:xfrm>
        </p:spPr>
        <p:txBody>
          <a:bodyPr/>
          <a:lstStyle>
            <a:lvl1pPr marL="0" indent="0" algn="l">
              <a:buNone/>
              <a:defRPr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Roland </a:t>
            </a:r>
            <a:r>
              <a:rPr lang="en-US" dirty="0" err="1"/>
              <a:t>Rivard</a:t>
            </a:r>
            <a:r>
              <a:rPr lang="en-US" dirty="0"/>
              <a:t>, Steven </a:t>
            </a:r>
            <a:r>
              <a:rPr lang="en-US" dirty="0" err="1"/>
              <a:t>Dufour</a:t>
            </a:r>
            <a:r>
              <a:rPr lang="en-US" dirty="0"/>
              <a:t>, Frédéric Sirois</a:t>
            </a:r>
          </a:p>
          <a:p>
            <a:r>
              <a:rPr lang="en-US" dirty="0" err="1"/>
              <a:t>Valtteri</a:t>
            </a:r>
            <a:r>
              <a:rPr lang="en-US" dirty="0"/>
              <a:t> </a:t>
            </a:r>
            <a:r>
              <a:rPr lang="en-US" dirty="0" err="1"/>
              <a:t>Lahtinen</a:t>
            </a:r>
            <a:r>
              <a:rPr lang="en-US" dirty="0"/>
              <a:t> (Tampere Univ. of Finland)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2864" y="6553200"/>
            <a:ext cx="1145864" cy="304800"/>
          </a:xfrm>
          <a:prstGeom prst="rect">
            <a:avLst/>
          </a:prstGeom>
        </p:spPr>
        <p:txBody>
          <a:bodyPr/>
          <a:lstStyle/>
          <a:p>
            <a:fld id="{BE705152-362E-A348-9C7D-A6BBFCD431DB}" type="datetime1">
              <a:rPr lang="en-CA" smtClean="0"/>
              <a:t>2022-11-29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553200"/>
            <a:ext cx="6477000" cy="304800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r>
              <a:rPr lang="fr-FR"/>
              <a:t>F. Sirois – SMP Technical Meeting, Berkeley Lab, Nov. 29th,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553200"/>
            <a:ext cx="381000" cy="304800"/>
          </a:xfrm>
          <a:prstGeom prst="rect">
            <a:avLst/>
          </a:prstGeom>
        </p:spPr>
        <p:txBody>
          <a:bodyPr/>
          <a:lstStyle/>
          <a:p>
            <a:fld id="{DBAAFE73-B4CD-4A9A-A1F8-B2B1D914CB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>
                <a:latin typeface="+mn-lt"/>
                <a:cs typeface="Bell Gothic Std Bold"/>
              </a:defRPr>
            </a:lvl1pPr>
            <a:lvl2pPr>
              <a:defRPr sz="1800">
                <a:latin typeface="+mn-lt"/>
                <a:cs typeface="Bell Gothic Std Bold"/>
              </a:defRPr>
            </a:lvl2pPr>
            <a:lvl3pPr>
              <a:defRPr sz="1600">
                <a:latin typeface="+mn-lt"/>
                <a:cs typeface="Bell Gothic Std Bold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Bell Gothic Std Bold"/>
                <a:cs typeface="Bell Gothic Std Bold"/>
              </a:defRPr>
            </a:lvl1pPr>
          </a:lstStyle>
          <a:p>
            <a:fld id="{DBAAFE73-B4CD-4A9A-A1F8-B2B1D914CB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01168"/>
            <a:ext cx="8970264" cy="9228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684816" y="615834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900" b="1" dirty="0">
                <a:latin typeface="+mn-lt"/>
                <a:cs typeface="Bell Gothic Std Bold"/>
              </a:rPr>
              <a:t>POLYTECHNIQUE</a:t>
            </a:r>
          </a:p>
          <a:p>
            <a:pPr algn="r"/>
            <a:r>
              <a:rPr lang="fr-CA" sz="900" b="1" dirty="0">
                <a:latin typeface="+mn-lt"/>
                <a:cs typeface="Bell Gothic Std Bold"/>
              </a:rPr>
              <a:t>MONTRÉAL</a:t>
            </a:r>
            <a:endParaRPr lang="en-US" sz="900" b="1" dirty="0">
              <a:latin typeface="+mn-lt"/>
              <a:cs typeface="Bell Gothic Std Bold"/>
            </a:endParaRPr>
          </a:p>
        </p:txBody>
      </p:sp>
      <p:pic>
        <p:nvPicPr>
          <p:cNvPr id="10" name="Picture 9" descr="polytechnique_embleme-dro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19762" y="6099048"/>
            <a:ext cx="824238" cy="758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>
            <a:lvl1pPr algn="l">
              <a:defRPr sz="2000" b="1" cap="all">
                <a:solidFill>
                  <a:schemeClr val="bg1"/>
                </a:solidFill>
                <a:latin typeface="+mj-lt"/>
                <a:cs typeface="Bell Gothic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-2864" y="6553200"/>
            <a:ext cx="1145864" cy="3048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AC57A7D-5DC3-6444-8BF3-422947B2B0BC}" type="datetime1">
              <a:rPr lang="en-CA" smtClean="0"/>
              <a:t>2022-11-29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553200"/>
            <a:ext cx="6477000" cy="304800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r>
              <a:rPr lang="fr-FR"/>
              <a:t>F. Sirois – SMP Technical Meeting, Berkeley Lab, Nov. 29th, 2022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Bell Gothic Std Bold"/>
                <a:cs typeface="Bell Gothic Std Bold"/>
              </a:defRPr>
            </a:lvl1pPr>
          </a:lstStyle>
          <a:p>
            <a:fld id="{DBAAFE73-B4CD-4A9A-A1F8-B2B1D914CB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-2864" y="6553200"/>
            <a:ext cx="1145863" cy="3048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868B156-1A28-2743-B74D-8B2779899667}" type="datetime1">
              <a:rPr lang="en-CA" smtClean="0"/>
              <a:t>2022-11-29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553200"/>
            <a:ext cx="6477000" cy="304800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r>
              <a:rPr lang="fr-FR"/>
              <a:t>F. Sirois – SMP Technical Meeting, Berkeley Lab, Nov. 29th, 2022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Bell Gothic Roman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ell Gothic Roman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Bell Gothic Roman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Bell Gothic Roman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Bell Gothic Roman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Bell Gothic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70AA62A-7AEB-0048-B6BC-FDF496B8A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89" y="0"/>
            <a:ext cx="2846311" cy="1157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51" y="1734852"/>
            <a:ext cx="8207296" cy="1598487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Objectives of stay at LBL </a:t>
            </a:r>
            <a:endParaRPr lang="en-CA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850" y="3408155"/>
            <a:ext cx="8592064" cy="3073963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CA" u="sng" dirty="0"/>
              <a:t>Prepared by Frédéric Sirois and Christian Lacroix</a:t>
            </a:r>
          </a:p>
          <a:p>
            <a:pPr algn="ctr">
              <a:lnSpc>
                <a:spcPct val="120000"/>
              </a:lnSpc>
            </a:pPr>
            <a:endParaRPr lang="en-CA" sz="1600" dirty="0"/>
          </a:p>
          <a:p>
            <a:pPr algn="ctr">
              <a:lnSpc>
                <a:spcPct val="120000"/>
              </a:lnSpc>
            </a:pPr>
            <a:r>
              <a:rPr lang="en-CA" dirty="0"/>
              <a:t>November 29</a:t>
            </a:r>
            <a:r>
              <a:rPr lang="en-CA" baseline="30000" dirty="0"/>
              <a:t>th</a:t>
            </a:r>
            <a:r>
              <a:rPr lang="en-CA" dirty="0"/>
              <a:t>, 2022</a:t>
            </a:r>
          </a:p>
          <a:p>
            <a:pPr algn="ctr">
              <a:lnSpc>
                <a:spcPct val="120000"/>
              </a:lnSpc>
            </a:pPr>
            <a:endParaRPr lang="en-CA" sz="1300" dirty="0"/>
          </a:p>
          <a:p>
            <a:pPr algn="ctr">
              <a:lnSpc>
                <a:spcPct val="120000"/>
              </a:lnSpc>
            </a:pPr>
            <a:r>
              <a:rPr lang="en-CA" dirty="0"/>
              <a:t>Laboratory of Superconductivity and Magnetism (LSM)</a:t>
            </a:r>
          </a:p>
          <a:p>
            <a:pPr algn="ctr">
              <a:lnSpc>
                <a:spcPct val="120000"/>
              </a:lnSpc>
            </a:pPr>
            <a:r>
              <a:rPr lang="en-CA" dirty="0"/>
              <a:t>Polytechnique Montréal, Montréal, QC, Canada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1ED9D-ACBD-8C4E-83D8-01656A17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F. </a:t>
            </a:r>
            <a:r>
              <a:rPr lang="fr-FR" dirty="0" err="1"/>
              <a:t>Sirois</a:t>
            </a:r>
            <a:r>
              <a:rPr lang="fr-FR" dirty="0"/>
              <a:t> – SMP </a:t>
            </a:r>
            <a:r>
              <a:rPr lang="fr-FR" dirty="0" err="1"/>
              <a:t>Technical</a:t>
            </a:r>
            <a:r>
              <a:rPr lang="fr-FR" dirty="0"/>
              <a:t> Meeting, Berkeley </a:t>
            </a:r>
            <a:r>
              <a:rPr lang="fr-FR" dirty="0" err="1"/>
              <a:t>Lab</a:t>
            </a:r>
            <a:r>
              <a:rPr lang="fr-FR" dirty="0"/>
              <a:t>, Nov. 29</a:t>
            </a:r>
            <a:r>
              <a:rPr lang="fr-FR" baseline="30000" dirty="0"/>
              <a:t>th</a:t>
            </a:r>
            <a:r>
              <a:rPr lang="fr-FR" dirty="0"/>
              <a:t>, 2022</a:t>
            </a:r>
            <a:endParaRPr lang="en-US" dirty="0"/>
          </a:p>
        </p:txBody>
      </p:sp>
      <p:pic>
        <p:nvPicPr>
          <p:cNvPr id="9" name="Picture 8" descr="Icon&#10;&#10;Description automatically generated with low confidence">
            <a:extLst>
              <a:ext uri="{FF2B5EF4-FFF2-40B4-BE49-F238E27FC236}">
                <a16:creationId xmlns:a16="http://schemas.microsoft.com/office/drawing/2014/main" id="{3BA5B248-871B-1E49-9776-E89A9F9E0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564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533400" y="137890"/>
            <a:ext cx="8229600" cy="1143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Polytechnique Montreal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2E1ED9D-ACBD-8C4E-83D8-01656A17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553200"/>
            <a:ext cx="6477000" cy="304800"/>
          </a:xfrm>
        </p:spPr>
        <p:txBody>
          <a:bodyPr/>
          <a:lstStyle/>
          <a:p>
            <a:r>
              <a:rPr lang="fr-FR"/>
              <a:t>F. Sirois – SMP Technical Meeting, Berkeley Lab, Nov. 29th, 2022</a:t>
            </a:r>
            <a:endParaRPr lang="en-US" dirty="0"/>
          </a:p>
        </p:txBody>
      </p:sp>
      <p:pic>
        <p:nvPicPr>
          <p:cNvPr id="17" name="Espace réservé pour une image  3" descr="Polytechnique_AirImex.jpg">
            <a:extLst>
              <a:ext uri="{FF2B5EF4-FFF2-40B4-BE49-F238E27FC236}">
                <a16:creationId xmlns:a16="http://schemas.microsoft.com/office/drawing/2014/main" id="{B8B3EC8B-8F69-4C45-8D00-B0C401D28F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9" r="7695" b="10535"/>
          <a:stretch/>
        </p:blipFill>
        <p:spPr>
          <a:xfrm>
            <a:off x="233231" y="1289659"/>
            <a:ext cx="6200519" cy="349304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64E8EF-A19F-7A45-AA12-7AC823E51A01}"/>
              </a:ext>
            </a:extLst>
          </p:cNvPr>
          <p:cNvSpPr txBox="1"/>
          <p:nvPr/>
        </p:nvSpPr>
        <p:spPr>
          <a:xfrm>
            <a:off x="175567" y="4921644"/>
            <a:ext cx="8309408" cy="14909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9388" indent="-179388">
              <a:lnSpc>
                <a:spcPts val="2500"/>
              </a:lnSpc>
              <a:spcAft>
                <a:spcPts val="600"/>
              </a:spcAft>
            </a:pPr>
            <a:r>
              <a:rPr lang="en-US" dirty="0"/>
              <a:t>-	</a:t>
            </a:r>
            <a:r>
              <a:rPr lang="en-US" sz="1600" dirty="0"/>
              <a:t>Technological university founded in 1873 (150 years in 2023!)</a:t>
            </a:r>
          </a:p>
          <a:p>
            <a:pPr marL="179388" indent="-179388">
              <a:lnSpc>
                <a:spcPts val="2500"/>
              </a:lnSpc>
              <a:spcAft>
                <a:spcPts val="600"/>
              </a:spcAft>
              <a:buFontTx/>
              <a:buChar char="-"/>
            </a:pPr>
            <a:r>
              <a:rPr lang="en-US" sz="1600" dirty="0"/>
              <a:t>Located on same campus as University of Montreal (but independent admin.)</a:t>
            </a:r>
          </a:p>
          <a:p>
            <a:pPr marL="179388" indent="-179388">
              <a:lnSpc>
                <a:spcPts val="2500"/>
              </a:lnSpc>
              <a:spcAft>
                <a:spcPts val="600"/>
              </a:spcAft>
              <a:buFontTx/>
              <a:buChar char="-"/>
            </a:pPr>
            <a:r>
              <a:rPr lang="en-US" sz="1600" dirty="0"/>
              <a:t>In the top 3 major research institutions in Engineering in Canada                      (with University of Toronto and University of British Colombia)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F0792-B54C-804C-9E49-18D54F89BED4}"/>
              </a:ext>
            </a:extLst>
          </p:cNvPr>
          <p:cNvSpPr txBox="1"/>
          <p:nvPr/>
        </p:nvSpPr>
        <p:spPr>
          <a:xfrm>
            <a:off x="6554748" y="2298246"/>
            <a:ext cx="2498635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 indent="-228600"/>
            <a:r>
              <a:rPr lang="en-US" dirty="0"/>
              <a:t>~	10,000 students</a:t>
            </a:r>
          </a:p>
          <a:p>
            <a:pPr marL="228600" indent="-228600"/>
            <a:endParaRPr lang="en-US" dirty="0"/>
          </a:p>
          <a:p>
            <a:pPr marL="228600" indent="-228600"/>
            <a:r>
              <a:rPr lang="en-US" dirty="0"/>
              <a:t>~	300 professors</a:t>
            </a:r>
          </a:p>
          <a:p>
            <a:pPr marL="228600" indent="-228600"/>
            <a:endParaRPr lang="en-US" dirty="0"/>
          </a:p>
          <a:p>
            <a:pPr marL="228600" indent="-228600"/>
            <a:r>
              <a:rPr lang="en-US" dirty="0"/>
              <a:t>~	260 M$ in operating budget</a:t>
            </a:r>
          </a:p>
        </p:txBody>
      </p:sp>
    </p:spTree>
    <p:extLst>
      <p:ext uri="{BB962C8B-B14F-4D97-AF65-F5344CB8AC3E}">
        <p14:creationId xmlns:p14="http://schemas.microsoft.com/office/powerpoint/2010/main" val="6006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533399" y="137890"/>
            <a:ext cx="6089823" cy="1143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CA" dirty="0"/>
              <a:t>Laboratory of Superconductivity and Magnetism (LSM)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2E1ED9D-ACBD-8C4E-83D8-01656A17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553200"/>
            <a:ext cx="6477000" cy="304800"/>
          </a:xfrm>
        </p:spPr>
        <p:txBody>
          <a:bodyPr/>
          <a:lstStyle/>
          <a:p>
            <a:r>
              <a:rPr lang="fr-FR"/>
              <a:t>F. Sirois – SMP Technical Meeting, Berkeley Lab, Nov. 29th, 2022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64E8EF-A19F-7A45-AA12-7AC823E51A01}"/>
              </a:ext>
            </a:extLst>
          </p:cNvPr>
          <p:cNvSpPr txBox="1"/>
          <p:nvPr/>
        </p:nvSpPr>
        <p:spPr>
          <a:xfrm>
            <a:off x="273370" y="5283060"/>
            <a:ext cx="8351645" cy="11757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38113" indent="-138113">
              <a:lnSpc>
                <a:spcPts val="2500"/>
              </a:lnSpc>
              <a:spcAft>
                <a:spcPts val="600"/>
              </a:spcAft>
              <a:buFontTx/>
              <a:buChar char="-"/>
            </a:pPr>
            <a:r>
              <a:rPr lang="en-US" dirty="0"/>
              <a:t>Total staff: ~25 people (with all students and </a:t>
            </a:r>
            <a:r>
              <a:rPr lang="en-US" dirty="0" err="1"/>
              <a:t>postdocts</a:t>
            </a:r>
            <a:r>
              <a:rPr lang="en-US" dirty="0"/>
              <a:t>)</a:t>
            </a:r>
          </a:p>
          <a:p>
            <a:pPr marL="138113" indent="-138113">
              <a:lnSpc>
                <a:spcPts val="2500"/>
              </a:lnSpc>
              <a:spcAft>
                <a:spcPts val="600"/>
              </a:spcAft>
              <a:buFontTx/>
              <a:buChar char="-"/>
            </a:pPr>
            <a:r>
              <a:rPr lang="en-US" dirty="0"/>
              <a:t>Operating budget: ~750 k$/year (in average)  (&gt;50% from industry)</a:t>
            </a:r>
          </a:p>
          <a:p>
            <a:pPr marL="138113" indent="-138113">
              <a:lnSpc>
                <a:spcPts val="2500"/>
              </a:lnSpc>
              <a:spcAft>
                <a:spcPts val="600"/>
              </a:spcAft>
              <a:buFontTx/>
              <a:buChar char="-"/>
            </a:pPr>
            <a:r>
              <a:rPr lang="en-US" dirty="0"/>
              <a:t>Most budget used for industry-sponsored projects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B14A610-F684-2C4E-9BA1-39E5EA58C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7" y="2184819"/>
            <a:ext cx="1950499" cy="21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96EC06D-3113-1044-8F43-9C90FEBF6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66" y="2184819"/>
            <a:ext cx="1950499" cy="21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erson with a beard smiling&#10;&#10;Description automatically generated with low confidence">
            <a:extLst>
              <a:ext uri="{FF2B5EF4-FFF2-40B4-BE49-F238E27FC236}">
                <a16:creationId xmlns:a16="http://schemas.microsoft.com/office/drawing/2014/main" id="{E67ED16B-92AE-F848-A9EF-B135AB97D4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65" y="2184819"/>
            <a:ext cx="1889598" cy="21943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0C6202-D8C6-E542-AE60-8150A05A0DFB}"/>
              </a:ext>
            </a:extLst>
          </p:cNvPr>
          <p:cNvSpPr txBox="1"/>
          <p:nvPr/>
        </p:nvSpPr>
        <p:spPr>
          <a:xfrm>
            <a:off x="273371" y="1280890"/>
            <a:ext cx="7600607" cy="109517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138113" indent="-138113">
              <a:buFontTx/>
              <a:buChar char="-"/>
            </a:pPr>
            <a:r>
              <a:rPr lang="en-US" dirty="0"/>
              <a:t>One of the many research group within Polytechnique Montreal</a:t>
            </a:r>
          </a:p>
          <a:p>
            <a:pPr marL="138113" indent="-138113">
              <a:lnSpc>
                <a:spcPts val="3500"/>
              </a:lnSpc>
              <a:buFontTx/>
              <a:buChar char="-"/>
            </a:pPr>
            <a:r>
              <a:rPr lang="en-US" dirty="0"/>
              <a:t>Managed by 3 staff members: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B471B0AC-7576-094D-9C6E-FF0352A03E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57" y="2137542"/>
            <a:ext cx="2997576" cy="1278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E645A3-E743-054D-99FD-B6A67D8EE7A5}"/>
              </a:ext>
            </a:extLst>
          </p:cNvPr>
          <p:cNvSpPr txBox="1"/>
          <p:nvPr/>
        </p:nvSpPr>
        <p:spPr>
          <a:xfrm>
            <a:off x="320300" y="4408811"/>
            <a:ext cx="166103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Frédéric Sirois</a:t>
            </a:r>
          </a:p>
          <a:p>
            <a:pPr algn="ctr"/>
            <a:r>
              <a:rPr lang="en-US" sz="1600" dirty="0"/>
              <a:t>(professor)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0FFCBC-D82F-C840-A7AA-28F89940AE30}"/>
              </a:ext>
            </a:extLst>
          </p:cNvPr>
          <p:cNvSpPr txBox="1"/>
          <p:nvPr/>
        </p:nvSpPr>
        <p:spPr>
          <a:xfrm>
            <a:off x="2297249" y="4404786"/>
            <a:ext cx="160813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David </a:t>
            </a:r>
            <a:r>
              <a:rPr lang="en-US" sz="1600" dirty="0" err="1"/>
              <a:t>Ménard</a:t>
            </a:r>
            <a:endParaRPr lang="en-US" sz="1600" dirty="0"/>
          </a:p>
          <a:p>
            <a:pPr algn="ctr"/>
            <a:r>
              <a:rPr lang="en-US" sz="1600" dirty="0"/>
              <a:t>(professor)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6538D0-E520-3444-B991-9BC259817C1B}"/>
              </a:ext>
            </a:extLst>
          </p:cNvPr>
          <p:cNvSpPr txBox="1"/>
          <p:nvPr/>
        </p:nvSpPr>
        <p:spPr>
          <a:xfrm>
            <a:off x="4076565" y="4404786"/>
            <a:ext cx="188959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Christian Lacroix</a:t>
            </a:r>
          </a:p>
          <a:p>
            <a:pPr algn="ctr"/>
            <a:r>
              <a:rPr lang="en-US" sz="1600" dirty="0"/>
              <a:t>(senior research associate)</a:t>
            </a:r>
          </a:p>
        </p:txBody>
      </p:sp>
    </p:spTree>
    <p:extLst>
      <p:ext uri="{BB962C8B-B14F-4D97-AF65-F5344CB8AC3E}">
        <p14:creationId xmlns:p14="http://schemas.microsoft.com/office/powerpoint/2010/main" val="198103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533400" y="137890"/>
            <a:ext cx="8229600" cy="1143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LSM Activities at glance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F4220A7-0E99-894B-AF7D-8E346048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6" y="1377668"/>
            <a:ext cx="8445846" cy="5035486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1800" dirty="0">
                <a:sym typeface="Wingdings" pitchFamily="2" charset="2"/>
              </a:rPr>
              <a:t>Characterization of electric, magnetic and thermal properties of superconducting and magnetic materials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>
                <a:sym typeface="Wingdings" pitchFamily="2" charset="2"/>
              </a:rPr>
              <a:t>Low frequency regime up to microwave frequencies</a:t>
            </a:r>
          </a:p>
          <a:p>
            <a:pPr>
              <a:lnSpc>
                <a:spcPts val="25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1800" dirty="0">
                <a:sym typeface="Wingdings" pitchFamily="2" charset="2"/>
              </a:rPr>
              <a:t>Fabrication techniques and thin film coatings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>
                <a:sym typeface="Wingdings" pitchFamily="2" charset="2"/>
              </a:rPr>
              <a:t>Sputtering, electrodeposition, …</a:t>
            </a:r>
          </a:p>
          <a:p>
            <a:pPr>
              <a:lnSpc>
                <a:spcPts val="25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1800" dirty="0">
                <a:sym typeface="Wingdings" pitchFamily="2" charset="2"/>
              </a:rPr>
              <a:t>Permanent magnets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>
                <a:sym typeface="Wingdings" pitchFamily="2" charset="2"/>
              </a:rPr>
              <a:t>Processing, magnetization and applications</a:t>
            </a:r>
          </a:p>
          <a:p>
            <a:pPr>
              <a:lnSpc>
                <a:spcPts val="25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1800" dirty="0">
                <a:sym typeface="Wingdings" pitchFamily="2" charset="2"/>
              </a:rPr>
              <a:t>Nondestructive control techniques (NDT)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>
                <a:sym typeface="Wingdings" pitchFamily="2" charset="2"/>
              </a:rPr>
              <a:t>Eddy current and magnetostatic methods, impedance tomography, …</a:t>
            </a:r>
          </a:p>
          <a:p>
            <a:pPr>
              <a:lnSpc>
                <a:spcPts val="25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1800" dirty="0">
                <a:sym typeface="Wingdings" pitchFamily="2" charset="2"/>
              </a:rPr>
              <a:t>Applications of HTS tapes in power devices and </a:t>
            </a:r>
            <a:r>
              <a:rPr lang="en-US" sz="1800" b="1" dirty="0">
                <a:sym typeface="Wingdings" pitchFamily="2" charset="2"/>
              </a:rPr>
              <a:t>magnets (NEW)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>
                <a:sym typeface="Wingdings" pitchFamily="2" charset="2"/>
              </a:rPr>
              <a:t>Quench protection in tapes and cables and novel tape architectures</a:t>
            </a:r>
            <a:endParaRPr lang="en-US" sz="1800" dirty="0">
              <a:sym typeface="Wingdings" pitchFamily="2" charset="2"/>
            </a:endParaRPr>
          </a:p>
          <a:p>
            <a:pPr>
              <a:lnSpc>
                <a:spcPts val="25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1800" dirty="0">
                <a:sym typeface="Wingdings" pitchFamily="2" charset="2"/>
              </a:rPr>
              <a:t>Innovative modeling techniques in low-frequency electromagnetics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600" dirty="0">
                <a:sym typeface="Wingdings" pitchFamily="2" charset="2"/>
              </a:rPr>
              <a:t>Specialized formulations for superconductors and magnetic materials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endParaRPr lang="en-US" sz="1800" dirty="0">
              <a:sym typeface="Wingdings" pitchFamily="2" charset="2"/>
            </a:endParaRPr>
          </a:p>
          <a:p>
            <a:pPr>
              <a:lnSpc>
                <a:spcPts val="2500"/>
              </a:lnSpc>
              <a:spcBef>
                <a:spcPts val="0"/>
              </a:spcBef>
              <a:buFont typeface="Wingdings" charset="2"/>
              <a:buChar char="§"/>
            </a:pPr>
            <a:endParaRPr lang="en-US" sz="1800" dirty="0">
              <a:sym typeface="Wingdings" pitchFamily="2" charset="2"/>
            </a:endParaRPr>
          </a:p>
          <a:p>
            <a:pPr>
              <a:lnSpc>
                <a:spcPts val="2500"/>
              </a:lnSpc>
              <a:spcBef>
                <a:spcPts val="0"/>
              </a:spcBef>
              <a:buFont typeface="Wingdings" charset="2"/>
              <a:buChar char="§"/>
            </a:pPr>
            <a:endParaRPr lang="en-US" sz="1800" dirty="0">
              <a:sym typeface="Wingdings" pitchFamily="2" charset="2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</a:pPr>
            <a:endParaRPr lang="en-US" sz="1800" dirty="0">
              <a:sym typeface="Wingdings" pitchFamily="2" charset="2"/>
            </a:endParaRPr>
          </a:p>
          <a:p>
            <a:pPr>
              <a:lnSpc>
                <a:spcPts val="2500"/>
              </a:lnSpc>
              <a:spcAft>
                <a:spcPts val="600"/>
              </a:spcAft>
              <a:buFont typeface="Wingdings" charset="2"/>
              <a:buChar char="§"/>
            </a:pPr>
            <a:endParaRPr lang="en-US" sz="1800" dirty="0">
              <a:sym typeface="Wingdings" pitchFamily="2" charset="2"/>
            </a:endParaRPr>
          </a:p>
          <a:p>
            <a:pPr lvl="1">
              <a:buFont typeface="Wingdings" charset="2"/>
              <a:buChar char="§"/>
            </a:pPr>
            <a:endParaRPr lang="en-US" sz="1600" dirty="0">
              <a:sym typeface="Wingdings" pitchFamily="2" charset="2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100808-62E7-A544-BBCF-27C92363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F. Sirois – SMP Technical Meeting, Berkeley Lab, Nov. 29th,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8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533400" y="137890"/>
            <a:ext cx="8229600" cy="1143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Timeline of C. Lacroix and F. Sirois at LBL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100808-62E7-A544-BBCF-27C92363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F. Sirois – SMP Technical Meeting, Berkeley Lab, Nov. 29th, 2022</a:t>
            </a:r>
            <a:endParaRPr lang="en-US" dirty="0"/>
          </a:p>
        </p:txBody>
      </p:sp>
      <p:pic>
        <p:nvPicPr>
          <p:cNvPr id="6" name="Picture 5" descr="A person with a beard smiling&#10;&#10;Description automatically generated with low confidence">
            <a:extLst>
              <a:ext uri="{FF2B5EF4-FFF2-40B4-BE49-F238E27FC236}">
                <a16:creationId xmlns:a16="http://schemas.microsoft.com/office/drawing/2014/main" id="{179A4A03-5AB6-A74A-BA08-77CAA08BA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0" y="1358708"/>
            <a:ext cx="1889598" cy="219431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7C131CE-63DA-3D4B-9987-4BDAF4AAB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1" y="3814118"/>
            <a:ext cx="1886189" cy="21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DB9B91-AB6E-3E4D-9124-FCB381D2964E}"/>
              </a:ext>
            </a:extLst>
          </p:cNvPr>
          <p:cNvSpPr txBox="1"/>
          <p:nvPr/>
        </p:nvSpPr>
        <p:spPr>
          <a:xfrm>
            <a:off x="2242270" y="1357187"/>
            <a:ext cx="6808143" cy="26504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US" dirty="0"/>
              <a:t>Christian Lacroix: </a:t>
            </a:r>
            <a:r>
              <a:rPr lang="en-US" b="1" dirty="0"/>
              <a:t>from Dec. 1</a:t>
            </a:r>
            <a:r>
              <a:rPr lang="en-US" b="1" baseline="30000" dirty="0"/>
              <a:t>st</a:t>
            </a:r>
            <a:r>
              <a:rPr lang="en-US" b="1" dirty="0"/>
              <a:t> to Dec. 23</a:t>
            </a:r>
            <a:r>
              <a:rPr lang="en-US" b="1" baseline="30000" dirty="0"/>
              <a:t>rd</a:t>
            </a:r>
            <a:r>
              <a:rPr lang="en-US" b="1" dirty="0"/>
              <a:t> </a:t>
            </a:r>
            <a:endParaRPr lang="en-US" sz="400" dirty="0"/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dirty="0"/>
              <a:t>Main topics of interest (jointly with F. Sirois):</a:t>
            </a:r>
          </a:p>
          <a:p>
            <a:pPr marL="285750" indent="-285750">
              <a:lnSpc>
                <a:spcPts val="2000"/>
              </a:lnSpc>
              <a:buFontTx/>
              <a:buChar char="-"/>
            </a:pPr>
            <a:r>
              <a:rPr lang="en-US" dirty="0"/>
              <a:t>Discuss and learn about quench protection techniques for future HTS magnets (X. Wang, M. </a:t>
            </a:r>
            <a:r>
              <a:rPr lang="en-US" dirty="0" err="1"/>
              <a:t>Marchevsky</a:t>
            </a:r>
            <a:r>
              <a:rPr lang="en-US" dirty="0"/>
              <a:t>, …)</a:t>
            </a:r>
          </a:p>
          <a:p>
            <a:pPr marL="285750" indent="-285750">
              <a:lnSpc>
                <a:spcPts val="2000"/>
              </a:lnSpc>
              <a:buFontTx/>
              <a:buChar char="-"/>
            </a:pPr>
            <a:r>
              <a:rPr lang="en-US" dirty="0"/>
              <a:t>Learn about experimental capabilities of LBL regarding quench protection and cable fabrication</a:t>
            </a:r>
          </a:p>
          <a:p>
            <a:pPr marL="285750" indent="-285750">
              <a:lnSpc>
                <a:spcPts val="2000"/>
              </a:lnSpc>
              <a:buFontTx/>
              <a:buChar char="-"/>
            </a:pPr>
            <a:r>
              <a:rPr lang="en-US" dirty="0"/>
              <a:t>Plan joint projects about testing the current flow diverter (CFD) concept for DC cable quench protection</a:t>
            </a:r>
          </a:p>
          <a:p>
            <a:pPr>
              <a:lnSpc>
                <a:spcPts val="2500"/>
              </a:lnSpc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1A4AE2-8A89-E648-AADA-1CAB0064977C}"/>
              </a:ext>
            </a:extLst>
          </p:cNvPr>
          <p:cNvSpPr txBox="1"/>
          <p:nvPr/>
        </p:nvSpPr>
        <p:spPr>
          <a:xfrm>
            <a:off x="2234032" y="3807212"/>
            <a:ext cx="6683429" cy="23621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US" dirty="0"/>
              <a:t>Frédéric Sirois: </a:t>
            </a:r>
            <a:r>
              <a:rPr lang="en-US" b="1" dirty="0"/>
              <a:t>from Nov. 28</a:t>
            </a:r>
            <a:r>
              <a:rPr lang="en-US" b="1" baseline="30000" dirty="0"/>
              <a:t>th</a:t>
            </a:r>
            <a:r>
              <a:rPr lang="en-US" b="1" dirty="0"/>
              <a:t> to Feb. 7</a:t>
            </a:r>
            <a:r>
              <a:rPr lang="en-US" b="1" baseline="30000" dirty="0"/>
              <a:t>th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dirty="0"/>
              <a:t>Main topics of interest (in addition to above):</a:t>
            </a:r>
          </a:p>
          <a:p>
            <a:pPr marL="285750" indent="-285750">
              <a:lnSpc>
                <a:spcPts val="2000"/>
              </a:lnSpc>
              <a:buFontTx/>
              <a:buChar char="-"/>
            </a:pPr>
            <a:r>
              <a:rPr lang="en-US" dirty="0"/>
              <a:t>Discuss and learn about internal modeling efforts and tools at LBL (C. Messe, L. Brouwer, …)</a:t>
            </a:r>
          </a:p>
          <a:p>
            <a:pPr marL="285750" indent="-285750">
              <a:lnSpc>
                <a:spcPts val="2000"/>
              </a:lnSpc>
              <a:buFontTx/>
              <a:buChar char="-"/>
            </a:pPr>
            <a:r>
              <a:rPr lang="en-US" dirty="0"/>
              <a:t>Jointly develop code and algorithms specialized for HTS magnets</a:t>
            </a:r>
          </a:p>
          <a:p>
            <a:pPr marL="285750" indent="-285750">
              <a:lnSpc>
                <a:spcPts val="2000"/>
              </a:lnSpc>
              <a:buFontTx/>
              <a:buChar char="-"/>
            </a:pPr>
            <a:r>
              <a:rPr lang="en-US" dirty="0"/>
              <a:t>Prepare the hosting of a Canadian Ph.D. student (Gregory </a:t>
            </a:r>
            <a:r>
              <a:rPr lang="en-US" dirty="0" err="1"/>
              <a:t>Giard</a:t>
            </a:r>
            <a:r>
              <a:rPr lang="en-US" dirty="0"/>
              <a:t>) next January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7110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AAE1"/>
      </a:accent1>
      <a:accent2>
        <a:srgbClr val="8DC63F"/>
      </a:accent2>
      <a:accent3>
        <a:srgbClr val="F7941E"/>
      </a:accent3>
      <a:accent4>
        <a:srgbClr val="C1273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lytechniqu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i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40322</TotalTime>
  <Words>538</Words>
  <Application>Microsoft Macintosh PowerPoint</Application>
  <PresentationFormat>On-screen Show (4:3)</PresentationFormat>
  <Paragraphs>75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Bell Gothic Std Bold</vt:lpstr>
      <vt:lpstr>Calibri</vt:lpstr>
      <vt:lpstr>Verdana</vt:lpstr>
      <vt:lpstr>Wingdings</vt:lpstr>
      <vt:lpstr>Office Theme</vt:lpstr>
      <vt:lpstr>Objectives of stay at LBL </vt:lpstr>
      <vt:lpstr>Polytechnique Montreal</vt:lpstr>
      <vt:lpstr>Laboratory of Superconductivity and Magnetism (LSM)</vt:lpstr>
      <vt:lpstr>LSM Activities at glance </vt:lpstr>
      <vt:lpstr>Timeline of C. Lacroix and F. Sirois at LBL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Marie-Josee</dc:creator>
  <cp:keywords/>
  <dc:description/>
  <cp:lastModifiedBy>Frederic Sirois</cp:lastModifiedBy>
  <cp:revision>1405</cp:revision>
  <cp:lastPrinted>2020-02-06T13:52:07Z</cp:lastPrinted>
  <dcterms:created xsi:type="dcterms:W3CDTF">2011-12-21T21:57:27Z</dcterms:created>
  <dcterms:modified xsi:type="dcterms:W3CDTF">2022-11-29T21:04:42Z</dcterms:modified>
  <cp:category/>
</cp:coreProperties>
</file>