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8" r:id="rId3"/>
    <p:sldId id="258" r:id="rId4"/>
    <p:sldId id="259" r:id="rId5"/>
    <p:sldId id="270" r:id="rId6"/>
    <p:sldId id="260" r:id="rId7"/>
    <p:sldId id="264" r:id="rId8"/>
    <p:sldId id="262" r:id="rId9"/>
    <p:sldId id="266" r:id="rId10"/>
    <p:sldId id="263" r:id="rId11"/>
    <p:sldId id="267" r:id="rId12"/>
    <p:sldId id="271" r:id="rId13"/>
    <p:sldId id="272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5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61859-2BA8-4CB4-A82C-445999CBF650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1B5BF-B751-4543-9155-2A6F730DD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2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1B5BF-B751-4543-9155-2A6F730DD7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91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DD09-F2CD-4CB9-896F-8BCCA67297B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CC6E-E4F1-4C6F-A118-3263F6466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44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DD09-F2CD-4CB9-896F-8BCCA67297B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CC6E-E4F1-4C6F-A118-3263F6466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19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DD09-F2CD-4CB9-896F-8BCCA67297B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CC6E-E4F1-4C6F-A118-3263F6466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5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DD09-F2CD-4CB9-896F-8BCCA67297B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CC6E-E4F1-4C6F-A118-3263F6466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8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DD09-F2CD-4CB9-896F-8BCCA67297B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CC6E-E4F1-4C6F-A118-3263F6466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DD09-F2CD-4CB9-896F-8BCCA67297B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CC6E-E4F1-4C6F-A118-3263F6466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4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DD09-F2CD-4CB9-896F-8BCCA67297B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CC6E-E4F1-4C6F-A118-3263F6466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DD09-F2CD-4CB9-896F-8BCCA67297B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CC6E-E4F1-4C6F-A118-3263F6466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1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DD09-F2CD-4CB9-896F-8BCCA67297B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CC6E-E4F1-4C6F-A118-3263F6466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24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DD09-F2CD-4CB9-896F-8BCCA67297B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CC6E-E4F1-4C6F-A118-3263F6466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6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DD09-F2CD-4CB9-896F-8BCCA67297B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CC6E-E4F1-4C6F-A118-3263F6466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9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DDD09-F2CD-4CB9-896F-8BCCA67297B1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CC6E-E4F1-4C6F-A118-3263F6466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1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Thermal-mechanical property of cable/insulation/epoxy composite in 15T </a:t>
            </a:r>
            <a:r>
              <a:rPr lang="en-US" dirty="0" err="1"/>
              <a:t>diople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Pei Li, Steve Krave</a:t>
            </a:r>
          </a:p>
          <a:p>
            <a:r>
              <a:rPr lang="en-US" dirty="0"/>
              <a:t>10/18/2017</a:t>
            </a:r>
          </a:p>
          <a:p>
            <a:r>
              <a:rPr lang="en-US" dirty="0"/>
              <a:t>MDP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604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960144"/>
              </p:ext>
            </p:extLst>
          </p:nvPr>
        </p:nvGraphicFramePr>
        <p:xfrm>
          <a:off x="-207074" y="813968"/>
          <a:ext cx="7753680" cy="5924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Graph" r:id="rId3" imgW="3876840" imgH="2962440" progId="Origin50.Graph">
                  <p:embed/>
                </p:oleObj>
              </mc:Choice>
              <mc:Fallback>
                <p:oleObj name="Graph" r:id="rId3" imgW="3876840" imgH="2962440" progId="Origin50.Graph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07074" y="813968"/>
                        <a:ext cx="7753680" cy="5924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89680" y="4556696"/>
            <a:ext cx="170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Loading, normal</a:t>
            </a:r>
          </a:p>
        </p:txBody>
      </p:sp>
      <p:cxnSp>
        <p:nvCxnSpPr>
          <p:cNvPr id="7" name="Straight Arrow Connector 6"/>
          <p:cNvCxnSpPr>
            <a:stCxn id="6" idx="0"/>
          </p:cNvCxnSpPr>
          <p:nvPr/>
        </p:nvCxnSpPr>
        <p:spPr>
          <a:xfrm flipH="1" flipV="1">
            <a:off x="4803654" y="4134976"/>
            <a:ext cx="438664" cy="4217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16758" y="3791838"/>
            <a:ext cx="7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failure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974080" y="2988590"/>
            <a:ext cx="0" cy="8032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657088" y="2415566"/>
            <a:ext cx="541166" cy="70713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317711" y="1633414"/>
            <a:ext cx="209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Loading, post failure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657344" y="1988071"/>
            <a:ext cx="54988" cy="3340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58102" y="2987878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unloading</a:t>
            </a: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>
            <a:off x="2353511" y="3172544"/>
            <a:ext cx="404591" cy="18466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9" t="21714" r="35422" b="31200"/>
          <a:stretch/>
        </p:blipFill>
        <p:spPr>
          <a:xfrm>
            <a:off x="7415256" y="1787713"/>
            <a:ext cx="2205294" cy="21958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604343" y="4574142"/>
            <a:ext cx="4673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 delaminated under radial compression at 7000psi (50MPa).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seen in the loading-unloading curve, the outmost layer is under tensile. Barreling.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Delamination also observed in radial </a:t>
            </a:r>
            <a:r>
              <a:rPr lang="en-US" dirty="0" err="1"/>
              <a:t>laoding</a:t>
            </a:r>
            <a:endParaRPr lang="en-US" dirty="0"/>
          </a:p>
        </p:txBody>
      </p:sp>
      <p:pic>
        <p:nvPicPr>
          <p:cNvPr id="5126" name="Picture 6" descr="347px-Barelling.svg.png (347×1024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700" y="1208896"/>
            <a:ext cx="991553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6932" y="-179898"/>
            <a:ext cx="11860956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Issues with inter-layer bonding between insulation and cable</a:t>
            </a:r>
          </a:p>
        </p:txBody>
      </p:sp>
    </p:spTree>
    <p:extLst>
      <p:ext uri="{BB962C8B-B14F-4D97-AF65-F5344CB8AC3E}">
        <p14:creationId xmlns:p14="http://schemas.microsoft.com/office/powerpoint/2010/main" val="336465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98" y="1501286"/>
            <a:ext cx="4340352" cy="3255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0853" y="1501286"/>
            <a:ext cx="35662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Thermal cycles can also lead to delamination.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to the case of compressive loading, the delamination often occurs at the broad interface between cable and insulation/epoxy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8498" y="4756550"/>
            <a:ext cx="4376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after 5 cycles between 300K and 77K</a:t>
            </a:r>
          </a:p>
        </p:txBody>
      </p:sp>
    </p:spTree>
    <p:extLst>
      <p:ext uri="{BB962C8B-B14F-4D97-AF65-F5344CB8AC3E}">
        <p14:creationId xmlns:p14="http://schemas.microsoft.com/office/powerpoint/2010/main" val="1417756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/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6" y="1137423"/>
            <a:ext cx="5529600" cy="4147200"/>
          </a:xfrm>
          <a:prstGeom prst="rect">
            <a:avLst/>
          </a:prstGeom>
        </p:spPr>
      </p:pic>
      <p:pic>
        <p:nvPicPr>
          <p:cNvPr id="5" name="Picture 4">
            <a:extLst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157" y="1137423"/>
            <a:ext cx="5529600" cy="4147200"/>
          </a:xfrm>
          <a:prstGeom prst="rect">
            <a:avLst/>
          </a:prstGeom>
        </p:spPr>
      </p:pic>
      <p:sp>
        <p:nvSpPr>
          <p:cNvPr id="6" name="Oval 5">
            <a:extLst/>
          </p:cNvPr>
          <p:cNvSpPr/>
          <p:nvPr/>
        </p:nvSpPr>
        <p:spPr>
          <a:xfrm>
            <a:off x="9820404" y="1686987"/>
            <a:ext cx="1315233" cy="64360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/>
          </p:cNvPr>
          <p:cNvSpPr/>
          <p:nvPr/>
        </p:nvSpPr>
        <p:spPr>
          <a:xfrm>
            <a:off x="6403687" y="1686988"/>
            <a:ext cx="1400027" cy="40346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/>
          </p:cNvPr>
          <p:cNvSpPr/>
          <p:nvPr/>
        </p:nvSpPr>
        <p:spPr>
          <a:xfrm>
            <a:off x="4572001" y="3006247"/>
            <a:ext cx="964504" cy="36242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/>
          </p:cNvPr>
          <p:cNvSpPr/>
          <p:nvPr/>
        </p:nvSpPr>
        <p:spPr>
          <a:xfrm>
            <a:off x="377925" y="2638965"/>
            <a:ext cx="748146" cy="2401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/>
          </p:cNvPr>
          <p:cNvSpPr txBox="1"/>
          <p:nvPr/>
        </p:nvSpPr>
        <p:spPr>
          <a:xfrm>
            <a:off x="478516" y="5376641"/>
            <a:ext cx="98496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chunk of solid materials (circled) trapped between fiber layers. Probably dried binders. Need confirmation with elemental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reason: because of tape wrapping, the inter-fiber space is non-uniform, leading to local accumulation of binder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77925" y="0"/>
            <a:ext cx="10515600" cy="1325563"/>
          </a:xfrm>
        </p:spPr>
        <p:txBody>
          <a:bodyPr/>
          <a:lstStyle/>
          <a:p>
            <a:r>
              <a:rPr lang="en-US" dirty="0"/>
              <a:t>Microstructure of insulation</a:t>
            </a:r>
          </a:p>
        </p:txBody>
      </p:sp>
    </p:spTree>
    <p:extLst>
      <p:ext uri="{BB962C8B-B14F-4D97-AF65-F5344CB8AC3E}">
        <p14:creationId xmlns:p14="http://schemas.microsoft.com/office/powerpoint/2010/main" val="557879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9" y="609562"/>
            <a:ext cx="5529600" cy="4147200"/>
          </a:xfrm>
          <a:prstGeom prst="rect">
            <a:avLst/>
          </a:prstGeom>
        </p:spPr>
      </p:pic>
      <p:pic>
        <p:nvPicPr>
          <p:cNvPr id="5" name="Picture 4">
            <a:extLst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85" y="609562"/>
            <a:ext cx="5529600" cy="4147200"/>
          </a:xfrm>
          <a:prstGeom prst="rect">
            <a:avLst/>
          </a:prstGeom>
        </p:spPr>
      </p:pic>
      <p:sp>
        <p:nvSpPr>
          <p:cNvPr id="6" name="TextBox 5">
            <a:extLst/>
          </p:cNvPr>
          <p:cNvSpPr txBox="1"/>
          <p:nvPr/>
        </p:nvSpPr>
        <p:spPr>
          <a:xfrm>
            <a:off x="478516" y="5376641"/>
            <a:ext cx="984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similar cable stack using S-glass sleeves and similar amount of binder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28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Thermal mechanical properties of cable/insulation/epoxy composite studied with strain gage method</a:t>
            </a:r>
          </a:p>
          <a:p>
            <a:r>
              <a:rPr lang="en-US" dirty="0"/>
              <a:t>Under uniaxial loading, samples were compressed up to 140 </a:t>
            </a:r>
            <a:r>
              <a:rPr lang="en-US" dirty="0" err="1"/>
              <a:t>Mpa</a:t>
            </a:r>
            <a:r>
              <a:rPr lang="en-US" dirty="0"/>
              <a:t> (azimuthal) and 50MPa (radial)</a:t>
            </a:r>
          </a:p>
          <a:p>
            <a:r>
              <a:rPr lang="en-US" dirty="0"/>
              <a:t>Easy sample delamination was observed, especially under radial and axial compression. Improved testing method is needed to evaluate mechanical property in high stress range.</a:t>
            </a:r>
          </a:p>
          <a:p>
            <a:r>
              <a:rPr lang="en-US" dirty="0"/>
              <a:t>The delamination may be related to the local accumulation of binder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478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09" y="-188779"/>
            <a:ext cx="10515600" cy="1325563"/>
          </a:xfrm>
        </p:spPr>
        <p:txBody>
          <a:bodyPr/>
          <a:lstStyle/>
          <a:p>
            <a:r>
              <a:rPr lang="en-US" dirty="0"/>
              <a:t>Experimental setup and sample description</a:t>
            </a:r>
          </a:p>
        </p:txBody>
      </p:sp>
      <p:pic>
        <p:nvPicPr>
          <p:cNvPr id="4" name="Picture 13" descr="C:\Users\peili\Pei\equipment\mechanical test fixture\DSCF8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4251" y="1436042"/>
            <a:ext cx="2394066" cy="17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C_044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7" y="4188237"/>
            <a:ext cx="1805525" cy="1200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4" y="1196055"/>
            <a:ext cx="2286000" cy="154305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018181"/>
              </p:ext>
            </p:extLst>
          </p:nvPr>
        </p:nvGraphicFramePr>
        <p:xfrm>
          <a:off x="4882001" y="830405"/>
          <a:ext cx="6960666" cy="3357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2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3582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Strand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0.7</a:t>
                      </a:r>
                      <a:r>
                        <a:rPr lang="en-US" altLang="zh-CN" sz="1400" b="1" baseline="0" dirty="0">
                          <a:solidFill>
                            <a:schemeClr val="tx1"/>
                          </a:solidFill>
                        </a:rPr>
                        <a:t> mm 108/127 RRP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Cable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40 strands,</a:t>
                      </a:r>
                      <a:r>
                        <a:rPr lang="en-US" altLang="zh-CN" sz="1400" b="1" baseline="0" dirty="0"/>
                        <a:t> with core, used in 15T dipole outer coils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Insulation 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3 mil E-glass tape,</a:t>
                      </a:r>
                      <a:r>
                        <a:rPr lang="en-US" altLang="zh-CN" sz="1400" b="1" baseline="0" dirty="0"/>
                        <a:t> wrapping, 40-50% overlap</a:t>
                      </a:r>
                      <a:r>
                        <a:rPr lang="en-US" altLang="zh-CN" sz="1400" b="1" dirty="0"/>
                        <a:t>/ceramic</a:t>
                      </a:r>
                      <a:r>
                        <a:rPr lang="en-US" altLang="zh-CN" sz="1400" b="1" baseline="0" dirty="0"/>
                        <a:t> binder(CTD-1202x), brushed on, 2.1g/6.5 inch of 10-stack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Impregnation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CTD-101K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993041"/>
                  </a:ext>
                </a:extLst>
              </a:tr>
              <a:tr h="572672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Cable</a:t>
                      </a:r>
                      <a:r>
                        <a:rPr lang="en-US" altLang="zh-CN" sz="1400" b="1" baseline="0" dirty="0"/>
                        <a:t> reaction procedure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Full</a:t>
                      </a:r>
                      <a:r>
                        <a:rPr lang="en-US" altLang="zh-CN" sz="1400" b="1" baseline="0" dirty="0"/>
                        <a:t> HT with final step </a:t>
                      </a:r>
                      <a:r>
                        <a:rPr lang="en-US" altLang="zh-CN" sz="1400" b="1" dirty="0"/>
                        <a:t>640 °C/48hr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672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Cable</a:t>
                      </a:r>
                      <a:r>
                        <a:rPr lang="en-US" altLang="zh-CN" sz="1400" b="1" baseline="0" dirty="0"/>
                        <a:t> 10-stack cross section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15.6mm x 17.2mm, length</a:t>
                      </a:r>
                      <a:r>
                        <a:rPr lang="en-US" altLang="zh-CN" sz="1400" b="1" baseline="0" dirty="0"/>
                        <a:t> 12.7-25.4mm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Strain gage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WK13-125AD-350w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27" y="3957131"/>
            <a:ext cx="1865376" cy="1865376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194004"/>
              </p:ext>
            </p:extLst>
          </p:nvPr>
        </p:nvGraphicFramePr>
        <p:xfrm>
          <a:off x="5945688" y="4355177"/>
          <a:ext cx="3999978" cy="22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6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3582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Tests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#</a:t>
                      </a:r>
                      <a:r>
                        <a:rPr lang="en-US" altLang="zh-CN" sz="1400" b="1" baseline="0" dirty="0">
                          <a:solidFill>
                            <a:schemeClr val="tx1"/>
                          </a:solidFill>
                        </a:rPr>
                        <a:t> of samples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Azimuthal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1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Radial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2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Axial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1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993041"/>
                  </a:ext>
                </a:extLst>
              </a:tr>
              <a:tr h="572672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Thermal</a:t>
                      </a:r>
                      <a:r>
                        <a:rPr lang="en-US" altLang="zh-CN" sz="1400" b="1" baseline="0" dirty="0"/>
                        <a:t> contraction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3</a:t>
                      </a:r>
                      <a:endParaRPr lang="zh-CN" alt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191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Verification with Al 6061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1460" y="2272145"/>
            <a:ext cx="46139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E=71.2GPa, comparing with commonly reported value of ~ 70GPa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3 loading-unloading cycles plotted. Loading and unloading curves overlap, no hysteresis.</a:t>
            </a:r>
          </a:p>
          <a:p>
            <a:endParaRPr lang="en-US" sz="2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416606"/>
              </p:ext>
            </p:extLst>
          </p:nvPr>
        </p:nvGraphicFramePr>
        <p:xfrm>
          <a:off x="-141205" y="933120"/>
          <a:ext cx="7753680" cy="5924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Graph" r:id="rId3" imgW="3876840" imgH="2962440" progId="Origin50.Graph">
                  <p:embed/>
                </p:oleObj>
              </mc:Choice>
              <mc:Fallback>
                <p:oleObj name="Graph" r:id="rId3" imgW="3876840" imgH="2962440" progId="Origin50.Graph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41205" y="933120"/>
                        <a:ext cx="7753680" cy="5924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9432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071" y="-34823"/>
            <a:ext cx="11144003" cy="1325563"/>
          </a:xfrm>
        </p:spPr>
        <p:txBody>
          <a:bodyPr/>
          <a:lstStyle/>
          <a:p>
            <a:r>
              <a:rPr lang="en-US" b="1" dirty="0"/>
              <a:t>10 stack, azimuthal loading, room temperature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071" y="5679716"/>
            <a:ext cx="11295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Obvious work-hardening along azimuthal direction, starting form low load.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 =16.6-16.9 </a:t>
            </a:r>
            <a:r>
              <a:rPr lang="en-US" dirty="0" err="1"/>
              <a:t>GPa</a:t>
            </a:r>
            <a:r>
              <a:rPr lang="en-US" dirty="0"/>
              <a:t> (initial part of the trace)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36426" y="1211426"/>
            <a:ext cx="465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cyclical loading with increasing maximum load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554850"/>
              </p:ext>
            </p:extLst>
          </p:nvPr>
        </p:nvGraphicFramePr>
        <p:xfrm>
          <a:off x="0" y="1290740"/>
          <a:ext cx="5815260" cy="444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Graph" r:id="rId3" imgW="3876840" imgH="2962440" progId="Origin50.Graph">
                  <p:embed/>
                </p:oleObj>
              </mc:Choice>
              <mc:Fallback>
                <p:oleObj name="Graph" r:id="rId3" imgW="3876840" imgH="2962440" progId="Origin50.Graph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90740"/>
                        <a:ext cx="5815260" cy="4443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73778" y="1211426"/>
            <a:ext cx="399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Initial loading, maximum load =1500 psi</a:t>
            </a:r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>
            <a:off x="1738225" y="3387235"/>
            <a:ext cx="179342" cy="3299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33796" y="3017903"/>
            <a:ext cx="120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loading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3247" y="3891930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unloading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655792" y="3387235"/>
            <a:ext cx="335651" cy="54561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28651" y="2431637"/>
            <a:ext cx="203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and 3</a:t>
            </a:r>
            <a:r>
              <a:rPr lang="en-US" baseline="30000" dirty="0"/>
              <a:t>rd</a:t>
            </a:r>
            <a:r>
              <a:rPr lang="en-US" dirty="0"/>
              <a:t> loading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970542" y="2715291"/>
            <a:ext cx="298563" cy="55364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021327"/>
              </p:ext>
            </p:extLst>
          </p:nvPr>
        </p:nvGraphicFramePr>
        <p:xfrm>
          <a:off x="5571736" y="1254611"/>
          <a:ext cx="5815260" cy="444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Graph" r:id="rId5" imgW="3876840" imgH="2962440" progId="Origin50.Graph">
                  <p:embed/>
                </p:oleObj>
              </mc:Choice>
              <mc:Fallback>
                <p:oleObj name="Graph" r:id="rId5" imgW="3876840" imgH="2962440" progId="Origin50.Graph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71736" y="1254611"/>
                        <a:ext cx="5815260" cy="4443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762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112269"/>
              </p:ext>
            </p:extLst>
          </p:nvPr>
        </p:nvGraphicFramePr>
        <p:xfrm>
          <a:off x="299645" y="380521"/>
          <a:ext cx="5815260" cy="444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Graph" r:id="rId3" imgW="3876840" imgH="2962440" progId="Origin50.Graph">
                  <p:embed/>
                </p:oleObj>
              </mc:Choice>
              <mc:Fallback>
                <p:oleObj name="Graph" r:id="rId3" imgW="3876840" imgH="2962440" progId="Origin50.Graph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645" y="380521"/>
                        <a:ext cx="5815260" cy="4443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54350" y="5073041"/>
            <a:ext cx="4079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Azimuthal modulus in monolithic loading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386608"/>
              </p:ext>
            </p:extLst>
          </p:nvPr>
        </p:nvGraphicFramePr>
        <p:xfrm>
          <a:off x="5335108" y="380521"/>
          <a:ext cx="5815260" cy="444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Graph" r:id="rId5" imgW="3876840" imgH="2962440" progId="Origin50.Graph">
                  <p:embed/>
                </p:oleObj>
              </mc:Choice>
              <mc:Fallback>
                <p:oleObj name="Graph" r:id="rId5" imgW="3876840" imgH="2962440" progId="Origin50.Graph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5108" y="380521"/>
                        <a:ext cx="5815260" cy="4443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17577" y="5073041"/>
            <a:ext cx="4832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Azimuthal modulus in loading-unloading cycles after maximum load of 20000 psi (140 </a:t>
            </a:r>
            <a:r>
              <a:rPr lang="en-US" dirty="0" err="1"/>
              <a:t>Mpa</a:t>
            </a:r>
            <a:r>
              <a:rPr lang="en-US" dirty="0"/>
              <a:t>) was first reached</a:t>
            </a:r>
          </a:p>
        </p:txBody>
      </p:sp>
    </p:spTree>
    <p:extLst>
      <p:ext uri="{BB962C8B-B14F-4D97-AF65-F5344CB8AC3E}">
        <p14:creationId xmlns:p14="http://schemas.microsoft.com/office/powerpoint/2010/main" val="961179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950" y="23582"/>
            <a:ext cx="10515600" cy="1325563"/>
          </a:xfrm>
        </p:spPr>
        <p:txBody>
          <a:bodyPr/>
          <a:lstStyle/>
          <a:p>
            <a:r>
              <a:rPr lang="en-US" b="1" dirty="0"/>
              <a:t>10 stack, radial loading, room temperature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9889" y="5642601"/>
            <a:ext cx="1256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Work-hardening is less significant along radial direction.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 =49.2-55.7 </a:t>
            </a:r>
            <a:r>
              <a:rPr lang="en-US" dirty="0" err="1"/>
              <a:t>Gpa</a:t>
            </a:r>
            <a:r>
              <a:rPr lang="en-US" dirty="0"/>
              <a:t>,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Simple rule of mixture predicts ~98GPa </a:t>
            </a:r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546951"/>
              </p:ext>
            </p:extLst>
          </p:nvPr>
        </p:nvGraphicFramePr>
        <p:xfrm>
          <a:off x="5787907" y="1276159"/>
          <a:ext cx="5815260" cy="444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Graph" r:id="rId4" imgW="3876840" imgH="2962440" progId="Origin50.Graph">
                  <p:embed/>
                </p:oleObj>
              </mc:Choice>
              <mc:Fallback>
                <p:oleObj name="Graph" r:id="rId4" imgW="3876840" imgH="2962440" progId="Origin50.Graph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87907" y="1276159"/>
                        <a:ext cx="5815260" cy="4443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95802" y="1321356"/>
            <a:ext cx="465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cyclical loading with increasing maximum load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482267"/>
              </p:ext>
            </p:extLst>
          </p:nvPr>
        </p:nvGraphicFramePr>
        <p:xfrm>
          <a:off x="326595" y="1211426"/>
          <a:ext cx="5815260" cy="444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Graph" r:id="rId6" imgW="3876840" imgH="2962440" progId="Origin50.Graph">
                  <p:embed/>
                </p:oleObj>
              </mc:Choice>
              <mc:Fallback>
                <p:oleObj name="Graph" r:id="rId6" imgW="3876840" imgH="2962440" progId="Origin50.Graph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6595" y="1211426"/>
                        <a:ext cx="5815260" cy="4443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73778" y="1211426"/>
            <a:ext cx="399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Initial loading, maximum load =1500 psi</a:t>
            </a:r>
          </a:p>
        </p:txBody>
      </p:sp>
    </p:spTree>
    <p:extLst>
      <p:ext uri="{BB962C8B-B14F-4D97-AF65-F5344CB8AC3E}">
        <p14:creationId xmlns:p14="http://schemas.microsoft.com/office/powerpoint/2010/main" val="727102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969302"/>
              </p:ext>
            </p:extLst>
          </p:nvPr>
        </p:nvGraphicFramePr>
        <p:xfrm>
          <a:off x="3356647" y="-15778"/>
          <a:ext cx="4652208" cy="3554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7" name="Graph" r:id="rId3" imgW="3876840" imgH="2962440" progId="Origin50.Graph">
                  <p:embed/>
                </p:oleObj>
              </mc:Choice>
              <mc:Fallback>
                <p:oleObj name="Graph" r:id="rId3" imgW="3876840" imgH="2962440" progId="Origin50.Graph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6647" y="-15778"/>
                        <a:ext cx="4652208" cy="3554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752073"/>
              </p:ext>
            </p:extLst>
          </p:nvPr>
        </p:nvGraphicFramePr>
        <p:xfrm>
          <a:off x="7539792" y="-15778"/>
          <a:ext cx="4652208" cy="3554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8" name="Graph" r:id="rId5" imgW="3876840" imgH="2962440" progId="Origin50.Graph">
                  <p:embed/>
                </p:oleObj>
              </mc:Choice>
              <mc:Fallback>
                <p:oleObj name="Graph" r:id="rId5" imgW="3876840" imgH="2962440" progId="Origin50.Graph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39792" y="-15778"/>
                        <a:ext cx="4652208" cy="3554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2120" y="196023"/>
            <a:ext cx="389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Hysteresis behavior in 10-stack samples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1517" y="2736845"/>
            <a:ext cx="2925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Comparing with Al, 10-stack samples shows clear hysteresis behavior in loading-unloading cycles.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125245"/>
              </p:ext>
            </p:extLst>
          </p:nvPr>
        </p:nvGraphicFramePr>
        <p:xfrm>
          <a:off x="7640490" y="3458278"/>
          <a:ext cx="4652208" cy="3554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9" name="Graph" r:id="rId7" imgW="3876840" imgH="2962440" progId="Origin50.Graph">
                  <p:embed/>
                </p:oleObj>
              </mc:Choice>
              <mc:Fallback>
                <p:oleObj name="Graph" r:id="rId7" imgW="3876840" imgH="2962440" progId="Origin50.Graph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40490" y="3458278"/>
                        <a:ext cx="4652208" cy="3554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9302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contraction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630878"/>
              </p:ext>
            </p:extLst>
          </p:nvPr>
        </p:nvGraphicFramePr>
        <p:xfrm>
          <a:off x="1073704" y="1870879"/>
          <a:ext cx="8128000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59499420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6169917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Thermal contraction, 293-77K (%), after correction of thermal</a:t>
                      </a:r>
                      <a:r>
                        <a:rPr lang="en-US" baseline="0" dirty="0"/>
                        <a:t> effect of gage, three samples average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582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Al-6061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-0.369 (calculated=-0.385)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977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stack,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azimuthal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-0.422(</a:t>
                      </a:r>
                      <a:r>
                        <a:rPr lang="en-US" dirty="0">
                          <a:latin typeface="Calibri" panose="020F0502020204030204" pitchFamily="34" charset="0"/>
                        </a:rPr>
                        <a:t>±0.0005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420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stack,</a:t>
                      </a:r>
                      <a:r>
                        <a:rPr lang="en-US" baseline="0" dirty="0"/>
                        <a:t> radial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-0.191(</a:t>
                      </a:r>
                      <a:r>
                        <a:rPr lang="en-US" dirty="0">
                          <a:latin typeface="Calibri" panose="020F0502020204030204" pitchFamily="34" charset="0"/>
                        </a:rPr>
                        <a:t>±0.0035)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596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stack, axial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-0.215(</a:t>
                      </a:r>
                      <a:r>
                        <a:rPr lang="en-US" dirty="0">
                          <a:latin typeface="Calibri" panose="020F0502020204030204" pitchFamily="34" charset="0"/>
                        </a:rPr>
                        <a:t>±0.0006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38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4648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98451"/>
              </p:ext>
            </p:extLst>
          </p:nvPr>
        </p:nvGraphicFramePr>
        <p:xfrm>
          <a:off x="143514" y="101639"/>
          <a:ext cx="1128153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142">
                  <a:extLst>
                    <a:ext uri="{9D8B030D-6E8A-4147-A177-3AD203B41FA5}">
                      <a16:colId xmlns:a16="http://schemas.microsoft.com/office/drawing/2014/main" val="594994207"/>
                    </a:ext>
                  </a:extLst>
                </a:gridCol>
                <a:gridCol w="1677898">
                  <a:extLst>
                    <a:ext uri="{9D8B030D-6E8A-4147-A177-3AD203B41FA5}">
                      <a16:colId xmlns:a16="http://schemas.microsoft.com/office/drawing/2014/main" val="1616991764"/>
                    </a:ext>
                  </a:extLst>
                </a:gridCol>
                <a:gridCol w="1677898">
                  <a:extLst>
                    <a:ext uri="{9D8B030D-6E8A-4147-A177-3AD203B41FA5}">
                      <a16:colId xmlns:a16="http://schemas.microsoft.com/office/drawing/2014/main" val="2259695201"/>
                    </a:ext>
                  </a:extLst>
                </a:gridCol>
                <a:gridCol w="1677898">
                  <a:extLst>
                    <a:ext uri="{9D8B030D-6E8A-4147-A177-3AD203B41FA5}">
                      <a16:colId xmlns:a16="http://schemas.microsoft.com/office/drawing/2014/main" val="2834328863"/>
                    </a:ext>
                  </a:extLst>
                </a:gridCol>
                <a:gridCol w="1677898">
                  <a:extLst>
                    <a:ext uri="{9D8B030D-6E8A-4147-A177-3AD203B41FA5}">
                      <a16:colId xmlns:a16="http://schemas.microsoft.com/office/drawing/2014/main" val="4145464236"/>
                    </a:ext>
                  </a:extLst>
                </a:gridCol>
                <a:gridCol w="1677898">
                  <a:extLst>
                    <a:ext uri="{9D8B030D-6E8A-4147-A177-3AD203B41FA5}">
                      <a16:colId xmlns:a16="http://schemas.microsoft.com/office/drawing/2014/main" val="85636978"/>
                    </a:ext>
                  </a:extLst>
                </a:gridCol>
                <a:gridCol w="1677898">
                  <a:extLst>
                    <a:ext uri="{9D8B030D-6E8A-4147-A177-3AD203B41FA5}">
                      <a16:colId xmlns:a16="http://schemas.microsoft.com/office/drawing/2014/main" val="3896311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Source/</a:t>
                      </a:r>
                    </a:p>
                    <a:p>
                      <a:r>
                        <a:rPr lang="en-US" dirty="0"/>
                        <a:t>direction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15T out-layer</a:t>
                      </a:r>
                      <a:r>
                        <a:rPr lang="en-US" baseline="0" dirty="0"/>
                        <a:t> </a:t>
                      </a:r>
                    </a:p>
                    <a:p>
                      <a:r>
                        <a:rPr lang="en-US" baseline="0" dirty="0"/>
                        <a:t>(this work)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Chichili</a:t>
                      </a:r>
                      <a:r>
                        <a:rPr lang="en-US" baseline="0" dirty="0"/>
                        <a:t> </a:t>
                      </a:r>
                    </a:p>
                    <a:p>
                      <a:r>
                        <a:rPr lang="en-US" baseline="0" dirty="0"/>
                        <a:t>(2000, Nb3Sn/S-glass/binder)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Bossert</a:t>
                      </a:r>
                    </a:p>
                    <a:p>
                      <a:r>
                        <a:rPr lang="en-US" dirty="0"/>
                        <a:t>(2014, LARP</a:t>
                      </a:r>
                      <a:r>
                        <a:rPr lang="en-US" baseline="0" dirty="0"/>
                        <a:t> cable/S-glass/binder)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Swenson</a:t>
                      </a:r>
                    </a:p>
                    <a:p>
                      <a:r>
                        <a:rPr lang="en-US" dirty="0"/>
                        <a:t>(1997, rectangular strand, layer-winding,</a:t>
                      </a:r>
                      <a:r>
                        <a:rPr lang="en-US" baseline="0" dirty="0"/>
                        <a:t> 60% Cu, 4mil E-glass used as inter-layer insulation)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Imbasciati</a:t>
                      </a:r>
                      <a:endParaRPr lang="en-US" dirty="0"/>
                    </a:p>
                    <a:p>
                      <a:r>
                        <a:rPr lang="en-US" dirty="0"/>
                        <a:t>(2002, Nb3Sn cable,7mil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E-glass,)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calculated</a:t>
                      </a:r>
                      <a:r>
                        <a:rPr lang="en-US" baseline="0" dirty="0"/>
                        <a:t> </a:t>
                      </a:r>
                    </a:p>
                    <a:p>
                      <a:r>
                        <a:rPr lang="en-US" baseline="0" dirty="0"/>
                        <a:t>(rule of mixture)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582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Az</a:t>
                      </a:r>
                      <a:r>
                        <a:rPr lang="en-US" dirty="0"/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-0.422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-0.322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-0.3</a:t>
                      </a:r>
                      <a:r>
                        <a:rPr lang="en-US" baseline="0" dirty="0"/>
                        <a:t> (along broad side of rectangular)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-0.272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420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Radial(%)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-0.229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-0.3 (along short</a:t>
                      </a:r>
                      <a:r>
                        <a:rPr lang="en-US" baseline="0" dirty="0"/>
                        <a:t> side of rectangular)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-0.272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596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Axial(%)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-0.215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-0.229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-0.295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38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765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672</Words>
  <Application>Microsoft Office PowerPoint</Application>
  <PresentationFormat>Widescreen</PresentationFormat>
  <Paragraphs>122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Office Theme</vt:lpstr>
      <vt:lpstr>Graph</vt:lpstr>
      <vt:lpstr>Origin Graph</vt:lpstr>
      <vt:lpstr>Thermal-mechanical property of cable/insulation/epoxy composite in 15T diople</vt:lpstr>
      <vt:lpstr>Experimental setup and sample description</vt:lpstr>
      <vt:lpstr>Verification with Al 6061</vt:lpstr>
      <vt:lpstr>10 stack, azimuthal loading, room temperature</vt:lpstr>
      <vt:lpstr>PowerPoint Presentation</vt:lpstr>
      <vt:lpstr>10 stack, radial loading, room temperature</vt:lpstr>
      <vt:lpstr>PowerPoint Presentation</vt:lpstr>
      <vt:lpstr>Thermal contraction</vt:lpstr>
      <vt:lpstr>PowerPoint Presentation</vt:lpstr>
      <vt:lpstr>Issues with inter-layer bonding between insulation and cable</vt:lpstr>
      <vt:lpstr>PowerPoint Presentation</vt:lpstr>
      <vt:lpstr>Microstructure of insulation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Pei Li x4813 16095N</dc:creator>
  <cp:lastModifiedBy>Pei Li x4813 16095N</cp:lastModifiedBy>
  <cp:revision>57</cp:revision>
  <dcterms:created xsi:type="dcterms:W3CDTF">2017-06-21T18:39:46Z</dcterms:created>
  <dcterms:modified xsi:type="dcterms:W3CDTF">2017-10-18T19:49:34Z</dcterms:modified>
</cp:coreProperties>
</file>