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3" r:id="rId1"/>
    <p:sldMasterId id="2147483652" r:id="rId2"/>
  </p:sldMasterIdLst>
  <p:notesMasterIdLst>
    <p:notesMasterId r:id="rId10"/>
  </p:notesMasterIdLst>
  <p:sldIdLst>
    <p:sldId id="256" r:id="rId3"/>
    <p:sldId id="934" r:id="rId4"/>
    <p:sldId id="357" r:id="rId5"/>
    <p:sldId id="935" r:id="rId6"/>
    <p:sldId id="936" r:id="rId7"/>
    <p:sldId id="937" r:id="rId8"/>
    <p:sldId id="925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5"/>
    <p:restoredTop sz="94859"/>
  </p:normalViewPr>
  <p:slideViewPr>
    <p:cSldViewPr snapToGrid="0" snapToObjects="1">
      <p:cViewPr>
        <p:scale>
          <a:sx n="52" d="100"/>
          <a:sy n="52" d="100"/>
        </p:scale>
        <p:origin x="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0" name="Shape 5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tif"/><Relationship Id="rId4" Type="http://schemas.openxmlformats.org/officeDocument/2006/relationships/image" Target="../media/image7.t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4.jpg" descr="image4.jpg">
            <a:extLst>
              <a:ext uri="{FF2B5EF4-FFF2-40B4-BE49-F238E27FC236}">
                <a16:creationId xmlns:a16="http://schemas.microsoft.com/office/drawing/2014/main" id="{57795F10-1D82-EA4B-A09C-054AF455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58721" y="111932"/>
            <a:ext cx="24542721" cy="1503482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26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102" name="Group"/>
            <p:cNvGrpSpPr/>
            <p:nvPr/>
          </p:nvGrpSpPr>
          <p:grpSpPr>
            <a:xfrm>
              <a:off x="1253051" y="14031754"/>
              <a:ext cx="16435736" cy="244233"/>
              <a:chOff x="0" y="0"/>
              <a:chExt cx="16435735" cy="244231"/>
            </a:xfrm>
          </p:grpSpPr>
          <p:sp>
            <p:nvSpPr>
              <p:cNvPr id="94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98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96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7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1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99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"/>
            <p:cNvGrpSpPr/>
            <p:nvPr/>
          </p:nvGrpSpPr>
          <p:grpSpPr>
            <a:xfrm>
              <a:off x="1253051" y="0"/>
              <a:ext cx="16435736" cy="244233"/>
              <a:chOff x="0" y="0"/>
              <a:chExt cx="16435735" cy="244231"/>
            </a:xfrm>
          </p:grpSpPr>
          <p:sp>
            <p:nvSpPr>
              <p:cNvPr id="103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07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105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10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108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9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8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112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119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" name="Rectangle"/>
          <p:cNvSpPr/>
          <p:nvPr/>
        </p:nvSpPr>
        <p:spPr>
          <a:xfrm>
            <a:off x="-158720" y="12550699"/>
            <a:ext cx="2459647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58" y="12892116"/>
            <a:ext cx="3140938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-158721" y="9818025"/>
            <a:ext cx="24654962" cy="2732674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100254"/>
            <a:ext cx="16452852" cy="3016285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2" name="Rectangle"/>
          <p:cNvSpPr/>
          <p:nvPr/>
        </p:nvSpPr>
        <p:spPr>
          <a:xfrm>
            <a:off x="-53758" y="4712940"/>
            <a:ext cx="24491516" cy="2739304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4725" y="4928870"/>
            <a:ext cx="24374552" cy="2427058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marL="124324" indent="-124324">
              <a:defRPr sz="4800"/>
            </a:pPr>
            <a:endParaRPr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0" y="-5773"/>
            <a:ext cx="24340457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15,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982" y="3048000"/>
            <a:ext cx="22860000" cy="9061450"/>
          </a:xfrm>
        </p:spPr>
        <p:txBody>
          <a:bodyPr lIns="182880" rIns="182880">
            <a:normAutofit/>
          </a:bodyPr>
          <a:lstStyle>
            <a:lvl1pPr>
              <a:defRPr sz="4400"/>
            </a:lvl1pPr>
            <a:lvl2pPr marL="685800" indent="-228600">
              <a:buFont typeface="Courier New" panose="02070309020205020404" pitchFamily="49" charset="0"/>
              <a:buChar char="o"/>
              <a:defRPr sz="4000"/>
            </a:lvl2pPr>
            <a:lvl3pPr marL="1257300" indent="-342900">
              <a:buFont typeface="Wingdings" pitchFamily="2" charset="2"/>
              <a:buChar char="Ø"/>
              <a:defRPr sz="3600"/>
            </a:lvl3pPr>
            <a:lvl4pPr marL="1600200" indent="-228600">
              <a:buFont typeface="Wingdings" pitchFamily="2" charset="2"/>
              <a:buChar char="ü"/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75" y="95250"/>
            <a:ext cx="21031200" cy="2176895"/>
          </a:xfrm>
        </p:spPr>
        <p:txBody>
          <a:bodyPr>
            <a:norm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4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E template">
  <p:cSld name="DOE templat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6"/>
          <p:cNvSpPr/>
          <p:nvPr/>
        </p:nvSpPr>
        <p:spPr>
          <a:xfrm>
            <a:off x="0" y="5"/>
            <a:ext cx="24384000" cy="1711326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48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0" name="Google Shape;480;p66"/>
          <p:cNvSpPr txBox="1">
            <a:spLocks noGrp="1"/>
          </p:cNvSpPr>
          <p:nvPr>
            <p:ph type="title"/>
          </p:nvPr>
        </p:nvSpPr>
        <p:spPr>
          <a:xfrm>
            <a:off x="0" y="25158"/>
            <a:ext cx="24384000" cy="1686172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66"/>
          <p:cNvSpPr txBox="1">
            <a:spLocks noGrp="1"/>
          </p:cNvSpPr>
          <p:nvPr>
            <p:ph type="body" idx="1"/>
          </p:nvPr>
        </p:nvSpPr>
        <p:spPr>
          <a:xfrm>
            <a:off x="1066801" y="2789556"/>
            <a:ext cx="22155002" cy="909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914400" lvl="0" indent="-7620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28800" lvl="1" indent="-711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lvl="2" indent="-711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lvl="3" indent="-711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572000" lvl="4" indent="-711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486400" lvl="5" indent="-685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66"/>
          <p:cNvSpPr txBox="1">
            <a:spLocks noGrp="1"/>
          </p:cNvSpPr>
          <p:nvPr>
            <p:ph type="sldNum" idx="12"/>
          </p:nvPr>
        </p:nvSpPr>
        <p:spPr>
          <a:xfrm>
            <a:off x="21640805" y="12600303"/>
            <a:ext cx="158100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788969" y="12712701"/>
            <a:ext cx="1375832" cy="730250"/>
          </a:xfrm>
          <a:prstGeom prst="rect">
            <a:avLst/>
          </a:prstGeom>
        </p:spPr>
        <p:txBody>
          <a:bodyPr/>
          <a:lstStyle/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S. Prestemon         Integrated Project Team Meeting 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60400" y="2787650"/>
            <a:ext cx="22965835" cy="9045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1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12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51"/>
          <p:cNvSpPr/>
          <p:nvPr/>
        </p:nvSpPr>
        <p:spPr>
          <a:xfrm>
            <a:off x="0" y="12479159"/>
            <a:ext cx="24384000" cy="1236842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91438" r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200"/>
          </a:p>
        </p:txBody>
      </p:sp>
      <p:pic>
        <p:nvPicPr>
          <p:cNvPr id="9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12745408"/>
            <a:ext cx="5257186" cy="785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0" y="12713858"/>
            <a:ext cx="4572000" cy="767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8" y="12479159"/>
            <a:ext cx="1550088" cy="1169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3633" y="-41029"/>
            <a:ext cx="4558738" cy="127995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24384000" cy="1828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81794" y="12787339"/>
            <a:ext cx="490808" cy="4539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6498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4399005" y="50427"/>
            <a:ext cx="19984995" cy="221307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847299" y="12902021"/>
            <a:ext cx="548544" cy="61554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D226FF-5433-F749-92D2-EBF9ACBDC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S. Prestemon         Integrated Project Team Meeting 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1">
            <a:extLst>
              <a:ext uri="{FF2B5EF4-FFF2-40B4-BE49-F238E27FC236}">
                <a16:creationId xmlns:a16="http://schemas.microsoft.com/office/drawing/2014/main" id="{9C1FF5CC-DD7B-EA48-9EEA-CBA2AB304914}"/>
              </a:ext>
            </a:extLst>
          </p:cNvPr>
          <p:cNvSpPr/>
          <p:nvPr userDrawn="1"/>
        </p:nvSpPr>
        <p:spPr>
          <a:xfrm>
            <a:off x="43542" y="12623801"/>
            <a:ext cx="24340457" cy="107244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555F-2535-DA45-A3F8-E4DC3AB8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2B235-36FF-A74E-9551-09783DCF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5634-6A51-4E47-9CB3-EFDB0E57D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12712700"/>
            <a:ext cx="1953491" cy="839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Dec. 15,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6D19-4C67-4E4D-B372-AB5467AD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3777" y="12795827"/>
            <a:ext cx="1372589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S. Prestemon         Integrated Project Team Meeting 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A94FF-C450-0242-8C3C-BB96B744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534910" y="12712700"/>
            <a:ext cx="1181594" cy="1003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aseline="0">
                <a:solidFill>
                  <a:schemeClr val="bg1"/>
                </a:solidFill>
              </a:defRPr>
            </a:lvl1pPr>
          </a:lstStyle>
          <a:p>
            <a:fld id="{695884B8-C86C-9247-916E-0E4ED69A0A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8" descr="Picture 48">
            <a:extLst>
              <a:ext uri="{FF2B5EF4-FFF2-40B4-BE49-F238E27FC236}">
                <a16:creationId xmlns:a16="http://schemas.microsoft.com/office/drawing/2014/main" id="{29EE123B-1D55-E245-8549-0122DED5529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01040" y="12468420"/>
            <a:ext cx="1540673" cy="108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C4D0F59-2F72-944A-9345-396467E451D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1079940" y="12712700"/>
            <a:ext cx="3304059" cy="8745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3280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7" r:id="rId3"/>
    <p:sldLayoutId id="2147483658" r:id="rId4"/>
    <p:sldLayoutId id="2147483659" r:id="rId5"/>
    <p:sldLayoutId id="2147483661" r:id="rId6"/>
    <p:sldLayoutId id="214748366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B1D72-064E-C94B-B65E-321FD6ED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2B64F-1200-434A-8A8A-F50710DC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685D8-5A71-D84F-8D9A-7779298B4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Dec. 15,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FF9E-8F8A-8445-A30E-79307E23A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S. Prestemon         Integrated Project Team Meeting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8667B-DBFF-D94B-AD00-9F9727372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EB1E3-ED35-7C46-BAC0-188F46840D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20160714_001-2-Edit_blueppt.jpg" descr="20160714_001-2-Edit_blueppt.jpg">
            <a:extLst>
              <a:ext uri="{FF2B5EF4-FFF2-40B4-BE49-F238E27FC236}">
                <a16:creationId xmlns:a16="http://schemas.microsoft.com/office/drawing/2014/main" id="{31E222D3-5FFB-084E-99DA-CD048B1A4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170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CA8D518-0B41-A44A-8B8E-E1FDE6059D60}"/>
              </a:ext>
            </a:extLst>
          </p:cNvPr>
          <p:cNvSpPr txBox="1">
            <a:spLocks/>
          </p:cNvSpPr>
          <p:nvPr userDrawn="1"/>
        </p:nvSpPr>
        <p:spPr>
          <a:xfrm>
            <a:off x="3937627" y="11584611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4800" kern="1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4800" kern="1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4800" kern="1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4800" kern="1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4800" kern="1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24E15472-3A38-814E-A529-2AF84D1E9872}"/>
              </a:ext>
            </a:extLst>
          </p:cNvPr>
          <p:cNvSpPr/>
          <p:nvPr userDrawn="1"/>
        </p:nvSpPr>
        <p:spPr>
          <a:xfrm>
            <a:off x="-81705" y="4646674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10" name="image3.png" descr="image3.png">
            <a:extLst>
              <a:ext uri="{FF2B5EF4-FFF2-40B4-BE49-F238E27FC236}">
                <a16:creationId xmlns:a16="http://schemas.microsoft.com/office/drawing/2014/main" id="{1058753A-432D-7245-A2AC-240B45C50C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30"/>
            <a:ext cx="5684676" cy="204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B5B79C6-5566-654B-A41E-B602697D88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017946" y="0"/>
            <a:ext cx="4361331" cy="11543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963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nferences.lbl.gov/event/104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ndico.fnal.gov/event/5702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oren Prestemon…"/>
          <p:cNvSpPr txBox="1">
            <a:spLocks noGrp="1"/>
          </p:cNvSpPr>
          <p:nvPr>
            <p:ph type="body" sz="quarter" idx="1"/>
          </p:nvPr>
        </p:nvSpPr>
        <p:spPr>
          <a:xfrm>
            <a:off x="0" y="9503229"/>
            <a:ext cx="24379277" cy="297833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  <a:lumMod val="76000"/>
                </a:schemeClr>
              </a:gs>
              <a:gs pos="33000">
                <a:schemeClr val="bg2">
                  <a:lumMod val="75000"/>
                  <a:alpha val="62000"/>
                </a:schemeClr>
              </a:gs>
              <a:gs pos="63000">
                <a:schemeClr val="bg1">
                  <a:lumMod val="65000"/>
                  <a:alpha val="68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>
                <a:solidFill>
                  <a:schemeClr val="bg1"/>
                </a:solidFill>
              </a:rPr>
              <a:t>Soren Prestemon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>
                <a:solidFill>
                  <a:schemeClr val="bg1"/>
                </a:solidFill>
              </a:rPr>
              <a:t>Director, US Magnet  Development  Program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>
                <a:solidFill>
                  <a:schemeClr val="bg1"/>
                </a:solidFill>
              </a:rPr>
              <a:t>Director, Berkeley Center for Magnet Technology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dirty="0">
                <a:solidFill>
                  <a:schemeClr val="bg1"/>
                </a:solidFill>
              </a:rPr>
              <a:t>Lawrence Berkeley National Laboratory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E5C7D5-CA4C-E14F-85AC-328CE2B0D82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Integrated Project Team Meeting 7:</a:t>
            </a:r>
          </a:p>
          <a:p>
            <a:pPr marL="0" indent="0">
              <a:buNone/>
            </a:pPr>
            <a:r>
              <a:rPr lang="en-US" sz="4800" dirty="0"/>
              <a:t>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D7193B5-A207-9866-BD9A-916750D49CDE}"/>
              </a:ext>
            </a:extLst>
          </p:cNvPr>
          <p:cNvSpPr/>
          <p:nvPr/>
        </p:nvSpPr>
        <p:spPr>
          <a:xfrm>
            <a:off x="5084956" y="11422949"/>
            <a:ext cx="13203044" cy="1177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CCA29-CEEF-7EA5-4303-607BFAA5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funding received to-date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335FA2-A671-BF76-8C5C-A92AAD80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38" y="8473849"/>
            <a:ext cx="22155002" cy="24796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27A439-FF89-27BE-B1B3-06847A3CF5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04F56E-FE6F-D519-5E64-EABE37A37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199" y="1953969"/>
            <a:ext cx="17720478" cy="5094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3CB229-274E-AFCB-9C01-F04B045E720C}"/>
              </a:ext>
            </a:extLst>
          </p:cNvPr>
          <p:cNvSpPr txBox="1"/>
          <p:nvPr/>
        </p:nvSpPr>
        <p:spPr>
          <a:xfrm>
            <a:off x="1153886" y="3722915"/>
            <a:ext cx="2721428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FNAL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53841-9FE2-F049-265F-722B6609173D}"/>
              </a:ext>
            </a:extLst>
          </p:cNvPr>
          <p:cNvSpPr txBox="1"/>
          <p:nvPr/>
        </p:nvSpPr>
        <p:spPr>
          <a:xfrm>
            <a:off x="1153886" y="7392024"/>
            <a:ext cx="2721428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LBNL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7ADA1-838E-A311-6AF7-0CBE93B56E15}"/>
              </a:ext>
            </a:extLst>
          </p:cNvPr>
          <p:cNvSpPr txBox="1"/>
          <p:nvPr/>
        </p:nvSpPr>
        <p:spPr>
          <a:xfrm>
            <a:off x="6311590" y="11732141"/>
            <a:ext cx="11157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/>
              <a:t>Thank you for continued strong and timely support!</a:t>
            </a:r>
          </a:p>
        </p:txBody>
      </p:sp>
    </p:spTree>
    <p:extLst>
      <p:ext uri="{BB962C8B-B14F-4D97-AF65-F5344CB8AC3E}">
        <p14:creationId xmlns:p14="http://schemas.microsoft.com/office/powerpoint/2010/main" val="43065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8BC5F-A53C-EF40-9ECD-194B1DE1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F00DB-C2AF-B14C-BB69-2785C2D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58CE9-EC79-5942-A900-BD9EDDBA0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093" y="2791778"/>
            <a:ext cx="22860000" cy="9061450"/>
          </a:xfrm>
        </p:spPr>
        <p:txBody>
          <a:bodyPr>
            <a:normAutofit/>
          </a:bodyPr>
          <a:lstStyle/>
          <a:p>
            <a:r>
              <a:rPr lang="en-US" dirty="0"/>
              <a:t>External Oversight Committee</a:t>
            </a:r>
          </a:p>
          <a:p>
            <a:pPr lvl="2"/>
            <a:r>
              <a:rPr lang="en-US" dirty="0"/>
              <a:t>Met with the External Oversight Committee August 19</a:t>
            </a:r>
            <a:r>
              <a:rPr lang="en-US" baseline="30000" dirty="0"/>
              <a:t>th</a:t>
            </a:r>
            <a:r>
              <a:rPr lang="en-US" dirty="0"/>
              <a:t>, 2022 (https://</a:t>
            </a:r>
            <a:r>
              <a:rPr lang="en-US" dirty="0" err="1"/>
              <a:t>conferences.lbl.gov</a:t>
            </a:r>
            <a:r>
              <a:rPr lang="en-US" dirty="0"/>
              <a:t>/event/1036/)</a:t>
            </a:r>
          </a:p>
          <a:p>
            <a:pPr lvl="2"/>
            <a:r>
              <a:rPr lang="en-US" dirty="0"/>
              <a:t>Feedback covered on the IPT6 meeting slides (</a:t>
            </a:r>
            <a:r>
              <a:rPr lang="en-US" dirty="0">
                <a:hlinkClick r:id="rId2"/>
              </a:rPr>
              <a:t>https://conferences.lbl.gov/event/1043/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5B42B-096D-2340-B557-312924B7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 from EOC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2C27FC-E993-834F-8E5B-0353C7A2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15,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553679-0059-3191-FF32-FFBC473F2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7" y="5220138"/>
            <a:ext cx="8669962" cy="6260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1DE7E8-7545-0ECB-E88B-06B9C4A2C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7400" y="5344791"/>
            <a:ext cx="9197975" cy="64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0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8BC5F-A53C-EF40-9ECD-194B1DE1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F00DB-C2AF-B14C-BB69-2785C2D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58CE9-EC79-5942-A900-BD9EDDBA0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9506" y="2524817"/>
            <a:ext cx="14492764" cy="501668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4000" dirty="0"/>
              <a:t>George </a:t>
            </a:r>
            <a:r>
              <a:rPr lang="en-US" sz="4000" dirty="0" err="1"/>
              <a:t>Velev</a:t>
            </a:r>
            <a:r>
              <a:rPr lang="en-US" sz="4000" dirty="0"/>
              <a:t> to the lead on organizing a first “User” workshop</a:t>
            </a:r>
          </a:p>
          <a:p>
            <a:pPr lvl="1"/>
            <a:endParaRPr lang="en-US" sz="4400" dirty="0"/>
          </a:p>
          <a:p>
            <a:pPr lvl="1"/>
            <a:r>
              <a:rPr lang="en-US" dirty="0"/>
              <a:t> HFVMTF Cable Test Facility: First Workshop on User Interfaces</a:t>
            </a:r>
          </a:p>
          <a:p>
            <a:pPr lvl="2"/>
            <a:r>
              <a:rPr lang="en-US" dirty="0"/>
              <a:t>Held Nov. 21-22, 2022 (virtual) (</a:t>
            </a:r>
            <a:r>
              <a:rPr lang="en-US" dirty="0">
                <a:hlinkClick r:id="rId2"/>
              </a:rPr>
              <a:t>https://indico.fnal.gov/event/57027/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Feedback will be covered by George in last presentation today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5B42B-096D-2340-B557-312924B7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from potential users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2C27FC-E993-834F-8E5B-0353C7A2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15,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6CF94E-9838-D6FF-0F1C-B4D6FE16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815" y="2305815"/>
            <a:ext cx="10095185" cy="5016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00D715-32D7-2B72-39B3-895599B88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15" y="7929898"/>
            <a:ext cx="11592268" cy="466136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3D0906-B2A4-A19A-33E8-ADC9A4B76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988" y="8020466"/>
            <a:ext cx="9854768" cy="2532204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929F38-9237-FC54-328E-605EBC6B9065}"/>
              </a:ext>
            </a:extLst>
          </p:cNvPr>
          <p:cNvCxnSpPr>
            <a:cxnSpLocks/>
          </p:cNvCxnSpPr>
          <p:nvPr/>
        </p:nvCxnSpPr>
        <p:spPr>
          <a:xfrm>
            <a:off x="790832" y="7643785"/>
            <a:ext cx="223410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4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8BC5F-A53C-EF40-9ECD-194B1DE1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F00DB-C2AF-B14C-BB69-2785C2D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58CE9-EC79-5942-A900-BD9EDDBA0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093" y="2791778"/>
            <a:ext cx="20708534" cy="899382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Design Review for the Test Facility Dipole</a:t>
            </a:r>
          </a:p>
          <a:p>
            <a:endParaRPr lang="en-US" dirty="0"/>
          </a:p>
          <a:p>
            <a:r>
              <a:rPr lang="en-US" dirty="0"/>
              <a:t>Followed closely by a Cost and Schedule review for the Dipole</a:t>
            </a:r>
          </a:p>
          <a:p>
            <a:endParaRPr lang="en-US" dirty="0"/>
          </a:p>
          <a:p>
            <a:r>
              <a:rPr lang="en-US" dirty="0"/>
              <a:t>Then:</a:t>
            </a:r>
          </a:p>
          <a:p>
            <a:pPr lvl="1"/>
            <a:r>
              <a:rPr lang="en-US" dirty="0"/>
              <a:t>Next IPT - suggest a regular schedule, e.g. every 3 months going forward</a:t>
            </a:r>
          </a:p>
          <a:p>
            <a:pPr lvl="1"/>
            <a:r>
              <a:rPr lang="en-US" dirty="0"/>
              <a:t>Next EOC meeting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5B42B-096D-2340-B557-312924B7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next reviews / community outreach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2C27FC-E993-834F-8E5B-0353C7A2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15, 2021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5F53D8D-A3F8-9A1F-DAB2-507B7EF2DE14}"/>
              </a:ext>
            </a:extLst>
          </p:cNvPr>
          <p:cNvSpPr/>
          <p:nvPr/>
        </p:nvSpPr>
        <p:spPr>
          <a:xfrm>
            <a:off x="15668368" y="3138616"/>
            <a:ext cx="914400" cy="2421925"/>
          </a:xfrm>
          <a:prstGeom prst="rightBrace">
            <a:avLst>
              <a:gd name="adj1" fmla="val 380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E030C-BA58-81CE-A697-28B19607AACB}"/>
              </a:ext>
            </a:extLst>
          </p:cNvPr>
          <p:cNvSpPr txBox="1"/>
          <p:nvPr/>
        </p:nvSpPr>
        <p:spPr>
          <a:xfrm>
            <a:off x="17274746" y="4028303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Targeting mid February</a:t>
            </a:r>
          </a:p>
        </p:txBody>
      </p:sp>
    </p:spTree>
    <p:extLst>
      <p:ext uri="{BB962C8B-B14F-4D97-AF65-F5344CB8AC3E}">
        <p14:creationId xmlns:p14="http://schemas.microsoft.com/office/powerpoint/2010/main" val="373795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1D455-B551-9D35-ADAA-5D60CEBD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15,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6EAD2-1065-D982-1B8A-7AC98E59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90FAA-B489-2BC3-3E5F-98383A82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21683-FCF2-7733-0B9B-235A134F91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E3303-1A05-10C9-0A47-0EA367FC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93100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360A43-D89E-104D-8488-E31CFCD93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15,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C574E-496E-F648-A8E6-5FA570F2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BAE6D-B969-FD48-8F2C-BE2FB439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ACF698F-E8F3-FB4C-BBD9-382B40EC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Oversight Committee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006142-C7B8-2E45-A561-4E7A3F3DD362}"/>
              </a:ext>
            </a:extLst>
          </p:cNvPr>
          <p:cNvSpPr txBox="1">
            <a:spLocks/>
          </p:cNvSpPr>
          <p:nvPr/>
        </p:nvSpPr>
        <p:spPr>
          <a:xfrm>
            <a:off x="1654175" y="2359729"/>
            <a:ext cx="18892156" cy="21768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Minervini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(Chair)		Steve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Gourlay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(Co-chair / Backup)		Luca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Bottura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Luisa Chiesa			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Danko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der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Ruben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Carcagno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Nicolai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Martovetsky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F6F3D2-A866-364A-B606-2D6179685491}"/>
              </a:ext>
            </a:extLst>
          </p:cNvPr>
          <p:cNvSpPr/>
          <p:nvPr/>
        </p:nvSpPr>
        <p:spPr>
          <a:xfrm>
            <a:off x="518539" y="4843614"/>
            <a:ext cx="11488936" cy="7478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ea"/>
                <a:ea typeface="+mj-ea"/>
              </a:rPr>
              <a:t>Role of the Oversight Committee (OC):</a:t>
            </a:r>
          </a:p>
          <a:p>
            <a:endParaRPr lang="en-US" sz="3200" b="1" dirty="0">
              <a:latin typeface="+mj-ea"/>
              <a:ea typeface="+mj-ea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ea"/>
                <a:ea typeface="+mj-ea"/>
              </a:rPr>
              <a:t>Represent user interests in facility plans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ea"/>
                <a:ea typeface="+mj-ea"/>
              </a:rPr>
              <a:t>Provide guidance and oversight for the overall facility development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ea"/>
                <a:ea typeface="+mj-ea"/>
              </a:rPr>
              <a:t>Provide feedback on performance goals, overall design, and its implementation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ea"/>
                <a:ea typeface="+mj-ea"/>
              </a:rPr>
              <a:t>Provide advice to the project management in terms of:</a:t>
            </a:r>
          </a:p>
          <a:p>
            <a:pPr lvl="8" indent="0"/>
            <a:r>
              <a:rPr lang="en-US" sz="3200" dirty="0">
                <a:latin typeface="+mj-ea"/>
                <a:ea typeface="+mj-ea"/>
              </a:rPr>
              <a:t>	- Responsiveness to community needs</a:t>
            </a:r>
          </a:p>
          <a:p>
            <a:pPr lvl="2" indent="0"/>
            <a:r>
              <a:rPr lang="en-US" sz="3200" dirty="0">
                <a:latin typeface="+mj-ea"/>
                <a:ea typeface="+mj-ea"/>
              </a:rPr>
              <a:t>	- Coordination and integration of efforts magnet/facility</a:t>
            </a:r>
          </a:p>
          <a:p>
            <a:pPr lvl="2" indent="0"/>
            <a:r>
              <a:rPr lang="en-US" sz="3200" dirty="0">
                <a:latin typeface="+mj-ea"/>
                <a:ea typeface="+mj-ea"/>
              </a:rPr>
              <a:t>	- Balance of project risk and cost &amp; schedule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ea"/>
                <a:ea typeface="+mj-ea"/>
              </a:rPr>
              <a:t>Provide guidance on:</a:t>
            </a:r>
          </a:p>
          <a:p>
            <a:pPr lvl="2" indent="0"/>
            <a:r>
              <a:rPr lang="en-US" sz="3200" dirty="0">
                <a:latin typeface="+mj-ea"/>
                <a:ea typeface="+mj-ea"/>
              </a:rPr>
              <a:t>	- Facility operational structure and user needs</a:t>
            </a:r>
          </a:p>
          <a:p>
            <a:pPr lvl="2" indent="0"/>
            <a:r>
              <a:rPr lang="en-US" sz="3200" dirty="0">
                <a:latin typeface="+mj-ea"/>
                <a:ea typeface="+mj-ea"/>
              </a:rPr>
              <a:t>	- Collaboration and coordination with other laboratories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ea"/>
                <a:ea typeface="+mj-ea"/>
              </a:rPr>
              <a:t>Provide feedback to sponsors on project team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AE55D-0F77-2240-9410-4DF782306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379" y="4843614"/>
            <a:ext cx="9325082" cy="72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3202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43469</TotalTime>
  <Words>419</Words>
  <Application>Microsoft Macintosh PowerPoint</Application>
  <PresentationFormat>Custom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Franklin Gothic Book</vt:lpstr>
      <vt:lpstr>Libre Franklin</vt:lpstr>
      <vt:lpstr>Noto Sans Symbols</vt:lpstr>
      <vt:lpstr>Times New Roman</vt:lpstr>
      <vt:lpstr>Wingdings</vt:lpstr>
      <vt:lpstr>1_Custom Design</vt:lpstr>
      <vt:lpstr>Custom Design</vt:lpstr>
      <vt:lpstr>PowerPoint Presentation</vt:lpstr>
      <vt:lpstr>Summary of funding received to-date</vt:lpstr>
      <vt:lpstr>Oversight from EOC</vt:lpstr>
      <vt:lpstr>Feedback from potential users</vt:lpstr>
      <vt:lpstr>Plans for next reviews / community outreach</vt:lpstr>
      <vt:lpstr>Background</vt:lpstr>
      <vt:lpstr>External Oversight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soprestemon</cp:lastModifiedBy>
  <cp:revision>273</cp:revision>
  <dcterms:modified xsi:type="dcterms:W3CDTF">2023-01-20T15:19:34Z</dcterms:modified>
</cp:coreProperties>
</file>