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7"/>
  </p:notesMasterIdLst>
  <p:handoutMasterIdLst>
    <p:handoutMasterId r:id="rId28"/>
  </p:handoutMasterIdLst>
  <p:sldIdLst>
    <p:sldId id="317" r:id="rId5"/>
    <p:sldId id="2072" r:id="rId6"/>
    <p:sldId id="2073" r:id="rId7"/>
    <p:sldId id="2094" r:id="rId8"/>
    <p:sldId id="2074" r:id="rId9"/>
    <p:sldId id="2083" r:id="rId10"/>
    <p:sldId id="2085" r:id="rId11"/>
    <p:sldId id="2086" r:id="rId12"/>
    <p:sldId id="2077" r:id="rId13"/>
    <p:sldId id="2100" r:id="rId14"/>
    <p:sldId id="2101" r:id="rId15"/>
    <p:sldId id="2102" r:id="rId16"/>
    <p:sldId id="2093" r:id="rId17"/>
    <p:sldId id="2103" r:id="rId18"/>
    <p:sldId id="2076" r:id="rId19"/>
    <p:sldId id="2014" r:id="rId20"/>
    <p:sldId id="2084" r:id="rId21"/>
    <p:sldId id="2075" r:id="rId22"/>
    <p:sldId id="2095" r:id="rId23"/>
    <p:sldId id="459" r:id="rId24"/>
    <p:sldId id="2098" r:id="rId25"/>
    <p:sldId id="2099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A7A8AA"/>
    <a:srgbClr val="0F2D62"/>
    <a:srgbClr val="003087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41"/>
    <p:restoredTop sz="76486" autoAdjust="0"/>
  </p:normalViewPr>
  <p:slideViewPr>
    <p:cSldViewPr snapToGrid="0">
      <p:cViewPr varScale="1">
        <p:scale>
          <a:sx n="151" d="100"/>
          <a:sy n="151" d="100"/>
        </p:scale>
        <p:origin x="200" y="112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7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2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4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1/20/23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/>
              <a:t>IPT Meeting #6 | G. Velev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7E851.8B9DF960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HTS Cable Test Facility - Status</a:t>
            </a:r>
            <a:endParaRPr lang="en-US" sz="2400" dirty="0"/>
          </a:p>
          <a:p>
            <a:r>
              <a:rPr lang="en-US" dirty="0"/>
              <a:t>G. Velev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93FE3F-3F61-6C7A-8F77-D7E724DA6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581508"/>
            <a:ext cx="8672513" cy="2794960"/>
          </a:xfrm>
        </p:spPr>
        <p:txBody>
          <a:bodyPr/>
          <a:lstStyle/>
          <a:p>
            <a:r>
              <a:rPr lang="en-US" dirty="0"/>
              <a:t>The power supply is expected to  be more expensive with </a:t>
            </a:r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sz="1800" dirty="0">
                <a:solidFill>
                  <a:srgbClr val="FF0000"/>
                </a:solidFill>
              </a:rPr>
              <a:t> $237k </a:t>
            </a:r>
            <a:r>
              <a:rPr lang="en-US" sz="1800" dirty="0"/>
              <a:t>(if there is no increase of the bid). This </a:t>
            </a:r>
            <a:r>
              <a:rPr lang="en-US" dirty="0"/>
              <a:t>amount is not included in the table</a:t>
            </a:r>
          </a:p>
          <a:p>
            <a:r>
              <a:rPr lang="en-US" sz="1800" dirty="0"/>
              <a:t>We have funding from QP system to add to PS, but the  QP should be compensated  </a:t>
            </a:r>
            <a:endParaRPr lang="en-US" dirty="0"/>
          </a:p>
          <a:p>
            <a:r>
              <a:rPr lang="en-US" dirty="0"/>
              <a:t>We propose that ~ $700-800k should be established at this point. </a:t>
            </a:r>
          </a:p>
          <a:p>
            <a:r>
              <a:rPr lang="en-US" dirty="0"/>
              <a:t>Caveat: the </a:t>
            </a:r>
            <a:r>
              <a:rPr lang="en-US" dirty="0" err="1"/>
              <a:t>anticryostat</a:t>
            </a:r>
            <a:r>
              <a:rPr lang="en-US" dirty="0"/>
              <a:t>/sample holder  is not included in this estimation.</a:t>
            </a:r>
          </a:p>
          <a:p>
            <a:r>
              <a:rPr lang="en-US" dirty="0"/>
              <a:t>We are still estimating what is the effect of the users' proposals.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5C831F-73FF-82E1-9C95-C43AFD23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Status – cont.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4BB3-3017-EEA3-0CE5-EFA6456249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6C76E-C504-53A6-47FA-1C8B6551B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45B5-F199-FA7C-35E3-D1E04EFAB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FB1DB5-0FF9-1D84-22D0-AEC395446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93111"/>
              </p:ext>
            </p:extLst>
          </p:nvPr>
        </p:nvGraphicFramePr>
        <p:xfrm>
          <a:off x="429419" y="620314"/>
          <a:ext cx="7886701" cy="712435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Jan 2022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38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02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$2,018.0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$1011.0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$4,641.5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806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350619"/>
          </a:xfrm>
        </p:spPr>
        <p:txBody>
          <a:bodyPr/>
          <a:lstStyle/>
          <a:p>
            <a:r>
              <a:rPr lang="en-US" dirty="0"/>
              <a:t>Two major known-unknowns </a:t>
            </a:r>
          </a:p>
          <a:p>
            <a:pPr lvl="1"/>
            <a:r>
              <a:rPr lang="en-US" dirty="0"/>
              <a:t>PS delivery –  Dec 2023?</a:t>
            </a:r>
          </a:p>
          <a:p>
            <a:pPr lvl="1"/>
            <a:r>
              <a:rPr lang="en-US" dirty="0"/>
              <a:t>QP/QM system chip delivery – we started to  receive the components end, 55%</a:t>
            </a:r>
          </a:p>
          <a:p>
            <a:r>
              <a:rPr lang="en-US" dirty="0"/>
              <a:t>Best estimation of the test facility components received  -  end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67E957-1359-334E-A849-D53F7B91DC55}" type="datetime1">
              <a:rPr lang="en-US" smtClean="0"/>
              <a:t>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EOC Meeting #2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CF38A-B2A2-8D00-2D36-27B3C91B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257"/>
            <a:ext cx="9144000" cy="20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525179"/>
          </a:xfrm>
        </p:spPr>
        <p:txBody>
          <a:bodyPr/>
          <a:lstStyle/>
          <a:p>
            <a:r>
              <a:rPr lang="en-US" dirty="0"/>
              <a:t> The  QP/QM schedule is updated </a:t>
            </a:r>
          </a:p>
          <a:p>
            <a:pPr lvl="1"/>
            <a:r>
              <a:rPr lang="en-US" dirty="0"/>
              <a:t>It incorporates that the system is designed and article (version) 3 is tested</a:t>
            </a:r>
          </a:p>
          <a:p>
            <a:pPr lvl="1"/>
            <a:r>
              <a:rPr lang="en-US" dirty="0"/>
              <a:t>Indirectly it was affected from the  COVID projects delays.</a:t>
            </a:r>
          </a:p>
          <a:p>
            <a:pPr lvl="1"/>
            <a:r>
              <a:rPr lang="en-US" dirty="0"/>
              <a:t>It incorporates the COVID component delay (electronics)</a:t>
            </a:r>
          </a:p>
          <a:p>
            <a:r>
              <a:rPr lang="en-US" dirty="0"/>
              <a:t>Final integration schedule is 8  months  which is reasonable </a:t>
            </a:r>
          </a:p>
          <a:p>
            <a:r>
              <a:rPr lang="en-US" dirty="0"/>
              <a:t>The goal is in summer 2024 to test the a MDP magnet in the pit as final integration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Update –QP/PS/Integration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8AFD49-C7B9-1745-8534-524A1072355F}" type="datetime1">
              <a:rPr lang="en-US" smtClean="0"/>
              <a:t>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EOC Meeting #2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9DC1C-383B-2ADE-2391-685D0C58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19354"/>
            <a:ext cx="9144000" cy="95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6AD6E-954E-07BF-7E5A-190DEB0B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9354"/>
            <a:ext cx="9144000" cy="9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49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579802"/>
            <a:ext cx="4947246" cy="3187729"/>
          </a:xfrm>
        </p:spPr>
        <p:txBody>
          <a:bodyPr/>
          <a:lstStyle/>
          <a:p>
            <a:r>
              <a:rPr lang="en-US" sz="1600" dirty="0"/>
              <a:t>We  had questions  connected mostly with  SC  test sample cryostat and test sample well for  FES</a:t>
            </a:r>
          </a:p>
          <a:p>
            <a:pPr lvl="1"/>
            <a:r>
              <a:rPr lang="en-US" sz="1000" dirty="0"/>
              <a:t>Assuming EDIPO type  sample cryostat, is this what we need?</a:t>
            </a:r>
          </a:p>
          <a:p>
            <a:pPr lvl="1"/>
            <a:r>
              <a:rPr lang="en-US" sz="1000" dirty="0"/>
              <a:t> What are sample dimensions? Constant?</a:t>
            </a:r>
          </a:p>
          <a:p>
            <a:pPr lvl="1"/>
            <a:r>
              <a:rPr lang="en-US" sz="1000" dirty="0"/>
              <a:t>Any limitations on temperature gradient within the sample during testing?</a:t>
            </a:r>
          </a:p>
          <a:p>
            <a:pPr lvl="1"/>
            <a:r>
              <a:rPr lang="en-US" sz="1000" dirty="0"/>
              <a:t>Are there any requirements for warmup/cooldown? </a:t>
            </a:r>
          </a:p>
          <a:p>
            <a:pPr lvl="1"/>
            <a:r>
              <a:rPr lang="en-US" sz="1000" dirty="0"/>
              <a:t>SC transformer, what design we should use? Primary and secondary coil turns?  Is 100kA what we need?</a:t>
            </a:r>
          </a:p>
          <a:p>
            <a:r>
              <a:rPr lang="en-US" sz="1600" dirty="0"/>
              <a:t>Nov. 21-22, we had virtual meeting with users' community - ~ 33 potential users were registered, more connected </a:t>
            </a:r>
          </a:p>
          <a:p>
            <a:r>
              <a:rPr lang="en-US" sz="1600" dirty="0"/>
              <a:t>Indico event: https://</a:t>
            </a:r>
            <a:r>
              <a:rPr lang="en-US" sz="1600" dirty="0" err="1"/>
              <a:t>indico.fnal.gov</a:t>
            </a:r>
            <a:r>
              <a:rPr lang="en-US" sz="1600" dirty="0"/>
              <a:t>/event/57027/</a:t>
            </a:r>
          </a:p>
          <a:p>
            <a:r>
              <a:rPr lang="en-US" sz="1600" dirty="0"/>
              <a:t>It was very productive:  a lot of recommendations, some of them difficult to implement (next talk)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from EOC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5CA98-FCA2-C6A0-28E6-1029094F8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142" y="0"/>
            <a:ext cx="1783910" cy="4972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922E0-1268-A594-A432-74BB967EF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704334"/>
            <a:ext cx="2320290" cy="3518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21F5C-096C-8CED-0006-80D7C01C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980" y="2010452"/>
            <a:ext cx="1764996" cy="24731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38B7248-B8F0-FE6D-4CFB-FB2CC205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35" y="620352"/>
            <a:ext cx="5439776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33541"/>
            <a:ext cx="8915397" cy="4076418"/>
          </a:xfrm>
        </p:spPr>
        <p:txBody>
          <a:bodyPr/>
          <a:lstStyle/>
          <a:p>
            <a:r>
              <a:rPr lang="en-US" dirty="0"/>
              <a:t>The HFVMTF  test pit  construction is done </a:t>
            </a:r>
          </a:p>
          <a:p>
            <a:r>
              <a:rPr lang="en-US" dirty="0">
                <a:solidFill>
                  <a:srgbClr val="4E4E4E"/>
                </a:solidFill>
              </a:rPr>
              <a:t>Procurement is  finalized. </a:t>
            </a:r>
            <a:r>
              <a:rPr lang="en-US" dirty="0"/>
              <a:t>The final cryostat design is in progress with the company </a:t>
            </a:r>
            <a:r>
              <a:rPr lang="en-US" dirty="0">
                <a:solidFill>
                  <a:srgbClr val="4E4E4E"/>
                </a:solidFill>
              </a:rPr>
              <a:t>– cryostat is expected not early than July 2023</a:t>
            </a:r>
          </a:p>
          <a:p>
            <a:r>
              <a:rPr lang="en-US" dirty="0"/>
              <a:t>The QP/QM system is  a close copy of the mu2e/AUP production systems </a:t>
            </a:r>
          </a:p>
          <a:p>
            <a:pPr lvl="1"/>
            <a:r>
              <a:rPr lang="en-US" dirty="0"/>
              <a:t>Small modifications are needed </a:t>
            </a:r>
          </a:p>
          <a:p>
            <a:pPr lvl="1"/>
            <a:r>
              <a:rPr lang="en-US" dirty="0"/>
              <a:t>Main electronic parts are ordered in the fall of 2021 – we started to receive the components</a:t>
            </a:r>
          </a:p>
          <a:p>
            <a:r>
              <a:rPr lang="en-US" dirty="0"/>
              <a:t>Power supplies second  bids are received. Expecting to have a contact in February. Some cost increase is observed. </a:t>
            </a:r>
          </a:p>
          <a:p>
            <a:r>
              <a:rPr lang="en-US" dirty="0"/>
              <a:t>Integration of the stand needs additional </a:t>
            </a:r>
            <a:r>
              <a:rPr lang="en-US" dirty="0" err="1"/>
              <a:t>cryo</a:t>
            </a:r>
            <a:r>
              <a:rPr lang="en-US" dirty="0"/>
              <a:t> effort – expect to get resources after first AUP cryomodule test, Spring 2023</a:t>
            </a:r>
          </a:p>
          <a:p>
            <a:r>
              <a:rPr lang="en-US" dirty="0"/>
              <a:t>Workshop  with potential user community was held in November – recommendations are in  </a:t>
            </a:r>
          </a:p>
          <a:p>
            <a:r>
              <a:rPr lang="en-US" dirty="0"/>
              <a:t>As  today, the current estimation of the stand completion is Summer 2024.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323D14-8A75-EE46-B323-6703F826EFF1}" type="datetime1">
              <a:rPr lang="en-US" smtClean="0"/>
              <a:t>1/18/23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EOC Meeting #2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2BFA7-1EC0-684C-990A-DCBE16AD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974" y="1944157"/>
            <a:ext cx="2604052" cy="320908"/>
          </a:xfrm>
        </p:spPr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CFBC-97CF-A34C-981B-E978F5205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39A4-DC04-D54B-81EC-46FDDDA5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14AB-C366-6448-A8FF-5907FBA9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70082-553D-B440-B7AD-480CC345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Construction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62ED8-C945-8743-A348-1739667C4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EBB3-C1F4-5343-9023-27BACBB30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7A8C-FABE-DC46-81CD-89040B998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16EBE-99D4-6E4F-B683-8B745A2A0D9C}"/>
              </a:ext>
            </a:extLst>
          </p:cNvPr>
          <p:cNvGrpSpPr/>
          <p:nvPr/>
        </p:nvGrpSpPr>
        <p:grpSpPr>
          <a:xfrm>
            <a:off x="47783" y="509722"/>
            <a:ext cx="7135091" cy="4368439"/>
            <a:chOff x="242127" y="509722"/>
            <a:chExt cx="8679622" cy="4368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5D79BF-B74D-9544-AF92-3C8C216F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27" y="509722"/>
              <a:ext cx="8679622" cy="436843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BE25EB-8F39-A547-A841-A767F0760DE9}"/>
                </a:ext>
              </a:extLst>
            </p:cNvPr>
            <p:cNvSpPr/>
            <p:nvPr/>
          </p:nvSpPr>
          <p:spPr>
            <a:xfrm>
              <a:off x="1923872" y="1628106"/>
              <a:ext cx="472157" cy="3850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4EFA8F-E18F-FA48-9479-C8D43B2D94A3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2396029" y="1614151"/>
              <a:ext cx="2064845" cy="2064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B3430-07F4-6B40-BB6C-9CDE8786486F}"/>
                </a:ext>
              </a:extLst>
            </p:cNvPr>
            <p:cNvSpPr txBox="1"/>
            <p:nvPr/>
          </p:nvSpPr>
          <p:spPr>
            <a:xfrm>
              <a:off x="4460874" y="1340919"/>
              <a:ext cx="2172256" cy="400110"/>
            </a:xfrm>
            <a:custGeom>
              <a:avLst/>
              <a:gdLst>
                <a:gd name="connsiteX0" fmla="*/ 0 w 2172256"/>
                <a:gd name="connsiteY0" fmla="*/ 0 h 400110"/>
                <a:gd name="connsiteX1" fmla="*/ 521341 w 2172256"/>
                <a:gd name="connsiteY1" fmla="*/ 0 h 400110"/>
                <a:gd name="connsiteX2" fmla="*/ 999238 w 2172256"/>
                <a:gd name="connsiteY2" fmla="*/ 0 h 400110"/>
                <a:gd name="connsiteX3" fmla="*/ 1585747 w 2172256"/>
                <a:gd name="connsiteY3" fmla="*/ 0 h 400110"/>
                <a:gd name="connsiteX4" fmla="*/ 2172256 w 2172256"/>
                <a:gd name="connsiteY4" fmla="*/ 0 h 400110"/>
                <a:gd name="connsiteX5" fmla="*/ 2172256 w 2172256"/>
                <a:gd name="connsiteY5" fmla="*/ 400110 h 400110"/>
                <a:gd name="connsiteX6" fmla="*/ 1672637 w 2172256"/>
                <a:gd name="connsiteY6" fmla="*/ 400110 h 400110"/>
                <a:gd name="connsiteX7" fmla="*/ 1173018 w 2172256"/>
                <a:gd name="connsiteY7" fmla="*/ 400110 h 400110"/>
                <a:gd name="connsiteX8" fmla="*/ 586509 w 2172256"/>
                <a:gd name="connsiteY8" fmla="*/ 400110 h 400110"/>
                <a:gd name="connsiteX9" fmla="*/ 0 w 2172256"/>
                <a:gd name="connsiteY9" fmla="*/ 400110 h 400110"/>
                <a:gd name="connsiteX10" fmla="*/ 0 w 2172256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2256" h="400110" extrusionOk="0">
                  <a:moveTo>
                    <a:pt x="0" y="0"/>
                  </a:moveTo>
                  <a:cubicBezTo>
                    <a:pt x="223789" y="-8401"/>
                    <a:pt x="301737" y="26609"/>
                    <a:pt x="521341" y="0"/>
                  </a:cubicBezTo>
                  <a:cubicBezTo>
                    <a:pt x="740945" y="-26609"/>
                    <a:pt x="886350" y="30740"/>
                    <a:pt x="999238" y="0"/>
                  </a:cubicBezTo>
                  <a:cubicBezTo>
                    <a:pt x="1112126" y="-30740"/>
                    <a:pt x="1386656" y="58646"/>
                    <a:pt x="1585747" y="0"/>
                  </a:cubicBezTo>
                  <a:cubicBezTo>
                    <a:pt x="1784838" y="-58646"/>
                    <a:pt x="1955764" y="62270"/>
                    <a:pt x="2172256" y="0"/>
                  </a:cubicBezTo>
                  <a:cubicBezTo>
                    <a:pt x="2187877" y="88236"/>
                    <a:pt x="2130387" y="309932"/>
                    <a:pt x="2172256" y="400110"/>
                  </a:cubicBezTo>
                  <a:cubicBezTo>
                    <a:pt x="2003746" y="425803"/>
                    <a:pt x="1900471" y="344944"/>
                    <a:pt x="1672637" y="400110"/>
                  </a:cubicBezTo>
                  <a:cubicBezTo>
                    <a:pt x="1444803" y="455276"/>
                    <a:pt x="1316498" y="397319"/>
                    <a:pt x="1173018" y="400110"/>
                  </a:cubicBezTo>
                  <a:cubicBezTo>
                    <a:pt x="1029538" y="402901"/>
                    <a:pt x="848913" y="385419"/>
                    <a:pt x="586509" y="400110"/>
                  </a:cubicBezTo>
                  <a:cubicBezTo>
                    <a:pt x="324105" y="414801"/>
                    <a:pt x="210370" y="380088"/>
                    <a:pt x="0" y="400110"/>
                  </a:cubicBezTo>
                  <a:cubicBezTo>
                    <a:pt x="-31704" y="228309"/>
                    <a:pt x="5986" y="145186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Current VMTF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8585E3-12E8-AE4C-860B-6AB1C76CF903}"/>
                </a:ext>
              </a:extLst>
            </p:cNvPr>
            <p:cNvSpPr/>
            <p:nvPr/>
          </p:nvSpPr>
          <p:spPr>
            <a:xfrm>
              <a:off x="2881839" y="2920969"/>
              <a:ext cx="859983" cy="664329"/>
            </a:xfrm>
            <a:prstGeom prst="ellipse">
              <a:avLst/>
            </a:prstGeom>
            <a:noFill/>
            <a:ln w="38100">
              <a:solidFill>
                <a:srgbClr val="203BE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8E30B1-D20C-1D47-A0E7-F49CFEA92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9085" y="2855527"/>
              <a:ext cx="1339310" cy="356730"/>
            </a:xfrm>
            <a:prstGeom prst="straightConnector1">
              <a:avLst/>
            </a:prstGeom>
            <a:ln>
              <a:solidFill>
                <a:srgbClr val="203BE2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D1F849-5A7B-0746-B7AE-C8D42C02394B}"/>
                </a:ext>
              </a:extLst>
            </p:cNvPr>
            <p:cNvSpPr txBox="1"/>
            <p:nvPr/>
          </p:nvSpPr>
          <p:spPr>
            <a:xfrm>
              <a:off x="5088395" y="2656906"/>
              <a:ext cx="1525572" cy="461665"/>
            </a:xfrm>
            <a:custGeom>
              <a:avLst/>
              <a:gdLst>
                <a:gd name="connsiteX0" fmla="*/ 0 w 1525572"/>
                <a:gd name="connsiteY0" fmla="*/ 0 h 461665"/>
                <a:gd name="connsiteX1" fmla="*/ 493268 w 1525572"/>
                <a:gd name="connsiteY1" fmla="*/ 0 h 461665"/>
                <a:gd name="connsiteX2" fmla="*/ 956025 w 1525572"/>
                <a:gd name="connsiteY2" fmla="*/ 0 h 461665"/>
                <a:gd name="connsiteX3" fmla="*/ 1525572 w 1525572"/>
                <a:gd name="connsiteY3" fmla="*/ 0 h 461665"/>
                <a:gd name="connsiteX4" fmla="*/ 1525572 w 1525572"/>
                <a:gd name="connsiteY4" fmla="*/ 461665 h 461665"/>
                <a:gd name="connsiteX5" fmla="*/ 1047559 w 1525572"/>
                <a:gd name="connsiteY5" fmla="*/ 461665 h 461665"/>
                <a:gd name="connsiteX6" fmla="*/ 508524 w 1525572"/>
                <a:gd name="connsiteY6" fmla="*/ 461665 h 461665"/>
                <a:gd name="connsiteX7" fmla="*/ 0 w 1525572"/>
                <a:gd name="connsiteY7" fmla="*/ 461665 h 461665"/>
                <a:gd name="connsiteX8" fmla="*/ 0 w 1525572"/>
                <a:gd name="connsiteY8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572" h="461665" extrusionOk="0">
                  <a:moveTo>
                    <a:pt x="0" y="0"/>
                  </a:moveTo>
                  <a:cubicBezTo>
                    <a:pt x="216115" y="-46931"/>
                    <a:pt x="268056" y="29930"/>
                    <a:pt x="493268" y="0"/>
                  </a:cubicBezTo>
                  <a:cubicBezTo>
                    <a:pt x="718480" y="-29930"/>
                    <a:pt x="767516" y="25130"/>
                    <a:pt x="956025" y="0"/>
                  </a:cubicBezTo>
                  <a:cubicBezTo>
                    <a:pt x="1144534" y="-25130"/>
                    <a:pt x="1346633" y="27445"/>
                    <a:pt x="1525572" y="0"/>
                  </a:cubicBezTo>
                  <a:cubicBezTo>
                    <a:pt x="1527920" y="217652"/>
                    <a:pt x="1498765" y="330148"/>
                    <a:pt x="1525572" y="461665"/>
                  </a:cubicBezTo>
                  <a:cubicBezTo>
                    <a:pt x="1426773" y="473459"/>
                    <a:pt x="1199003" y="423151"/>
                    <a:pt x="1047559" y="461665"/>
                  </a:cubicBezTo>
                  <a:cubicBezTo>
                    <a:pt x="896115" y="500179"/>
                    <a:pt x="643297" y="442979"/>
                    <a:pt x="508524" y="461665"/>
                  </a:cubicBezTo>
                  <a:cubicBezTo>
                    <a:pt x="373751" y="480351"/>
                    <a:pt x="200232" y="423383"/>
                    <a:pt x="0" y="461665"/>
                  </a:cubicBezTo>
                  <a:cubicBezTo>
                    <a:pt x="-44876" y="298091"/>
                    <a:pt x="27200" y="144582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203BE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HFVMTF</a:t>
              </a:r>
              <a:r>
                <a:rPr lang="en-US" dirty="0"/>
                <a:t> </a:t>
              </a:r>
            </a:p>
          </p:txBody>
        </p:sp>
      </p:grp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7B99B498-B9DD-C448-A80F-9B78A5B65B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2677" y="1347470"/>
            <a:ext cx="292354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2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E064D-C7F8-614C-9409-CF7C027A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QP/QM  Current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BBA56-A5B3-1940-B329-F9911562F5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AD24-6CC9-3D47-A552-C445FF9C9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7FDE-F869-964E-B211-BE27D96B1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DB86A3-602C-AA49-9A9F-705403E11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215" y="595901"/>
            <a:ext cx="7078894" cy="446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C69417-BF64-5746-9C76-FBCB4622CD38}"/>
              </a:ext>
            </a:extLst>
          </p:cNvPr>
          <p:cNvSpPr txBox="1"/>
          <p:nvPr/>
        </p:nvSpPr>
        <p:spPr>
          <a:xfrm>
            <a:off x="2447365" y="39464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78D19-38FC-B64C-B983-2DA5A01FD0C5}"/>
              </a:ext>
            </a:extLst>
          </p:cNvPr>
          <p:cNvSpPr txBox="1"/>
          <p:nvPr/>
        </p:nvSpPr>
        <p:spPr>
          <a:xfrm>
            <a:off x="5382461" y="36087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2 </a:t>
            </a:r>
          </a:p>
        </p:txBody>
      </p:sp>
    </p:spTree>
    <p:extLst>
      <p:ext uri="{BB962C8B-B14F-4D97-AF65-F5344CB8AC3E}">
        <p14:creationId xmlns:p14="http://schemas.microsoft.com/office/powerpoint/2010/main" val="392809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A5CC0-CF26-2046-8A99-CCBF7DD5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00" y="1238161"/>
            <a:ext cx="3697354" cy="3251645"/>
          </a:xfrm>
        </p:spPr>
        <p:txBody>
          <a:bodyPr/>
          <a:lstStyle/>
          <a:p>
            <a:r>
              <a:rPr lang="en-US" dirty="0"/>
              <a:t>There were some scary moments </a:t>
            </a:r>
          </a:p>
          <a:p>
            <a:pPr lvl="1"/>
            <a:r>
              <a:rPr lang="en-US" dirty="0"/>
              <a:t>~ 5 m the walls started to collapse</a:t>
            </a:r>
          </a:p>
          <a:p>
            <a:pPr lvl="1"/>
            <a:r>
              <a:rPr lang="en-US" dirty="0"/>
              <a:t>Concern that building column support was possibly compromised</a:t>
            </a:r>
          </a:p>
          <a:p>
            <a:pPr lvl="1"/>
            <a:r>
              <a:rPr lang="en-US" dirty="0"/>
              <a:t>Additional concrete was injected </a:t>
            </a:r>
          </a:p>
          <a:p>
            <a:pPr lvl="1"/>
            <a:r>
              <a:rPr lang="en-US" dirty="0"/>
              <a:t>Column survey before an after construction was  showing no significant change of the tilt or position of the column </a:t>
            </a:r>
          </a:p>
          <a:p>
            <a:r>
              <a:rPr lang="en-US" dirty="0"/>
              <a:t>Several change request were executed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0F0C2-BBE0-7B4A-A910-3CFEA55A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Current status  - pit is done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1A1F-A175-A74F-921E-7F0BBE198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135A5-A84B-D34B-9A57-D46B7E777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BD7A-4A8B-E74A-BA14-66709205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193342CD-BA51-3B47-8438-8AA298492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4" y="1483441"/>
            <a:ext cx="1535626" cy="27257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92F7D2-8D14-EA4F-A746-38BECCBF13D8}"/>
              </a:ext>
            </a:extLst>
          </p:cNvPr>
          <p:cNvGrpSpPr/>
          <p:nvPr/>
        </p:nvGrpSpPr>
        <p:grpSpPr>
          <a:xfrm>
            <a:off x="5909900" y="1382575"/>
            <a:ext cx="2823800" cy="2622733"/>
            <a:chOff x="5605347" y="457770"/>
            <a:chExt cx="2823800" cy="20662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1E6AD2-95F6-4F4B-AB09-AE3BD4E7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282" y="457770"/>
              <a:ext cx="2751865" cy="206389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2BD027-59A8-1643-899E-C870A4799DE4}"/>
                </a:ext>
              </a:extLst>
            </p:cNvPr>
            <p:cNvSpPr txBox="1"/>
            <p:nvPr/>
          </p:nvSpPr>
          <p:spPr>
            <a:xfrm>
              <a:off x="5605347" y="2123888"/>
              <a:ext cx="1694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HFVMTF pit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8A2069-3BCC-9F46-AC2C-2D6635B2C5B9}"/>
                </a:ext>
              </a:extLst>
            </p:cNvPr>
            <p:cNvSpPr/>
            <p:nvPr/>
          </p:nvSpPr>
          <p:spPr>
            <a:xfrm>
              <a:off x="6716467" y="1513017"/>
              <a:ext cx="669073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864E7D-5CE6-6E47-891C-D4B6CD1B111A}"/>
                </a:ext>
              </a:extLst>
            </p:cNvPr>
            <p:cNvSpPr txBox="1"/>
            <p:nvPr/>
          </p:nvSpPr>
          <p:spPr>
            <a:xfrm>
              <a:off x="5672860" y="1582121"/>
              <a:ext cx="1111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 m deep pit for  the cryostat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0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4489"/>
            <a:ext cx="8672513" cy="661151"/>
          </a:xfrm>
        </p:spPr>
        <p:txBody>
          <a:bodyPr/>
          <a:lstStyle/>
          <a:p>
            <a:r>
              <a:rPr lang="en-US" dirty="0"/>
              <a:t>Benefiting from the  projects, LHC-AUP and mostly Mu2e</a:t>
            </a:r>
          </a:p>
          <a:p>
            <a:r>
              <a:rPr lang="en-US" dirty="0"/>
              <a:t>Production/Operational grade QM/QC  - design is  done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Quench Protection and Quench Monitoring (QP/QM)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A393F0-CBD5-FE40-94FA-54BF7F39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139" y="1599644"/>
            <a:ext cx="3575407" cy="2681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E0AD0-AF81-3E4C-9B07-F31E9C94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0" y="1443808"/>
            <a:ext cx="4418863" cy="369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1A333-DCE6-D948-B6DA-B451BFBB8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23" y="1599645"/>
            <a:ext cx="4691477" cy="2980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E94DC-623E-2341-8D7C-A0C755E5857A}"/>
              </a:ext>
            </a:extLst>
          </p:cNvPr>
          <p:cNvSpPr txBox="1"/>
          <p:nvPr/>
        </p:nvSpPr>
        <p:spPr>
          <a:xfrm>
            <a:off x="5633178" y="1212975"/>
            <a:ext cx="17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AQD system </a:t>
            </a:r>
          </a:p>
        </p:txBody>
      </p:sp>
    </p:spTree>
    <p:extLst>
      <p:ext uri="{BB962C8B-B14F-4D97-AF65-F5344CB8AC3E}">
        <p14:creationId xmlns:p14="http://schemas.microsoft.com/office/powerpoint/2010/main" val="91870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EA939-ADC3-A642-ADE9-F1098179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42" y="938742"/>
            <a:ext cx="5367065" cy="3577263"/>
          </a:xfrm>
        </p:spPr>
        <p:txBody>
          <a:bodyPr/>
          <a:lstStyle/>
          <a:p>
            <a:r>
              <a:rPr lang="en-US" dirty="0"/>
              <a:t>Short Overview</a:t>
            </a:r>
          </a:p>
          <a:p>
            <a:r>
              <a:rPr lang="en-US" dirty="0">
                <a:solidFill>
                  <a:srgbClr val="00B050"/>
                </a:solidFill>
              </a:rPr>
              <a:t>STEP 1</a:t>
            </a:r>
            <a:r>
              <a:rPr lang="en-US" dirty="0"/>
              <a:t>: Test Pit construction and cryostat (GPP at </a:t>
            </a:r>
            <a:r>
              <a:rPr lang="en-US" dirty="0" err="1"/>
              <a:t>Fermiab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7030A0"/>
                </a:solidFill>
              </a:rPr>
              <a:t>STEP 2:</a:t>
            </a:r>
            <a:r>
              <a:rPr lang="en-US" dirty="0"/>
              <a:t> Quench Protection and Monitoring systems (QP/QM), Power Supplies, and test insert (cable holder) </a:t>
            </a:r>
          </a:p>
          <a:p>
            <a:r>
              <a:rPr lang="en-US" dirty="0">
                <a:solidFill>
                  <a:srgbClr val="FF0000"/>
                </a:solidFill>
              </a:rPr>
              <a:t>STEP 3</a:t>
            </a:r>
            <a:r>
              <a:rPr lang="en-US" dirty="0"/>
              <a:t>: Test Facility  integration</a:t>
            </a:r>
          </a:p>
          <a:p>
            <a:r>
              <a:rPr lang="en-US" dirty="0"/>
              <a:t>Funding status</a:t>
            </a:r>
          </a:p>
          <a:p>
            <a:r>
              <a:rPr lang="en-US" dirty="0"/>
              <a:t>Schedule  </a:t>
            </a:r>
          </a:p>
          <a:p>
            <a:r>
              <a:rPr lang="en-US" dirty="0"/>
              <a:t>Summary </a:t>
            </a:r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3B6E4-44C5-2F42-9006-D5E330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73A0-680A-104D-84A1-C350B8FA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E632-9C08-1749-9F9B-C87E170A7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64EC-1C2D-7D44-B28A-FA076D50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835E574C-39B2-6D81-5D7B-B055C3F7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95" y="616118"/>
            <a:ext cx="2074263" cy="38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92966"/>
            <a:ext cx="6515100" cy="770079"/>
          </a:xfrm>
        </p:spPr>
        <p:txBody>
          <a:bodyPr/>
          <a:lstStyle/>
          <a:p>
            <a:pPr algn="ctr"/>
            <a:r>
              <a:rPr lang="en-US" dirty="0"/>
              <a:t>Mu2e 1</a:t>
            </a:r>
            <a:r>
              <a:rPr lang="en-US" baseline="30000" dirty="0"/>
              <a:t>st</a:t>
            </a:r>
            <a:r>
              <a:rPr lang="en-US" dirty="0"/>
              <a:t> Article Quench Protection </a:t>
            </a:r>
            <a:br>
              <a:rPr lang="en-US" dirty="0"/>
            </a:br>
            <a:r>
              <a:rPr lang="en-US" dirty="0"/>
              <a:t>Hi-Lumi ZMT Cold 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6861" y="4878160"/>
            <a:ext cx="421560" cy="189140"/>
          </a:xfrm>
        </p:spPr>
        <p:txBody>
          <a:bodyPr/>
          <a:lstStyle/>
          <a:p>
            <a:pPr>
              <a:defRPr/>
            </a:pPr>
            <a:r>
              <a:rPr lang="en-US"/>
              <a:t>1/20/23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E23E34-0214-42A6-BD5F-D07D7F77ECC5}"/>
              </a:ext>
            </a:extLst>
          </p:cNvPr>
          <p:cNvSpPr txBox="1">
            <a:spLocks/>
          </p:cNvSpPr>
          <p:nvPr/>
        </p:nvSpPr>
        <p:spPr>
          <a:xfrm>
            <a:off x="1588648" y="4872571"/>
            <a:ext cx="62640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675" dirty="0"/>
              <a:t>Darryl Orris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26049-98C0-469F-8800-1A7DA1FA805E}"/>
              </a:ext>
            </a:extLst>
          </p:cNvPr>
          <p:cNvSpPr txBox="1"/>
          <p:nvPr/>
        </p:nvSpPr>
        <p:spPr>
          <a:xfrm>
            <a:off x="1397636" y="859566"/>
            <a:ext cx="6348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ZOOM Power Test side note: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test was carried out in the control room, which has a limited capacity due to COVID-19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Zoom meetings were set up so all the subject matter experts could participate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relevant test GUIs were shared with audio – worked great!</a:t>
            </a:r>
          </a:p>
          <a:p>
            <a:endParaRPr lang="en-US" sz="18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272C7CF-4D31-4C78-BC87-78DC955D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01" y="2723538"/>
            <a:ext cx="3107777" cy="1748437"/>
          </a:xfrm>
          <a:prstGeom prst="rect">
            <a:avLst/>
          </a:prstGeom>
        </p:spPr>
      </p:pic>
      <p:pic>
        <p:nvPicPr>
          <p:cNvPr id="12" name="Picture 11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62F1710-40B8-44A8-880B-C5C490DF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87" y="2723539"/>
            <a:ext cx="3107777" cy="174843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6765-F762-41D8-46A5-E77C4B7B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IPT Meeting #6 | G. Velev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8562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745B-EA44-1F27-D1E6-875DF6A2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plate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DE57-6B4C-B01B-4001-75F6504F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82285"/>
            <a:ext cx="4557408" cy="3740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entertained 3 different options for  lambda plate sealing -  decided on the BNL seal following one of the EOC recommendations</a:t>
            </a:r>
          </a:p>
          <a:p>
            <a:r>
              <a:rPr lang="en-US" dirty="0"/>
              <a:t>After several meetings with BNL and evaluating our options, we decided to used BNL  Lambda plate seal </a:t>
            </a:r>
          </a:p>
          <a:p>
            <a:r>
              <a:rPr lang="en-US" dirty="0"/>
              <a:t>For the anti-cryostat seal, we are still looking at two options BNL and Fermilab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4DDBE-F521-795D-F595-141B8FC1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3F21FC-1ACC-8C4A-B914-EAD9EA85A448}" type="datetime1">
              <a:rPr lang="en-US" smtClean="0"/>
              <a:t>1/18/23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8A27-C4F2-4103-CBDA-04E2169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EOC Meeting #2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3AA2-C89B-631E-C4D6-807D9591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951D5-4A91-8278-8947-61AE726B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142" y="2427685"/>
            <a:ext cx="1557872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2BAEB-20EF-5BB5-9FB4-99D89CB0B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89" y="2427684"/>
            <a:ext cx="1557872" cy="2088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A27AD-B5A7-603C-4595-2B7E4E27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73" y="128580"/>
            <a:ext cx="2506393" cy="2004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2D4FAC-C0CB-1DCD-3D75-4448DC603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53" y="318401"/>
            <a:ext cx="2381250" cy="1905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F43CE-B509-6DE7-C706-4947427F5144}"/>
              </a:ext>
            </a:extLst>
          </p:cNvPr>
          <p:cNvSpPr/>
          <p:nvPr/>
        </p:nvSpPr>
        <p:spPr>
          <a:xfrm>
            <a:off x="5752289" y="1122573"/>
            <a:ext cx="324256" cy="2911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424747-BC30-B35E-6424-F957AD82D61F}"/>
              </a:ext>
            </a:extLst>
          </p:cNvPr>
          <p:cNvCxnSpPr/>
          <p:nvPr/>
        </p:nvCxnSpPr>
        <p:spPr>
          <a:xfrm flipV="1">
            <a:off x="6076545" y="1154999"/>
            <a:ext cx="1180289" cy="84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735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0B95B-31F9-1349-BBC9-EBBF038F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77214"/>
          </a:xfrm>
        </p:spPr>
        <p:txBody>
          <a:bodyPr/>
          <a:lstStyle/>
          <a:p>
            <a:r>
              <a:rPr lang="en-US" dirty="0"/>
              <a:t>This  project has very low  or no contingency (10% were used in GPP estimation and some other task)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1E0AE-BFE5-084D-9031-41BCA5E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3235"/>
            <a:ext cx="8686800" cy="320908"/>
          </a:xfrm>
        </p:spPr>
        <p:txBody>
          <a:bodyPr/>
          <a:lstStyle/>
          <a:p>
            <a:r>
              <a:rPr lang="en-US" dirty="0"/>
              <a:t>Funding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4362-8C8D-4042-A54D-F955ED963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CC0C-A5DB-7D4D-AA2D-83BB7D3D3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1F-1DD6-784E-BDF8-17FBC949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4C17FB-BAEC-D847-B4C1-935EDCE3E661}"/>
              </a:ext>
            </a:extLst>
          </p:cNvPr>
          <p:cNvGraphicFramePr>
            <a:graphicFrameLocks noGrp="1"/>
          </p:cNvGraphicFramePr>
          <p:nvPr/>
        </p:nvGraphicFramePr>
        <p:xfrm>
          <a:off x="511611" y="1366403"/>
          <a:ext cx="7886701" cy="2942439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50686"/>
                  </a:ext>
                </a:extLst>
              </a:tr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total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00254"/>
                  </a:ext>
                </a:extLst>
              </a:tr>
              <a:tr h="43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34553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 Received (QP/QM)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May 2020,  for QP/QM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65832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 Received (Power Supplies)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April 2021,  for PSs and supporting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476823"/>
                  </a:ext>
                </a:extLst>
              </a:tr>
              <a:tr h="229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  (Integration)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0221"/>
                  </a:ext>
                </a:extLst>
              </a:tr>
              <a:tr h="253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3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54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facility is  constructed in Industrial Building 1, APS-TD, Fermilab.  The proposed place is selected based on the proximity to the needed base infrastructure, including cryogenic, power, water and cranes. </a:t>
            </a:r>
          </a:p>
          <a:p>
            <a:r>
              <a:rPr lang="en-US" dirty="0"/>
              <a:t> Minimum operating temperature of the facility is 1.9K for the magnet providing the background field and with min 4.5 K  for the test samples, variable  to  ~50 K. </a:t>
            </a:r>
          </a:p>
          <a:p>
            <a:r>
              <a:rPr lang="en-US" dirty="0"/>
              <a:t> The test pit cryostat should accommodate a dipole (cold mass) with maximum dimensions of 1.3 m and length of  3 m </a:t>
            </a:r>
          </a:p>
          <a:p>
            <a:r>
              <a:rPr lang="en-US" dirty="0"/>
              <a:t> The maximum energy in the test field dipole should be &lt; 20 MJ </a:t>
            </a:r>
          </a:p>
          <a:p>
            <a:r>
              <a:rPr lang="en-US" dirty="0"/>
              <a:t> The maximum weight of the dipole cold mass should not exceed 20 ton </a:t>
            </a:r>
          </a:p>
          <a:p>
            <a:r>
              <a:rPr lang="en-US" dirty="0"/>
              <a:t> The test facility should be efficient and safe, minimizing the time for experiment preparation and no helium losses. </a:t>
            </a:r>
          </a:p>
          <a:p>
            <a:r>
              <a:rPr lang="en-US" dirty="0"/>
              <a:t>Operational lifetime of the facility at  least 20 years.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 Test Facility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0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83F79F-B3BD-2451-712F-A4457F5D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981752" cy="3794522"/>
          </a:xfrm>
        </p:spPr>
        <p:txBody>
          <a:bodyPr/>
          <a:lstStyle/>
          <a:p>
            <a:r>
              <a:rPr lang="en-US" dirty="0"/>
              <a:t>Fermilab team is  fully assembled to L2</a:t>
            </a:r>
          </a:p>
          <a:p>
            <a:r>
              <a:rPr lang="en-US" dirty="0"/>
              <a:t>To execute the tasks, we  rely on the personnel of the Magnet Technology Division and </a:t>
            </a:r>
            <a:r>
              <a:rPr lang="en-US" dirty="0" err="1"/>
              <a:t>Cryo</a:t>
            </a:r>
            <a:r>
              <a:rPr lang="en-US" dirty="0"/>
              <a:t> Technology Division  (Magnet and Cry Sectors in APS-TD)</a:t>
            </a:r>
          </a:p>
          <a:p>
            <a:r>
              <a:rPr lang="en-US" dirty="0"/>
              <a:t>We are in strong competition with two 413b projects at CD3 level – Mu2e, and  US  LHC-AUP </a:t>
            </a:r>
          </a:p>
          <a:p>
            <a:r>
              <a:rPr lang="en-US" dirty="0"/>
              <a:t>COVID and other  factors delayed the projects. </a:t>
            </a:r>
          </a:p>
          <a:p>
            <a:r>
              <a:rPr lang="en-US" dirty="0"/>
              <a:t>Now, we  are navigating in environment where resources are in high demand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679A3-07B4-9488-8C1A-3F1917A9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team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12579-9360-83DE-BB73-E00A6678AE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3886-C349-274A-E912-447C0D19B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4AECA-83D1-CC43-2E01-0D490D694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E70279-2C4D-3B8E-96EE-AFC16E98B284}"/>
              </a:ext>
            </a:extLst>
          </p:cNvPr>
          <p:cNvGrpSpPr/>
          <p:nvPr/>
        </p:nvGrpSpPr>
        <p:grpSpPr>
          <a:xfrm>
            <a:off x="5210356" y="772230"/>
            <a:ext cx="3684173" cy="3409573"/>
            <a:chOff x="55889" y="667265"/>
            <a:chExt cx="8766835" cy="36101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1A7AAA-866E-E863-1632-2D8149151E1C}"/>
                </a:ext>
              </a:extLst>
            </p:cNvPr>
            <p:cNvSpPr txBox="1"/>
            <p:nvPr/>
          </p:nvSpPr>
          <p:spPr>
            <a:xfrm>
              <a:off x="2990335" y="667265"/>
              <a:ext cx="2644345" cy="4236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Project Director </a:t>
              </a:r>
            </a:p>
            <a:p>
              <a:pPr algn="ctr"/>
              <a:r>
                <a:rPr lang="en-US" sz="1000" dirty="0"/>
                <a:t>G. Velev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ABF1AF-A9BF-2E58-7AE9-2DCFBF8E8D03}"/>
                </a:ext>
              </a:extLst>
            </p:cNvPr>
            <p:cNvSpPr txBox="1"/>
            <p:nvPr/>
          </p:nvSpPr>
          <p:spPr>
            <a:xfrm>
              <a:off x="2990335" y="1470464"/>
              <a:ext cx="2644345" cy="4236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Project Manager </a:t>
              </a:r>
            </a:p>
            <a:p>
              <a:pPr algn="ctr"/>
              <a:r>
                <a:rPr lang="en-US" sz="1000" dirty="0"/>
                <a:t>V. Nikolic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DEAA34-D971-D5C4-4181-C315ECC9D5ED}"/>
                </a:ext>
              </a:extLst>
            </p:cNvPr>
            <p:cNvSpPr txBox="1"/>
            <p:nvPr/>
          </p:nvSpPr>
          <p:spPr>
            <a:xfrm>
              <a:off x="55889" y="2772713"/>
              <a:ext cx="1859407" cy="4236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Mechanical  </a:t>
              </a:r>
            </a:p>
            <a:p>
              <a:pPr algn="ctr"/>
              <a:r>
                <a:rPr lang="en-US" sz="1000" dirty="0"/>
                <a:t>V. Nikolic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DFDA80-214B-C5A0-109A-9DE976636543}"/>
                </a:ext>
              </a:extLst>
            </p:cNvPr>
            <p:cNvSpPr txBox="1"/>
            <p:nvPr/>
          </p:nvSpPr>
          <p:spPr>
            <a:xfrm>
              <a:off x="2029424" y="2772713"/>
              <a:ext cx="1479646" cy="4236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Cryostat </a:t>
              </a:r>
            </a:p>
            <a:p>
              <a:pPr algn="ctr"/>
              <a:r>
                <a:rPr lang="en-US" sz="1000" dirty="0" err="1"/>
                <a:t>R.Bruce</a:t>
              </a:r>
              <a:r>
                <a:rPr lang="en-US" sz="1000" dirty="0"/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E6CEB4-4FAF-DBD6-C8AE-BB9F573D7832}"/>
                </a:ext>
              </a:extLst>
            </p:cNvPr>
            <p:cNvSpPr txBox="1"/>
            <p:nvPr/>
          </p:nvSpPr>
          <p:spPr>
            <a:xfrm>
              <a:off x="3598978" y="2774466"/>
              <a:ext cx="1510687" cy="586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QP/QM system </a:t>
              </a:r>
            </a:p>
            <a:p>
              <a:pPr algn="ctr"/>
              <a:r>
                <a:rPr lang="en-US" sz="1000" dirty="0" err="1"/>
                <a:t>C.Arcola</a:t>
              </a:r>
              <a:endParaRPr lang="en-US" sz="1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2F7D40-FD1B-348C-5965-F05334114862}"/>
                </a:ext>
              </a:extLst>
            </p:cNvPr>
            <p:cNvSpPr txBox="1"/>
            <p:nvPr/>
          </p:nvSpPr>
          <p:spPr>
            <a:xfrm>
              <a:off x="5180646" y="2777512"/>
              <a:ext cx="1686696" cy="586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Power Supplies </a:t>
              </a:r>
            </a:p>
            <a:p>
              <a:pPr algn="ctr"/>
              <a:r>
                <a:rPr lang="en-US" sz="1000" dirty="0"/>
                <a:t>X. Yuan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D834A0-D75B-2FD6-BB78-8F76E4E15792}"/>
                </a:ext>
              </a:extLst>
            </p:cNvPr>
            <p:cNvSpPr txBox="1"/>
            <p:nvPr/>
          </p:nvSpPr>
          <p:spPr>
            <a:xfrm>
              <a:off x="6969363" y="2772713"/>
              <a:ext cx="1853361" cy="5865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Integration</a:t>
              </a:r>
            </a:p>
            <a:p>
              <a:pPr algn="ctr"/>
              <a:r>
                <a:rPr lang="en-US" sz="1000" dirty="0"/>
                <a:t> G. Velev (interim)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757AE4-F531-88DF-199F-FF4592D2E9F1}"/>
                </a:ext>
              </a:extLst>
            </p:cNvPr>
            <p:cNvSpPr txBox="1"/>
            <p:nvPr/>
          </p:nvSpPr>
          <p:spPr>
            <a:xfrm>
              <a:off x="1692397" y="3723419"/>
              <a:ext cx="5226909" cy="554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Magnet and </a:t>
              </a:r>
              <a:r>
                <a:rPr lang="en-US" sz="1400" dirty="0" err="1"/>
                <a:t>Cryo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Division Personnel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9195CB3-4484-7022-5DE5-C75A1FA318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8803" y="1140530"/>
              <a:ext cx="15517" cy="32879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178CF3-A967-6A02-D05C-55D42AA1738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4312509" y="1894112"/>
              <a:ext cx="1706" cy="50197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A7F6B3-31D3-3A59-08B2-7B55F688115B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48" y="2427494"/>
              <a:ext cx="67207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AA5BEF5-0A15-50E0-4B83-4EE8E3CD7F3C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69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125C300-3EB8-89AD-777B-F1FDF1640EB6}"/>
                </a:ext>
              </a:extLst>
            </p:cNvPr>
            <p:cNvCxnSpPr>
              <a:cxnSpLocks/>
            </p:cNvCxnSpPr>
            <p:nvPr/>
          </p:nvCxnSpPr>
          <p:spPr>
            <a:xfrm>
              <a:off x="2757139" y="2427494"/>
              <a:ext cx="0" cy="3514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DA8CB6-AD0C-9B9F-28D5-4EDABB1A833D}"/>
                </a:ext>
              </a:extLst>
            </p:cNvPr>
            <p:cNvCxnSpPr>
              <a:cxnSpLocks/>
            </p:cNvCxnSpPr>
            <p:nvPr/>
          </p:nvCxnSpPr>
          <p:spPr>
            <a:xfrm>
              <a:off x="4312508" y="2376504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8255689-7F7B-7661-D7B1-645C294B1ECB}"/>
                </a:ext>
              </a:extLst>
            </p:cNvPr>
            <p:cNvCxnSpPr>
              <a:cxnSpLocks/>
            </p:cNvCxnSpPr>
            <p:nvPr/>
          </p:nvCxnSpPr>
          <p:spPr>
            <a:xfrm>
              <a:off x="6040470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53F782-B8A6-9DB1-2DD5-74DA980BE4AB}"/>
                </a:ext>
              </a:extLst>
            </p:cNvPr>
            <p:cNvCxnSpPr>
              <a:cxnSpLocks/>
            </p:cNvCxnSpPr>
            <p:nvPr/>
          </p:nvCxnSpPr>
          <p:spPr>
            <a:xfrm>
              <a:off x="7792721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8448D1C-DBBB-2B0F-DF8D-C4B41BDA35F2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985594" y="3196361"/>
              <a:ext cx="3249281" cy="50115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B480BEC-E915-29BB-D051-4774F062C65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2773009" y="3208692"/>
              <a:ext cx="1532844" cy="5147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74111F-FB61-9794-EBDD-1ECB5B21751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4305853" y="3361055"/>
              <a:ext cx="48470" cy="3372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111BBA-528A-DAD7-FE8E-231FDB022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3627" y="3326561"/>
              <a:ext cx="1727961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BDE0856-763F-4543-65F2-8D8E02D68F78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4396508" y="3359302"/>
              <a:ext cx="3499535" cy="3382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2842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4" y="674488"/>
            <a:ext cx="5221228" cy="4064289"/>
          </a:xfrm>
        </p:spPr>
        <p:txBody>
          <a:bodyPr/>
          <a:lstStyle/>
          <a:p>
            <a:r>
              <a:rPr lang="en-US" dirty="0"/>
              <a:t>This part of  the project includes only the civil (pit) construction,  the magnet cryostat  and </a:t>
            </a:r>
            <a:r>
              <a:rPr lang="en-US" dirty="0" err="1"/>
              <a:t>top&amp;lambda</a:t>
            </a:r>
            <a:r>
              <a:rPr lang="en-US" dirty="0"/>
              <a:t> plates</a:t>
            </a:r>
          </a:p>
          <a:p>
            <a:r>
              <a:rPr lang="en-US" dirty="0"/>
              <a:t>The pit is done - still dry even during strong Midwest rains </a:t>
            </a:r>
          </a:p>
          <a:p>
            <a:r>
              <a:rPr lang="en-US" dirty="0"/>
              <a:t>Cryostat vendor was selected</a:t>
            </a:r>
          </a:p>
          <a:p>
            <a:pPr lvl="1"/>
            <a:r>
              <a:rPr lang="en-US" dirty="0"/>
              <a:t>Meeting with the vendor every week</a:t>
            </a:r>
          </a:p>
          <a:p>
            <a:pPr lvl="1"/>
            <a:r>
              <a:rPr lang="en-US" dirty="0"/>
              <a:t>Preliminary design review is done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Final design review is expected in early February</a:t>
            </a:r>
          </a:p>
          <a:p>
            <a:pPr lvl="1"/>
            <a:r>
              <a:rPr lang="en-US" dirty="0"/>
              <a:t>Expected delivery June 2023 – probable delay of several months</a:t>
            </a:r>
          </a:p>
          <a:p>
            <a:r>
              <a:rPr lang="en-US" dirty="0"/>
              <a:t>Top  and lambda plate design is in progress - the goal is to deliver  the top and lambda plate in  May for cryostat commissioning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Pit and Cryostat – Status/Plans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276E7-D25A-CEAF-6E41-7E6001489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05601" y="570072"/>
            <a:ext cx="2053140" cy="384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95357-5337-541E-0A3C-515D547EA584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40" y="807516"/>
            <a:ext cx="1620160" cy="313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45431C-ACA5-43E5-32C9-2749838AFDCF}"/>
              </a:ext>
            </a:extLst>
          </p:cNvPr>
          <p:cNvSpPr txBox="1"/>
          <p:nvPr/>
        </p:nvSpPr>
        <p:spPr>
          <a:xfrm>
            <a:off x="7986956" y="2697760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Lambda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3FDFB-EF5C-8A00-4D28-61FF2EEA2BD1}"/>
              </a:ext>
            </a:extLst>
          </p:cNvPr>
          <p:cNvSpPr txBox="1"/>
          <p:nvPr/>
        </p:nvSpPr>
        <p:spPr>
          <a:xfrm>
            <a:off x="7921857" y="1852006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419606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85613"/>
            <a:ext cx="5637362" cy="4089904"/>
          </a:xfrm>
        </p:spPr>
        <p:txBody>
          <a:bodyPr/>
          <a:lstStyle/>
          <a:p>
            <a:r>
              <a:rPr lang="en-US" dirty="0"/>
              <a:t>Benefiting from the  projects  mostly Mu2e Production/Operational grade QM/QC</a:t>
            </a:r>
          </a:p>
          <a:p>
            <a:r>
              <a:rPr lang="en-US" dirty="0"/>
              <a:t>Primary Custom Digital Quench Detection System (DQD)</a:t>
            </a:r>
          </a:p>
          <a:p>
            <a:r>
              <a:rPr lang="en-US" dirty="0"/>
              <a:t>Redundant Custom Analog Quench Detection System (AQD)</a:t>
            </a:r>
          </a:p>
          <a:p>
            <a:r>
              <a:rPr lang="en-US" dirty="0"/>
              <a:t>Quench management system, based on National Instruments C-RIO (Tier III ). Provides quench configuration, control and monitoring, and quench data management.</a:t>
            </a:r>
          </a:p>
          <a:p>
            <a:r>
              <a:rPr lang="en-US" dirty="0"/>
              <a:t>It is 85%  finalized. Some modifications are needed to  include some test capabilities for the samples.</a:t>
            </a:r>
          </a:p>
          <a:p>
            <a:r>
              <a:rPr lang="en-US" dirty="0"/>
              <a:t>Critical components  are ordered and 50% received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Quench Protection and Quench Monitoring (QP/QM)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1E040DAE-1A2F-4BDD-F35C-98225B03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57" y="1103113"/>
            <a:ext cx="3739474" cy="282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0B594-3E09-1E22-9220-0180B3808BD7}"/>
              </a:ext>
            </a:extLst>
          </p:cNvPr>
          <p:cNvSpPr txBox="1"/>
          <p:nvPr/>
        </p:nvSpPr>
        <p:spPr>
          <a:xfrm>
            <a:off x="6926346" y="91844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#1 </a:t>
            </a:r>
          </a:p>
        </p:txBody>
      </p:sp>
    </p:spTree>
    <p:extLst>
      <p:ext uri="{BB962C8B-B14F-4D97-AF65-F5344CB8AC3E}">
        <p14:creationId xmlns:p14="http://schemas.microsoft.com/office/powerpoint/2010/main" val="1234182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85731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00A8152-474F-7664-370A-15B92CFE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406639"/>
            <a:ext cx="4770841" cy="4466384"/>
          </a:xfrm>
        </p:spPr>
        <p:txBody>
          <a:bodyPr/>
          <a:lstStyle/>
          <a:p>
            <a:r>
              <a:rPr lang="en-US" sz="1400" dirty="0"/>
              <a:t>Power Supply cost is $/per watt</a:t>
            </a:r>
          </a:p>
          <a:p>
            <a:r>
              <a:rPr lang="en-US" sz="1400" dirty="0"/>
              <a:t>We are procuring two sets of PSs:</a:t>
            </a:r>
          </a:p>
          <a:p>
            <a:pPr lvl="1"/>
            <a:r>
              <a:rPr lang="en-US" sz="1200" dirty="0"/>
              <a:t>Min 20 V @24 kA  to power the main field magnet (LTS in case of hybrid magnet tests)</a:t>
            </a:r>
          </a:p>
          <a:p>
            <a:pPr lvl="1"/>
            <a:r>
              <a:rPr lang="en-US" sz="1200" dirty="0"/>
              <a:t>Min 20 V @16 kA to power  the sample (HTS in case of hybrid magnet tests).</a:t>
            </a:r>
          </a:p>
          <a:p>
            <a:r>
              <a:rPr lang="en-US" sz="1400" dirty="0"/>
              <a:t>Specifications are finalized </a:t>
            </a:r>
          </a:p>
          <a:p>
            <a:pPr lvl="1"/>
            <a:r>
              <a:rPr lang="en-US" sz="1200" dirty="0"/>
              <a:t>We are asking for modular system built on switch-mode power supply modules, interchangeable </a:t>
            </a:r>
          </a:p>
          <a:p>
            <a:r>
              <a:rPr lang="en-US" sz="1400" dirty="0"/>
              <a:t>Procurement process started -  10 months ago </a:t>
            </a:r>
          </a:p>
          <a:p>
            <a:pPr lvl="1"/>
            <a:r>
              <a:rPr lang="en-US" sz="1200" dirty="0"/>
              <a:t>After 3 iterations, changing specs to get encourage US companies to meet the requirements we  concluded </a:t>
            </a:r>
          </a:p>
          <a:p>
            <a:pPr lvl="1"/>
            <a:r>
              <a:rPr lang="en-US" sz="1200" dirty="0"/>
              <a:t>We select European company (OCEM), no US company met our specs</a:t>
            </a:r>
          </a:p>
          <a:p>
            <a:pPr lvl="1"/>
            <a:r>
              <a:rPr lang="en-US" sz="1200" dirty="0"/>
              <a:t>The cost for 2 sets is: A1- $1.66M, A2 -$1.06M and the winner </a:t>
            </a:r>
            <a:r>
              <a:rPr lang="en-US" sz="1200" dirty="0">
                <a:solidFill>
                  <a:srgbClr val="FF0000"/>
                </a:solidFill>
              </a:rPr>
              <a:t>E1 -$1.1M  + overhead (FNAL charge) ~$100k</a:t>
            </a:r>
          </a:p>
          <a:p>
            <a:pPr lvl="1"/>
            <a:r>
              <a:rPr lang="en-US" sz="1200" dirty="0"/>
              <a:t>We have $963k for this bit, </a:t>
            </a:r>
            <a:r>
              <a:rPr lang="en-US" sz="1200" dirty="0">
                <a:solidFill>
                  <a:srgbClr val="FF0000"/>
                </a:solidFill>
              </a:rPr>
              <a:t>or $237k short 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Caveat: the contract is not signed; quote expires at the end of January – seems we will miss the final date. We are asking for extension, but  this  may increase the cost.</a:t>
            </a:r>
          </a:p>
          <a:p>
            <a:pPr lvl="1"/>
            <a:endParaRPr lang="en-US" sz="1400" dirty="0"/>
          </a:p>
          <a:p>
            <a:endParaRPr lang="en-US" sz="16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10530A4D-AFE0-967B-B5EE-8F5F12CF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091" y="672367"/>
            <a:ext cx="4021138" cy="37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E23A8-1EEE-9246-BCA4-0BFE0248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3439"/>
            <a:ext cx="8672513" cy="1326167"/>
          </a:xfrm>
        </p:spPr>
        <p:txBody>
          <a:bodyPr/>
          <a:lstStyle/>
          <a:p>
            <a:r>
              <a:rPr lang="en-US" sz="1600" dirty="0"/>
              <a:t>Documentation for the integration of the pit was started – based on the AUP stand 4 experience, progress is slow  </a:t>
            </a:r>
          </a:p>
          <a:p>
            <a:r>
              <a:rPr lang="en-US" sz="1600" dirty="0" err="1"/>
              <a:t>Cryo</a:t>
            </a:r>
            <a:r>
              <a:rPr lang="en-US" sz="1600" dirty="0"/>
              <a:t> and cryo-control engineers  left - the process stopped and was restarted this summer </a:t>
            </a:r>
          </a:p>
          <a:p>
            <a:r>
              <a:rPr lang="en-US" sz="1600" dirty="0"/>
              <a:t>A discussion with the </a:t>
            </a:r>
            <a:r>
              <a:rPr lang="en-US" sz="1600" dirty="0" err="1"/>
              <a:t>cryo</a:t>
            </a:r>
            <a:r>
              <a:rPr lang="en-US" sz="1600" dirty="0"/>
              <a:t> sector for optimization of  the project resources (mu2e, AUP, PIP II) is in progress.  Need to  show funding to  get  engineering support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BA727-B08D-4D4B-9CD6-1C6837E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Integration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B9CF-F388-7849-93F0-A49838A52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257F-205B-BA47-916C-742BB1A06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2383-3E9F-3C49-8E60-6F07E10BE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B0839-96F6-F444-A1F7-B10B2C2D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48" y="2069606"/>
            <a:ext cx="8509915" cy="2986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FA46F-221A-164A-A355-97CCE264246F}"/>
              </a:ext>
            </a:extLst>
          </p:cNvPr>
          <p:cNvSpPr txBox="1"/>
          <p:nvPr/>
        </p:nvSpPr>
        <p:spPr>
          <a:xfrm>
            <a:off x="636588" y="211008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FEBE4-A8CA-7E47-8DE6-52BF93B321D0}"/>
              </a:ext>
            </a:extLst>
          </p:cNvPr>
          <p:cNvSpPr txBox="1"/>
          <p:nvPr/>
        </p:nvSpPr>
        <p:spPr>
          <a:xfrm>
            <a:off x="378048" y="3624385"/>
            <a:ext cx="7913197" cy="955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72CE5-AF86-9847-A391-495B6BB582CA}"/>
              </a:ext>
            </a:extLst>
          </p:cNvPr>
          <p:cNvSpPr txBox="1"/>
          <p:nvPr/>
        </p:nvSpPr>
        <p:spPr>
          <a:xfrm>
            <a:off x="8353707" y="38479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2220 h</a:t>
            </a:r>
          </a:p>
        </p:txBody>
      </p:sp>
    </p:spTree>
    <p:extLst>
      <p:ext uri="{BB962C8B-B14F-4D97-AF65-F5344CB8AC3E}">
        <p14:creationId xmlns:p14="http://schemas.microsoft.com/office/powerpoint/2010/main" val="2242114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0B95B-31F9-1349-BBC9-EBBF038F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77214"/>
          </a:xfrm>
        </p:spPr>
        <p:txBody>
          <a:bodyPr/>
          <a:lstStyle/>
          <a:p>
            <a:r>
              <a:rPr lang="en-US" dirty="0"/>
              <a:t>This  project has very low  or no contingency ( proposal $700-$800k; 10% were used in GPP estimation and some other task)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1E0AE-BFE5-084D-9031-41BCA5E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3235"/>
            <a:ext cx="8686800" cy="320908"/>
          </a:xfrm>
        </p:spPr>
        <p:txBody>
          <a:bodyPr/>
          <a:lstStyle/>
          <a:p>
            <a:r>
              <a:rPr lang="en-US" dirty="0"/>
              <a:t>Funding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4362-8C8D-4042-A54D-F955ED963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CC0C-A5DB-7D4D-AA2D-83BB7D3D3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IPT Meeting #6 | G. Velev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1F-1DD6-784E-BDF8-17FBC949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4C17FB-BAEC-D847-B4C1-935EDCE3E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12093"/>
              </p:ext>
            </p:extLst>
          </p:nvPr>
        </p:nvGraphicFramePr>
        <p:xfrm>
          <a:off x="494359" y="1320395"/>
          <a:ext cx="7886701" cy="3329332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90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Jan 2022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6410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24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$2,018.0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$1011.0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$4,641.5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  <a:tr h="224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50686"/>
                  </a:ext>
                </a:extLst>
              </a:tr>
              <a:tr h="29051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total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00254"/>
                  </a:ext>
                </a:extLst>
              </a:tr>
              <a:tr h="2907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34553"/>
                  </a:ext>
                </a:extLst>
              </a:tr>
              <a:tr h="25070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 Received (QP/QM)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May 2020,  for QP/QM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65832"/>
                  </a:ext>
                </a:extLst>
              </a:tr>
              <a:tr h="2063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 Received (Power Supplies)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April 2021,  for PSs and supporting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476823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FY22 Cryostat additional funds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$234.5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$234.5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$469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and Lambda plate additional funds.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Cryostat additional funds.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664881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  (Integration) - not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0221"/>
                  </a:ext>
                </a:extLst>
              </a:tr>
              <a:tr h="250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FY23  Pit Integration with Power,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and controls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$223.8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$223.8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$447.5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881352"/>
                  </a:ext>
                </a:extLst>
              </a:tr>
              <a:tr h="277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$2,320.8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$2,320.8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A7A8AA"/>
                          </a:highlight>
                          <a:latin typeface="Calibri" panose="020F0502020204030204" pitchFamily="34" charset="0"/>
                        </a:rPr>
                        <a:t>$4,641.5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3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5212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22976</TotalTime>
  <Words>2156</Words>
  <Application>Microsoft Macintosh PowerPoint</Application>
  <PresentationFormat>On-screen Show (16:9)</PresentationFormat>
  <Paragraphs>364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Helvetica</vt:lpstr>
      <vt:lpstr>Fermilab_PPT_090915</vt:lpstr>
      <vt:lpstr>PowerPoint Presentation</vt:lpstr>
      <vt:lpstr>Outline</vt:lpstr>
      <vt:lpstr>Overview of the  Test Facility </vt:lpstr>
      <vt:lpstr>Fermilab team </vt:lpstr>
      <vt:lpstr>Test Pit and Cryostat – Status/Plans </vt:lpstr>
      <vt:lpstr>Quench Protection and Quench Monitoring (QP/QM)</vt:lpstr>
      <vt:lpstr>Power Supplies </vt:lpstr>
      <vt:lpstr>Integration </vt:lpstr>
      <vt:lpstr>Funding Status </vt:lpstr>
      <vt:lpstr>Funding Status – cont.</vt:lpstr>
      <vt:lpstr>Schedule  </vt:lpstr>
      <vt:lpstr>Schedule Update –QP/PS/Integration </vt:lpstr>
      <vt:lpstr>Recommendation from EOC </vt:lpstr>
      <vt:lpstr>Summary </vt:lpstr>
      <vt:lpstr>Backup Slides </vt:lpstr>
      <vt:lpstr>Civil Construction Design </vt:lpstr>
      <vt:lpstr>QP/QM  Current Design </vt:lpstr>
      <vt:lpstr>Current status  - pit is done </vt:lpstr>
      <vt:lpstr>Quench Protection and Quench Monitoring (QP/QM)</vt:lpstr>
      <vt:lpstr>Mu2e 1st Article Quench Protection  Hi-Lumi ZMT Cold Test</vt:lpstr>
      <vt:lpstr>Lambda plate seal</vt:lpstr>
      <vt:lpstr>Funding Status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Gueorgui Velev</cp:lastModifiedBy>
  <cp:revision>136</cp:revision>
  <cp:lastPrinted>2023-01-20T14:30:47Z</cp:lastPrinted>
  <dcterms:created xsi:type="dcterms:W3CDTF">2019-08-29T20:16:23Z</dcterms:created>
  <dcterms:modified xsi:type="dcterms:W3CDTF">2023-01-20T15:43:52Z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