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259" r:id="rId2"/>
    <p:sldId id="299" r:id="rId3"/>
    <p:sldId id="300" r:id="rId4"/>
    <p:sldId id="301" r:id="rId5"/>
    <p:sldId id="307" r:id="rId6"/>
    <p:sldId id="306" r:id="rId7"/>
    <p:sldId id="302" r:id="rId8"/>
    <p:sldId id="304" r:id="rId9"/>
    <p:sldId id="305" r:id="rId10"/>
    <p:sldId id="308" r:id="rId11"/>
    <p:sldId id="309" r:id="rId12"/>
    <p:sldId id="310" r:id="rId13"/>
    <p:sldId id="288" r:id="rId14"/>
    <p:sldId id="303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a Godinho" initials="AG" lastIdx="1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03030"/>
    <a:srgbClr val="2F2F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EC20E35-A176-4012-BC5E-935CFFF8708E}"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00" autoAdjust="0"/>
    <p:restoredTop sz="94706" autoAdjust="0"/>
  </p:normalViewPr>
  <p:slideViewPr>
    <p:cSldViewPr snapToGrid="0" snapToObjects="1">
      <p:cViewPr varScale="1">
        <p:scale>
          <a:sx n="62" d="100"/>
          <a:sy n="62" d="100"/>
        </p:scale>
        <p:origin x="636" y="5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 showGuides="1">
      <p:cViewPr varScale="1">
        <p:scale>
          <a:sx n="145" d="100"/>
          <a:sy n="145" d="100"/>
        </p:scale>
        <p:origin x="3872" y="1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4CB0CAB-A528-CD45-8F12-922B94DEC18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47AD8C8-453F-104C-B81F-526301CF402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B72EAA-2733-D14F-950A-8F4240385864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EBBD38-63DF-604F-9396-6BB85612513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D48731-E0D0-B242-9967-4E9E135D8D3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59750F-00B8-E148-9878-D197EE9CB8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3004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DD062E-52F7-A14D-A443-1F3854784447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B0EE9E-52B8-AA4F-8DD5-ED0FB4E5CB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2946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B0EE9E-52B8-AA4F-8DD5-ED0FB4E5CBC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9278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B0EE9E-52B8-AA4F-8DD5-ED0FB4E5CBC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1406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B0EE9E-52B8-AA4F-8DD5-ED0FB4E5CBC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0983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2" descr="logooutline.eps">
            <a:extLst>
              <a:ext uri="{FF2B5EF4-FFF2-40B4-BE49-F238E27FC236}">
                <a16:creationId xmlns:a16="http://schemas.microsoft.com/office/drawing/2014/main" id="{ED75A508-7D60-F841-B3C4-7CB2A400A8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403" y="2169047"/>
            <a:ext cx="2520000" cy="2494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1053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9" y="373593"/>
            <a:ext cx="5616574" cy="106574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7987" y="1598658"/>
            <a:ext cx="5616575" cy="4608512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lnSpc>
                <a:spcPct val="100000"/>
              </a:lnSpc>
              <a:defRPr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4588863-2E7B-784C-BD2D-8C3D0E7E1D8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67438" y="0"/>
            <a:ext cx="6024562" cy="6317986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2981A2-06D5-5F4B-9504-4CD77560E60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1/25/2023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F37B2A-B53F-3C4D-BD2B-2DAF3F47C07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4259262" y="6356350"/>
            <a:ext cx="6572221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Alice Moros | ML methods applied to APC Nb3Sn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DD1311B-199C-CA4B-81C4-F7ADC1D9977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8717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2 Pictures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9" y="373593"/>
            <a:ext cx="11376024" cy="106574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7987" y="1598658"/>
            <a:ext cx="5616575" cy="4608512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lnSpc>
                <a:spcPct val="100000"/>
              </a:lnSpc>
              <a:defRPr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2981A2-06D5-5F4B-9504-4CD77560E60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1/25/2023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F37B2A-B53F-3C4D-BD2B-2DAF3F47C07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4259262" y="6356350"/>
            <a:ext cx="6572221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Alice Moros | ML methods applied to APC Nb3Sn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DD1311B-199C-CA4B-81C4-F7ADC1D9977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47B07ADD-2F17-5640-985B-72FA646913F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67438" y="1592263"/>
            <a:ext cx="5616575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2" name="Picture Placeholder 5">
            <a:extLst>
              <a:ext uri="{FF2B5EF4-FFF2-40B4-BE49-F238E27FC236}">
                <a16:creationId xmlns:a16="http://schemas.microsoft.com/office/drawing/2014/main" id="{AB41C95B-0CD0-B44F-9130-66CCD53B86BB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167438" y="3969703"/>
            <a:ext cx="5616575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20367246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4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9" y="373593"/>
            <a:ext cx="11376024" cy="106574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7987" y="1598658"/>
            <a:ext cx="3708401" cy="4608512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lnSpc>
                <a:spcPct val="120000"/>
              </a:lnSpc>
              <a:defRPr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2981A2-06D5-5F4B-9504-4CD77560E60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1/25/2023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F37B2A-B53F-3C4D-BD2B-2DAF3F47C07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4259262" y="6356350"/>
            <a:ext cx="6572221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Alice Moros | ML methods applied to APC Nb3Sn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DD1311B-199C-CA4B-81C4-F7ADC1D9977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255B7D9F-7313-2F46-8079-FEA6DAA0CF2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075613" y="1592263"/>
            <a:ext cx="3708400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AECDCA30-A5C6-3549-9DAD-01819664F15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124681" y="3969703"/>
            <a:ext cx="3659332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4" name="Picture Placeholder 5">
            <a:extLst>
              <a:ext uri="{FF2B5EF4-FFF2-40B4-BE49-F238E27FC236}">
                <a16:creationId xmlns:a16="http://schemas.microsoft.com/office/drawing/2014/main" id="{0332EED6-F049-354D-90C1-2CDBDFEB153D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259263" y="1592263"/>
            <a:ext cx="3659332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5" name="Picture Placeholder 5">
            <a:extLst>
              <a:ext uri="{FF2B5EF4-FFF2-40B4-BE49-F238E27FC236}">
                <a16:creationId xmlns:a16="http://schemas.microsoft.com/office/drawing/2014/main" id="{A46E76A3-B525-534D-9396-8E4D08F06F6A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259263" y="3978015"/>
            <a:ext cx="3659332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34070503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s and 2 Picture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1592263"/>
            <a:ext cx="5616575" cy="668337"/>
          </a:xfrm>
        </p:spPr>
        <p:txBody>
          <a:bodyPr anchor="t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04966"/>
            <a:ext cx="5616600" cy="655634"/>
          </a:xfrm>
        </p:spPr>
        <p:txBody>
          <a:bodyPr anchor="t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C125C7E-94FD-9B43-A74A-5A12DA74F2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07988" y="2420938"/>
            <a:ext cx="5616575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4B0609-1753-094D-A27B-B1604B6E44F9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/>
              <a:t>1/25/2023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380C24-4584-494A-B2E2-7C02911E02E7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4259262" y="6350851"/>
            <a:ext cx="6572221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Alice Moros | ML methods applied to APC Nb</a:t>
            </a:r>
            <a:r>
              <a:rPr lang="en-US" baseline="-25000" dirty="0"/>
              <a:t>3</a:t>
            </a:r>
            <a:r>
              <a:rPr lang="en-US" dirty="0"/>
              <a:t>Sn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9BEDBAA-E014-4E48-AA09-5D0DC18C0C7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35BE112-10C7-F548-91D2-DD3128654F33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172200" y="2420938"/>
            <a:ext cx="5616575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GB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28458318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 and 3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1592263"/>
            <a:ext cx="3708401" cy="668337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  <a:defRPr sz="21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075612" y="1604966"/>
            <a:ext cx="3713187" cy="655634"/>
          </a:xfrm>
        </p:spPr>
        <p:txBody>
          <a:bodyPr anchor="t" anchorCtr="0"/>
          <a:lstStyle>
            <a:lvl1pPr marL="0" indent="0">
              <a:spcBef>
                <a:spcPts val="400"/>
              </a:spcBef>
              <a:spcAft>
                <a:spcPts val="0"/>
              </a:spcAft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C125C7E-94FD-9B43-A74A-5A12DA74F2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07989" y="2420938"/>
            <a:ext cx="3708400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EC779F7E-9707-2542-A19F-DD09A53038A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075613" y="2416175"/>
            <a:ext cx="3713187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b="1"/>
            </a:lvl1pPr>
          </a:lstStyle>
          <a:p>
            <a:r>
              <a:rPr lang="en-US"/>
              <a:t>Drag and Drop picture</a:t>
            </a:r>
            <a:endParaRPr lang="en-US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86494478-3D3E-894B-9652-AD035750548C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4253846" y="1601227"/>
            <a:ext cx="3708401" cy="668337"/>
          </a:xfrm>
        </p:spPr>
        <p:txBody>
          <a:bodyPr anchor="t" anchorCtr="0"/>
          <a:lstStyle>
            <a:lvl1pPr marL="0" indent="0">
              <a:spcBef>
                <a:spcPts val="400"/>
              </a:spcBef>
              <a:spcAft>
                <a:spcPts val="0"/>
              </a:spcAft>
              <a:buNone/>
              <a:defRPr sz="21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CF540559-B2D9-2E46-A3D6-32F0B01F69A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253848" y="2429902"/>
            <a:ext cx="3708400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5D2BF-D955-984C-BC88-5F6A8BCB9E71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r>
              <a:rPr lang="en-US"/>
              <a:t>1/25/2023</a:t>
            </a:r>
            <a:endParaRPr lang="en-US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D3A103EE-A109-9549-821B-7193CDF3E17F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B164A433-0F95-EE1D-F4F6-B06B17B144DE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>
          <a:xfrm>
            <a:off x="4259262" y="6350851"/>
            <a:ext cx="6572221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Alice Moros | ML methods applied to APC Nb</a:t>
            </a:r>
            <a:r>
              <a:rPr lang="en-US" baseline="-25000" dirty="0"/>
              <a:t>3</a:t>
            </a:r>
            <a:r>
              <a:rPr lang="en-US" dirty="0"/>
              <a:t>Sn</a:t>
            </a:r>
          </a:p>
        </p:txBody>
      </p:sp>
    </p:spTree>
    <p:extLst>
      <p:ext uri="{BB962C8B-B14F-4D97-AF65-F5344CB8AC3E}">
        <p14:creationId xmlns:p14="http://schemas.microsoft.com/office/powerpoint/2010/main" val="22018353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3 Pictures with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86494478-3D3E-894B-9652-AD035750548C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4116386" y="1601376"/>
            <a:ext cx="3960000" cy="1131215"/>
          </a:xfrm>
          <a:solidFill>
            <a:schemeClr val="tx1"/>
          </a:solidFill>
          <a:ln>
            <a:noFill/>
          </a:ln>
        </p:spPr>
        <p:txBody>
          <a:bodyPr lIns="36000" tIns="36000" rIns="36000" bIns="36000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CF540559-B2D9-2E46-A3D6-32F0B01F69A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116386" y="2732442"/>
            <a:ext cx="3959225" cy="347729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5D2BF-D955-984C-BC88-5F6A8BCB9E71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r>
              <a:rPr lang="en-US"/>
              <a:t>1/25/2023</a:t>
            </a:r>
            <a:endParaRPr lang="en-US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D3A103EE-A109-9549-821B-7193CDF3E17F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F0E95B09-A858-4A4A-B159-8C5B917D41E5}"/>
              </a:ext>
            </a:extLst>
          </p:cNvPr>
          <p:cNvSpPr>
            <a:spLocks noGrp="1"/>
          </p:cNvSpPr>
          <p:nvPr>
            <p:ph type="body" idx="20"/>
          </p:nvPr>
        </p:nvSpPr>
        <p:spPr>
          <a:xfrm>
            <a:off x="3275" y="5078524"/>
            <a:ext cx="3960000" cy="1131215"/>
          </a:xfrm>
          <a:solidFill>
            <a:schemeClr val="tx1"/>
          </a:solidFill>
          <a:ln>
            <a:noFill/>
          </a:ln>
        </p:spPr>
        <p:txBody>
          <a:bodyPr lIns="36000" tIns="36000" rIns="36000" bIns="36000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Picture Placeholder 10">
            <a:extLst>
              <a:ext uri="{FF2B5EF4-FFF2-40B4-BE49-F238E27FC236}">
                <a16:creationId xmlns:a16="http://schemas.microsoft.com/office/drawing/2014/main" id="{2FF76D54-8841-EA4B-B514-DFCE90D05C81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050" y="1601376"/>
            <a:ext cx="3959225" cy="347729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DED6363A-4107-5A4F-9E1E-0E88F802ABE9}"/>
              </a:ext>
            </a:extLst>
          </p:cNvPr>
          <p:cNvSpPr>
            <a:spLocks noGrp="1"/>
          </p:cNvSpPr>
          <p:nvPr>
            <p:ph type="body" idx="22"/>
          </p:nvPr>
        </p:nvSpPr>
        <p:spPr>
          <a:xfrm>
            <a:off x="8232388" y="5078524"/>
            <a:ext cx="3960000" cy="1131215"/>
          </a:xfrm>
          <a:solidFill>
            <a:schemeClr val="tx1"/>
          </a:solidFill>
          <a:ln>
            <a:noFill/>
          </a:ln>
        </p:spPr>
        <p:txBody>
          <a:bodyPr lIns="36000" tIns="36000" rIns="36000" bIns="36000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Picture Placeholder 10">
            <a:extLst>
              <a:ext uri="{FF2B5EF4-FFF2-40B4-BE49-F238E27FC236}">
                <a16:creationId xmlns:a16="http://schemas.microsoft.com/office/drawing/2014/main" id="{91039F33-9CD5-004A-9F94-52D16B2EB081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8232388" y="1601376"/>
            <a:ext cx="3959225" cy="347729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3" name="Footer Placeholder 5">
            <a:extLst>
              <a:ext uri="{FF2B5EF4-FFF2-40B4-BE49-F238E27FC236}">
                <a16:creationId xmlns:a16="http://schemas.microsoft.com/office/drawing/2014/main" id="{01E9CA88-1088-6743-283C-C0E28345A301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>
          <a:xfrm>
            <a:off x="4259262" y="6350851"/>
            <a:ext cx="6572221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Alice Moros | ML methods applied to APC Nb</a:t>
            </a:r>
            <a:r>
              <a:rPr lang="en-US" baseline="-25000" dirty="0"/>
              <a:t>3</a:t>
            </a:r>
            <a:r>
              <a:rPr lang="en-US" dirty="0"/>
              <a:t>Sn</a:t>
            </a:r>
          </a:p>
        </p:txBody>
      </p:sp>
    </p:spTree>
    <p:extLst>
      <p:ext uri="{BB962C8B-B14F-4D97-AF65-F5344CB8AC3E}">
        <p14:creationId xmlns:p14="http://schemas.microsoft.com/office/powerpoint/2010/main" val="35502073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Horizontal and tex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C125C7E-94FD-9B43-A74A-5A12DA74F2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12776" y="1592263"/>
            <a:ext cx="11376024" cy="2563906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B7AFC8C-E604-7447-B130-D845972B5A8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07989" y="4294188"/>
            <a:ext cx="3708400" cy="19065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3933DD4F-F84F-4A45-A378-099F8963A57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67201" y="4294188"/>
            <a:ext cx="3665537" cy="19065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23D880-B3D6-7548-AFF1-D644AAD7B366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en-US"/>
              <a:t>1/25/2023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1D3D89-638E-6949-858F-F83F83B33D2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6A3085A2-8BF3-9742-B023-7524E7B1C8E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085668" y="4294188"/>
            <a:ext cx="3703132" cy="19065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CCB4BAE0-4093-2F1B-A30B-3BBDF11FE04E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>
          <a:xfrm>
            <a:off x="4259262" y="6350851"/>
            <a:ext cx="6572221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Alice Moros | ML methods applied to APC Nb</a:t>
            </a:r>
            <a:r>
              <a:rPr lang="en-US" baseline="-25000" dirty="0"/>
              <a:t>3</a:t>
            </a:r>
            <a:r>
              <a:rPr lang="en-US" dirty="0"/>
              <a:t>Sn</a:t>
            </a:r>
          </a:p>
        </p:txBody>
      </p:sp>
    </p:spTree>
    <p:extLst>
      <p:ext uri="{BB962C8B-B14F-4D97-AF65-F5344CB8AC3E}">
        <p14:creationId xmlns:p14="http://schemas.microsoft.com/office/powerpoint/2010/main" val="656855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Horizontal and text in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C125C7E-94FD-9B43-A74A-5A12DA74F2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592263"/>
            <a:ext cx="12192000" cy="2945870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B7AFC8C-E604-7447-B130-D845972B5A8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07989" y="4294188"/>
            <a:ext cx="3708400" cy="1906587"/>
          </a:xfrm>
          <a:solidFill>
            <a:schemeClr val="tx1"/>
          </a:solidFill>
        </p:spPr>
        <p:txBody>
          <a:bodyPr tIns="72000"/>
          <a:lstStyle>
            <a:lvl1pPr algn="ctr">
              <a:defRPr>
                <a:solidFill>
                  <a:schemeClr val="bg2"/>
                </a:solidFill>
              </a:defRPr>
            </a:lvl1pPr>
            <a:lvl2pPr algn="ctr">
              <a:defRPr>
                <a:solidFill>
                  <a:schemeClr val="bg2"/>
                </a:solidFill>
              </a:defRPr>
            </a:lvl2pPr>
            <a:lvl3pPr algn="ctr">
              <a:defRPr>
                <a:solidFill>
                  <a:schemeClr val="bg2"/>
                </a:solidFill>
              </a:defRPr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3933DD4F-F84F-4A45-A378-099F8963A57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67201" y="4294188"/>
            <a:ext cx="3665537" cy="1906587"/>
          </a:xfrm>
          <a:solidFill>
            <a:schemeClr val="tx1"/>
          </a:solidFill>
        </p:spPr>
        <p:txBody>
          <a:bodyPr tIns="72000"/>
          <a:lstStyle>
            <a:lvl1pPr algn="ctr">
              <a:defRPr>
                <a:solidFill>
                  <a:schemeClr val="bg2"/>
                </a:solidFill>
              </a:defRPr>
            </a:lvl1pPr>
            <a:lvl2pPr algn="ctr">
              <a:defRPr>
                <a:solidFill>
                  <a:schemeClr val="bg2"/>
                </a:solidFill>
              </a:defRPr>
            </a:lvl2pPr>
            <a:lvl3pPr algn="ctr">
              <a:defRPr>
                <a:solidFill>
                  <a:schemeClr val="bg2"/>
                </a:solidFill>
              </a:defRPr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23D880-B3D6-7548-AFF1-D644AAD7B366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en-US"/>
              <a:t>1/25/2023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1D3D89-638E-6949-858F-F83F83B33D2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6A3085A2-8BF3-9742-B023-7524E7B1C8E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085668" y="4294188"/>
            <a:ext cx="3703132" cy="1906587"/>
          </a:xfrm>
          <a:solidFill>
            <a:schemeClr val="tx1"/>
          </a:solidFill>
        </p:spPr>
        <p:txBody>
          <a:bodyPr tIns="72000"/>
          <a:lstStyle>
            <a:lvl1pPr algn="ctr">
              <a:defRPr>
                <a:solidFill>
                  <a:schemeClr val="bg2"/>
                </a:solidFill>
              </a:defRPr>
            </a:lvl1pPr>
            <a:lvl2pPr algn="ctr">
              <a:defRPr>
                <a:solidFill>
                  <a:schemeClr val="bg2"/>
                </a:solidFill>
              </a:defRPr>
            </a:lvl2pPr>
            <a:lvl3pPr algn="ctr">
              <a:defRPr>
                <a:solidFill>
                  <a:schemeClr val="bg2"/>
                </a:solidFill>
              </a:defRPr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6F2ACB0C-3EA3-1796-2821-AC8F5CE2B8ED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>
          <a:xfrm>
            <a:off x="4259262" y="6350851"/>
            <a:ext cx="6572221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Alice Moros | ML methods applied to APC Nb</a:t>
            </a:r>
            <a:r>
              <a:rPr lang="en-US" baseline="-25000" dirty="0"/>
              <a:t>3</a:t>
            </a:r>
            <a:r>
              <a:rPr lang="en-US" dirty="0"/>
              <a:t>Sn</a:t>
            </a:r>
          </a:p>
        </p:txBody>
      </p:sp>
    </p:spTree>
    <p:extLst>
      <p:ext uri="{BB962C8B-B14F-4D97-AF65-F5344CB8AC3E}">
        <p14:creationId xmlns:p14="http://schemas.microsoft.com/office/powerpoint/2010/main" val="17839061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hapter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7" y="1709738"/>
            <a:ext cx="11376025" cy="2852737"/>
          </a:xfrm>
        </p:spPr>
        <p:txBody>
          <a:bodyPr anchor="b"/>
          <a:lstStyle>
            <a:lvl1pPr>
              <a:defRPr sz="5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4589463"/>
            <a:ext cx="11376026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3FFEBF6-CE90-CC4E-8695-4D9E4AF1C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1/25/2023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6B4A1B0-EF49-4F43-ACA9-4964197397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5">
            <a:extLst>
              <a:ext uri="{FF2B5EF4-FFF2-40B4-BE49-F238E27FC236}">
                <a16:creationId xmlns:a16="http://schemas.microsoft.com/office/drawing/2014/main" id="{F1A7F730-BF04-2611-C574-70A7CD8DADFC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4259262" y="6350851"/>
            <a:ext cx="6572221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Alice Moros | ML methods applied to APC Nb</a:t>
            </a:r>
            <a:r>
              <a:rPr lang="en-US" baseline="-25000" dirty="0"/>
              <a:t>3</a:t>
            </a:r>
            <a:r>
              <a:rPr lang="en-US" dirty="0"/>
              <a:t>Sn</a:t>
            </a:r>
          </a:p>
        </p:txBody>
      </p:sp>
    </p:spTree>
    <p:extLst>
      <p:ext uri="{BB962C8B-B14F-4D97-AF65-F5344CB8AC3E}">
        <p14:creationId xmlns:p14="http://schemas.microsoft.com/office/powerpoint/2010/main" val="18063233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2F8F7083-D188-D543-8008-F25F138E95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1/25/2023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F74050C-1801-2345-9DC3-F06B163A2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Footer Placeholder 5">
            <a:extLst>
              <a:ext uri="{FF2B5EF4-FFF2-40B4-BE49-F238E27FC236}">
                <a16:creationId xmlns:a16="http://schemas.microsoft.com/office/drawing/2014/main" id="{8CC8BB40-1F0F-98C8-A2AA-985C1A590F6A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4259262" y="6350851"/>
            <a:ext cx="6572221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Alice Moros | ML methods applied to APC Nb</a:t>
            </a:r>
            <a:r>
              <a:rPr lang="en-US" baseline="-25000" dirty="0"/>
              <a:t>3</a:t>
            </a:r>
            <a:r>
              <a:rPr lang="en-US" dirty="0"/>
              <a:t>Sn</a:t>
            </a:r>
          </a:p>
        </p:txBody>
      </p:sp>
    </p:spTree>
    <p:extLst>
      <p:ext uri="{BB962C8B-B14F-4D97-AF65-F5344CB8AC3E}">
        <p14:creationId xmlns:p14="http://schemas.microsoft.com/office/powerpoint/2010/main" val="20457088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0461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Autofit/>
          </a:bodyPr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19B3E2A-0B0F-434E-B8B5-23D05F72C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1/25/2023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FD8CA65-7C13-A442-AF74-D3BBDBCB28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5">
            <a:extLst>
              <a:ext uri="{FF2B5EF4-FFF2-40B4-BE49-F238E27FC236}">
                <a16:creationId xmlns:a16="http://schemas.microsoft.com/office/drawing/2014/main" id="{AAB8BA2C-D070-C77F-B63F-EC4244BF4CAC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4259262" y="6350851"/>
            <a:ext cx="6572221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Alice Moros | ML methods applied to APC Nb</a:t>
            </a:r>
            <a:r>
              <a:rPr lang="en-US" baseline="-25000" dirty="0"/>
              <a:t>3</a:t>
            </a:r>
            <a:r>
              <a:rPr lang="en-US" dirty="0"/>
              <a:t>Sn</a:t>
            </a:r>
          </a:p>
        </p:txBody>
      </p:sp>
    </p:spTree>
    <p:extLst>
      <p:ext uri="{BB962C8B-B14F-4D97-AF65-F5344CB8AC3E}">
        <p14:creationId xmlns:p14="http://schemas.microsoft.com/office/powerpoint/2010/main" val="7444251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763763-5414-8544-AF6D-F8D5C9B11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1/25/2023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4B140E-F283-BD43-9D8C-905BDA421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Footer Placeholder 5">
            <a:extLst>
              <a:ext uri="{FF2B5EF4-FFF2-40B4-BE49-F238E27FC236}">
                <a16:creationId xmlns:a16="http://schemas.microsoft.com/office/drawing/2014/main" id="{5ABA2643-1BD0-2273-1B90-A7634BF60307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4259262" y="6350851"/>
            <a:ext cx="6572221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Alice Moros | ML methods applied to APC Nb</a:t>
            </a:r>
            <a:r>
              <a:rPr lang="en-US" baseline="-25000" dirty="0"/>
              <a:t>3</a:t>
            </a:r>
            <a:r>
              <a:rPr lang="en-US" dirty="0"/>
              <a:t>Sn</a:t>
            </a:r>
          </a:p>
        </p:txBody>
      </p:sp>
    </p:spTree>
    <p:extLst>
      <p:ext uri="{BB962C8B-B14F-4D97-AF65-F5344CB8AC3E}">
        <p14:creationId xmlns:p14="http://schemas.microsoft.com/office/powerpoint/2010/main" val="2370437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a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3059AC4-96B9-704B-82C7-32D5BEFF3254}"/>
              </a:ext>
            </a:extLst>
          </p:cNvPr>
          <p:cNvSpPr txBox="1"/>
          <p:nvPr userDrawn="1"/>
        </p:nvSpPr>
        <p:spPr>
          <a:xfrm>
            <a:off x="407988" y="6196406"/>
            <a:ext cx="11376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fr-CH" dirty="0" err="1"/>
              <a:t>home.cern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5196E8-CA32-8449-8B2F-F83D475BC17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231904" y="2244864"/>
            <a:ext cx="1728192" cy="172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8736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log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2" descr="logooutline.eps">
            <a:extLst>
              <a:ext uri="{FF2B5EF4-FFF2-40B4-BE49-F238E27FC236}">
                <a16:creationId xmlns:a16="http://schemas.microsoft.com/office/drawing/2014/main" id="{ED75A508-7D60-F841-B3C4-7CB2A400A8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6745" y="5103132"/>
            <a:ext cx="1671937" cy="1655134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56F8ADC9-30DB-1243-8F69-09A7AAEA849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7987" y="3429000"/>
            <a:ext cx="11376025" cy="2153265"/>
          </a:xfrm>
        </p:spPr>
        <p:txBody>
          <a:bodyPr anchor="t" anchorCtr="0"/>
          <a:lstStyle>
            <a:lvl1pPr algn="l"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D56D6D28-7860-E045-9091-E722B9476D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7988" y="5700252"/>
            <a:ext cx="11376026" cy="803787"/>
          </a:xfrm>
        </p:spPr>
        <p:txBody>
          <a:bodyPr>
            <a:noAutofit/>
          </a:bodyPr>
          <a:lstStyle>
            <a:lvl1pPr marL="0" indent="0" algn="l">
              <a:buNone/>
              <a:defRPr sz="20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18942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 marL="324000" indent="-324000">
              <a:buFont typeface="Arial" charset="0"/>
              <a:buChar char="•"/>
              <a:tabLst/>
              <a:defRPr sz="1800">
                <a:solidFill>
                  <a:schemeClr val="tx2"/>
                </a:solidFill>
              </a:defRPr>
            </a:lvl2pPr>
            <a:lvl3pPr marL="648000" indent="-324000">
              <a:buSzPct val="100000"/>
              <a:buFont typeface="Arial" panose="020B0604020202020204" pitchFamily="34" charset="0"/>
              <a:buChar char="•"/>
              <a:tabLst/>
              <a:defRPr>
                <a:solidFill>
                  <a:schemeClr val="tx2"/>
                </a:solidFill>
              </a:defRPr>
            </a:lvl3pPr>
            <a:lvl4pPr marL="972000" indent="-324000">
              <a:buSzPct val="100000"/>
              <a:buFont typeface="Arial" charset="0"/>
              <a:buChar char="•"/>
              <a:tabLst/>
              <a:defRPr>
                <a:solidFill>
                  <a:schemeClr val="tx2"/>
                </a:solidFill>
              </a:defRPr>
            </a:lvl4pPr>
            <a:lvl5pPr marL="2057400" indent="-228600">
              <a:buSzPct val="100000"/>
              <a:buFont typeface="Arial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ED6D585-D452-F44C-919B-4BD50B663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1B478EFE-6141-4244-92ED-79EEE9222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1/25/2023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72E3875-F7E3-A247-8E75-A4EC4E794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Footer Placeholder 5">
            <a:extLst>
              <a:ext uri="{FF2B5EF4-FFF2-40B4-BE49-F238E27FC236}">
                <a16:creationId xmlns:a16="http://schemas.microsoft.com/office/drawing/2014/main" id="{3B326FA1-054C-569D-BEA0-CF298EAA67A7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4259262" y="6350851"/>
            <a:ext cx="6572221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Alice Moros | ML methods applied to APC Nb</a:t>
            </a:r>
            <a:r>
              <a:rPr lang="en-US" baseline="-25000" dirty="0"/>
              <a:t>3</a:t>
            </a:r>
            <a:r>
              <a:rPr lang="en-US" dirty="0"/>
              <a:t>Sn</a:t>
            </a:r>
          </a:p>
        </p:txBody>
      </p:sp>
    </p:spTree>
    <p:extLst>
      <p:ext uri="{BB962C8B-B14F-4D97-AF65-F5344CB8AC3E}">
        <p14:creationId xmlns:p14="http://schemas.microsoft.com/office/powerpoint/2010/main" val="18723677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 marL="628650" indent="-261938">
              <a:buFont typeface="Arial" panose="020B0604020202020204" pitchFamily="34" charset="0"/>
              <a:buChar char="•"/>
              <a:tabLst/>
              <a:defRPr sz="1800">
                <a:solidFill>
                  <a:schemeClr val="tx2">
                    <a:lumMod val="50000"/>
                  </a:schemeClr>
                </a:solidFill>
              </a:defRPr>
            </a:lvl2pPr>
            <a:lvl3pPr marL="889000" indent="-260350">
              <a:buSzPct val="100000"/>
              <a:buFont typeface="Arial" panose="020B0604020202020204" pitchFamily="34" charset="0"/>
              <a:buChar char="•"/>
              <a:tabLst/>
              <a:defRPr sz="1800">
                <a:solidFill>
                  <a:schemeClr val="tx2">
                    <a:lumMod val="50000"/>
                  </a:schemeClr>
                </a:solidFill>
              </a:defRPr>
            </a:lvl3pPr>
            <a:lvl4pPr marL="1209675" indent="-269875">
              <a:buSzPct val="100000"/>
              <a:buFont typeface="Arial" panose="020B0604020202020204" pitchFamily="34" charset="0"/>
              <a:buChar char="•"/>
              <a:tabLst/>
              <a:defRPr sz="1600">
                <a:solidFill>
                  <a:schemeClr val="tx2">
                    <a:lumMod val="50000"/>
                  </a:schemeClr>
                </a:solidFill>
              </a:defRPr>
            </a:lvl4pPr>
            <a:lvl5pPr marL="2057400" indent="-228600">
              <a:buSzPct val="100000"/>
              <a:buFont typeface="Arial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0"/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ED6D585-D452-F44C-919B-4BD50B663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1B478EFE-6141-4244-92ED-79EEE9222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1/25/2023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72E3875-F7E3-A247-8E75-A4EC4E794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Footer Placeholder 5">
            <a:extLst>
              <a:ext uri="{FF2B5EF4-FFF2-40B4-BE49-F238E27FC236}">
                <a16:creationId xmlns:a16="http://schemas.microsoft.com/office/drawing/2014/main" id="{34675D7D-FBCD-2853-1272-B11E5201F335}"/>
              </a:ext>
            </a:extLst>
          </p:cNvPr>
          <p:cNvSpPr txBox="1">
            <a:spLocks/>
          </p:cNvSpPr>
          <p:nvPr userDrawn="1"/>
        </p:nvSpPr>
        <p:spPr>
          <a:xfrm>
            <a:off x="4259261" y="6360014"/>
            <a:ext cx="65722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Alice Moros | ML methods applied to APC Nb</a:t>
            </a:r>
            <a:r>
              <a:rPr lang="en-US" baseline="-25000" dirty="0"/>
              <a:t>3</a:t>
            </a:r>
            <a:r>
              <a:rPr lang="en-US" dirty="0"/>
              <a:t>Sn</a:t>
            </a:r>
          </a:p>
        </p:txBody>
      </p:sp>
    </p:spTree>
    <p:extLst>
      <p:ext uri="{BB962C8B-B14F-4D97-AF65-F5344CB8AC3E}">
        <p14:creationId xmlns:p14="http://schemas.microsoft.com/office/powerpoint/2010/main" val="8655122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ED6D585-D452-F44C-919B-4BD50B663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1B478EFE-6141-4244-92ED-79EEE9222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1/25/2023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72E3875-F7E3-A247-8E75-A4EC4E794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CBAAC3B-64E8-6A4D-B184-3057E6D0D07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07988" y="1439863"/>
            <a:ext cx="11376025" cy="4760912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2" name="Footer Placeholder 5">
            <a:extLst>
              <a:ext uri="{FF2B5EF4-FFF2-40B4-BE49-F238E27FC236}">
                <a16:creationId xmlns:a16="http://schemas.microsoft.com/office/drawing/2014/main" id="{71641B10-CA44-89E7-9EF5-AC08456E639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4259262" y="6350851"/>
            <a:ext cx="6572221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Alice Moros | ML methods applied to APC Nb</a:t>
            </a:r>
            <a:r>
              <a:rPr lang="en-US" baseline="-25000" dirty="0"/>
              <a:t>3</a:t>
            </a:r>
            <a:r>
              <a:rPr lang="en-US" dirty="0"/>
              <a:t>Sn</a:t>
            </a:r>
          </a:p>
        </p:txBody>
      </p:sp>
    </p:spTree>
    <p:extLst>
      <p:ext uri="{BB962C8B-B14F-4D97-AF65-F5344CB8AC3E}">
        <p14:creationId xmlns:p14="http://schemas.microsoft.com/office/powerpoint/2010/main" val="29133203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01A8103C-80BA-7941-AEF5-FB81302B57A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-29980"/>
            <a:ext cx="12192000" cy="6351588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75612" y="-52466"/>
            <a:ext cx="4116387" cy="6370820"/>
          </a:xfrm>
          <a:solidFill>
            <a:schemeClr val="tx1">
              <a:alpha val="80000"/>
            </a:schemeClr>
          </a:solidFill>
        </p:spPr>
        <p:txBody>
          <a:bodyPr lIns="180000" tIns="180000" rIns="180000" bIns="180000"/>
          <a:lstStyle>
            <a:lvl1pPr>
              <a:defRPr sz="2800">
                <a:solidFill>
                  <a:schemeClr val="bg1"/>
                </a:solidFill>
              </a:defRPr>
            </a:lvl1pPr>
            <a:lvl2pPr marL="324000" indent="-324000">
              <a:buFont typeface="Arial" charset="0"/>
              <a:buChar char="•"/>
              <a:tabLst/>
              <a:defRPr sz="2100">
                <a:solidFill>
                  <a:schemeClr val="bg1"/>
                </a:solidFill>
              </a:defRPr>
            </a:lvl2pPr>
            <a:lvl3pPr marL="648000" indent="-324000">
              <a:buSzPct val="100000"/>
              <a:buFont typeface="Arial" panose="020B0604020202020204" pitchFamily="34" charset="0"/>
              <a:buChar char="•"/>
              <a:tabLst/>
              <a:defRPr sz="1800">
                <a:solidFill>
                  <a:schemeClr val="bg1"/>
                </a:solidFill>
              </a:defRPr>
            </a:lvl3pPr>
            <a:lvl4pPr marL="972000" indent="-324000">
              <a:buSzPct val="100000"/>
              <a:buFont typeface="Arial" charset="0"/>
              <a:buChar char="•"/>
              <a:tabLst/>
              <a:defRPr>
                <a:solidFill>
                  <a:schemeClr val="bg1"/>
                </a:solidFill>
              </a:defRPr>
            </a:lvl4pPr>
            <a:lvl5pPr marL="2057400" indent="-228600">
              <a:buSzPct val="100000"/>
              <a:buFont typeface="Arial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1B478EFE-6141-4244-92ED-79EEE9222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1/25/2023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72E3875-F7E3-A247-8E75-A4EC4E794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Footer Placeholder 5">
            <a:extLst>
              <a:ext uri="{FF2B5EF4-FFF2-40B4-BE49-F238E27FC236}">
                <a16:creationId xmlns:a16="http://schemas.microsoft.com/office/drawing/2014/main" id="{38631126-B686-5B0E-82F2-579C889A816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4259262" y="6350851"/>
            <a:ext cx="6572221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Alice Moros | ML methods applied to APC Nb</a:t>
            </a:r>
            <a:r>
              <a:rPr lang="en-US" baseline="-25000" dirty="0"/>
              <a:t>3</a:t>
            </a:r>
            <a:r>
              <a:rPr lang="en-US" dirty="0"/>
              <a:t>Sn</a:t>
            </a:r>
          </a:p>
        </p:txBody>
      </p:sp>
    </p:spTree>
    <p:extLst>
      <p:ext uri="{BB962C8B-B14F-4D97-AF65-F5344CB8AC3E}">
        <p14:creationId xmlns:p14="http://schemas.microsoft.com/office/powerpoint/2010/main" val="17588053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7987" y="1592264"/>
            <a:ext cx="5616575" cy="460851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199" y="1592264"/>
            <a:ext cx="5611813" cy="460851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E3A8A69A-7619-C44B-A930-6AC38A3F8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1/25/2023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9B55D6E3-4871-704B-B795-99BD30EABF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59262" y="6356350"/>
            <a:ext cx="6572221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Alice Moros | ML methods applied to APC Nb3Sn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EE4B464-E744-A34F-B223-6B554979B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72220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 and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1592263"/>
            <a:ext cx="5616575" cy="668337"/>
          </a:xfrm>
        </p:spPr>
        <p:txBody>
          <a:bodyPr anchor="t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7987" y="2427287"/>
            <a:ext cx="5616575" cy="3762376"/>
          </a:xfrm>
        </p:spPr>
        <p:txBody>
          <a:bodyPr/>
          <a:lstStyle>
            <a:lvl1pPr marL="324000" indent="-324000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04966"/>
            <a:ext cx="5616600" cy="655634"/>
          </a:xfrm>
        </p:spPr>
        <p:txBody>
          <a:bodyPr anchor="t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427287"/>
            <a:ext cx="5611813" cy="3762376"/>
          </a:xfrm>
        </p:spPr>
        <p:txBody>
          <a:bodyPr/>
          <a:lstStyle>
            <a:lvl1pPr marL="324000" indent="-324000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0B511762-E0C9-6C4A-9015-D9D3D4FF97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1/25/2023</a:t>
            </a:r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E2689900-D127-9840-8E06-B694B9FE1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59262" y="6356350"/>
            <a:ext cx="6572221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Alice Moros | ML methods applied to APC Nb3Sn</a:t>
            </a:r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7B398DFD-572D-D549-8BBF-A86A1DFF02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80861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 userDrawn="1">
          <p15:clr>
            <a:srgbClr val="FBAE40"/>
          </p15:clr>
        </p15:guide>
        <p15:guide id="2" orient="horz" pos="1525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07988" y="373593"/>
            <a:ext cx="11376025" cy="106574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15998"/>
            <a:ext cx="12192000" cy="542002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9" y="1592263"/>
            <a:ext cx="11376024" cy="460851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85228" y="6350851"/>
            <a:ext cx="63116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/>
              <a:t>1/25/2023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07546" y="6356350"/>
            <a:ext cx="681254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38CDF4D8-BDAC-DF5C-B6C8-3D9E29F634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11792" y="6384760"/>
            <a:ext cx="6572221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Alice Moros | ML methods applied to APC Nb</a:t>
            </a:r>
            <a:r>
              <a:rPr lang="en-US" baseline="-25000" dirty="0"/>
              <a:t>3</a:t>
            </a:r>
            <a:r>
              <a:rPr lang="en-US" dirty="0"/>
              <a:t>Sn</a:t>
            </a:r>
          </a:p>
        </p:txBody>
      </p:sp>
    </p:spTree>
    <p:extLst>
      <p:ext uri="{BB962C8B-B14F-4D97-AF65-F5344CB8AC3E}">
        <p14:creationId xmlns:p14="http://schemas.microsoft.com/office/powerpoint/2010/main" val="1598869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49" r:id="rId2"/>
    <p:sldLayoutId id="2147483662" r:id="rId3"/>
    <p:sldLayoutId id="2147483650" r:id="rId4"/>
    <p:sldLayoutId id="2147483665" r:id="rId5"/>
    <p:sldLayoutId id="2147483668" r:id="rId6"/>
    <p:sldLayoutId id="2147483674" r:id="rId7"/>
    <p:sldLayoutId id="2147483652" r:id="rId8"/>
    <p:sldLayoutId id="2147483653" r:id="rId9"/>
    <p:sldLayoutId id="2147483661" r:id="rId10"/>
    <p:sldLayoutId id="2147483666" r:id="rId11"/>
    <p:sldLayoutId id="2147483667" r:id="rId12"/>
    <p:sldLayoutId id="2147483658" r:id="rId13"/>
    <p:sldLayoutId id="2147483659" r:id="rId14"/>
    <p:sldLayoutId id="2147483673" r:id="rId15"/>
    <p:sldLayoutId id="2147483660" r:id="rId16"/>
    <p:sldLayoutId id="2147483671" r:id="rId17"/>
    <p:sldLayoutId id="2147483651" r:id="rId18"/>
    <p:sldLayoutId id="2147483654" r:id="rId19"/>
    <p:sldLayoutId id="2147483669" r:id="rId20"/>
    <p:sldLayoutId id="2147483655" r:id="rId2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800"/>
        </a:spcBef>
        <a:spcAft>
          <a:spcPts val="400"/>
        </a:spcAft>
        <a:buFont typeface="Arial"/>
        <a:buNone/>
        <a:tabLst/>
        <a:defRPr sz="2100" b="1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1pPr>
      <a:lvl2pPr marL="323850" indent="-324000" algn="l" defTabSz="914400" rtl="0" eaLnBrk="1" latinLnBrk="0" hangingPunct="1">
        <a:lnSpc>
          <a:spcPct val="100000"/>
        </a:lnSpc>
        <a:spcBef>
          <a:spcPts val="500"/>
        </a:spcBef>
        <a:spcAft>
          <a:spcPts val="300"/>
        </a:spcAft>
        <a:buFont typeface="Arial" charset="0"/>
        <a:buChar char="•"/>
        <a:tabLst/>
        <a:defRPr sz="18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2pPr>
      <a:lvl3pPr marL="648000" indent="-324000" algn="l" defTabSz="914400" rtl="0" eaLnBrk="1" latinLnBrk="0" hangingPunct="1">
        <a:lnSpc>
          <a:spcPct val="100000"/>
        </a:lnSpc>
        <a:spcBef>
          <a:spcPts val="500"/>
        </a:spcBef>
        <a:spcAft>
          <a:spcPts val="300"/>
        </a:spcAft>
        <a:buFont typeface="Arial" panose="020B0604020202020204" pitchFamily="34" charset="0"/>
        <a:buChar char="•"/>
        <a:tabLst/>
        <a:defRPr sz="17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3pPr>
      <a:lvl4pPr marL="972000" indent="-324000" algn="l" defTabSz="914400" rtl="0" eaLnBrk="1" latinLnBrk="0" hangingPunct="1">
        <a:lnSpc>
          <a:spcPct val="100000"/>
        </a:lnSpc>
        <a:spcBef>
          <a:spcPts val="500"/>
        </a:spcBef>
        <a:spcAft>
          <a:spcPts val="300"/>
        </a:spcAft>
        <a:buFont typeface="Arial" panose="020B0604020202020204" pitchFamily="34" charset="0"/>
        <a:buChar char="•"/>
        <a:tabLst/>
        <a:defRPr sz="16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600" kern="1200">
          <a:solidFill>
            <a:schemeClr val="accent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32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7423" userDrawn="1">
          <p15:clr>
            <a:srgbClr val="F26B43"/>
          </p15:clr>
        </p15:guide>
        <p15:guide id="4" pos="257" userDrawn="1">
          <p15:clr>
            <a:srgbClr val="F26B43"/>
          </p15:clr>
        </p15:guide>
        <p15:guide id="6" pos="3795" userDrawn="1">
          <p15:clr>
            <a:srgbClr val="F26B43"/>
          </p15:clr>
        </p15:guide>
        <p15:guide id="7" pos="3885" userDrawn="1">
          <p15:clr>
            <a:srgbClr val="F26B43"/>
          </p15:clr>
        </p15:guide>
        <p15:guide id="8" pos="5087" userDrawn="1">
          <p15:clr>
            <a:srgbClr val="F26B43"/>
          </p15:clr>
        </p15:guide>
        <p15:guide id="9" pos="4997" userDrawn="1">
          <p15:clr>
            <a:srgbClr val="F26B43"/>
          </p15:clr>
        </p15:guide>
        <p15:guide id="10" pos="2683" userDrawn="1">
          <p15:clr>
            <a:srgbClr val="F26B43"/>
          </p15:clr>
        </p15:guide>
        <p15:guide id="11" pos="2593" userDrawn="1">
          <p15:clr>
            <a:srgbClr val="F26B43"/>
          </p15:clr>
        </p15:guide>
        <p15:guide id="12" orient="horz" pos="3906" userDrawn="1">
          <p15:clr>
            <a:srgbClr val="F26B43"/>
          </p15:clr>
        </p15:guide>
        <p15:guide id="13" orient="horz" pos="2409" userDrawn="1">
          <p15:clr>
            <a:srgbClr val="F26B43"/>
          </p15:clr>
        </p15:guide>
        <p15:guide id="14" orient="horz" pos="913" userDrawn="1">
          <p15:clr>
            <a:srgbClr val="F26B43"/>
          </p15:clr>
        </p15:guide>
        <p15:guide id="15" orient="horz" pos="1003" userDrawn="1">
          <p15:clr>
            <a:srgbClr val="F26B43"/>
          </p15:clr>
        </p15:guide>
        <p15:guide id="16" orient="horz" pos="2500" userDrawn="1">
          <p15:clr>
            <a:srgbClr val="F26B43"/>
          </p15:clr>
        </p15:guide>
        <p15:guide id="17" pos="6312" userDrawn="1">
          <p15:clr>
            <a:srgbClr val="F26B43"/>
          </p15:clr>
        </p15:guide>
        <p15:guide id="18" pos="6221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.png"/><Relationship Id="rId7" Type="http://schemas.microsoft.com/office/2007/relationships/hdphoto" Target="../media/hdphoto2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10" Type="http://schemas.openxmlformats.org/officeDocument/2006/relationships/image" Target="../media/image8.JPG"/><Relationship Id="rId4" Type="http://schemas.openxmlformats.org/officeDocument/2006/relationships/image" Target="../media/image5.png"/><Relationship Id="rId9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2D4CFC26-28D0-EF80-9749-7904EA46D6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5329" y="2384476"/>
            <a:ext cx="11376025" cy="1340904"/>
          </a:xfrm>
        </p:spPr>
        <p:txBody>
          <a:bodyPr/>
          <a:lstStyle/>
          <a:p>
            <a:pPr algn="ctr"/>
            <a:r>
              <a:rPr lang="en-GB" sz="3600" dirty="0"/>
              <a:t>Identification of Nanoprecipitates in TEM Images of APC Nb</a:t>
            </a:r>
            <a:r>
              <a:rPr lang="en-GB" sz="3600" baseline="-25000" dirty="0"/>
              <a:t>3</a:t>
            </a:r>
            <a:r>
              <a:rPr lang="en-GB" sz="3600" dirty="0"/>
              <a:t>Sn Using Object Detection NN models</a:t>
            </a:r>
            <a:br>
              <a:rPr lang="en-GB" sz="3600" dirty="0"/>
            </a:br>
            <a:br>
              <a:rPr lang="en-GB" sz="3600" dirty="0"/>
            </a:br>
            <a:r>
              <a:rPr lang="en-GB" sz="2800" dirty="0"/>
              <a:t>Alice Moros</a:t>
            </a:r>
            <a:br>
              <a:rPr lang="en-GB" sz="2800" dirty="0"/>
            </a:br>
            <a:r>
              <a:rPr lang="en-GB" sz="2800" dirty="0"/>
              <a:t>CERN EN-MME-MM</a:t>
            </a:r>
            <a:br>
              <a:rPr lang="en-GB" sz="2800" dirty="0"/>
            </a:br>
            <a:r>
              <a:rPr lang="en-GB" sz="2800" dirty="0"/>
              <a:t>(alice.moros@cern.ch)</a:t>
            </a:r>
            <a:br>
              <a:rPr lang="en-GB" sz="2800" dirty="0"/>
            </a:br>
            <a:endParaRPr lang="en-US" sz="2000" b="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8B55A3B-C8DF-82E3-7726-D079EB24855C}"/>
              </a:ext>
            </a:extLst>
          </p:cNvPr>
          <p:cNvSpPr txBox="1"/>
          <p:nvPr/>
        </p:nvSpPr>
        <p:spPr>
          <a:xfrm>
            <a:off x="123217" y="6459166"/>
            <a:ext cx="5672450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dirty="0">
                <a:solidFill>
                  <a:schemeClr val="bg1"/>
                </a:solidFill>
              </a:rPr>
              <a:t>ML methods for Superconducting Materials, 25/01/2023</a:t>
            </a:r>
          </a:p>
        </p:txBody>
      </p:sp>
    </p:spTree>
    <p:extLst>
      <p:ext uri="{BB962C8B-B14F-4D97-AF65-F5344CB8AC3E}">
        <p14:creationId xmlns:p14="http://schemas.microsoft.com/office/powerpoint/2010/main" val="21599439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1C7F1753-667D-CE9A-18B7-D0C06FE5A791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/>
              <a:t>1/25/2023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27BFE813-64DD-B2F6-40BD-0258327691D0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Alice Moros | ML methods applied to APC Nb</a:t>
            </a:r>
            <a:r>
              <a:rPr lang="en-US" baseline="-25000"/>
              <a:t>3</a:t>
            </a:r>
            <a:r>
              <a:rPr lang="en-US"/>
              <a:t>Sn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3664C8C-805A-CDE9-F438-6E1B27BC53CC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10" name="Picture 9" descr="A close up of the moon&#10;&#10;Description automatically generated with low confidence">
            <a:extLst>
              <a:ext uri="{FF2B5EF4-FFF2-40B4-BE49-F238E27FC236}">
                <a16:creationId xmlns:a16="http://schemas.microsoft.com/office/drawing/2014/main" id="{124E53E4-5F1E-64E8-DCBE-510D37EAB0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47" y="1252912"/>
            <a:ext cx="4721168" cy="4721168"/>
          </a:xfrm>
          <a:prstGeom prst="rect">
            <a:avLst/>
          </a:prstGeom>
        </p:spPr>
      </p:pic>
      <p:pic>
        <p:nvPicPr>
          <p:cNvPr id="11" name="Picture 10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4CED2D17-42DD-EACF-9C1D-A59F1EC750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0170" y="1252911"/>
            <a:ext cx="4721168" cy="472116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D4C20B4-6E24-3291-D334-9EDD3F6F4AC8}"/>
              </a:ext>
            </a:extLst>
          </p:cNvPr>
          <p:cNvSpPr txBox="1"/>
          <p:nvPr/>
        </p:nvSpPr>
        <p:spPr>
          <a:xfrm>
            <a:off x="-1" y="709972"/>
            <a:ext cx="121147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b="1" dirty="0">
                <a:solidFill>
                  <a:srgbClr val="2F2F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STEP 3: </a:t>
            </a:r>
            <a:r>
              <a:rPr lang="en-GB" sz="1800" b="0" dirty="0">
                <a:solidFill>
                  <a:srgbClr val="2F2F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 system is now “ready”, you can use it on images where you do not have labels.</a:t>
            </a:r>
            <a:r>
              <a:rPr lang="en-GB" sz="1800" b="0" dirty="0">
                <a:solidFill>
                  <a:srgbClr val="2F2F2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GB" sz="1800" b="1" dirty="0">
                <a:solidFill>
                  <a:srgbClr val="2F2F2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just started </a:t>
            </a:r>
            <a:endParaRPr lang="en-US" b="1" dirty="0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3C5898D5-2471-3122-BC9E-42B195993207}"/>
              </a:ext>
            </a:extLst>
          </p:cNvPr>
          <p:cNvSpPr txBox="1">
            <a:spLocks/>
          </p:cNvSpPr>
          <p:nvPr/>
        </p:nvSpPr>
        <p:spPr>
          <a:xfrm>
            <a:off x="77247" y="119670"/>
            <a:ext cx="11263853" cy="49090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Bounding Boxes for OD</a:t>
            </a:r>
            <a:r>
              <a:rPr lang="en-US">
                <a:solidFill>
                  <a:schemeClr val="bg1">
                    <a:lumMod val="75000"/>
                  </a:schemeClr>
                </a:solidFill>
              </a:rPr>
              <a:t> - OD NN Model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128208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DC4CBA8B-FC2D-3B8B-9238-C5BFF5298E31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/>
              <a:t>1/25/2023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292CA173-B693-9C03-95CC-627FF9692C2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Alice Moros | ML methods applied to APC Nb</a:t>
            </a:r>
            <a:r>
              <a:rPr lang="en-US" baseline="-25000"/>
              <a:t>3</a:t>
            </a:r>
            <a:r>
              <a:rPr lang="en-US"/>
              <a:t>Sn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7B3875D-DFBD-88B3-0AC8-82B6078101A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10" name="Picture 9" descr="A picture containing white&#10;&#10;Description automatically generated">
            <a:extLst>
              <a:ext uri="{FF2B5EF4-FFF2-40B4-BE49-F238E27FC236}">
                <a16:creationId xmlns:a16="http://schemas.microsoft.com/office/drawing/2014/main" id="{05207F54-462C-33A3-1180-33EBCF266F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641" y="1336650"/>
            <a:ext cx="4462639" cy="4462639"/>
          </a:xfrm>
          <a:prstGeom prst="rect">
            <a:avLst/>
          </a:prstGeom>
        </p:spPr>
      </p:pic>
      <p:pic>
        <p:nvPicPr>
          <p:cNvPr id="11" name="Picture 10" descr="Background pattern&#10;&#10;Description automatically generated">
            <a:extLst>
              <a:ext uri="{FF2B5EF4-FFF2-40B4-BE49-F238E27FC236}">
                <a16:creationId xmlns:a16="http://schemas.microsoft.com/office/drawing/2014/main" id="{6B0E77DE-848A-1FB7-FAEE-9B9557484E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5053" y="1336650"/>
            <a:ext cx="4462639" cy="4462639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3DEA09A5-60DC-6472-F57A-05CB0EE93F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247" y="119670"/>
            <a:ext cx="11263853" cy="490909"/>
          </a:xfrm>
        </p:spPr>
        <p:txBody>
          <a:bodyPr/>
          <a:lstStyle/>
          <a:p>
            <a:r>
              <a:rPr lang="en-US" dirty="0"/>
              <a:t>Bounding Boxes for OD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 - OD NN Model</a:t>
            </a:r>
            <a:endParaRPr lang="en-GB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BD6608F-3BC0-8225-295F-AF91C6472102}"/>
              </a:ext>
            </a:extLst>
          </p:cNvPr>
          <p:cNvSpPr txBox="1"/>
          <p:nvPr/>
        </p:nvSpPr>
        <p:spPr>
          <a:xfrm>
            <a:off x="-1" y="709972"/>
            <a:ext cx="121147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b="1" dirty="0">
                <a:solidFill>
                  <a:srgbClr val="2F2F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STEP 3: </a:t>
            </a:r>
            <a:r>
              <a:rPr lang="en-GB" sz="1800" b="0" dirty="0">
                <a:solidFill>
                  <a:srgbClr val="2F2F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 system is now “ready”, you can use it on images where you do not have labels.</a:t>
            </a:r>
            <a:r>
              <a:rPr lang="en-GB" sz="1800" b="0" dirty="0">
                <a:solidFill>
                  <a:srgbClr val="2F2F2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GB" sz="1800" b="1" dirty="0">
                <a:solidFill>
                  <a:srgbClr val="2F2F2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just started </a:t>
            </a:r>
            <a:endParaRPr lang="en-US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537B389-D39F-70F8-7891-51E0DB3698FF}"/>
              </a:ext>
            </a:extLst>
          </p:cNvPr>
          <p:cNvSpPr txBox="1"/>
          <p:nvPr/>
        </p:nvSpPr>
        <p:spPr>
          <a:xfrm>
            <a:off x="-1" y="5900244"/>
            <a:ext cx="124466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0" i="0" dirty="0">
                <a:solidFill>
                  <a:srgbClr val="303030"/>
                </a:solidFill>
                <a:effectLst/>
                <a:latin typeface="+mj-lt"/>
              </a:rPr>
              <a:t>The side of the bounding boxes can be approximated to the diameter of the nanoparticles for future statistical analysis.</a:t>
            </a:r>
            <a:endParaRPr lang="en-US" dirty="0">
              <a:solidFill>
                <a:srgbClr val="30303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257882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B7941ED2-D227-D7B2-CCBB-C06F49B97E6E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/>
              <a:t>1/25/2023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502D268E-0C00-CA2C-3AE2-A4A0384911C0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Alice Moros | ML methods applied to APC Nb</a:t>
            </a:r>
            <a:r>
              <a:rPr lang="en-US" baseline="-25000"/>
              <a:t>3</a:t>
            </a:r>
            <a:r>
              <a:rPr lang="en-US"/>
              <a:t>Sn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59952EF-212E-6D1A-D234-4B29877DFD03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54F8E53-284F-5270-4F1A-E59415DB76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247" y="37442"/>
            <a:ext cx="11263853" cy="490909"/>
          </a:xfrm>
        </p:spPr>
        <p:txBody>
          <a:bodyPr/>
          <a:lstStyle/>
          <a:p>
            <a:r>
              <a:rPr lang="en-US" dirty="0"/>
              <a:t>Future Steps</a:t>
            </a:r>
            <a:endParaRPr lang="en-GB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78269A4-2F0D-A17C-23E9-26D2D7177612}"/>
              </a:ext>
            </a:extLst>
          </p:cNvPr>
          <p:cNvSpPr txBox="1"/>
          <p:nvPr/>
        </p:nvSpPr>
        <p:spPr>
          <a:xfrm>
            <a:off x="63451" y="528351"/>
            <a:ext cx="11753445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2F2F2F"/>
                </a:solidFill>
              </a:rPr>
              <a:t>Try to improve our model: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n-US" dirty="0">
              <a:solidFill>
                <a:srgbClr val="2F2F2F"/>
              </a:solidFill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F2F2F"/>
                </a:solidFill>
              </a:rPr>
              <a:t>Artificial increase of nr. images for training: augmentation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dirty="0">
              <a:solidFill>
                <a:srgbClr val="2F2F2F"/>
              </a:solidFill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F2F2F"/>
                </a:solidFill>
              </a:rPr>
              <a:t>25 new images received (courtesy of Stephan Pfeiffer, CERN) for labeling + training.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dirty="0">
              <a:solidFill>
                <a:srgbClr val="2F2F2F"/>
              </a:solidFill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F2F2F"/>
                </a:solidFill>
              </a:rPr>
              <a:t>Improve labeling process with Procreate for new and (some) old images: e.g., trying to define the boundaries of nanoprecipitates close to each other, where possible (see example images below).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dirty="0">
              <a:solidFill>
                <a:srgbClr val="2F2F2F"/>
              </a:solidFill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F2F2F"/>
                </a:solidFill>
              </a:rPr>
              <a:t>New data?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dirty="0">
              <a:solidFill>
                <a:srgbClr val="2F2F2F"/>
              </a:solidFill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dirty="0">
              <a:solidFill>
                <a:srgbClr val="2F2F2F"/>
              </a:solidFill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dirty="0">
              <a:solidFill>
                <a:srgbClr val="2F2F2F"/>
              </a:solidFill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BF47290-1892-3126-7004-E8BD47032FFB}"/>
              </a:ext>
            </a:extLst>
          </p:cNvPr>
          <p:cNvGrpSpPr/>
          <p:nvPr/>
        </p:nvGrpSpPr>
        <p:grpSpPr>
          <a:xfrm>
            <a:off x="6251825" y="3343994"/>
            <a:ext cx="5578867" cy="2789434"/>
            <a:chOff x="390418" y="826212"/>
            <a:chExt cx="11054993" cy="5527497"/>
          </a:xfrm>
        </p:grpSpPr>
        <p:pic>
          <p:nvPicPr>
            <p:cNvPr id="13" name="Picture 12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B47C77BF-5FC3-556B-87B5-CC420D98AD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0418" y="826212"/>
              <a:ext cx="11054993" cy="5527497"/>
            </a:xfrm>
            <a:prstGeom prst="rect">
              <a:avLst/>
            </a:prstGeom>
          </p:spPr>
        </p:pic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EC277A7D-402E-21A8-145E-66CB91E8CC1A}"/>
                </a:ext>
              </a:extLst>
            </p:cNvPr>
            <p:cNvSpPr/>
            <p:nvPr/>
          </p:nvSpPr>
          <p:spPr>
            <a:xfrm>
              <a:off x="3945277" y="4817720"/>
              <a:ext cx="922963" cy="710682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E40EC03-8970-DA9A-2483-F642EDF9A1CF}"/>
                </a:ext>
              </a:extLst>
            </p:cNvPr>
            <p:cNvSpPr/>
            <p:nvPr/>
          </p:nvSpPr>
          <p:spPr>
            <a:xfrm>
              <a:off x="9565239" y="4817720"/>
              <a:ext cx="922963" cy="607035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3CD2FD1-EE32-5426-72C3-7A5B267F4292}"/>
              </a:ext>
            </a:extLst>
          </p:cNvPr>
          <p:cNvGrpSpPr/>
          <p:nvPr/>
        </p:nvGrpSpPr>
        <p:grpSpPr>
          <a:xfrm>
            <a:off x="361308" y="3343994"/>
            <a:ext cx="5578866" cy="3006873"/>
            <a:chOff x="-768793" y="-329325"/>
            <a:chExt cx="10893920" cy="5871556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F347B5D0-4718-B48E-C23B-295BB7CC82A5}"/>
                </a:ext>
              </a:extLst>
            </p:cNvPr>
            <p:cNvGrpSpPr/>
            <p:nvPr/>
          </p:nvGrpSpPr>
          <p:grpSpPr>
            <a:xfrm>
              <a:off x="-768793" y="-329325"/>
              <a:ext cx="10893920" cy="5871556"/>
              <a:chOff x="649040" y="759736"/>
              <a:chExt cx="10893920" cy="5871556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2B3D71AF-96B2-613E-34EF-F102AC7F6230}"/>
                  </a:ext>
                </a:extLst>
              </p:cNvPr>
              <p:cNvGrpSpPr/>
              <p:nvPr/>
            </p:nvGrpSpPr>
            <p:grpSpPr>
              <a:xfrm>
                <a:off x="649040" y="759736"/>
                <a:ext cx="10893920" cy="5446960"/>
                <a:chOff x="649040" y="705520"/>
                <a:chExt cx="10893920" cy="5446960"/>
              </a:xfrm>
            </p:grpSpPr>
            <p:pic>
              <p:nvPicPr>
                <p:cNvPr id="21" name="Picture 20" descr="Graphical user interface&#10;&#10;Description automatically generated with medium confidence">
                  <a:extLst>
                    <a:ext uri="{FF2B5EF4-FFF2-40B4-BE49-F238E27FC236}">
                      <a16:creationId xmlns:a16="http://schemas.microsoft.com/office/drawing/2014/main" id="{88204B03-3331-B6F2-A6C5-C493A9055AE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49040" y="705520"/>
                  <a:ext cx="10893920" cy="5446960"/>
                </a:xfrm>
                <a:prstGeom prst="rect">
                  <a:avLst/>
                </a:prstGeom>
              </p:spPr>
            </p:pic>
            <p:cxnSp>
              <p:nvCxnSpPr>
                <p:cNvPr id="22" name="Straight Arrow Connector 21">
                  <a:extLst>
                    <a:ext uri="{FF2B5EF4-FFF2-40B4-BE49-F238E27FC236}">
                      <a16:creationId xmlns:a16="http://schemas.microsoft.com/office/drawing/2014/main" id="{0ADBD84B-EF01-C386-5C9F-DF3CECAC49B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985302" y="5787225"/>
                  <a:ext cx="0" cy="365255"/>
                </a:xfrm>
                <a:prstGeom prst="straightConnector1">
                  <a:avLst/>
                </a:prstGeom>
                <a:ln w="19050"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C4A8B56-64E9-A5AA-116C-875F826D9195}"/>
                  </a:ext>
                </a:extLst>
              </p:cNvPr>
              <p:cNvSpPr txBox="1"/>
              <p:nvPr/>
            </p:nvSpPr>
            <p:spPr>
              <a:xfrm>
                <a:off x="1176278" y="6090393"/>
                <a:ext cx="5171723" cy="5408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Not distinguished (objects too close)</a:t>
                </a:r>
              </a:p>
            </p:txBody>
          </p:sp>
        </p:grp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AB642D71-F384-F251-A2EA-76F8138F4EE5}"/>
                </a:ext>
              </a:extLst>
            </p:cNvPr>
            <p:cNvSpPr/>
            <p:nvPr/>
          </p:nvSpPr>
          <p:spPr>
            <a:xfrm>
              <a:off x="1335023" y="4393631"/>
              <a:ext cx="465770" cy="358643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2851247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27761FF-1502-5A60-8D52-5EF4857DAAF6}"/>
              </a:ext>
            </a:extLst>
          </p:cNvPr>
          <p:cNvSpPr txBox="1"/>
          <p:nvPr/>
        </p:nvSpPr>
        <p:spPr>
          <a:xfrm>
            <a:off x="3252273" y="758758"/>
            <a:ext cx="5687454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3200" b="1" dirty="0"/>
              <a:t>Thank you for your attention!</a:t>
            </a:r>
          </a:p>
        </p:txBody>
      </p:sp>
    </p:spTree>
    <p:extLst>
      <p:ext uri="{BB962C8B-B14F-4D97-AF65-F5344CB8AC3E}">
        <p14:creationId xmlns:p14="http://schemas.microsoft.com/office/powerpoint/2010/main" val="31426366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230C400D-54E9-C484-1ED2-6320838A368C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/>
              <a:t>1/25/2023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9479F30-CCB0-357E-8EA0-FED9BB3EEBF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14" name="Footer Placeholder 5">
            <a:extLst>
              <a:ext uri="{FF2B5EF4-FFF2-40B4-BE49-F238E27FC236}">
                <a16:creationId xmlns:a16="http://schemas.microsoft.com/office/drawing/2014/main" id="{1C43A566-DE3B-E688-A8F0-EDBC15CC4928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5301678" y="6350851"/>
            <a:ext cx="6572221" cy="365125"/>
          </a:xfrm>
        </p:spPr>
        <p:txBody>
          <a:bodyPr/>
          <a:lstStyle/>
          <a:p>
            <a:r>
              <a:rPr lang="en-US" dirty="0"/>
              <a:t>Alice Moros | ML methods applied to APC Nb</a:t>
            </a:r>
            <a:r>
              <a:rPr lang="en-US" baseline="-25000" dirty="0"/>
              <a:t>3</a:t>
            </a:r>
            <a:r>
              <a:rPr lang="en-US" dirty="0"/>
              <a:t>Sn</a:t>
            </a:r>
          </a:p>
        </p:txBody>
      </p:sp>
      <p:pic>
        <p:nvPicPr>
          <p:cNvPr id="15" name="Picture 14" descr="A picture containing rain&#10;&#10;Description automatically generated">
            <a:extLst>
              <a:ext uri="{FF2B5EF4-FFF2-40B4-BE49-F238E27FC236}">
                <a16:creationId xmlns:a16="http://schemas.microsoft.com/office/drawing/2014/main" id="{D7C49A13-99E0-9FE3-BDBF-D5127BD20C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318" y="1289965"/>
            <a:ext cx="9710228" cy="4855114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371BFFEC-3445-C9A6-DEF5-824D1407E1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247" y="119670"/>
            <a:ext cx="9587961" cy="490909"/>
          </a:xfrm>
        </p:spPr>
        <p:txBody>
          <a:bodyPr/>
          <a:lstStyle/>
          <a:p>
            <a:r>
              <a:rPr lang="en-US" dirty="0"/>
              <a:t>Bounding Boxes for OD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 - Smart Labeling</a:t>
            </a:r>
            <a:r>
              <a:rPr lang="en-US" dirty="0"/>
              <a:t> </a:t>
            </a:r>
            <a:endParaRPr lang="en-GB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F6F6819-A967-E228-CC29-97836F7BD3D7}"/>
              </a:ext>
            </a:extLst>
          </p:cNvPr>
          <p:cNvSpPr txBox="1"/>
          <p:nvPr/>
        </p:nvSpPr>
        <p:spPr>
          <a:xfrm>
            <a:off x="77247" y="649782"/>
            <a:ext cx="11965401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2F2F2F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W</a:t>
            </a:r>
            <a:r>
              <a:rPr lang="en-US" sz="1800" dirty="0">
                <a:solidFill>
                  <a:srgbClr val="2F2F2F"/>
                </a:solidFill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hite PP of 72 manually labeled images were turned into boxes </a:t>
            </a:r>
            <a:r>
              <a:rPr lang="en-US" dirty="0">
                <a:solidFill>
                  <a:srgbClr val="2F2F2F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1800" dirty="0">
                <a:solidFill>
                  <a:srgbClr val="2F2F2F"/>
                </a:solidFill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Python code), then overlapped with the original TEM images.</a:t>
            </a:r>
            <a:endParaRPr lang="fr-CH" sz="1800" dirty="0">
              <a:solidFill>
                <a:srgbClr val="2F2F2F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61583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8DF8B0-6A20-D94C-AEC8-88924FC260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247" y="119670"/>
            <a:ext cx="7348199" cy="490909"/>
          </a:xfrm>
        </p:spPr>
        <p:txBody>
          <a:bodyPr/>
          <a:lstStyle/>
          <a:p>
            <a:r>
              <a:rPr lang="en-US" dirty="0"/>
              <a:t>Outline</a:t>
            </a:r>
            <a:endParaRPr lang="en-GB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4D58D4BF-C8AA-4B40-A5A6-93CA3F907F53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/>
              <a:t>1/25/2023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51AC52B-BE31-2E4D-A1F2-33EC8183215F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77247" y="1340798"/>
            <a:ext cx="11265021" cy="4370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tx2"/>
                </a:solidFill>
              </a:rPr>
              <a:t>Context of Study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800" dirty="0">
              <a:solidFill>
                <a:schemeClr val="tx2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tx2"/>
                </a:solidFill>
              </a:rPr>
              <a:t>Manual </a:t>
            </a:r>
            <a:r>
              <a:rPr lang="en-GB" sz="2800" dirty="0" err="1">
                <a:solidFill>
                  <a:schemeClr val="tx2"/>
                </a:solidFill>
              </a:rPr>
              <a:t>Labeling</a:t>
            </a:r>
            <a:r>
              <a:rPr lang="en-GB" sz="2800" dirty="0">
                <a:solidFill>
                  <a:schemeClr val="tx2"/>
                </a:solidFill>
              </a:rPr>
              <a:t> leading to Smart </a:t>
            </a:r>
            <a:r>
              <a:rPr lang="en-GB" sz="2800" dirty="0" err="1">
                <a:solidFill>
                  <a:schemeClr val="tx2"/>
                </a:solidFill>
              </a:rPr>
              <a:t>Labeling</a:t>
            </a:r>
            <a:r>
              <a:rPr lang="en-GB" sz="2800" dirty="0">
                <a:solidFill>
                  <a:schemeClr val="tx2"/>
                </a:solidFill>
              </a:rPr>
              <a:t> through the use of Bounding Boxes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800" dirty="0">
              <a:solidFill>
                <a:schemeClr val="tx2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tx2"/>
                </a:solidFill>
              </a:rPr>
              <a:t>Model Training for Object Detection (OD): Initial Tests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800" dirty="0">
              <a:solidFill>
                <a:schemeClr val="tx2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tx2"/>
                </a:solidFill>
              </a:rPr>
              <a:t>Future Steps</a:t>
            </a:r>
          </a:p>
          <a:p>
            <a:pPr marL="285750" indent="-285750">
              <a:buFontTx/>
              <a:buChar char="-"/>
            </a:pPr>
            <a:endParaRPr lang="en-GB" dirty="0"/>
          </a:p>
          <a:p>
            <a:pPr marL="285750" indent="-285750">
              <a:buFontTx/>
              <a:buChar char="-"/>
            </a:pPr>
            <a:endParaRPr lang="en-GB" dirty="0"/>
          </a:p>
          <a:p>
            <a:pPr marL="285750" indent="-285750">
              <a:buFontTx/>
              <a:buChar char="-"/>
            </a:pPr>
            <a:endParaRPr lang="en-GB" dirty="0"/>
          </a:p>
        </p:txBody>
      </p:sp>
      <p:sp>
        <p:nvSpPr>
          <p:cNvPr id="3" name="Footer Placeholder 5">
            <a:extLst>
              <a:ext uri="{FF2B5EF4-FFF2-40B4-BE49-F238E27FC236}">
                <a16:creationId xmlns:a16="http://schemas.microsoft.com/office/drawing/2014/main" id="{5D8E5E12-D9FA-3FB0-0534-F95EB51C7BD5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5301678" y="6350851"/>
            <a:ext cx="6572221" cy="365125"/>
          </a:xfrm>
        </p:spPr>
        <p:txBody>
          <a:bodyPr/>
          <a:lstStyle/>
          <a:p>
            <a:r>
              <a:rPr lang="en-US" dirty="0"/>
              <a:t>Alice Moros | ML methods applied to APC Nb</a:t>
            </a:r>
            <a:r>
              <a:rPr lang="en-US" baseline="-25000" dirty="0"/>
              <a:t>3</a:t>
            </a:r>
            <a:r>
              <a:rPr lang="en-US" dirty="0"/>
              <a:t>Sn</a:t>
            </a:r>
          </a:p>
        </p:txBody>
      </p:sp>
    </p:spTree>
    <p:extLst>
      <p:ext uri="{BB962C8B-B14F-4D97-AF65-F5344CB8AC3E}">
        <p14:creationId xmlns:p14="http://schemas.microsoft.com/office/powerpoint/2010/main" val="32452746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2D01724F-B126-817D-2E79-999277F3A684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/>
              <a:t>1/25/2023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F17BC96-2DDA-9FF4-3715-8C8C6B73704E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AC335FAA-A006-7F60-5A25-507E2E6CA8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247" y="119670"/>
            <a:ext cx="7348199" cy="490909"/>
          </a:xfrm>
        </p:spPr>
        <p:txBody>
          <a:bodyPr/>
          <a:lstStyle/>
          <a:p>
            <a:r>
              <a:rPr lang="en-US" dirty="0"/>
              <a:t>Context of Study</a:t>
            </a:r>
            <a:endParaRPr lang="en-GB" dirty="0"/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C7DDF9C3-EF10-43B1-DE7F-A7A1B3A485BF}"/>
              </a:ext>
            </a:extLst>
          </p:cNvPr>
          <p:cNvSpPr txBox="1"/>
          <p:nvPr/>
        </p:nvSpPr>
        <p:spPr>
          <a:xfrm>
            <a:off x="0" y="705660"/>
            <a:ext cx="12192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+mj-lt"/>
              </a:rPr>
              <a:t>APC Nb</a:t>
            </a:r>
            <a:r>
              <a:rPr lang="en-GB" sz="1800" b="0" i="0" u="none" strike="noStrike" baseline="-25000" dirty="0">
                <a:solidFill>
                  <a:srgbClr val="000000"/>
                </a:solidFill>
                <a:effectLst/>
                <a:latin typeface="+mj-lt"/>
              </a:rPr>
              <a:t>3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+mj-lt"/>
              </a:rPr>
              <a:t>Sn wires reacted with different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+mj-lt"/>
              </a:rPr>
              <a:t>HTs.</a:t>
            </a:r>
            <a:endParaRPr lang="en-GB" sz="1800" b="0" i="0" u="none" strike="noStrike" dirty="0">
              <a:solidFill>
                <a:srgbClr val="000000"/>
              </a:solidFill>
              <a:effectLst/>
              <a:latin typeface="+mj-lt"/>
            </a:endParaRPr>
          </a:p>
          <a:p>
            <a:endParaRPr lang="en-GB" sz="1800" b="0" i="0" u="none" strike="noStrike" dirty="0">
              <a:solidFill>
                <a:srgbClr val="000000"/>
              </a:solidFill>
              <a:effectLst/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+mj-lt"/>
              </a:rPr>
              <a:t>Microstructural characterization combining FIB </a:t>
            </a:r>
            <a:r>
              <a:rPr lang="en-GB" dirty="0">
                <a:solidFill>
                  <a:srgbClr val="000000"/>
                </a:solidFill>
                <a:latin typeface="+mj-lt"/>
              </a:rPr>
              <a:t>and TEM 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+mj-lt"/>
              </a:rPr>
              <a:t>to understand the correlations between the size and density of ZrO</a:t>
            </a:r>
            <a:r>
              <a:rPr lang="en-GB" sz="1800" b="0" i="0" u="none" strike="noStrike" baseline="-25000" dirty="0">
                <a:solidFill>
                  <a:srgbClr val="000000"/>
                </a:solidFill>
                <a:effectLst/>
                <a:latin typeface="+mj-lt"/>
              </a:rPr>
              <a:t>2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+mj-lt"/>
              </a:rPr>
              <a:t> and HfO</a:t>
            </a:r>
            <a:r>
              <a:rPr lang="en-GB" sz="1800" b="0" i="0" u="none" strike="noStrike" baseline="-25000" dirty="0">
                <a:solidFill>
                  <a:srgbClr val="000000"/>
                </a:solidFill>
                <a:effectLst/>
                <a:latin typeface="+mj-lt"/>
              </a:rPr>
              <a:t>2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+mj-lt"/>
              </a:rPr>
              <a:t> nanoprecipitates (PP) and HT. </a:t>
            </a:r>
            <a:endParaRPr lang="en-US" dirty="0">
              <a:latin typeface="+mj-lt"/>
            </a:endParaRPr>
          </a:p>
        </p:txBody>
      </p:sp>
      <p:grpSp>
        <p:nvGrpSpPr>
          <p:cNvPr id="97" name="Group 96">
            <a:extLst>
              <a:ext uri="{FF2B5EF4-FFF2-40B4-BE49-F238E27FC236}">
                <a16:creationId xmlns:a16="http://schemas.microsoft.com/office/drawing/2014/main" id="{2D188F22-0806-725E-AC8E-F9FDFE16E96D}"/>
              </a:ext>
            </a:extLst>
          </p:cNvPr>
          <p:cNvGrpSpPr/>
          <p:nvPr/>
        </p:nvGrpSpPr>
        <p:grpSpPr>
          <a:xfrm>
            <a:off x="446262" y="1848670"/>
            <a:ext cx="11299475" cy="4262956"/>
            <a:chOff x="773518" y="1887356"/>
            <a:chExt cx="11299475" cy="4262956"/>
          </a:xfrm>
        </p:grpSpPr>
        <p:grpSp>
          <p:nvGrpSpPr>
            <p:cNvPr id="98" name="Group 97">
              <a:extLst>
                <a:ext uri="{FF2B5EF4-FFF2-40B4-BE49-F238E27FC236}">
                  <a16:creationId xmlns:a16="http://schemas.microsoft.com/office/drawing/2014/main" id="{E28C26BE-43DC-C83B-93B6-70E9F2144E2C}"/>
                </a:ext>
              </a:extLst>
            </p:cNvPr>
            <p:cNvGrpSpPr/>
            <p:nvPr/>
          </p:nvGrpSpPr>
          <p:grpSpPr>
            <a:xfrm>
              <a:off x="773518" y="2413056"/>
              <a:ext cx="11299475" cy="3191870"/>
              <a:chOff x="5820777" y="439275"/>
              <a:chExt cx="8030011" cy="2268313"/>
            </a:xfrm>
          </p:grpSpPr>
          <p:grpSp>
            <p:nvGrpSpPr>
              <p:cNvPr id="105" name="Group 104">
                <a:extLst>
                  <a:ext uri="{FF2B5EF4-FFF2-40B4-BE49-F238E27FC236}">
                    <a16:creationId xmlns:a16="http://schemas.microsoft.com/office/drawing/2014/main" id="{AFACF8DF-C41E-D96A-66B7-CD1E014AF064}"/>
                  </a:ext>
                </a:extLst>
              </p:cNvPr>
              <p:cNvGrpSpPr/>
              <p:nvPr/>
            </p:nvGrpSpPr>
            <p:grpSpPr>
              <a:xfrm>
                <a:off x="5820777" y="610579"/>
                <a:ext cx="8030011" cy="2097009"/>
                <a:chOff x="6096000" y="610579"/>
                <a:chExt cx="8030011" cy="2097009"/>
              </a:xfrm>
            </p:grpSpPr>
            <p:grpSp>
              <p:nvGrpSpPr>
                <p:cNvPr id="108" name="Group 107">
                  <a:extLst>
                    <a:ext uri="{FF2B5EF4-FFF2-40B4-BE49-F238E27FC236}">
                      <a16:creationId xmlns:a16="http://schemas.microsoft.com/office/drawing/2014/main" id="{50E1F1B6-AB88-B775-8D16-B61D6F4AFC80}"/>
                    </a:ext>
                  </a:extLst>
                </p:cNvPr>
                <p:cNvGrpSpPr/>
                <p:nvPr/>
              </p:nvGrpSpPr>
              <p:grpSpPr>
                <a:xfrm>
                  <a:off x="6096000" y="610579"/>
                  <a:ext cx="5644735" cy="2097009"/>
                  <a:chOff x="6096000" y="610579"/>
                  <a:chExt cx="5644735" cy="2097009"/>
                </a:xfrm>
              </p:grpSpPr>
              <p:grpSp>
                <p:nvGrpSpPr>
                  <p:cNvPr id="110" name="Group 109">
                    <a:extLst>
                      <a:ext uri="{FF2B5EF4-FFF2-40B4-BE49-F238E27FC236}">
                        <a16:creationId xmlns:a16="http://schemas.microsoft.com/office/drawing/2014/main" id="{831FD18B-40EA-A505-D701-99E16573F93E}"/>
                      </a:ext>
                    </a:extLst>
                  </p:cNvPr>
                  <p:cNvGrpSpPr/>
                  <p:nvPr/>
                </p:nvGrpSpPr>
                <p:grpSpPr>
                  <a:xfrm>
                    <a:off x="6096000" y="610579"/>
                    <a:ext cx="5304876" cy="2097009"/>
                    <a:chOff x="6096000" y="610579"/>
                    <a:chExt cx="5304876" cy="2097009"/>
                  </a:xfrm>
                </p:grpSpPr>
                <p:pic>
                  <p:nvPicPr>
                    <p:cNvPr id="112" name="Picture 111">
                      <a:extLst>
                        <a:ext uri="{FF2B5EF4-FFF2-40B4-BE49-F238E27FC236}">
                          <a16:creationId xmlns:a16="http://schemas.microsoft.com/office/drawing/2014/main" id="{B6D59590-A897-5AF6-C1B0-F5728F08E0A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>
                      <a:off x="6096000" y="610579"/>
                      <a:ext cx="5304876" cy="2097009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113" name="Oval 112">
                      <a:extLst>
                        <a:ext uri="{FF2B5EF4-FFF2-40B4-BE49-F238E27FC236}">
                          <a16:creationId xmlns:a16="http://schemas.microsoft.com/office/drawing/2014/main" id="{D026D873-DB31-4948-DE04-F5DD189D7EE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325529" y="1068512"/>
                      <a:ext cx="246579" cy="421241"/>
                    </a:xfrm>
                    <a:prstGeom prst="ellipse">
                      <a:avLst/>
                    </a:prstGeom>
                    <a:noFill/>
                    <a:ln w="12700"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cxnSp>
                <p:nvCxnSpPr>
                  <p:cNvPr id="111" name="Straight Arrow Connector 110">
                    <a:extLst>
                      <a:ext uri="{FF2B5EF4-FFF2-40B4-BE49-F238E27FC236}">
                        <a16:creationId xmlns:a16="http://schemas.microsoft.com/office/drawing/2014/main" id="{2FC304A1-0530-498C-0D43-4EA023995B53}"/>
                      </a:ext>
                    </a:extLst>
                  </p:cNvPr>
                  <p:cNvCxnSpPr>
                    <a:cxnSpLocks/>
                    <a:endCxn id="103" idx="1"/>
                  </p:cNvCxnSpPr>
                  <p:nvPr/>
                </p:nvCxnSpPr>
                <p:spPr>
                  <a:xfrm>
                    <a:off x="10432784" y="1319778"/>
                    <a:ext cx="1307951" cy="255589"/>
                  </a:xfrm>
                  <a:prstGeom prst="straightConnector1">
                    <a:avLst/>
                  </a:prstGeom>
                  <a:ln w="12700">
                    <a:solidFill>
                      <a:srgbClr val="00B050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09" name="TextBox 108">
                  <a:extLst>
                    <a:ext uri="{FF2B5EF4-FFF2-40B4-BE49-F238E27FC236}">
                      <a16:creationId xmlns:a16="http://schemas.microsoft.com/office/drawing/2014/main" id="{0E16109B-4B82-AFF8-A879-947EE74E5A8D}"/>
                    </a:ext>
                  </a:extLst>
                </p:cNvPr>
                <p:cNvSpPr txBox="1"/>
                <p:nvPr/>
              </p:nvSpPr>
              <p:spPr>
                <a:xfrm>
                  <a:off x="12717835" y="1161259"/>
                  <a:ext cx="1408176" cy="699912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/>
                  <a:r>
                    <a:rPr lang="en-US" sz="1600" dirty="0">
                      <a:solidFill>
                        <a:schemeClr val="tx2"/>
                      </a:solidFill>
                    </a:rPr>
                    <a:t>3 areas per lamella selected</a:t>
                  </a:r>
                </a:p>
                <a:p>
                  <a:pPr algn="ctr"/>
                  <a:r>
                    <a:rPr lang="en-US" sz="1600" dirty="0">
                      <a:solidFill>
                        <a:schemeClr val="tx2"/>
                      </a:solidFill>
                    </a:rPr>
                    <a:t>through TEM/STEM imaging</a:t>
                  </a:r>
                </a:p>
              </p:txBody>
            </p:sp>
          </p:grpSp>
          <p:sp>
            <p:nvSpPr>
              <p:cNvPr id="106" name="TextBox 105">
                <a:extLst>
                  <a:ext uri="{FF2B5EF4-FFF2-40B4-BE49-F238E27FC236}">
                    <a16:creationId xmlns:a16="http://schemas.microsoft.com/office/drawing/2014/main" id="{6342D1BE-0C78-1C0B-3A84-0C535CDA5514}"/>
                  </a:ext>
                </a:extLst>
              </p:cNvPr>
              <p:cNvSpPr txBox="1"/>
              <p:nvPr/>
            </p:nvSpPr>
            <p:spPr>
              <a:xfrm>
                <a:off x="6051260" y="439275"/>
                <a:ext cx="2997615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:r>
                  <a:rPr lang="en-US" sz="1600" dirty="0">
                    <a:solidFill>
                      <a:schemeClr val="tx2"/>
                    </a:solidFill>
                  </a:rPr>
                  <a:t>Wire cross-section post polishing</a:t>
                </a:r>
              </a:p>
            </p:txBody>
          </p:sp>
          <p:sp>
            <p:nvSpPr>
              <p:cNvPr id="107" name="TextBox 106">
                <a:extLst>
                  <a:ext uri="{FF2B5EF4-FFF2-40B4-BE49-F238E27FC236}">
                    <a16:creationId xmlns:a16="http://schemas.microsoft.com/office/drawing/2014/main" id="{C5588358-005C-533C-3829-B9CFAB55856C}"/>
                  </a:ext>
                </a:extLst>
              </p:cNvPr>
              <p:cNvSpPr txBox="1"/>
              <p:nvPr/>
            </p:nvSpPr>
            <p:spPr>
              <a:xfrm>
                <a:off x="9104327" y="439275"/>
                <a:ext cx="2652457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:r>
                  <a:rPr lang="en-US" sz="1600" dirty="0">
                    <a:solidFill>
                      <a:schemeClr val="tx2"/>
                    </a:solidFill>
                  </a:rPr>
                  <a:t>FIB Lamella for TEM imaging</a:t>
                </a:r>
              </a:p>
            </p:txBody>
          </p:sp>
        </p:grpSp>
        <p:grpSp>
          <p:nvGrpSpPr>
            <p:cNvPr id="99" name="Group 98">
              <a:extLst>
                <a:ext uri="{FF2B5EF4-FFF2-40B4-BE49-F238E27FC236}">
                  <a16:creationId xmlns:a16="http://schemas.microsoft.com/office/drawing/2014/main" id="{B9A45CF1-387F-0357-0673-116ED50DBAA3}"/>
                </a:ext>
              </a:extLst>
            </p:cNvPr>
            <p:cNvGrpSpPr/>
            <p:nvPr/>
          </p:nvGrpSpPr>
          <p:grpSpPr>
            <a:xfrm>
              <a:off x="8716538" y="1887356"/>
              <a:ext cx="1331404" cy="4262956"/>
              <a:chOff x="9029161" y="1244185"/>
              <a:chExt cx="1331404" cy="4262956"/>
            </a:xfrm>
          </p:grpSpPr>
          <p:pic>
            <p:nvPicPr>
              <p:cNvPr id="102" name="Grafik 61">
                <a:extLst>
                  <a:ext uri="{FF2B5EF4-FFF2-40B4-BE49-F238E27FC236}">
                    <a16:creationId xmlns:a16="http://schemas.microsoft.com/office/drawing/2014/main" id="{8656051F-936C-2208-365C-84CB985020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rightnessContrast contrast="6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029161" y="1244185"/>
                <a:ext cx="1331403" cy="133140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03" name="Grafik 65">
                <a:extLst>
                  <a:ext uri="{FF2B5EF4-FFF2-40B4-BE49-F238E27FC236}">
                    <a16:creationId xmlns:a16="http://schemas.microsoft.com/office/drawing/2014/main" id="{5F500779-6C7B-1A8F-BDC1-700231394A2E}"/>
                  </a:ext>
                </a:extLst>
              </p:cNvPr>
              <p:cNvPicPr/>
              <p:nvPr/>
            </p:nvPicPr>
            <p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rightnessContrast contrast="33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029162" y="2702842"/>
                <a:ext cx="1331403" cy="133140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04" name="Grafik 73">
                <a:extLst>
                  <a:ext uri="{FF2B5EF4-FFF2-40B4-BE49-F238E27FC236}">
                    <a16:creationId xmlns:a16="http://schemas.microsoft.com/office/drawing/2014/main" id="{68873E16-8C43-1670-4521-44983C1B16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rightnessContrast contrast="12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029162" y="4175738"/>
                <a:ext cx="1331403" cy="1331403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cxnSp>
          <p:nvCxnSpPr>
            <p:cNvPr id="100" name="Straight Arrow Connector 99">
              <a:extLst>
                <a:ext uri="{FF2B5EF4-FFF2-40B4-BE49-F238E27FC236}">
                  <a16:creationId xmlns:a16="http://schemas.microsoft.com/office/drawing/2014/main" id="{D6490FB5-0474-A374-4816-E8E731FBA8AD}"/>
                </a:ext>
              </a:extLst>
            </p:cNvPr>
            <p:cNvCxnSpPr>
              <a:cxnSpLocks/>
              <a:endCxn id="104" idx="1"/>
            </p:cNvCxnSpPr>
            <p:nvPr/>
          </p:nvCxnSpPr>
          <p:spPr>
            <a:xfrm>
              <a:off x="6876048" y="3652061"/>
              <a:ext cx="1840491" cy="1832550"/>
            </a:xfrm>
            <a:prstGeom prst="straightConnector1">
              <a:avLst/>
            </a:prstGeom>
            <a:ln w="127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Arrow Connector 100">
              <a:extLst>
                <a:ext uri="{FF2B5EF4-FFF2-40B4-BE49-F238E27FC236}">
                  <a16:creationId xmlns:a16="http://schemas.microsoft.com/office/drawing/2014/main" id="{079A4A25-66B9-3A3F-5522-CD9B62AA80B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76048" y="2919387"/>
              <a:ext cx="1840491" cy="710965"/>
            </a:xfrm>
            <a:prstGeom prst="straightConnector1">
              <a:avLst/>
            </a:prstGeom>
            <a:ln w="127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1" name="Group 120">
            <a:extLst>
              <a:ext uri="{FF2B5EF4-FFF2-40B4-BE49-F238E27FC236}">
                <a16:creationId xmlns:a16="http://schemas.microsoft.com/office/drawing/2014/main" id="{C11B0C42-C40C-59D4-9950-398AC2584527}"/>
              </a:ext>
            </a:extLst>
          </p:cNvPr>
          <p:cNvGrpSpPr/>
          <p:nvPr/>
        </p:nvGrpSpPr>
        <p:grpSpPr>
          <a:xfrm>
            <a:off x="594793" y="2024609"/>
            <a:ext cx="11194007" cy="4141072"/>
            <a:chOff x="594793" y="2024609"/>
            <a:chExt cx="11194007" cy="4141072"/>
          </a:xfrm>
        </p:grpSpPr>
        <p:grpSp>
          <p:nvGrpSpPr>
            <p:cNvPr id="119" name="Group 118">
              <a:extLst>
                <a:ext uri="{FF2B5EF4-FFF2-40B4-BE49-F238E27FC236}">
                  <a16:creationId xmlns:a16="http://schemas.microsoft.com/office/drawing/2014/main" id="{CC42D3B0-9B12-7D8C-6230-98E1698DAF4D}"/>
                </a:ext>
              </a:extLst>
            </p:cNvPr>
            <p:cNvGrpSpPr/>
            <p:nvPr/>
          </p:nvGrpSpPr>
          <p:grpSpPr>
            <a:xfrm>
              <a:off x="594793" y="2024609"/>
              <a:ext cx="11194007" cy="4141072"/>
              <a:chOff x="594793" y="2024609"/>
              <a:chExt cx="11194007" cy="4141072"/>
            </a:xfrm>
          </p:grpSpPr>
          <p:grpSp>
            <p:nvGrpSpPr>
              <p:cNvPr id="117" name="Group 116">
                <a:extLst>
                  <a:ext uri="{FF2B5EF4-FFF2-40B4-BE49-F238E27FC236}">
                    <a16:creationId xmlns:a16="http://schemas.microsoft.com/office/drawing/2014/main" id="{FDBA6DD2-7F8A-36E4-F36A-22F52EB65C38}"/>
                  </a:ext>
                </a:extLst>
              </p:cNvPr>
              <p:cNvGrpSpPr/>
              <p:nvPr/>
            </p:nvGrpSpPr>
            <p:grpSpPr>
              <a:xfrm>
                <a:off x="594793" y="2024609"/>
                <a:ext cx="7316255" cy="4141072"/>
                <a:chOff x="2598659" y="2079731"/>
                <a:chExt cx="6994681" cy="3959058"/>
              </a:xfrm>
            </p:grpSpPr>
            <p:pic>
              <p:nvPicPr>
                <p:cNvPr id="115" name="Picture 114" descr="Graphical user interface, application&#10;&#10;Description automatically generated">
                  <a:extLst>
                    <a:ext uri="{FF2B5EF4-FFF2-40B4-BE49-F238E27FC236}">
                      <a16:creationId xmlns:a16="http://schemas.microsoft.com/office/drawing/2014/main" id="{43A17600-E4BA-2AC0-FE68-7A6F6E42EAD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598659" y="2348366"/>
                  <a:ext cx="6994681" cy="3690423"/>
                </a:xfrm>
                <a:prstGeom prst="rect">
                  <a:avLst/>
                </a:prstGeom>
              </p:spPr>
            </p:pic>
            <p:sp>
              <p:nvSpPr>
                <p:cNvPr id="116" name="TextBox 115">
                  <a:extLst>
                    <a:ext uri="{FF2B5EF4-FFF2-40B4-BE49-F238E27FC236}">
                      <a16:creationId xmlns:a16="http://schemas.microsoft.com/office/drawing/2014/main" id="{A5444443-5A23-63A0-B65C-0F6EDEC7C283}"/>
                    </a:ext>
                  </a:extLst>
                </p:cNvPr>
                <p:cNvSpPr txBox="1"/>
                <p:nvPr/>
              </p:nvSpPr>
              <p:spPr>
                <a:xfrm>
                  <a:off x="5187237" y="2079731"/>
                  <a:ext cx="2500624" cy="2353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l"/>
                  <a:r>
                    <a:rPr lang="en-US" sz="1600" dirty="0">
                      <a:solidFill>
                        <a:schemeClr val="tx2"/>
                      </a:solidFill>
                    </a:rPr>
                    <a:t>PP sizes evaluated manually</a:t>
                  </a:r>
                </a:p>
              </p:txBody>
            </p:sp>
          </p:grpSp>
          <p:sp>
            <p:nvSpPr>
              <p:cNvPr id="118" name="TextBox 117">
                <a:extLst>
                  <a:ext uri="{FF2B5EF4-FFF2-40B4-BE49-F238E27FC236}">
                    <a16:creationId xmlns:a16="http://schemas.microsoft.com/office/drawing/2014/main" id="{3D4FFD6C-6D32-2CBA-5176-338E53EC9471}"/>
                  </a:ext>
                </a:extLst>
              </p:cNvPr>
              <p:cNvSpPr txBox="1"/>
              <p:nvPr/>
            </p:nvSpPr>
            <p:spPr>
              <a:xfrm>
                <a:off x="8512803" y="3366211"/>
                <a:ext cx="3275997" cy="172354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dirty="0">
                    <a:solidFill>
                      <a:schemeClr val="tx2"/>
                    </a:solidFill>
                  </a:rPr>
                  <a:t>Digital Micrograph 3 (DM3) by </a:t>
                </a:r>
                <a:r>
                  <a:rPr lang="en-US" sz="1600" dirty="0" err="1">
                    <a:solidFill>
                      <a:schemeClr val="tx2"/>
                    </a:solidFill>
                  </a:rPr>
                  <a:t>Gatan</a:t>
                </a:r>
                <a:r>
                  <a:rPr lang="en-US" sz="1600" dirty="0">
                    <a:solidFill>
                      <a:schemeClr val="tx2"/>
                    </a:solidFill>
                  </a:rPr>
                  <a:t> to analyze PP size manually</a:t>
                </a:r>
                <a:r>
                  <a:rPr lang="en-US" sz="1600" dirty="0">
                    <a:solidFill>
                      <a:srgbClr val="FF0000"/>
                    </a:solidFill>
                  </a:rPr>
                  <a:t> (VERY TIME CONSUMING)</a:t>
                </a:r>
              </a:p>
              <a:p>
                <a:pPr algn="ctr"/>
                <a:r>
                  <a:rPr lang="en-US" sz="1600" dirty="0">
                    <a:solidFill>
                      <a:schemeClr val="tx2"/>
                    </a:solidFill>
                  </a:rPr>
                  <a:t> +</a:t>
                </a:r>
              </a:p>
              <a:p>
                <a:pPr algn="ctr"/>
                <a:r>
                  <a:rPr lang="en-US" sz="1600" dirty="0">
                    <a:solidFill>
                      <a:schemeClr val="tx2"/>
                    </a:solidFill>
                  </a:rPr>
                  <a:t>Origin software to plot relative frequency vs size and determine the average PP size per sample</a:t>
                </a:r>
              </a:p>
            </p:txBody>
          </p:sp>
        </p:grpSp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B514CC83-1BCF-39CA-E904-B3AE9DEF0593}"/>
                </a:ext>
              </a:extLst>
            </p:cNvPr>
            <p:cNvSpPr txBox="1"/>
            <p:nvPr/>
          </p:nvSpPr>
          <p:spPr>
            <a:xfrm>
              <a:off x="8384062" y="2387928"/>
              <a:ext cx="3275997" cy="49244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tx2"/>
                  </a:solidFill>
                </a:rPr>
                <a:t>200-900 PP within an area of approx. 0.40 µm</a:t>
              </a:r>
              <a:r>
                <a:rPr lang="en-US" sz="1600" baseline="30000" dirty="0">
                  <a:solidFill>
                    <a:schemeClr val="tx2"/>
                  </a:solidFill>
                </a:rPr>
                <a:t>2</a:t>
              </a:r>
            </a:p>
          </p:txBody>
        </p:sp>
      </p:grpSp>
      <p:sp>
        <p:nvSpPr>
          <p:cNvPr id="122" name="Footer Placeholder 5">
            <a:extLst>
              <a:ext uri="{FF2B5EF4-FFF2-40B4-BE49-F238E27FC236}">
                <a16:creationId xmlns:a16="http://schemas.microsoft.com/office/drawing/2014/main" id="{0BCC15CE-1169-0096-4D61-1C7CF9F3B6A2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5301678" y="6350851"/>
            <a:ext cx="6572221" cy="365125"/>
          </a:xfrm>
        </p:spPr>
        <p:txBody>
          <a:bodyPr/>
          <a:lstStyle/>
          <a:p>
            <a:r>
              <a:rPr lang="en-US" dirty="0"/>
              <a:t>Alice Moros | ML methods applied to APC Nb</a:t>
            </a:r>
            <a:r>
              <a:rPr lang="en-US" baseline="-25000" dirty="0"/>
              <a:t>3</a:t>
            </a:r>
            <a:r>
              <a:rPr lang="en-US" dirty="0"/>
              <a:t>Sn</a:t>
            </a:r>
          </a:p>
        </p:txBody>
      </p:sp>
    </p:spTree>
    <p:extLst>
      <p:ext uri="{BB962C8B-B14F-4D97-AF65-F5344CB8AC3E}">
        <p14:creationId xmlns:p14="http://schemas.microsoft.com/office/powerpoint/2010/main" val="4010660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49E48E04-B486-6745-9DEA-EC007441F33B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/>
              <a:t>1/25/2023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8A708BF-3CAB-0CB9-287B-1DAAF16F38F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4</a:t>
            </a:fld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8A9923E-1C55-BBA0-FB09-E7DF58A42BBF}"/>
              </a:ext>
            </a:extLst>
          </p:cNvPr>
          <p:cNvGrpSpPr/>
          <p:nvPr/>
        </p:nvGrpSpPr>
        <p:grpSpPr>
          <a:xfrm>
            <a:off x="1027594" y="819780"/>
            <a:ext cx="9288489" cy="4262136"/>
            <a:chOff x="1180968" y="1468209"/>
            <a:chExt cx="9288489" cy="4262136"/>
          </a:xfrm>
        </p:grpSpPr>
        <p:pic>
          <p:nvPicPr>
            <p:cNvPr id="11" name="Picture 10" descr="A picture containing text, grass, mammal, sheep&#10;&#10;Description automatically generated">
              <a:extLst>
                <a:ext uri="{FF2B5EF4-FFF2-40B4-BE49-F238E27FC236}">
                  <a16:creationId xmlns:a16="http://schemas.microsoft.com/office/drawing/2014/main" id="{9AA47F8B-94D6-451A-5AD1-450B9F8DFD2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3075" y="1468209"/>
              <a:ext cx="8746382" cy="4117449"/>
            </a:xfrm>
            <a:prstGeom prst="rect">
              <a:avLst/>
            </a:prstGeom>
          </p:spPr>
        </p:pic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6D994BAF-0171-DA7A-F546-E5F4169622FF}"/>
                </a:ext>
              </a:extLst>
            </p:cNvPr>
            <p:cNvSpPr/>
            <p:nvPr/>
          </p:nvSpPr>
          <p:spPr>
            <a:xfrm>
              <a:off x="1180968" y="3537602"/>
              <a:ext cx="5105408" cy="2192743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,</a:t>
              </a:r>
            </a:p>
          </p:txBody>
        </p:sp>
      </p:grpSp>
      <p:sp>
        <p:nvSpPr>
          <p:cNvPr id="13" name="Title 1">
            <a:extLst>
              <a:ext uri="{FF2B5EF4-FFF2-40B4-BE49-F238E27FC236}">
                <a16:creationId xmlns:a16="http://schemas.microsoft.com/office/drawing/2014/main" id="{15AA16FE-6AB8-9470-596B-6CA090963E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247" y="119670"/>
            <a:ext cx="7348199" cy="490909"/>
          </a:xfrm>
        </p:spPr>
        <p:txBody>
          <a:bodyPr/>
          <a:lstStyle/>
          <a:p>
            <a:r>
              <a:rPr lang="en-US" dirty="0"/>
              <a:t>Bounding Boxes for OD </a:t>
            </a:r>
            <a:endParaRPr lang="en-GB" dirty="0"/>
          </a:p>
        </p:txBody>
      </p:sp>
      <p:sp>
        <p:nvSpPr>
          <p:cNvPr id="14" name="Footer Placeholder 5">
            <a:extLst>
              <a:ext uri="{FF2B5EF4-FFF2-40B4-BE49-F238E27FC236}">
                <a16:creationId xmlns:a16="http://schemas.microsoft.com/office/drawing/2014/main" id="{0961F789-B003-AC66-D32B-0764CE65B25C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5301678" y="6350851"/>
            <a:ext cx="6572221" cy="365125"/>
          </a:xfrm>
        </p:spPr>
        <p:txBody>
          <a:bodyPr/>
          <a:lstStyle/>
          <a:p>
            <a:r>
              <a:rPr lang="en-US" dirty="0"/>
              <a:t>Alice Moros | ML methods applied to APC Nb</a:t>
            </a:r>
            <a:r>
              <a:rPr lang="en-US" baseline="-25000" dirty="0"/>
              <a:t>3</a:t>
            </a:r>
            <a:r>
              <a:rPr lang="en-US" dirty="0"/>
              <a:t>Sn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5081B59-9AB6-6265-34B4-79A787574EFB}"/>
              </a:ext>
            </a:extLst>
          </p:cNvPr>
          <p:cNvSpPr txBox="1"/>
          <p:nvPr/>
        </p:nvSpPr>
        <p:spPr>
          <a:xfrm>
            <a:off x="124947" y="5547427"/>
            <a:ext cx="6072175" cy="8309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Bounding boxes for smart labeling.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Bounding boxes for object detection through NN models.</a:t>
            </a:r>
          </a:p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70152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69800114-84FB-3C9C-2B3C-F89599730CCB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/>
              <a:t>1/25/2023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EA7D8E3-E788-B7DE-F1CD-D57627E775C2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Alice Moros | ML methods applied to APC Nb</a:t>
            </a:r>
            <a:r>
              <a:rPr lang="en-US" baseline="-25000"/>
              <a:t>3</a:t>
            </a:r>
            <a:r>
              <a:rPr lang="en-US"/>
              <a:t>Sn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AF627E4-DC4F-8B92-207E-EEDBA15F27B5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2D7011E-F62A-FCC4-663F-BF7743FE94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247" y="119670"/>
            <a:ext cx="10776681" cy="490909"/>
          </a:xfrm>
        </p:spPr>
        <p:txBody>
          <a:bodyPr/>
          <a:lstStyle/>
          <a:p>
            <a:r>
              <a:rPr lang="en-US" dirty="0"/>
              <a:t>Bounding Boxes for OD 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- Smart Labeling </a:t>
            </a:r>
            <a:endParaRPr lang="en-GB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12" name="Picture 11" descr="Graphical user interface&#10;&#10;Description automatically generated">
            <a:extLst>
              <a:ext uri="{FF2B5EF4-FFF2-40B4-BE49-F238E27FC236}">
                <a16:creationId xmlns:a16="http://schemas.microsoft.com/office/drawing/2014/main" id="{0711265E-46B6-3427-DAF5-11BEF6D3A7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7745" y="2691605"/>
            <a:ext cx="2971953" cy="3378374"/>
          </a:xfrm>
          <a:prstGeom prst="rect">
            <a:avLst/>
          </a:prstGeom>
        </p:spPr>
      </p:pic>
      <p:pic>
        <p:nvPicPr>
          <p:cNvPr id="14" name="Picture 1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245A1DD7-7740-4BA2-D440-C3F0299BF4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1436" y="2691605"/>
            <a:ext cx="2965602" cy="336567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DD28129-FA1D-87B9-9490-589FC0DF1D7D}"/>
              </a:ext>
            </a:extLst>
          </p:cNvPr>
          <p:cNvSpPr txBox="1"/>
          <p:nvPr/>
        </p:nvSpPr>
        <p:spPr>
          <a:xfrm>
            <a:off x="8666150" y="4103793"/>
            <a:ext cx="3122650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dirty="0">
                <a:solidFill>
                  <a:srgbClr val="FF0000"/>
                </a:solidFill>
              </a:rPr>
              <a:t>~ 80 images labeled manually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382C67A-4C0C-5079-5387-A36D27F1D608}"/>
              </a:ext>
            </a:extLst>
          </p:cNvPr>
          <p:cNvSpPr txBox="1"/>
          <p:nvPr/>
        </p:nvSpPr>
        <p:spPr>
          <a:xfrm>
            <a:off x="77247" y="1776451"/>
            <a:ext cx="9239709" cy="8309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tx2"/>
                </a:solidFill>
              </a:rPr>
              <a:t>IPad</a:t>
            </a:r>
            <a:r>
              <a:rPr lang="en-US" dirty="0">
                <a:solidFill>
                  <a:schemeClr val="tx2"/>
                </a:solidFill>
              </a:rPr>
              <a:t> pen easier than PC mouse.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Still time consuming but worth it: </a:t>
            </a:r>
            <a:r>
              <a:rPr lang="en-US" b="1" dirty="0">
                <a:solidFill>
                  <a:schemeClr val="tx2"/>
                </a:solidFill>
              </a:rPr>
              <a:t>manual labeling used as a basis for smart labeling</a:t>
            </a:r>
            <a:r>
              <a:rPr lang="en-US" dirty="0">
                <a:solidFill>
                  <a:schemeClr val="tx2"/>
                </a:solidFill>
              </a:rPr>
              <a:t>.</a:t>
            </a:r>
            <a:r>
              <a:rPr lang="en-US" b="1" dirty="0">
                <a:solidFill>
                  <a:schemeClr val="tx2"/>
                </a:solidFill>
              </a:rPr>
              <a:t>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2"/>
              </a:solidFill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501C6BE4-5724-8AC7-A957-E483436A953F}"/>
              </a:ext>
            </a:extLst>
          </p:cNvPr>
          <p:cNvGrpSpPr/>
          <p:nvPr/>
        </p:nvGrpSpPr>
        <p:grpSpPr>
          <a:xfrm>
            <a:off x="98088" y="665132"/>
            <a:ext cx="10970952" cy="1009836"/>
            <a:chOff x="98088" y="665132"/>
            <a:chExt cx="10970952" cy="1009836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F8AD0D3-E1D9-D141-4DE6-62414E983F11}"/>
                </a:ext>
              </a:extLst>
            </p:cNvPr>
            <p:cNvSpPr txBox="1"/>
            <p:nvPr/>
          </p:nvSpPr>
          <p:spPr>
            <a:xfrm>
              <a:off x="98088" y="665132"/>
              <a:ext cx="10970952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dirty="0">
                  <a:solidFill>
                    <a:schemeClr val="tx2"/>
                  </a:solidFill>
                  <a:latin typeface="+mj-lt"/>
                  <a:cs typeface="Calibri" panose="020F0502020204030204" pitchFamily="34" charset="0"/>
                </a:rPr>
                <a:t>Manual labeling through iPad Procreate software + iPad pen for samples with </a:t>
              </a:r>
              <a:r>
                <a:rPr lang="en-GB" sz="1800" b="0" i="0" u="none" strike="noStrike" dirty="0">
                  <a:solidFill>
                    <a:srgbClr val="000000"/>
                  </a:solidFill>
                  <a:effectLst/>
                  <a:latin typeface="+mj-lt"/>
                  <a:cs typeface="Calibri" panose="020F0502020204030204" pitchFamily="34" charset="0"/>
                </a:rPr>
                <a:t>ZrO</a:t>
              </a:r>
              <a:r>
                <a:rPr lang="en-GB" sz="1800" b="0" i="0" u="none" strike="noStrike" baseline="-25000" dirty="0">
                  <a:solidFill>
                    <a:srgbClr val="000000"/>
                  </a:solidFill>
                  <a:effectLst/>
                  <a:latin typeface="+mj-lt"/>
                  <a:cs typeface="Calibri" panose="020F0502020204030204" pitchFamily="34" charset="0"/>
                </a:rPr>
                <a:t>2 </a:t>
              </a:r>
              <a:r>
                <a:rPr lang="en-US" dirty="0">
                  <a:solidFill>
                    <a:schemeClr val="tx2"/>
                  </a:solidFill>
                  <a:latin typeface="+mj-lt"/>
                  <a:cs typeface="Calibri" panose="020F0502020204030204" pitchFamily="34" charset="0"/>
                </a:rPr>
                <a:t>only (contrast reasons): </a:t>
              </a:r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8A213998-9629-7117-5207-0A1BB228AFB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922776" y="932676"/>
              <a:ext cx="438912" cy="429768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6AD39540-40F4-1BA1-1545-9AB1286F6ED6}"/>
                </a:ext>
              </a:extLst>
            </p:cNvPr>
            <p:cNvCxnSpPr>
              <a:cxnSpLocks/>
            </p:cNvCxnSpPr>
            <p:nvPr/>
          </p:nvCxnSpPr>
          <p:spPr>
            <a:xfrm>
              <a:off x="6115876" y="960068"/>
              <a:ext cx="487680" cy="402376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D074F7B1-FE5C-FCEA-C9F8-95D1FE5BED96}"/>
                </a:ext>
              </a:extLst>
            </p:cNvPr>
            <p:cNvSpPr txBox="1"/>
            <p:nvPr/>
          </p:nvSpPr>
          <p:spPr>
            <a:xfrm>
              <a:off x="2775102" y="1397969"/>
              <a:ext cx="2526333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dirty="0">
                  <a:solidFill>
                    <a:schemeClr val="bg1">
                      <a:lumMod val="50000"/>
                    </a:schemeClr>
                  </a:solidFill>
                </a:rPr>
                <a:t>Completely manual work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669F4783-E15F-97C3-966D-19B9135FDFCE}"/>
                </a:ext>
              </a:extLst>
            </p:cNvPr>
            <p:cNvSpPr txBox="1"/>
            <p:nvPr/>
          </p:nvSpPr>
          <p:spPr>
            <a:xfrm>
              <a:off x="5816547" y="1385753"/>
              <a:ext cx="4828245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dirty="0">
                  <a:solidFill>
                    <a:schemeClr val="bg1">
                      <a:lumMod val="50000"/>
                    </a:schemeClr>
                  </a:solidFill>
                </a:rPr>
                <a:t>Background subtraction method + manual work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982502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EA82CBCF-2A7A-4A0A-94EF-B38C570F9A81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/>
              <a:t>1/25/2023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966D9BB-D98F-D44C-7CDB-54C9208C10DF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13" name="Picture 12" descr="A picture containing map&#10;&#10;Description automatically generated">
            <a:extLst>
              <a:ext uri="{FF2B5EF4-FFF2-40B4-BE49-F238E27FC236}">
                <a16:creationId xmlns:a16="http://schemas.microsoft.com/office/drawing/2014/main" id="{39A46688-2B28-211D-4C18-E0E62B4774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611" y="1203780"/>
            <a:ext cx="9790778" cy="4895389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10B3603A-C654-04A1-2494-99A881230D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247" y="119670"/>
            <a:ext cx="10776681" cy="490909"/>
          </a:xfrm>
        </p:spPr>
        <p:txBody>
          <a:bodyPr/>
          <a:lstStyle/>
          <a:p>
            <a:r>
              <a:rPr lang="en-US" dirty="0"/>
              <a:t>Bounding Boxes for OD 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- Smart Labeling </a:t>
            </a:r>
            <a:endParaRPr lang="en-GB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8" name="Footer Placeholder 5">
            <a:extLst>
              <a:ext uri="{FF2B5EF4-FFF2-40B4-BE49-F238E27FC236}">
                <a16:creationId xmlns:a16="http://schemas.microsoft.com/office/drawing/2014/main" id="{F1F566B2-835B-7F5E-B561-42E8B1C6CC30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5301678" y="6350851"/>
            <a:ext cx="6572221" cy="365125"/>
          </a:xfrm>
        </p:spPr>
        <p:txBody>
          <a:bodyPr/>
          <a:lstStyle/>
          <a:p>
            <a:r>
              <a:rPr lang="en-US" dirty="0"/>
              <a:t>Alice Moros | ML methods applied to APC Nb</a:t>
            </a:r>
            <a:r>
              <a:rPr lang="en-US" baseline="-25000" dirty="0"/>
              <a:t>3</a:t>
            </a:r>
            <a:r>
              <a:rPr lang="en-US" dirty="0"/>
              <a:t>Sn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2DC2992-B7B8-6722-A3F3-381FB7EC0D81}"/>
              </a:ext>
            </a:extLst>
          </p:cNvPr>
          <p:cNvSpPr txBox="1"/>
          <p:nvPr/>
        </p:nvSpPr>
        <p:spPr>
          <a:xfrm>
            <a:off x="77247" y="649782"/>
            <a:ext cx="11965401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2F2F2F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W</a:t>
            </a:r>
            <a:r>
              <a:rPr lang="en-US" sz="1800" dirty="0">
                <a:solidFill>
                  <a:srgbClr val="2F2F2F"/>
                </a:solidFill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hite PP of 72 manually labeled images were turned into boxes </a:t>
            </a:r>
            <a:r>
              <a:rPr lang="en-US" dirty="0">
                <a:solidFill>
                  <a:srgbClr val="2F2F2F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1800" dirty="0">
                <a:solidFill>
                  <a:srgbClr val="2F2F2F"/>
                </a:solidFill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Python code), then overlapped with the original TEM images.</a:t>
            </a:r>
            <a:endParaRPr lang="fr-CH" sz="1800" dirty="0">
              <a:solidFill>
                <a:srgbClr val="2F2F2F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34225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16379E1B-4972-AEC2-4947-9AE1CD3C85D7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/>
              <a:t>1/25/2023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26E50E1-B892-D662-EF2F-6E4A8730D03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7</a:t>
            </a:fld>
            <a:endParaRPr lang="en-US" dirty="0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611B5574-D872-E320-F800-4C052ADA9B30}"/>
              </a:ext>
            </a:extLst>
          </p:cNvPr>
          <p:cNvGrpSpPr/>
          <p:nvPr/>
        </p:nvGrpSpPr>
        <p:grpSpPr>
          <a:xfrm>
            <a:off x="140078" y="1351103"/>
            <a:ext cx="11911843" cy="3610254"/>
            <a:chOff x="0" y="949146"/>
            <a:chExt cx="11911843" cy="3610254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D46E8BF1-D1CC-0E5C-6751-D764B6919D8E}"/>
                </a:ext>
              </a:extLst>
            </p:cNvPr>
            <p:cNvGrpSpPr/>
            <p:nvPr/>
          </p:nvGrpSpPr>
          <p:grpSpPr>
            <a:xfrm>
              <a:off x="0" y="952080"/>
              <a:ext cx="6523129" cy="3607320"/>
              <a:chOff x="539387" y="759736"/>
              <a:chExt cx="12113746" cy="6698955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1BE0E6E9-8BEB-7620-F15F-46F715D44B19}"/>
                  </a:ext>
                </a:extLst>
              </p:cNvPr>
              <p:cNvGrpSpPr/>
              <p:nvPr/>
            </p:nvGrpSpPr>
            <p:grpSpPr>
              <a:xfrm>
                <a:off x="649040" y="759736"/>
                <a:ext cx="12004093" cy="6698955"/>
                <a:chOff x="649040" y="759736"/>
                <a:chExt cx="12004093" cy="6698955"/>
              </a:xfrm>
            </p:grpSpPr>
            <p:grpSp>
              <p:nvGrpSpPr>
                <p:cNvPr id="13" name="Group 12">
                  <a:extLst>
                    <a:ext uri="{FF2B5EF4-FFF2-40B4-BE49-F238E27FC236}">
                      <a16:creationId xmlns:a16="http://schemas.microsoft.com/office/drawing/2014/main" id="{1BF69F7D-41F5-5DC0-91C5-5DD8485DD85D}"/>
                    </a:ext>
                  </a:extLst>
                </p:cNvPr>
                <p:cNvGrpSpPr/>
                <p:nvPr/>
              </p:nvGrpSpPr>
              <p:grpSpPr>
                <a:xfrm>
                  <a:off x="649040" y="759736"/>
                  <a:ext cx="10893920" cy="6384599"/>
                  <a:chOff x="649040" y="705520"/>
                  <a:chExt cx="10893920" cy="6384599"/>
                </a:xfrm>
              </p:grpSpPr>
              <p:pic>
                <p:nvPicPr>
                  <p:cNvPr id="15" name="Picture 14" descr="Graphical user interface&#10;&#10;Description automatically generated with medium confidence">
                    <a:extLst>
                      <a:ext uri="{FF2B5EF4-FFF2-40B4-BE49-F238E27FC236}">
                        <a16:creationId xmlns:a16="http://schemas.microsoft.com/office/drawing/2014/main" id="{49499FA7-E052-2638-E879-3C75DE402A3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49040" y="705520"/>
                    <a:ext cx="10893920" cy="5446958"/>
                  </a:xfrm>
                  <a:prstGeom prst="rect">
                    <a:avLst/>
                  </a:prstGeom>
                </p:spPr>
              </p:pic>
              <p:cxnSp>
                <p:nvCxnSpPr>
                  <p:cNvPr id="16" name="Straight Arrow Connector 15">
                    <a:extLst>
                      <a:ext uri="{FF2B5EF4-FFF2-40B4-BE49-F238E27FC236}">
                        <a16:creationId xmlns:a16="http://schemas.microsoft.com/office/drawing/2014/main" id="{B987C011-AF9A-22B3-431F-F89722C3DC2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730873" y="2638345"/>
                    <a:ext cx="543123" cy="300500"/>
                  </a:xfrm>
                  <a:prstGeom prst="straightConnector1">
                    <a:avLst/>
                  </a:prstGeom>
                  <a:ln w="19050">
                    <a:solidFill>
                      <a:srgbClr val="FF0000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" name="Straight Arrow Connector 16">
                    <a:extLst>
                      <a:ext uri="{FF2B5EF4-FFF2-40B4-BE49-F238E27FC236}">
                        <a16:creationId xmlns:a16="http://schemas.microsoft.com/office/drawing/2014/main" id="{DFF28531-8429-1758-4367-790AC99A81ED}"/>
                      </a:ext>
                    </a:extLst>
                  </p:cNvPr>
                  <p:cNvCxnSpPr>
                    <a:cxnSpLocks/>
                    <a:endCxn id="14" idx="1"/>
                  </p:cNvCxnSpPr>
                  <p:nvPr/>
                </p:nvCxnSpPr>
                <p:spPr>
                  <a:xfrm>
                    <a:off x="3010123" y="5693139"/>
                    <a:ext cx="3182653" cy="1396980"/>
                  </a:xfrm>
                  <a:prstGeom prst="straightConnector1">
                    <a:avLst/>
                  </a:prstGeom>
                  <a:ln w="19050">
                    <a:solidFill>
                      <a:srgbClr val="FF0000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A557BD52-2042-A4A2-543D-BA25B4BEE8D3}"/>
                    </a:ext>
                  </a:extLst>
                </p:cNvPr>
                <p:cNvSpPr txBox="1"/>
                <p:nvPr/>
              </p:nvSpPr>
              <p:spPr>
                <a:xfrm>
                  <a:off x="6192775" y="6829981"/>
                  <a:ext cx="6460358" cy="6287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dirty="0">
                      <a:solidFill>
                        <a:srgbClr val="FF0000"/>
                      </a:solidFill>
                    </a:rPr>
                    <a:t>Not distinguished (objects too close)</a:t>
                  </a:r>
                </a:p>
              </p:txBody>
            </p:sp>
          </p:grp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FCAF9E8-17B4-5471-1C6A-C0AD563DA4BA}"/>
                  </a:ext>
                </a:extLst>
              </p:cNvPr>
              <p:cNvSpPr txBox="1"/>
              <p:nvPr/>
            </p:nvSpPr>
            <p:spPr>
              <a:xfrm>
                <a:off x="539387" y="2217225"/>
                <a:ext cx="2265978" cy="6287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solidFill>
                      <a:srgbClr val="FF0000"/>
                    </a:solidFill>
                  </a:rPr>
                  <a:t>Not labeled</a:t>
                </a:r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CF3211EA-8612-B40E-76CF-49CF31B6D071}"/>
                </a:ext>
              </a:extLst>
            </p:cNvPr>
            <p:cNvGrpSpPr/>
            <p:nvPr/>
          </p:nvGrpSpPr>
          <p:grpSpPr>
            <a:xfrm>
              <a:off x="6045578" y="949146"/>
              <a:ext cx="5866265" cy="2933133"/>
              <a:chOff x="262596" y="-3517596"/>
              <a:chExt cx="10913235" cy="5456618"/>
            </a:xfrm>
          </p:grpSpPr>
          <p:pic>
            <p:nvPicPr>
              <p:cNvPr id="20" name="Picture 19" descr="A picture containing text&#10;&#10;Description automatically generated">
                <a:extLst>
                  <a:ext uri="{FF2B5EF4-FFF2-40B4-BE49-F238E27FC236}">
                    <a16:creationId xmlns:a16="http://schemas.microsoft.com/office/drawing/2014/main" id="{611FC591-E588-8631-B08C-4C6A72CD996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2596" y="-3517596"/>
                <a:ext cx="10913235" cy="5456618"/>
              </a:xfrm>
              <a:prstGeom prst="rect">
                <a:avLst/>
              </a:prstGeom>
            </p:spPr>
          </p:pic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12118B9F-E236-6B04-8AD9-B71D10221DB4}"/>
                  </a:ext>
                </a:extLst>
              </p:cNvPr>
              <p:cNvSpPr/>
              <p:nvPr/>
            </p:nvSpPr>
            <p:spPr>
              <a:xfrm>
                <a:off x="3687532" y="412144"/>
                <a:ext cx="911128" cy="701569"/>
              </a:xfrm>
              <a:prstGeom prst="ellipse">
                <a:avLst/>
              </a:pr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AA314ABF-C1CD-ADF6-0ED3-A04168214005}"/>
                  </a:ext>
                </a:extLst>
              </p:cNvPr>
              <p:cNvSpPr/>
              <p:nvPr/>
            </p:nvSpPr>
            <p:spPr>
              <a:xfrm>
                <a:off x="9307494" y="410816"/>
                <a:ext cx="911128" cy="599252"/>
              </a:xfrm>
              <a:prstGeom prst="ellipse">
                <a:avLst/>
              </a:pr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ECBC3894-2363-0523-C840-7C424451D5F2}"/>
                </a:ext>
              </a:extLst>
            </p:cNvPr>
            <p:cNvCxnSpPr>
              <a:cxnSpLocks/>
              <a:stCxn id="21" idx="3"/>
            </p:cNvCxnSpPr>
            <p:nvPr/>
          </p:nvCxnSpPr>
          <p:spPr>
            <a:xfrm flipH="1">
              <a:off x="6485829" y="3383417"/>
              <a:ext cx="1472502" cy="986599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B8FFFA48-52B1-6222-8E1D-63A8650E2A12}"/>
              </a:ext>
            </a:extLst>
          </p:cNvPr>
          <p:cNvSpPr txBox="1"/>
          <p:nvPr/>
        </p:nvSpPr>
        <p:spPr>
          <a:xfrm>
            <a:off x="3627717" y="5304398"/>
            <a:ext cx="5115877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400" dirty="0">
                <a:solidFill>
                  <a:srgbClr val="2F2F2F"/>
                </a:solidFill>
              </a:rPr>
              <a:t>Larger amount of data + improved manual labeling would help!</a:t>
            </a:r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039D96A4-69ED-5805-16BB-204CB88D7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247" y="119670"/>
            <a:ext cx="9587961" cy="490909"/>
          </a:xfrm>
        </p:spPr>
        <p:txBody>
          <a:bodyPr/>
          <a:lstStyle/>
          <a:p>
            <a:r>
              <a:rPr lang="en-US" dirty="0"/>
              <a:t>Bounding Boxes for OD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 - Smart Labeling</a:t>
            </a:r>
            <a:r>
              <a:rPr lang="en-US" dirty="0"/>
              <a:t> </a:t>
            </a:r>
            <a:endParaRPr lang="en-GB" dirty="0"/>
          </a:p>
        </p:txBody>
      </p:sp>
      <p:sp>
        <p:nvSpPr>
          <p:cNvPr id="30" name="Footer Placeholder 5">
            <a:extLst>
              <a:ext uri="{FF2B5EF4-FFF2-40B4-BE49-F238E27FC236}">
                <a16:creationId xmlns:a16="http://schemas.microsoft.com/office/drawing/2014/main" id="{5CFD8AD7-361C-3BC6-6871-2B3A7655EB06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5301678" y="6350851"/>
            <a:ext cx="6572221" cy="365125"/>
          </a:xfrm>
        </p:spPr>
        <p:txBody>
          <a:bodyPr/>
          <a:lstStyle/>
          <a:p>
            <a:r>
              <a:rPr lang="en-US" dirty="0"/>
              <a:t>Alice Moros | ML methods applied to APC Nb</a:t>
            </a:r>
            <a:r>
              <a:rPr lang="en-US" baseline="-25000" dirty="0"/>
              <a:t>3</a:t>
            </a:r>
            <a:r>
              <a:rPr lang="en-US" dirty="0"/>
              <a:t>Sn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0931FDD-5718-FEF7-8B97-47335A03E7CD}"/>
              </a:ext>
            </a:extLst>
          </p:cNvPr>
          <p:cNvSpPr txBox="1"/>
          <p:nvPr/>
        </p:nvSpPr>
        <p:spPr>
          <a:xfrm>
            <a:off x="77247" y="649782"/>
            <a:ext cx="11965401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2F2F2F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W</a:t>
            </a:r>
            <a:r>
              <a:rPr lang="en-US" sz="1800" dirty="0">
                <a:solidFill>
                  <a:srgbClr val="2F2F2F"/>
                </a:solidFill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hite PP of 72 manually labeled images were turned into boxes </a:t>
            </a:r>
            <a:r>
              <a:rPr lang="en-US" dirty="0">
                <a:solidFill>
                  <a:srgbClr val="2F2F2F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1800" dirty="0">
                <a:solidFill>
                  <a:srgbClr val="2F2F2F"/>
                </a:solidFill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Python code), then overlapped with the original TEM images.</a:t>
            </a:r>
            <a:endParaRPr lang="fr-CH" sz="1800" dirty="0">
              <a:solidFill>
                <a:srgbClr val="2F2F2F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79892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BCAD1A05-3E86-80BA-C90D-251F5E88D6FB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/>
              <a:t>1/25/2023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5851C33-A50D-FE1C-43B8-3501BBF91B4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10" name="Footer Placeholder 5">
            <a:extLst>
              <a:ext uri="{FF2B5EF4-FFF2-40B4-BE49-F238E27FC236}">
                <a16:creationId xmlns:a16="http://schemas.microsoft.com/office/drawing/2014/main" id="{05CBEA14-CE63-054A-B9B0-5F35B7231E7A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5301678" y="6350851"/>
            <a:ext cx="6572221" cy="365125"/>
          </a:xfrm>
        </p:spPr>
        <p:txBody>
          <a:bodyPr/>
          <a:lstStyle/>
          <a:p>
            <a:r>
              <a:rPr lang="en-US" dirty="0"/>
              <a:t>Alice Moros | ML methods applied to APC Nb</a:t>
            </a:r>
            <a:r>
              <a:rPr lang="en-US" baseline="-25000" dirty="0"/>
              <a:t>3</a:t>
            </a:r>
            <a:r>
              <a:rPr lang="en-US" dirty="0"/>
              <a:t>Sn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CFFA231-27F2-3E53-F104-AE4574896D88}"/>
              </a:ext>
            </a:extLst>
          </p:cNvPr>
          <p:cNvSpPr txBox="1"/>
          <p:nvPr/>
        </p:nvSpPr>
        <p:spPr>
          <a:xfrm>
            <a:off x="7987" y="907428"/>
            <a:ext cx="7688213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2F2F2F"/>
                </a:solidFill>
                <a:effectLst/>
                <a:latin typeface="+mj-lt"/>
                <a:ea typeface="Times New Roman" panose="02020603050405020304" pitchFamily="18" charset="0"/>
              </a:rPr>
              <a:t>YOLO (You Only Look Once) is a popular OD algorithm</a:t>
            </a:r>
            <a:r>
              <a:rPr lang="en-US" dirty="0">
                <a:solidFill>
                  <a:srgbClr val="2F2F2F"/>
                </a:solidFill>
                <a:latin typeface="+mj-lt"/>
                <a:ea typeface="Times New Roman" panose="02020603050405020304" pitchFamily="18" charset="0"/>
              </a:rPr>
              <a:t>. It </a:t>
            </a:r>
            <a:r>
              <a:rPr lang="en-US" sz="1800" dirty="0">
                <a:solidFill>
                  <a:srgbClr val="2F2F2F"/>
                </a:solidFill>
                <a:effectLst/>
                <a:latin typeface="+mj-lt"/>
                <a:ea typeface="Times New Roman" panose="02020603050405020304" pitchFamily="18" charset="0"/>
              </a:rPr>
              <a:t>uses a single convolutional neural network (CNN) architecture to predict the bounding boxes and class probabilities of objects in an image.</a:t>
            </a:r>
          </a:p>
          <a:p>
            <a:pPr algn="just"/>
            <a:endParaRPr lang="en-US" sz="1800" dirty="0">
              <a:solidFill>
                <a:srgbClr val="2F2F2F"/>
              </a:solidFill>
              <a:effectLst/>
              <a:latin typeface="+mj-lt"/>
              <a:ea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F2F2F"/>
                </a:solidFill>
                <a:latin typeface="+mj-lt"/>
                <a:ea typeface="Times New Roman" panose="02020603050405020304" pitchFamily="18" charset="0"/>
              </a:rPr>
              <a:t>Model training through YOLO v5. </a:t>
            </a:r>
            <a:r>
              <a:rPr lang="en-US" sz="1800" dirty="0">
                <a:solidFill>
                  <a:srgbClr val="2F2F2F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endParaRPr lang="en-US" dirty="0">
              <a:solidFill>
                <a:srgbClr val="2F2F2F"/>
              </a:solidFill>
              <a:latin typeface="+mj-lt"/>
            </a:endParaRPr>
          </a:p>
        </p:txBody>
      </p:sp>
      <p:pic>
        <p:nvPicPr>
          <p:cNvPr id="14" name="Picture 2" descr="YOLO-V4: Easy installation and inferencing on an image or video | by Rafi |  Medium">
            <a:extLst>
              <a:ext uri="{FF2B5EF4-FFF2-40B4-BE49-F238E27FC236}">
                <a16:creationId xmlns:a16="http://schemas.microsoft.com/office/drawing/2014/main" id="{57A9BDC3-5390-AF77-D625-E01243C69F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5439" y="1142450"/>
            <a:ext cx="4184091" cy="2608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36217336-2FDE-7603-AEB6-ACCCEE250A41}"/>
              </a:ext>
            </a:extLst>
          </p:cNvPr>
          <p:cNvSpPr txBox="1">
            <a:spLocks/>
          </p:cNvSpPr>
          <p:nvPr/>
        </p:nvSpPr>
        <p:spPr>
          <a:xfrm>
            <a:off x="166067" y="4226388"/>
            <a:ext cx="11924333" cy="1648609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 dirty="0">
                <a:solidFill>
                  <a:srgbClr val="2F2F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STEP 1</a:t>
            </a:r>
            <a:r>
              <a:rPr lang="en-GB" sz="1800" b="0" dirty="0">
                <a:solidFill>
                  <a:srgbClr val="2F2F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display images with labels for the system to learn how to recognize particles (56 images).</a:t>
            </a:r>
          </a:p>
          <a:p>
            <a:r>
              <a:rPr lang="en-GB" sz="1800" b="0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Input -&gt; TEM image - </a:t>
            </a:r>
            <a:r>
              <a:rPr lang="en-GB" sz="1800" b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Output -&gt; </a:t>
            </a:r>
            <a:r>
              <a:rPr lang="en-GB" sz="1800" b="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labeled</a:t>
            </a:r>
            <a:r>
              <a:rPr lang="en-GB" sz="1800" b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image with bounding boxes</a:t>
            </a:r>
            <a:br>
              <a:rPr lang="en-GB" sz="1800" b="0" dirty="0">
                <a:solidFill>
                  <a:srgbClr val="2F2F2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GB" sz="1800" b="0" dirty="0">
                <a:solidFill>
                  <a:srgbClr val="2F2F2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800" dirty="0">
                <a:solidFill>
                  <a:srgbClr val="2F2F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STEP 2 </a:t>
            </a:r>
            <a:r>
              <a:rPr lang="en-GB" sz="1800" b="0" dirty="0">
                <a:solidFill>
                  <a:srgbClr val="2F2F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(optional): set aside some images with labels, give them to the system without labels after the learning process, and compare the results (16 images).</a:t>
            </a:r>
            <a:br>
              <a:rPr lang="en-GB" sz="1800" b="0" dirty="0">
                <a:solidFill>
                  <a:srgbClr val="2F2F2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GB" sz="1800" b="0" dirty="0">
                <a:solidFill>
                  <a:srgbClr val="2F2F2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800" dirty="0">
                <a:solidFill>
                  <a:srgbClr val="2F2F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STEP 3</a:t>
            </a:r>
            <a:r>
              <a:rPr lang="en-GB" sz="1800" b="0" dirty="0">
                <a:solidFill>
                  <a:srgbClr val="2F2F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your system is now “ready”, you can use it on images where you do not have labels.</a:t>
            </a:r>
            <a:endParaRPr lang="en-US" sz="1800" b="0" dirty="0">
              <a:solidFill>
                <a:srgbClr val="2F2F2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9B3FD9A-D647-F4C5-41EA-A0345600E689}"/>
              </a:ext>
            </a:extLst>
          </p:cNvPr>
          <p:cNvSpPr txBox="1"/>
          <p:nvPr/>
        </p:nvSpPr>
        <p:spPr>
          <a:xfrm>
            <a:off x="166067" y="3477010"/>
            <a:ext cx="1750479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000" b="1" dirty="0">
                <a:solidFill>
                  <a:srgbClr val="2F2F2F"/>
                </a:solidFill>
              </a:rPr>
              <a:t>Model training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304EC193-FB0C-6853-63F5-CD5CABD622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247" y="119670"/>
            <a:ext cx="11263853" cy="490909"/>
          </a:xfrm>
        </p:spPr>
        <p:txBody>
          <a:bodyPr/>
          <a:lstStyle/>
          <a:p>
            <a:r>
              <a:rPr lang="en-US" dirty="0"/>
              <a:t>Bounding Boxes for OD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 - OD NN Model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381739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2BDFA282-5417-50B0-C40E-F0D5B2AF88F8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/>
              <a:t>1/25/2023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EFC8706-0C55-66A6-909C-4FAF67D4996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10" name="Footer Placeholder 5">
            <a:extLst>
              <a:ext uri="{FF2B5EF4-FFF2-40B4-BE49-F238E27FC236}">
                <a16:creationId xmlns:a16="http://schemas.microsoft.com/office/drawing/2014/main" id="{84F36F93-431D-52F0-14D2-7E58E338F35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5301678" y="6350851"/>
            <a:ext cx="6572221" cy="365125"/>
          </a:xfrm>
        </p:spPr>
        <p:txBody>
          <a:bodyPr/>
          <a:lstStyle/>
          <a:p>
            <a:r>
              <a:rPr lang="en-US" dirty="0"/>
              <a:t>Alice Moros | ML methods applied to APC Nb</a:t>
            </a:r>
            <a:r>
              <a:rPr lang="en-US" baseline="-25000" dirty="0"/>
              <a:t>3</a:t>
            </a:r>
            <a:r>
              <a:rPr lang="en-US" dirty="0"/>
              <a:t>Sn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038211C-2932-FF91-6C49-BD4F598688DA}"/>
              </a:ext>
            </a:extLst>
          </p:cNvPr>
          <p:cNvSpPr txBox="1"/>
          <p:nvPr/>
        </p:nvSpPr>
        <p:spPr>
          <a:xfrm>
            <a:off x="1" y="624381"/>
            <a:ext cx="12192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b="1" dirty="0">
                <a:solidFill>
                  <a:srgbClr val="2F2F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STEP 2</a:t>
            </a:r>
            <a:r>
              <a:rPr lang="en-GB" sz="1800" b="0" dirty="0">
                <a:solidFill>
                  <a:srgbClr val="2F2F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set aside some images with labels, give them to the system without labels after the learning process, and compare the results (16 images).</a:t>
            </a:r>
            <a:br>
              <a:rPr lang="en-GB" sz="1800" b="0" dirty="0">
                <a:solidFill>
                  <a:srgbClr val="2F2F2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dirty="0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07E19D6E-06FC-9E17-623A-87C422A067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247" y="119670"/>
            <a:ext cx="11263853" cy="490909"/>
          </a:xfrm>
        </p:spPr>
        <p:txBody>
          <a:bodyPr/>
          <a:lstStyle/>
          <a:p>
            <a:r>
              <a:rPr lang="en-US" dirty="0"/>
              <a:t>Bounding Boxes for OD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 - OD NN Model</a:t>
            </a:r>
            <a:endParaRPr lang="en-GB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3E1F0AA-41A4-7AA9-C043-273257566343}"/>
              </a:ext>
            </a:extLst>
          </p:cNvPr>
          <p:cNvGrpSpPr/>
          <p:nvPr/>
        </p:nvGrpSpPr>
        <p:grpSpPr>
          <a:xfrm>
            <a:off x="435564" y="1398241"/>
            <a:ext cx="9732227" cy="4748374"/>
            <a:chOff x="239699" y="1398241"/>
            <a:chExt cx="9732227" cy="4748374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FE710F13-F375-7B60-8A54-A12822F7E31E}"/>
                </a:ext>
              </a:extLst>
            </p:cNvPr>
            <p:cNvGrpSpPr/>
            <p:nvPr/>
          </p:nvGrpSpPr>
          <p:grpSpPr>
            <a:xfrm>
              <a:off x="2220073" y="1398241"/>
              <a:ext cx="7751853" cy="4748374"/>
              <a:chOff x="2220073" y="1398241"/>
              <a:chExt cx="7751853" cy="4748374"/>
            </a:xfrm>
          </p:grpSpPr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12534BA3-DD0F-02D8-30AE-513D0CA04F6A}"/>
                  </a:ext>
                </a:extLst>
              </p:cNvPr>
              <p:cNvGrpSpPr/>
              <p:nvPr/>
            </p:nvGrpSpPr>
            <p:grpSpPr>
              <a:xfrm>
                <a:off x="2220073" y="1398241"/>
                <a:ext cx="7751853" cy="4748374"/>
                <a:chOff x="2425556" y="1777295"/>
                <a:chExt cx="7751853" cy="4748374"/>
              </a:xfrm>
            </p:grpSpPr>
            <p:grpSp>
              <p:nvGrpSpPr>
                <p:cNvPr id="13" name="Group 12">
                  <a:extLst>
                    <a:ext uri="{FF2B5EF4-FFF2-40B4-BE49-F238E27FC236}">
                      <a16:creationId xmlns:a16="http://schemas.microsoft.com/office/drawing/2014/main" id="{3BC5848A-6BE2-9B2E-6F0B-5EAC9EC2A1E7}"/>
                    </a:ext>
                  </a:extLst>
                </p:cNvPr>
                <p:cNvGrpSpPr/>
                <p:nvPr/>
              </p:nvGrpSpPr>
              <p:grpSpPr>
                <a:xfrm>
                  <a:off x="2425556" y="1777295"/>
                  <a:ext cx="7751853" cy="4748374"/>
                  <a:chOff x="2425556" y="1777295"/>
                  <a:chExt cx="7751853" cy="4748374"/>
                </a:xfrm>
              </p:grpSpPr>
              <p:pic>
                <p:nvPicPr>
                  <p:cNvPr id="15" name="Picture 14" descr="Graphical user interface&#10;&#10;Description automatically generated with medium confidence">
                    <a:extLst>
                      <a:ext uri="{FF2B5EF4-FFF2-40B4-BE49-F238E27FC236}">
                        <a16:creationId xmlns:a16="http://schemas.microsoft.com/office/drawing/2014/main" id="{04BE5C07-020E-9657-70A1-0219AFB05D2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1993"/>
                  <a:stretch/>
                </p:blipFill>
                <p:spPr>
                  <a:xfrm>
                    <a:off x="2425556" y="1777295"/>
                    <a:ext cx="7751853" cy="4748374"/>
                  </a:xfrm>
                  <a:prstGeom prst="rect">
                    <a:avLst/>
                  </a:prstGeom>
                </p:spPr>
              </p:pic>
              <p:sp>
                <p:nvSpPr>
                  <p:cNvPr id="16" name="TextBox 15">
                    <a:extLst>
                      <a:ext uri="{FF2B5EF4-FFF2-40B4-BE49-F238E27FC236}">
                        <a16:creationId xmlns:a16="http://schemas.microsoft.com/office/drawing/2014/main" id="{F12C2F37-A8CA-8343-DA24-6238DDE61239}"/>
                      </a:ext>
                    </a:extLst>
                  </p:cNvPr>
                  <p:cNvSpPr txBox="1"/>
                  <p:nvPr/>
                </p:nvSpPr>
                <p:spPr>
                  <a:xfrm>
                    <a:off x="7489860" y="1972907"/>
                    <a:ext cx="1562351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b="1" dirty="0">
                        <a:solidFill>
                          <a:schemeClr val="bg1"/>
                        </a:solidFill>
                      </a:rPr>
                      <a:t>Labeled image</a:t>
                    </a:r>
                  </a:p>
                </p:txBody>
              </p:sp>
            </p:grpSp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9F28AE89-867C-AFE3-0DA5-46AA613CA982}"/>
                    </a:ext>
                  </a:extLst>
                </p:cNvPr>
                <p:cNvSpPr txBox="1"/>
                <p:nvPr/>
              </p:nvSpPr>
              <p:spPr>
                <a:xfrm>
                  <a:off x="3583968" y="2003864"/>
                  <a:ext cx="1703351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</a:rPr>
                    <a:t>Model outcome</a:t>
                  </a:r>
                </a:p>
              </p:txBody>
            </p:sp>
          </p:grp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3D3F41C8-BAA8-A38B-91AD-17C17607AE13}"/>
                  </a:ext>
                </a:extLst>
              </p:cNvPr>
              <p:cNvSpPr/>
              <p:nvPr/>
            </p:nvSpPr>
            <p:spPr>
              <a:xfrm>
                <a:off x="4721013" y="4064000"/>
                <a:ext cx="360823" cy="369332"/>
              </a:xfrm>
              <a:prstGeom prst="ellipse">
                <a:avLst/>
              </a:prstGeom>
              <a:noFill/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4373510D-7297-487D-7744-93CE65434528}"/>
                  </a:ext>
                </a:extLst>
              </p:cNvPr>
              <p:cNvSpPr txBox="1"/>
              <p:nvPr/>
            </p:nvSpPr>
            <p:spPr>
              <a:xfrm>
                <a:off x="4230160" y="4366172"/>
                <a:ext cx="1703352" cy="1692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l"/>
                <a:r>
                  <a:rPr lang="en-US" sz="1100" dirty="0">
                    <a:solidFill>
                      <a:schemeClr val="bg1"/>
                    </a:solidFill>
                  </a:rPr>
                  <a:t>Separation of close objects</a:t>
                </a:r>
              </a:p>
            </p:txBody>
          </p:sp>
        </p:grpSp>
        <p:cxnSp>
          <p:nvCxnSpPr>
            <p:cNvPr id="3" name="Straight Arrow Connector 2">
              <a:extLst>
                <a:ext uri="{FF2B5EF4-FFF2-40B4-BE49-F238E27FC236}">
                  <a16:creationId xmlns:a16="http://schemas.microsoft.com/office/drawing/2014/main" id="{0CCC2EDF-CD39-88B2-B2A2-0CED4B13D71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530849" y="4808306"/>
              <a:ext cx="2291138" cy="133564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Straight Arrow Connector 3">
              <a:extLst>
                <a:ext uri="{FF2B5EF4-FFF2-40B4-BE49-F238E27FC236}">
                  <a16:creationId xmlns:a16="http://schemas.microsoft.com/office/drawing/2014/main" id="{98CC75FB-F496-2CC8-1A0D-E6D412C8DC8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530849" y="5227834"/>
              <a:ext cx="3316841" cy="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08323A77-DE27-BCD4-4003-3FBF532DAA5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530849" y="5435029"/>
              <a:ext cx="2844230" cy="22432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F2A7AFB-105C-48D5-EBE4-87E0F74976A8}"/>
                </a:ext>
              </a:extLst>
            </p:cNvPr>
            <p:cNvSpPr txBox="1"/>
            <p:nvPr/>
          </p:nvSpPr>
          <p:spPr>
            <a:xfrm>
              <a:off x="239699" y="4867602"/>
              <a:ext cx="1291150" cy="73866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2">
                      <a:lumMod val="10000"/>
                    </a:schemeClr>
                  </a:solidFill>
                </a:rPr>
                <a:t>Bounding box size too big in some cases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9018887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ERN">
      <a:dk1>
        <a:srgbClr val="0033A0"/>
      </a:dk1>
      <a:lt1>
        <a:srgbClr val="FFFFFF"/>
      </a:lt1>
      <a:dk2>
        <a:srgbClr val="2F2F2F"/>
      </a:dk2>
      <a:lt2>
        <a:srgbClr val="F8F8F8"/>
      </a:lt2>
      <a:accent1>
        <a:srgbClr val="0033A0"/>
      </a:accent1>
      <a:accent2>
        <a:srgbClr val="61C4D3"/>
      </a:accent2>
      <a:accent3>
        <a:srgbClr val="E15E32"/>
      </a:accent3>
      <a:accent4>
        <a:srgbClr val="BEBECB"/>
      </a:accent4>
      <a:accent5>
        <a:srgbClr val="6E2466"/>
      </a:accent5>
      <a:accent6>
        <a:srgbClr val="1C446A"/>
      </a:accent6>
      <a:hlink>
        <a:srgbClr val="6D2466"/>
      </a:hlink>
      <a:folHlink>
        <a:srgbClr val="61C4D3"/>
      </a:folHlink>
    </a:clrScheme>
    <a:fontScheme name="CER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lIns="0" tIns="0" rIns="0" bIns="0" rtlCol="0">
        <a:spAutoFit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CERN Corporate16-9.pptx" id="{86E68773-CEFA-BA4D-AD6B-7D2DD58A86F6}" vid="{4DAB3E11-99D4-334F-AE04-8386311CDC2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CERN Corporate16-9</Template>
  <TotalTime>2524</TotalTime>
  <Words>879</Words>
  <Application>Microsoft Office PowerPoint</Application>
  <PresentationFormat>Widescreen</PresentationFormat>
  <Paragraphs>114</Paragraphs>
  <Slides>14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Wingdings</vt:lpstr>
      <vt:lpstr>Office Theme</vt:lpstr>
      <vt:lpstr>Identification of Nanoprecipitates in TEM Images of APC Nb3Sn Using Object Detection NN models  Alice Moros CERN EN-MME-MM (alice.moros@cern.ch) </vt:lpstr>
      <vt:lpstr>Outline</vt:lpstr>
      <vt:lpstr>Context of Study</vt:lpstr>
      <vt:lpstr>Bounding Boxes for OD </vt:lpstr>
      <vt:lpstr>Bounding Boxes for OD - Smart Labeling </vt:lpstr>
      <vt:lpstr>Bounding Boxes for OD - Smart Labeling </vt:lpstr>
      <vt:lpstr>Bounding Boxes for OD - Smart Labeling </vt:lpstr>
      <vt:lpstr>Bounding Boxes for OD - OD NN Model</vt:lpstr>
      <vt:lpstr>Bounding Boxes for OD - OD NN Model</vt:lpstr>
      <vt:lpstr>PowerPoint Presentation</vt:lpstr>
      <vt:lpstr>Bounding Boxes for OD - OD NN Model</vt:lpstr>
      <vt:lpstr>Future Steps</vt:lpstr>
      <vt:lpstr>PowerPoint Presentation</vt:lpstr>
      <vt:lpstr>Bounding Boxes for OD - Smart Labeling </vt:lpstr>
    </vt:vector>
  </TitlesOfParts>
  <Company>CERN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 is Arial Bold 50pt  up to three lines</dc:title>
  <dc:creator>Mickael Denis Crouvizier</dc:creator>
  <cp:lastModifiedBy>Alice Moros</cp:lastModifiedBy>
  <cp:revision>186</cp:revision>
  <dcterms:created xsi:type="dcterms:W3CDTF">2020-01-15T13:24:58Z</dcterms:created>
  <dcterms:modified xsi:type="dcterms:W3CDTF">2023-01-29T20:30:14Z</dcterms:modified>
</cp:coreProperties>
</file>