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86" r:id="rId2"/>
    <p:sldId id="427" r:id="rId3"/>
    <p:sldId id="431" r:id="rId4"/>
    <p:sldId id="432" r:id="rId5"/>
    <p:sldId id="433" r:id="rId6"/>
    <p:sldId id="434" r:id="rId7"/>
    <p:sldId id="435" r:id="rId8"/>
    <p:sldId id="436" r:id="rId9"/>
    <p:sldId id="437" r:id="rId10"/>
    <p:sldId id="438" r:id="rId11"/>
    <p:sldId id="43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1" autoAdjust="0"/>
    <p:restoredTop sz="93031" autoAdjust="0"/>
  </p:normalViewPr>
  <p:slideViewPr>
    <p:cSldViewPr snapToGrid="0" snapToObjects="1">
      <p:cViewPr varScale="1">
        <p:scale>
          <a:sx n="120" d="100"/>
          <a:sy n="120" d="100"/>
        </p:scale>
        <p:origin x="-1590" y="0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pPr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pPr/>
              <a:t>11/8/2017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960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1"/>
            <a:ext cx="9143999" cy="6341839"/>
            <a:chOff x="-1495195" y="1"/>
            <a:chExt cx="9143999" cy="6341839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1495195" y="1"/>
              <a:ext cx="9143999" cy="6313726"/>
            </a:xfrm>
            <a:prstGeom prst="rect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 descr="C:\Users\darbelaez\Downloads\IMG_3703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ackgroundRemoval t="19261" b="77676" l="19567" r="77206">
                          <a14:backgroundMark x1="74060" y1="50061" x2="74060" y2="50061"/>
                          <a14:backgroundMark x1="74060" y1="50061" x2="74060" y2="50061"/>
                          <a14:backgroundMark x1="46140" y1="34763" x2="35192" y2="41074"/>
                          <a14:backgroundMark x1="35192" y1="41524" x2="36703" y2="54718"/>
                          <a14:backgroundMark x1="34743" y1="55474" x2="34600" y2="41973"/>
                          <a14:backgroundMark x1="35355" y1="56516" x2="43137" y2="63868"/>
                          <a14:backgroundMark x1="44342" y1="64011" x2="52002" y2="64175"/>
                        </a14:backgroundRemoval>
                      </a14:imgEffect>
                    </a14:imgLayer>
                  </a14:imgProps>
                </a:ext>
              </a:extLst>
            </a:blip>
            <a:srcRect l="18182" t="19394" r="22195" b="20000"/>
            <a:stretch>
              <a:fillRect/>
            </a:stretch>
          </p:blipFill>
          <p:spPr bwMode="auto">
            <a:xfrm>
              <a:off x="16075" y="99037"/>
              <a:ext cx="6141551" cy="6242803"/>
            </a:xfrm>
            <a:prstGeom prst="rect">
              <a:avLst/>
            </a:prstGeom>
            <a:noFill/>
          </p:spPr>
        </p:pic>
      </p:grpSp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30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333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9144000" cy="6313727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333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510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221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04/29/2011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CCT1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314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75" r:id="rId3"/>
    <p:sldLayoutId id="2147483669" r:id="rId4"/>
    <p:sldLayoutId id="2147483670" r:id="rId5"/>
    <p:sldLayoutId id="2147483673" r:id="rId6"/>
    <p:sldLayoutId id="2147483676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470392"/>
            <a:ext cx="8226425" cy="1413933"/>
          </a:xfrm>
        </p:spPr>
        <p:txBody>
          <a:bodyPr>
            <a:normAutofit lnSpcReduction="10000"/>
          </a:bodyPr>
          <a:lstStyle/>
          <a:p>
            <a:endParaRPr lang="en-US" sz="1600" b="1" dirty="0" smtClean="0"/>
          </a:p>
          <a:p>
            <a:r>
              <a:rPr lang="en-US" sz="1600" b="1" dirty="0" smtClean="0"/>
              <a:t>D. </a:t>
            </a:r>
            <a:r>
              <a:rPr lang="en-US" sz="1600" b="1" dirty="0" err="1" smtClean="0"/>
              <a:t>Arbelaez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Brouwer</a:t>
            </a:r>
            <a:r>
              <a:rPr lang="en-US" sz="1600" b="1" dirty="0" smtClean="0"/>
              <a:t>, S. </a:t>
            </a:r>
            <a:r>
              <a:rPr lang="en-US" sz="1600" b="1" dirty="0" err="1" smtClean="0"/>
              <a:t>Caspi</a:t>
            </a:r>
            <a:r>
              <a:rPr lang="en-US" sz="1600" b="1" dirty="0" smtClean="0"/>
              <a:t>, D. </a:t>
            </a:r>
            <a:r>
              <a:rPr lang="en-US" sz="1600" b="1" dirty="0" err="1" smtClean="0"/>
              <a:t>Dietderich</a:t>
            </a:r>
            <a:r>
              <a:rPr lang="en-US" sz="1600" b="1" dirty="0" smtClean="0"/>
              <a:t>, S. </a:t>
            </a:r>
            <a:r>
              <a:rPr lang="en-US" sz="1600" b="1" dirty="0" err="1" smtClean="0"/>
              <a:t>Gourlay</a:t>
            </a:r>
            <a:r>
              <a:rPr lang="en-US" sz="1600" b="1" dirty="0" smtClean="0"/>
              <a:t>, R. </a:t>
            </a:r>
            <a:r>
              <a:rPr lang="en-US" sz="1600" b="1" dirty="0" err="1" smtClean="0"/>
              <a:t>Hafalia</a:t>
            </a:r>
            <a:r>
              <a:rPr lang="en-US" sz="1600" b="1" dirty="0" smtClean="0"/>
              <a:t>, T. Lipton, M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Martchevskii</a:t>
            </a:r>
            <a:r>
              <a:rPr lang="en-US" sz="1600" b="1" dirty="0" smtClean="0"/>
              <a:t>, </a:t>
            </a:r>
            <a:r>
              <a:rPr lang="en-US" sz="1600" b="1" dirty="0" smtClean="0"/>
              <a:t>S. Myers, J. Swanson, S. </a:t>
            </a:r>
            <a:r>
              <a:rPr lang="en-US" sz="1600" b="1" dirty="0" err="1" smtClean="0"/>
              <a:t>Prestemon</a:t>
            </a:r>
            <a:endParaRPr lang="en-US" sz="1600" b="1" dirty="0" smtClean="0"/>
          </a:p>
          <a:p>
            <a:r>
              <a:rPr lang="en-US" sz="1600" b="1" dirty="0" smtClean="0"/>
              <a:t>US Magnet Development Program</a:t>
            </a:r>
          </a:p>
          <a:p>
            <a:r>
              <a:rPr lang="en-US" sz="1400" dirty="0" smtClean="0"/>
              <a:t>Lawrence Berkeley National Laboratory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Subscale CCT Plans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Current Status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30037"/>
            <a:ext cx="8229600" cy="2152072"/>
          </a:xfrm>
        </p:spPr>
        <p:txBody>
          <a:bodyPr>
            <a:normAutofit/>
          </a:bodyPr>
          <a:lstStyle/>
          <a:p>
            <a:r>
              <a:rPr lang="en-US" dirty="0" smtClean="0"/>
              <a:t>Mandrel drawings are ready</a:t>
            </a:r>
          </a:p>
          <a:p>
            <a:r>
              <a:rPr lang="en-US" dirty="0" smtClean="0"/>
              <a:t>Cable parameters have been defined</a:t>
            </a:r>
          </a:p>
          <a:p>
            <a:r>
              <a:rPr lang="en-US" dirty="0" smtClean="0"/>
              <a:t>Minimal tooling is needed</a:t>
            </a:r>
          </a:p>
          <a:p>
            <a:pPr lvl="1"/>
            <a:r>
              <a:rPr lang="en-US" dirty="0" smtClean="0"/>
              <a:t>End plugs for potting tooling</a:t>
            </a:r>
          </a:p>
          <a:p>
            <a:pPr lvl="1"/>
            <a:r>
              <a:rPr lang="en-US" dirty="0" smtClean="0"/>
              <a:t>Splice tooling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348" y="3421788"/>
            <a:ext cx="4316452" cy="270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\\thunder\Supercon\Large Magnets\CCT\CCT_subscale\CCTSU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208" y="3603112"/>
            <a:ext cx="2500897" cy="2437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2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Possible Training Studies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6573" y="1339273"/>
            <a:ext cx="8229600" cy="421868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Baseline </a:t>
            </a:r>
            <a:r>
              <a:rPr lang="en-US" sz="2000" dirty="0" smtClean="0"/>
              <a:t>Test</a:t>
            </a:r>
          </a:p>
          <a:p>
            <a:pPr lvl="1"/>
            <a:r>
              <a:rPr lang="en-US" sz="1800" dirty="0" smtClean="0"/>
              <a:t>Same as CCT4 </a:t>
            </a:r>
          </a:p>
          <a:p>
            <a:pPr lvl="1"/>
            <a:r>
              <a:rPr lang="en-US" sz="1800" dirty="0" smtClean="0"/>
              <a:t>layer 1 and layer 2 impregnated together inside of Al shell </a:t>
            </a:r>
          </a:p>
          <a:p>
            <a:pPr lvl="1"/>
            <a:r>
              <a:rPr lang="en-US" sz="1800" dirty="0" smtClean="0"/>
              <a:t>CTD101K epoxy</a:t>
            </a:r>
          </a:p>
          <a:p>
            <a:r>
              <a:rPr lang="en-US" sz="2000" dirty="0" smtClean="0"/>
              <a:t>Wax Impregnation Test</a:t>
            </a:r>
          </a:p>
          <a:p>
            <a:pPr lvl="1"/>
            <a:r>
              <a:rPr lang="en-US" sz="1800" dirty="0" smtClean="0"/>
              <a:t>Layer 1 and layer 2 impregnated together inside of Al shell</a:t>
            </a:r>
          </a:p>
          <a:p>
            <a:pPr lvl="1"/>
            <a:r>
              <a:rPr lang="en-US" sz="1800" dirty="0" smtClean="0"/>
              <a:t>Wax impregnation</a:t>
            </a:r>
          </a:p>
          <a:p>
            <a:r>
              <a:rPr lang="en-US" sz="2000" dirty="0" smtClean="0"/>
              <a:t>Individual Layer impregnation</a:t>
            </a:r>
            <a:endParaRPr lang="en-US" sz="2000" dirty="0" smtClean="0"/>
          </a:p>
          <a:p>
            <a:pPr lvl="1"/>
            <a:r>
              <a:rPr lang="en-US" sz="1800" dirty="0" smtClean="0"/>
              <a:t>Impregnate inner layer with CTD 101K</a:t>
            </a:r>
            <a:endParaRPr lang="en-US" sz="1800" dirty="0" smtClean="0"/>
          </a:p>
          <a:p>
            <a:pPr lvl="1"/>
            <a:r>
              <a:rPr lang="en-US" sz="1800" dirty="0" smtClean="0"/>
              <a:t>Impregnate inner layer with </a:t>
            </a:r>
            <a:r>
              <a:rPr lang="en-US" sz="1800" dirty="0" smtClean="0"/>
              <a:t>FSU mix 61</a:t>
            </a:r>
            <a:endParaRPr lang="en-US" sz="1800" dirty="0" smtClean="0"/>
          </a:p>
          <a:p>
            <a:r>
              <a:rPr lang="en-US" sz="2200" dirty="0" smtClean="0"/>
              <a:t>Test </a:t>
            </a:r>
            <a:r>
              <a:rPr lang="en-US" sz="2200" dirty="0" smtClean="0"/>
              <a:t>effect of surface roughness </a:t>
            </a:r>
            <a:r>
              <a:rPr lang="en-US" sz="2200" dirty="0" smtClean="0"/>
              <a:t>and/or surface preparation in grooves</a:t>
            </a:r>
            <a:endParaRPr lang="en-US" sz="22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755" y="5489207"/>
            <a:ext cx="879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Multiple subscale magnets (2 to 3) can be wound can be fabricated and tested together in order to carry out the testing more efficiently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CCT4 exhibited a large number of training quenches</a:t>
            </a:r>
          </a:p>
          <a:p>
            <a:r>
              <a:rPr lang="en-US" dirty="0" smtClean="0"/>
              <a:t>Subscale models can lead to faster turnaround for dedicated training experiments</a:t>
            </a:r>
          </a:p>
          <a:p>
            <a:pPr lvl="1"/>
            <a:r>
              <a:rPr lang="en-US" dirty="0" smtClean="0"/>
              <a:t>Epoxy (or other matrix) influence on training</a:t>
            </a:r>
          </a:p>
          <a:p>
            <a:pPr lvl="1"/>
            <a:r>
              <a:rPr lang="en-US" dirty="0" smtClean="0"/>
              <a:t>Structural influences</a:t>
            </a:r>
          </a:p>
          <a:p>
            <a:pPr lvl="1"/>
            <a:r>
              <a:rPr lang="en-US" dirty="0" smtClean="0"/>
              <a:t>Interface conditions</a:t>
            </a:r>
          </a:p>
          <a:p>
            <a:r>
              <a:rPr lang="en-US" dirty="0" smtClean="0"/>
              <a:t>Allows for testing of novel instrumentation</a:t>
            </a:r>
          </a:p>
          <a:p>
            <a:r>
              <a:rPr lang="en-US" dirty="0" smtClean="0"/>
              <a:t>Subscale models are complementary to overall CCT program</a:t>
            </a:r>
          </a:p>
          <a:p>
            <a:pPr lvl="1"/>
            <a:r>
              <a:rPr lang="en-US" dirty="0" smtClean="0"/>
              <a:t>CCT subscale – provides feedback for large bore magnets</a:t>
            </a:r>
          </a:p>
          <a:p>
            <a:pPr lvl="1"/>
            <a:r>
              <a:rPr lang="en-US" dirty="0" smtClean="0"/>
              <a:t>CCT5 – Drawings are currently being finalized for mandrels and interface technology is being developed</a:t>
            </a:r>
          </a:p>
          <a:p>
            <a:pPr lvl="1"/>
            <a:r>
              <a:rPr lang="en-US" dirty="0" smtClean="0"/>
              <a:t>CCT6 – Conceptual design phase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</a:t>
            </a:r>
            <a:r>
              <a:rPr lang="en-US" dirty="0" smtClean="0"/>
              <a:t>Lorentz force density as CCT4</a:t>
            </a:r>
          </a:p>
          <a:p>
            <a:r>
              <a:rPr lang="en-US" dirty="0" smtClean="0"/>
              <a:t>Similar </a:t>
            </a:r>
            <a:r>
              <a:rPr lang="en-US" dirty="0" smtClean="0"/>
              <a:t>stress as CCT4</a:t>
            </a:r>
          </a:p>
          <a:p>
            <a:r>
              <a:rPr lang="en-US" dirty="0" smtClean="0"/>
              <a:t>Small </a:t>
            </a:r>
            <a:r>
              <a:rPr lang="en-US" dirty="0" smtClean="0"/>
              <a:t>and easy to test for quick turn around (epoxy etc.)</a:t>
            </a:r>
          </a:p>
          <a:p>
            <a:r>
              <a:rPr lang="en-US" dirty="0" smtClean="0"/>
              <a:t>Test </a:t>
            </a:r>
            <a:r>
              <a:rPr lang="en-US" dirty="0" smtClean="0"/>
              <a:t>in small cryostat with 10 kA power </a:t>
            </a:r>
            <a:r>
              <a:rPr lang="en-US" dirty="0" smtClean="0"/>
              <a:t>supply</a:t>
            </a:r>
          </a:p>
          <a:p>
            <a:r>
              <a:rPr lang="en-US" dirty="0" smtClean="0"/>
              <a:t>Plan to use existing conductor (RRP 132/169) that has been characterized for critical current and stability (previously used for undulator project)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RRP </a:t>
            </a:r>
            <a:r>
              <a:rPr lang="en-US" sz="2400" dirty="0" smtClean="0"/>
              <a:t>132/169 Conductor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31196"/>
            <a:ext cx="691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RRP Nb3Sn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0.6 mm diameter strand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50% </a:t>
            </a:r>
            <a:r>
              <a:rPr lang="en-US" sz="1600" dirty="0" err="1" smtClean="0"/>
              <a:t>ncf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2880 A/mm^2 at 10 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0100" y="2845939"/>
            <a:ext cx="4533900" cy="30220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293427" y="2513862"/>
            <a:ext cx="152400" cy="458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0200" y="2123748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 force density peaks at 4.5 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14"/>
          <a:stretch/>
        </p:blipFill>
        <p:spPr>
          <a:xfrm>
            <a:off x="304800" y="2787947"/>
            <a:ext cx="4249882" cy="306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79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Choice of a 11 strand cable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231196"/>
            <a:ext cx="6915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/>
              <a:t>A two layer 11 strand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matches the Lorentz force density of CCT4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keeps the power supply current under 10 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keeps the current per wire &lt; 1000 A  for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4.9 </a:t>
            </a:r>
            <a:r>
              <a:rPr lang="en-US" sz="1600" dirty="0" smtClean="0"/>
              <a:t>x </a:t>
            </a:r>
            <a:r>
              <a:rPr lang="en-US" sz="1600" dirty="0" smtClean="0"/>
              <a:t>1.7 </a:t>
            </a:r>
            <a:r>
              <a:rPr lang="en-US" sz="1600" dirty="0" smtClean="0"/>
              <a:t>mm channel   </a:t>
            </a:r>
            <a:r>
              <a:rPr lang="en-US" sz="1600" dirty="0" smtClean="0"/>
              <a:t>(4.0 </a:t>
            </a:r>
            <a:r>
              <a:rPr lang="en-US" sz="1600" dirty="0" smtClean="0"/>
              <a:t>x </a:t>
            </a:r>
            <a:r>
              <a:rPr lang="en-US" sz="1600" dirty="0" smtClean="0"/>
              <a:t>1.1 </a:t>
            </a:r>
            <a:r>
              <a:rPr lang="en-US" sz="1600" dirty="0" smtClean="0"/>
              <a:t>mm cable)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450" y="5779029"/>
            <a:ext cx="904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Short-sample bore field of </a:t>
            </a:r>
            <a:r>
              <a:rPr lang="en-US" dirty="0" smtClean="0">
                <a:solidFill>
                  <a:srgbClr val="FF0000"/>
                </a:solidFill>
              </a:rPr>
              <a:t>5.37 </a:t>
            </a:r>
            <a:r>
              <a:rPr lang="en-US" dirty="0" smtClean="0">
                <a:solidFill>
                  <a:srgbClr val="FF0000"/>
                </a:solidFill>
              </a:rPr>
              <a:t>T, and conductor field of </a:t>
            </a:r>
            <a:r>
              <a:rPr lang="en-US" dirty="0" smtClean="0">
                <a:solidFill>
                  <a:srgbClr val="FF0000"/>
                </a:solidFill>
              </a:rPr>
              <a:t>6.30 </a:t>
            </a:r>
            <a:r>
              <a:rPr lang="en-US" dirty="0" smtClean="0">
                <a:solidFill>
                  <a:srgbClr val="FF0000"/>
                </a:solidFill>
              </a:rPr>
              <a:t>T @ </a:t>
            </a:r>
            <a:r>
              <a:rPr lang="en-US" dirty="0" smtClean="0">
                <a:solidFill>
                  <a:srgbClr val="FF0000"/>
                </a:solidFill>
              </a:rPr>
              <a:t>857 </a:t>
            </a:r>
            <a:r>
              <a:rPr lang="en-US" dirty="0" smtClean="0">
                <a:solidFill>
                  <a:srgbClr val="FF0000"/>
                </a:solidFill>
              </a:rPr>
              <a:t>A / wire  </a:t>
            </a:r>
            <a:r>
              <a:rPr lang="en-US" dirty="0" smtClean="0">
                <a:solidFill>
                  <a:srgbClr val="FF0000"/>
                </a:solidFill>
              </a:rPr>
              <a:t>(9.4 </a:t>
            </a:r>
            <a:r>
              <a:rPr lang="en-US" dirty="0" smtClean="0">
                <a:solidFill>
                  <a:srgbClr val="FF0000"/>
                </a:solidFill>
              </a:rPr>
              <a:t>kA)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darbelaez\Downloads\CCT_ss_nofe_Ic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" y="2554635"/>
            <a:ext cx="4605997" cy="3070119"/>
          </a:xfrm>
          <a:prstGeom prst="rect">
            <a:avLst/>
          </a:prstGeom>
          <a:noFill/>
        </p:spPr>
      </p:pic>
      <p:pic>
        <p:nvPicPr>
          <p:cNvPr id="2051" name="Picture 3" descr="C:\Users\darbelaez\Downloads\CCT_ss_nofe_Jc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753" y="2505343"/>
            <a:ext cx="4697097" cy="3130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36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belaez\Downloads\Byto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3060" y="2293728"/>
            <a:ext cx="5486400" cy="365695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Fields along the length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8982" y="2135196"/>
            <a:ext cx="345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/>
              <a:t>85 </a:t>
            </a:r>
            <a:r>
              <a:rPr lang="en-US" sz="1600" dirty="0" smtClean="0"/>
              <a:t>mm straight-section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8069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Lorentz Force Density Compared to CCT4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0" y="5026025"/>
            <a:ext cx="7391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09/13/2017    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942526"/>
            <a:ext cx="89673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75" y="2251363"/>
            <a:ext cx="4457680" cy="2971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675" y="2251363"/>
            <a:ext cx="4457680" cy="2971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575" y="1697365"/>
            <a:ext cx="521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 of the Lorentz force vs angle (from </a:t>
            </a:r>
            <a:r>
              <a:rPr lang="en-US" dirty="0" err="1" smtClean="0"/>
              <a:t>tosca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2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707944" y="2262026"/>
            <a:ext cx="2257474" cy="1987976"/>
            <a:chOff x="5707944" y="2158663"/>
            <a:chExt cx="2257474" cy="19879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500" t="12369" r="28281" b="24912"/>
            <a:stretch/>
          </p:blipFill>
          <p:spPr>
            <a:xfrm>
              <a:off x="5707944" y="2158663"/>
              <a:ext cx="1882950" cy="198797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088383" y="2460303"/>
              <a:ext cx="7617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04285" y="3704722"/>
              <a:ext cx="8611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-87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64793" y="4425981"/>
            <a:ext cx="2433463" cy="1778002"/>
            <a:chOff x="2164793" y="4322618"/>
            <a:chExt cx="2433463" cy="17780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565" b="11124"/>
            <a:stretch/>
          </p:blipFill>
          <p:spPr>
            <a:xfrm>
              <a:off x="2164793" y="4322618"/>
              <a:ext cx="1982865" cy="177800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43483" y="4803419"/>
              <a:ext cx="8018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21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7123" y="5557925"/>
              <a:ext cx="8611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-35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Normal Stress Distribution </a:t>
            </a:r>
            <a:r>
              <a:rPr lang="en-US" sz="2400" dirty="0" smtClean="0"/>
              <a:t>Compared to CCT4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187" y="1182755"/>
            <a:ext cx="898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Normal stress is close when compared to CCT4 (strongly dependent on choice of spar thickness)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* Comparison at short sample (CCT4 started training slightly above 50% of short sample)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3891" y="2031234"/>
            <a:ext cx="38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Stress transverse to cable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76400" y="2031234"/>
            <a:ext cx="315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Stress along cable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0502" y="3179224"/>
            <a:ext cx="71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CCT4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46163" y="5297854"/>
            <a:ext cx="201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CCT Subscale (2mm spar)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535140" y="2494118"/>
            <a:ext cx="2004537" cy="1755884"/>
            <a:chOff x="2535140" y="2390755"/>
            <a:chExt cx="2004537" cy="17558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469" t="15208" r="29063" b="25859"/>
            <a:stretch/>
          </p:blipFill>
          <p:spPr>
            <a:xfrm>
              <a:off x="2535140" y="2390755"/>
              <a:ext cx="1600746" cy="175588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78544" y="2582388"/>
              <a:ext cx="8018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33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78544" y="3712673"/>
              <a:ext cx="8611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-54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07943" y="4250641"/>
            <a:ext cx="2396616" cy="1953342"/>
            <a:chOff x="5707943" y="4147278"/>
            <a:chExt cx="2396616" cy="19533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620" t="1066" r="4723" b="9183"/>
            <a:stretch/>
          </p:blipFill>
          <p:spPr>
            <a:xfrm>
              <a:off x="5707943" y="4147278"/>
              <a:ext cx="1834860" cy="19533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243426" y="5462513"/>
              <a:ext cx="8611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-62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67279" y="4649530"/>
              <a:ext cx="7617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-6 </a:t>
              </a:r>
              <a:r>
                <a:rPr lang="en-US" sz="1400" dirty="0" err="1" smtClean="0"/>
                <a:t>MPa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62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Normal Stress Distribution </a:t>
            </a:r>
            <a:r>
              <a:rPr lang="en-US" sz="2400" dirty="0" smtClean="0"/>
              <a:t>Compared to CCT4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0502" y="1143000"/>
            <a:ext cx="871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Shear stress is approximately one-half when compared to CCT4 (not strongly dependent on overall deformation)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21" t="12842" r="18599" b="19137"/>
          <a:stretch/>
        </p:blipFill>
        <p:spPr>
          <a:xfrm>
            <a:off x="6414344" y="2329068"/>
            <a:ext cx="1473590" cy="16718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58067" y="1959736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tangent-</a:t>
            </a:r>
            <a:r>
              <a:rPr lang="en-US" dirty="0" err="1" smtClean="0"/>
              <a:t>binormal</a:t>
            </a:r>
            <a:r>
              <a:rPr lang="en-US" dirty="0" smtClean="0"/>
              <a:t> shear stress</a:t>
            </a:r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67" r="4306" b="10216"/>
          <a:stretch/>
        </p:blipFill>
        <p:spPr>
          <a:xfrm>
            <a:off x="6414344" y="4089316"/>
            <a:ext cx="1529700" cy="15927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30897" y="1959736"/>
            <a:ext cx="162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radial-</a:t>
            </a:r>
            <a:r>
              <a:rPr lang="en-US" dirty="0" err="1" smtClean="0"/>
              <a:t>binormal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64" t="12907" r="17755" b="19726"/>
          <a:stretch/>
        </p:blipFill>
        <p:spPr>
          <a:xfrm>
            <a:off x="1360498" y="2449307"/>
            <a:ext cx="1485589" cy="1608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25" t="12936" r="18950" b="19043"/>
          <a:stretch/>
        </p:blipFill>
        <p:spPr>
          <a:xfrm>
            <a:off x="3838344" y="2329068"/>
            <a:ext cx="1438035" cy="15934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66767" y="1959736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tangent-radial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45" t="1551" r="3888" b="11079"/>
          <a:stretch/>
        </p:blipFill>
        <p:spPr>
          <a:xfrm>
            <a:off x="1349579" y="4089316"/>
            <a:ext cx="1559621" cy="1587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21" r="1" b="10028"/>
          <a:stretch/>
        </p:blipFill>
        <p:spPr>
          <a:xfrm>
            <a:off x="3647159" y="4071381"/>
            <a:ext cx="1629220" cy="16054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501" y="3075861"/>
            <a:ext cx="78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CCT4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60826" y="4671271"/>
            <a:ext cx="156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CCT Subscale (2mm spar)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429273" y="2737306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413371" y="3646575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-20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921373" y="2598806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913422" y="3508075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-8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496151" y="2598806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49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496151" y="3508075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-49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693477" y="4474647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706963" y="5173857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-21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907887" y="4454126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921373" y="5153336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-9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636013" y="4468026"/>
            <a:ext cx="801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649499" y="5167236"/>
            <a:ext cx="1038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-11 </a:t>
            </a:r>
            <a:r>
              <a:rPr lang="en-US" sz="1200" dirty="0" err="1" smtClean="0"/>
              <a:t>MPa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062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51293</TotalTime>
  <Words>574</Words>
  <Application>Microsoft Office PowerPoint</Application>
  <PresentationFormat>On-screen Show (4:3)</PresentationFormat>
  <Paragraphs>104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ATAP No Footer</vt:lpstr>
      <vt:lpstr>Slide 1</vt:lpstr>
      <vt:lpstr>Motivation</vt:lpstr>
      <vt:lpstr>Design Goals</vt:lpstr>
      <vt:lpstr>RRP 132/169 Conductor</vt:lpstr>
      <vt:lpstr>Choice of a 11 strand cable</vt:lpstr>
      <vt:lpstr>Fields along the length</vt:lpstr>
      <vt:lpstr>Lorentz Force Density Compared to CCT4</vt:lpstr>
      <vt:lpstr>Normal Stress Distribution Compared to CCT4</vt:lpstr>
      <vt:lpstr>Normal Stress Distribution Compared to CCT4</vt:lpstr>
      <vt:lpstr>Current Status</vt:lpstr>
      <vt:lpstr>Possible Training Studies</vt:lpstr>
    </vt:vector>
  </TitlesOfParts>
  <Company>Lawrence Berkekley Nationl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darbelaez</cp:lastModifiedBy>
  <cp:revision>1013</cp:revision>
  <dcterms:created xsi:type="dcterms:W3CDTF">2015-07-10T17:44:33Z</dcterms:created>
  <dcterms:modified xsi:type="dcterms:W3CDTF">2017-11-08T21:01:54Z</dcterms:modified>
</cp:coreProperties>
</file>