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53" r:id="rId1"/>
  </p:sldMasterIdLst>
  <p:notesMasterIdLst>
    <p:notesMasterId r:id="rId11"/>
  </p:notesMasterIdLst>
  <p:handoutMasterIdLst>
    <p:handoutMasterId r:id="rId12"/>
  </p:handoutMasterIdLst>
  <p:sldIdLst>
    <p:sldId id="256" r:id="rId2"/>
    <p:sldId id="361" r:id="rId3"/>
    <p:sldId id="868" r:id="rId4"/>
    <p:sldId id="869" r:id="rId5"/>
    <p:sldId id="871" r:id="rId6"/>
    <p:sldId id="360" r:id="rId7"/>
    <p:sldId id="867" r:id="rId8"/>
    <p:sldId id="358" r:id="rId9"/>
    <p:sldId id="870" r:id="rId1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Ian Pong" initials="IP" lastIdx="20" clrIdx="0">
    <p:extLst>
      <p:ext uri="{19B8F6BF-5375-455C-9EA6-DF929625EA0E}">
        <p15:presenceInfo xmlns:p15="http://schemas.microsoft.com/office/powerpoint/2012/main" userId="S-1-5-21-1715567821-1060284298-725345543-462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1144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65" autoAdjust="0"/>
    <p:restoredTop sz="94807"/>
  </p:normalViewPr>
  <p:slideViewPr>
    <p:cSldViewPr snapToGrid="0" snapToObjects="1">
      <p:cViewPr varScale="1">
        <p:scale>
          <a:sx n="44" d="100"/>
          <a:sy n="44" d="100"/>
        </p:scale>
        <p:origin x="240" y="984"/>
      </p:cViewPr>
      <p:guideLst/>
    </p:cSldViewPr>
  </p:slideViewPr>
  <p:notesTextViewPr>
    <p:cViewPr>
      <p:scale>
        <a:sx n="1" d="1"/>
        <a:sy n="1" d="1"/>
      </p:scale>
      <p:origin x="0" y="0"/>
    </p:cViewPr>
  </p:notesTextViewPr>
  <p:notesViewPr>
    <p:cSldViewPr snapToGrid="0" snapToObjects="1">
      <p:cViewPr varScale="1">
        <p:scale>
          <a:sx n="85" d="100"/>
          <a:sy n="85" d="100"/>
        </p:scale>
        <p:origin x="220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B6D4FD-FF72-4225-86D8-493BC3128DDD}" type="datetimeFigureOut">
              <a:rPr lang="en-US" smtClean="0"/>
              <a:t>2/15/23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79686A-C00E-44AE-BF36-BEF938A1C869}" type="slidenum">
              <a:rPr lang="en-US" smtClean="0"/>
              <a:t>‹#›</a:t>
            </a:fld>
            <a:endParaRPr lang="en-US"/>
          </a:p>
        </p:txBody>
      </p:sp>
    </p:spTree>
    <p:extLst>
      <p:ext uri="{BB962C8B-B14F-4D97-AF65-F5344CB8AC3E}">
        <p14:creationId xmlns:p14="http://schemas.microsoft.com/office/powerpoint/2010/main" val="1657706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79" name="Shape 579"/>
          <p:cNvSpPr>
            <a:spLocks noGrp="1" noRot="1" noChangeAspect="1"/>
          </p:cNvSpPr>
          <p:nvPr>
            <p:ph type="sldImg"/>
          </p:nvPr>
        </p:nvSpPr>
        <p:spPr>
          <a:xfrm>
            <a:off x="1143000" y="685800"/>
            <a:ext cx="4572000" cy="3429000"/>
          </a:xfrm>
          <a:prstGeom prst="rect">
            <a:avLst/>
          </a:prstGeom>
        </p:spPr>
        <p:txBody>
          <a:bodyPr/>
          <a:lstStyle/>
          <a:p>
            <a:endParaRPr/>
          </a:p>
        </p:txBody>
      </p:sp>
      <p:sp>
        <p:nvSpPr>
          <p:cNvPr id="580" name="Shape 58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2400">
        <a:latin typeface="+mn-lt"/>
        <a:ea typeface="+mn-ea"/>
        <a:cs typeface="+mn-cs"/>
        <a:sym typeface="Calibri"/>
      </a:defRPr>
    </a:lvl1pPr>
    <a:lvl2pPr indent="228600" latinLnBrk="0">
      <a:defRPr sz="2400">
        <a:latin typeface="+mn-lt"/>
        <a:ea typeface="+mn-ea"/>
        <a:cs typeface="+mn-cs"/>
        <a:sym typeface="Calibri"/>
      </a:defRPr>
    </a:lvl2pPr>
    <a:lvl3pPr indent="457200" latinLnBrk="0">
      <a:defRPr sz="2400">
        <a:latin typeface="+mn-lt"/>
        <a:ea typeface="+mn-ea"/>
        <a:cs typeface="+mn-cs"/>
        <a:sym typeface="Calibri"/>
      </a:defRPr>
    </a:lvl3pPr>
    <a:lvl4pPr indent="685800" latinLnBrk="0">
      <a:defRPr sz="2400">
        <a:latin typeface="+mn-lt"/>
        <a:ea typeface="+mn-ea"/>
        <a:cs typeface="+mn-cs"/>
        <a:sym typeface="Calibri"/>
      </a:defRPr>
    </a:lvl4pPr>
    <a:lvl5pPr indent="914400" latinLnBrk="0">
      <a:defRPr sz="2400">
        <a:latin typeface="+mn-lt"/>
        <a:ea typeface="+mn-ea"/>
        <a:cs typeface="+mn-cs"/>
        <a:sym typeface="Calibri"/>
      </a:defRPr>
    </a:lvl5pPr>
    <a:lvl6pPr indent="1143000" latinLnBrk="0">
      <a:defRPr sz="2400">
        <a:latin typeface="+mn-lt"/>
        <a:ea typeface="+mn-ea"/>
        <a:cs typeface="+mn-cs"/>
        <a:sym typeface="Calibri"/>
      </a:defRPr>
    </a:lvl6pPr>
    <a:lvl7pPr indent="1371600" latinLnBrk="0">
      <a:defRPr sz="2400">
        <a:latin typeface="+mn-lt"/>
        <a:ea typeface="+mn-ea"/>
        <a:cs typeface="+mn-cs"/>
        <a:sym typeface="Calibri"/>
      </a:defRPr>
    </a:lvl7pPr>
    <a:lvl8pPr indent="1600200" latinLnBrk="0">
      <a:defRPr sz="2400">
        <a:latin typeface="+mn-lt"/>
        <a:ea typeface="+mn-ea"/>
        <a:cs typeface="+mn-cs"/>
        <a:sym typeface="Calibri"/>
      </a:defRPr>
    </a:lvl8pPr>
    <a:lvl9pPr indent="1828800" latinLnBrk="0">
      <a:defRPr sz="24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381000" y="685800"/>
            <a:ext cx="6096000" cy="3429000"/>
          </a:xfrm>
          <a:ln/>
        </p:spPr>
      </p:sp>
      <p:sp>
        <p:nvSpPr>
          <p:cNvPr id="624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Tree>
    <p:extLst>
      <p:ext uri="{BB962C8B-B14F-4D97-AF65-F5344CB8AC3E}">
        <p14:creationId xmlns:p14="http://schemas.microsoft.com/office/powerpoint/2010/main" val="8983016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28" name="RGB_White-Seal_White-Mark_SC_Horizontal–400dpi.png" descr="RGB_White-Seal_White-Mark_SC_Horizontal–400dpi.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99570" y="12951502"/>
            <a:ext cx="3140938" cy="527230"/>
          </a:xfrm>
          <a:prstGeom prst="rect">
            <a:avLst/>
          </a:prstGeom>
          <a:ln w="12700">
            <a:miter lim="400000"/>
          </a:ln>
        </p:spPr>
      </p:pic>
      <p:pic>
        <p:nvPicPr>
          <p:cNvPr id="46" name="image4.jpg" descr="image4.jpg">
            <a:extLst>
              <a:ext uri="{FF2B5EF4-FFF2-40B4-BE49-F238E27FC236}">
                <a16:creationId xmlns:a16="http://schemas.microsoft.com/office/drawing/2014/main" id="{57795F10-1D82-EA4B-A09C-054AF45541C0}"/>
              </a:ext>
            </a:extLst>
          </p:cNvPr>
          <p:cNvPicPr>
            <a:picLocks/>
          </p:cNvPicPr>
          <p:nvPr userDrawn="1"/>
        </p:nvPicPr>
        <p:blipFill>
          <a:blip r:embed="rId3">
            <a:alphaModFix amt="40000"/>
            <a:extLst>
              <a:ext uri="{BEBA8EAE-BF5A-486C-A8C5-ECC9F3942E4B}">
                <a14:imgProps xmlns:a14="http://schemas.microsoft.com/office/drawing/2010/main">
                  <a14:imgLayer r:embed="rId4">
                    <a14:imgEffect>
                      <a14:saturation sat="108000"/>
                    </a14:imgEffect>
                    <a14:imgEffect>
                      <a14:brightnessContrast bright="-4000" contrast="23000"/>
                    </a14:imgEffect>
                  </a14:imgLayer>
                </a14:imgProps>
              </a:ext>
            </a:extLst>
          </a:blip>
          <a:stretch>
            <a:fillRect/>
          </a:stretch>
        </p:blipFill>
        <p:spPr>
          <a:xfrm>
            <a:off x="4200" y="0"/>
            <a:ext cx="24375600" cy="12649200"/>
          </a:xfrm>
          <a:prstGeom prst="rect">
            <a:avLst/>
          </a:prstGeom>
          <a:ln w="12700" cap="flat">
            <a:noFill/>
            <a:miter lim="400000"/>
          </a:ln>
          <a:effectLst/>
        </p:spPr>
      </p:pic>
      <p:sp>
        <p:nvSpPr>
          <p:cNvPr id="130" name="Rectangle"/>
          <p:cNvSpPr/>
          <p:nvPr/>
        </p:nvSpPr>
        <p:spPr>
          <a:xfrm>
            <a:off x="4200" y="7428530"/>
            <a:ext cx="24375600" cy="5261330"/>
          </a:xfrm>
          <a:prstGeom prst="rect">
            <a:avLst/>
          </a:prstGeom>
          <a:gradFill>
            <a:gsLst>
              <a:gs pos="0">
                <a:srgbClr val="1F497D"/>
              </a:gs>
              <a:gs pos="100000">
                <a:schemeClr val="accent3">
                  <a:alpha val="48000"/>
                </a:schemeClr>
              </a:gs>
            </a:gsLst>
            <a:lin ang="16200000"/>
          </a:gradFill>
          <a:ln w="12700">
            <a:miter lim="400000"/>
          </a:ln>
          <a:effectLst>
            <a:outerShdw blurRad="76200" dist="38100" dir="5400000" rotWithShape="0">
              <a:srgbClr val="000000">
                <a:alpha val="35000"/>
              </a:srgbClr>
            </a:outerShdw>
          </a:effectLst>
        </p:spPr>
        <p:txBody>
          <a:bodyPr lIns="91438" tIns="91438" rIns="91438" bIns="91438" anchor="ctr"/>
          <a:lstStyle/>
          <a:p>
            <a:pPr algn="ctr">
              <a:defRPr>
                <a:solidFill>
                  <a:srgbClr val="FFFFFF"/>
                </a:solidFill>
                <a:latin typeface="Franklin Gothic Book"/>
                <a:ea typeface="Franklin Gothic Book"/>
                <a:cs typeface="Franklin Gothic Book"/>
                <a:sym typeface="Franklin Gothic Book"/>
              </a:defRPr>
            </a:pPr>
            <a:endParaRPr/>
          </a:p>
        </p:txBody>
      </p:sp>
      <p:sp>
        <p:nvSpPr>
          <p:cNvPr id="131" name="Body Level One…"/>
          <p:cNvSpPr txBox="1">
            <a:spLocks noGrp="1"/>
          </p:cNvSpPr>
          <p:nvPr>
            <p:ph type="body" sz="quarter" idx="1"/>
          </p:nvPr>
        </p:nvSpPr>
        <p:spPr>
          <a:xfrm>
            <a:off x="3965574" y="8229600"/>
            <a:ext cx="16452852" cy="3886940"/>
          </a:xfrm>
          <a:prstGeom prst="rect">
            <a:avLst/>
          </a:prstGeom>
        </p:spPr>
        <p:txBody>
          <a:bodyPr anchor="ctr"/>
          <a:lstStyle>
            <a:lvl1pPr marL="0" indent="0" algn="ctr">
              <a:buSzTx/>
              <a:buFontTx/>
              <a:buNone/>
              <a:defRPr sz="4800">
                <a:solidFill>
                  <a:srgbClr val="FFFFFF"/>
                </a:solidFill>
                <a:latin typeface="Franklin Gothic Book"/>
                <a:ea typeface="Franklin Gothic Book"/>
                <a:cs typeface="Franklin Gothic Book"/>
                <a:sym typeface="Franklin Gothic Book"/>
              </a:defRPr>
            </a:lvl1pPr>
            <a:lvl2pPr marL="0" indent="0" algn="ctr">
              <a:buSzTx/>
              <a:buFontTx/>
              <a:buNone/>
              <a:defRPr sz="4800">
                <a:solidFill>
                  <a:srgbClr val="FFFFFF"/>
                </a:solidFill>
                <a:latin typeface="Franklin Gothic Book"/>
                <a:ea typeface="Franklin Gothic Book"/>
                <a:cs typeface="Franklin Gothic Book"/>
                <a:sym typeface="Franklin Gothic Book"/>
              </a:defRPr>
            </a:lvl2pPr>
            <a:lvl3pPr marL="0" indent="0" algn="ctr">
              <a:buSzTx/>
              <a:buFontTx/>
              <a:buNone/>
              <a:defRPr sz="4800">
                <a:solidFill>
                  <a:srgbClr val="FFFFFF"/>
                </a:solidFill>
                <a:latin typeface="Franklin Gothic Book"/>
                <a:ea typeface="Franklin Gothic Book"/>
                <a:cs typeface="Franklin Gothic Book"/>
                <a:sym typeface="Franklin Gothic Book"/>
              </a:defRPr>
            </a:lvl3pPr>
            <a:lvl4pPr marL="0" indent="0" algn="ctr">
              <a:buSzTx/>
              <a:buFontTx/>
              <a:buNone/>
              <a:defRPr sz="4800">
                <a:solidFill>
                  <a:srgbClr val="FFFFFF"/>
                </a:solidFill>
                <a:latin typeface="Franklin Gothic Book"/>
                <a:ea typeface="Franklin Gothic Book"/>
                <a:cs typeface="Franklin Gothic Book"/>
                <a:sym typeface="Franklin Gothic Book"/>
              </a:defRPr>
            </a:lvl4pPr>
            <a:lvl5pPr marL="0" indent="0" algn="ctr">
              <a:buSzTx/>
              <a:buFontTx/>
              <a:buNone/>
              <a:defRPr sz="4800">
                <a:solidFill>
                  <a:srgbClr val="FFFFFF"/>
                </a:solidFill>
                <a:latin typeface="Franklin Gothic Book"/>
                <a:ea typeface="Franklin Gothic Book"/>
                <a:cs typeface="Franklin Gothic Book"/>
                <a:sym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3" name="Rectangle"/>
          <p:cNvSpPr>
            <a:spLocks noGrp="1"/>
          </p:cNvSpPr>
          <p:nvPr>
            <p:ph type="body" sz="half" idx="13"/>
          </p:nvPr>
        </p:nvSpPr>
        <p:spPr>
          <a:xfrm>
            <a:off x="4724" y="4994183"/>
            <a:ext cx="24374552" cy="2427058"/>
          </a:xfrm>
          <a:prstGeom prst="rect">
            <a:avLst/>
          </a:prstGeom>
          <a:solidFill>
            <a:srgbClr val="1F497D"/>
          </a:solidFill>
        </p:spPr>
        <p:txBody>
          <a:bodyPr anchor="ctr">
            <a:normAutofit/>
          </a:bodyPr>
          <a:lstStyle>
            <a:lvl1pPr marL="0" indent="0" algn="ctr">
              <a:buFontTx/>
              <a:buNone/>
              <a:defRPr sz="7200" baseline="0">
                <a:solidFill>
                  <a:schemeClr val="bg1"/>
                </a:solidFill>
              </a:defRPr>
            </a:lvl1pPr>
          </a:lstStyle>
          <a:p>
            <a:pPr marL="124324" lvl="0" indent="-124324">
              <a:defRPr sz="4800"/>
            </a:pPr>
            <a:r>
              <a:rPr lang="en-US" sz="7200"/>
              <a:t>Click to edit Master text styles</a:t>
            </a:r>
          </a:p>
        </p:txBody>
      </p:sp>
      <p:sp>
        <p:nvSpPr>
          <p:cNvPr id="135" name="Slide Number"/>
          <p:cNvSpPr txBox="1">
            <a:spLocks noGrp="1"/>
          </p:cNvSpPr>
          <p:nvPr>
            <p:ph type="sldNum" sz="quarter" idx="2"/>
          </p:nvPr>
        </p:nvSpPr>
        <p:spPr>
          <a:xfrm>
            <a:off x="18900000" y="12600000"/>
            <a:ext cx="1188000" cy="1044000"/>
          </a:xfrm>
          <a:prstGeom prst="rect">
            <a:avLst/>
          </a:prstGeom>
        </p:spPr>
        <p:txBody>
          <a:bodyPr/>
          <a:lstStyle/>
          <a:p>
            <a:fld id="{86CB4B4D-7CA3-9044-876B-883B54F8677D}"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67F4495-27E8-004C-8903-BF4538E257BF}"/>
              </a:ext>
            </a:extLst>
          </p:cNvPr>
          <p:cNvSpPr>
            <a:spLocks noGrp="1"/>
          </p:cNvSpPr>
          <p:nvPr>
            <p:ph type="dt" sz="half" idx="10"/>
          </p:nvPr>
        </p:nvSpPr>
        <p:spPr>
          <a:xfrm>
            <a:off x="1654176" y="12774313"/>
            <a:ext cx="2585316" cy="839374"/>
          </a:xfrm>
        </p:spPr>
        <p:txBody>
          <a:bodyPr/>
          <a:lstStyle>
            <a:lvl1pPr>
              <a:defRPr sz="2800">
                <a:solidFill>
                  <a:schemeClr val="bg1"/>
                </a:solidFill>
              </a:defRPr>
            </a:lvl1pPr>
          </a:lstStyle>
          <a:p>
            <a:r>
              <a:rPr lang="en-US"/>
              <a:t>2/16/23</a:t>
            </a:r>
          </a:p>
        </p:txBody>
      </p:sp>
      <p:sp>
        <p:nvSpPr>
          <p:cNvPr id="5" name="Footer Placeholder 4">
            <a:extLst>
              <a:ext uri="{FF2B5EF4-FFF2-40B4-BE49-F238E27FC236}">
                <a16:creationId xmlns:a16="http://schemas.microsoft.com/office/drawing/2014/main" id="{DB001F61-6447-2C47-AAA5-8A3616037887}"/>
              </a:ext>
            </a:extLst>
          </p:cNvPr>
          <p:cNvSpPr>
            <a:spLocks noGrp="1"/>
          </p:cNvSpPr>
          <p:nvPr>
            <p:ph type="ftr" sz="quarter" idx="11"/>
          </p:nvPr>
        </p:nvSpPr>
        <p:spPr/>
        <p:txBody>
          <a:bodyPr/>
          <a:lstStyle>
            <a:lvl1pPr>
              <a:defRPr sz="3200"/>
            </a:lvl1pPr>
          </a:lstStyle>
          <a:p>
            <a:r>
              <a:rPr lang="en-US"/>
              <a:t>Prestemon - TFD Requirements, status and review charge</a:t>
            </a:r>
            <a:endParaRPr lang="en-US" dirty="0"/>
          </a:p>
        </p:txBody>
      </p:sp>
      <p:sp>
        <p:nvSpPr>
          <p:cNvPr id="6" name="Slide Number Placeholder 5">
            <a:extLst>
              <a:ext uri="{FF2B5EF4-FFF2-40B4-BE49-F238E27FC236}">
                <a16:creationId xmlns:a16="http://schemas.microsoft.com/office/drawing/2014/main" id="{B539C193-CAEC-E34E-92A4-59DB19B6AF7E}"/>
              </a:ext>
            </a:extLst>
          </p:cNvPr>
          <p:cNvSpPr>
            <a:spLocks noGrp="1"/>
          </p:cNvSpPr>
          <p:nvPr>
            <p:ph type="sldNum" sz="quarter" idx="12"/>
          </p:nvPr>
        </p:nvSpPr>
        <p:spPr/>
        <p:txBody>
          <a:bodyPr/>
          <a:lstStyle/>
          <a:p>
            <a:fld id="{695884B8-C86C-9247-916E-0E4ED69A0AE3}" type="slidenum">
              <a:rPr lang="en-US" smtClean="0"/>
              <a:t>‹#›</a:t>
            </a:fld>
            <a:endParaRPr lang="en-US"/>
          </a:p>
        </p:txBody>
      </p:sp>
      <p:sp>
        <p:nvSpPr>
          <p:cNvPr id="14" name="Text Placeholder 13">
            <a:extLst>
              <a:ext uri="{FF2B5EF4-FFF2-40B4-BE49-F238E27FC236}">
                <a16:creationId xmlns:a16="http://schemas.microsoft.com/office/drawing/2014/main" id="{CF72E2FE-7B63-AF4A-93E8-BA374B01E2CB}"/>
              </a:ext>
            </a:extLst>
          </p:cNvPr>
          <p:cNvSpPr>
            <a:spLocks noGrp="1"/>
          </p:cNvSpPr>
          <p:nvPr>
            <p:ph type="body" sz="quarter" idx="13" hasCustomPrompt="1"/>
          </p:nvPr>
        </p:nvSpPr>
        <p:spPr>
          <a:xfrm>
            <a:off x="1654176" y="3048000"/>
            <a:ext cx="21031199" cy="9061450"/>
          </a:xfrm>
        </p:spPr>
        <p:txBody>
          <a:bodyPr lIns="182880" rIns="182880">
            <a:normAutofit/>
          </a:bodyPr>
          <a:lstStyle>
            <a:lvl1pPr marL="540000" indent="-540000">
              <a:defRPr sz="6000"/>
            </a:lvl1pPr>
            <a:lvl2pPr marL="1080000" indent="-720000">
              <a:buFont typeface="Courier New" panose="02070309020205020404" pitchFamily="49" charset="0"/>
              <a:buChar char="o"/>
              <a:defRPr sz="4800"/>
            </a:lvl2pPr>
            <a:lvl3pPr marL="1800000" indent="-720000">
              <a:buFont typeface="Wingdings" pitchFamily="2" charset="2"/>
              <a:buChar char="Ø"/>
              <a:defRPr sz="4400"/>
            </a:lvl3pPr>
            <a:lvl4pPr marL="2340000" indent="-540000">
              <a:buFont typeface="Wingdings" pitchFamily="2" charset="2"/>
              <a:buChar char="ü"/>
              <a:defRPr sz="3600"/>
            </a:lvl4pPr>
            <a:lvl5pPr marL="3240000" indent="-540000">
              <a:defRPr sz="2800"/>
            </a:lvl5pPr>
          </a:lstStyle>
          <a:p>
            <a:pPr lvl="0"/>
            <a:r>
              <a:rPr lang="en-US" dirty="0"/>
              <a:t>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0" name="Rectangle 51">
            <a:extLst>
              <a:ext uri="{FF2B5EF4-FFF2-40B4-BE49-F238E27FC236}">
                <a16:creationId xmlns:a16="http://schemas.microsoft.com/office/drawing/2014/main" id="{F7F6A2DC-690D-9C48-866E-84FDBF471032}"/>
              </a:ext>
            </a:extLst>
          </p:cNvPr>
          <p:cNvSpPr/>
          <p:nvPr userDrawn="1"/>
        </p:nvSpPr>
        <p:spPr>
          <a:xfrm>
            <a:off x="4200" y="-5773"/>
            <a:ext cx="24375600" cy="2277918"/>
          </a:xfrm>
          <a:prstGeom prst="rect">
            <a:avLst/>
          </a:prstGeom>
          <a:solidFill>
            <a:srgbClr val="1F497D"/>
          </a:solidFill>
          <a:ln w="12700">
            <a:miter lim="400000"/>
          </a:ln>
        </p:spPr>
        <p:txBody>
          <a:bodyPr lIns="45719" rIns="45719" anchor="ctr"/>
          <a:lstStyle/>
          <a:p>
            <a:pPr algn="ctr" defTabSz="457081">
              <a:defRPr>
                <a:solidFill>
                  <a:srgbClr val="FFFFFF"/>
                </a:solidFill>
                <a:latin typeface="Arial"/>
                <a:ea typeface="Arial"/>
                <a:cs typeface="Arial"/>
                <a:sym typeface="Arial"/>
              </a:defRPr>
            </a:pPr>
            <a:endParaRPr sz="4400"/>
          </a:p>
        </p:txBody>
      </p:sp>
      <p:sp>
        <p:nvSpPr>
          <p:cNvPr id="15" name="Title 14">
            <a:extLst>
              <a:ext uri="{FF2B5EF4-FFF2-40B4-BE49-F238E27FC236}">
                <a16:creationId xmlns:a16="http://schemas.microsoft.com/office/drawing/2014/main" id="{07B60B32-36BC-C140-891C-CE927D3067D3}"/>
              </a:ext>
            </a:extLst>
          </p:cNvPr>
          <p:cNvSpPr>
            <a:spLocks noGrp="1"/>
          </p:cNvSpPr>
          <p:nvPr>
            <p:ph type="title"/>
          </p:nvPr>
        </p:nvSpPr>
        <p:spPr>
          <a:xfrm>
            <a:off x="312000" y="44739"/>
            <a:ext cx="23760000" cy="2176895"/>
          </a:xfrm>
        </p:spPr>
        <p:txBody>
          <a:bodyPr>
            <a:normAutofit/>
          </a:bodyPr>
          <a:lstStyle>
            <a:lvl1pPr algn="l">
              <a:defRPr sz="9600"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35494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67F4495-27E8-004C-8903-BF4538E257BF}"/>
              </a:ext>
            </a:extLst>
          </p:cNvPr>
          <p:cNvSpPr>
            <a:spLocks noGrp="1"/>
          </p:cNvSpPr>
          <p:nvPr>
            <p:ph type="dt" sz="half" idx="10"/>
          </p:nvPr>
        </p:nvSpPr>
        <p:spPr>
          <a:xfrm>
            <a:off x="1654176" y="12774313"/>
            <a:ext cx="2585316" cy="839374"/>
          </a:xfrm>
        </p:spPr>
        <p:txBody>
          <a:bodyPr/>
          <a:lstStyle>
            <a:lvl1pPr>
              <a:defRPr sz="2800">
                <a:solidFill>
                  <a:schemeClr val="bg1"/>
                </a:solidFill>
              </a:defRPr>
            </a:lvl1pPr>
          </a:lstStyle>
          <a:p>
            <a:r>
              <a:rPr lang="en-US"/>
              <a:t>2/16/23</a:t>
            </a:r>
          </a:p>
        </p:txBody>
      </p:sp>
      <p:sp>
        <p:nvSpPr>
          <p:cNvPr id="5" name="Footer Placeholder 4">
            <a:extLst>
              <a:ext uri="{FF2B5EF4-FFF2-40B4-BE49-F238E27FC236}">
                <a16:creationId xmlns:a16="http://schemas.microsoft.com/office/drawing/2014/main" id="{DB001F61-6447-2C47-AAA5-8A3616037887}"/>
              </a:ext>
            </a:extLst>
          </p:cNvPr>
          <p:cNvSpPr>
            <a:spLocks noGrp="1"/>
          </p:cNvSpPr>
          <p:nvPr>
            <p:ph type="ftr" sz="quarter" idx="11"/>
          </p:nvPr>
        </p:nvSpPr>
        <p:spPr/>
        <p:txBody>
          <a:bodyPr/>
          <a:lstStyle>
            <a:lvl1pPr>
              <a:defRPr sz="3200"/>
            </a:lvl1pPr>
          </a:lstStyle>
          <a:p>
            <a:r>
              <a:rPr lang="en-US"/>
              <a:t>Prestemon - TFD Requirements, status and review charge</a:t>
            </a:r>
            <a:endParaRPr lang="en-US" dirty="0"/>
          </a:p>
        </p:txBody>
      </p:sp>
      <p:sp>
        <p:nvSpPr>
          <p:cNvPr id="6" name="Slide Number Placeholder 5">
            <a:extLst>
              <a:ext uri="{FF2B5EF4-FFF2-40B4-BE49-F238E27FC236}">
                <a16:creationId xmlns:a16="http://schemas.microsoft.com/office/drawing/2014/main" id="{B539C193-CAEC-E34E-92A4-59DB19B6AF7E}"/>
              </a:ext>
            </a:extLst>
          </p:cNvPr>
          <p:cNvSpPr>
            <a:spLocks noGrp="1"/>
          </p:cNvSpPr>
          <p:nvPr>
            <p:ph type="sldNum" sz="quarter" idx="12"/>
          </p:nvPr>
        </p:nvSpPr>
        <p:spPr/>
        <p:txBody>
          <a:bodyPr/>
          <a:lstStyle/>
          <a:p>
            <a:fld id="{695884B8-C86C-9247-916E-0E4ED69A0AE3}" type="slidenum">
              <a:rPr lang="en-US" smtClean="0"/>
              <a:t>‹#›</a:t>
            </a:fld>
            <a:endParaRPr lang="en-US"/>
          </a:p>
        </p:txBody>
      </p:sp>
      <p:sp>
        <p:nvSpPr>
          <p:cNvPr id="9" name="Text Placeholder 2"/>
          <p:cNvSpPr>
            <a:spLocks noGrp="1"/>
          </p:cNvSpPr>
          <p:nvPr>
            <p:ph type="body" idx="1"/>
          </p:nvPr>
        </p:nvSpPr>
        <p:spPr>
          <a:xfrm>
            <a:off x="1663700" y="9178925"/>
            <a:ext cx="21031200" cy="30003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3" name="Text Placeholder 2"/>
          <p:cNvSpPr>
            <a:spLocks noGrp="1"/>
          </p:cNvSpPr>
          <p:nvPr>
            <p:ph type="body" idx="13"/>
          </p:nvPr>
        </p:nvSpPr>
        <p:spPr>
          <a:xfrm>
            <a:off x="1654176" y="3299012"/>
            <a:ext cx="21031200" cy="5825938"/>
          </a:xfrm>
        </p:spPr>
        <p:txBody>
          <a:bodyPr anchor="b">
            <a:normAutofit/>
          </a:bodyPr>
          <a:lstStyle>
            <a:lvl1pPr marL="0" indent="0">
              <a:lnSpc>
                <a:spcPct val="150000"/>
              </a:lnSpc>
              <a:spcAft>
                <a:spcPts val="1800"/>
              </a:spcAft>
              <a:buNone/>
              <a:defRPr sz="6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07771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67F4495-27E8-004C-8903-BF4538E257BF}"/>
              </a:ext>
            </a:extLst>
          </p:cNvPr>
          <p:cNvSpPr>
            <a:spLocks noGrp="1"/>
          </p:cNvSpPr>
          <p:nvPr>
            <p:ph type="dt" sz="half" idx="10"/>
          </p:nvPr>
        </p:nvSpPr>
        <p:spPr>
          <a:xfrm>
            <a:off x="1654176" y="12774313"/>
            <a:ext cx="2585316" cy="839374"/>
          </a:xfrm>
        </p:spPr>
        <p:txBody>
          <a:bodyPr/>
          <a:lstStyle>
            <a:lvl1pPr>
              <a:defRPr sz="2800">
                <a:solidFill>
                  <a:schemeClr val="bg1"/>
                </a:solidFill>
              </a:defRPr>
            </a:lvl1pPr>
          </a:lstStyle>
          <a:p>
            <a:r>
              <a:rPr lang="en-US"/>
              <a:t>2/16/23</a:t>
            </a:r>
          </a:p>
        </p:txBody>
      </p:sp>
      <p:sp>
        <p:nvSpPr>
          <p:cNvPr id="5" name="Footer Placeholder 4">
            <a:extLst>
              <a:ext uri="{FF2B5EF4-FFF2-40B4-BE49-F238E27FC236}">
                <a16:creationId xmlns:a16="http://schemas.microsoft.com/office/drawing/2014/main" id="{DB001F61-6447-2C47-AAA5-8A3616037887}"/>
              </a:ext>
            </a:extLst>
          </p:cNvPr>
          <p:cNvSpPr>
            <a:spLocks noGrp="1"/>
          </p:cNvSpPr>
          <p:nvPr>
            <p:ph type="ftr" sz="quarter" idx="11"/>
          </p:nvPr>
        </p:nvSpPr>
        <p:spPr/>
        <p:txBody>
          <a:bodyPr/>
          <a:lstStyle>
            <a:lvl1pPr>
              <a:defRPr sz="3200"/>
            </a:lvl1pPr>
          </a:lstStyle>
          <a:p>
            <a:r>
              <a:rPr lang="en-US"/>
              <a:t>Prestemon - TFD Requirements, status and review charge</a:t>
            </a:r>
            <a:endParaRPr lang="en-US" dirty="0"/>
          </a:p>
        </p:txBody>
      </p:sp>
      <p:sp>
        <p:nvSpPr>
          <p:cNvPr id="6" name="Slide Number Placeholder 5">
            <a:extLst>
              <a:ext uri="{FF2B5EF4-FFF2-40B4-BE49-F238E27FC236}">
                <a16:creationId xmlns:a16="http://schemas.microsoft.com/office/drawing/2014/main" id="{B539C193-CAEC-E34E-92A4-59DB19B6AF7E}"/>
              </a:ext>
            </a:extLst>
          </p:cNvPr>
          <p:cNvSpPr>
            <a:spLocks noGrp="1"/>
          </p:cNvSpPr>
          <p:nvPr>
            <p:ph type="sldNum" sz="quarter" idx="12"/>
          </p:nvPr>
        </p:nvSpPr>
        <p:spPr/>
        <p:txBody>
          <a:bodyPr/>
          <a:lstStyle/>
          <a:p>
            <a:fld id="{695884B8-C86C-9247-916E-0E4ED69A0AE3}" type="slidenum">
              <a:rPr lang="en-US" smtClean="0"/>
              <a:t>‹#›</a:t>
            </a:fld>
            <a:endParaRPr lang="en-US"/>
          </a:p>
        </p:txBody>
      </p:sp>
      <p:sp>
        <p:nvSpPr>
          <p:cNvPr id="10" name="Rectangle 51">
            <a:extLst>
              <a:ext uri="{FF2B5EF4-FFF2-40B4-BE49-F238E27FC236}">
                <a16:creationId xmlns:a16="http://schemas.microsoft.com/office/drawing/2014/main" id="{F7F6A2DC-690D-9C48-866E-84FDBF471032}"/>
              </a:ext>
            </a:extLst>
          </p:cNvPr>
          <p:cNvSpPr/>
          <p:nvPr userDrawn="1"/>
        </p:nvSpPr>
        <p:spPr>
          <a:xfrm>
            <a:off x="4200" y="-5773"/>
            <a:ext cx="24375600" cy="2277918"/>
          </a:xfrm>
          <a:prstGeom prst="rect">
            <a:avLst/>
          </a:prstGeom>
          <a:solidFill>
            <a:srgbClr val="1F497D"/>
          </a:solidFill>
          <a:ln w="12700">
            <a:miter lim="400000"/>
          </a:ln>
        </p:spPr>
        <p:txBody>
          <a:bodyPr lIns="45719" rIns="45719" anchor="ctr"/>
          <a:lstStyle/>
          <a:p>
            <a:pPr algn="ctr" defTabSz="457081">
              <a:defRPr>
                <a:solidFill>
                  <a:srgbClr val="FFFFFF"/>
                </a:solidFill>
                <a:latin typeface="Arial"/>
                <a:ea typeface="Arial"/>
                <a:cs typeface="Arial"/>
                <a:sym typeface="Arial"/>
              </a:defRPr>
            </a:pPr>
            <a:endParaRPr sz="4400"/>
          </a:p>
        </p:txBody>
      </p:sp>
      <p:sp>
        <p:nvSpPr>
          <p:cNvPr id="15" name="Title 14">
            <a:extLst>
              <a:ext uri="{FF2B5EF4-FFF2-40B4-BE49-F238E27FC236}">
                <a16:creationId xmlns:a16="http://schemas.microsoft.com/office/drawing/2014/main" id="{07B60B32-36BC-C140-891C-CE927D3067D3}"/>
              </a:ext>
            </a:extLst>
          </p:cNvPr>
          <p:cNvSpPr>
            <a:spLocks noGrp="1"/>
          </p:cNvSpPr>
          <p:nvPr>
            <p:ph type="title"/>
          </p:nvPr>
        </p:nvSpPr>
        <p:spPr>
          <a:xfrm>
            <a:off x="312000" y="44739"/>
            <a:ext cx="23760000" cy="2176895"/>
          </a:xfrm>
        </p:spPr>
        <p:txBody>
          <a:bodyPr>
            <a:normAutofit/>
          </a:bodyPr>
          <a:lstStyle>
            <a:lvl1pPr algn="l">
              <a:defRPr sz="9600"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849677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OE template">
    <p:spTree>
      <p:nvGrpSpPr>
        <p:cNvPr id="1" name=""/>
        <p:cNvGrpSpPr/>
        <p:nvPr/>
      </p:nvGrpSpPr>
      <p:grpSpPr>
        <a:xfrm>
          <a:off x="0" y="0"/>
          <a:ext cx="0" cy="0"/>
          <a:chOff x="0" y="0"/>
          <a:chExt cx="0" cy="0"/>
        </a:xfrm>
      </p:grpSpPr>
      <p:sp>
        <p:nvSpPr>
          <p:cNvPr id="3" name="Rectangle 2"/>
          <p:cNvSpPr/>
          <p:nvPr/>
        </p:nvSpPr>
        <p:spPr bwMode="auto">
          <a:xfrm>
            <a:off x="0" y="3"/>
            <a:ext cx="24384000" cy="1711326"/>
          </a:xfrm>
          <a:prstGeom prst="rect">
            <a:avLst/>
          </a:prstGeom>
          <a:solidFill>
            <a:srgbClr val="1F497D"/>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defTabSz="1828330" eaLnBrk="0" fontAlgn="auto" hangingPunct="0">
              <a:spcBef>
                <a:spcPts val="0"/>
              </a:spcBef>
              <a:spcAft>
                <a:spcPts val="0"/>
              </a:spcAft>
              <a:buClrTx/>
              <a:buSzTx/>
              <a:buFontTx/>
              <a:buNone/>
              <a:defRPr/>
            </a:pPr>
            <a:endParaRPr lang="en-US" sz="4800">
              <a:solidFill>
                <a:prstClr val="black"/>
              </a:solidFill>
              <a:latin typeface="Franklin Gothic Book"/>
              <a:ea typeface="ＭＳ Ｐゴシック" charset="-128"/>
              <a:cs typeface="ＭＳ Ｐゴシック" charset="-128"/>
            </a:endParaRPr>
          </a:p>
        </p:txBody>
      </p:sp>
      <p:sp>
        <p:nvSpPr>
          <p:cNvPr id="16" name="Title 1"/>
          <p:cNvSpPr>
            <a:spLocks noGrp="1"/>
          </p:cNvSpPr>
          <p:nvPr>
            <p:ph type="title"/>
          </p:nvPr>
        </p:nvSpPr>
        <p:spPr>
          <a:xfrm>
            <a:off x="0" y="25157"/>
            <a:ext cx="24384000" cy="1711530"/>
          </a:xfrm>
          <a:prstGeom prst="rect">
            <a:avLst/>
          </a:prstGeom>
        </p:spPr>
        <p:txBody>
          <a:bodyPr anchor="ctr"/>
          <a:lstStyle>
            <a:lvl1pPr>
              <a:defRPr sz="5600">
                <a:solidFill>
                  <a:srgbClr val="FFFFFF"/>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Content Placeholder 3"/>
          <p:cNvSpPr>
            <a:spLocks noGrp="1"/>
          </p:cNvSpPr>
          <p:nvPr>
            <p:ph sz="quarter" idx="10"/>
          </p:nvPr>
        </p:nvSpPr>
        <p:spPr>
          <a:xfrm>
            <a:off x="1605280" y="2941956"/>
            <a:ext cx="21742400" cy="9097644"/>
          </a:xfrm>
          <a:prstGeom prst="rect">
            <a:avLst/>
          </a:prstGeom>
        </p:spPr>
        <p:txBody>
          <a:bodyPr/>
          <a:lstStyle>
            <a:lvl1pPr>
              <a:defRPr>
                <a:solidFill>
                  <a:schemeClr val="tx1"/>
                </a:solidFill>
              </a:defRPr>
            </a:lvl1pPr>
            <a:lvl2pPr marL="574676" indent="-450850">
              <a:buFont typeface="Wingdings" panose="05000000000000000000" pitchFamily="2" charset="2"/>
              <a:buChar char="§"/>
              <a:defRPr>
                <a:solidFill>
                  <a:schemeClr val="tx1"/>
                </a:solidFill>
              </a:defRPr>
            </a:lvl2pPr>
            <a:lvl3pPr marL="1597024" indent="-685800">
              <a:buFont typeface="Courier New" panose="02070309020205020404" pitchFamily="49" charset="0"/>
              <a:buChar char="o"/>
              <a:defRPr>
                <a:solidFill>
                  <a:schemeClr val="tx1"/>
                </a:solidFill>
              </a:defRPr>
            </a:lvl3pPr>
            <a:lvl4pPr marL="2051050" indent="-685800">
              <a:buFont typeface="Courier New" panose="02070309020205020404" pitchFamily="49" charset="0"/>
              <a:buChar char="o"/>
              <a:defRPr>
                <a:solidFill>
                  <a:schemeClr val="tx1"/>
                </a:solidFill>
              </a:defRPr>
            </a:lvl4pPr>
            <a:lvl5pPr marL="2505076" indent="-685800">
              <a:buFont typeface="Courier New" panose="02070309020205020404" pitchFamily="49" charset="0"/>
              <a:buChar char="o"/>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92F679EE-959D-724E-B3F3-4EB37B74AB7A}"/>
              </a:ext>
            </a:extLst>
          </p:cNvPr>
          <p:cNvSpPr>
            <a:spLocks noGrp="1"/>
          </p:cNvSpPr>
          <p:nvPr>
            <p:ph type="sldNum" sz="quarter" idx="4"/>
          </p:nvPr>
        </p:nvSpPr>
        <p:spPr>
          <a:xfrm>
            <a:off x="22148802" y="12649203"/>
            <a:ext cx="1377800" cy="730250"/>
          </a:xfrm>
          <a:prstGeom prst="rect">
            <a:avLst/>
          </a:prstGeom>
        </p:spPr>
        <p:txBody>
          <a:bodyPr vert="horz" lIns="91440" tIns="45720" rIns="91440" bIns="45720" rtlCol="0" anchor="ctr"/>
          <a:lstStyle>
            <a:lvl1pPr algn="r">
              <a:defRPr sz="2000" b="0" i="0">
                <a:solidFill>
                  <a:schemeClr val="bg1"/>
                </a:solidFill>
                <a:latin typeface="Arial" panose="020B0604020202020204" pitchFamily="34" charset="0"/>
                <a:cs typeface="Arial" panose="020B0604020202020204" pitchFamily="34" charset="0"/>
              </a:defRPr>
            </a:lvl1pPr>
          </a:lstStyle>
          <a:p>
            <a:fld id="{D260E43B-7F43-FA45-AAB7-E054FD6CC4E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5373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60800" y="76200"/>
            <a:ext cx="20015200" cy="14732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422400" y="2387600"/>
            <a:ext cx="20692533" cy="10261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146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1">
            <a:extLst>
              <a:ext uri="{FF2B5EF4-FFF2-40B4-BE49-F238E27FC236}">
                <a16:creationId xmlns:a16="http://schemas.microsoft.com/office/drawing/2014/main" id="{9C1FF5CC-DD7B-EA48-9EEA-CBA2AB304914}"/>
              </a:ext>
            </a:extLst>
          </p:cNvPr>
          <p:cNvSpPr/>
          <p:nvPr userDrawn="1"/>
        </p:nvSpPr>
        <p:spPr>
          <a:xfrm>
            <a:off x="4200" y="12643553"/>
            <a:ext cx="24375600" cy="1072447"/>
          </a:xfrm>
          <a:prstGeom prst="rect">
            <a:avLst/>
          </a:prstGeom>
          <a:solidFill>
            <a:srgbClr val="1F497D"/>
          </a:solidFill>
          <a:ln w="12700">
            <a:miter lim="400000"/>
          </a:ln>
        </p:spPr>
        <p:txBody>
          <a:bodyPr lIns="45719" rIns="45719" anchor="ctr"/>
          <a:lstStyle/>
          <a:p>
            <a:pPr algn="ctr" defTabSz="457081">
              <a:defRPr>
                <a:solidFill>
                  <a:srgbClr val="FFFFFF"/>
                </a:solidFill>
                <a:latin typeface="Arial"/>
                <a:ea typeface="Arial"/>
                <a:cs typeface="Arial"/>
                <a:sym typeface="Arial"/>
              </a:defRPr>
            </a:pPr>
            <a:endParaRPr/>
          </a:p>
        </p:txBody>
      </p:sp>
      <p:sp>
        <p:nvSpPr>
          <p:cNvPr id="2" name="Title Placeholder 1">
            <a:extLst>
              <a:ext uri="{FF2B5EF4-FFF2-40B4-BE49-F238E27FC236}">
                <a16:creationId xmlns:a16="http://schemas.microsoft.com/office/drawing/2014/main" id="{4405555F-2535-DA45-A3F8-E4DC3AB8680E}"/>
              </a:ext>
            </a:extLst>
          </p:cNvPr>
          <p:cNvSpPr>
            <a:spLocks noGrp="1"/>
          </p:cNvSpPr>
          <p:nvPr>
            <p:ph type="title"/>
          </p:nvPr>
        </p:nvSpPr>
        <p:spPr>
          <a:xfrm>
            <a:off x="1676400" y="730250"/>
            <a:ext cx="21031200" cy="26511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02B235-36FF-A74E-9551-09783DCFA13E}"/>
              </a:ext>
            </a:extLst>
          </p:cNvPr>
          <p:cNvSpPr>
            <a:spLocks noGrp="1"/>
          </p:cNvSpPr>
          <p:nvPr>
            <p:ph type="body" idx="1"/>
          </p:nvPr>
        </p:nvSpPr>
        <p:spPr>
          <a:xfrm>
            <a:off x="1676400" y="3651250"/>
            <a:ext cx="21031200" cy="87026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875634-6A51-4E47-9CB3-EFDB0E57DF87}"/>
              </a:ext>
            </a:extLst>
          </p:cNvPr>
          <p:cNvSpPr>
            <a:spLocks noGrp="1"/>
          </p:cNvSpPr>
          <p:nvPr>
            <p:ph type="dt" sz="half" idx="2"/>
          </p:nvPr>
        </p:nvSpPr>
        <p:spPr>
          <a:xfrm>
            <a:off x="2286000" y="12774313"/>
            <a:ext cx="1953491" cy="83937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2/16/23</a:t>
            </a:r>
            <a:endParaRPr lang="en-US" dirty="0"/>
          </a:p>
        </p:txBody>
      </p:sp>
      <p:sp>
        <p:nvSpPr>
          <p:cNvPr id="5" name="Footer Placeholder 4">
            <a:extLst>
              <a:ext uri="{FF2B5EF4-FFF2-40B4-BE49-F238E27FC236}">
                <a16:creationId xmlns:a16="http://schemas.microsoft.com/office/drawing/2014/main" id="{65A86D19-4C67-4E4D-B372-AB5467AD0647}"/>
              </a:ext>
            </a:extLst>
          </p:cNvPr>
          <p:cNvSpPr>
            <a:spLocks noGrp="1"/>
          </p:cNvSpPr>
          <p:nvPr>
            <p:ph type="ftr" sz="quarter" idx="3"/>
          </p:nvPr>
        </p:nvSpPr>
        <p:spPr>
          <a:xfrm>
            <a:off x="4783777" y="12828875"/>
            <a:ext cx="13725895" cy="730250"/>
          </a:xfrm>
          <a:prstGeom prst="rect">
            <a:avLst/>
          </a:prstGeom>
        </p:spPr>
        <p:txBody>
          <a:bodyPr vert="horz" lIns="91440" tIns="45720" rIns="91440" bIns="45720" rtlCol="0" anchor="ctr"/>
          <a:lstStyle>
            <a:lvl1pPr algn="ctr">
              <a:defRPr sz="2400" baseline="0">
                <a:solidFill>
                  <a:schemeClr val="bg1"/>
                </a:solidFill>
              </a:defRPr>
            </a:lvl1pPr>
          </a:lstStyle>
          <a:p>
            <a:r>
              <a:rPr lang="en-US"/>
              <a:t>Prestemon - TFD Requirements, status and review charge</a:t>
            </a:r>
            <a:endParaRPr lang="en-US" dirty="0"/>
          </a:p>
        </p:txBody>
      </p:sp>
      <p:sp>
        <p:nvSpPr>
          <p:cNvPr id="6" name="Slide Number Placeholder 5">
            <a:extLst>
              <a:ext uri="{FF2B5EF4-FFF2-40B4-BE49-F238E27FC236}">
                <a16:creationId xmlns:a16="http://schemas.microsoft.com/office/drawing/2014/main" id="{2CBA94FF-C450-0242-8C3C-BB96B744A636}"/>
              </a:ext>
            </a:extLst>
          </p:cNvPr>
          <p:cNvSpPr>
            <a:spLocks noGrp="1"/>
          </p:cNvSpPr>
          <p:nvPr>
            <p:ph type="sldNum" sz="quarter" idx="4"/>
          </p:nvPr>
        </p:nvSpPr>
        <p:spPr>
          <a:xfrm>
            <a:off x="18900000" y="12672000"/>
            <a:ext cx="1188000" cy="1044000"/>
          </a:xfrm>
          <a:prstGeom prst="rect">
            <a:avLst/>
          </a:prstGeom>
        </p:spPr>
        <p:txBody>
          <a:bodyPr vert="horz" lIns="91440" tIns="45720" rIns="91440" bIns="45720" rtlCol="0" anchor="ctr"/>
          <a:lstStyle>
            <a:lvl1pPr algn="r">
              <a:defRPr sz="2800" baseline="0">
                <a:solidFill>
                  <a:schemeClr val="bg1"/>
                </a:solidFill>
              </a:defRPr>
            </a:lvl1pPr>
          </a:lstStyle>
          <a:p>
            <a:fld id="{695884B8-C86C-9247-916E-0E4ED69A0AE3}" type="slidenum">
              <a:rPr lang="en-US" smtClean="0"/>
              <a:pPr/>
              <a:t>‹#›</a:t>
            </a:fld>
            <a:endParaRPr lang="en-US" dirty="0"/>
          </a:p>
        </p:txBody>
      </p:sp>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0343663" y="12708000"/>
            <a:ext cx="3961599" cy="1008000"/>
          </a:xfrm>
          <a:prstGeom prst="rect">
            <a:avLst/>
          </a:prstGeom>
        </p:spPr>
      </p:pic>
      <p:pic>
        <p:nvPicPr>
          <p:cNvPr id="17" name="Picture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12672000"/>
            <a:ext cx="1223438" cy="1044000"/>
          </a:xfrm>
          <a:prstGeom prst="rect">
            <a:avLst/>
          </a:prstGeom>
        </p:spPr>
      </p:pic>
    </p:spTree>
    <p:extLst>
      <p:ext uri="{BB962C8B-B14F-4D97-AF65-F5344CB8AC3E}">
        <p14:creationId xmlns:p14="http://schemas.microsoft.com/office/powerpoint/2010/main" val="2232801319"/>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87" r:id="rId3"/>
    <p:sldLayoutId id="2147483662" r:id="rId4"/>
    <p:sldLayoutId id="2147483701" r:id="rId5"/>
    <p:sldLayoutId id="2147483702" r:id="rId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onferences.lbl.gov/event/759/" TargetMode="External"/><Relationship Id="rId2" Type="http://schemas.openxmlformats.org/officeDocument/2006/relationships/hyperlink" Target="https://conferences.lbl.gov/event/359/"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conferences.lbl.gov/event/1036/" TargetMode="External"/><Relationship Id="rId4" Type="http://schemas.openxmlformats.org/officeDocument/2006/relationships/hyperlink" Target="https://conferences.lbl.gov/event/513/"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 name="Soren Prestemon…"/>
          <p:cNvSpPr txBox="1">
            <a:spLocks noGrp="1"/>
          </p:cNvSpPr>
          <p:nvPr>
            <p:ph type="body" sz="quarter" idx="1"/>
          </p:nvPr>
        </p:nvSpPr>
        <p:spPr/>
        <p:txBody>
          <a:bodyPr>
            <a:normAutofit/>
          </a:bodyPr>
          <a:lstStyle/>
          <a:p>
            <a:r>
              <a:rPr lang="en-US" dirty="0"/>
              <a:t>Soren Prestemon</a:t>
            </a:r>
          </a:p>
          <a:p>
            <a:r>
              <a:rPr lang="en-US" dirty="0"/>
              <a:t>Director, Berkeley Center for Magnet Technology</a:t>
            </a:r>
          </a:p>
          <a:p>
            <a:r>
              <a:rPr lang="en-US" dirty="0"/>
              <a:t>Lawrence Berkeley National Laboratory</a:t>
            </a:r>
          </a:p>
          <a:p>
            <a:endParaRPr lang="en-US" dirty="0"/>
          </a:p>
        </p:txBody>
      </p:sp>
      <p:sp>
        <p:nvSpPr>
          <p:cNvPr id="6" name="Text Placeholder 5">
            <a:extLst>
              <a:ext uri="{FF2B5EF4-FFF2-40B4-BE49-F238E27FC236}">
                <a16:creationId xmlns:a16="http://schemas.microsoft.com/office/drawing/2014/main" id="{38E5C7D5-CA4C-E14F-85AC-328CE2B0D82A}"/>
              </a:ext>
            </a:extLst>
          </p:cNvPr>
          <p:cNvSpPr>
            <a:spLocks noGrp="1"/>
          </p:cNvSpPr>
          <p:nvPr>
            <p:ph type="body" sz="half" idx="13"/>
          </p:nvPr>
        </p:nvSpPr>
        <p:spPr/>
        <p:txBody>
          <a:bodyPr/>
          <a:lstStyle/>
          <a:p>
            <a:r>
              <a:rPr lang="en-US" dirty="0"/>
              <a:t>TFD requirements, status and review charge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427058-9FD3-A649-B755-F0E050D21D81}"/>
              </a:ext>
            </a:extLst>
          </p:cNvPr>
          <p:cNvSpPr>
            <a:spLocks noGrp="1"/>
          </p:cNvSpPr>
          <p:nvPr>
            <p:ph type="dt" sz="half" idx="10"/>
          </p:nvPr>
        </p:nvSpPr>
        <p:spPr/>
        <p:txBody>
          <a:bodyPr/>
          <a:lstStyle/>
          <a:p>
            <a:r>
              <a:rPr lang="en-US"/>
              <a:t>2/16/23</a:t>
            </a:r>
          </a:p>
        </p:txBody>
      </p:sp>
      <p:sp>
        <p:nvSpPr>
          <p:cNvPr id="3" name="Footer Placeholder 2">
            <a:extLst>
              <a:ext uri="{FF2B5EF4-FFF2-40B4-BE49-F238E27FC236}">
                <a16:creationId xmlns:a16="http://schemas.microsoft.com/office/drawing/2014/main" id="{2EA44600-27EE-5E45-8BB0-932B8FED3B00}"/>
              </a:ext>
            </a:extLst>
          </p:cNvPr>
          <p:cNvSpPr>
            <a:spLocks noGrp="1"/>
          </p:cNvSpPr>
          <p:nvPr>
            <p:ph type="ftr" sz="quarter" idx="11"/>
          </p:nvPr>
        </p:nvSpPr>
        <p:spPr/>
        <p:txBody>
          <a:bodyPr/>
          <a:lstStyle/>
          <a:p>
            <a:r>
              <a:rPr lang="en-US"/>
              <a:t>Prestemon - TFD Requirements, status and review charge</a:t>
            </a:r>
            <a:endParaRPr lang="en-US" dirty="0"/>
          </a:p>
        </p:txBody>
      </p:sp>
      <p:sp>
        <p:nvSpPr>
          <p:cNvPr id="4" name="Slide Number Placeholder 3">
            <a:extLst>
              <a:ext uri="{FF2B5EF4-FFF2-40B4-BE49-F238E27FC236}">
                <a16:creationId xmlns:a16="http://schemas.microsoft.com/office/drawing/2014/main" id="{DBAC6907-0FBE-844A-B5DF-582BB91B8832}"/>
              </a:ext>
            </a:extLst>
          </p:cNvPr>
          <p:cNvSpPr>
            <a:spLocks noGrp="1"/>
          </p:cNvSpPr>
          <p:nvPr>
            <p:ph type="sldNum" sz="quarter" idx="12"/>
          </p:nvPr>
        </p:nvSpPr>
        <p:spPr/>
        <p:txBody>
          <a:bodyPr/>
          <a:lstStyle/>
          <a:p>
            <a:fld id="{695884B8-C86C-9247-916E-0E4ED69A0AE3}" type="slidenum">
              <a:rPr lang="en-US" smtClean="0"/>
              <a:t>2</a:t>
            </a:fld>
            <a:endParaRPr lang="en-US"/>
          </a:p>
        </p:txBody>
      </p:sp>
      <p:sp>
        <p:nvSpPr>
          <p:cNvPr id="5" name="Text Placeholder 4">
            <a:extLst>
              <a:ext uri="{FF2B5EF4-FFF2-40B4-BE49-F238E27FC236}">
                <a16:creationId xmlns:a16="http://schemas.microsoft.com/office/drawing/2014/main" id="{60CD215E-3AB5-3A44-8BDC-E2950B719334}"/>
              </a:ext>
            </a:extLst>
          </p:cNvPr>
          <p:cNvSpPr>
            <a:spLocks noGrp="1"/>
          </p:cNvSpPr>
          <p:nvPr>
            <p:ph type="body" sz="quarter" idx="13"/>
          </p:nvPr>
        </p:nvSpPr>
        <p:spPr>
          <a:xfrm>
            <a:off x="425116" y="2575943"/>
            <a:ext cx="21644052" cy="1975965"/>
          </a:xfrm>
        </p:spPr>
        <p:txBody>
          <a:bodyPr/>
          <a:lstStyle/>
          <a:p>
            <a:r>
              <a:rPr lang="en-US" dirty="0"/>
              <a:t>LBNL serve as lead for the magnet design / fabrication and test</a:t>
            </a:r>
          </a:p>
          <a:p>
            <a:r>
              <a:rPr lang="en-US" dirty="0"/>
              <a:t>FNAL serve as the host for the facility</a:t>
            </a:r>
          </a:p>
        </p:txBody>
      </p:sp>
      <p:sp>
        <p:nvSpPr>
          <p:cNvPr id="6" name="Title 5">
            <a:extLst>
              <a:ext uri="{FF2B5EF4-FFF2-40B4-BE49-F238E27FC236}">
                <a16:creationId xmlns:a16="http://schemas.microsoft.com/office/drawing/2014/main" id="{FC5C6F66-7E85-624E-8D90-CCFC6899D83E}"/>
              </a:ext>
            </a:extLst>
          </p:cNvPr>
          <p:cNvSpPr>
            <a:spLocks noGrp="1"/>
          </p:cNvSpPr>
          <p:nvPr>
            <p:ph type="title"/>
          </p:nvPr>
        </p:nvSpPr>
        <p:spPr>
          <a:xfrm>
            <a:off x="1654174" y="95250"/>
            <a:ext cx="22378133" cy="2176895"/>
          </a:xfrm>
        </p:spPr>
        <p:txBody>
          <a:bodyPr>
            <a:noAutofit/>
          </a:bodyPr>
          <a:lstStyle/>
          <a:p>
            <a:r>
              <a:rPr lang="en-US" sz="8000" dirty="0"/>
              <a:t>Define responsibilities / management for maximum efficiency and minimal risk</a:t>
            </a:r>
          </a:p>
        </p:txBody>
      </p:sp>
      <p:pic>
        <p:nvPicPr>
          <p:cNvPr id="11" name="Picture 10">
            <a:extLst>
              <a:ext uri="{FF2B5EF4-FFF2-40B4-BE49-F238E27FC236}">
                <a16:creationId xmlns:a16="http://schemas.microsoft.com/office/drawing/2014/main" id="{25EEC69F-ED9B-2857-011C-0958ACE2CAF8}"/>
              </a:ext>
            </a:extLst>
          </p:cNvPr>
          <p:cNvPicPr>
            <a:picLocks noChangeAspect="1"/>
          </p:cNvPicPr>
          <p:nvPr/>
        </p:nvPicPr>
        <p:blipFill>
          <a:blip r:embed="rId2"/>
          <a:stretch>
            <a:fillRect/>
          </a:stretch>
        </p:blipFill>
        <p:spPr>
          <a:xfrm>
            <a:off x="425116" y="5617793"/>
            <a:ext cx="10194198" cy="5522264"/>
          </a:xfrm>
          <a:prstGeom prst="rect">
            <a:avLst/>
          </a:prstGeom>
        </p:spPr>
      </p:pic>
      <p:pic>
        <p:nvPicPr>
          <p:cNvPr id="12" name="Picture 11">
            <a:extLst>
              <a:ext uri="{FF2B5EF4-FFF2-40B4-BE49-F238E27FC236}">
                <a16:creationId xmlns:a16="http://schemas.microsoft.com/office/drawing/2014/main" id="{DCE1760B-F642-2A20-4E32-FD7B3F00405E}"/>
              </a:ext>
            </a:extLst>
          </p:cNvPr>
          <p:cNvPicPr>
            <a:picLocks noChangeAspect="1"/>
          </p:cNvPicPr>
          <p:nvPr/>
        </p:nvPicPr>
        <p:blipFill>
          <a:blip r:embed="rId3"/>
          <a:stretch>
            <a:fillRect/>
          </a:stretch>
        </p:blipFill>
        <p:spPr>
          <a:xfrm>
            <a:off x="11664596" y="3783988"/>
            <a:ext cx="12367711" cy="8696336"/>
          </a:xfrm>
          <a:prstGeom prst="rect">
            <a:avLst/>
          </a:prstGeom>
        </p:spPr>
      </p:pic>
    </p:spTree>
    <p:extLst>
      <p:ext uri="{BB962C8B-B14F-4D97-AF65-F5344CB8AC3E}">
        <p14:creationId xmlns:p14="http://schemas.microsoft.com/office/powerpoint/2010/main" val="2304206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DA867-0F7A-AC43-B666-D7E79302A4C6}"/>
              </a:ext>
            </a:extLst>
          </p:cNvPr>
          <p:cNvSpPr>
            <a:spLocks noGrp="1"/>
          </p:cNvSpPr>
          <p:nvPr>
            <p:ph type="dt" sz="half" idx="10"/>
          </p:nvPr>
        </p:nvSpPr>
        <p:spPr/>
        <p:txBody>
          <a:bodyPr/>
          <a:lstStyle/>
          <a:p>
            <a:r>
              <a:rPr lang="en-US"/>
              <a:t>2/16/23</a:t>
            </a:r>
          </a:p>
        </p:txBody>
      </p:sp>
      <p:sp>
        <p:nvSpPr>
          <p:cNvPr id="3" name="Footer Placeholder 2">
            <a:extLst>
              <a:ext uri="{FF2B5EF4-FFF2-40B4-BE49-F238E27FC236}">
                <a16:creationId xmlns:a16="http://schemas.microsoft.com/office/drawing/2014/main" id="{E87B7657-101F-2D47-9DDD-79B1520ABC61}"/>
              </a:ext>
            </a:extLst>
          </p:cNvPr>
          <p:cNvSpPr>
            <a:spLocks noGrp="1"/>
          </p:cNvSpPr>
          <p:nvPr>
            <p:ph type="ftr" sz="quarter" idx="11"/>
          </p:nvPr>
        </p:nvSpPr>
        <p:spPr/>
        <p:txBody>
          <a:bodyPr/>
          <a:lstStyle/>
          <a:p>
            <a:r>
              <a:rPr lang="en-US"/>
              <a:t>Prestemon - TFD Requirements, status and review charge</a:t>
            </a:r>
            <a:endParaRPr lang="en-US" dirty="0"/>
          </a:p>
        </p:txBody>
      </p:sp>
      <p:sp>
        <p:nvSpPr>
          <p:cNvPr id="4" name="Slide Number Placeholder 3">
            <a:extLst>
              <a:ext uri="{FF2B5EF4-FFF2-40B4-BE49-F238E27FC236}">
                <a16:creationId xmlns:a16="http://schemas.microsoft.com/office/drawing/2014/main" id="{9A0D2201-72B0-D548-A571-53D63B34591C}"/>
              </a:ext>
            </a:extLst>
          </p:cNvPr>
          <p:cNvSpPr>
            <a:spLocks noGrp="1"/>
          </p:cNvSpPr>
          <p:nvPr>
            <p:ph type="sldNum" sz="quarter" idx="12"/>
          </p:nvPr>
        </p:nvSpPr>
        <p:spPr/>
        <p:txBody>
          <a:bodyPr/>
          <a:lstStyle/>
          <a:p>
            <a:fld id="{695884B8-C86C-9247-916E-0E4ED69A0AE3}" type="slidenum">
              <a:rPr lang="en-US" smtClean="0"/>
              <a:t>3</a:t>
            </a:fld>
            <a:endParaRPr lang="en-US"/>
          </a:p>
        </p:txBody>
      </p:sp>
      <p:sp>
        <p:nvSpPr>
          <p:cNvPr id="5" name="Text Placeholder 4">
            <a:extLst>
              <a:ext uri="{FF2B5EF4-FFF2-40B4-BE49-F238E27FC236}">
                <a16:creationId xmlns:a16="http://schemas.microsoft.com/office/drawing/2014/main" id="{BBF31210-612A-A045-B9A5-AC671497EF93}"/>
              </a:ext>
            </a:extLst>
          </p:cNvPr>
          <p:cNvSpPr>
            <a:spLocks noGrp="1"/>
          </p:cNvSpPr>
          <p:nvPr>
            <p:ph type="body" sz="quarter" idx="13"/>
          </p:nvPr>
        </p:nvSpPr>
        <p:spPr>
          <a:xfrm>
            <a:off x="600892" y="2508069"/>
            <a:ext cx="23471108" cy="10163931"/>
          </a:xfrm>
        </p:spPr>
        <p:txBody>
          <a:bodyPr>
            <a:normAutofit fontScale="92500"/>
          </a:bodyPr>
          <a:lstStyle/>
          <a:p>
            <a:pPr>
              <a:lnSpc>
                <a:spcPct val="100000"/>
              </a:lnSpc>
            </a:pPr>
            <a:r>
              <a:rPr lang="en-US" sz="4000" dirty="0">
                <a:latin typeface="Times New Roman" panose="02020603050405020304" pitchFamily="18" charset="0"/>
                <a:cs typeface="Times New Roman" panose="02020603050405020304" pitchFamily="18" charset="0"/>
              </a:rPr>
              <a:t>The test facility will be constructed in Industrial Building 1, APS-TD, Fermilab. The proposed place is selected based on the proximity to the needed base infrastructure for such a test stand, including cryogenic, power, water and crane.</a:t>
            </a:r>
          </a:p>
          <a:p>
            <a:pPr>
              <a:lnSpc>
                <a:spcPct val="100000"/>
              </a:lnSpc>
            </a:pPr>
            <a:endParaRPr lang="en-US" sz="4000" dirty="0">
              <a:latin typeface="Times New Roman" panose="02020603050405020304" pitchFamily="18" charset="0"/>
              <a:cs typeface="Times New Roman" panose="02020603050405020304" pitchFamily="18" charset="0"/>
            </a:endParaRPr>
          </a:p>
          <a:p>
            <a:pPr>
              <a:lnSpc>
                <a:spcPct val="100000"/>
              </a:lnSpc>
            </a:pPr>
            <a:r>
              <a:rPr lang="en-US" sz="4000" dirty="0">
                <a:latin typeface="Times New Roman" panose="02020603050405020304" pitchFamily="18" charset="0"/>
                <a:cs typeface="Times New Roman" panose="02020603050405020304" pitchFamily="18" charset="0"/>
              </a:rPr>
              <a:t>Minimum operating temperature of the facility is 1.9K for the magnet providing the background field and 4.2-4.3 K *(under discussion) for the test samples.</a:t>
            </a:r>
          </a:p>
          <a:p>
            <a:pPr>
              <a:lnSpc>
                <a:spcPct val="100000"/>
              </a:lnSpc>
            </a:pPr>
            <a:endParaRPr lang="en-US" sz="4000" dirty="0">
              <a:latin typeface="Times New Roman" panose="02020603050405020304" pitchFamily="18" charset="0"/>
              <a:cs typeface="Times New Roman" panose="02020603050405020304" pitchFamily="18" charset="0"/>
            </a:endParaRPr>
          </a:p>
          <a:p>
            <a:pPr>
              <a:lnSpc>
                <a:spcPct val="100000"/>
              </a:lnSpc>
            </a:pPr>
            <a:r>
              <a:rPr lang="en-US" sz="4000" dirty="0">
                <a:latin typeface="Times New Roman" panose="02020603050405020304" pitchFamily="18" charset="0"/>
                <a:cs typeface="Times New Roman" panose="02020603050405020304" pitchFamily="18" charset="0"/>
              </a:rPr>
              <a:t>The test pit cryostat should accommodate a dipole (</a:t>
            </a:r>
            <a:r>
              <a:rPr lang="en-US" sz="4000" dirty="0" err="1">
                <a:latin typeface="Times New Roman" panose="02020603050405020304" pitchFamily="18" charset="0"/>
                <a:cs typeface="Times New Roman" panose="02020603050405020304" pitchFamily="18" charset="0"/>
              </a:rPr>
              <a:t>coldmass</a:t>
            </a:r>
            <a:r>
              <a:rPr lang="en-US" sz="4000" dirty="0">
                <a:latin typeface="Times New Roman" panose="02020603050405020304" pitchFamily="18" charset="0"/>
                <a:cs typeface="Times New Roman" panose="02020603050405020304" pitchFamily="18" charset="0"/>
              </a:rPr>
              <a:t>) with maximum diameter of 1.3 m and length of 3.0 m. </a:t>
            </a:r>
          </a:p>
          <a:p>
            <a:pPr>
              <a:lnSpc>
                <a:spcPct val="100000"/>
              </a:lnSpc>
            </a:pPr>
            <a:endParaRPr lang="en-US" sz="4000" dirty="0">
              <a:latin typeface="Times New Roman" panose="02020603050405020304" pitchFamily="18" charset="0"/>
              <a:cs typeface="Times New Roman" panose="02020603050405020304" pitchFamily="18" charset="0"/>
            </a:endParaRPr>
          </a:p>
          <a:p>
            <a:pPr>
              <a:lnSpc>
                <a:spcPct val="100000"/>
              </a:lnSpc>
            </a:pPr>
            <a:r>
              <a:rPr lang="en-US" sz="4000" dirty="0">
                <a:latin typeface="Times New Roman" panose="02020603050405020304" pitchFamily="18" charset="0"/>
                <a:cs typeface="Times New Roman" panose="02020603050405020304" pitchFamily="18" charset="0"/>
              </a:rPr>
              <a:t>The maximum weight of the dipole cold mass should not exceed 22 (Standard) tons, limited by the crane capacity.</a:t>
            </a:r>
          </a:p>
          <a:p>
            <a:pPr>
              <a:lnSpc>
                <a:spcPct val="100000"/>
              </a:lnSpc>
            </a:pPr>
            <a:endParaRPr lang="en-US" sz="4000" dirty="0">
              <a:latin typeface="Times New Roman" panose="02020603050405020304" pitchFamily="18" charset="0"/>
              <a:cs typeface="Times New Roman" panose="02020603050405020304" pitchFamily="18" charset="0"/>
            </a:endParaRPr>
          </a:p>
          <a:p>
            <a:pPr>
              <a:lnSpc>
                <a:spcPct val="100000"/>
              </a:lnSpc>
            </a:pPr>
            <a:r>
              <a:rPr lang="en-US" sz="4000" dirty="0">
                <a:latin typeface="Times New Roman" panose="02020603050405020304" pitchFamily="18" charset="0"/>
                <a:cs typeface="Times New Roman" panose="02020603050405020304" pitchFamily="18" charset="0"/>
              </a:rPr>
              <a:t>The test facility should be efficient and safe, minimizing the time for experiment preparation and no helium losses after quenches.</a:t>
            </a:r>
          </a:p>
          <a:p>
            <a:pPr>
              <a:lnSpc>
                <a:spcPct val="100000"/>
              </a:lnSpc>
            </a:pPr>
            <a:endParaRPr lang="en-US" sz="4000" dirty="0">
              <a:latin typeface="Times New Roman" panose="02020603050405020304" pitchFamily="18" charset="0"/>
              <a:cs typeface="Times New Roman" panose="02020603050405020304" pitchFamily="18" charset="0"/>
            </a:endParaRPr>
          </a:p>
          <a:p>
            <a:pPr>
              <a:lnSpc>
                <a:spcPct val="100000"/>
              </a:lnSpc>
            </a:pPr>
            <a:r>
              <a:rPr lang="en-US" sz="4000" dirty="0">
                <a:latin typeface="Times New Roman" panose="02020603050405020304" pitchFamily="18" charset="0"/>
                <a:cs typeface="Times New Roman" panose="02020603050405020304" pitchFamily="18" charset="0"/>
              </a:rPr>
              <a:t>Operational lifetime of the facility at least 20 years.</a:t>
            </a:r>
          </a:p>
        </p:txBody>
      </p:sp>
      <p:sp>
        <p:nvSpPr>
          <p:cNvPr id="6" name="Title 5">
            <a:extLst>
              <a:ext uri="{FF2B5EF4-FFF2-40B4-BE49-F238E27FC236}">
                <a16:creationId xmlns:a16="http://schemas.microsoft.com/office/drawing/2014/main" id="{ED8687DC-19A7-0049-B9F5-1D9B84C45531}"/>
              </a:ext>
            </a:extLst>
          </p:cNvPr>
          <p:cNvSpPr>
            <a:spLocks noGrp="1"/>
          </p:cNvSpPr>
          <p:nvPr>
            <p:ph type="title"/>
          </p:nvPr>
        </p:nvSpPr>
        <p:spPr/>
        <p:txBody>
          <a:bodyPr>
            <a:noAutofit/>
          </a:bodyPr>
          <a:lstStyle/>
          <a:p>
            <a:pPr algn="ctr"/>
            <a:r>
              <a:rPr lang="en-US" sz="8000" dirty="0"/>
              <a:t>Facility parameters/specifications for FES and HEP needs</a:t>
            </a:r>
            <a:br>
              <a:rPr lang="en-US" sz="8000" dirty="0"/>
            </a:br>
            <a:r>
              <a:rPr lang="en-US" sz="7200" i="1" dirty="0"/>
              <a:t>(From Conceptual Cost and Schedule document)</a:t>
            </a:r>
            <a:endParaRPr lang="en-US" sz="8000" i="1" dirty="0"/>
          </a:p>
        </p:txBody>
      </p:sp>
    </p:spTree>
    <p:extLst>
      <p:ext uri="{BB962C8B-B14F-4D97-AF65-F5344CB8AC3E}">
        <p14:creationId xmlns:p14="http://schemas.microsoft.com/office/powerpoint/2010/main" val="3493059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FF1DFC-A854-4849-986D-16A85F904D87}"/>
              </a:ext>
            </a:extLst>
          </p:cNvPr>
          <p:cNvSpPr>
            <a:spLocks noGrp="1"/>
          </p:cNvSpPr>
          <p:nvPr>
            <p:ph type="dt" sz="half" idx="10"/>
          </p:nvPr>
        </p:nvSpPr>
        <p:spPr/>
        <p:txBody>
          <a:bodyPr/>
          <a:lstStyle/>
          <a:p>
            <a:r>
              <a:rPr lang="en-US"/>
              <a:t>2/16/23</a:t>
            </a:r>
          </a:p>
        </p:txBody>
      </p:sp>
      <p:sp>
        <p:nvSpPr>
          <p:cNvPr id="3" name="Footer Placeholder 2">
            <a:extLst>
              <a:ext uri="{FF2B5EF4-FFF2-40B4-BE49-F238E27FC236}">
                <a16:creationId xmlns:a16="http://schemas.microsoft.com/office/drawing/2014/main" id="{519A028D-0FB1-FB40-B5F7-6D11E03DBFB5}"/>
              </a:ext>
            </a:extLst>
          </p:cNvPr>
          <p:cNvSpPr>
            <a:spLocks noGrp="1"/>
          </p:cNvSpPr>
          <p:nvPr>
            <p:ph type="ftr" sz="quarter" idx="11"/>
          </p:nvPr>
        </p:nvSpPr>
        <p:spPr/>
        <p:txBody>
          <a:bodyPr/>
          <a:lstStyle/>
          <a:p>
            <a:r>
              <a:rPr lang="en-US"/>
              <a:t>Prestemon - TFD Requirements, status and review charge</a:t>
            </a:r>
            <a:endParaRPr lang="en-US" dirty="0"/>
          </a:p>
        </p:txBody>
      </p:sp>
      <p:sp>
        <p:nvSpPr>
          <p:cNvPr id="4" name="Slide Number Placeholder 3">
            <a:extLst>
              <a:ext uri="{FF2B5EF4-FFF2-40B4-BE49-F238E27FC236}">
                <a16:creationId xmlns:a16="http://schemas.microsoft.com/office/drawing/2014/main" id="{8510DF76-F462-4B49-8CB8-2424B515A138}"/>
              </a:ext>
            </a:extLst>
          </p:cNvPr>
          <p:cNvSpPr>
            <a:spLocks noGrp="1"/>
          </p:cNvSpPr>
          <p:nvPr>
            <p:ph type="sldNum" sz="quarter" idx="12"/>
          </p:nvPr>
        </p:nvSpPr>
        <p:spPr/>
        <p:txBody>
          <a:bodyPr/>
          <a:lstStyle/>
          <a:p>
            <a:fld id="{695884B8-C86C-9247-916E-0E4ED69A0AE3}" type="slidenum">
              <a:rPr lang="en-US" smtClean="0"/>
              <a:t>4</a:t>
            </a:fld>
            <a:endParaRPr lang="en-US"/>
          </a:p>
        </p:txBody>
      </p:sp>
      <p:sp>
        <p:nvSpPr>
          <p:cNvPr id="5" name="Text Placeholder 4">
            <a:extLst>
              <a:ext uri="{FF2B5EF4-FFF2-40B4-BE49-F238E27FC236}">
                <a16:creationId xmlns:a16="http://schemas.microsoft.com/office/drawing/2014/main" id="{DB070984-7D7D-EF4B-8E6A-3B7598346205}"/>
              </a:ext>
            </a:extLst>
          </p:cNvPr>
          <p:cNvSpPr>
            <a:spLocks noGrp="1"/>
          </p:cNvSpPr>
          <p:nvPr>
            <p:ph type="body" sz="quarter" idx="13"/>
          </p:nvPr>
        </p:nvSpPr>
        <p:spPr>
          <a:xfrm>
            <a:off x="510510" y="2553084"/>
            <a:ext cx="23561489" cy="6590915"/>
          </a:xfrm>
        </p:spPr>
        <p:txBody>
          <a:bodyPr>
            <a:normAutofit/>
          </a:bodyPr>
          <a:lstStyle/>
          <a:p>
            <a:r>
              <a:rPr lang="en-US" sz="4400" dirty="0">
                <a:latin typeface="Times New Roman" panose="02020603050405020304" pitchFamily="18" charset="0"/>
                <a:cs typeface="Times New Roman" panose="02020603050405020304" pitchFamily="18" charset="0"/>
              </a:rPr>
              <a:t>Background dipole field &gt; 15T. </a:t>
            </a:r>
          </a:p>
          <a:p>
            <a:endParaRPr lang="en-US" sz="44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Homogeneous field region&gt;500-600mm, preferably&gt;1000mm. </a:t>
            </a:r>
          </a:p>
          <a:p>
            <a:endParaRPr lang="en-US" sz="44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Cryostat to accommodate sufficient sample length to keep sample joint in low field.</a:t>
            </a:r>
          </a:p>
          <a:p>
            <a:endParaRPr lang="en-US" sz="44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Well dimension 90x140, and preferably100x150.</a:t>
            </a:r>
          </a:p>
          <a:p>
            <a:pPr lvl="1"/>
            <a:r>
              <a:rPr lang="en-US" sz="3200" dirty="0">
                <a:latin typeface="Times New Roman" panose="02020603050405020304" pitchFamily="18" charset="0"/>
                <a:cs typeface="Times New Roman" panose="02020603050405020304" pitchFamily="18" charset="0"/>
              </a:rPr>
              <a:t>It would be preferable to make the well compatible with FRESCA2 samples </a:t>
            </a:r>
            <a:r>
              <a:rPr lang="en-US" sz="3200" i="1" dirty="0">
                <a:latin typeface="Times New Roman" panose="02020603050405020304" pitchFamily="18" charset="0"/>
                <a:cs typeface="Times New Roman" panose="02020603050405020304" pitchFamily="18" charset="0"/>
              </a:rPr>
              <a:t>[note EDIPO was actually 94x144]</a:t>
            </a:r>
            <a:endParaRPr lang="en-US" sz="3200" dirty="0">
              <a:latin typeface="Times New Roman" panose="02020603050405020304" pitchFamily="18" charset="0"/>
              <a:cs typeface="Times New Roman" panose="02020603050405020304" pitchFamily="18" charset="0"/>
            </a:endParaRPr>
          </a:p>
          <a:p>
            <a:pPr marL="0" indent="0">
              <a:buNone/>
            </a:pPr>
            <a:endParaRPr lang="en-US" sz="4400" dirty="0">
              <a:latin typeface="Times New Roman" panose="02020603050405020304" pitchFamily="18" charset="0"/>
              <a:cs typeface="Times New Roman" panose="02020603050405020304" pitchFamily="18" charset="0"/>
            </a:endParaRPr>
          </a:p>
          <a:p>
            <a:endParaRPr lang="en-US" sz="4400" dirty="0">
              <a:latin typeface="Times New Roman" panose="02020603050405020304" pitchFamily="18" charset="0"/>
              <a:cs typeface="Times New Roman" panose="02020603050405020304" pitchFamily="18" charset="0"/>
            </a:endParaRPr>
          </a:p>
        </p:txBody>
      </p:sp>
      <p:sp>
        <p:nvSpPr>
          <p:cNvPr id="6" name="Title 5">
            <a:extLst>
              <a:ext uri="{FF2B5EF4-FFF2-40B4-BE49-F238E27FC236}">
                <a16:creationId xmlns:a16="http://schemas.microsoft.com/office/drawing/2014/main" id="{B25A2582-5C92-F044-B1F2-45C6FC9082E0}"/>
              </a:ext>
            </a:extLst>
          </p:cNvPr>
          <p:cNvSpPr>
            <a:spLocks noGrp="1"/>
          </p:cNvSpPr>
          <p:nvPr>
            <p:ph type="title"/>
          </p:nvPr>
        </p:nvSpPr>
        <p:spPr/>
        <p:txBody>
          <a:bodyPr>
            <a:noAutofit/>
          </a:bodyPr>
          <a:lstStyle/>
          <a:p>
            <a:pPr algn="ctr"/>
            <a:r>
              <a:rPr lang="en-US" sz="8000" dirty="0"/>
              <a:t>Magnet parameters/specifications for FES and HEP needs</a:t>
            </a:r>
            <a:br>
              <a:rPr lang="en-US" sz="8000" dirty="0"/>
            </a:br>
            <a:r>
              <a:rPr lang="en-US" sz="8000" i="1" dirty="0"/>
              <a:t>(From Conceptual Cost and Schedule document)</a:t>
            </a:r>
            <a:endParaRPr lang="en-US" sz="8000" dirty="0"/>
          </a:p>
        </p:txBody>
      </p:sp>
      <p:sp>
        <p:nvSpPr>
          <p:cNvPr id="8" name="Text Placeholder 4">
            <a:extLst>
              <a:ext uri="{FF2B5EF4-FFF2-40B4-BE49-F238E27FC236}">
                <a16:creationId xmlns:a16="http://schemas.microsoft.com/office/drawing/2014/main" id="{5FA4520D-0724-BBF5-155D-5E0263992AD2}"/>
              </a:ext>
            </a:extLst>
          </p:cNvPr>
          <p:cNvSpPr txBox="1">
            <a:spLocks/>
          </p:cNvSpPr>
          <p:nvPr/>
        </p:nvSpPr>
        <p:spPr>
          <a:xfrm>
            <a:off x="510509" y="9143999"/>
            <a:ext cx="16450135" cy="4284320"/>
          </a:xfrm>
          <a:prstGeom prst="rect">
            <a:avLst/>
          </a:prstGeom>
        </p:spPr>
        <p:txBody>
          <a:bodyPr vert="horz" lIns="182880" tIns="45720" rIns="182880" bIns="45720" rtlCol="0">
            <a:normAutofit/>
          </a:bodyPr>
          <a:lstStyle>
            <a:lvl1pPr marL="540000" indent="-540000" algn="l" defTabSz="914400" rtl="0" eaLnBrk="1" latinLnBrk="0" hangingPunct="1">
              <a:lnSpc>
                <a:spcPct val="90000"/>
              </a:lnSpc>
              <a:spcBef>
                <a:spcPts val="1000"/>
              </a:spcBef>
              <a:buFont typeface="Arial" panose="020B0604020202020204" pitchFamily="34" charset="0"/>
              <a:buChar char="•"/>
              <a:defRPr sz="6000" kern="1200">
                <a:solidFill>
                  <a:schemeClr val="tx1"/>
                </a:solidFill>
                <a:latin typeface="+mn-lt"/>
                <a:ea typeface="+mn-ea"/>
                <a:cs typeface="+mn-cs"/>
              </a:defRPr>
            </a:lvl1pPr>
            <a:lvl2pPr marL="1080000" indent="-720000" algn="l" defTabSz="914400" rtl="0" eaLnBrk="1" latinLnBrk="0" hangingPunct="1">
              <a:lnSpc>
                <a:spcPct val="90000"/>
              </a:lnSpc>
              <a:spcBef>
                <a:spcPts val="500"/>
              </a:spcBef>
              <a:buFont typeface="Courier New" panose="02070309020205020404" pitchFamily="49" charset="0"/>
              <a:buChar char="o"/>
              <a:defRPr sz="4800" kern="1200">
                <a:solidFill>
                  <a:schemeClr val="tx1"/>
                </a:solidFill>
                <a:latin typeface="+mn-lt"/>
                <a:ea typeface="+mn-ea"/>
                <a:cs typeface="+mn-cs"/>
              </a:defRPr>
            </a:lvl2pPr>
            <a:lvl3pPr marL="1800000" indent="-720000" algn="l" defTabSz="914400" rtl="0" eaLnBrk="1" latinLnBrk="0" hangingPunct="1">
              <a:lnSpc>
                <a:spcPct val="90000"/>
              </a:lnSpc>
              <a:spcBef>
                <a:spcPts val="500"/>
              </a:spcBef>
              <a:buFont typeface="Wingdings" pitchFamily="2" charset="2"/>
              <a:buChar char="Ø"/>
              <a:defRPr sz="4400" kern="1200">
                <a:solidFill>
                  <a:schemeClr val="tx1"/>
                </a:solidFill>
                <a:latin typeface="+mn-lt"/>
                <a:ea typeface="+mn-ea"/>
                <a:cs typeface="+mn-cs"/>
              </a:defRPr>
            </a:lvl3pPr>
            <a:lvl4pPr marL="2340000" indent="-540000" algn="l" defTabSz="914400" rtl="0" eaLnBrk="1" latinLnBrk="0" hangingPunct="1">
              <a:lnSpc>
                <a:spcPct val="90000"/>
              </a:lnSpc>
              <a:spcBef>
                <a:spcPts val="500"/>
              </a:spcBef>
              <a:buFont typeface="Wingdings" pitchFamily="2" charset="2"/>
              <a:buChar char="ü"/>
              <a:defRPr sz="3600" kern="1200">
                <a:solidFill>
                  <a:schemeClr val="tx1"/>
                </a:solidFill>
                <a:latin typeface="+mn-lt"/>
                <a:ea typeface="+mn-ea"/>
                <a:cs typeface="+mn-cs"/>
              </a:defRPr>
            </a:lvl4pPr>
            <a:lvl5pPr marL="3240000" indent="-5400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dirty="0">
                <a:latin typeface="Times New Roman" panose="02020603050405020304" pitchFamily="18" charset="0"/>
                <a:cs typeface="Times New Roman" panose="02020603050405020304" pitchFamily="18" charset="0"/>
              </a:rPr>
              <a:t>Field quality in the transverse plane </a:t>
            </a:r>
          </a:p>
          <a:p>
            <a:pPr lvl="1"/>
            <a:r>
              <a:rPr lang="en-US" sz="3200" dirty="0">
                <a:latin typeface="Times New Roman" panose="02020603050405020304" pitchFamily="18" charset="0"/>
                <a:cs typeface="Times New Roman" panose="02020603050405020304" pitchFamily="18" charset="0"/>
              </a:rPr>
              <a:t>target is to keep all harmonics below 20 units at 35 mm radius and 15 T field. </a:t>
            </a:r>
          </a:p>
          <a:p>
            <a:pPr marL="0" indent="0">
              <a:buFont typeface="Arial" panose="020B0604020202020204" pitchFamily="34" charset="0"/>
              <a:buNone/>
            </a:pPr>
            <a:endParaRPr lang="en-US" sz="4400" dirty="0">
              <a:latin typeface="Times New Roman" panose="02020603050405020304" pitchFamily="18" charset="0"/>
              <a:cs typeface="Times New Roman" panose="02020603050405020304" pitchFamily="18" charset="0"/>
            </a:endParaRPr>
          </a:p>
          <a:p>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6896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7E2780CB-30C8-D1E1-8246-1E76B94E853E}"/>
              </a:ext>
            </a:extLst>
          </p:cNvPr>
          <p:cNvSpPr/>
          <p:nvPr/>
        </p:nvSpPr>
        <p:spPr>
          <a:xfrm>
            <a:off x="16352108" y="3156822"/>
            <a:ext cx="8031892" cy="427543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83921B2E-4EDB-B496-0E69-493C25FFE38E}"/>
              </a:ext>
            </a:extLst>
          </p:cNvPr>
          <p:cNvSpPr>
            <a:spLocks noGrp="1"/>
          </p:cNvSpPr>
          <p:nvPr>
            <p:ph type="dt" sz="half" idx="10"/>
          </p:nvPr>
        </p:nvSpPr>
        <p:spPr/>
        <p:txBody>
          <a:bodyPr/>
          <a:lstStyle/>
          <a:p>
            <a:r>
              <a:rPr lang="en-US"/>
              <a:t>2/16/23</a:t>
            </a:r>
          </a:p>
        </p:txBody>
      </p:sp>
      <p:sp>
        <p:nvSpPr>
          <p:cNvPr id="3" name="Footer Placeholder 2">
            <a:extLst>
              <a:ext uri="{FF2B5EF4-FFF2-40B4-BE49-F238E27FC236}">
                <a16:creationId xmlns:a16="http://schemas.microsoft.com/office/drawing/2014/main" id="{10A2AAAB-01AC-6CD0-EA9C-9C7135E0122E}"/>
              </a:ext>
            </a:extLst>
          </p:cNvPr>
          <p:cNvSpPr>
            <a:spLocks noGrp="1"/>
          </p:cNvSpPr>
          <p:nvPr>
            <p:ph type="ftr" sz="quarter" idx="11"/>
          </p:nvPr>
        </p:nvSpPr>
        <p:spPr/>
        <p:txBody>
          <a:bodyPr/>
          <a:lstStyle/>
          <a:p>
            <a:r>
              <a:rPr lang="en-US"/>
              <a:t>Prestemon - TFD Requirements, status and review charge</a:t>
            </a:r>
            <a:endParaRPr lang="en-US" dirty="0"/>
          </a:p>
        </p:txBody>
      </p:sp>
      <p:sp>
        <p:nvSpPr>
          <p:cNvPr id="4" name="Slide Number Placeholder 3">
            <a:extLst>
              <a:ext uri="{FF2B5EF4-FFF2-40B4-BE49-F238E27FC236}">
                <a16:creationId xmlns:a16="http://schemas.microsoft.com/office/drawing/2014/main" id="{3ED94B7C-B38D-740B-BEC8-226B68BFA92A}"/>
              </a:ext>
            </a:extLst>
          </p:cNvPr>
          <p:cNvSpPr>
            <a:spLocks noGrp="1"/>
          </p:cNvSpPr>
          <p:nvPr>
            <p:ph type="sldNum" sz="quarter" idx="12"/>
          </p:nvPr>
        </p:nvSpPr>
        <p:spPr/>
        <p:txBody>
          <a:bodyPr/>
          <a:lstStyle/>
          <a:p>
            <a:fld id="{695884B8-C86C-9247-916E-0E4ED69A0AE3}" type="slidenum">
              <a:rPr lang="en-US" smtClean="0"/>
              <a:t>5</a:t>
            </a:fld>
            <a:endParaRPr lang="en-US"/>
          </a:p>
        </p:txBody>
      </p:sp>
      <p:sp>
        <p:nvSpPr>
          <p:cNvPr id="5" name="Text Placeholder 4">
            <a:extLst>
              <a:ext uri="{FF2B5EF4-FFF2-40B4-BE49-F238E27FC236}">
                <a16:creationId xmlns:a16="http://schemas.microsoft.com/office/drawing/2014/main" id="{0C513C4E-8EE4-5AF0-2EAE-B637C36A34B5}"/>
              </a:ext>
            </a:extLst>
          </p:cNvPr>
          <p:cNvSpPr>
            <a:spLocks noGrp="1"/>
          </p:cNvSpPr>
          <p:nvPr>
            <p:ph type="body" sz="quarter" idx="13"/>
          </p:nvPr>
        </p:nvSpPr>
        <p:spPr>
          <a:xfrm>
            <a:off x="481882" y="2512165"/>
            <a:ext cx="21647407" cy="7546236"/>
          </a:xfrm>
        </p:spPr>
        <p:txBody>
          <a:bodyPr>
            <a:normAutofit fontScale="92500" lnSpcReduction="20000"/>
          </a:bodyPr>
          <a:lstStyle/>
          <a:p>
            <a:r>
              <a:rPr lang="en-US" sz="5400" dirty="0">
                <a:hlinkClick r:id="rId2"/>
              </a:rPr>
              <a:t>Test Facility Dipole CDR </a:t>
            </a:r>
            <a:r>
              <a:rPr lang="en-US" sz="5400" dirty="0"/>
              <a:t>(Thursday, 11 June 2020)</a:t>
            </a:r>
          </a:p>
          <a:p>
            <a:r>
              <a:rPr lang="en-US" sz="5400" dirty="0">
                <a:hlinkClick r:id="rId3"/>
              </a:rPr>
              <a:t>TFD Wire Specification Review</a:t>
            </a:r>
            <a:r>
              <a:rPr lang="en-US" sz="5400" dirty="0"/>
              <a:t> (Thursday 28 Oct 2021)</a:t>
            </a:r>
          </a:p>
          <a:p>
            <a:pPr lvl="1"/>
            <a:r>
              <a:rPr lang="en-US" sz="4400" dirty="0"/>
              <a:t>Wire for the project has been procured</a:t>
            </a:r>
          </a:p>
          <a:p>
            <a:r>
              <a:rPr lang="en-US" sz="5400" dirty="0"/>
              <a:t>External Oversight Committee:</a:t>
            </a:r>
          </a:p>
          <a:p>
            <a:pPr lvl="1"/>
            <a:r>
              <a:rPr lang="en-US" sz="4400" dirty="0">
                <a:hlinkClick r:id="rId4"/>
              </a:rPr>
              <a:t>First meeting </a:t>
            </a:r>
            <a:r>
              <a:rPr lang="en-US" sz="4400" dirty="0"/>
              <a:t>January 2021</a:t>
            </a:r>
          </a:p>
          <a:p>
            <a:pPr lvl="1"/>
            <a:r>
              <a:rPr lang="en-US" sz="4400" dirty="0">
                <a:hlinkClick r:id="rId5"/>
              </a:rPr>
              <a:t>Second meeting </a:t>
            </a:r>
            <a:r>
              <a:rPr lang="en-US" sz="4400" dirty="0"/>
              <a:t>August 2022</a:t>
            </a:r>
          </a:p>
          <a:p>
            <a:r>
              <a:rPr lang="en-US" sz="5400" dirty="0"/>
              <a:t>Integrated Project team meetings </a:t>
            </a:r>
          </a:p>
          <a:p>
            <a:pPr lvl="1"/>
            <a:r>
              <a:rPr lang="en-US" sz="4400" dirty="0"/>
              <a:t>Seven to-date</a:t>
            </a:r>
          </a:p>
          <a:p>
            <a:pPr lvl="1"/>
            <a:r>
              <a:rPr lang="en-US" sz="4400" dirty="0"/>
              <a:t>PIs &amp;PMs meet with HEP &amp; FES Programs</a:t>
            </a:r>
          </a:p>
          <a:p>
            <a:pPr marL="360000" lvl="1" indent="0">
              <a:buNone/>
            </a:pPr>
            <a:endParaRPr lang="en-US" sz="4400" dirty="0"/>
          </a:p>
          <a:p>
            <a:r>
              <a:rPr lang="en-US" sz="5600" dirty="0"/>
              <a:t>HFVMTF Cable Test Facility: First Workshop on User Interfaces</a:t>
            </a:r>
          </a:p>
          <a:p>
            <a:pPr lvl="1"/>
            <a:r>
              <a:rPr lang="en-US" sz="4400" dirty="0"/>
              <a:t>Held Nov 21-22, 2022</a:t>
            </a:r>
          </a:p>
          <a:p>
            <a:pPr lvl="1"/>
            <a:endParaRPr lang="en-US" sz="4400" dirty="0"/>
          </a:p>
        </p:txBody>
      </p:sp>
      <p:sp>
        <p:nvSpPr>
          <p:cNvPr id="6" name="Title 5">
            <a:extLst>
              <a:ext uri="{FF2B5EF4-FFF2-40B4-BE49-F238E27FC236}">
                <a16:creationId xmlns:a16="http://schemas.microsoft.com/office/drawing/2014/main" id="{70700A01-A147-EF28-4594-CED6464D0FCD}"/>
              </a:ext>
            </a:extLst>
          </p:cNvPr>
          <p:cNvSpPr>
            <a:spLocks noGrp="1"/>
          </p:cNvSpPr>
          <p:nvPr>
            <p:ph type="title"/>
          </p:nvPr>
        </p:nvSpPr>
        <p:spPr>
          <a:xfrm>
            <a:off x="1037968" y="44739"/>
            <a:ext cx="23034032" cy="2176895"/>
          </a:xfrm>
        </p:spPr>
        <p:txBody>
          <a:bodyPr/>
          <a:lstStyle/>
          <a:p>
            <a:r>
              <a:rPr lang="en-US" dirty="0"/>
              <a:t>Project oversight, reviews, and user input</a:t>
            </a:r>
          </a:p>
        </p:txBody>
      </p:sp>
      <p:sp>
        <p:nvSpPr>
          <p:cNvPr id="8" name="TextBox 7">
            <a:extLst>
              <a:ext uri="{FF2B5EF4-FFF2-40B4-BE49-F238E27FC236}">
                <a16:creationId xmlns:a16="http://schemas.microsoft.com/office/drawing/2014/main" id="{ABAF1E94-4BD0-08D8-E84E-790E51917D29}"/>
              </a:ext>
            </a:extLst>
          </p:cNvPr>
          <p:cNvSpPr txBox="1"/>
          <p:nvPr/>
        </p:nvSpPr>
        <p:spPr>
          <a:xfrm>
            <a:off x="17105903" y="3392760"/>
            <a:ext cx="7628237" cy="3970318"/>
          </a:xfrm>
          <a:prstGeom prst="rect">
            <a:avLst/>
          </a:prstGeom>
          <a:noFill/>
        </p:spPr>
        <p:txBody>
          <a:bodyPr wrap="square">
            <a:spAutoFit/>
          </a:bodyPr>
          <a:lstStyle/>
          <a:p>
            <a:pPr lvl="1"/>
            <a:r>
              <a:rPr lang="en-US" sz="3600" dirty="0">
                <a:latin typeface="Times New Roman" panose="02020603050405020304" pitchFamily="18" charset="0"/>
                <a:cs typeface="Times New Roman" panose="02020603050405020304" pitchFamily="18" charset="0"/>
              </a:rPr>
              <a:t>Joe </a:t>
            </a:r>
            <a:r>
              <a:rPr lang="en-US" sz="3600" dirty="0" err="1">
                <a:latin typeface="Times New Roman" panose="02020603050405020304" pitchFamily="18" charset="0"/>
                <a:cs typeface="Times New Roman" panose="02020603050405020304" pitchFamily="18" charset="0"/>
              </a:rPr>
              <a:t>Minervini</a:t>
            </a:r>
            <a:r>
              <a:rPr lang="en-US" sz="3600" dirty="0">
                <a:latin typeface="Times New Roman" panose="02020603050405020304" pitchFamily="18" charset="0"/>
                <a:cs typeface="Times New Roman" panose="02020603050405020304" pitchFamily="18" charset="0"/>
              </a:rPr>
              <a:t> (Chair)				</a:t>
            </a:r>
          </a:p>
          <a:p>
            <a:pPr lvl="1"/>
            <a:r>
              <a:rPr lang="en-US" sz="3600" dirty="0">
                <a:latin typeface="Times New Roman" panose="02020603050405020304" pitchFamily="18" charset="0"/>
                <a:cs typeface="Times New Roman" panose="02020603050405020304" pitchFamily="18" charset="0"/>
              </a:rPr>
              <a:t> Steve </a:t>
            </a:r>
            <a:r>
              <a:rPr lang="en-US" sz="3600" dirty="0" err="1">
                <a:latin typeface="Times New Roman" panose="02020603050405020304" pitchFamily="18" charset="0"/>
                <a:cs typeface="Times New Roman" panose="02020603050405020304" pitchFamily="18" charset="0"/>
              </a:rPr>
              <a:t>Gourlay</a:t>
            </a:r>
            <a:r>
              <a:rPr lang="en-US" sz="3600" dirty="0">
                <a:latin typeface="Times New Roman" panose="02020603050405020304" pitchFamily="18" charset="0"/>
                <a:cs typeface="Times New Roman" panose="02020603050405020304" pitchFamily="18" charset="0"/>
              </a:rPr>
              <a:t>  (Co-chair / Backup)	</a:t>
            </a:r>
          </a:p>
          <a:p>
            <a:pPr lvl="1"/>
            <a:r>
              <a:rPr lang="en-US" sz="3600" dirty="0">
                <a:latin typeface="Times New Roman" panose="02020603050405020304" pitchFamily="18" charset="0"/>
                <a:cs typeface="Times New Roman" panose="02020603050405020304" pitchFamily="18" charset="0"/>
              </a:rPr>
              <a:t> Luca </a:t>
            </a:r>
            <a:r>
              <a:rPr lang="en-US" sz="3600" dirty="0" err="1">
                <a:latin typeface="Times New Roman" panose="02020603050405020304" pitchFamily="18" charset="0"/>
                <a:cs typeface="Times New Roman" panose="02020603050405020304" pitchFamily="18" charset="0"/>
              </a:rPr>
              <a:t>Bottura</a:t>
            </a:r>
            <a:r>
              <a:rPr lang="en-US" sz="3600" dirty="0">
                <a:latin typeface="Times New Roman" panose="02020603050405020304" pitchFamily="18" charset="0"/>
                <a:cs typeface="Times New Roman" panose="02020603050405020304" pitchFamily="18" charset="0"/>
              </a:rPr>
              <a:t>						</a:t>
            </a:r>
          </a:p>
          <a:p>
            <a:pPr lvl="1"/>
            <a:r>
              <a:rPr lang="en-US" sz="3600" dirty="0">
                <a:latin typeface="Times New Roman" panose="02020603050405020304" pitchFamily="18" charset="0"/>
                <a:cs typeface="Times New Roman" panose="02020603050405020304" pitchFamily="18" charset="0"/>
              </a:rPr>
              <a:t> Luisa Chiesa						</a:t>
            </a:r>
          </a:p>
          <a:p>
            <a:pPr lvl="1"/>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Danko</a:t>
            </a:r>
            <a:r>
              <a:rPr lang="en-US" sz="3600" dirty="0">
                <a:latin typeface="Times New Roman" panose="02020603050405020304" pitchFamily="18" charset="0"/>
                <a:cs typeface="Times New Roman" panose="02020603050405020304" pitchFamily="18" charset="0"/>
              </a:rPr>
              <a:t> van der </a:t>
            </a:r>
            <a:r>
              <a:rPr lang="en-US" sz="3600" dirty="0" err="1">
                <a:latin typeface="Times New Roman" panose="02020603050405020304" pitchFamily="18" charset="0"/>
                <a:cs typeface="Times New Roman" panose="02020603050405020304" pitchFamily="18" charset="0"/>
              </a:rPr>
              <a:t>Laan</a:t>
            </a:r>
            <a:r>
              <a:rPr lang="en-US" sz="3600" dirty="0">
                <a:latin typeface="Times New Roman" panose="02020603050405020304" pitchFamily="18" charset="0"/>
                <a:cs typeface="Times New Roman" panose="02020603050405020304" pitchFamily="18" charset="0"/>
              </a:rPr>
              <a:t>				</a:t>
            </a:r>
          </a:p>
          <a:p>
            <a:pPr lvl="1"/>
            <a:r>
              <a:rPr lang="en-US" sz="3600" dirty="0">
                <a:latin typeface="Times New Roman" panose="02020603050405020304" pitchFamily="18" charset="0"/>
                <a:cs typeface="Times New Roman" panose="02020603050405020304" pitchFamily="18" charset="0"/>
              </a:rPr>
              <a:t> Ruben </a:t>
            </a:r>
            <a:r>
              <a:rPr lang="en-US" sz="3600" dirty="0" err="1">
                <a:latin typeface="Times New Roman" panose="02020603050405020304" pitchFamily="18" charset="0"/>
                <a:cs typeface="Times New Roman" panose="02020603050405020304" pitchFamily="18" charset="0"/>
              </a:rPr>
              <a:t>Carcagno</a:t>
            </a:r>
            <a:r>
              <a:rPr lang="en-US" sz="3600" dirty="0">
                <a:latin typeface="Times New Roman" panose="02020603050405020304" pitchFamily="18" charset="0"/>
                <a:cs typeface="Times New Roman" panose="02020603050405020304" pitchFamily="18" charset="0"/>
              </a:rPr>
              <a:t>					</a:t>
            </a:r>
          </a:p>
          <a:p>
            <a:pPr lvl="1"/>
            <a:r>
              <a:rPr lang="en-US" sz="3600" dirty="0">
                <a:latin typeface="Times New Roman" panose="02020603050405020304" pitchFamily="18" charset="0"/>
                <a:cs typeface="Times New Roman" panose="02020603050405020304" pitchFamily="18" charset="0"/>
              </a:rPr>
              <a:t> Nicolai </a:t>
            </a:r>
            <a:r>
              <a:rPr lang="en-US" sz="3600" dirty="0" err="1">
                <a:latin typeface="Times New Roman" panose="02020603050405020304" pitchFamily="18" charset="0"/>
                <a:cs typeface="Times New Roman" panose="02020603050405020304" pitchFamily="18" charset="0"/>
              </a:rPr>
              <a:t>Martovetsky</a:t>
            </a:r>
            <a:r>
              <a:rPr lang="en-US" sz="3600" dirty="0">
                <a:latin typeface="Times New Roman" panose="02020603050405020304" pitchFamily="18" charset="0"/>
                <a:cs typeface="Times New Roman" panose="02020603050405020304" pitchFamily="18" charset="0"/>
              </a:rPr>
              <a:t>	</a:t>
            </a:r>
            <a:endParaRPr lang="en-US" dirty="0"/>
          </a:p>
        </p:txBody>
      </p:sp>
      <p:sp>
        <p:nvSpPr>
          <p:cNvPr id="10" name="TextBox 9">
            <a:extLst>
              <a:ext uri="{FF2B5EF4-FFF2-40B4-BE49-F238E27FC236}">
                <a16:creationId xmlns:a16="http://schemas.microsoft.com/office/drawing/2014/main" id="{4330E379-A75E-CDC4-8C05-F3111DBE53D3}"/>
              </a:ext>
            </a:extLst>
          </p:cNvPr>
          <p:cNvSpPr txBox="1"/>
          <p:nvPr/>
        </p:nvSpPr>
        <p:spPr>
          <a:xfrm>
            <a:off x="17198919" y="2543591"/>
            <a:ext cx="6787978" cy="646331"/>
          </a:xfrm>
          <a:prstGeom prst="rect">
            <a:avLst/>
          </a:prstGeom>
          <a:noFill/>
        </p:spPr>
        <p:txBody>
          <a:bodyPr wrap="square" rtlCol="0">
            <a:spAutoFit/>
          </a:bodyPr>
          <a:lstStyle/>
          <a:p>
            <a:r>
              <a:rPr lang="en-US" b="1" dirty="0"/>
              <a:t>External Oversight Committee</a:t>
            </a:r>
          </a:p>
        </p:txBody>
      </p:sp>
      <p:pic>
        <p:nvPicPr>
          <p:cNvPr id="13" name="Picture 12">
            <a:extLst>
              <a:ext uri="{FF2B5EF4-FFF2-40B4-BE49-F238E27FC236}">
                <a16:creationId xmlns:a16="http://schemas.microsoft.com/office/drawing/2014/main" id="{9E1508D4-28CA-1FFA-266D-EB6097195B2B}"/>
              </a:ext>
            </a:extLst>
          </p:cNvPr>
          <p:cNvPicPr>
            <a:picLocks noChangeAspect="1"/>
          </p:cNvPicPr>
          <p:nvPr/>
        </p:nvPicPr>
        <p:blipFill>
          <a:blip r:embed="rId6"/>
          <a:stretch>
            <a:fillRect/>
          </a:stretch>
        </p:blipFill>
        <p:spPr>
          <a:xfrm>
            <a:off x="14727576" y="8971005"/>
            <a:ext cx="9396932" cy="3448922"/>
          </a:xfrm>
          <a:prstGeom prst="rect">
            <a:avLst/>
          </a:prstGeom>
        </p:spPr>
      </p:pic>
    </p:spTree>
    <p:extLst>
      <p:ext uri="{BB962C8B-B14F-4D97-AF65-F5344CB8AC3E}">
        <p14:creationId xmlns:p14="http://schemas.microsoft.com/office/powerpoint/2010/main" val="286077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F1C5F1-FD30-E14E-9B5F-0C5C49B0ECD6}"/>
              </a:ext>
            </a:extLst>
          </p:cNvPr>
          <p:cNvSpPr>
            <a:spLocks noGrp="1"/>
          </p:cNvSpPr>
          <p:nvPr>
            <p:ph type="dt" sz="half" idx="10"/>
          </p:nvPr>
        </p:nvSpPr>
        <p:spPr/>
        <p:txBody>
          <a:bodyPr/>
          <a:lstStyle/>
          <a:p>
            <a:r>
              <a:rPr lang="en-US"/>
              <a:t>2/16/23</a:t>
            </a:r>
          </a:p>
        </p:txBody>
      </p:sp>
      <p:sp>
        <p:nvSpPr>
          <p:cNvPr id="3" name="Footer Placeholder 2">
            <a:extLst>
              <a:ext uri="{FF2B5EF4-FFF2-40B4-BE49-F238E27FC236}">
                <a16:creationId xmlns:a16="http://schemas.microsoft.com/office/drawing/2014/main" id="{8C4BA640-46F4-EB4E-93C6-4ED3328E81DF}"/>
              </a:ext>
            </a:extLst>
          </p:cNvPr>
          <p:cNvSpPr>
            <a:spLocks noGrp="1"/>
          </p:cNvSpPr>
          <p:nvPr>
            <p:ph type="ftr" sz="quarter" idx="11"/>
          </p:nvPr>
        </p:nvSpPr>
        <p:spPr/>
        <p:txBody>
          <a:bodyPr/>
          <a:lstStyle/>
          <a:p>
            <a:r>
              <a:rPr lang="en-US"/>
              <a:t>Prestemon - TFD Requirements, status and review charge</a:t>
            </a:r>
            <a:endParaRPr lang="en-US" dirty="0"/>
          </a:p>
        </p:txBody>
      </p:sp>
      <p:sp>
        <p:nvSpPr>
          <p:cNvPr id="4" name="Slide Number Placeholder 3">
            <a:extLst>
              <a:ext uri="{FF2B5EF4-FFF2-40B4-BE49-F238E27FC236}">
                <a16:creationId xmlns:a16="http://schemas.microsoft.com/office/drawing/2014/main" id="{727001B3-110F-4D43-BC37-09E5BE2B25F9}"/>
              </a:ext>
            </a:extLst>
          </p:cNvPr>
          <p:cNvSpPr>
            <a:spLocks noGrp="1"/>
          </p:cNvSpPr>
          <p:nvPr>
            <p:ph type="sldNum" sz="quarter" idx="12"/>
          </p:nvPr>
        </p:nvSpPr>
        <p:spPr/>
        <p:txBody>
          <a:bodyPr/>
          <a:lstStyle/>
          <a:p>
            <a:fld id="{695884B8-C86C-9247-916E-0E4ED69A0AE3}" type="slidenum">
              <a:rPr lang="en-US" smtClean="0"/>
              <a:t>6</a:t>
            </a:fld>
            <a:endParaRPr lang="en-US"/>
          </a:p>
        </p:txBody>
      </p:sp>
      <p:sp>
        <p:nvSpPr>
          <p:cNvPr id="5" name="Text Placeholder 4">
            <a:extLst>
              <a:ext uri="{FF2B5EF4-FFF2-40B4-BE49-F238E27FC236}">
                <a16:creationId xmlns:a16="http://schemas.microsoft.com/office/drawing/2014/main" id="{C6263CEB-306C-9C4B-92F5-68A66B44845F}"/>
              </a:ext>
            </a:extLst>
          </p:cNvPr>
          <p:cNvSpPr>
            <a:spLocks noGrp="1"/>
          </p:cNvSpPr>
          <p:nvPr>
            <p:ph type="body" sz="quarter" idx="13"/>
          </p:nvPr>
        </p:nvSpPr>
        <p:spPr>
          <a:xfrm>
            <a:off x="312000" y="2393010"/>
            <a:ext cx="23759999" cy="9906000"/>
          </a:xfrm>
        </p:spPr>
        <p:txBody>
          <a:bodyPr>
            <a:noAutofit/>
          </a:bodyPr>
          <a:lstStyle/>
          <a:p>
            <a:r>
              <a:rPr lang="en-US" sz="3600" dirty="0">
                <a:latin typeface="Times New Roman" panose="02020603050405020304" pitchFamily="18" charset="0"/>
                <a:cs typeface="Times New Roman" panose="02020603050405020304" pitchFamily="18" charset="0"/>
              </a:rPr>
              <a:t>Leverage DOE-OHEP-developed high field magnet technology</a:t>
            </a:r>
          </a:p>
          <a:p>
            <a:pPr lvl="1"/>
            <a:r>
              <a:rPr lang="en-US" sz="2800" dirty="0">
                <a:latin typeface="Times New Roman" panose="02020603050405020304" pitchFamily="18" charset="0"/>
                <a:cs typeface="Times New Roman" panose="02020603050405020304" pitchFamily="18" charset="0"/>
              </a:rPr>
              <a:t>Build off of HD-series magnets – HD1 (16T, no bore), HD2/3 (~13.8T)</a:t>
            </a:r>
          </a:p>
          <a:p>
            <a:pPr lvl="1"/>
            <a:r>
              <a:rPr lang="en-US" sz="2800" dirty="0">
                <a:latin typeface="Times New Roman" panose="02020603050405020304" pitchFamily="18" charset="0"/>
                <a:cs typeface="Times New Roman" panose="02020603050405020304" pitchFamily="18" charset="0"/>
              </a:rPr>
              <a:t>Leverage early design and development efforts for a large bore magnet – LD1</a:t>
            </a:r>
          </a:p>
          <a:p>
            <a:pPr lvl="1"/>
            <a:endParaRPr lang="en-US" sz="28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Build on the design and successful test of FRESCA-II (14.6T, 100mm bore)</a:t>
            </a:r>
          </a:p>
          <a:p>
            <a:pPr lvl="1"/>
            <a:r>
              <a:rPr lang="en-US" sz="2800" dirty="0">
                <a:latin typeface="Times New Roman" panose="02020603050405020304" pitchFamily="18" charset="0"/>
                <a:cs typeface="Times New Roman" panose="02020603050405020304" pitchFamily="18" charset="0"/>
              </a:rPr>
              <a:t>Also leverage significant coil fabrication experience from the </a:t>
            </a:r>
            <a:r>
              <a:rPr lang="en-US" sz="2800" dirty="0" err="1">
                <a:latin typeface="Times New Roman" panose="02020603050405020304" pitchFamily="18" charset="0"/>
                <a:cs typeface="Times New Roman" panose="02020603050405020304" pitchFamily="18" charset="0"/>
              </a:rPr>
              <a:t>Saclay</a:t>
            </a:r>
            <a:r>
              <a:rPr lang="en-US" sz="2800" dirty="0">
                <a:latin typeface="Times New Roman" panose="02020603050405020304" pitchFamily="18" charset="0"/>
                <a:cs typeface="Times New Roman" panose="02020603050405020304" pitchFamily="18" charset="0"/>
              </a:rPr>
              <a:t> and CERN teams</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Leverage efforts of the </a:t>
            </a:r>
            <a:r>
              <a:rPr lang="en-US" sz="3600" dirty="0" err="1">
                <a:latin typeface="Times New Roman" panose="02020603050405020304" pitchFamily="18" charset="0"/>
                <a:cs typeface="Times New Roman" panose="02020603050405020304" pitchFamily="18" charset="0"/>
              </a:rPr>
              <a:t>HEPDipo</a:t>
            </a:r>
            <a:r>
              <a:rPr lang="en-US" sz="3600" dirty="0">
                <a:latin typeface="Times New Roman" panose="02020603050405020304" pitchFamily="18" charset="0"/>
                <a:cs typeface="Times New Roman" panose="02020603050405020304" pitchFamily="18" charset="0"/>
              </a:rPr>
              <a:t> team and other relevant magnet experience</a:t>
            </a:r>
          </a:p>
          <a:p>
            <a:pPr lvl="1"/>
            <a:r>
              <a:rPr lang="en-US" sz="2800" dirty="0">
                <a:latin typeface="Times New Roman" panose="02020603050405020304" pitchFamily="18" charset="0"/>
                <a:cs typeface="Times New Roman" panose="02020603050405020304" pitchFamily="18" charset="0"/>
              </a:rPr>
              <a:t>Leverage latest RRP conductors</a:t>
            </a:r>
          </a:p>
          <a:p>
            <a:pPr lvl="1"/>
            <a:r>
              <a:rPr lang="en-US" sz="2800" dirty="0">
                <a:latin typeface="Times New Roman" panose="02020603050405020304" pitchFamily="18" charset="0"/>
                <a:cs typeface="Times New Roman" panose="02020603050405020304" pitchFamily="18" charset="0"/>
              </a:rPr>
              <a:t>Strong connections with CERN; build collaboration</a:t>
            </a:r>
          </a:p>
          <a:p>
            <a:pPr lvl="1"/>
            <a:endParaRPr lang="en-US" sz="28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Leverage facilities and expertise at the DOE-OHEP laboratories</a:t>
            </a:r>
          </a:p>
          <a:p>
            <a:pPr lvl="1"/>
            <a:r>
              <a:rPr lang="en-US" sz="2800" dirty="0">
                <a:latin typeface="Times New Roman" panose="02020603050405020304" pitchFamily="18" charset="0"/>
                <a:cs typeface="Times New Roman" panose="02020603050405020304" pitchFamily="18" charset="0"/>
              </a:rPr>
              <a:t>LBNL/FNAL/BNL have strong design and analysis teams </a:t>
            </a:r>
          </a:p>
          <a:p>
            <a:pPr lvl="2"/>
            <a:r>
              <a:rPr lang="en-US" sz="2400" dirty="0">
                <a:latin typeface="Times New Roman" panose="02020603050405020304" pitchFamily="18" charset="0"/>
                <a:cs typeface="Times New Roman" panose="02020603050405020304" pitchFamily="18" charset="0"/>
              </a:rPr>
              <a:t>LBNL with expertise and history in block-magnet designs</a:t>
            </a:r>
          </a:p>
          <a:p>
            <a:pPr lvl="1"/>
            <a:r>
              <a:rPr lang="en-US" sz="2800" dirty="0">
                <a:latin typeface="Times New Roman" panose="02020603050405020304" pitchFamily="18" charset="0"/>
                <a:cs typeface="Times New Roman" panose="02020603050405020304" pitchFamily="18" charset="0"/>
              </a:rPr>
              <a:t>US has only cabling machine capable of fabricating the requisite large cables (LBNL)</a:t>
            </a:r>
          </a:p>
          <a:p>
            <a:pPr lvl="1"/>
            <a:r>
              <a:rPr lang="en-US" sz="2800" dirty="0">
                <a:latin typeface="Times New Roman" panose="02020603050405020304" pitchFamily="18" charset="0"/>
                <a:cs typeface="Times New Roman" panose="02020603050405020304" pitchFamily="18" charset="0"/>
              </a:rPr>
              <a:t>Winding / reaction / potting tooling exists at LBNL that are not used by HL-LHC AUP</a:t>
            </a:r>
          </a:p>
          <a:p>
            <a:pPr lvl="2"/>
            <a:r>
              <a:rPr lang="en-US" sz="2400" dirty="0">
                <a:latin typeface="Times New Roman" panose="02020603050405020304" pitchFamily="18" charset="0"/>
                <a:cs typeface="Times New Roman" panose="02020603050405020304" pitchFamily="18" charset="0"/>
              </a:rPr>
              <a:t>BNL and FNAL have additional capabilities should the need arise</a:t>
            </a:r>
          </a:p>
          <a:p>
            <a:pPr lvl="1"/>
            <a:endParaRPr lang="en-US" sz="28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Define the project team so as to leverage expertise and facilities without impacting HL-LHC AUP and MDP progress towards goals</a:t>
            </a:r>
          </a:p>
          <a:p>
            <a:pPr lvl="1"/>
            <a:endParaRPr lang="en-US" sz="2800" dirty="0">
              <a:latin typeface="Times New Roman" panose="02020603050405020304" pitchFamily="18" charset="0"/>
              <a:cs typeface="Times New Roman" panose="02020603050405020304" pitchFamily="18" charset="0"/>
            </a:endParaRPr>
          </a:p>
          <a:p>
            <a:pPr lvl="1"/>
            <a:endParaRPr lang="en-US" sz="2800" dirty="0">
              <a:latin typeface="Times New Roman" panose="02020603050405020304" pitchFamily="18" charset="0"/>
              <a:cs typeface="Times New Roman" panose="02020603050405020304" pitchFamily="18" charset="0"/>
            </a:endParaRPr>
          </a:p>
          <a:p>
            <a:pPr lvl="1"/>
            <a:endParaRPr lang="en-US" sz="2800" dirty="0">
              <a:latin typeface="Times New Roman" panose="02020603050405020304" pitchFamily="18" charset="0"/>
              <a:cs typeface="Times New Roman" panose="02020603050405020304" pitchFamily="18" charset="0"/>
            </a:endParaRPr>
          </a:p>
        </p:txBody>
      </p:sp>
      <p:sp>
        <p:nvSpPr>
          <p:cNvPr id="6" name="Title 5">
            <a:extLst>
              <a:ext uri="{FF2B5EF4-FFF2-40B4-BE49-F238E27FC236}">
                <a16:creationId xmlns:a16="http://schemas.microsoft.com/office/drawing/2014/main" id="{87FBEED4-BD8A-D94E-8330-4C786FBFBF26}"/>
              </a:ext>
            </a:extLst>
          </p:cNvPr>
          <p:cNvSpPr>
            <a:spLocks noGrp="1"/>
          </p:cNvSpPr>
          <p:nvPr>
            <p:ph type="title"/>
          </p:nvPr>
        </p:nvSpPr>
        <p:spPr>
          <a:xfrm>
            <a:off x="312000" y="0"/>
            <a:ext cx="23760000" cy="2176895"/>
          </a:xfrm>
        </p:spPr>
        <p:txBody>
          <a:bodyPr>
            <a:noAutofit/>
          </a:bodyPr>
          <a:lstStyle/>
          <a:p>
            <a:r>
              <a:rPr lang="en-US" sz="8000" dirty="0"/>
              <a:t>Project approach strives to minimize risk while maximizing performance</a:t>
            </a:r>
          </a:p>
        </p:txBody>
      </p:sp>
    </p:spTree>
    <p:extLst>
      <p:ext uri="{BB962C8B-B14F-4D97-AF65-F5344CB8AC3E}">
        <p14:creationId xmlns:p14="http://schemas.microsoft.com/office/powerpoint/2010/main" val="3446761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57F4EC-9320-6CDF-BA27-27A4523315C5}"/>
              </a:ext>
            </a:extLst>
          </p:cNvPr>
          <p:cNvSpPr>
            <a:spLocks noGrp="1"/>
          </p:cNvSpPr>
          <p:nvPr>
            <p:ph type="body" sz="quarter" idx="13"/>
          </p:nvPr>
        </p:nvSpPr>
        <p:spPr>
          <a:xfrm>
            <a:off x="366729" y="2677297"/>
            <a:ext cx="23650542" cy="9061450"/>
          </a:xfrm>
        </p:spPr>
        <p:txBody>
          <a:bodyPr>
            <a:normAutofit/>
          </a:bodyPr>
          <a:lstStyle/>
          <a:p>
            <a:r>
              <a:rPr lang="en-US" dirty="0"/>
              <a:t>This is a large “one-off” magnet project - very challenging requirements</a:t>
            </a:r>
          </a:p>
          <a:p>
            <a:pPr lvl="1"/>
            <a:r>
              <a:rPr lang="en-US" dirty="0"/>
              <a:t>Conductor procured</a:t>
            </a:r>
          </a:p>
          <a:p>
            <a:pPr lvl="1"/>
            <a:r>
              <a:rPr lang="en-US" dirty="0"/>
              <a:t>Review design status (this review!)</a:t>
            </a:r>
          </a:p>
          <a:p>
            <a:pPr lvl="1"/>
            <a:r>
              <a:rPr lang="en-US" dirty="0"/>
              <a:t>Review Cost and Schedule (likely in March)</a:t>
            </a:r>
          </a:p>
          <a:p>
            <a:pPr lvl="1"/>
            <a:r>
              <a:rPr lang="en-US" dirty="0"/>
              <a:t>Then… =&gt; begin transitioning from design to fabrication phase!</a:t>
            </a:r>
          </a:p>
          <a:p>
            <a:endParaRPr lang="en-US" dirty="0"/>
          </a:p>
          <a:p>
            <a:endParaRPr lang="en-US" dirty="0"/>
          </a:p>
        </p:txBody>
      </p:sp>
      <p:sp>
        <p:nvSpPr>
          <p:cNvPr id="26627" name="Rectangle 2"/>
          <p:cNvSpPr>
            <a:spLocks noGrp="1" noChangeArrowheads="1"/>
          </p:cNvSpPr>
          <p:nvPr>
            <p:ph type="title"/>
          </p:nvPr>
        </p:nvSpPr>
        <p:spPr>
          <a:xfrm>
            <a:off x="988540" y="44739"/>
            <a:ext cx="23083459" cy="2176895"/>
          </a:xfrm>
        </p:spPr>
        <p:txBody>
          <a:bodyPr>
            <a:noAutofit/>
          </a:bodyPr>
          <a:lstStyle/>
          <a:p>
            <a:r>
              <a:rPr lang="en-US" sz="8000" dirty="0">
                <a:solidFill>
                  <a:schemeClr val="bg1"/>
                </a:solidFill>
              </a:rPr>
              <a:t>Approaching final magnet design </a:t>
            </a:r>
            <a:br>
              <a:rPr lang="en-US" sz="8000" dirty="0">
                <a:solidFill>
                  <a:schemeClr val="bg1"/>
                </a:solidFill>
              </a:rPr>
            </a:br>
            <a:r>
              <a:rPr lang="en-US" sz="8000" dirty="0">
                <a:solidFill>
                  <a:schemeClr val="bg1"/>
                </a:solidFill>
              </a:rPr>
              <a:t>- and then fabrication!</a:t>
            </a:r>
          </a:p>
        </p:txBody>
      </p:sp>
      <p:pic>
        <p:nvPicPr>
          <p:cNvPr id="4" name="Picture 3">
            <a:extLst>
              <a:ext uri="{FF2B5EF4-FFF2-40B4-BE49-F238E27FC236}">
                <a16:creationId xmlns:a16="http://schemas.microsoft.com/office/drawing/2014/main" id="{8269B71F-7B2E-5BA9-1DB7-71BC45418627}"/>
              </a:ext>
            </a:extLst>
          </p:cNvPr>
          <p:cNvPicPr>
            <a:picLocks noChangeAspect="1"/>
          </p:cNvPicPr>
          <p:nvPr/>
        </p:nvPicPr>
        <p:blipFill>
          <a:blip r:embed="rId3"/>
          <a:stretch>
            <a:fillRect/>
          </a:stretch>
        </p:blipFill>
        <p:spPr>
          <a:xfrm>
            <a:off x="145492" y="7764968"/>
            <a:ext cx="23650543" cy="4647425"/>
          </a:xfrm>
          <a:prstGeom prst="rect">
            <a:avLst/>
          </a:prstGeom>
        </p:spPr>
      </p:pic>
      <p:sp>
        <p:nvSpPr>
          <p:cNvPr id="7" name="Date Placeholder 6">
            <a:extLst>
              <a:ext uri="{FF2B5EF4-FFF2-40B4-BE49-F238E27FC236}">
                <a16:creationId xmlns:a16="http://schemas.microsoft.com/office/drawing/2014/main" id="{2C440E19-BBDA-74DE-6BD6-5FCA53E4CE53}"/>
              </a:ext>
            </a:extLst>
          </p:cNvPr>
          <p:cNvSpPr>
            <a:spLocks noGrp="1"/>
          </p:cNvSpPr>
          <p:nvPr>
            <p:ph type="dt" sz="half" idx="10"/>
          </p:nvPr>
        </p:nvSpPr>
        <p:spPr/>
        <p:txBody>
          <a:bodyPr/>
          <a:lstStyle/>
          <a:p>
            <a:r>
              <a:rPr lang="en-US"/>
              <a:t>2/16/23</a:t>
            </a:r>
          </a:p>
        </p:txBody>
      </p:sp>
      <p:sp>
        <p:nvSpPr>
          <p:cNvPr id="8" name="Footer Placeholder 7">
            <a:extLst>
              <a:ext uri="{FF2B5EF4-FFF2-40B4-BE49-F238E27FC236}">
                <a16:creationId xmlns:a16="http://schemas.microsoft.com/office/drawing/2014/main" id="{C86F12E8-D77F-F80A-AD69-8DBF0A334D64}"/>
              </a:ext>
            </a:extLst>
          </p:cNvPr>
          <p:cNvSpPr>
            <a:spLocks noGrp="1"/>
          </p:cNvSpPr>
          <p:nvPr>
            <p:ph type="ftr" sz="quarter" idx="11"/>
          </p:nvPr>
        </p:nvSpPr>
        <p:spPr/>
        <p:txBody>
          <a:bodyPr/>
          <a:lstStyle/>
          <a:p>
            <a:r>
              <a:rPr lang="en-US"/>
              <a:t>Prestemon - TFD Requirements, status and review charge</a:t>
            </a:r>
            <a:endParaRPr lang="en-US" dirty="0"/>
          </a:p>
        </p:txBody>
      </p:sp>
      <p:sp>
        <p:nvSpPr>
          <p:cNvPr id="9" name="Slide Number Placeholder 8">
            <a:extLst>
              <a:ext uri="{FF2B5EF4-FFF2-40B4-BE49-F238E27FC236}">
                <a16:creationId xmlns:a16="http://schemas.microsoft.com/office/drawing/2014/main" id="{2E9D8343-592F-C765-A567-F00DEC50E900}"/>
              </a:ext>
            </a:extLst>
          </p:cNvPr>
          <p:cNvSpPr>
            <a:spLocks noGrp="1"/>
          </p:cNvSpPr>
          <p:nvPr>
            <p:ph type="sldNum" sz="quarter" idx="12"/>
          </p:nvPr>
        </p:nvSpPr>
        <p:spPr/>
        <p:txBody>
          <a:bodyPr/>
          <a:lstStyle/>
          <a:p>
            <a:fld id="{695884B8-C86C-9247-916E-0E4ED69A0AE3}" type="slidenum">
              <a:rPr lang="en-US" smtClean="0"/>
              <a:t>7</a:t>
            </a:fld>
            <a:endParaRPr lang="en-US"/>
          </a:p>
        </p:txBody>
      </p:sp>
    </p:spTree>
    <p:extLst>
      <p:ext uri="{BB962C8B-B14F-4D97-AF65-F5344CB8AC3E}">
        <p14:creationId xmlns:p14="http://schemas.microsoft.com/office/powerpoint/2010/main" val="2371898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69A283-FF9E-794E-8540-54CE90F83DF6}"/>
              </a:ext>
            </a:extLst>
          </p:cNvPr>
          <p:cNvSpPr>
            <a:spLocks noGrp="1"/>
          </p:cNvSpPr>
          <p:nvPr>
            <p:ph type="dt" sz="half" idx="10"/>
          </p:nvPr>
        </p:nvSpPr>
        <p:spPr/>
        <p:txBody>
          <a:bodyPr/>
          <a:lstStyle/>
          <a:p>
            <a:r>
              <a:rPr lang="en-US"/>
              <a:t>2/16/23</a:t>
            </a:r>
          </a:p>
        </p:txBody>
      </p:sp>
      <p:sp>
        <p:nvSpPr>
          <p:cNvPr id="3" name="Footer Placeholder 2">
            <a:extLst>
              <a:ext uri="{FF2B5EF4-FFF2-40B4-BE49-F238E27FC236}">
                <a16:creationId xmlns:a16="http://schemas.microsoft.com/office/drawing/2014/main" id="{9F12BF88-E14F-C94F-AE8E-09FDE3B3F0E7}"/>
              </a:ext>
            </a:extLst>
          </p:cNvPr>
          <p:cNvSpPr>
            <a:spLocks noGrp="1"/>
          </p:cNvSpPr>
          <p:nvPr>
            <p:ph type="ftr" sz="quarter" idx="11"/>
          </p:nvPr>
        </p:nvSpPr>
        <p:spPr/>
        <p:txBody>
          <a:bodyPr/>
          <a:lstStyle/>
          <a:p>
            <a:r>
              <a:rPr lang="en-US"/>
              <a:t>Prestemon - TFD Requirements, status and review charge</a:t>
            </a:r>
            <a:endParaRPr lang="en-US" dirty="0"/>
          </a:p>
        </p:txBody>
      </p:sp>
      <p:sp>
        <p:nvSpPr>
          <p:cNvPr id="4" name="Slide Number Placeholder 3">
            <a:extLst>
              <a:ext uri="{FF2B5EF4-FFF2-40B4-BE49-F238E27FC236}">
                <a16:creationId xmlns:a16="http://schemas.microsoft.com/office/drawing/2014/main" id="{4E08C276-E1F4-E941-B4A8-55D28070247C}"/>
              </a:ext>
            </a:extLst>
          </p:cNvPr>
          <p:cNvSpPr>
            <a:spLocks noGrp="1"/>
          </p:cNvSpPr>
          <p:nvPr>
            <p:ph type="sldNum" sz="quarter" idx="12"/>
          </p:nvPr>
        </p:nvSpPr>
        <p:spPr/>
        <p:txBody>
          <a:bodyPr/>
          <a:lstStyle/>
          <a:p>
            <a:fld id="{695884B8-C86C-9247-916E-0E4ED69A0AE3}" type="slidenum">
              <a:rPr lang="en-US" smtClean="0"/>
              <a:t>8</a:t>
            </a:fld>
            <a:endParaRPr lang="en-US"/>
          </a:p>
        </p:txBody>
      </p:sp>
      <p:sp>
        <p:nvSpPr>
          <p:cNvPr id="5" name="Text Placeholder 4">
            <a:extLst>
              <a:ext uri="{FF2B5EF4-FFF2-40B4-BE49-F238E27FC236}">
                <a16:creationId xmlns:a16="http://schemas.microsoft.com/office/drawing/2014/main" id="{AD1E0242-DA41-AE48-AA37-A12ABBD07F4E}"/>
              </a:ext>
            </a:extLst>
          </p:cNvPr>
          <p:cNvSpPr>
            <a:spLocks noGrp="1"/>
          </p:cNvSpPr>
          <p:nvPr>
            <p:ph type="body" sz="quarter" idx="13"/>
          </p:nvPr>
        </p:nvSpPr>
        <p:spPr>
          <a:xfrm>
            <a:off x="755374" y="2670185"/>
            <a:ext cx="22561825" cy="9710139"/>
          </a:xfrm>
        </p:spPr>
        <p:txBody>
          <a:bodyPr>
            <a:normAutofit fontScale="85000" lnSpcReduction="20000"/>
          </a:bodyPr>
          <a:lstStyle/>
          <a:p>
            <a:pPr marL="1143000" indent="-1143000">
              <a:lnSpc>
                <a:spcPct val="120000"/>
              </a:lnSpc>
              <a:buFont typeface="+mj-lt"/>
              <a:buAutoNum type="arabicPeriod"/>
            </a:pPr>
            <a:r>
              <a:rPr lang="en-US" sz="4000" dirty="0">
                <a:latin typeface="Times New Roman" panose="02020603050405020304" pitchFamily="18" charset="0"/>
                <a:cs typeface="Times New Roman" panose="02020603050405020304" pitchFamily="18" charset="0"/>
              </a:rPr>
              <a:t>Are the magnet requirements properly defined and documented? Have interfaces with the final facility been properly documented? </a:t>
            </a:r>
          </a:p>
          <a:p>
            <a:pPr marL="1143000" indent="-1143000">
              <a:lnSpc>
                <a:spcPct val="120000"/>
              </a:lnSpc>
              <a:buFont typeface="+mj-lt"/>
              <a:buAutoNum type="arabicPeriod"/>
            </a:pPr>
            <a:endParaRPr lang="en-US" sz="4000" dirty="0">
              <a:latin typeface="Times New Roman" panose="02020603050405020304" pitchFamily="18" charset="0"/>
              <a:cs typeface="Times New Roman" panose="02020603050405020304" pitchFamily="18" charset="0"/>
            </a:endParaRPr>
          </a:p>
          <a:p>
            <a:pPr marL="1143000" indent="-1143000">
              <a:lnSpc>
                <a:spcPct val="120000"/>
              </a:lnSpc>
              <a:buFont typeface="+mj-lt"/>
              <a:buAutoNum type="arabicPeriod"/>
            </a:pPr>
            <a:r>
              <a:rPr lang="en-US" sz="4000" dirty="0">
                <a:latin typeface="Times New Roman" panose="02020603050405020304" pitchFamily="18" charset="0"/>
                <a:cs typeface="Times New Roman" panose="02020603050405020304" pitchFamily="18" charset="0"/>
              </a:rPr>
              <a:t>Are the plans for cable design finalization appropriate for this stage of the project? Have associated risks been identified? Does the plan provide adequate risk mitigation?</a:t>
            </a:r>
          </a:p>
          <a:p>
            <a:pPr marL="1143000" indent="-1143000">
              <a:lnSpc>
                <a:spcPct val="120000"/>
              </a:lnSpc>
              <a:buFont typeface="+mj-lt"/>
              <a:buAutoNum type="arabicPeriod"/>
            </a:pPr>
            <a:endParaRPr lang="en-US" sz="4000" dirty="0">
              <a:latin typeface="Times New Roman" panose="02020603050405020304" pitchFamily="18" charset="0"/>
              <a:cs typeface="Times New Roman" panose="02020603050405020304" pitchFamily="18" charset="0"/>
            </a:endParaRPr>
          </a:p>
          <a:p>
            <a:pPr marL="1143000" indent="-1143000">
              <a:lnSpc>
                <a:spcPct val="120000"/>
              </a:lnSpc>
              <a:buFont typeface="+mj-lt"/>
              <a:buAutoNum type="arabicPeriod"/>
            </a:pPr>
            <a:r>
              <a:rPr lang="en-US" sz="4000" dirty="0">
                <a:latin typeface="Times New Roman" panose="02020603050405020304" pitchFamily="18" charset="0"/>
                <a:cs typeface="Times New Roman" panose="02020603050405020304" pitchFamily="18" charset="0"/>
              </a:rPr>
              <a:t>Is the design team using appropriate design and analysis tools?</a:t>
            </a:r>
          </a:p>
          <a:p>
            <a:pPr marL="1143000" indent="-1143000">
              <a:lnSpc>
                <a:spcPct val="120000"/>
              </a:lnSpc>
              <a:buFont typeface="+mj-lt"/>
              <a:buAutoNum type="arabicPeriod"/>
            </a:pPr>
            <a:endParaRPr lang="en-US" sz="4000" dirty="0">
              <a:latin typeface="Times New Roman" panose="02020603050405020304" pitchFamily="18" charset="0"/>
              <a:cs typeface="Times New Roman" panose="02020603050405020304" pitchFamily="18" charset="0"/>
            </a:endParaRPr>
          </a:p>
          <a:p>
            <a:pPr marL="1143000" indent="-1143000">
              <a:lnSpc>
                <a:spcPct val="120000"/>
              </a:lnSpc>
              <a:buFont typeface="+mj-lt"/>
              <a:buAutoNum type="arabicPeriod"/>
            </a:pPr>
            <a:r>
              <a:rPr lang="en-US" sz="4000" dirty="0">
                <a:latin typeface="Times New Roman" panose="02020603050405020304" pitchFamily="18" charset="0"/>
                <a:cs typeface="Times New Roman" panose="02020603050405020304" pitchFamily="18" charset="0"/>
              </a:rPr>
              <a:t>Is the design at the proper level of maturity for this stage in the design? Is the project managing the design process to meet performance requirements while minimizing project risk?</a:t>
            </a:r>
          </a:p>
          <a:p>
            <a:pPr marL="1143000" indent="-1143000">
              <a:lnSpc>
                <a:spcPct val="120000"/>
              </a:lnSpc>
              <a:buFont typeface="+mj-lt"/>
              <a:buAutoNum type="arabicPeriod"/>
            </a:pPr>
            <a:endParaRPr lang="en-US" sz="4000" dirty="0">
              <a:latin typeface="Times New Roman" panose="02020603050405020304" pitchFamily="18" charset="0"/>
              <a:cs typeface="Times New Roman" panose="02020603050405020304" pitchFamily="18" charset="0"/>
            </a:endParaRPr>
          </a:p>
          <a:p>
            <a:pPr marL="1143000" indent="-1143000">
              <a:lnSpc>
                <a:spcPct val="120000"/>
              </a:lnSpc>
              <a:buFont typeface="+mj-lt"/>
              <a:buAutoNum type="arabicPeriod"/>
            </a:pPr>
            <a:r>
              <a:rPr lang="en-US" sz="4000" dirty="0">
                <a:latin typeface="Times New Roman" panose="02020603050405020304" pitchFamily="18" charset="0"/>
                <a:cs typeface="Times New Roman" panose="02020603050405020304" pitchFamily="18" charset="0"/>
              </a:rPr>
              <a:t>Have critical design features and fabrication tooling been identified and solutions properly advanced, in particular for the coil? Is the team benefiting from all relevant experience from past projects and the broader community?</a:t>
            </a:r>
          </a:p>
          <a:p>
            <a:pPr marL="1143000" indent="-1143000">
              <a:lnSpc>
                <a:spcPct val="120000"/>
              </a:lnSpc>
              <a:buFont typeface="+mj-lt"/>
              <a:buAutoNum type="arabicPeriod"/>
            </a:pPr>
            <a:endParaRPr lang="en-US" sz="4000" dirty="0">
              <a:latin typeface="Times New Roman" panose="02020603050405020304" pitchFamily="18" charset="0"/>
              <a:cs typeface="Times New Roman" panose="02020603050405020304" pitchFamily="18" charset="0"/>
            </a:endParaRPr>
          </a:p>
          <a:p>
            <a:pPr marL="1143000" indent="-1143000">
              <a:lnSpc>
                <a:spcPct val="120000"/>
              </a:lnSpc>
              <a:buFont typeface="+mj-lt"/>
              <a:buAutoNum type="arabicPeriod"/>
            </a:pPr>
            <a:r>
              <a:rPr lang="en-US" sz="4000" dirty="0">
                <a:latin typeface="Times New Roman" panose="02020603050405020304" pitchFamily="18" charset="0"/>
                <a:cs typeface="Times New Roman" panose="02020603050405020304" pitchFamily="18" charset="0"/>
              </a:rPr>
              <a:t>Have design and fabrication risks been properly identified, and are they being tracked and mitigated at a reasonable level?</a:t>
            </a:r>
          </a:p>
          <a:p>
            <a:pPr marL="1143000" indent="-1143000">
              <a:lnSpc>
                <a:spcPct val="120000"/>
              </a:lnSpc>
              <a:buFont typeface="+mj-lt"/>
              <a:buAutoNum type="arabicPeriod"/>
            </a:pPr>
            <a:endParaRPr lang="en-US" sz="4000" dirty="0">
              <a:latin typeface="Times New Roman" panose="02020603050405020304" pitchFamily="18" charset="0"/>
              <a:cs typeface="Times New Roman" panose="02020603050405020304" pitchFamily="18" charset="0"/>
            </a:endParaRPr>
          </a:p>
        </p:txBody>
      </p:sp>
      <p:sp>
        <p:nvSpPr>
          <p:cNvPr id="6" name="Title 5">
            <a:extLst>
              <a:ext uri="{FF2B5EF4-FFF2-40B4-BE49-F238E27FC236}">
                <a16:creationId xmlns:a16="http://schemas.microsoft.com/office/drawing/2014/main" id="{478BD047-C483-AE4D-9E4E-5F29B2764F3F}"/>
              </a:ext>
            </a:extLst>
          </p:cNvPr>
          <p:cNvSpPr>
            <a:spLocks noGrp="1"/>
          </p:cNvSpPr>
          <p:nvPr>
            <p:ph type="title"/>
          </p:nvPr>
        </p:nvSpPr>
        <p:spPr/>
        <p:txBody>
          <a:bodyPr/>
          <a:lstStyle/>
          <a:p>
            <a:r>
              <a:rPr lang="en-US" dirty="0"/>
              <a:t>Charge to the Review Committee</a:t>
            </a:r>
          </a:p>
        </p:txBody>
      </p:sp>
    </p:spTree>
    <p:extLst>
      <p:ext uri="{BB962C8B-B14F-4D97-AF65-F5344CB8AC3E}">
        <p14:creationId xmlns:p14="http://schemas.microsoft.com/office/powerpoint/2010/main" val="2764626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A12226AF-C78B-7E75-CB2F-F183060D337A}"/>
              </a:ext>
            </a:extLst>
          </p:cNvPr>
          <p:cNvSpPr/>
          <p:nvPr/>
        </p:nvSpPr>
        <p:spPr>
          <a:xfrm>
            <a:off x="3081130" y="9984259"/>
            <a:ext cx="18625931" cy="243965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BE53AF8A-99AE-CE4B-B8B3-C65B14E80BAA}"/>
              </a:ext>
            </a:extLst>
          </p:cNvPr>
          <p:cNvSpPr>
            <a:spLocks noGrp="1"/>
          </p:cNvSpPr>
          <p:nvPr>
            <p:ph type="dt" sz="half" idx="10"/>
          </p:nvPr>
        </p:nvSpPr>
        <p:spPr/>
        <p:txBody>
          <a:bodyPr/>
          <a:lstStyle/>
          <a:p>
            <a:r>
              <a:rPr lang="en-US"/>
              <a:t>2/16/23</a:t>
            </a:r>
          </a:p>
        </p:txBody>
      </p:sp>
      <p:sp>
        <p:nvSpPr>
          <p:cNvPr id="3" name="Footer Placeholder 2">
            <a:extLst>
              <a:ext uri="{FF2B5EF4-FFF2-40B4-BE49-F238E27FC236}">
                <a16:creationId xmlns:a16="http://schemas.microsoft.com/office/drawing/2014/main" id="{B75C89AF-0510-A444-A0CE-8956B2B5B6E1}"/>
              </a:ext>
            </a:extLst>
          </p:cNvPr>
          <p:cNvSpPr>
            <a:spLocks noGrp="1"/>
          </p:cNvSpPr>
          <p:nvPr>
            <p:ph type="ftr" sz="quarter" idx="11"/>
          </p:nvPr>
        </p:nvSpPr>
        <p:spPr/>
        <p:txBody>
          <a:bodyPr/>
          <a:lstStyle/>
          <a:p>
            <a:r>
              <a:rPr lang="en-US"/>
              <a:t>Prestemon - TFD Requirements, status and review charge</a:t>
            </a:r>
            <a:endParaRPr lang="en-US" dirty="0"/>
          </a:p>
        </p:txBody>
      </p:sp>
      <p:sp>
        <p:nvSpPr>
          <p:cNvPr id="4" name="Slide Number Placeholder 3">
            <a:extLst>
              <a:ext uri="{FF2B5EF4-FFF2-40B4-BE49-F238E27FC236}">
                <a16:creationId xmlns:a16="http://schemas.microsoft.com/office/drawing/2014/main" id="{603ED40F-50CF-1D41-BF77-1FF4319FB585}"/>
              </a:ext>
            </a:extLst>
          </p:cNvPr>
          <p:cNvSpPr>
            <a:spLocks noGrp="1"/>
          </p:cNvSpPr>
          <p:nvPr>
            <p:ph type="sldNum" sz="quarter" idx="12"/>
          </p:nvPr>
        </p:nvSpPr>
        <p:spPr/>
        <p:txBody>
          <a:bodyPr/>
          <a:lstStyle/>
          <a:p>
            <a:fld id="{695884B8-C86C-9247-916E-0E4ED69A0AE3}" type="slidenum">
              <a:rPr lang="en-US" smtClean="0"/>
              <a:t>9</a:t>
            </a:fld>
            <a:endParaRPr lang="en-US"/>
          </a:p>
        </p:txBody>
      </p:sp>
      <p:sp>
        <p:nvSpPr>
          <p:cNvPr id="5" name="Text Placeholder 4">
            <a:extLst>
              <a:ext uri="{FF2B5EF4-FFF2-40B4-BE49-F238E27FC236}">
                <a16:creationId xmlns:a16="http://schemas.microsoft.com/office/drawing/2014/main" id="{A44B0C14-54FB-E04C-948B-E8A9D3183C25}"/>
              </a:ext>
            </a:extLst>
          </p:cNvPr>
          <p:cNvSpPr>
            <a:spLocks noGrp="1"/>
          </p:cNvSpPr>
          <p:nvPr>
            <p:ph type="body" sz="quarter" idx="13"/>
          </p:nvPr>
        </p:nvSpPr>
        <p:spPr>
          <a:xfrm>
            <a:off x="312000" y="2560320"/>
            <a:ext cx="23760000" cy="9863593"/>
          </a:xfrm>
        </p:spPr>
        <p:txBody>
          <a:bodyPr>
            <a:normAutofit fontScale="85000" lnSpcReduction="20000"/>
          </a:bodyPr>
          <a:lstStyle/>
          <a:p>
            <a:r>
              <a:rPr lang="en-US" dirty="0"/>
              <a:t>The planned facility is an important investment from DOE-FES&amp;HEP</a:t>
            </a:r>
          </a:p>
          <a:p>
            <a:endParaRPr lang="en-US" dirty="0"/>
          </a:p>
          <a:p>
            <a:r>
              <a:rPr lang="en-US" dirty="0"/>
              <a:t>This is the second review specific to the magnet design</a:t>
            </a:r>
          </a:p>
          <a:p>
            <a:pPr marL="0" indent="0">
              <a:buNone/>
            </a:pPr>
            <a:endParaRPr lang="en-US" dirty="0"/>
          </a:p>
          <a:p>
            <a:r>
              <a:rPr lang="en-US" dirty="0"/>
              <a:t>We are leveraging significant work by the </a:t>
            </a:r>
            <a:r>
              <a:rPr lang="en-US" dirty="0" err="1"/>
              <a:t>HEPDipo</a:t>
            </a:r>
            <a:r>
              <a:rPr lang="en-US" dirty="0"/>
              <a:t> collaboration</a:t>
            </a:r>
          </a:p>
          <a:p>
            <a:endParaRPr lang="en-US" dirty="0"/>
          </a:p>
          <a:p>
            <a:r>
              <a:rPr lang="en-US" dirty="0"/>
              <a:t>Also leveraging the experience from the FRESCA-II team</a:t>
            </a:r>
          </a:p>
          <a:p>
            <a:endParaRPr lang="en-US" dirty="0"/>
          </a:p>
          <a:p>
            <a:r>
              <a:rPr lang="en-US" dirty="0"/>
              <a:t>We believe the design is technically sound, and generally ready to proceed to final design</a:t>
            </a:r>
          </a:p>
          <a:p>
            <a:pPr marL="0" indent="0">
              <a:buNone/>
            </a:pPr>
            <a:endParaRPr lang="en-US" dirty="0"/>
          </a:p>
          <a:p>
            <a:pPr marL="0" indent="0">
              <a:buNone/>
            </a:pPr>
            <a:endParaRPr lang="en-US" dirty="0"/>
          </a:p>
          <a:p>
            <a:pPr marL="0" indent="0" algn="ctr">
              <a:buNone/>
            </a:pPr>
            <a:r>
              <a:rPr lang="en-US" sz="6600" b="1" i="1" dirty="0"/>
              <a:t>We are eager to hear constructive feedback from </a:t>
            </a:r>
          </a:p>
          <a:p>
            <a:pPr marL="0" indent="0" algn="ctr">
              <a:buNone/>
            </a:pPr>
            <a:r>
              <a:rPr lang="en-US" sz="6600" b="1" i="1" dirty="0"/>
              <a:t>the review committee!</a:t>
            </a:r>
          </a:p>
          <a:p>
            <a:endParaRPr lang="en-US" dirty="0"/>
          </a:p>
        </p:txBody>
      </p:sp>
      <p:sp>
        <p:nvSpPr>
          <p:cNvPr id="6" name="Title 5">
            <a:extLst>
              <a:ext uri="{FF2B5EF4-FFF2-40B4-BE49-F238E27FC236}">
                <a16:creationId xmlns:a16="http://schemas.microsoft.com/office/drawing/2014/main" id="{F73E0599-1114-D347-999A-1C98E94CE710}"/>
              </a:ext>
            </a:extLst>
          </p:cNvPr>
          <p:cNvSpPr>
            <a:spLocks noGrp="1"/>
          </p:cNvSpPr>
          <p:nvPr>
            <p:ph type="title"/>
          </p:nvPr>
        </p:nvSpPr>
        <p:spPr/>
        <p:txBody>
          <a:bodyPr/>
          <a:lstStyle/>
          <a:p>
            <a:pPr algn="ctr"/>
            <a:r>
              <a:rPr lang="en-US" dirty="0"/>
              <a:t>Summary</a:t>
            </a:r>
          </a:p>
        </p:txBody>
      </p:sp>
    </p:spTree>
    <p:extLst>
      <p:ext uri="{BB962C8B-B14F-4D97-AF65-F5344CB8AC3E}">
        <p14:creationId xmlns:p14="http://schemas.microsoft.com/office/powerpoint/2010/main" val="2048696545"/>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CMT Template 16 by 9 v1" id="{51DE85EA-EC2D-496A-B05F-17C56D2088D1}" vid="{09589915-85EE-40F4-8279-816E127B5120}"/>
    </a:ext>
  </a:extLst>
</a:theme>
</file>

<file path=ppt/theme/theme2.xml><?xml version="1.0" encoding="utf-8"?>
<a:theme xmlns:a="http://schemas.openxmlformats.org/drawingml/2006/main" name="ATAP No Footer">
  <a:themeElements>
    <a:clrScheme name="ATAP No Footer">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ATAP No Footer">
      <a:majorFont>
        <a:latin typeface="Helvetica"/>
        <a:ea typeface="Helvetica"/>
        <a:cs typeface="Helvetica"/>
      </a:majorFont>
      <a:minorFont>
        <a:latin typeface="Calibri"/>
        <a:ea typeface="Calibri"/>
        <a:cs typeface="Calibri"/>
      </a:minorFont>
    </a:fontScheme>
    <a:fmtScheme name="ATAP No Foot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8" tIns="91438" rIns="91438" bIns="9143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8" tIns="91438" rIns="91438" bIns="9143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1_Custom Design</Template>
  <TotalTime>10172</TotalTime>
  <Words>995</Words>
  <Application>Microsoft Macintosh PowerPoint</Application>
  <PresentationFormat>Custom</PresentationFormat>
  <Paragraphs>128</Paragraphs>
  <Slides>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Light</vt:lpstr>
      <vt:lpstr>Courier New</vt:lpstr>
      <vt:lpstr>Franklin Gothic Book</vt:lpstr>
      <vt:lpstr>Times New Roman</vt:lpstr>
      <vt:lpstr>Wingdings</vt:lpstr>
      <vt:lpstr>1_Custom Design</vt:lpstr>
      <vt:lpstr>PowerPoint Presentation</vt:lpstr>
      <vt:lpstr>Define responsibilities / management for maximum efficiency and minimal risk</vt:lpstr>
      <vt:lpstr>Facility parameters/specifications for FES and HEP needs (From Conceptual Cost and Schedule document)</vt:lpstr>
      <vt:lpstr>Magnet parameters/specifications for FES and HEP needs (From Conceptual Cost and Schedule document)</vt:lpstr>
      <vt:lpstr>Project oversight, reviews, and user input</vt:lpstr>
      <vt:lpstr>Project approach strives to minimize risk while maximizing performance</vt:lpstr>
      <vt:lpstr>Approaching final magnet design  - and then fabrication!</vt:lpstr>
      <vt:lpstr>Charge to the Review Committee</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Soren Prestemon</dc:creator>
  <cp:lastModifiedBy>soprestemon</cp:lastModifiedBy>
  <cp:revision>30</cp:revision>
  <dcterms:created xsi:type="dcterms:W3CDTF">2020-06-04T15:43:25Z</dcterms:created>
  <dcterms:modified xsi:type="dcterms:W3CDTF">2023-02-16T04:17:51Z</dcterms:modified>
</cp:coreProperties>
</file>