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68" r:id="rId2"/>
    <p:sldId id="1011" r:id="rId3"/>
    <p:sldId id="1012" r:id="rId4"/>
    <p:sldId id="1026" r:id="rId5"/>
    <p:sldId id="1013" r:id="rId6"/>
    <p:sldId id="1023" r:id="rId7"/>
    <p:sldId id="1015" r:id="rId8"/>
    <p:sldId id="1016" r:id="rId9"/>
    <p:sldId id="1017" r:id="rId10"/>
    <p:sldId id="1020" r:id="rId11"/>
    <p:sldId id="1019" r:id="rId12"/>
    <p:sldId id="1022" r:id="rId13"/>
    <p:sldId id="1027" r:id="rId14"/>
    <p:sldId id="1024" r:id="rId15"/>
    <p:sldId id="1021" r:id="rId16"/>
  </p:sldIdLst>
  <p:sldSz cx="9144000" cy="6858000" type="screen4x3"/>
  <p:notesSz cx="7315200" cy="96012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  <a:srgbClr val="FF00FF"/>
    <a:srgbClr val="0000FF"/>
    <a:srgbClr val="3399FF"/>
    <a:srgbClr val="0099CC"/>
    <a:srgbClr val="0033CC"/>
    <a:srgbClr val="000099"/>
    <a:srgbClr val="044D7A"/>
    <a:srgbClr val="045486"/>
    <a:srgbClr val="0461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72" autoAdjust="0"/>
    <p:restoredTop sz="94660"/>
  </p:normalViewPr>
  <p:slideViewPr>
    <p:cSldViewPr>
      <p:cViewPr varScale="1">
        <p:scale>
          <a:sx n="103" d="100"/>
          <a:sy n="103" d="100"/>
        </p:scale>
        <p:origin x="198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6697663" y="9131300"/>
            <a:ext cx="573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860" tIns="62735" rIns="128860" bIns="62735" anchor="ctr">
            <a:spAutoFit/>
          </a:bodyPr>
          <a:lstStyle/>
          <a:p>
            <a:pPr algn="r" defTabSz="1296988"/>
            <a:fld id="{01854CDD-3F57-4A65-9176-59008E2396AF}" type="slidenum">
              <a:rPr lang="en-US" sz="2000">
                <a:latin typeface="Arial" pitchFamily="34" charset="0"/>
              </a:rPr>
              <a:pPr algn="r" defTabSz="1296988"/>
              <a:t>‹#›</a:t>
            </a:fld>
            <a:endParaRPr lang="en-US" sz="2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024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2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128860" tIns="62735" rIns="128860" bIns="627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723900"/>
            <a:ext cx="4786313" cy="35893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6697663" y="9131300"/>
            <a:ext cx="573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860" tIns="62735" rIns="128860" bIns="62735" anchor="ctr">
            <a:spAutoFit/>
          </a:bodyPr>
          <a:lstStyle/>
          <a:p>
            <a:pPr algn="r" defTabSz="1296988"/>
            <a:fld id="{484F36B5-0298-4D8C-814E-75A332A277B7}" type="slidenum">
              <a:rPr lang="en-US" sz="2000">
                <a:latin typeface="Arial" pitchFamily="34" charset="0"/>
              </a:rPr>
              <a:pPr algn="r" defTabSz="1296988"/>
              <a:t>‹#›</a:t>
            </a:fld>
            <a:endParaRPr lang="en-US" sz="2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496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8013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6025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4038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2050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703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936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8097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207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5434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737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231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927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139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058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391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56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957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550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27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193800"/>
            <a:ext cx="7759700" cy="5130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5765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8475" y="38100"/>
            <a:ext cx="2105025" cy="62865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8100"/>
            <a:ext cx="6162675" cy="62865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4182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3400" y="38100"/>
            <a:ext cx="8420100" cy="6286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1872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3400" y="1193800"/>
            <a:ext cx="7759700" cy="5130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01057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93800"/>
            <a:ext cx="7759700" cy="5130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2832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1672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193800"/>
            <a:ext cx="3803650" cy="5130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450" y="1193800"/>
            <a:ext cx="3803650" cy="5130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1367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3758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1610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881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8960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7985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">
            <a:extLst>
              <a:ext uri="{FF2B5EF4-FFF2-40B4-BE49-F238E27FC236}">
                <a16:creationId xmlns:a16="http://schemas.microsoft.com/office/drawing/2014/main" id="{1EA6A980-91C5-49D5-9EA0-D0E149D51BFE}"/>
              </a:ext>
            </a:extLst>
          </p:cNvPr>
          <p:cNvSpPr txBox="1">
            <a:spLocks/>
          </p:cNvSpPr>
          <p:nvPr userDrawn="1"/>
        </p:nvSpPr>
        <p:spPr>
          <a:xfrm>
            <a:off x="0" y="6346817"/>
            <a:ext cx="9143999" cy="521574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 fontScale="92500" lnSpcReduction="20000"/>
          </a:bodyPr>
          <a:lstStyle>
            <a:lvl1pPr marL="93243" indent="-93243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48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24324" indent="-124324">
              <a:defRPr sz="4800"/>
            </a:pPr>
            <a:endParaRPr lang="en-US" sz="3600" kern="0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6781800" y="6477000"/>
            <a:ext cx="3642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E90346AF-ACFB-4C64-9BFA-79D3B779B3BC}" type="slidenum">
              <a:rPr lang="en-US" sz="12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7C079AE-4A9A-4A62-8DB7-254982D7F3A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410" y="6346817"/>
            <a:ext cx="1951212" cy="4973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0926C6-FD59-459C-AA95-DABE5BD6B67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2" y="6346817"/>
            <a:ext cx="598756" cy="5111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687BA9-1459-4E58-A0E9-202DA26708A2}"/>
              </a:ext>
            </a:extLst>
          </p:cNvPr>
          <p:cNvSpPr txBox="1"/>
          <p:nvPr userDrawn="1"/>
        </p:nvSpPr>
        <p:spPr>
          <a:xfrm>
            <a:off x="4020112" y="6477000"/>
            <a:ext cx="8735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Ray</a:t>
            </a:r>
            <a:r>
              <a:rPr lang="en-US" sz="1200" baseline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Hafalia</a:t>
            </a:r>
            <a:endParaRPr 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A97FC1-EBAD-40D8-85B2-AACAD2F5E9D0}"/>
              </a:ext>
            </a:extLst>
          </p:cNvPr>
          <p:cNvSpPr txBox="1"/>
          <p:nvPr userDrawn="1"/>
        </p:nvSpPr>
        <p:spPr>
          <a:xfrm>
            <a:off x="558144" y="6477000"/>
            <a:ext cx="19625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TFD PDR, February 16, 2023 </a:t>
            </a:r>
          </a:p>
        </p:txBody>
      </p:sp>
      <p:sp>
        <p:nvSpPr>
          <p:cNvPr id="27" name="Rectangle">
            <a:extLst>
              <a:ext uri="{FF2B5EF4-FFF2-40B4-BE49-F238E27FC236}">
                <a16:creationId xmlns:a16="http://schemas.microsoft.com/office/drawing/2014/main" id="{E280F3CE-4C41-46A0-A367-7C67A4D44EB9}"/>
              </a:ext>
            </a:extLst>
          </p:cNvPr>
          <p:cNvSpPr txBox="1">
            <a:spLocks/>
          </p:cNvSpPr>
          <p:nvPr userDrawn="1"/>
        </p:nvSpPr>
        <p:spPr>
          <a:xfrm>
            <a:off x="0" y="6927"/>
            <a:ext cx="9143999" cy="685801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/>
          </a:bodyPr>
          <a:lstStyle>
            <a:lvl1pPr marL="93243" indent="-93243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48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24324" indent="-124324">
              <a:defRPr sz="4800"/>
            </a:pPr>
            <a:endParaRPr lang="en-US" sz="3600" kern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—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3C5A3-8675-435E-A2DE-9DA1E5691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56388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6672" y="3762165"/>
            <a:ext cx="8458200" cy="2227243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z="2800" dirty="0" smtClean="0"/>
              <a:t>Ray Hafalia, </a:t>
            </a:r>
            <a:r>
              <a:rPr lang="en-US" sz="2800" dirty="0"/>
              <a:t>LBNL</a:t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TFD Preliminary Design Review</a:t>
            </a:r>
            <a:br>
              <a:rPr lang="en-US" sz="2800" dirty="0"/>
            </a:br>
            <a:r>
              <a:rPr lang="en-US" sz="2800" dirty="0"/>
              <a:t>February 16, 2023 </a:t>
            </a:r>
            <a:endParaRPr lang="en-US" sz="2800" i="1" dirty="0"/>
          </a:p>
        </p:txBody>
      </p:sp>
      <p:pic>
        <p:nvPicPr>
          <p:cNvPr id="8" name="Picture 47" descr="RGB_White-Seal_White-Mark_SC_Horizont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115" y="143242"/>
            <a:ext cx="2286000" cy="42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6761"/>
            <a:ext cx="2898775" cy="480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DC1B25-8028-4F21-8F12-68605E4120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229" y="36493"/>
            <a:ext cx="760543" cy="649307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7B017984-2A2D-44BC-A164-F416B7AA05CF}"/>
              </a:ext>
            </a:extLst>
          </p:cNvPr>
          <p:cNvSpPr txBox="1">
            <a:spLocks/>
          </p:cNvSpPr>
          <p:nvPr/>
        </p:nvSpPr>
        <p:spPr>
          <a:xfrm>
            <a:off x="0" y="2286000"/>
            <a:ext cx="9143999" cy="826858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 fontScale="70000" lnSpcReduction="20000"/>
          </a:bodyPr>
          <a:lstStyle>
            <a:lvl1pPr marL="93243" indent="-93243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48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24324" indent="-124324">
              <a:defRPr sz="4800"/>
            </a:pPr>
            <a:r>
              <a:rPr lang="en-US" sz="3600" kern="0" dirty="0" smtClean="0"/>
              <a:t>TFD Magnet Structural Design</a:t>
            </a:r>
          </a:p>
          <a:p>
            <a:pPr marL="124324" indent="-124324">
              <a:defRPr sz="4800"/>
            </a:pPr>
            <a:r>
              <a:rPr lang="en-US" sz="3600" kern="0" dirty="0" smtClean="0"/>
              <a:t>And Assembly Tooling</a:t>
            </a:r>
            <a:endParaRPr lang="en-US" sz="3600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Magnet Top Assembly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6200" y="685800"/>
            <a:ext cx="9121390" cy="5618284"/>
            <a:chOff x="76200" y="685800"/>
            <a:chExt cx="9121390" cy="5618284"/>
          </a:xfrm>
        </p:grpSpPr>
        <p:sp>
          <p:nvSpPr>
            <p:cNvPr id="27" name="TextBox 26"/>
            <p:cNvSpPr txBox="1"/>
            <p:nvPr/>
          </p:nvSpPr>
          <p:spPr>
            <a:xfrm>
              <a:off x="5301042" y="5562600"/>
              <a:ext cx="2470978" cy="5078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TFD Magnet Top Assembly</a:t>
              </a:r>
            </a:p>
            <a:p>
              <a:pPr algn="ctr"/>
              <a:r>
                <a:rPr lang="en-US" sz="1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Weight: 18100 </a:t>
              </a:r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kg [39910 </a:t>
              </a:r>
              <a:r>
                <a:rPr lang="en-US" sz="1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lbs</a:t>
              </a:r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 ]</a:t>
              </a:r>
              <a:endParaRPr lang="en-US" sz="11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30" t="12222" r="39697" b="12820"/>
            <a:stretch/>
          </p:blipFill>
          <p:spPr>
            <a:xfrm>
              <a:off x="76200" y="2362200"/>
              <a:ext cx="1635475" cy="391888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33" t="13331" r="23515" b="11525"/>
            <a:stretch/>
          </p:blipFill>
          <p:spPr>
            <a:xfrm>
              <a:off x="100016" y="704851"/>
              <a:ext cx="1588682" cy="159726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9" t="12222" r="13940" b="15556"/>
            <a:stretch/>
          </p:blipFill>
          <p:spPr>
            <a:xfrm>
              <a:off x="1752601" y="733181"/>
              <a:ext cx="2209800" cy="157842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40" t="11936" r="40049" b="11970"/>
            <a:stretch/>
          </p:blipFill>
          <p:spPr>
            <a:xfrm>
              <a:off x="1981200" y="2362199"/>
              <a:ext cx="1623129" cy="394188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63" t="15556" r="21667" b="13333"/>
            <a:stretch/>
          </p:blipFill>
          <p:spPr>
            <a:xfrm>
              <a:off x="4038600" y="733181"/>
              <a:ext cx="4994032" cy="4876800"/>
            </a:xfrm>
            <a:prstGeom prst="rect">
              <a:avLst/>
            </a:prstGeom>
          </p:spPr>
        </p:pic>
        <p:cxnSp>
          <p:nvCxnSpPr>
            <p:cNvPr id="22" name="Straight Arrow Connector 21"/>
            <p:cNvCxnSpPr/>
            <p:nvPr/>
          </p:nvCxnSpPr>
          <p:spPr bwMode="auto">
            <a:xfrm flipH="1">
              <a:off x="6134938" y="1026736"/>
              <a:ext cx="795337" cy="126920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  <p:sp>
          <p:nvSpPr>
            <p:cNvPr id="24" name="TextBox 23"/>
            <p:cNvSpPr txBox="1"/>
            <p:nvPr/>
          </p:nvSpPr>
          <p:spPr>
            <a:xfrm>
              <a:off x="5810486" y="685800"/>
              <a:ext cx="218719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Vertical Load Keys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 flipH="1">
              <a:off x="6904081" y="1026736"/>
              <a:ext cx="26194" cy="127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H="1" flipV="1">
              <a:off x="7543800" y="2941138"/>
              <a:ext cx="654560" cy="2164262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  <p:sp>
          <p:nvSpPr>
            <p:cNvPr id="23" name="TextBox 22"/>
            <p:cNvSpPr txBox="1"/>
            <p:nvPr/>
          </p:nvSpPr>
          <p:spPr>
            <a:xfrm>
              <a:off x="7010400" y="5071646"/>
              <a:ext cx="218719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Horizontal Load Keys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 flipH="1" flipV="1">
              <a:off x="7543800" y="3398338"/>
              <a:ext cx="654560" cy="1707062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50712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Magnet Top Assembly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75864" y="763102"/>
            <a:ext cx="8153398" cy="5517956"/>
            <a:chOff x="486228" y="763102"/>
            <a:chExt cx="8153398" cy="55179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2" t="12222" r="2778" b="13333"/>
            <a:stretch/>
          </p:blipFill>
          <p:spPr>
            <a:xfrm>
              <a:off x="486228" y="763102"/>
              <a:ext cx="8153398" cy="5517956"/>
            </a:xfrm>
            <a:prstGeom prst="rect">
              <a:avLst/>
            </a:prstGeom>
          </p:spPr>
        </p:pic>
        <p:cxnSp>
          <p:nvCxnSpPr>
            <p:cNvPr id="22" name="Straight Arrow Connector 21"/>
            <p:cNvCxnSpPr/>
            <p:nvPr/>
          </p:nvCxnSpPr>
          <p:spPr bwMode="auto">
            <a:xfrm>
              <a:off x="4656932" y="1371600"/>
              <a:ext cx="1496218" cy="6731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  <p:sp>
          <p:nvSpPr>
            <p:cNvPr id="24" name="TextBox 23"/>
            <p:cNvSpPr txBox="1"/>
            <p:nvPr/>
          </p:nvSpPr>
          <p:spPr>
            <a:xfrm>
              <a:off x="1517065" y="2166715"/>
              <a:ext cx="2187190" cy="5078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Shell &amp; Yoke Structure</a:t>
              </a:r>
            </a:p>
            <a:p>
              <a:pPr algn="ctr"/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Weight: 12798 kg [28215 </a:t>
              </a:r>
              <a:r>
                <a:rPr lang="en-US" sz="1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lbs</a:t>
              </a:r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en-US"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>
              <a:off x="3505200" y="2438400"/>
              <a:ext cx="747486" cy="42091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  <p:cxnSp>
          <p:nvCxnSpPr>
            <p:cNvPr id="21" name="Straight Arrow Connector 20"/>
            <p:cNvCxnSpPr>
              <a:stCxn id="23" idx="0"/>
            </p:cNvCxnSpPr>
            <p:nvPr/>
          </p:nvCxnSpPr>
          <p:spPr bwMode="auto">
            <a:xfrm flipV="1">
              <a:off x="7492010" y="2206626"/>
              <a:ext cx="178790" cy="744652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  <p:sp>
          <p:nvSpPr>
            <p:cNvPr id="23" name="TextBox 22"/>
            <p:cNvSpPr txBox="1"/>
            <p:nvPr/>
          </p:nvSpPr>
          <p:spPr>
            <a:xfrm>
              <a:off x="6355753" y="2951278"/>
              <a:ext cx="2272514" cy="6771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Axial Rods (4)</a:t>
              </a:r>
            </a:p>
            <a:p>
              <a:pPr algn="ctr"/>
              <a:r>
                <a:rPr lang="en-US" sz="1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Stainless Steel</a:t>
              </a:r>
            </a:p>
            <a:p>
              <a:pPr algn="ctr"/>
              <a:r>
                <a:rPr lang="en-US" sz="1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Weight (each):  106 kg [234 </a:t>
              </a:r>
              <a:r>
                <a:rPr lang="en-US" sz="11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lbs</a:t>
              </a:r>
              <a:r>
                <a:rPr lang="en-US" sz="1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 flipH="1" flipV="1">
              <a:off x="2684712" y="5048609"/>
              <a:ext cx="690568" cy="40673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3048000" y="5393323"/>
              <a:ext cx="2187190" cy="5078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Coil Pack Assembly</a:t>
              </a:r>
            </a:p>
            <a:p>
              <a:pPr algn="ctr"/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Weight:  3496 kg [7709 </a:t>
              </a:r>
              <a:r>
                <a:rPr lang="en-US" sz="1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lbs</a:t>
              </a:r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en-US" sz="11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86228" y="3312916"/>
              <a:ext cx="1981200" cy="6771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RE End Plate</a:t>
              </a:r>
            </a:p>
            <a:p>
              <a:pPr algn="ctr"/>
              <a:r>
                <a:rPr lang="en-US" sz="1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Nitronic 40</a:t>
              </a:r>
            </a:p>
            <a:p>
              <a:pPr algn="ctr"/>
              <a:r>
                <a:rPr lang="en-US" sz="1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Weight:  609 kg [1343 </a:t>
              </a:r>
              <a:r>
                <a:rPr lang="en-US" sz="11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lbs</a:t>
              </a:r>
              <a:r>
                <a:rPr lang="en-US" sz="1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10676" y="1105525"/>
              <a:ext cx="2321294" cy="7232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 End Plate</a:t>
              </a:r>
            </a:p>
            <a:p>
              <a:pPr algn="ctr"/>
              <a:r>
                <a:rPr lang="en-US" sz="125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Nitronic 40</a:t>
              </a:r>
            </a:p>
            <a:p>
              <a:pPr algn="ctr"/>
              <a:r>
                <a:rPr lang="en-US" sz="1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Weight:  525 kg [1157 </a:t>
              </a:r>
              <a:r>
                <a:rPr lang="en-US" sz="11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lbs</a:t>
              </a:r>
              <a:r>
                <a:rPr lang="en-US" sz="1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</a:p>
          </p:txBody>
        </p:sp>
        <p:cxnSp>
          <p:nvCxnSpPr>
            <p:cNvPr id="28" name="Straight Arrow Connector 27"/>
            <p:cNvCxnSpPr>
              <a:stCxn id="17" idx="2"/>
            </p:cNvCxnSpPr>
            <p:nvPr/>
          </p:nvCxnSpPr>
          <p:spPr bwMode="auto">
            <a:xfrm flipH="1">
              <a:off x="908050" y="3990024"/>
              <a:ext cx="568778" cy="113442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8193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9" t="13333" r="19950" b="11837"/>
          <a:stretch/>
        </p:blipFill>
        <p:spPr>
          <a:xfrm>
            <a:off x="85531" y="1003302"/>
            <a:ext cx="4412594" cy="44059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8" t="13333" r="21667" b="12381"/>
          <a:stretch/>
        </p:blipFill>
        <p:spPr>
          <a:xfrm>
            <a:off x="4642298" y="1006412"/>
            <a:ext cx="4406840" cy="4402807"/>
          </a:xfrm>
          <a:prstGeom prst="rect">
            <a:avLst/>
          </a:prstGeom>
        </p:spPr>
      </p:pic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Magnet Top Assembly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790" y="5435656"/>
            <a:ext cx="4213610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Vertical Preload of Coil Pack</a:t>
            </a:r>
          </a:p>
          <a:p>
            <a:pPr algn="ctr"/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ladder operations are performed from the return end of magnet.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91313" y="5435656"/>
            <a:ext cx="3908810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Horizontal Preload of Coil Pack</a:t>
            </a:r>
          </a:p>
          <a:p>
            <a:pPr algn="ctr"/>
            <a:r>
              <a:rPr 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Bladder operations are performed from the lead end of magnet.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8188" y="712236"/>
            <a:ext cx="390881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Vertical Bladders and Keys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1321595" y="1007967"/>
            <a:ext cx="805655" cy="14209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sm" len="lg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1321594" y="1007967"/>
            <a:ext cx="1132681" cy="141138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sm" len="lg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6579901" y="685800"/>
            <a:ext cx="264029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Horizontal Bladders and Keys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6791325" y="979975"/>
            <a:ext cx="1142565" cy="71547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sm" len="lg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H="1">
            <a:off x="7750175" y="979975"/>
            <a:ext cx="183713" cy="224582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sm" len="lg"/>
          </a:ln>
          <a:effectLst/>
        </p:spPr>
      </p:cxnSp>
    </p:spTree>
    <p:extLst>
      <p:ext uri="{BB962C8B-B14F-4D97-AF65-F5344CB8AC3E}">
        <p14:creationId xmlns:p14="http://schemas.microsoft.com/office/powerpoint/2010/main" val="40365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45957" y="152400"/>
            <a:ext cx="8516938" cy="546100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Reference Assembly Drawing </a:t>
            </a:r>
            <a:r>
              <a:rPr lang="en-US" sz="2000" dirty="0" smtClean="0">
                <a:solidFill>
                  <a:schemeClr val="bg1"/>
                </a:solidFill>
              </a:rPr>
              <a:t>for HFVMTF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rgbClr val="FF9900"/>
                </a:solidFill>
              </a:rPr>
              <a:t>[</a:t>
            </a:r>
            <a:r>
              <a:rPr lang="en-US" sz="1600" dirty="0" smtClean="0">
                <a:solidFill>
                  <a:srgbClr val="FF9900"/>
                </a:solidFill>
              </a:rPr>
              <a:t>Slide supplied by </a:t>
            </a:r>
            <a:r>
              <a:rPr lang="en-US" sz="1600" dirty="0" err="1" smtClean="0">
                <a:solidFill>
                  <a:srgbClr val="FF9900"/>
                </a:solidFill>
              </a:rPr>
              <a:t>GianLuca</a:t>
            </a:r>
            <a:r>
              <a:rPr lang="en-US" sz="1600" dirty="0" smtClean="0">
                <a:solidFill>
                  <a:srgbClr val="FF9900"/>
                </a:solidFill>
              </a:rPr>
              <a:t>]</a:t>
            </a:r>
            <a:endParaRPr lang="en-US" sz="1600" dirty="0">
              <a:solidFill>
                <a:srgbClr val="FF99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F79E85-6119-A325-B128-5CA822B6C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31" y="748195"/>
            <a:ext cx="8516938" cy="550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End Presentation</a:t>
            </a:r>
            <a:br>
              <a:rPr lang="en-US" sz="2000" dirty="0" smtClean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0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39700"/>
            <a:ext cx="7027864" cy="546100"/>
          </a:xfrm>
        </p:spPr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Magnet Installation in the HFVMTF Cryostat Header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85800" y="718999"/>
            <a:ext cx="7512816" cy="5593881"/>
            <a:chOff x="685800" y="718999"/>
            <a:chExt cx="7512816" cy="559388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69" t="14445" r="42273" b="13704"/>
            <a:stretch/>
          </p:blipFill>
          <p:spPr>
            <a:xfrm>
              <a:off x="6457186" y="751122"/>
              <a:ext cx="1741430" cy="553831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63" t="15556" r="44848" b="13333"/>
            <a:stretch/>
          </p:blipFill>
          <p:spPr>
            <a:xfrm>
              <a:off x="2801936" y="720262"/>
              <a:ext cx="1922464" cy="559261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32" t="15556" r="44848" b="13211"/>
            <a:stretch/>
          </p:blipFill>
          <p:spPr>
            <a:xfrm>
              <a:off x="685800" y="718999"/>
              <a:ext cx="1943101" cy="5593881"/>
            </a:xfrm>
            <a:prstGeom prst="rect">
              <a:avLst/>
            </a:prstGeom>
          </p:spPr>
        </p:pic>
      </p:grpSp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-58736" y="169652"/>
            <a:ext cx="1354136" cy="381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79F"/>
                </a:solidFill>
                <a:latin typeface="Arial" charset="0"/>
              </a:defRPr>
            </a:lvl9pPr>
          </a:lstStyle>
          <a:p>
            <a:r>
              <a:rPr lang="en-US" sz="1400" kern="0" dirty="0" smtClean="0">
                <a:solidFill>
                  <a:srgbClr val="FF00FF"/>
                </a:solidFill>
              </a:rPr>
              <a:t>Extra Slide</a:t>
            </a:r>
            <a:endParaRPr lang="en-US" sz="1400" kern="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95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Major Subassemblies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6D247D-AC04-411D-B50F-EAC9ED383CD1}"/>
              </a:ext>
            </a:extLst>
          </p:cNvPr>
          <p:cNvSpPr txBox="1"/>
          <p:nvPr/>
        </p:nvSpPr>
        <p:spPr>
          <a:xfrm>
            <a:off x="685800" y="1066800"/>
            <a:ext cx="6019800" cy="248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000"/>
              </a:spcAft>
            </a:pPr>
            <a:r>
              <a:rPr lang="en-US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1.0	Coil Winding &amp; Reaction Fixture</a:t>
            </a:r>
          </a:p>
          <a:p>
            <a:pPr marL="457200" indent="-457200">
              <a:spcAft>
                <a:spcPts val="1000"/>
              </a:spcAft>
            </a:pPr>
            <a:r>
              <a:rPr lang="en-US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2.0  Coil Reaction Fixture-in-Retort [Conceptual]</a:t>
            </a:r>
            <a:endParaRPr lang="en-US" sz="19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Aft>
                <a:spcPts val="1000"/>
              </a:spcAft>
            </a:pPr>
            <a:r>
              <a:rPr lang="en-US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2.0</a:t>
            </a:r>
            <a:r>
              <a:rPr lang="en-US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	Coil Module</a:t>
            </a:r>
          </a:p>
          <a:p>
            <a:pPr marL="457200" indent="-457200">
              <a:spcAft>
                <a:spcPts val="1000"/>
              </a:spcAft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.0	Coil Pack </a:t>
            </a:r>
          </a:p>
          <a:p>
            <a:pPr marL="457200" indent="-457200">
              <a:spcAft>
                <a:spcPts val="1000"/>
              </a:spcAft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.0	Shell – Yoke Structure</a:t>
            </a:r>
          </a:p>
          <a:p>
            <a:pPr marL="457200" indent="-457200">
              <a:spcAft>
                <a:spcPts val="1000"/>
              </a:spcAft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.0	Magnet Top Assembly</a:t>
            </a: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04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Coil Winding and Reaction Fixture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rgbClr val="FFFF00"/>
                </a:solidFill>
              </a:rPr>
              <a:t>[To be covered, in detail, in “Coil Parts &amp; Fabrication Tooling”, Jose Luis]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1002" y="5615226"/>
            <a:ext cx="22274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Upgraded Winding Table</a:t>
            </a:r>
          </a:p>
          <a:p>
            <a:r>
              <a:rPr 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Reinforced existing infrastructure.</a:t>
            </a:r>
          </a:p>
          <a:p>
            <a:pPr algn="ctr"/>
            <a:r>
              <a:rPr 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[Concept shown]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1095" y="748630"/>
            <a:ext cx="9035367" cy="5499770"/>
            <a:chOff x="57149" y="748630"/>
            <a:chExt cx="9035367" cy="54997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91" t="8889" r="27677" b="8889"/>
            <a:stretch/>
          </p:blipFill>
          <p:spPr>
            <a:xfrm>
              <a:off x="4495800" y="762000"/>
              <a:ext cx="4596716" cy="54864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56" t="23334" r="23384" b="8889"/>
            <a:stretch/>
          </p:blipFill>
          <p:spPr>
            <a:xfrm>
              <a:off x="57149" y="748630"/>
              <a:ext cx="4361461" cy="3747170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 bwMode="auto">
            <a:xfrm flipV="1">
              <a:off x="3784952" y="4953000"/>
              <a:ext cx="1936102" cy="83820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1609784" y="5087950"/>
              <a:ext cx="222990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Reaction Base Plate </a:t>
              </a:r>
              <a:r>
                <a:rPr lang="en-US" sz="16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Assy</a:t>
              </a:r>
              <a:endParaRPr lang="en-US" sz="16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1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Weight:  430 KG [948 </a:t>
              </a:r>
              <a:r>
                <a:rPr lang="en-US" sz="11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lbs</a:t>
              </a:r>
              <a:r>
                <a:rPr lang="en-US" sz="1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].</a:t>
              </a:r>
              <a:endParaRPr lang="en-US"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V="1">
              <a:off x="3784952" y="4038600"/>
              <a:ext cx="1396648" cy="123319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1609784" y="4572000"/>
              <a:ext cx="2044855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Coil 1 Reaction Fixture</a:t>
              </a:r>
            </a:p>
            <a:p>
              <a:r>
                <a:rPr lang="en-US" sz="1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Weight:  2195 KG [4841 </a:t>
              </a:r>
              <a:r>
                <a:rPr lang="en-US" sz="11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lbs</a:t>
              </a:r>
              <a:r>
                <a:rPr lang="en-US" sz="1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].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 flipV="1">
              <a:off x="3607670" y="2895600"/>
              <a:ext cx="1573930" cy="1872343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80648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Coil Reaction </a:t>
            </a:r>
            <a:r>
              <a:rPr lang="en-US" sz="2000" dirty="0" smtClean="0">
                <a:solidFill>
                  <a:schemeClr val="bg1"/>
                </a:solidFill>
              </a:rPr>
              <a:t>Fixture in </a:t>
            </a:r>
            <a:r>
              <a:rPr lang="en-US" sz="2000" dirty="0" smtClean="0">
                <a:solidFill>
                  <a:schemeClr val="bg1"/>
                </a:solidFill>
              </a:rPr>
              <a:t>Retort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rgbClr val="FFFF00"/>
                </a:solidFill>
              </a:rPr>
              <a:t>[Preliminary design, as initially shown by Diego]</a:t>
            </a:r>
            <a:endParaRPr lang="en-US" sz="1600" dirty="0">
              <a:solidFill>
                <a:srgbClr val="FFFF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8785" y="762000"/>
            <a:ext cx="8930916" cy="5486400"/>
            <a:chOff x="98785" y="762000"/>
            <a:chExt cx="8930916" cy="5486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50" t="8889" r="27677" b="8889"/>
            <a:stretch/>
          </p:blipFill>
          <p:spPr>
            <a:xfrm>
              <a:off x="98785" y="762000"/>
              <a:ext cx="4522574" cy="54864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1" t="8889" r="6212" b="16667"/>
            <a:stretch/>
          </p:blipFill>
          <p:spPr>
            <a:xfrm>
              <a:off x="4664691" y="762000"/>
              <a:ext cx="4365010" cy="28956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63" t="8889" r="4494" b="16667"/>
            <a:stretch/>
          </p:blipFill>
          <p:spPr>
            <a:xfrm>
              <a:off x="5008728" y="3733800"/>
              <a:ext cx="3678072" cy="2514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54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Coil Module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0" y="1295400"/>
            <a:ext cx="9087143" cy="4694015"/>
            <a:chOff x="0" y="1295400"/>
            <a:chExt cx="9087143" cy="46940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2" t="15556" r="17374" b="14444"/>
            <a:stretch/>
          </p:blipFill>
          <p:spPr>
            <a:xfrm>
              <a:off x="3445794" y="1295400"/>
              <a:ext cx="5641349" cy="4334207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>
              <a:stCxn id="8" idx="3"/>
            </p:cNvCxnSpPr>
            <p:nvPr/>
          </p:nvCxnSpPr>
          <p:spPr bwMode="auto">
            <a:xfrm flipV="1">
              <a:off x="3001268" y="3713584"/>
              <a:ext cx="1160185" cy="7953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  <p:sp>
          <p:nvSpPr>
            <p:cNvPr id="8" name="TextBox 7"/>
            <p:cNvSpPr txBox="1"/>
            <p:nvPr/>
          </p:nvSpPr>
          <p:spPr>
            <a:xfrm>
              <a:off x="1042975" y="3623846"/>
              <a:ext cx="19582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Inter-Coil Smart Shim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26002" y="3170009"/>
              <a:ext cx="25081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Inter-Coil Spacer </a:t>
              </a:r>
              <a:r>
                <a:rPr lang="en-US" sz="1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(Stainless Steel)</a:t>
              </a:r>
            </a:p>
          </p:txBody>
        </p:sp>
        <p:cxnSp>
          <p:nvCxnSpPr>
            <p:cNvPr id="12" name="Straight Arrow Connector 11"/>
            <p:cNvCxnSpPr>
              <a:stCxn id="11" idx="3"/>
            </p:cNvCxnSpPr>
            <p:nvPr/>
          </p:nvCxnSpPr>
          <p:spPr bwMode="auto">
            <a:xfrm>
              <a:off x="2934125" y="3339286"/>
              <a:ext cx="1180675" cy="16591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  <p:cxnSp>
          <p:nvCxnSpPr>
            <p:cNvPr id="15" name="Straight Arrow Connector 14"/>
            <p:cNvCxnSpPr>
              <a:stCxn id="14" idx="3"/>
            </p:cNvCxnSpPr>
            <p:nvPr/>
          </p:nvCxnSpPr>
          <p:spPr bwMode="auto">
            <a:xfrm>
              <a:off x="3209443" y="2866947"/>
              <a:ext cx="1062814" cy="24530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  <p:sp>
          <p:nvSpPr>
            <p:cNvPr id="17" name="TextBox 16"/>
            <p:cNvSpPr txBox="1"/>
            <p:nvPr/>
          </p:nvSpPr>
          <p:spPr>
            <a:xfrm>
              <a:off x="1094235" y="2151561"/>
              <a:ext cx="19638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Wedge </a:t>
              </a:r>
              <a:r>
                <a:rPr lang="en-US" sz="1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(Stainless Steel)</a:t>
              </a:r>
              <a:endParaRPr lang="en-US"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8" name="Straight Arrow Connector 17"/>
            <p:cNvCxnSpPr>
              <a:stCxn id="17" idx="3"/>
            </p:cNvCxnSpPr>
            <p:nvPr/>
          </p:nvCxnSpPr>
          <p:spPr bwMode="auto">
            <a:xfrm>
              <a:off x="3058057" y="2320838"/>
              <a:ext cx="1075793" cy="15823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2563112" y="2697670"/>
              <a:ext cx="6463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Coil 1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 bwMode="auto">
            <a:xfrm flipV="1">
              <a:off x="3160931" y="4672332"/>
              <a:ext cx="1268488" cy="20446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  <p:sp>
          <p:nvSpPr>
            <p:cNvPr id="37" name="TextBox 36"/>
            <p:cNvSpPr txBox="1"/>
            <p:nvPr/>
          </p:nvSpPr>
          <p:spPr>
            <a:xfrm>
              <a:off x="0" y="4713517"/>
              <a:ext cx="32856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Vertical Load Pad Spacer </a:t>
              </a:r>
              <a:r>
                <a:rPr lang="en-US" sz="1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(Stainless Steel)</a:t>
              </a:r>
              <a:endParaRPr lang="en-US"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9" name="Straight Arrow Connector 38"/>
            <p:cNvCxnSpPr>
              <a:stCxn id="40" idx="3"/>
            </p:cNvCxnSpPr>
            <p:nvPr/>
          </p:nvCxnSpPr>
          <p:spPr bwMode="auto">
            <a:xfrm flipV="1">
              <a:off x="3004360" y="4971519"/>
              <a:ext cx="1110440" cy="38799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  <p:sp>
          <p:nvSpPr>
            <p:cNvPr id="40" name="TextBox 39"/>
            <p:cNvSpPr txBox="1"/>
            <p:nvPr/>
          </p:nvSpPr>
          <p:spPr>
            <a:xfrm>
              <a:off x="1393342" y="5190238"/>
              <a:ext cx="16110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Vertical Load Pad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2" name="Straight Arrow Connector 41"/>
            <p:cNvCxnSpPr>
              <a:stCxn id="43" idx="3"/>
            </p:cNvCxnSpPr>
            <p:nvPr/>
          </p:nvCxnSpPr>
          <p:spPr bwMode="auto">
            <a:xfrm flipV="1">
              <a:off x="3093604" y="5257800"/>
              <a:ext cx="1067849" cy="56233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>
              <a:off x="0" y="5650861"/>
              <a:ext cx="30936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Assembly Support </a:t>
              </a:r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Fixture </a:t>
              </a:r>
              <a:r>
                <a:rPr lang="en-US" sz="1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[Conceptual]</a:t>
              </a:r>
              <a:endParaRPr lang="en-US"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42975" y="1625656"/>
              <a:ext cx="21625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Mid-Plane Smart Shims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7" name="Straight Arrow Connector 46"/>
            <p:cNvCxnSpPr>
              <a:stCxn id="46" idx="3"/>
            </p:cNvCxnSpPr>
            <p:nvPr/>
          </p:nvCxnSpPr>
          <p:spPr bwMode="auto">
            <a:xfrm>
              <a:off x="3205504" y="1794933"/>
              <a:ext cx="928346" cy="28151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  <p:sp>
          <p:nvSpPr>
            <p:cNvPr id="54" name="TextBox 53"/>
            <p:cNvSpPr txBox="1"/>
            <p:nvPr/>
          </p:nvSpPr>
          <p:spPr>
            <a:xfrm>
              <a:off x="2514600" y="4177460"/>
              <a:ext cx="6463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Coil 2</a:t>
              </a:r>
            </a:p>
          </p:txBody>
        </p:sp>
        <p:cxnSp>
          <p:nvCxnSpPr>
            <p:cNvPr id="55" name="Straight Arrow Connector 54"/>
            <p:cNvCxnSpPr>
              <a:stCxn id="54" idx="3"/>
            </p:cNvCxnSpPr>
            <p:nvPr/>
          </p:nvCxnSpPr>
          <p:spPr bwMode="auto">
            <a:xfrm flipV="1">
              <a:off x="3160931" y="4049486"/>
              <a:ext cx="1149812" cy="29725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574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Coil Module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95875" y="1676400"/>
            <a:ext cx="2781300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" dirty="0" smtClean="0">
                <a:latin typeface="Calibri" panose="020F0502020204030204" pitchFamily="34" charset="0"/>
                <a:cs typeface="Calibri" panose="020F0502020204030204" pitchFamily="34" charset="0"/>
              </a:rPr>
              <a:t>Coil Module Weight:  1213 kg [2675 </a:t>
            </a:r>
            <a:r>
              <a:rPr lang="en-US" sz="125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lbs</a:t>
            </a:r>
            <a:r>
              <a:rPr lang="en-US" sz="1250" dirty="0" smtClean="0">
                <a:latin typeface="Calibri" panose="020F0502020204030204" pitchFamily="34" charset="0"/>
                <a:cs typeface="Calibri" panose="020F0502020204030204" pitchFamily="34" charset="0"/>
              </a:rPr>
              <a:t>]  </a:t>
            </a:r>
            <a:endParaRPr lang="en-US" sz="12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7" t="16667" r="7071" b="16667"/>
          <a:stretch/>
        </p:blipFill>
        <p:spPr>
          <a:xfrm>
            <a:off x="60619" y="766492"/>
            <a:ext cx="4739981" cy="29116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6" t="13817" r="11567" b="17083"/>
          <a:stretch/>
        </p:blipFill>
        <p:spPr>
          <a:xfrm>
            <a:off x="3886200" y="2590800"/>
            <a:ext cx="5200651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Coil Pack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7150" y="754547"/>
            <a:ext cx="9027285" cy="5570053"/>
            <a:chOff x="48207" y="754547"/>
            <a:chExt cx="9027285" cy="557005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6" t="13333" r="9646" b="14445"/>
            <a:stretch/>
          </p:blipFill>
          <p:spPr>
            <a:xfrm>
              <a:off x="48207" y="762000"/>
              <a:ext cx="4474723" cy="3094223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5" t="14445" r="18233" b="14444"/>
            <a:stretch/>
          </p:blipFill>
          <p:spPr>
            <a:xfrm>
              <a:off x="4620207" y="762000"/>
              <a:ext cx="4455285" cy="343540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964279" y="1278017"/>
              <a:ext cx="21625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Coil Modules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6" name="Straight Arrow Connector 25"/>
            <p:cNvCxnSpPr>
              <a:stCxn id="25" idx="3"/>
            </p:cNvCxnSpPr>
            <p:nvPr/>
          </p:nvCxnSpPr>
          <p:spPr bwMode="auto">
            <a:xfrm>
              <a:off x="4126808" y="1447294"/>
              <a:ext cx="1747542" cy="86033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  <p:cxnSp>
          <p:nvCxnSpPr>
            <p:cNvPr id="32" name="Straight Arrow Connector 31"/>
            <p:cNvCxnSpPr>
              <a:stCxn id="25" idx="3"/>
            </p:cNvCxnSpPr>
            <p:nvPr/>
          </p:nvCxnSpPr>
          <p:spPr bwMode="auto">
            <a:xfrm>
              <a:off x="4126808" y="1447294"/>
              <a:ext cx="1529015" cy="177366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>
              <a:off x="4481556" y="1035694"/>
              <a:ext cx="1538244" cy="59020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  <p:sp>
          <p:nvSpPr>
            <p:cNvPr id="41" name="TextBox 40"/>
            <p:cNvSpPr txBox="1"/>
            <p:nvPr/>
          </p:nvSpPr>
          <p:spPr>
            <a:xfrm>
              <a:off x="6456064" y="4585281"/>
              <a:ext cx="25238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Assembly Support Fixture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 bwMode="auto">
            <a:xfrm flipH="1" flipV="1">
              <a:off x="5936829" y="3621680"/>
              <a:ext cx="823734" cy="112009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  <p:cxnSp>
          <p:nvCxnSpPr>
            <p:cNvPr id="60" name="Straight Arrow Connector 59"/>
            <p:cNvCxnSpPr/>
            <p:nvPr/>
          </p:nvCxnSpPr>
          <p:spPr bwMode="auto">
            <a:xfrm>
              <a:off x="6637092" y="931277"/>
              <a:ext cx="673100" cy="364123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  <p:sp>
          <p:nvSpPr>
            <p:cNvPr id="45" name="TextBox 44"/>
            <p:cNvSpPr txBox="1"/>
            <p:nvPr/>
          </p:nvSpPr>
          <p:spPr>
            <a:xfrm>
              <a:off x="6760563" y="4233446"/>
              <a:ext cx="21625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Mid-Plane Smart Shims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 bwMode="auto">
            <a:xfrm flipH="1" flipV="1">
              <a:off x="6089228" y="3169937"/>
              <a:ext cx="789164" cy="1217913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  <p:cxnSp>
          <p:nvCxnSpPr>
            <p:cNvPr id="49" name="Straight Arrow Connector 48"/>
            <p:cNvCxnSpPr/>
            <p:nvPr/>
          </p:nvCxnSpPr>
          <p:spPr bwMode="auto">
            <a:xfrm>
              <a:off x="4481556" y="1035694"/>
              <a:ext cx="2909844" cy="2134243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  <p:sp>
          <p:nvSpPr>
            <p:cNvPr id="51" name="TextBox 50"/>
            <p:cNvSpPr txBox="1"/>
            <p:nvPr/>
          </p:nvSpPr>
          <p:spPr>
            <a:xfrm>
              <a:off x="2164065" y="849082"/>
              <a:ext cx="23714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Horizontal Load Pads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307277" y="754547"/>
              <a:ext cx="23714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Vertical Load Pads 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9961" y="3563678"/>
              <a:ext cx="2564112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5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Coil Pack Weight:  3496 kg [7709 </a:t>
              </a:r>
              <a:r>
                <a:rPr lang="en-US" sz="125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lbs</a:t>
              </a:r>
              <a:r>
                <a:rPr lang="en-US" sz="125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]  </a:t>
              </a:r>
              <a:endParaRPr lang="en-US" sz="12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59" t="17778" r="23385" b="14444"/>
            <a:stretch/>
          </p:blipFill>
          <p:spPr>
            <a:xfrm>
              <a:off x="1187368" y="3928198"/>
              <a:ext cx="2317832" cy="23964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70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Coil Pack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48207" y="762000"/>
            <a:ext cx="9100339" cy="5562599"/>
            <a:chOff x="-38100" y="762000"/>
            <a:chExt cx="9100339" cy="556259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6" t="16667" r="5354" b="16667"/>
            <a:stretch/>
          </p:blipFill>
          <p:spPr>
            <a:xfrm>
              <a:off x="76200" y="762000"/>
              <a:ext cx="5280661" cy="3200400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76200" y="4403812"/>
              <a:ext cx="2206470" cy="5078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End Caps</a:t>
              </a:r>
            </a:p>
            <a:p>
              <a:r>
                <a:rPr lang="en-US" sz="1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Stainless Steel</a:t>
              </a:r>
              <a:endParaRPr lang="en-US"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60" name="Straight Arrow Connector 59"/>
            <p:cNvCxnSpPr/>
            <p:nvPr/>
          </p:nvCxnSpPr>
          <p:spPr bwMode="auto">
            <a:xfrm flipV="1">
              <a:off x="954165" y="3603731"/>
              <a:ext cx="341235" cy="99505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15" t="15556" r="13940" b="14444"/>
            <a:stretch/>
          </p:blipFill>
          <p:spPr>
            <a:xfrm>
              <a:off x="3886200" y="2298792"/>
              <a:ext cx="5176039" cy="402580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42875" y="955890"/>
              <a:ext cx="260032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Vertical Load Pad Assembly</a:t>
              </a:r>
            </a:p>
            <a:p>
              <a:pPr algn="ctr"/>
              <a:r>
                <a:rPr lang="en-US" sz="1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Weight:  431 kg  [951 </a:t>
              </a:r>
              <a:r>
                <a:rPr lang="en-US" sz="11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lbs</a:t>
              </a:r>
              <a:r>
                <a:rPr lang="en-US" sz="1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en-US"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0" y="4983092"/>
              <a:ext cx="2206470" cy="5078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Center Laminations</a:t>
              </a:r>
            </a:p>
            <a:p>
              <a:r>
                <a:rPr lang="en-US" sz="1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ARMCO Steel (Ferrous)</a:t>
              </a:r>
              <a:endParaRPr lang="en-US"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9" name="Straight Arrow Connector 48"/>
            <p:cNvCxnSpPr/>
            <p:nvPr/>
          </p:nvCxnSpPr>
          <p:spPr bwMode="auto">
            <a:xfrm flipV="1">
              <a:off x="1743492" y="3277251"/>
              <a:ext cx="257150" cy="189019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  <p:cxnSp>
          <p:nvCxnSpPr>
            <p:cNvPr id="50" name="Straight Arrow Connector 49"/>
            <p:cNvCxnSpPr/>
            <p:nvPr/>
          </p:nvCxnSpPr>
          <p:spPr bwMode="auto">
            <a:xfrm flipV="1">
              <a:off x="1744208" y="3059513"/>
              <a:ext cx="704526" cy="210541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  <p:sp>
          <p:nvSpPr>
            <p:cNvPr id="56" name="TextBox 55"/>
            <p:cNvSpPr txBox="1"/>
            <p:nvPr/>
          </p:nvSpPr>
          <p:spPr>
            <a:xfrm>
              <a:off x="6172200" y="5638800"/>
              <a:ext cx="265747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Horizontal Load Pad Assembly</a:t>
              </a:r>
            </a:p>
            <a:p>
              <a:pPr algn="ctr"/>
              <a:r>
                <a:rPr lang="en-US" sz="1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Weight:  535 </a:t>
              </a:r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kg  [1180 </a:t>
              </a:r>
              <a:r>
                <a:rPr lang="en-US" sz="11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lbs</a:t>
              </a:r>
              <a:r>
                <a:rPr lang="en-US" sz="1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en-US"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172200" y="778769"/>
              <a:ext cx="2206470" cy="530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End Caps</a:t>
              </a:r>
            </a:p>
            <a:p>
              <a:r>
                <a:rPr lang="en-US" sz="125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Stainless Steel</a:t>
              </a:r>
              <a:endParaRPr lang="en-US" sz="12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8" name="Straight Arrow Connector 57"/>
            <p:cNvCxnSpPr/>
            <p:nvPr/>
          </p:nvCxnSpPr>
          <p:spPr bwMode="auto">
            <a:xfrm flipH="1">
              <a:off x="4572000" y="992191"/>
              <a:ext cx="1586626" cy="377587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  <p:sp>
          <p:nvSpPr>
            <p:cNvPr id="61" name="TextBox 60"/>
            <p:cNvSpPr txBox="1"/>
            <p:nvPr/>
          </p:nvSpPr>
          <p:spPr>
            <a:xfrm>
              <a:off x="6837107" y="1461486"/>
              <a:ext cx="2206470" cy="5078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Center Laminations</a:t>
              </a:r>
            </a:p>
            <a:p>
              <a:r>
                <a:rPr lang="en-US" sz="1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ARMCO Steel (Ferrous)</a:t>
              </a:r>
              <a:endParaRPr lang="en-US"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63" name="Straight Arrow Connector 62"/>
            <p:cNvCxnSpPr/>
            <p:nvPr/>
          </p:nvCxnSpPr>
          <p:spPr bwMode="auto">
            <a:xfrm flipH="1">
              <a:off x="5213350" y="1644234"/>
              <a:ext cx="1631076" cy="281981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-38100" y="1769023"/>
              <a:ext cx="1181100" cy="5078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Bushings</a:t>
              </a:r>
            </a:p>
            <a:p>
              <a:pPr algn="r"/>
              <a:r>
                <a:rPr lang="en-US" sz="1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Stainless Steel</a:t>
              </a:r>
              <a:endParaRPr lang="en-US"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>
              <a:off x="1107885" y="1959013"/>
              <a:ext cx="787590" cy="77783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20076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Shell &amp; Yoke Structure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6" t="12222" r="19091" b="27778"/>
          <a:stretch/>
        </p:blipFill>
        <p:spPr>
          <a:xfrm>
            <a:off x="76200" y="780668"/>
            <a:ext cx="4684213" cy="3047560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166240" y="4038600"/>
            <a:ext cx="2430552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Yoke Stack (2)</a:t>
            </a:r>
          </a:p>
          <a:p>
            <a:pPr algn="ctr"/>
            <a:r>
              <a:rPr 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ARMCO Steel Laminations</a:t>
            </a:r>
          </a:p>
          <a:p>
            <a:pPr algn="ctr"/>
            <a:r>
              <a:rPr 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Weight (ea.): 5435 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kg [11982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lbs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]</a:t>
            </a:r>
          </a:p>
        </p:txBody>
      </p:sp>
      <p:cxnSp>
        <p:nvCxnSpPr>
          <p:cNvPr id="58" name="Straight Arrow Connector 57"/>
          <p:cNvCxnSpPr>
            <a:stCxn id="57" idx="0"/>
          </p:cNvCxnSpPr>
          <p:nvPr/>
        </p:nvCxnSpPr>
        <p:spPr bwMode="auto">
          <a:xfrm flipV="1">
            <a:off x="3381516" y="3429000"/>
            <a:ext cx="352284" cy="609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sm" len="lg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1054554" y="2819400"/>
            <a:ext cx="890382" cy="1219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sm" len="lg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-57132" y="4046376"/>
            <a:ext cx="2223372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Aluminum Shell (2)</a:t>
            </a:r>
          </a:p>
          <a:p>
            <a:pPr algn="ctr"/>
            <a:r>
              <a:rPr 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7075-T6 Aluminum</a:t>
            </a:r>
          </a:p>
          <a:p>
            <a:pPr algn="ctr"/>
            <a:r>
              <a:rPr 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Weight (ea.): 957 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kg [2109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lbs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]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9" t="15556" r="21667" b="13836"/>
          <a:stretch/>
        </p:blipFill>
        <p:spPr>
          <a:xfrm>
            <a:off x="6781601" y="3911202"/>
            <a:ext cx="2286200" cy="225341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034836" y="780668"/>
            <a:ext cx="2922952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Shell &amp; Yoke Structure</a:t>
            </a:r>
          </a:p>
          <a:p>
            <a:pPr algn="ctr"/>
            <a:r>
              <a:rPr 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Assembly Weight: 12798 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kg [28215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lbs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]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5" t="33333" r="39697" b="16666"/>
          <a:stretch/>
        </p:blipFill>
        <p:spPr>
          <a:xfrm>
            <a:off x="5155162" y="780668"/>
            <a:ext cx="3912638" cy="30356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3640" y="5246335"/>
            <a:ext cx="593575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69913" indent="-569913"/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Note:  All ARMCO Steel laminations are of the same thickness.  The 2 outer laminations at both ends are machined thinner to bring the overall length of the assembly to 2.00 meters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57787" y="984443"/>
            <a:ext cx="1321562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Bushings</a:t>
            </a:r>
          </a:p>
          <a:p>
            <a:pPr algn="ctr"/>
            <a:r>
              <a:rPr 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Stainless Steel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6044557" y="1179580"/>
            <a:ext cx="484831" cy="86353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sm" len="lg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6565497" y="4099989"/>
            <a:ext cx="1349778" cy="219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sm" len="lg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4992737" y="3923096"/>
            <a:ext cx="1640394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Yoke Gap Keys (2)</a:t>
            </a:r>
          </a:p>
          <a:p>
            <a:pPr algn="ctr"/>
            <a:r>
              <a:rPr 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Stainless Steel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74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BNL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LBN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BN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BN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19974</TotalTime>
  <Pages>1</Pages>
  <Words>433</Words>
  <Application>Microsoft Office PowerPoint</Application>
  <PresentationFormat>On-screen Show (4:3)</PresentationFormat>
  <Paragraphs>97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Arial</vt:lpstr>
      <vt:lpstr>Times New Roman</vt:lpstr>
      <vt:lpstr>LBNL</vt:lpstr>
      <vt:lpstr>Ray Hafalia, LBNL  TFD Preliminary Design Review February 16, 2023 </vt:lpstr>
      <vt:lpstr>Major Subassemblies</vt:lpstr>
      <vt:lpstr>Coil Winding and Reaction Fixture [To be covered, in detail, in “Coil Parts &amp; Fabrication Tooling”, Jose Luis]</vt:lpstr>
      <vt:lpstr>Coil Reaction Fixture in Retort [Preliminary design, as initially shown by Diego]</vt:lpstr>
      <vt:lpstr>Coil Module</vt:lpstr>
      <vt:lpstr>Coil Module</vt:lpstr>
      <vt:lpstr>Coil Pack</vt:lpstr>
      <vt:lpstr>Coil Pack</vt:lpstr>
      <vt:lpstr>Shell &amp; Yoke Structure</vt:lpstr>
      <vt:lpstr>Magnet Top Assembly</vt:lpstr>
      <vt:lpstr>Magnet Top Assembly</vt:lpstr>
      <vt:lpstr>Magnet Top Assembly</vt:lpstr>
      <vt:lpstr>Reference Assembly Drawing for HFVMTF [Slide supplied by GianLuca]</vt:lpstr>
      <vt:lpstr>End Presentation </vt:lpstr>
      <vt:lpstr>Magnet Installation in the HFVMTF Cryostat Header</vt:lpstr>
    </vt:vector>
  </TitlesOfParts>
  <Company>LBNL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Division Future Plans</dc:title>
  <dc:subject>Berkeley Lab Generic Presentation</dc:subject>
  <dc:creator>PCuser</dc:creator>
  <cp:keywords>Presentation Generic</cp:keywords>
  <cp:lastModifiedBy>Aurelio Hafalia</cp:lastModifiedBy>
  <cp:revision>1362</cp:revision>
  <cp:lastPrinted>2017-02-13T23:14:39Z</cp:lastPrinted>
  <dcterms:created xsi:type="dcterms:W3CDTF">2004-10-30T19:36:16Z</dcterms:created>
  <dcterms:modified xsi:type="dcterms:W3CDTF">2023-02-16T04:33:22Z</dcterms:modified>
</cp:coreProperties>
</file>