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1" r:id="rId6"/>
    <p:sldId id="263" r:id="rId7"/>
    <p:sldId id="256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4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2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7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9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3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1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6E753-87F2-493E-B52F-5DF350D9864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ABE70-ADA5-4EDC-B40F-72612F00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4891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Preliminary Scoping of </a:t>
            </a:r>
            <a:r>
              <a:rPr lang="en-US" dirty="0" smtClean="0"/>
              <a:t>a Bi-2212 Insert Inside </a:t>
            </a:r>
            <a:r>
              <a:rPr lang="en-US" dirty="0" smtClean="0"/>
              <a:t>CCT6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5115"/>
            <a:ext cx="9144000" cy="1655762"/>
          </a:xfrm>
        </p:spPr>
        <p:txBody>
          <a:bodyPr/>
          <a:lstStyle/>
          <a:p>
            <a:r>
              <a:rPr lang="en-US" dirty="0" smtClean="0"/>
              <a:t>Lucas Brouwer + Paolo </a:t>
            </a:r>
            <a:r>
              <a:rPr lang="en-US" dirty="0" err="1" smtClean="0"/>
              <a:t>Ferracin</a:t>
            </a:r>
            <a:endParaRPr lang="en-US" dirty="0" smtClean="0"/>
          </a:p>
          <a:p>
            <a:r>
              <a:rPr lang="en-US" dirty="0" smtClean="0"/>
              <a:t>February 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, </a:t>
            </a:r>
            <a:r>
              <a:rPr lang="en-US" dirty="0" smtClean="0"/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0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CCT6 geometry based on current </a:t>
            </a:r>
            <a:r>
              <a:rPr lang="en-US" dirty="0" smtClean="0"/>
              <a:t>design</a:t>
            </a:r>
            <a:endParaRPr lang="en-US" dirty="0" smtClean="0"/>
          </a:p>
          <a:p>
            <a:r>
              <a:rPr lang="en-US" dirty="0" smtClean="0"/>
              <a:t>Select cable size for a 2 layer CCT insert with</a:t>
            </a:r>
          </a:p>
          <a:p>
            <a:pPr lvl="1"/>
            <a:r>
              <a:rPr lang="en-US" dirty="0" smtClean="0"/>
              <a:t>0.8 mm strand diameter</a:t>
            </a:r>
          </a:p>
          <a:p>
            <a:pPr lvl="1"/>
            <a:r>
              <a:rPr lang="en-US" dirty="0" smtClean="0"/>
              <a:t>50 mm clear bore</a:t>
            </a:r>
          </a:p>
          <a:p>
            <a:pPr lvl="1"/>
            <a:r>
              <a:rPr lang="en-US" dirty="0" smtClean="0"/>
              <a:t>5 mm spars</a:t>
            </a:r>
          </a:p>
          <a:p>
            <a:pPr lvl="1"/>
            <a:r>
              <a:rPr lang="en-US" dirty="0" smtClean="0"/>
              <a:t>1 mm assembly gap</a:t>
            </a:r>
          </a:p>
          <a:p>
            <a:pPr lvl="1"/>
            <a:r>
              <a:rPr lang="en-US" dirty="0" smtClean="0"/>
              <a:t>no extra space from OD of insert to CCT6 (only 1 mm assembly gap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short-sample curves from Paolo for Nb</a:t>
            </a:r>
            <a:r>
              <a:rPr lang="en-US" baseline="-25000" dirty="0" smtClean="0"/>
              <a:t>3</a:t>
            </a:r>
            <a:r>
              <a:rPr lang="en-US" dirty="0" smtClean="0"/>
              <a:t>Sn and Bi2212 at 1.9 K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3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Sample Curves from Paolo (Je of strand)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53" y="1550012"/>
            <a:ext cx="812073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7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961"/>
            <a:ext cx="10515600" cy="1325563"/>
          </a:xfrm>
        </p:spPr>
        <p:txBody>
          <a:bodyPr/>
          <a:lstStyle/>
          <a:p>
            <a:r>
              <a:rPr lang="en-US" dirty="0" smtClean="0"/>
              <a:t>Resulting Cross Section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2620" y="1808069"/>
            <a:ext cx="8129953" cy="7768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Bi-2212 Channel</a:t>
            </a:r>
          </a:p>
          <a:p>
            <a:pPr lvl="1"/>
            <a:r>
              <a:rPr lang="en-US" dirty="0" smtClean="0"/>
              <a:t>11.5 x 2mm  (scales to 26, 0.8 mm strands)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6" t="4615" r="26217" b="3761"/>
          <a:stretch/>
        </p:blipFill>
        <p:spPr>
          <a:xfrm>
            <a:off x="7455877" y="365125"/>
            <a:ext cx="4079631" cy="62835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757416" y="2688336"/>
            <a:ext cx="1563624" cy="97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757416" y="2941320"/>
            <a:ext cx="1480273" cy="73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205472" y="896112"/>
            <a:ext cx="1023601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05472" y="896112"/>
            <a:ext cx="929113" cy="652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05472" y="896112"/>
            <a:ext cx="858247" cy="64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205472" y="598616"/>
            <a:ext cx="929113" cy="329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53657" y="3405778"/>
            <a:ext cx="10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Bi2212 Insert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34044" y="685145"/>
            <a:ext cx="147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CCT6 (Nb</a:t>
            </a:r>
            <a:r>
              <a:rPr lang="en-US" baseline="-25000" dirty="0" smtClean="0"/>
              <a:t>3</a:t>
            </a:r>
            <a:r>
              <a:rPr lang="en-US" dirty="0" smtClean="0"/>
              <a:t>Sn)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84" y="1829899"/>
            <a:ext cx="7825153" cy="43513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Assumes </a:t>
            </a:r>
            <a:r>
              <a:rPr lang="en-US" sz="2200" b="1" dirty="0" smtClean="0"/>
              <a:t>independent powering</a:t>
            </a:r>
            <a:r>
              <a:rPr lang="en-US" sz="2200" dirty="0" smtClean="0"/>
              <a:t> of the </a:t>
            </a:r>
            <a:r>
              <a:rPr lang="en-US" sz="2200" dirty="0" smtClean="0"/>
              <a:t>insert/CCT6 – no more load “lines”, now a loading “area”</a:t>
            </a:r>
            <a:endParaRPr lang="en-US" sz="2200" dirty="0" smtClean="0"/>
          </a:p>
          <a:p>
            <a:r>
              <a:rPr lang="en-US" sz="2200" dirty="0" smtClean="0"/>
              <a:t>Assumes a ring of iron 15 inch thick outside CCT6</a:t>
            </a:r>
          </a:p>
          <a:p>
            <a:r>
              <a:rPr lang="en-US" sz="2200" dirty="0" smtClean="0"/>
              <a:t>Solve a grid of operating currents in 500 A steps</a:t>
            </a:r>
          </a:p>
          <a:p>
            <a:pPr lvl="1"/>
            <a:r>
              <a:rPr lang="en-US" sz="2200" dirty="0" smtClean="0"/>
              <a:t>0 &lt; IHTS &lt; 14 kA</a:t>
            </a:r>
          </a:p>
          <a:p>
            <a:pPr lvl="1"/>
            <a:r>
              <a:rPr lang="en-US" sz="2200" dirty="0"/>
              <a:t>0 &lt; </a:t>
            </a:r>
            <a:r>
              <a:rPr lang="en-US" sz="2200" dirty="0" smtClean="0"/>
              <a:t>ICCT6 </a:t>
            </a:r>
            <a:r>
              <a:rPr lang="en-US" sz="2200" dirty="0"/>
              <a:t>&lt; </a:t>
            </a:r>
            <a:r>
              <a:rPr lang="en-US" sz="2200" dirty="0" smtClean="0"/>
              <a:t>18 kA</a:t>
            </a:r>
          </a:p>
          <a:p>
            <a:r>
              <a:rPr lang="en-US" sz="2200" dirty="0" smtClean="0"/>
              <a:t>For each solution extract: field in bore, field at HTS windings, and field at CCT6 windings</a:t>
            </a:r>
          </a:p>
          <a:p>
            <a:r>
              <a:rPr lang="en-US" sz="2200" dirty="0" smtClean="0"/>
              <a:t>Without assuming any increase in </a:t>
            </a:r>
            <a:r>
              <a:rPr lang="en-US" sz="2200" dirty="0" smtClean="0"/>
              <a:t>field at the conductor </a:t>
            </a:r>
            <a:r>
              <a:rPr lang="en-US" sz="2200" dirty="0" smtClean="0"/>
              <a:t>(due to 3D effects), compare this field to short-sample, </a:t>
            </a:r>
            <a:r>
              <a:rPr lang="en-US" sz="2200" b="1" dirty="0" smtClean="0"/>
              <a:t>this may slightly overestimate the short-sample</a:t>
            </a:r>
            <a:endParaRPr lang="en-US" sz="2200" b="1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9" t="2221" r="30203" b="3248"/>
          <a:stretch/>
        </p:blipFill>
        <p:spPr>
          <a:xfrm>
            <a:off x="8832034" y="365125"/>
            <a:ext cx="3359966" cy="59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4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92" y="535621"/>
            <a:ext cx="9890331" cy="6293324"/>
          </a:xfrm>
        </p:spPr>
      </p:pic>
      <p:sp>
        <p:nvSpPr>
          <p:cNvPr id="5" name="TextBox 4"/>
          <p:cNvSpPr txBox="1"/>
          <p:nvPr/>
        </p:nvSpPr>
        <p:spPr>
          <a:xfrm>
            <a:off x="8249343" y="1130469"/>
            <a:ext cx="3770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sampled area of the HTS is much broader. This is because the </a:t>
            </a:r>
            <a:r>
              <a:rPr lang="en-US" dirty="0" err="1" smtClean="0"/>
              <a:t>outsert</a:t>
            </a:r>
            <a:r>
              <a:rPr lang="en-US" dirty="0" smtClean="0"/>
              <a:t> can vary the field on the insert a lot more than the insert can vary the field on the </a:t>
            </a:r>
            <a:r>
              <a:rPr lang="en-US" dirty="0" err="1" smtClean="0"/>
              <a:t>outsert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15200" y="1984402"/>
            <a:ext cx="934143" cy="986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727" y="166289"/>
            <a:ext cx="443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sampled designs shown w.r.t short-sample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5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1" y="320040"/>
            <a:ext cx="10213702" cy="64990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037616" y="320040"/>
            <a:ext cx="9144" cy="5678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07504" y="6059145"/>
            <a:ext cx="86639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354740" y="4988373"/>
            <a:ext cx="1737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line of HTS stand-alone (see next slide)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1496" y="25109"/>
            <a:ext cx="375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Excluded by short-sample of Nb3Sn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3008" y="76085"/>
            <a:ext cx="26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line of CCT6 stand-alone (see next slide)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445690" y="2608240"/>
            <a:ext cx="650032" cy="2966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018075" y="468842"/>
            <a:ext cx="66202" cy="648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38295" y="2202644"/>
            <a:ext cx="200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Excluded by short-sample of HTS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342944" y="2024861"/>
            <a:ext cx="1000763" cy="44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091" y="1496887"/>
            <a:ext cx="1424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Contours are achievable bore field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741226" y="1706051"/>
            <a:ext cx="622773" cy="746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41904" y="2466032"/>
            <a:ext cx="21275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Peak bore field of ~20 T is with 9.5 kA insert, 15 kA </a:t>
            </a:r>
            <a:r>
              <a:rPr lang="en-US" b="1" dirty="0" err="1" smtClean="0"/>
              <a:t>outsert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47370" y="89048"/>
            <a:ext cx="240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Excluded by short-sample of both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118031" y="394441"/>
            <a:ext cx="629339" cy="74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37616" y="4988373"/>
            <a:ext cx="1971676" cy="1078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07559" y="4276850"/>
            <a:ext cx="197671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Load line for powered in series (see 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3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468923"/>
            <a:ext cx="9782071" cy="62249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0578" y="2180437"/>
            <a:ext cx="146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HTS, self-field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61053" y="26992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Nb3Sn, self-field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08845" y="254976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Nb3Sn, series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17631" y="3396734"/>
            <a:ext cx="380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HTS, series  [SERIES IS LIMITED BY HTS]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9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Short-Sample Summary at 1.9 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83978"/>
              </p:ext>
            </p:extLst>
          </p:nvPr>
        </p:nvGraphicFramePr>
        <p:xfrm>
          <a:off x="492370" y="2618391"/>
          <a:ext cx="9890369" cy="222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0767">
                  <a:extLst>
                    <a:ext uri="{9D8B030D-6E8A-4147-A177-3AD203B41FA5}">
                      <a16:colId xmlns:a16="http://schemas.microsoft.com/office/drawing/2014/main" val="3576533272"/>
                    </a:ext>
                  </a:extLst>
                </a:gridCol>
                <a:gridCol w="1319814">
                  <a:extLst>
                    <a:ext uri="{9D8B030D-6E8A-4147-A177-3AD203B41FA5}">
                      <a16:colId xmlns:a16="http://schemas.microsoft.com/office/drawing/2014/main" val="3495463287"/>
                    </a:ext>
                  </a:extLst>
                </a:gridCol>
                <a:gridCol w="1409947">
                  <a:extLst>
                    <a:ext uri="{9D8B030D-6E8A-4147-A177-3AD203B41FA5}">
                      <a16:colId xmlns:a16="http://schemas.microsoft.com/office/drawing/2014/main" val="2434797239"/>
                    </a:ext>
                  </a:extLst>
                </a:gridCol>
                <a:gridCol w="1409947">
                  <a:extLst>
                    <a:ext uri="{9D8B030D-6E8A-4147-A177-3AD203B41FA5}">
                      <a16:colId xmlns:a16="http://schemas.microsoft.com/office/drawing/2014/main" val="2932369255"/>
                    </a:ext>
                  </a:extLst>
                </a:gridCol>
                <a:gridCol w="1409947">
                  <a:extLst>
                    <a:ext uri="{9D8B030D-6E8A-4147-A177-3AD203B41FA5}">
                      <a16:colId xmlns:a16="http://schemas.microsoft.com/office/drawing/2014/main" val="1762792608"/>
                    </a:ext>
                  </a:extLst>
                </a:gridCol>
                <a:gridCol w="1409947">
                  <a:extLst>
                    <a:ext uri="{9D8B030D-6E8A-4147-A177-3AD203B41FA5}">
                      <a16:colId xmlns:a16="http://schemas.microsoft.com/office/drawing/2014/main" val="835575678"/>
                    </a:ext>
                  </a:extLst>
                </a:gridCol>
              </a:tblGrid>
              <a:tr h="63062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Config</a:t>
                      </a:r>
                      <a:r>
                        <a:rPr lang="en-US" dirty="0" smtClean="0"/>
                        <a:t>. 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I-HTS</a:t>
                      </a:r>
                      <a:r>
                        <a:rPr lang="en-US" baseline="0" dirty="0" smtClean="0"/>
                        <a:t> (kA)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B-HTS (T)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I-Nb3Sn</a:t>
                      </a:r>
                      <a:r>
                        <a:rPr lang="en-US" baseline="0" dirty="0" smtClean="0"/>
                        <a:t> (kA)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B-</a:t>
                      </a:r>
                      <a:r>
                        <a:rPr lang="en-US" dirty="0" err="1" smtClean="0"/>
                        <a:t>NbSn</a:t>
                      </a:r>
                      <a:r>
                        <a:rPr lang="en-US" dirty="0" smtClean="0"/>
                        <a:t> (T)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Bbore</a:t>
                      </a:r>
                      <a:r>
                        <a:rPr lang="en-US" dirty="0" smtClean="0"/>
                        <a:t> (T)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9795"/>
                  </a:ext>
                </a:extLst>
              </a:tr>
              <a:tr h="4155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Standalone 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376694"/>
                  </a:ext>
                </a:extLst>
              </a:tr>
              <a:tr h="3653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Standalone Nb3Sn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48850"/>
                  </a:ext>
                </a:extLst>
              </a:tr>
              <a:tr h="4032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Series Powered (HTS</a:t>
                      </a:r>
                      <a:r>
                        <a:rPr lang="en-US" baseline="0" dirty="0" smtClean="0"/>
                        <a:t> limit)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28884"/>
                  </a:ext>
                </a:extLst>
              </a:tr>
              <a:tr h="4032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Independent, peak bore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893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82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400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Preliminary Scoping of a Bi-2212 Insert Inside CCT6</vt:lpstr>
      <vt:lpstr>Assumptions</vt:lpstr>
      <vt:lpstr>Short Sample Curves from Paolo (Je of strand)</vt:lpstr>
      <vt:lpstr>Resulting Cross Section</vt:lpstr>
      <vt:lpstr>Magnetic Study</vt:lpstr>
      <vt:lpstr>PowerPoint Presentation</vt:lpstr>
      <vt:lpstr>PowerPoint Presentation</vt:lpstr>
      <vt:lpstr>PowerPoint Presentation</vt:lpstr>
      <vt:lpstr>Short-Sample Summary at 1.9 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N. Brouwer</dc:creator>
  <cp:lastModifiedBy>Lucas N. Brouwer</cp:lastModifiedBy>
  <cp:revision>68</cp:revision>
  <dcterms:created xsi:type="dcterms:W3CDTF">2023-02-03T17:25:19Z</dcterms:created>
  <dcterms:modified xsi:type="dcterms:W3CDTF">2023-02-21T16:12:24Z</dcterms:modified>
</cp:coreProperties>
</file>