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Open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hI28kCiHb3gPooE6MSw3CB1fMh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OpenSans-regular.fntdata"/><Relationship Id="rId10" Type="http://schemas.openxmlformats.org/officeDocument/2006/relationships/slide" Target="slides/slide6.xml"/><Relationship Id="rId13" Type="http://schemas.openxmlformats.org/officeDocument/2006/relationships/font" Target="fonts/OpenSans-italic.fntdata"/><Relationship Id="rId12"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f6ec7c88c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f6ec7c88c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1f6ec7c88c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f6ec7c88ce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f6ec7c88ce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1f6ec7c88ce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167ad90c8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167ad90c8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2167ad90c8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pen Sans"/>
              <a:buNone/>
              <a:defRPr b="1" i="0" sz="6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1" name="Google Shape;21;p7"/>
          <p:cNvCxnSpPr/>
          <p:nvPr/>
        </p:nvCxnSpPr>
        <p:spPr>
          <a:xfrm>
            <a:off x="715890" y="1114050"/>
            <a:ext cx="0" cy="5735637"/>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6"/>
          <p:cNvSpPr/>
          <p:nvPr>
            <p:ph idx="2" type="pic"/>
          </p:nvPr>
        </p:nvSpPr>
        <p:spPr>
          <a:xfrm>
            <a:off x="5183188" y="987425"/>
            <a:ext cx="6172200" cy="4873625"/>
          </a:xfrm>
          <a:prstGeom prst="rect">
            <a:avLst/>
          </a:prstGeom>
          <a:noFill/>
          <a:ln>
            <a:noFill/>
          </a:ln>
        </p:spPr>
      </p:sp>
      <p:sp>
        <p:nvSpPr>
          <p:cNvPr id="81" name="Google Shape;81;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5" name="Google Shape;85;p16"/>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2" name="Google Shape;92;p17"/>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9" name="Google Shape;99;p18"/>
          <p:cNvCxnSpPr/>
          <p:nvPr/>
        </p:nvCxnSpPr>
        <p:spPr>
          <a:xfrm flipH="1" rot="10800000">
            <a:off x="8313" y="261865"/>
            <a:ext cx="11353802" cy="1"/>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8"/>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9"/>
          <p:cNvSpPr txBox="1"/>
          <p:nvPr>
            <p:ph type="title"/>
          </p:nvPr>
        </p:nvSpPr>
        <p:spPr>
          <a:xfrm>
            <a:off x="415600" y="85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Open Sans"/>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9"/>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90000"/>
              </a:lnSpc>
              <a:spcBef>
                <a:spcPts val="0"/>
              </a:spcBef>
              <a:spcAft>
                <a:spcPts val="0"/>
              </a:spcAft>
              <a:buClr>
                <a:schemeClr val="dk1"/>
              </a:buClr>
              <a:buSzPts val="1400"/>
              <a:buChar char="●"/>
              <a:defRPr sz="1867"/>
            </a:lvl1pPr>
            <a:lvl2pPr indent="-304800" lvl="1" marL="914400" algn="l">
              <a:lnSpc>
                <a:spcPct val="90000"/>
              </a:lnSpc>
              <a:spcBef>
                <a:spcPts val="0"/>
              </a:spcBef>
              <a:spcAft>
                <a:spcPts val="0"/>
              </a:spcAft>
              <a:buClr>
                <a:schemeClr val="dk1"/>
              </a:buClr>
              <a:buSzPts val="1200"/>
              <a:buChar char="○"/>
              <a:defRPr sz="1600"/>
            </a:lvl2pPr>
            <a:lvl3pPr indent="-304800" lvl="2" marL="1371600" algn="l">
              <a:lnSpc>
                <a:spcPct val="90000"/>
              </a:lnSpc>
              <a:spcBef>
                <a:spcPts val="0"/>
              </a:spcBef>
              <a:spcAft>
                <a:spcPts val="0"/>
              </a:spcAft>
              <a:buClr>
                <a:schemeClr val="dk1"/>
              </a:buClr>
              <a:buSzPts val="1200"/>
              <a:buChar char="■"/>
              <a:defRPr sz="1600"/>
            </a:lvl3pPr>
            <a:lvl4pPr indent="-304800" lvl="3" marL="1828800" algn="l">
              <a:lnSpc>
                <a:spcPct val="90000"/>
              </a:lnSpc>
              <a:spcBef>
                <a:spcPts val="0"/>
              </a:spcBef>
              <a:spcAft>
                <a:spcPts val="0"/>
              </a:spcAft>
              <a:buClr>
                <a:schemeClr val="dk1"/>
              </a:buClr>
              <a:buSzPts val="1200"/>
              <a:buChar char="●"/>
              <a:defRPr sz="1600"/>
            </a:lvl4pPr>
            <a:lvl5pPr indent="-304800" lvl="4" marL="2286000" algn="l">
              <a:lnSpc>
                <a:spcPct val="90000"/>
              </a:lnSpc>
              <a:spcBef>
                <a:spcPts val="0"/>
              </a:spcBef>
              <a:spcAft>
                <a:spcPts val="0"/>
              </a:spcAft>
              <a:buClr>
                <a:schemeClr val="dk1"/>
              </a:buClr>
              <a:buSzPts val="1200"/>
              <a:buChar char="○"/>
              <a:defRPr sz="1600"/>
            </a:lvl5pPr>
            <a:lvl6pPr indent="-304800" lvl="5" marL="2743200" algn="l">
              <a:lnSpc>
                <a:spcPct val="90000"/>
              </a:lnSpc>
              <a:spcBef>
                <a:spcPts val="0"/>
              </a:spcBef>
              <a:spcAft>
                <a:spcPts val="0"/>
              </a:spcAft>
              <a:buClr>
                <a:schemeClr val="dk1"/>
              </a:buClr>
              <a:buSzPts val="1200"/>
              <a:buChar char="■"/>
              <a:defRPr sz="1600"/>
            </a:lvl6pPr>
            <a:lvl7pPr indent="-304800" lvl="6" marL="3200400" algn="l">
              <a:lnSpc>
                <a:spcPct val="90000"/>
              </a:lnSpc>
              <a:spcBef>
                <a:spcPts val="0"/>
              </a:spcBef>
              <a:spcAft>
                <a:spcPts val="0"/>
              </a:spcAft>
              <a:buClr>
                <a:schemeClr val="dk1"/>
              </a:buClr>
              <a:buSzPts val="1200"/>
              <a:buChar char="●"/>
              <a:defRPr sz="1600"/>
            </a:lvl7pPr>
            <a:lvl8pPr indent="-304800" lvl="7" marL="3657600" algn="l">
              <a:lnSpc>
                <a:spcPct val="90000"/>
              </a:lnSpc>
              <a:spcBef>
                <a:spcPts val="0"/>
              </a:spcBef>
              <a:spcAft>
                <a:spcPts val="0"/>
              </a:spcAft>
              <a:buClr>
                <a:schemeClr val="dk1"/>
              </a:buClr>
              <a:buSzPts val="1200"/>
              <a:buChar char="○"/>
              <a:defRPr sz="1600"/>
            </a:lvl8pPr>
            <a:lvl9pPr indent="-304800" lvl="8" marL="4114800" algn="l">
              <a:lnSpc>
                <a:spcPct val="90000"/>
              </a:lnSpc>
              <a:spcBef>
                <a:spcPts val="0"/>
              </a:spcBef>
              <a:spcAft>
                <a:spcPts val="0"/>
              </a:spcAft>
              <a:buClr>
                <a:schemeClr val="dk1"/>
              </a:buClr>
              <a:buSzPts val="1200"/>
              <a:buChar char="■"/>
              <a:defRPr sz="1600"/>
            </a:lvl9pPr>
          </a:lstStyle>
          <a:p/>
        </p:txBody>
      </p:sp>
      <p:sp>
        <p:nvSpPr>
          <p:cNvPr id="31" name="Google Shape;31;p9"/>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90000"/>
              </a:lnSpc>
              <a:spcBef>
                <a:spcPts val="0"/>
              </a:spcBef>
              <a:spcAft>
                <a:spcPts val="0"/>
              </a:spcAft>
              <a:buClr>
                <a:schemeClr val="dk1"/>
              </a:buClr>
              <a:buSzPts val="1400"/>
              <a:buChar char="●"/>
              <a:defRPr sz="1867"/>
            </a:lvl1pPr>
            <a:lvl2pPr indent="-304800" lvl="1" marL="914400" algn="l">
              <a:lnSpc>
                <a:spcPct val="90000"/>
              </a:lnSpc>
              <a:spcBef>
                <a:spcPts val="0"/>
              </a:spcBef>
              <a:spcAft>
                <a:spcPts val="0"/>
              </a:spcAft>
              <a:buClr>
                <a:schemeClr val="dk1"/>
              </a:buClr>
              <a:buSzPts val="1200"/>
              <a:buChar char="○"/>
              <a:defRPr sz="1600"/>
            </a:lvl2pPr>
            <a:lvl3pPr indent="-304800" lvl="2" marL="1371600" algn="l">
              <a:lnSpc>
                <a:spcPct val="90000"/>
              </a:lnSpc>
              <a:spcBef>
                <a:spcPts val="0"/>
              </a:spcBef>
              <a:spcAft>
                <a:spcPts val="0"/>
              </a:spcAft>
              <a:buClr>
                <a:schemeClr val="dk1"/>
              </a:buClr>
              <a:buSzPts val="1200"/>
              <a:buChar char="■"/>
              <a:defRPr sz="1600"/>
            </a:lvl3pPr>
            <a:lvl4pPr indent="-304800" lvl="3" marL="1828800" algn="l">
              <a:lnSpc>
                <a:spcPct val="90000"/>
              </a:lnSpc>
              <a:spcBef>
                <a:spcPts val="0"/>
              </a:spcBef>
              <a:spcAft>
                <a:spcPts val="0"/>
              </a:spcAft>
              <a:buClr>
                <a:schemeClr val="dk1"/>
              </a:buClr>
              <a:buSzPts val="1200"/>
              <a:buChar char="●"/>
              <a:defRPr sz="1600"/>
            </a:lvl4pPr>
            <a:lvl5pPr indent="-304800" lvl="4" marL="2286000" algn="l">
              <a:lnSpc>
                <a:spcPct val="90000"/>
              </a:lnSpc>
              <a:spcBef>
                <a:spcPts val="0"/>
              </a:spcBef>
              <a:spcAft>
                <a:spcPts val="0"/>
              </a:spcAft>
              <a:buClr>
                <a:schemeClr val="dk1"/>
              </a:buClr>
              <a:buSzPts val="1200"/>
              <a:buChar char="○"/>
              <a:defRPr sz="1600"/>
            </a:lvl5pPr>
            <a:lvl6pPr indent="-304800" lvl="5" marL="2743200" algn="l">
              <a:lnSpc>
                <a:spcPct val="90000"/>
              </a:lnSpc>
              <a:spcBef>
                <a:spcPts val="0"/>
              </a:spcBef>
              <a:spcAft>
                <a:spcPts val="0"/>
              </a:spcAft>
              <a:buClr>
                <a:schemeClr val="dk1"/>
              </a:buClr>
              <a:buSzPts val="1200"/>
              <a:buChar char="■"/>
              <a:defRPr sz="1600"/>
            </a:lvl6pPr>
            <a:lvl7pPr indent="-304800" lvl="6" marL="3200400" algn="l">
              <a:lnSpc>
                <a:spcPct val="90000"/>
              </a:lnSpc>
              <a:spcBef>
                <a:spcPts val="0"/>
              </a:spcBef>
              <a:spcAft>
                <a:spcPts val="0"/>
              </a:spcAft>
              <a:buClr>
                <a:schemeClr val="dk1"/>
              </a:buClr>
              <a:buSzPts val="1200"/>
              <a:buChar char="●"/>
              <a:defRPr sz="1600"/>
            </a:lvl7pPr>
            <a:lvl8pPr indent="-304800" lvl="7" marL="3657600" algn="l">
              <a:lnSpc>
                <a:spcPct val="90000"/>
              </a:lnSpc>
              <a:spcBef>
                <a:spcPts val="0"/>
              </a:spcBef>
              <a:spcAft>
                <a:spcPts val="0"/>
              </a:spcAft>
              <a:buClr>
                <a:schemeClr val="dk1"/>
              </a:buClr>
              <a:buSzPts val="1200"/>
              <a:buChar char="○"/>
              <a:defRPr sz="1600"/>
            </a:lvl8pPr>
            <a:lvl9pPr indent="-304800" lvl="8" marL="4114800" algn="l">
              <a:lnSpc>
                <a:spcPct val="90000"/>
              </a:lnSpc>
              <a:spcBef>
                <a:spcPts val="0"/>
              </a:spcBef>
              <a:spcAft>
                <a:spcPts val="0"/>
              </a:spcAft>
              <a:buClr>
                <a:schemeClr val="dk1"/>
              </a:buClr>
              <a:buSzPts val="1200"/>
              <a:buChar char="■"/>
              <a:defRPr sz="1600"/>
            </a:lvl9pPr>
          </a:lstStyle>
          <a:p/>
        </p:txBody>
      </p:sp>
      <p:sp>
        <p:nvSpPr>
          <p:cNvPr id="32" name="Google Shape;32;p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rgbClr val="888888"/>
              </a:buClr>
              <a:buSzPts val="1200"/>
              <a:buFont typeface="Open Sans"/>
              <a:buNone/>
              <a:defRPr b="1" i="0" sz="1200" cap="none">
                <a:solidFill>
                  <a:srgbClr val="888888"/>
                </a:solidFill>
                <a:latin typeface="Open Sans"/>
                <a:ea typeface="Open Sans"/>
                <a:cs typeface="Open Sans"/>
                <a:sym typeface="Open Sans"/>
              </a:defRPr>
            </a:lvl1pPr>
            <a:lvl2pPr indent="0" lvl="1" marL="0" algn="r">
              <a:buClr>
                <a:srgbClr val="888888"/>
              </a:buClr>
              <a:buSzPts val="1200"/>
              <a:buFont typeface="Open Sans"/>
              <a:buNone/>
              <a:defRPr b="1" i="0" sz="1200" cap="none">
                <a:solidFill>
                  <a:srgbClr val="888888"/>
                </a:solidFill>
                <a:latin typeface="Open Sans"/>
                <a:ea typeface="Open Sans"/>
                <a:cs typeface="Open Sans"/>
                <a:sym typeface="Open Sans"/>
              </a:defRPr>
            </a:lvl2pPr>
            <a:lvl3pPr indent="0" lvl="2" marL="0" algn="r">
              <a:buClr>
                <a:srgbClr val="888888"/>
              </a:buClr>
              <a:buSzPts val="1200"/>
              <a:buFont typeface="Open Sans"/>
              <a:buNone/>
              <a:defRPr b="1" i="0" sz="1200" cap="none">
                <a:solidFill>
                  <a:srgbClr val="888888"/>
                </a:solidFill>
                <a:latin typeface="Open Sans"/>
                <a:ea typeface="Open Sans"/>
                <a:cs typeface="Open Sans"/>
                <a:sym typeface="Open Sans"/>
              </a:defRPr>
            </a:lvl3pPr>
            <a:lvl4pPr indent="0" lvl="3" marL="0" algn="r">
              <a:buClr>
                <a:srgbClr val="888888"/>
              </a:buClr>
              <a:buSzPts val="1200"/>
              <a:buFont typeface="Open Sans"/>
              <a:buNone/>
              <a:defRPr b="1" i="0" sz="1200" cap="none">
                <a:solidFill>
                  <a:srgbClr val="888888"/>
                </a:solidFill>
                <a:latin typeface="Open Sans"/>
                <a:ea typeface="Open Sans"/>
                <a:cs typeface="Open Sans"/>
                <a:sym typeface="Open Sans"/>
              </a:defRPr>
            </a:lvl4pPr>
            <a:lvl5pPr indent="0" lvl="4" marL="0" algn="r">
              <a:buClr>
                <a:srgbClr val="888888"/>
              </a:buClr>
              <a:buSzPts val="1200"/>
              <a:buFont typeface="Open Sans"/>
              <a:buNone/>
              <a:defRPr b="1" i="0" sz="1200" cap="none">
                <a:solidFill>
                  <a:srgbClr val="888888"/>
                </a:solidFill>
                <a:latin typeface="Open Sans"/>
                <a:ea typeface="Open Sans"/>
                <a:cs typeface="Open Sans"/>
                <a:sym typeface="Open Sans"/>
              </a:defRPr>
            </a:lvl5pPr>
            <a:lvl6pPr indent="0" lvl="5" marL="0" algn="r">
              <a:buClr>
                <a:srgbClr val="888888"/>
              </a:buClr>
              <a:buSzPts val="1200"/>
              <a:buFont typeface="Open Sans"/>
              <a:buNone/>
              <a:defRPr b="1" i="0" sz="1200" cap="none">
                <a:solidFill>
                  <a:srgbClr val="888888"/>
                </a:solidFill>
                <a:latin typeface="Open Sans"/>
                <a:ea typeface="Open Sans"/>
                <a:cs typeface="Open Sans"/>
                <a:sym typeface="Open Sans"/>
              </a:defRPr>
            </a:lvl6pPr>
            <a:lvl7pPr indent="0" lvl="6" marL="0" algn="r">
              <a:buClr>
                <a:srgbClr val="888888"/>
              </a:buClr>
              <a:buSzPts val="1200"/>
              <a:buFont typeface="Open Sans"/>
              <a:buNone/>
              <a:defRPr b="1" i="0" sz="1200" cap="none">
                <a:solidFill>
                  <a:srgbClr val="888888"/>
                </a:solidFill>
                <a:latin typeface="Open Sans"/>
                <a:ea typeface="Open Sans"/>
                <a:cs typeface="Open Sans"/>
                <a:sym typeface="Open Sans"/>
              </a:defRPr>
            </a:lvl7pPr>
            <a:lvl8pPr indent="0" lvl="7" marL="0" algn="r">
              <a:buClr>
                <a:srgbClr val="888888"/>
              </a:buClr>
              <a:buSzPts val="1200"/>
              <a:buFont typeface="Open Sans"/>
              <a:buNone/>
              <a:defRPr b="1" i="0" sz="1200" cap="none">
                <a:solidFill>
                  <a:srgbClr val="888888"/>
                </a:solidFill>
                <a:latin typeface="Open Sans"/>
                <a:ea typeface="Open Sans"/>
                <a:cs typeface="Open Sans"/>
                <a:sym typeface="Open Sans"/>
              </a:defRPr>
            </a:lvl8pPr>
            <a:lvl9pPr indent="0" lvl="8" marL="0" algn="r">
              <a:buClr>
                <a:srgbClr val="888888"/>
              </a:buClr>
              <a:buSzPts val="1200"/>
              <a:buFont typeface="Open Sans"/>
              <a:buNone/>
              <a:defRPr b="1" i="0" sz="1200" cap="non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9" name="Google Shape;39;p10"/>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pen Sans"/>
              <a:buNone/>
              <a:defRPr b="1" i="0" sz="6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6" name="Google Shape;46;p11"/>
          <p:cNvCxnSpPr/>
          <p:nvPr/>
        </p:nvCxnSpPr>
        <p:spPr>
          <a:xfrm>
            <a:off x="715890" y="1701425"/>
            <a:ext cx="0" cy="5148262"/>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4" name="Google Shape;54;p12"/>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4" name="Google Shape;64;p13"/>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14"/>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15"/>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2" name="Google Shape;1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3" name="Google Shape;1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4" name="Google Shape;1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1"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1"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1"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1"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1"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1"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1"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1"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berkeleylab-erg.lbl.gov/womens-support-and-empowerment-council/womens-history-month" TargetMode="External"/><Relationship Id="rId4" Type="http://schemas.openxmlformats.org/officeDocument/2006/relationships/hyperlink" Target="https://diversity.berkeley.edu/womens-history-month" TargetMode="External"/><Relationship Id="rId5" Type="http://schemas.openxmlformats.org/officeDocument/2006/relationships/hyperlink" Target="https://diversity.lbl.gov/2023/02/28/womens-history-month-zoom-backgrounds/" TargetMode="External"/><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k12education.lbl.gov/programs/high-school/BLDAP" TargetMode="External"/><Relationship Id="rId4" Type="http://schemas.openxmlformats.org/officeDocument/2006/relationships/hyperlink" Target="https://k12education.lbl.gov/programs/high-school/BLDAP" TargetMode="External"/><Relationship Id="rId5" Type="http://schemas.openxmlformats.org/officeDocument/2006/relationships/hyperlink" Target="https://k12education.lbl.gov/programs/high-school/BLDAP" TargetMode="External"/><Relationship Id="rId6" Type="http://schemas.openxmlformats.org/officeDocument/2006/relationships/hyperlink" Target="https://k12education.lbl.gov/programs/high-school/sage" TargetMode="External"/><Relationship Id="rId7" Type="http://schemas.openxmlformats.org/officeDocument/2006/relationships/hyperlink" Target="https://k12education.lbl.gov/programs/high-school/sea-bilingual-stem-camp" TargetMode="External"/><Relationship Id="rId8" Type="http://schemas.openxmlformats.org/officeDocument/2006/relationships/hyperlink" Target="https://service.lbl.gov/ne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nsd.lbl.gov/2021/02/11/luminary-card-program/" TargetMode="External"/><Relationship Id="rId4" Type="http://schemas.openxmlformats.org/officeDocument/2006/relationships/hyperlink" Target="https://leanin.org/50-ways-to-fight-gender-bias" TargetMode="External"/><Relationship Id="rId5" Type="http://schemas.openxmlformats.org/officeDocument/2006/relationships/hyperlink" Target="http://idea.lbl.gov/" TargetMode="External"/><Relationship Id="rId6" Type="http://schemas.openxmlformats.org/officeDocument/2006/relationships/hyperlink" Target="https://berkeleylab-erg.lbl.gov/" TargetMode="External"/><Relationship Id="rId7" Type="http://schemas.openxmlformats.org/officeDocument/2006/relationships/hyperlink" Target="https://sites.google.com/lbl.gov/pswlc/ho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mailto:fmdukes@lbl.gov"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105" name="Google Shape;105;p1"/>
          <p:cNvSpPr/>
          <p:nvPr/>
        </p:nvSpPr>
        <p:spPr>
          <a:xfrm>
            <a:off x="0" y="0"/>
            <a:ext cx="12192000" cy="6858000"/>
          </a:xfrm>
          <a:prstGeom prst="rect">
            <a:avLst/>
          </a:prstGeom>
          <a:gradFill>
            <a:gsLst>
              <a:gs pos="0">
                <a:schemeClr val="accent2"/>
              </a:gs>
              <a:gs pos="100000">
                <a:schemeClr val="accent4"/>
              </a:gs>
            </a:gsLst>
            <a:lin ang="81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Open Sans"/>
              <a:ea typeface="Open Sans"/>
              <a:cs typeface="Open Sans"/>
              <a:sym typeface="Open Sans"/>
            </a:endParaRPr>
          </a:p>
        </p:txBody>
      </p:sp>
      <p:pic>
        <p:nvPicPr>
          <p:cNvPr descr="Abstract smoke background" id="106" name="Google Shape;106;p1"/>
          <p:cNvPicPr preferRelativeResize="0"/>
          <p:nvPr/>
        </p:nvPicPr>
        <p:blipFill rotWithShape="1">
          <a:blip r:embed="rId3">
            <a:alphaModFix amt="35000"/>
          </a:blip>
          <a:srcRect b="8782" l="0" r="0" t="6631"/>
          <a:stretch/>
        </p:blipFill>
        <p:spPr>
          <a:xfrm>
            <a:off x="20" y="-8877"/>
            <a:ext cx="12191980" cy="6858000"/>
          </a:xfrm>
          <a:prstGeom prst="rect">
            <a:avLst/>
          </a:prstGeom>
          <a:noFill/>
          <a:ln>
            <a:noFill/>
          </a:ln>
        </p:spPr>
      </p:pic>
      <p:sp>
        <p:nvSpPr>
          <p:cNvPr id="107" name="Google Shape;107;p1"/>
          <p:cNvSpPr txBox="1"/>
          <p:nvPr>
            <p:ph type="ctrTitle"/>
          </p:nvPr>
        </p:nvSpPr>
        <p:spPr>
          <a:xfrm>
            <a:off x="3880430" y="583345"/>
            <a:ext cx="7160357" cy="416482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FFFFFF"/>
              </a:buClr>
              <a:buSzPts val="7200"/>
              <a:buFont typeface="Open Sans"/>
              <a:buNone/>
            </a:pPr>
            <a:r>
              <a:rPr lang="en-US" sz="7200">
                <a:solidFill>
                  <a:srgbClr val="FFFFFF"/>
                </a:solidFill>
              </a:rPr>
              <a:t>WOMEN’S HISTORY MONTH</a:t>
            </a:r>
            <a:endParaRPr/>
          </a:p>
        </p:txBody>
      </p:sp>
      <p:sp>
        <p:nvSpPr>
          <p:cNvPr id="108" name="Google Shape;108;p1"/>
          <p:cNvSpPr txBox="1"/>
          <p:nvPr>
            <p:ph idx="1" type="subTitle"/>
          </p:nvPr>
        </p:nvSpPr>
        <p:spPr>
          <a:xfrm>
            <a:off x="1150012" y="4725047"/>
            <a:ext cx="8578699" cy="192288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FFFFFF"/>
              </a:buClr>
              <a:buSzPct val="100000"/>
              <a:buNone/>
            </a:pPr>
            <a:r>
              <a:rPr lang="en-US" sz="2000">
                <a:solidFill>
                  <a:srgbClr val="FFFFFF"/>
                </a:solidFill>
              </a:rPr>
              <a:t>Mark Bandstra</a:t>
            </a:r>
            <a:endParaRPr/>
          </a:p>
          <a:p>
            <a:pPr indent="0" lvl="0" marL="0" rtl="0" algn="l">
              <a:lnSpc>
                <a:spcPct val="90000"/>
              </a:lnSpc>
              <a:spcBef>
                <a:spcPts val="1000"/>
              </a:spcBef>
              <a:spcAft>
                <a:spcPts val="0"/>
              </a:spcAft>
              <a:buClr>
                <a:srgbClr val="FFFFFF"/>
              </a:buClr>
              <a:buSzPct val="100000"/>
              <a:buNone/>
            </a:pPr>
            <a:r>
              <a:rPr lang="en-US" sz="2000">
                <a:solidFill>
                  <a:srgbClr val="FFFFFF"/>
                </a:solidFill>
              </a:rPr>
              <a:t>Heather Crawford</a:t>
            </a:r>
            <a:endParaRPr/>
          </a:p>
          <a:p>
            <a:pPr indent="0" lvl="0" marL="0" rtl="0" algn="l">
              <a:lnSpc>
                <a:spcPct val="90000"/>
              </a:lnSpc>
              <a:spcBef>
                <a:spcPts val="1000"/>
              </a:spcBef>
              <a:spcAft>
                <a:spcPts val="0"/>
              </a:spcAft>
              <a:buClr>
                <a:srgbClr val="FFFFFF"/>
              </a:buClr>
              <a:buSzPct val="100000"/>
              <a:buNone/>
            </a:pPr>
            <a:r>
              <a:rPr lang="en-US" sz="2000" u="sng">
                <a:solidFill>
                  <a:srgbClr val="FFFFFF"/>
                </a:solidFill>
              </a:rPr>
              <a:t>Tom Gallant</a:t>
            </a:r>
            <a:endParaRPr/>
          </a:p>
          <a:p>
            <a:pPr indent="0" lvl="0" marL="0" rtl="0" algn="l">
              <a:lnSpc>
                <a:spcPct val="90000"/>
              </a:lnSpc>
              <a:spcBef>
                <a:spcPts val="1000"/>
              </a:spcBef>
              <a:spcAft>
                <a:spcPts val="0"/>
              </a:spcAft>
              <a:buClr>
                <a:srgbClr val="FFFFFF"/>
              </a:buClr>
              <a:buSzPct val="100000"/>
              <a:buNone/>
            </a:pPr>
            <a:r>
              <a:rPr lang="en-US" sz="2000">
                <a:solidFill>
                  <a:srgbClr val="FFFFFF"/>
                </a:solidFill>
              </a:rPr>
              <a:t>Reiner Kruecken</a:t>
            </a:r>
            <a:endParaRPr sz="2000">
              <a:solidFill>
                <a:srgbClr val="FFFFFF"/>
              </a:solidFill>
            </a:endParaRPr>
          </a:p>
          <a:p>
            <a:pPr indent="0" lvl="0" marL="0" rtl="0" algn="l">
              <a:lnSpc>
                <a:spcPct val="90000"/>
              </a:lnSpc>
              <a:spcBef>
                <a:spcPts val="1000"/>
              </a:spcBef>
              <a:spcAft>
                <a:spcPts val="0"/>
              </a:spcAft>
              <a:buClr>
                <a:srgbClr val="FFFFFF"/>
              </a:buClr>
              <a:buSzPct val="100000"/>
              <a:buNone/>
            </a:pPr>
            <a:r>
              <a:rPr lang="en-US" sz="2000">
                <a:solidFill>
                  <a:srgbClr val="FFFFFF"/>
                </a:solidFill>
              </a:rPr>
              <a:t>Hannah Parrilla</a:t>
            </a:r>
            <a:endParaRPr/>
          </a:p>
          <a:p>
            <a:pPr indent="0" lvl="0" marL="0" rtl="0" algn="l">
              <a:lnSpc>
                <a:spcPct val="90000"/>
              </a:lnSpc>
              <a:spcBef>
                <a:spcPts val="1000"/>
              </a:spcBef>
              <a:spcAft>
                <a:spcPts val="0"/>
              </a:spcAft>
              <a:buClr>
                <a:srgbClr val="FFFFFF"/>
              </a:buClr>
              <a:buSzPct val="100000"/>
              <a:buNone/>
            </a:pPr>
            <a:r>
              <a:rPr lang="en-US" sz="2000">
                <a:solidFill>
                  <a:srgbClr val="FFFFFF"/>
                </a:solidFill>
              </a:rPr>
              <a:t>Ernst Sichtermann</a:t>
            </a:r>
            <a:endParaRPr/>
          </a:p>
        </p:txBody>
      </p:sp>
      <p:sp>
        <p:nvSpPr>
          <p:cNvPr id="109" name="Google Shape;109;p1"/>
          <p:cNvSpPr/>
          <p:nvPr/>
        </p:nvSpPr>
        <p:spPr>
          <a:xfrm>
            <a:off x="3474359" y="583345"/>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a:buNone/>
            </a:pPr>
            <a:r>
              <a:t/>
            </a:r>
            <a:endParaRPr b="0" i="0" sz="1800" u="none" cap="none" strike="noStrike">
              <a:solidFill>
                <a:srgbClr val="000000"/>
              </a:solidFill>
              <a:latin typeface="Open Sans"/>
              <a:ea typeface="Open Sans"/>
              <a:cs typeface="Open Sans"/>
              <a:sym typeface="Open Sans"/>
            </a:endParaRPr>
          </a:p>
        </p:txBody>
      </p:sp>
      <p:sp>
        <p:nvSpPr>
          <p:cNvPr id="110" name="Google Shape;110;p1"/>
          <p:cNvSpPr/>
          <p:nvPr/>
        </p:nvSpPr>
        <p:spPr>
          <a:xfrm>
            <a:off x="3833139" y="812640"/>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a:buNone/>
            </a:pPr>
            <a:r>
              <a:t/>
            </a:r>
            <a:endParaRPr b="0" i="0" sz="1800" u="none" cap="none" strike="noStrike">
              <a:solidFill>
                <a:srgbClr val="000000"/>
              </a:solidFill>
              <a:latin typeface="Open Sans"/>
              <a:ea typeface="Open Sans"/>
              <a:cs typeface="Open Sans"/>
              <a:sym typeface="Open Sans"/>
            </a:endParaRPr>
          </a:p>
        </p:txBody>
      </p:sp>
      <p:sp>
        <p:nvSpPr>
          <p:cNvPr id="111" name="Google Shape;111;p1"/>
          <p:cNvSpPr/>
          <p:nvPr/>
        </p:nvSpPr>
        <p:spPr>
          <a:xfrm>
            <a:off x="3458819" y="1037066"/>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a:buNone/>
            </a:pPr>
            <a:r>
              <a:t/>
            </a:r>
            <a:endParaRPr b="0" i="0" sz="1800" u="none" cap="none" strike="noStrike">
              <a:solidFill>
                <a:srgbClr val="000000"/>
              </a:solidFill>
              <a:latin typeface="Open Sans"/>
              <a:ea typeface="Open Sans"/>
              <a:cs typeface="Open Sans"/>
              <a:sym typeface="Open Sans"/>
            </a:endParaRPr>
          </a:p>
        </p:txBody>
      </p:sp>
      <p:cxnSp>
        <p:nvCxnSpPr>
          <p:cNvPr id="112" name="Google Shape;112;p1"/>
          <p:cNvCxnSpPr/>
          <p:nvPr/>
        </p:nvCxnSpPr>
        <p:spPr>
          <a:xfrm>
            <a:off x="856114" y="3503032"/>
            <a:ext cx="0" cy="3346090"/>
          </a:xfrm>
          <a:prstGeom prst="straightConnector1">
            <a:avLst/>
          </a:prstGeom>
          <a:noFill/>
          <a:ln cap="sq" cmpd="sng" w="25400">
            <a:solidFill>
              <a:schemeClr val="lt1"/>
            </a:solidFill>
            <a:prstDash val="solid"/>
            <a:bevel/>
            <a:headEnd len="sm" w="sm" type="none"/>
            <a:tailEnd len="sm" w="sm" type="none"/>
          </a:ln>
        </p:spPr>
      </p:cxnSp>
      <p:sp>
        <p:nvSpPr>
          <p:cNvPr id="113" name="Google Shape;113;p1"/>
          <p:cNvSpPr/>
          <p:nvPr/>
        </p:nvSpPr>
        <p:spPr>
          <a:xfrm>
            <a:off x="10836425" y="5636680"/>
            <a:ext cx="151536" cy="151536"/>
          </a:xfrm>
          <a:custGeom>
            <a:rect b="b" l="l" r="r" t="t"/>
            <a:pathLst>
              <a:path extrusionOk="0" h="151536" w="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a:buNone/>
            </a:pPr>
            <a:r>
              <a:t/>
            </a:r>
            <a:endParaRPr b="0" i="0" sz="1800" u="none" cap="none" strike="noStrike">
              <a:solidFill>
                <a:srgbClr val="000000"/>
              </a:solidFill>
              <a:latin typeface="Open Sans"/>
              <a:ea typeface="Open Sans"/>
              <a:cs typeface="Open Sans"/>
              <a:sym typeface="Open Sans"/>
            </a:endParaRPr>
          </a:p>
        </p:txBody>
      </p:sp>
      <p:sp>
        <p:nvSpPr>
          <p:cNvPr id="114" name="Google Shape;114;p1"/>
          <p:cNvSpPr/>
          <p:nvPr/>
        </p:nvSpPr>
        <p:spPr>
          <a:xfrm>
            <a:off x="11245175" y="6096759"/>
            <a:ext cx="108625" cy="108625"/>
          </a:xfrm>
          <a:custGeom>
            <a:rect b="b" l="l" r="r" t="t"/>
            <a:pathLst>
              <a:path extrusionOk="0" h="108625" w="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a:buNone/>
            </a:pPr>
            <a:r>
              <a:t/>
            </a:r>
            <a:endParaRPr b="0" i="0" sz="1800" u="none" cap="none" strike="noStrike">
              <a:solidFill>
                <a:srgbClr val="000000"/>
              </a:solidFill>
              <a:latin typeface="Open Sans"/>
              <a:ea typeface="Open Sans"/>
              <a:cs typeface="Open Sans"/>
              <a:sym typeface="Open Sans"/>
            </a:endParaRPr>
          </a:p>
        </p:txBody>
      </p:sp>
      <p:sp>
        <p:nvSpPr>
          <p:cNvPr id="115" name="Google Shape;115;p1"/>
          <p:cNvSpPr/>
          <p:nvPr/>
        </p:nvSpPr>
        <p:spPr>
          <a:xfrm>
            <a:off x="10554288" y="6238029"/>
            <a:ext cx="95759" cy="95759"/>
          </a:xfrm>
          <a:custGeom>
            <a:rect b="b" l="l" r="r" t="t"/>
            <a:pathLst>
              <a:path extrusionOk="0" h="95759" w="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Open Sans"/>
              <a:buNone/>
            </a:pPr>
            <a:r>
              <a:t/>
            </a:r>
            <a:endParaRPr b="0" i="0" sz="18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cxnSp>
        <p:nvCxnSpPr>
          <p:cNvPr id="120" name="Google Shape;120;p2"/>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
        <p:nvSpPr>
          <p:cNvPr id="121" name="Google Shape;121;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122" name="Google Shape;122;p2"/>
          <p:cNvSpPr/>
          <p:nvPr/>
        </p:nvSpPr>
        <p:spPr>
          <a:xfrm>
            <a:off x="199528" y="554152"/>
            <a:ext cx="5742189" cy="5742189"/>
          </a:xfrm>
          <a:prstGeom prst="ellipse">
            <a:avLst/>
          </a:prstGeom>
          <a:gradFill>
            <a:gsLst>
              <a:gs pos="0">
                <a:schemeClr val="accent2"/>
              </a:gs>
              <a:gs pos="100000">
                <a:schemeClr val="accent4"/>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123" name="Google Shape;123;p2"/>
          <p:cNvSpPr txBox="1"/>
          <p:nvPr>
            <p:ph type="title"/>
          </p:nvPr>
        </p:nvSpPr>
        <p:spPr>
          <a:xfrm>
            <a:off x="1245072" y="1289765"/>
            <a:ext cx="3651101" cy="42709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600"/>
              <a:buFont typeface="Open Sans"/>
              <a:buNone/>
            </a:pPr>
            <a:r>
              <a:rPr lang="en-US" sz="5600">
                <a:solidFill>
                  <a:schemeClr val="lt1"/>
                </a:solidFill>
                <a:latin typeface="Open Sans"/>
                <a:ea typeface="Open Sans"/>
                <a:cs typeface="Open Sans"/>
                <a:sym typeface="Open Sans"/>
              </a:rPr>
              <a:t>Brief History of Women’s History Month</a:t>
            </a:r>
            <a:endParaRPr/>
          </a:p>
        </p:txBody>
      </p:sp>
      <p:sp>
        <p:nvSpPr>
          <p:cNvPr id="124" name="Google Shape;124;p2"/>
          <p:cNvSpPr/>
          <p:nvPr/>
        </p:nvSpPr>
        <p:spPr>
          <a:xfrm>
            <a:off x="1123493" y="374394"/>
            <a:ext cx="171515" cy="171515"/>
          </a:xfrm>
          <a:custGeom>
            <a:rect b="b" l="l" r="r" t="t"/>
            <a:pathLst>
              <a:path extrusionOk="0" h="171515" w="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25" name="Google Shape;125;p2"/>
          <p:cNvSpPr/>
          <p:nvPr/>
        </p:nvSpPr>
        <p:spPr>
          <a:xfrm>
            <a:off x="550109" y="1084507"/>
            <a:ext cx="157545" cy="157545"/>
          </a:xfrm>
          <a:custGeom>
            <a:rect b="b" l="l" r="r" t="t"/>
            <a:pathLst>
              <a:path extrusionOk="0" h="157545" w="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26" name="Google Shape;126;p2"/>
          <p:cNvSpPr txBox="1"/>
          <p:nvPr/>
        </p:nvSpPr>
        <p:spPr>
          <a:xfrm>
            <a:off x="6397039" y="362057"/>
            <a:ext cx="4796374" cy="628722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US" sz="1400" u="none" strike="noStrike">
                <a:solidFill>
                  <a:schemeClr val="dk1"/>
                </a:solidFill>
                <a:latin typeface="Open Sans"/>
                <a:ea typeface="Open Sans"/>
                <a:cs typeface="Open Sans"/>
                <a:sym typeface="Open Sans"/>
              </a:rPr>
              <a:t>Every year, March is designated Women’s History Month by Presidential proclamation. The month is set aside to honor women’s contributions in American history.</a:t>
            </a:r>
            <a:endParaRPr sz="1400">
              <a:solidFill>
                <a:schemeClr val="dk1"/>
              </a:solidFill>
              <a:latin typeface="Open Sans"/>
              <a:ea typeface="Open Sans"/>
              <a:cs typeface="Open Sans"/>
              <a:sym typeface="Open Sans"/>
            </a:endParaRPr>
          </a:p>
          <a:p>
            <a:pPr indent="0" lvl="0" marL="0" marR="0" rtl="0" algn="l">
              <a:lnSpc>
                <a:spcPct val="90000"/>
              </a:lnSpc>
              <a:spcBef>
                <a:spcPts val="600"/>
              </a:spcBef>
              <a:spcAft>
                <a:spcPts val="0"/>
              </a:spcAft>
              <a:buNone/>
            </a:pPr>
            <a:r>
              <a:t/>
            </a:r>
            <a:endParaRPr b="0" i="0" sz="1400" u="none" strike="noStrike">
              <a:solidFill>
                <a:schemeClr val="dk1"/>
              </a:solidFill>
              <a:latin typeface="Open Sans"/>
              <a:ea typeface="Open Sans"/>
              <a:cs typeface="Open Sans"/>
              <a:sym typeface="Open Sans"/>
            </a:endParaRPr>
          </a:p>
          <a:p>
            <a:pPr indent="0" lvl="0" marL="0" marR="0" rtl="0" algn="l">
              <a:lnSpc>
                <a:spcPct val="90000"/>
              </a:lnSpc>
              <a:spcBef>
                <a:spcPts val="600"/>
              </a:spcBef>
              <a:spcAft>
                <a:spcPts val="0"/>
              </a:spcAft>
              <a:buNone/>
            </a:pPr>
            <a:r>
              <a:rPr b="0" i="0" lang="en-US" sz="1400" u="none" strike="noStrike">
                <a:solidFill>
                  <a:schemeClr val="dk1"/>
                </a:solidFill>
                <a:latin typeface="Open Sans"/>
                <a:ea typeface="Open Sans"/>
                <a:cs typeface="Open Sans"/>
                <a:sym typeface="Open Sans"/>
              </a:rPr>
              <a:t>Women’s History Month began as a local celebration in Santa Rosa, California. The Education Task Force of the Sonoma County (California) Commission on the Status of Women planned and executed a “Women’s History Week” celebration in 1978. The organizers selected the week of March 8 to correspond with International Women’s Day. The movement spread across the country as other communities initiated their own Women’s History Week celebrations the following year.</a:t>
            </a:r>
            <a:endParaRPr/>
          </a:p>
          <a:p>
            <a:pPr indent="0" lvl="0" marL="0" marR="0" rtl="0" algn="l">
              <a:lnSpc>
                <a:spcPct val="90000"/>
              </a:lnSpc>
              <a:spcBef>
                <a:spcPts val="600"/>
              </a:spcBef>
              <a:spcAft>
                <a:spcPts val="0"/>
              </a:spcAft>
              <a:buNone/>
            </a:pPr>
            <a:r>
              <a:t/>
            </a:r>
            <a:endParaRPr sz="1400">
              <a:solidFill>
                <a:schemeClr val="dk1"/>
              </a:solidFill>
              <a:latin typeface="Open Sans"/>
              <a:ea typeface="Open Sans"/>
              <a:cs typeface="Open Sans"/>
              <a:sym typeface="Open Sans"/>
            </a:endParaRPr>
          </a:p>
          <a:p>
            <a:pPr indent="0" lvl="0" marL="0" marR="0" rtl="0" algn="l">
              <a:lnSpc>
                <a:spcPct val="90000"/>
              </a:lnSpc>
              <a:spcBef>
                <a:spcPts val="600"/>
              </a:spcBef>
              <a:spcAft>
                <a:spcPts val="0"/>
              </a:spcAft>
              <a:buNone/>
            </a:pPr>
            <a:r>
              <a:rPr b="0" i="0" lang="en-US" sz="1400" u="none" strike="noStrike">
                <a:solidFill>
                  <a:schemeClr val="dk1"/>
                </a:solidFill>
                <a:latin typeface="Open Sans"/>
                <a:ea typeface="Open Sans"/>
                <a:cs typeface="Open Sans"/>
                <a:sym typeface="Open Sans"/>
              </a:rPr>
              <a:t>In 1980, a consortium of women’s groups and historians—led by the National Women’s History Project (now the National Women’s History Alliance)—successfully lobbied for national recognition. In February 1980, President Jimmy Carter issued the first Presidential Proclamation declaring the Week of March 8th 1980 as National Women’s History Week.</a:t>
            </a:r>
            <a:endParaRPr/>
          </a:p>
          <a:p>
            <a:pPr indent="0" lvl="0" marL="0" marR="0" rtl="0" algn="l">
              <a:lnSpc>
                <a:spcPct val="90000"/>
              </a:lnSpc>
              <a:spcBef>
                <a:spcPts val="600"/>
              </a:spcBef>
              <a:spcAft>
                <a:spcPts val="0"/>
              </a:spcAft>
              <a:buNone/>
            </a:pPr>
            <a:r>
              <a:t/>
            </a:r>
            <a:endParaRPr>
              <a:solidFill>
                <a:schemeClr val="dk1"/>
              </a:solidFill>
              <a:latin typeface="Open Sans"/>
              <a:ea typeface="Open Sans"/>
              <a:cs typeface="Open Sans"/>
              <a:sym typeface="Open Sans"/>
            </a:endParaRPr>
          </a:p>
          <a:p>
            <a:pPr indent="0" lvl="0" marL="0" marR="0" rtl="0" algn="l">
              <a:lnSpc>
                <a:spcPct val="90000"/>
              </a:lnSpc>
              <a:spcBef>
                <a:spcPts val="600"/>
              </a:spcBef>
              <a:spcAft>
                <a:spcPts val="0"/>
              </a:spcAft>
              <a:buNone/>
            </a:pPr>
            <a:r>
              <a:rPr lang="en-US">
                <a:solidFill>
                  <a:schemeClr val="dk1"/>
                </a:solidFill>
                <a:latin typeface="Open Sans"/>
                <a:ea typeface="Open Sans"/>
                <a:cs typeface="Open Sans"/>
                <a:sym typeface="Open Sans"/>
              </a:rPr>
              <a:t>Let’s spend a moment to recognize the contributions of all women, past and present, in the division.</a:t>
            </a:r>
            <a:endParaRPr sz="1400">
              <a:solidFill>
                <a:schemeClr val="dk1"/>
              </a:solidFill>
              <a:latin typeface="Open Sans"/>
              <a:ea typeface="Open Sans"/>
              <a:cs typeface="Open Sans"/>
              <a:sym typeface="Open Sans"/>
            </a:endParaRPr>
          </a:p>
        </p:txBody>
      </p:sp>
      <p:sp>
        <p:nvSpPr>
          <p:cNvPr id="127" name="Google Shape;127;p2"/>
          <p:cNvSpPr/>
          <p:nvPr/>
        </p:nvSpPr>
        <p:spPr>
          <a:xfrm>
            <a:off x="5436547" y="5751820"/>
            <a:ext cx="112426" cy="112426"/>
          </a:xfrm>
          <a:custGeom>
            <a:rect b="b" l="l" r="r" t="t"/>
            <a:pathLst>
              <a:path extrusionOk="0" h="112426" w="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cxnSp>
        <p:nvCxnSpPr>
          <p:cNvPr id="128" name="Google Shape;128;p2"/>
          <p:cNvCxnSpPr/>
          <p:nvPr/>
        </p:nvCxnSpPr>
        <p:spPr>
          <a:xfrm>
            <a:off x="11586162" y="3610394"/>
            <a:ext cx="0" cy="3238728"/>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f6ec7c88ce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Events</a:t>
            </a:r>
            <a:endParaRPr/>
          </a:p>
        </p:txBody>
      </p:sp>
      <p:sp>
        <p:nvSpPr>
          <p:cNvPr id="135" name="Google Shape;135;g1f6ec7c88ce_0_0"/>
          <p:cNvSpPr txBox="1"/>
          <p:nvPr/>
        </p:nvSpPr>
        <p:spPr>
          <a:xfrm>
            <a:off x="1059475" y="1280950"/>
            <a:ext cx="6562500" cy="5433000"/>
          </a:xfrm>
          <a:prstGeom prst="rect">
            <a:avLst/>
          </a:prstGeom>
          <a:noFill/>
          <a:ln>
            <a:noFill/>
          </a:ln>
        </p:spPr>
        <p:txBody>
          <a:bodyPr anchorCtr="0" anchor="t" bIns="91425" lIns="91425" spcFirstLastPara="1" rIns="91425" wrap="square" tIns="91425">
            <a:noAutofit/>
          </a:bodyPr>
          <a:lstStyle/>
          <a:p>
            <a:pPr indent="-337670" lvl="0" marL="457200" rtl="0" algn="l">
              <a:spcBef>
                <a:spcPts val="0"/>
              </a:spcBef>
              <a:spcAft>
                <a:spcPts val="0"/>
              </a:spcAft>
              <a:buSzPts val="1718"/>
              <a:buFont typeface="Open Sans"/>
              <a:buChar char="●"/>
            </a:pPr>
            <a:r>
              <a:rPr lang="en-US" sz="1717">
                <a:latin typeface="Open Sans"/>
                <a:ea typeface="Open Sans"/>
                <a:cs typeface="Open Sans"/>
                <a:sym typeface="Open Sans"/>
              </a:rPr>
              <a:t>The Women’s Support and Empowerment Council (WSEC) has a list of </a:t>
            </a:r>
            <a:r>
              <a:rPr lang="en-US" sz="1717" u="sng">
                <a:solidFill>
                  <a:schemeClr val="hlink"/>
                </a:solidFill>
                <a:latin typeface="Open Sans"/>
                <a:ea typeface="Open Sans"/>
                <a:cs typeface="Open Sans"/>
                <a:sym typeface="Open Sans"/>
                <a:hlinkClick r:id="rId3"/>
              </a:rPr>
              <a:t>various events</a:t>
            </a:r>
            <a:r>
              <a:rPr lang="en-US" sz="1717">
                <a:latin typeface="Open Sans"/>
                <a:ea typeface="Open Sans"/>
                <a:cs typeface="Open Sans"/>
                <a:sym typeface="Open Sans"/>
              </a:rPr>
              <a:t> to celebrate Women’s history:</a:t>
            </a:r>
            <a:endParaRPr sz="1717">
              <a:latin typeface="Open Sans"/>
              <a:ea typeface="Open Sans"/>
              <a:cs typeface="Open Sans"/>
              <a:sym typeface="Open Sans"/>
            </a:endParaRPr>
          </a:p>
          <a:p>
            <a:pPr indent="-314535" lvl="1" marL="914400" rtl="0" algn="l">
              <a:spcBef>
                <a:spcPts val="0"/>
              </a:spcBef>
              <a:spcAft>
                <a:spcPts val="0"/>
              </a:spcAft>
              <a:buClr>
                <a:srgbClr val="000000"/>
              </a:buClr>
              <a:buSzPts val="1353"/>
              <a:buFont typeface="Open Sans"/>
              <a:buChar char="○"/>
            </a:pPr>
            <a:r>
              <a:rPr b="1" lang="en-US" sz="1700">
                <a:solidFill>
                  <a:srgbClr val="000000"/>
                </a:solidFill>
                <a:latin typeface="Open Sans"/>
                <a:ea typeface="Open Sans"/>
                <a:cs typeface="Open Sans"/>
                <a:sym typeface="Open Sans"/>
              </a:rPr>
              <a:t>2nd Annual Women's History Month Jeopardy Game and Celebration!</a:t>
            </a:r>
            <a:endParaRPr b="1" sz="1700">
              <a:solidFill>
                <a:srgbClr val="000000"/>
              </a:solidFill>
              <a:latin typeface="Open Sans"/>
              <a:ea typeface="Open Sans"/>
              <a:cs typeface="Open Sans"/>
              <a:sym typeface="Open Sans"/>
            </a:endParaRPr>
          </a:p>
          <a:p>
            <a:pPr indent="-314535" lvl="2" marL="1371600" rtl="0" algn="l">
              <a:spcBef>
                <a:spcPts val="0"/>
              </a:spcBef>
              <a:spcAft>
                <a:spcPts val="0"/>
              </a:spcAft>
              <a:buClr>
                <a:srgbClr val="333399"/>
              </a:buClr>
              <a:buSzPts val="1353"/>
              <a:buFont typeface="Open Sans"/>
              <a:buChar char="■"/>
            </a:pPr>
            <a:r>
              <a:rPr lang="en-US" sz="1353">
                <a:solidFill>
                  <a:srgbClr val="333399"/>
                </a:solidFill>
                <a:highlight>
                  <a:srgbClr val="D9EAD3"/>
                </a:highlight>
                <a:latin typeface="Open Sans"/>
                <a:ea typeface="Open Sans"/>
                <a:cs typeface="Open Sans"/>
                <a:sym typeface="Open Sans"/>
              </a:rPr>
              <a:t>March 10th, 12-1PM</a:t>
            </a:r>
            <a:endParaRPr sz="1353">
              <a:solidFill>
                <a:srgbClr val="333399"/>
              </a:solidFill>
              <a:highlight>
                <a:srgbClr val="D9EAD3"/>
              </a:highlight>
              <a:latin typeface="Open Sans"/>
              <a:ea typeface="Open Sans"/>
              <a:cs typeface="Open Sans"/>
              <a:sym typeface="Open Sans"/>
            </a:endParaRPr>
          </a:p>
          <a:p>
            <a:pPr indent="-314535" lvl="1" marL="914400" rtl="0" algn="l">
              <a:lnSpc>
                <a:spcPct val="115000"/>
              </a:lnSpc>
              <a:spcBef>
                <a:spcPts val="0"/>
              </a:spcBef>
              <a:spcAft>
                <a:spcPts val="0"/>
              </a:spcAft>
              <a:buClr>
                <a:srgbClr val="000000"/>
              </a:buClr>
              <a:buSzPts val="1353"/>
              <a:buFont typeface="Open Sans"/>
              <a:buChar char="○"/>
            </a:pPr>
            <a:r>
              <a:rPr b="1" lang="en-US" sz="1700">
                <a:latin typeface="Open Sans"/>
                <a:ea typeface="Open Sans"/>
                <a:cs typeface="Open Sans"/>
                <a:sym typeface="Open Sans"/>
              </a:rPr>
              <a:t>Dr. </a:t>
            </a:r>
            <a:r>
              <a:rPr b="1" lang="en-US" sz="1700">
                <a:solidFill>
                  <a:srgbClr val="000000"/>
                </a:solidFill>
                <a:latin typeface="Open Sans"/>
                <a:ea typeface="Open Sans"/>
                <a:cs typeface="Open Sans"/>
                <a:sym typeface="Open Sans"/>
              </a:rPr>
              <a:t>Heather Whiteman, UC Berkeley: "The Power of People Data: How we use data about, on and for people to bring about a more inclusive world of work"</a:t>
            </a:r>
            <a:endParaRPr b="1" sz="1700">
              <a:solidFill>
                <a:srgbClr val="000000"/>
              </a:solidFill>
              <a:latin typeface="Open Sans"/>
              <a:ea typeface="Open Sans"/>
              <a:cs typeface="Open Sans"/>
              <a:sym typeface="Open Sans"/>
            </a:endParaRPr>
          </a:p>
          <a:p>
            <a:pPr indent="-314535" lvl="2" marL="1371600" rtl="0" algn="l">
              <a:spcBef>
                <a:spcPts val="0"/>
              </a:spcBef>
              <a:spcAft>
                <a:spcPts val="0"/>
              </a:spcAft>
              <a:buClr>
                <a:srgbClr val="333399"/>
              </a:buClr>
              <a:buSzPts val="1353"/>
              <a:buFont typeface="Open Sans"/>
              <a:buChar char="■"/>
            </a:pPr>
            <a:r>
              <a:rPr lang="en-US" sz="1353">
                <a:solidFill>
                  <a:srgbClr val="333399"/>
                </a:solidFill>
                <a:highlight>
                  <a:srgbClr val="D9EAD3"/>
                </a:highlight>
                <a:latin typeface="Open Sans"/>
                <a:ea typeface="Open Sans"/>
                <a:cs typeface="Open Sans"/>
                <a:sym typeface="Open Sans"/>
              </a:rPr>
              <a:t>March 14th, 11AM-12PM</a:t>
            </a:r>
            <a:endParaRPr sz="1353">
              <a:solidFill>
                <a:srgbClr val="333399"/>
              </a:solidFill>
              <a:highlight>
                <a:srgbClr val="D9EAD3"/>
              </a:highlight>
              <a:latin typeface="Open Sans"/>
              <a:ea typeface="Open Sans"/>
              <a:cs typeface="Open Sans"/>
              <a:sym typeface="Open Sans"/>
            </a:endParaRPr>
          </a:p>
          <a:p>
            <a:pPr indent="-314535" lvl="1" marL="914400" rtl="0" algn="l">
              <a:spcBef>
                <a:spcPts val="0"/>
              </a:spcBef>
              <a:spcAft>
                <a:spcPts val="0"/>
              </a:spcAft>
              <a:buClr>
                <a:srgbClr val="000000"/>
              </a:buClr>
              <a:buSzPts val="1353"/>
              <a:buFont typeface="Open Sans"/>
              <a:buChar char="○"/>
            </a:pPr>
            <a:r>
              <a:rPr b="1" lang="en-US" sz="1700">
                <a:solidFill>
                  <a:srgbClr val="000000"/>
                </a:solidFill>
                <a:latin typeface="Open Sans"/>
                <a:ea typeface="Open Sans"/>
                <a:cs typeface="Open Sans"/>
                <a:sym typeface="Open Sans"/>
              </a:rPr>
              <a:t>Cradle to Commerce: Funding Opportunities for Lab Entrepreneurs</a:t>
            </a:r>
            <a:endParaRPr b="1" sz="1700">
              <a:solidFill>
                <a:srgbClr val="000000"/>
              </a:solidFill>
              <a:latin typeface="Open Sans"/>
              <a:ea typeface="Open Sans"/>
              <a:cs typeface="Open Sans"/>
              <a:sym typeface="Open Sans"/>
            </a:endParaRPr>
          </a:p>
          <a:p>
            <a:pPr indent="-314535" lvl="2" marL="1371600" rtl="0" algn="l">
              <a:spcBef>
                <a:spcPts val="0"/>
              </a:spcBef>
              <a:spcAft>
                <a:spcPts val="0"/>
              </a:spcAft>
              <a:buClr>
                <a:srgbClr val="333399"/>
              </a:buClr>
              <a:buSzPts val="1353"/>
              <a:buFont typeface="Open Sans"/>
              <a:buChar char="■"/>
            </a:pPr>
            <a:r>
              <a:rPr lang="en-US" sz="1353">
                <a:solidFill>
                  <a:srgbClr val="333399"/>
                </a:solidFill>
                <a:highlight>
                  <a:srgbClr val="D9EAD3"/>
                </a:highlight>
                <a:latin typeface="Open Sans"/>
                <a:ea typeface="Open Sans"/>
                <a:cs typeface="Open Sans"/>
                <a:sym typeface="Open Sans"/>
              </a:rPr>
              <a:t>March 21st, 12-1PM</a:t>
            </a:r>
            <a:endParaRPr sz="1353">
              <a:solidFill>
                <a:srgbClr val="333399"/>
              </a:solidFill>
              <a:highlight>
                <a:srgbClr val="D9EAD3"/>
              </a:highlight>
              <a:latin typeface="Open Sans"/>
              <a:ea typeface="Open Sans"/>
              <a:cs typeface="Open Sans"/>
              <a:sym typeface="Open Sans"/>
            </a:endParaRPr>
          </a:p>
          <a:p>
            <a:pPr indent="-311150" lvl="1" marL="914400" rtl="0" algn="l">
              <a:spcBef>
                <a:spcPts val="0"/>
              </a:spcBef>
              <a:spcAft>
                <a:spcPts val="0"/>
              </a:spcAft>
              <a:buClr>
                <a:srgbClr val="000000"/>
              </a:buClr>
              <a:buSzPts val="1300"/>
              <a:buFont typeface="Open Sans"/>
              <a:buChar char="○"/>
            </a:pPr>
            <a:r>
              <a:rPr b="1" lang="en-US" sz="1700">
                <a:solidFill>
                  <a:srgbClr val="000000"/>
                </a:solidFill>
                <a:latin typeface="Open Sans"/>
                <a:ea typeface="Open Sans"/>
                <a:cs typeface="Open Sans"/>
                <a:sym typeface="Open Sans"/>
              </a:rPr>
              <a:t>Women’s Interlaboratory Network Special Interlab Panel "No Woman Left Behind: Bridging the Gap"</a:t>
            </a:r>
            <a:endParaRPr b="1" sz="1300">
              <a:solidFill>
                <a:srgbClr val="000000"/>
              </a:solidFill>
              <a:latin typeface="Open Sans"/>
              <a:ea typeface="Open Sans"/>
              <a:cs typeface="Open Sans"/>
              <a:sym typeface="Open Sans"/>
            </a:endParaRPr>
          </a:p>
          <a:p>
            <a:pPr indent="-315259" lvl="2" marL="1371600" rtl="0" algn="l">
              <a:spcBef>
                <a:spcPts val="0"/>
              </a:spcBef>
              <a:spcAft>
                <a:spcPts val="0"/>
              </a:spcAft>
              <a:buClr>
                <a:srgbClr val="333399"/>
              </a:buClr>
              <a:buSzPts val="1365"/>
              <a:buFont typeface="Open Sans"/>
              <a:buChar char="■"/>
            </a:pPr>
            <a:r>
              <a:rPr lang="en-US" sz="1364">
                <a:solidFill>
                  <a:srgbClr val="333399"/>
                </a:solidFill>
                <a:highlight>
                  <a:srgbClr val="D9EAD3"/>
                </a:highlight>
                <a:latin typeface="Open Sans"/>
                <a:ea typeface="Open Sans"/>
                <a:cs typeface="Open Sans"/>
                <a:sym typeface="Open Sans"/>
              </a:rPr>
              <a:t>March 30th, 9-10AM</a:t>
            </a:r>
            <a:endParaRPr sz="1353">
              <a:solidFill>
                <a:srgbClr val="333399"/>
              </a:solidFill>
              <a:highlight>
                <a:srgbClr val="D9EAD3"/>
              </a:highlight>
              <a:latin typeface="Open Sans"/>
              <a:ea typeface="Open Sans"/>
              <a:cs typeface="Open Sans"/>
              <a:sym typeface="Open Sans"/>
            </a:endParaRPr>
          </a:p>
          <a:p>
            <a:pPr indent="-311150" lvl="1" marL="914400" rtl="0" algn="l">
              <a:lnSpc>
                <a:spcPct val="115000"/>
              </a:lnSpc>
              <a:spcBef>
                <a:spcPts val="0"/>
              </a:spcBef>
              <a:spcAft>
                <a:spcPts val="0"/>
              </a:spcAft>
              <a:buClr>
                <a:srgbClr val="000000"/>
              </a:buClr>
              <a:buSzPts val="1300"/>
              <a:buFont typeface="Open Sans"/>
              <a:buChar char="○"/>
            </a:pPr>
            <a:r>
              <a:rPr b="1" lang="en-US" sz="1700">
                <a:solidFill>
                  <a:srgbClr val="000000"/>
                </a:solidFill>
                <a:latin typeface="Open Sans"/>
                <a:ea typeface="Open Sans"/>
                <a:cs typeface="Open Sans"/>
                <a:sym typeface="Open Sans"/>
              </a:rPr>
              <a:t>Trans Day of Visibility Special Speaker Event: </a:t>
            </a:r>
            <a:r>
              <a:rPr b="1" lang="en-US" sz="1700">
                <a:latin typeface="Open Sans"/>
                <a:ea typeface="Open Sans"/>
                <a:cs typeface="Open Sans"/>
                <a:sym typeface="Open Sans"/>
              </a:rPr>
              <a:t> </a:t>
            </a:r>
            <a:r>
              <a:rPr b="1" lang="en-US" sz="1700">
                <a:solidFill>
                  <a:srgbClr val="000000"/>
                </a:solidFill>
                <a:latin typeface="Open Sans"/>
                <a:ea typeface="Open Sans"/>
                <a:cs typeface="Open Sans"/>
                <a:sym typeface="Open Sans"/>
              </a:rPr>
              <a:t>      Dr</a:t>
            </a:r>
            <a:r>
              <a:rPr b="1" lang="en-US" sz="1700">
                <a:latin typeface="Open Sans"/>
                <a:ea typeface="Open Sans"/>
                <a:cs typeface="Open Sans"/>
                <a:sym typeface="Open Sans"/>
              </a:rPr>
              <a:t>. </a:t>
            </a:r>
            <a:r>
              <a:rPr b="1" lang="en-US" sz="1700">
                <a:solidFill>
                  <a:srgbClr val="000000"/>
                </a:solidFill>
                <a:latin typeface="Open Sans"/>
                <a:ea typeface="Open Sans"/>
                <a:cs typeface="Open Sans"/>
                <a:sym typeface="Open Sans"/>
              </a:rPr>
              <a:t>Clara Barker, Oxford University</a:t>
            </a:r>
            <a:endParaRPr b="1" sz="1300">
              <a:solidFill>
                <a:srgbClr val="000000"/>
              </a:solidFill>
              <a:latin typeface="Open Sans"/>
              <a:ea typeface="Open Sans"/>
              <a:cs typeface="Open Sans"/>
              <a:sym typeface="Open Sans"/>
            </a:endParaRPr>
          </a:p>
          <a:p>
            <a:pPr indent="-314535" lvl="2" marL="1371600" rtl="0" algn="l">
              <a:spcBef>
                <a:spcPts val="0"/>
              </a:spcBef>
              <a:spcAft>
                <a:spcPts val="0"/>
              </a:spcAft>
              <a:buClr>
                <a:srgbClr val="333399"/>
              </a:buClr>
              <a:buSzPts val="1353"/>
              <a:buFont typeface="Open Sans"/>
              <a:buChar char="■"/>
            </a:pPr>
            <a:r>
              <a:rPr lang="en-US" sz="1353">
                <a:solidFill>
                  <a:srgbClr val="333399"/>
                </a:solidFill>
                <a:highlight>
                  <a:srgbClr val="D9EAD3"/>
                </a:highlight>
                <a:latin typeface="Open Sans"/>
                <a:ea typeface="Open Sans"/>
                <a:cs typeface="Open Sans"/>
                <a:sym typeface="Open Sans"/>
              </a:rPr>
              <a:t>March 31st, 12-1PM</a:t>
            </a:r>
            <a:endParaRPr sz="1353">
              <a:solidFill>
                <a:srgbClr val="333399"/>
              </a:solidFill>
              <a:highlight>
                <a:srgbClr val="D9EAD3"/>
              </a:highlight>
              <a:latin typeface="Open Sans"/>
              <a:ea typeface="Open Sans"/>
              <a:cs typeface="Open Sans"/>
              <a:sym typeface="Open Sans"/>
            </a:endParaRPr>
          </a:p>
          <a:p>
            <a:pPr indent="-333375" lvl="0" marL="457200" rtl="0" algn="l">
              <a:spcBef>
                <a:spcPts val="0"/>
              </a:spcBef>
              <a:spcAft>
                <a:spcPts val="0"/>
              </a:spcAft>
              <a:buSzPts val="1650"/>
              <a:buFont typeface="Open Sans"/>
              <a:buChar char="●"/>
            </a:pPr>
            <a:r>
              <a:rPr lang="en-US" sz="1650">
                <a:latin typeface="Open Sans"/>
                <a:ea typeface="Open Sans"/>
                <a:cs typeface="Open Sans"/>
                <a:sym typeface="Open Sans"/>
              </a:rPr>
              <a:t>UC Berkeley DEIBJ - </a:t>
            </a:r>
            <a:r>
              <a:rPr lang="en-US" sz="1650" u="sng">
                <a:solidFill>
                  <a:schemeClr val="hlink"/>
                </a:solidFill>
                <a:latin typeface="Open Sans"/>
                <a:ea typeface="Open Sans"/>
                <a:cs typeface="Open Sans"/>
                <a:sym typeface="Open Sans"/>
                <a:hlinkClick r:id="rId4"/>
              </a:rPr>
              <a:t>Additional events and articles</a:t>
            </a:r>
            <a:endParaRPr sz="1650">
              <a:latin typeface="Open Sans"/>
              <a:ea typeface="Open Sans"/>
              <a:cs typeface="Open Sans"/>
              <a:sym typeface="Open Sans"/>
            </a:endParaRPr>
          </a:p>
        </p:txBody>
      </p:sp>
      <p:sp>
        <p:nvSpPr>
          <p:cNvPr id="136" name="Google Shape;136;g1f6ec7c88ce_0_0"/>
          <p:cNvSpPr txBox="1"/>
          <p:nvPr/>
        </p:nvSpPr>
        <p:spPr>
          <a:xfrm>
            <a:off x="7407438" y="4783400"/>
            <a:ext cx="4779600" cy="431100"/>
          </a:xfrm>
          <a:prstGeom prst="rect">
            <a:avLst/>
          </a:prstGeom>
          <a:noFill/>
          <a:ln>
            <a:noFill/>
          </a:ln>
        </p:spPr>
        <p:txBody>
          <a:bodyPr anchorCtr="0" anchor="t" bIns="91425" lIns="91425" spcFirstLastPara="1" rIns="91425" wrap="square" tIns="91425">
            <a:spAutoFit/>
          </a:bodyPr>
          <a:lstStyle/>
          <a:p>
            <a:pPr indent="-330200" lvl="0" marL="457200" rtl="0" algn="ctr">
              <a:lnSpc>
                <a:spcPct val="115000"/>
              </a:lnSpc>
              <a:spcBef>
                <a:spcPts val="1200"/>
              </a:spcBef>
              <a:spcAft>
                <a:spcPts val="0"/>
              </a:spcAft>
              <a:buClr>
                <a:srgbClr val="000000"/>
              </a:buClr>
              <a:buSzPts val="1600"/>
              <a:buChar char="●"/>
            </a:pPr>
            <a:r>
              <a:rPr b="1" lang="en-US" sz="1600">
                <a:solidFill>
                  <a:srgbClr val="000000"/>
                </a:solidFill>
                <a:latin typeface="Open Sans"/>
                <a:ea typeface="Open Sans"/>
                <a:cs typeface="Open Sans"/>
                <a:sym typeface="Open Sans"/>
              </a:rPr>
              <a:t>Zoom backgrounds</a:t>
            </a:r>
            <a:r>
              <a:rPr lang="en-US" sz="1600">
                <a:solidFill>
                  <a:srgbClr val="000000"/>
                </a:solidFill>
                <a:latin typeface="Open Sans"/>
                <a:ea typeface="Open Sans"/>
                <a:cs typeface="Open Sans"/>
                <a:sym typeface="Open Sans"/>
              </a:rPr>
              <a:t> for </a:t>
            </a:r>
            <a:r>
              <a:rPr lang="en-US" sz="1600" u="sng">
                <a:solidFill>
                  <a:srgbClr val="009999"/>
                </a:solidFill>
                <a:latin typeface="Open Sans"/>
                <a:ea typeface="Open Sans"/>
                <a:cs typeface="Open Sans"/>
                <a:sym typeface="Open Sans"/>
                <a:hlinkClick r:id="rId5">
                  <a:extLst>
                    <a:ext uri="{A12FA001-AC4F-418D-AE19-62706E023703}">
                      <ahyp:hlinkClr val="tx"/>
                    </a:ext>
                  </a:extLst>
                </a:hlinkClick>
              </a:rPr>
              <a:t>download</a:t>
            </a:r>
            <a:r>
              <a:rPr lang="en-US" sz="1600">
                <a:solidFill>
                  <a:srgbClr val="000000"/>
                </a:solidFill>
                <a:latin typeface="Open Sans"/>
                <a:ea typeface="Open Sans"/>
                <a:cs typeface="Open Sans"/>
                <a:sym typeface="Open Sans"/>
              </a:rPr>
              <a:t>!</a:t>
            </a:r>
            <a:endParaRPr sz="1900">
              <a:latin typeface="Open Sans"/>
              <a:ea typeface="Open Sans"/>
              <a:cs typeface="Open Sans"/>
              <a:sym typeface="Open Sans"/>
            </a:endParaRPr>
          </a:p>
        </p:txBody>
      </p:sp>
      <p:pic>
        <p:nvPicPr>
          <p:cNvPr id="137" name="Google Shape;137;g1f6ec7c88ce_0_0"/>
          <p:cNvPicPr preferRelativeResize="0"/>
          <p:nvPr/>
        </p:nvPicPr>
        <p:blipFill>
          <a:blip r:embed="rId6">
            <a:alphaModFix/>
          </a:blip>
          <a:stretch>
            <a:fillRect/>
          </a:stretch>
        </p:blipFill>
        <p:spPr>
          <a:xfrm>
            <a:off x="7622100" y="2140176"/>
            <a:ext cx="4350274" cy="2577650"/>
          </a:xfrm>
          <a:prstGeom prst="rect">
            <a:avLst/>
          </a:prstGeom>
          <a:noFill/>
          <a:ln>
            <a:noFill/>
          </a:ln>
        </p:spPr>
      </p:pic>
      <p:sp>
        <p:nvSpPr>
          <p:cNvPr id="138" name="Google Shape;138;g1f6ec7c88ce_0_0"/>
          <p:cNvSpPr txBox="1"/>
          <p:nvPr/>
        </p:nvSpPr>
        <p:spPr>
          <a:xfrm>
            <a:off x="8010750" y="5647200"/>
            <a:ext cx="3961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accent6"/>
                </a:solidFill>
                <a:latin typeface="Open Sans"/>
                <a:ea typeface="Open Sans"/>
                <a:cs typeface="Open Sans"/>
                <a:sym typeface="Open Sans"/>
              </a:rPr>
              <a:t>Co-sponsored by NSD IDEA Council</a:t>
            </a:r>
            <a:endParaRPr b="1" sz="1600">
              <a:solidFill>
                <a:schemeClr val="accent6"/>
              </a:solidFill>
              <a:latin typeface="Open Sans"/>
              <a:ea typeface="Open Sans"/>
              <a:cs typeface="Open Sans"/>
              <a:sym typeface="Open Sans"/>
            </a:endParaRPr>
          </a:p>
        </p:txBody>
      </p:sp>
      <p:cxnSp>
        <p:nvCxnSpPr>
          <p:cNvPr id="139" name="Google Shape;139;g1f6ec7c88ce_0_0"/>
          <p:cNvCxnSpPr>
            <a:stCxn id="138" idx="1"/>
          </p:cNvCxnSpPr>
          <p:nvPr/>
        </p:nvCxnSpPr>
        <p:spPr>
          <a:xfrm rot="10800000">
            <a:off x="5981550" y="5854950"/>
            <a:ext cx="2029200" cy="7800"/>
          </a:xfrm>
          <a:prstGeom prst="straightConnector1">
            <a:avLst/>
          </a:prstGeom>
          <a:noFill/>
          <a:ln cap="flat" cmpd="sng" w="28575">
            <a:solidFill>
              <a:schemeClr val="accent6"/>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f6ec7c88ce_0_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900"/>
              <a:t>Current Outreach and Service Opportunities</a:t>
            </a:r>
            <a:endParaRPr sz="3900"/>
          </a:p>
        </p:txBody>
      </p:sp>
      <p:sp>
        <p:nvSpPr>
          <p:cNvPr id="146" name="Google Shape;146;g1f6ec7c88ce_0_9"/>
          <p:cNvSpPr txBox="1"/>
          <p:nvPr/>
        </p:nvSpPr>
        <p:spPr>
          <a:xfrm>
            <a:off x="838200" y="1474825"/>
            <a:ext cx="5091600" cy="4281600"/>
          </a:xfrm>
          <a:prstGeom prst="rect">
            <a:avLst/>
          </a:prstGeom>
          <a:noFill/>
          <a:ln cap="flat" cmpd="sng" w="38100">
            <a:solidFill>
              <a:srgbClr val="333399"/>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SzPts val="1900"/>
              <a:buFont typeface="Open Sans"/>
              <a:buChar char="●"/>
            </a:pPr>
            <a:r>
              <a:rPr b="1" lang="en-US" sz="1900">
                <a:highlight>
                  <a:srgbClr val="CFE2F3"/>
                </a:highlight>
                <a:latin typeface="Open Sans"/>
                <a:ea typeface="Open Sans"/>
                <a:cs typeface="Open Sans"/>
                <a:sym typeface="Open Sans"/>
              </a:rPr>
              <a:t>K-12 STEM Outreach Opportunities</a:t>
            </a:r>
            <a:endParaRPr sz="1650">
              <a:solidFill>
                <a:srgbClr val="000000"/>
              </a:solidFill>
              <a:latin typeface="Open Sans"/>
              <a:ea typeface="Open Sans"/>
              <a:cs typeface="Open Sans"/>
              <a:sym typeface="Open Sans"/>
            </a:endParaRPr>
          </a:p>
          <a:p>
            <a:pPr indent="-333375" lvl="1" marL="914400" rtl="0" algn="l">
              <a:lnSpc>
                <a:spcPct val="115000"/>
              </a:lnSpc>
              <a:spcBef>
                <a:spcPts val="0"/>
              </a:spcBef>
              <a:spcAft>
                <a:spcPts val="0"/>
              </a:spcAft>
              <a:buSzPts val="1650"/>
              <a:buFont typeface="Open Sans"/>
              <a:buChar char="○"/>
            </a:pPr>
            <a:r>
              <a:rPr lang="en-US" sz="1650">
                <a:latin typeface="Open Sans"/>
                <a:ea typeface="Open Sans"/>
                <a:cs typeface="Open Sans"/>
                <a:sym typeface="Open Sans"/>
              </a:rPr>
              <a:t>Support the </a:t>
            </a:r>
            <a:r>
              <a:rPr lang="en-US" sz="1650">
                <a:uFill>
                  <a:noFill/>
                </a:uFill>
                <a:latin typeface="Open Sans"/>
                <a:ea typeface="Open Sans"/>
                <a:cs typeface="Open Sans"/>
                <a:sym typeface="Open Sans"/>
                <a:hlinkClick r:id="rId3"/>
              </a:rPr>
              <a:t>The Berkeley Lab Director’s Apprenticeship Program (</a:t>
            </a:r>
            <a:r>
              <a:rPr lang="en-US" sz="1650" u="sng">
                <a:solidFill>
                  <a:schemeClr val="hlink"/>
                </a:solidFill>
                <a:latin typeface="Open Sans"/>
                <a:ea typeface="Open Sans"/>
                <a:cs typeface="Open Sans"/>
                <a:sym typeface="Open Sans"/>
                <a:hlinkClick r:id="rId4"/>
              </a:rPr>
              <a:t>BLDAP</a:t>
            </a:r>
            <a:r>
              <a:rPr lang="en-US" sz="1650">
                <a:uFill>
                  <a:noFill/>
                </a:uFill>
                <a:latin typeface="Open Sans"/>
                <a:ea typeface="Open Sans"/>
                <a:cs typeface="Open Sans"/>
                <a:sym typeface="Open Sans"/>
                <a:hlinkClick r:id="rId5"/>
              </a:rPr>
              <a:t>)</a:t>
            </a:r>
            <a:endParaRPr sz="1650">
              <a:latin typeface="Open Sans"/>
              <a:ea typeface="Open Sans"/>
              <a:cs typeface="Open Sans"/>
              <a:sym typeface="Open Sans"/>
            </a:endParaRPr>
          </a:p>
          <a:p>
            <a:pPr indent="-333375" lvl="1" marL="914400" rtl="0" algn="l">
              <a:lnSpc>
                <a:spcPct val="115000"/>
              </a:lnSpc>
              <a:spcBef>
                <a:spcPts val="0"/>
              </a:spcBef>
              <a:spcAft>
                <a:spcPts val="0"/>
              </a:spcAft>
              <a:buSzPts val="1650"/>
              <a:buFont typeface="Open Sans"/>
              <a:buChar char="○"/>
            </a:pPr>
            <a:r>
              <a:rPr lang="en-US" sz="1650">
                <a:latin typeface="Open Sans"/>
                <a:ea typeface="Open Sans"/>
                <a:cs typeface="Open Sans"/>
                <a:sym typeface="Open Sans"/>
              </a:rPr>
              <a:t>Help with </a:t>
            </a:r>
            <a:r>
              <a:rPr lang="en-US" sz="1650" u="sng">
                <a:solidFill>
                  <a:schemeClr val="hlink"/>
                </a:solidFill>
                <a:latin typeface="Open Sans"/>
                <a:ea typeface="Open Sans"/>
                <a:cs typeface="Open Sans"/>
                <a:sym typeface="Open Sans"/>
                <a:hlinkClick r:id="rId6"/>
              </a:rPr>
              <a:t>SAGE Camp</a:t>
            </a:r>
            <a:r>
              <a:rPr lang="en-US" sz="1650">
                <a:latin typeface="Open Sans"/>
                <a:ea typeface="Open Sans"/>
                <a:cs typeface="Open Sans"/>
                <a:sym typeface="Open Sans"/>
              </a:rPr>
              <a:t> taking place in June</a:t>
            </a:r>
            <a:endParaRPr sz="1650">
              <a:latin typeface="Open Sans"/>
              <a:ea typeface="Open Sans"/>
              <a:cs typeface="Open Sans"/>
              <a:sym typeface="Open Sans"/>
            </a:endParaRPr>
          </a:p>
          <a:p>
            <a:pPr indent="-333375" lvl="1" marL="914400" rtl="0" algn="l">
              <a:lnSpc>
                <a:spcPct val="115000"/>
              </a:lnSpc>
              <a:spcBef>
                <a:spcPts val="0"/>
              </a:spcBef>
              <a:spcAft>
                <a:spcPts val="0"/>
              </a:spcAft>
              <a:buSzPts val="1650"/>
              <a:buFont typeface="Open Sans"/>
              <a:buChar char="○"/>
            </a:pPr>
            <a:r>
              <a:rPr lang="en-US" sz="1650">
                <a:latin typeface="Open Sans"/>
                <a:ea typeface="Open Sans"/>
                <a:cs typeface="Open Sans"/>
                <a:sym typeface="Open Sans"/>
              </a:rPr>
              <a:t>Help </a:t>
            </a:r>
            <a:r>
              <a:rPr lang="en-US" sz="1650">
                <a:latin typeface="Open Sans"/>
                <a:ea typeface="Open Sans"/>
                <a:cs typeface="Open Sans"/>
                <a:sym typeface="Open Sans"/>
              </a:rPr>
              <a:t>facilitate</a:t>
            </a:r>
            <a:r>
              <a:rPr lang="en-US" sz="1650">
                <a:latin typeface="Open Sans"/>
                <a:ea typeface="Open Sans"/>
                <a:cs typeface="Open Sans"/>
                <a:sym typeface="Open Sans"/>
              </a:rPr>
              <a:t> </a:t>
            </a:r>
            <a:r>
              <a:rPr lang="en-US" sz="1650" u="sng">
                <a:solidFill>
                  <a:schemeClr val="hlink"/>
                </a:solidFill>
                <a:latin typeface="Open Sans"/>
                <a:ea typeface="Open Sans"/>
                <a:cs typeface="Open Sans"/>
                <a:sym typeface="Open Sans"/>
                <a:hlinkClick r:id="rId7"/>
              </a:rPr>
              <a:t>SeA Spring Break Camp</a:t>
            </a:r>
            <a:endParaRPr sz="1650">
              <a:latin typeface="Open Sans"/>
              <a:ea typeface="Open Sans"/>
              <a:cs typeface="Open Sans"/>
              <a:sym typeface="Open Sans"/>
            </a:endParaRPr>
          </a:p>
          <a:p>
            <a:pPr indent="-333375" lvl="1" marL="914400" rtl="0" algn="l">
              <a:lnSpc>
                <a:spcPct val="115000"/>
              </a:lnSpc>
              <a:spcBef>
                <a:spcPts val="0"/>
              </a:spcBef>
              <a:spcAft>
                <a:spcPts val="0"/>
              </a:spcAft>
              <a:buSzPts val="1650"/>
              <a:buFont typeface="Open Sans"/>
              <a:buChar char="○"/>
            </a:pPr>
            <a:r>
              <a:rPr lang="en-US" sz="1650">
                <a:latin typeface="Open Sans"/>
                <a:ea typeface="Open Sans"/>
                <a:cs typeface="Open Sans"/>
                <a:sym typeface="Open Sans"/>
              </a:rPr>
              <a:t>Judges needed for Contra Costa County Science Fair (3/10)</a:t>
            </a:r>
            <a:endParaRPr sz="1650">
              <a:latin typeface="Open Sans"/>
              <a:ea typeface="Open Sans"/>
              <a:cs typeface="Open Sans"/>
              <a:sym typeface="Open Sans"/>
            </a:endParaRPr>
          </a:p>
          <a:p>
            <a:pPr indent="-333375" lvl="1" marL="914400" rtl="0" algn="l">
              <a:lnSpc>
                <a:spcPct val="115000"/>
              </a:lnSpc>
              <a:spcBef>
                <a:spcPts val="0"/>
              </a:spcBef>
              <a:spcAft>
                <a:spcPts val="0"/>
              </a:spcAft>
              <a:buSzPts val="1650"/>
              <a:buFont typeface="Open Sans"/>
              <a:buChar char="○"/>
            </a:pPr>
            <a:r>
              <a:rPr lang="en-US" sz="1650">
                <a:solidFill>
                  <a:schemeClr val="dk1"/>
                </a:solidFill>
                <a:latin typeface="Open Sans"/>
                <a:ea typeface="Open Sans"/>
                <a:cs typeface="Open Sans"/>
                <a:sym typeface="Open Sans"/>
              </a:rPr>
              <a:t>Present at a reverse science fair (4/18)</a:t>
            </a:r>
            <a:endParaRPr sz="1650">
              <a:solidFill>
                <a:schemeClr val="dk1"/>
              </a:solidFill>
              <a:latin typeface="Open Sans"/>
              <a:ea typeface="Open Sans"/>
              <a:cs typeface="Open Sans"/>
              <a:sym typeface="Open Sans"/>
            </a:endParaRPr>
          </a:p>
          <a:p>
            <a:pPr indent="-333375" lvl="1" marL="914400" rtl="0" algn="l">
              <a:lnSpc>
                <a:spcPct val="115000"/>
              </a:lnSpc>
              <a:spcBef>
                <a:spcPts val="0"/>
              </a:spcBef>
              <a:spcAft>
                <a:spcPts val="0"/>
              </a:spcAft>
              <a:buClr>
                <a:schemeClr val="dk1"/>
              </a:buClr>
              <a:buSzPts val="1650"/>
              <a:buFont typeface="Open Sans"/>
              <a:buChar char="○"/>
            </a:pPr>
            <a:r>
              <a:rPr lang="en-US" sz="1650">
                <a:solidFill>
                  <a:schemeClr val="dk1"/>
                </a:solidFill>
                <a:latin typeface="Open Sans"/>
                <a:ea typeface="Open Sans"/>
                <a:cs typeface="Open Sans"/>
                <a:sym typeface="Open Sans"/>
              </a:rPr>
              <a:t>Assemble STEM kits for Scientific Adventures for Girls</a:t>
            </a:r>
            <a:endParaRPr sz="1650">
              <a:solidFill>
                <a:schemeClr val="dk1"/>
              </a:solidFill>
              <a:latin typeface="Open Sans"/>
              <a:ea typeface="Open Sans"/>
              <a:cs typeface="Open Sans"/>
              <a:sym typeface="Open Sans"/>
            </a:endParaRPr>
          </a:p>
          <a:p>
            <a:pPr indent="-333375" lvl="1" marL="914400" rtl="0" algn="l">
              <a:lnSpc>
                <a:spcPct val="115000"/>
              </a:lnSpc>
              <a:spcBef>
                <a:spcPts val="0"/>
              </a:spcBef>
              <a:spcAft>
                <a:spcPts val="0"/>
              </a:spcAft>
              <a:buClr>
                <a:schemeClr val="dk1"/>
              </a:buClr>
              <a:buSzPts val="1650"/>
              <a:buFont typeface="Open Sans"/>
              <a:buChar char="○"/>
            </a:pPr>
            <a:r>
              <a:rPr lang="en-US" sz="1650">
                <a:solidFill>
                  <a:schemeClr val="dk1"/>
                </a:solidFill>
                <a:latin typeface="Open Sans"/>
                <a:ea typeface="Open Sans"/>
                <a:cs typeface="Open Sans"/>
                <a:sym typeface="Open Sans"/>
              </a:rPr>
              <a:t>Staff the booths at the BERC or APS career fairs (3/08 - 3/09)</a:t>
            </a:r>
            <a:endParaRPr sz="1700">
              <a:latin typeface="Open Sans"/>
              <a:ea typeface="Open Sans"/>
              <a:cs typeface="Open Sans"/>
              <a:sym typeface="Open Sans"/>
            </a:endParaRPr>
          </a:p>
        </p:txBody>
      </p:sp>
      <p:sp>
        <p:nvSpPr>
          <p:cNvPr id="147" name="Google Shape;147;g1f6ec7c88ce_0_9"/>
          <p:cNvSpPr txBox="1"/>
          <p:nvPr/>
        </p:nvSpPr>
        <p:spPr>
          <a:xfrm>
            <a:off x="6262200" y="1474875"/>
            <a:ext cx="5091600" cy="4281600"/>
          </a:xfrm>
          <a:prstGeom prst="rect">
            <a:avLst/>
          </a:prstGeom>
          <a:noFill/>
          <a:ln cap="flat" cmpd="sng" w="38100">
            <a:solidFill>
              <a:srgbClr val="333399"/>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Open Sans"/>
              <a:buChar char="●"/>
            </a:pPr>
            <a:r>
              <a:rPr b="1" lang="en-US" sz="1800">
                <a:highlight>
                  <a:srgbClr val="CFE2F3"/>
                </a:highlight>
                <a:latin typeface="Open Sans"/>
                <a:ea typeface="Open Sans"/>
                <a:cs typeface="Open Sans"/>
                <a:sym typeface="Open Sans"/>
              </a:rPr>
              <a:t>Community Service Opportunities</a:t>
            </a:r>
            <a:endParaRPr b="1" sz="1800">
              <a:highlight>
                <a:srgbClr val="CFE2F3"/>
              </a:highlight>
              <a:latin typeface="Open Sans"/>
              <a:ea typeface="Open Sans"/>
              <a:cs typeface="Open Sans"/>
              <a:sym typeface="Open Sans"/>
            </a:endParaRPr>
          </a:p>
          <a:p>
            <a:pPr indent="-333375" lvl="1" marL="914400" rtl="0" algn="l">
              <a:lnSpc>
                <a:spcPct val="115000"/>
              </a:lnSpc>
              <a:spcBef>
                <a:spcPts val="0"/>
              </a:spcBef>
              <a:spcAft>
                <a:spcPts val="0"/>
              </a:spcAft>
              <a:buSzPts val="1650"/>
              <a:buFont typeface="Open Sans"/>
              <a:buChar char="○"/>
            </a:pPr>
            <a:r>
              <a:rPr lang="en-US" sz="1650">
                <a:latin typeface="Open Sans"/>
                <a:ea typeface="Open Sans"/>
                <a:cs typeface="Open Sans"/>
                <a:sym typeface="Open Sans"/>
              </a:rPr>
              <a:t>Volunteer with the Food Bank of Contra Costa and Solano (FBCCS), the UC Berkeley food pantry, or the Alameda County Community Food Bank</a:t>
            </a:r>
            <a:endParaRPr sz="1650">
              <a:latin typeface="Open Sans"/>
              <a:ea typeface="Open Sans"/>
              <a:cs typeface="Open Sans"/>
              <a:sym typeface="Open Sans"/>
            </a:endParaRPr>
          </a:p>
          <a:p>
            <a:pPr indent="-333375" lvl="1" marL="914400" rtl="0" algn="l">
              <a:lnSpc>
                <a:spcPct val="115000"/>
              </a:lnSpc>
              <a:spcBef>
                <a:spcPts val="0"/>
              </a:spcBef>
              <a:spcAft>
                <a:spcPts val="0"/>
              </a:spcAft>
              <a:buSzPts val="1650"/>
              <a:buFont typeface="Open Sans"/>
              <a:buChar char="○"/>
            </a:pPr>
            <a:r>
              <a:rPr lang="en-US" sz="1650">
                <a:solidFill>
                  <a:schemeClr val="dk1"/>
                </a:solidFill>
                <a:latin typeface="Open Sans"/>
                <a:ea typeface="Open Sans"/>
                <a:cs typeface="Open Sans"/>
                <a:sym typeface="Open Sans"/>
              </a:rPr>
              <a:t>Sign up to help a local family with Rebuilding Together East Bay North (3/18)</a:t>
            </a:r>
            <a:endParaRPr sz="1650">
              <a:solidFill>
                <a:schemeClr val="dk1"/>
              </a:solidFill>
              <a:latin typeface="Open Sans"/>
              <a:ea typeface="Open Sans"/>
              <a:cs typeface="Open Sans"/>
              <a:sym typeface="Open Sans"/>
            </a:endParaRPr>
          </a:p>
          <a:p>
            <a:pPr indent="-333375" lvl="1" marL="914400" rtl="0" algn="l">
              <a:lnSpc>
                <a:spcPct val="115000"/>
              </a:lnSpc>
              <a:spcBef>
                <a:spcPts val="0"/>
              </a:spcBef>
              <a:spcAft>
                <a:spcPts val="0"/>
              </a:spcAft>
              <a:buSzPts val="1650"/>
              <a:buFont typeface="Open Sans"/>
              <a:buChar char="○"/>
            </a:pPr>
            <a:r>
              <a:rPr lang="en-US" sz="1650">
                <a:latin typeface="Open Sans"/>
                <a:ea typeface="Open Sans"/>
                <a:cs typeface="Open Sans"/>
                <a:sym typeface="Open Sans"/>
              </a:rPr>
              <a:t>Volunteer with Meals on Wheels to pack or deliver food to Berkeley’s homebound seniors</a:t>
            </a:r>
            <a:endParaRPr sz="1650">
              <a:latin typeface="Open Sans"/>
              <a:ea typeface="Open Sans"/>
              <a:cs typeface="Open Sans"/>
              <a:sym typeface="Open Sans"/>
            </a:endParaRPr>
          </a:p>
        </p:txBody>
      </p:sp>
      <p:sp>
        <p:nvSpPr>
          <p:cNvPr id="148" name="Google Shape;148;g1f6ec7c88ce_0_9"/>
          <p:cNvSpPr txBox="1"/>
          <p:nvPr/>
        </p:nvSpPr>
        <p:spPr>
          <a:xfrm>
            <a:off x="3096075" y="5569650"/>
            <a:ext cx="6193500" cy="7389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latin typeface="Open Sans"/>
                <a:ea typeface="Open Sans"/>
                <a:cs typeface="Open Sans"/>
                <a:sym typeface="Open Sans"/>
              </a:rPr>
              <a:t>Sign up to volunteer for these opportunities and more at </a:t>
            </a:r>
            <a:r>
              <a:rPr lang="en-US" sz="1800" u="sng">
                <a:solidFill>
                  <a:schemeClr val="hlink"/>
                </a:solidFill>
                <a:latin typeface="Open Sans"/>
                <a:ea typeface="Open Sans"/>
                <a:cs typeface="Open Sans"/>
                <a:sym typeface="Open Sans"/>
                <a:hlinkClick r:id="rId8"/>
              </a:rPr>
              <a:t>https://service.lbl.gov/need/</a:t>
            </a:r>
            <a:r>
              <a:rPr lang="en-US" sz="1800">
                <a:latin typeface="Open Sans"/>
                <a:ea typeface="Open Sans"/>
                <a:cs typeface="Open Sans"/>
                <a:sym typeface="Open Sans"/>
              </a:rPr>
              <a:t> </a:t>
            </a:r>
            <a:endParaRPr sz="18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IDEA Resources</a:t>
            </a:r>
            <a:endParaRPr/>
          </a:p>
        </p:txBody>
      </p:sp>
      <p:sp>
        <p:nvSpPr>
          <p:cNvPr id="154" name="Google Shape;154;p5"/>
          <p:cNvSpPr txBox="1"/>
          <p:nvPr/>
        </p:nvSpPr>
        <p:spPr>
          <a:xfrm>
            <a:off x="984873" y="1937675"/>
            <a:ext cx="6044800" cy="3952486"/>
          </a:xfrm>
          <a:prstGeom prst="rect">
            <a:avLst/>
          </a:prstGeom>
          <a:noFill/>
          <a:ln>
            <a:noFill/>
          </a:ln>
        </p:spPr>
        <p:txBody>
          <a:bodyPr anchorCtr="0" anchor="t" bIns="121900" lIns="121900" spcFirstLastPara="1" rIns="121900" wrap="square" tIns="121900">
            <a:normAutofit/>
          </a:bodyPr>
          <a:lstStyle/>
          <a:p>
            <a:pPr indent="-228600" lvl="0" marL="228600" marR="0" rtl="0" algn="l">
              <a:lnSpc>
                <a:spcPct val="90000"/>
              </a:lnSpc>
              <a:spcBef>
                <a:spcPts val="1000"/>
              </a:spcBef>
              <a:spcAft>
                <a:spcPts val="0"/>
              </a:spcAft>
              <a:buClr>
                <a:srgbClr val="000000"/>
              </a:buClr>
              <a:buSzPts val="1500"/>
              <a:buFont typeface="Arial"/>
              <a:buChar char="•"/>
            </a:pPr>
            <a:r>
              <a:rPr lang="en-US" sz="2000">
                <a:solidFill>
                  <a:srgbClr val="000000"/>
                </a:solidFill>
                <a:latin typeface="Open Sans"/>
                <a:ea typeface="Open Sans"/>
                <a:cs typeface="Open Sans"/>
                <a:sym typeface="Open Sans"/>
              </a:rPr>
              <a:t>URM Job Posting funding</a:t>
            </a:r>
            <a:endParaRPr/>
          </a:p>
          <a:p>
            <a:pPr indent="-228600" lvl="0" marL="228600" marR="0" rtl="0" algn="l">
              <a:lnSpc>
                <a:spcPct val="90000"/>
              </a:lnSpc>
              <a:spcBef>
                <a:spcPts val="1000"/>
              </a:spcBef>
              <a:spcAft>
                <a:spcPts val="0"/>
              </a:spcAft>
              <a:buClr>
                <a:srgbClr val="000000"/>
              </a:buClr>
              <a:buSzPts val="1500"/>
              <a:buFont typeface="Arial"/>
              <a:buChar char="•"/>
            </a:pPr>
            <a:r>
              <a:rPr lang="en-US" sz="2000" u="sng">
                <a:solidFill>
                  <a:schemeClr val="hlink"/>
                </a:solidFill>
                <a:latin typeface="Open Sans"/>
                <a:ea typeface="Open Sans"/>
                <a:cs typeface="Open Sans"/>
                <a:sym typeface="Open Sans"/>
                <a:hlinkClick r:id="rId3"/>
              </a:rPr>
              <a:t>Luminary Cards</a:t>
            </a:r>
            <a:endParaRPr sz="2000">
              <a:solidFill>
                <a:srgbClr val="000000"/>
              </a:solidFill>
              <a:latin typeface="Open Sans"/>
              <a:ea typeface="Open Sans"/>
              <a:cs typeface="Open Sans"/>
              <a:sym typeface="Open Sans"/>
            </a:endParaRPr>
          </a:p>
          <a:p>
            <a:pPr indent="-228600" lvl="0" marL="228600" marR="0" rtl="0" algn="l">
              <a:lnSpc>
                <a:spcPct val="90000"/>
              </a:lnSpc>
              <a:spcBef>
                <a:spcPts val="1000"/>
              </a:spcBef>
              <a:spcAft>
                <a:spcPts val="0"/>
              </a:spcAft>
              <a:buClr>
                <a:srgbClr val="000000"/>
              </a:buClr>
              <a:buSzPts val="1500"/>
              <a:buFont typeface="Arial"/>
              <a:buChar char="•"/>
            </a:pPr>
            <a:r>
              <a:rPr lang="en-US" sz="2000">
                <a:solidFill>
                  <a:srgbClr val="000000"/>
                </a:solidFill>
                <a:latin typeface="Open Sans"/>
                <a:ea typeface="Open Sans"/>
                <a:cs typeface="Open Sans"/>
                <a:sym typeface="Open Sans"/>
              </a:rPr>
              <a:t>IDEA SPOT Award Program</a:t>
            </a:r>
            <a:endParaRPr/>
          </a:p>
          <a:p>
            <a:pPr indent="-228600" lvl="0" marL="228600" marR="0" rtl="0" algn="l">
              <a:lnSpc>
                <a:spcPct val="90000"/>
              </a:lnSpc>
              <a:spcBef>
                <a:spcPts val="1000"/>
              </a:spcBef>
              <a:spcAft>
                <a:spcPts val="0"/>
              </a:spcAft>
              <a:buClr>
                <a:srgbClr val="000000"/>
              </a:buClr>
              <a:buSzPts val="1500"/>
              <a:buFont typeface="Arial"/>
              <a:buChar char="•"/>
            </a:pPr>
            <a:r>
              <a:rPr lang="en-US" sz="2000" u="sng">
                <a:solidFill>
                  <a:schemeClr val="hlink"/>
                </a:solidFill>
                <a:latin typeface="Open Sans"/>
                <a:ea typeface="Open Sans"/>
                <a:cs typeface="Open Sans"/>
                <a:sym typeface="Open Sans"/>
                <a:hlinkClick r:id="rId4"/>
              </a:rPr>
              <a:t>LeanIn cards “50 ways to fight bias”</a:t>
            </a:r>
            <a:endParaRPr sz="2000">
              <a:solidFill>
                <a:srgbClr val="000000"/>
              </a:solidFill>
              <a:latin typeface="Open Sans"/>
              <a:ea typeface="Open Sans"/>
              <a:cs typeface="Open Sans"/>
              <a:sym typeface="Open Sans"/>
            </a:endParaRPr>
          </a:p>
          <a:p>
            <a:pPr indent="0" lvl="0" marL="228600" marR="0" rtl="0" algn="l">
              <a:lnSpc>
                <a:spcPct val="90000"/>
              </a:lnSpc>
              <a:spcBef>
                <a:spcPts val="1600"/>
              </a:spcBef>
              <a:spcAft>
                <a:spcPts val="0"/>
              </a:spcAft>
              <a:buClr>
                <a:schemeClr val="dk1"/>
              </a:buClr>
              <a:buSzPts val="2000"/>
              <a:buFont typeface="Arial"/>
              <a:buNone/>
            </a:pPr>
            <a:r>
              <a:t/>
            </a:r>
            <a:endParaRPr sz="2000">
              <a:solidFill>
                <a:srgbClr val="000000"/>
              </a:solidFill>
              <a:latin typeface="Open Sans"/>
              <a:ea typeface="Open Sans"/>
              <a:cs typeface="Open Sans"/>
              <a:sym typeface="Open Sans"/>
            </a:endParaRPr>
          </a:p>
          <a:p>
            <a:pPr indent="-228600" lvl="0" marL="228600" marR="0" rtl="0" algn="l">
              <a:lnSpc>
                <a:spcPct val="90000"/>
              </a:lnSpc>
              <a:spcBef>
                <a:spcPts val="1600"/>
              </a:spcBef>
              <a:spcAft>
                <a:spcPts val="0"/>
              </a:spcAft>
              <a:buClr>
                <a:srgbClr val="000000"/>
              </a:buClr>
              <a:buSzPts val="1500"/>
              <a:buFont typeface="Arial"/>
              <a:buChar char="•"/>
            </a:pPr>
            <a:r>
              <a:rPr lang="en-US" sz="2000" u="sng">
                <a:solidFill>
                  <a:schemeClr val="hlink"/>
                </a:solidFill>
                <a:latin typeface="Open Sans"/>
                <a:ea typeface="Open Sans"/>
                <a:cs typeface="Open Sans"/>
                <a:sym typeface="Open Sans"/>
                <a:hlinkClick r:id="rId5"/>
              </a:rPr>
              <a:t>Idea.lbl.gov</a:t>
            </a:r>
            <a:endParaRPr sz="2000">
              <a:solidFill>
                <a:srgbClr val="000000"/>
              </a:solidFill>
              <a:latin typeface="Open Sans"/>
              <a:ea typeface="Open Sans"/>
              <a:cs typeface="Open Sans"/>
              <a:sym typeface="Open Sans"/>
            </a:endParaRPr>
          </a:p>
          <a:p>
            <a:pPr indent="-228600" lvl="0" marL="228600" marR="0" rtl="0" algn="l">
              <a:lnSpc>
                <a:spcPct val="90000"/>
              </a:lnSpc>
              <a:spcBef>
                <a:spcPts val="1000"/>
              </a:spcBef>
              <a:spcAft>
                <a:spcPts val="0"/>
              </a:spcAft>
              <a:buClr>
                <a:srgbClr val="000000"/>
              </a:buClr>
              <a:buSzPts val="1500"/>
              <a:buFont typeface="Arial"/>
              <a:buChar char="•"/>
            </a:pPr>
            <a:r>
              <a:rPr lang="en-US" sz="2000" u="sng">
                <a:solidFill>
                  <a:schemeClr val="hlink"/>
                </a:solidFill>
                <a:latin typeface="Open Sans"/>
                <a:ea typeface="Open Sans"/>
                <a:cs typeface="Open Sans"/>
                <a:sym typeface="Open Sans"/>
                <a:hlinkClick r:id="rId6"/>
              </a:rPr>
              <a:t>Employee Resource Groups</a:t>
            </a:r>
            <a:endParaRPr sz="2000">
              <a:solidFill>
                <a:srgbClr val="000000"/>
              </a:solidFill>
              <a:latin typeface="Open Sans"/>
              <a:ea typeface="Open Sans"/>
              <a:cs typeface="Open Sans"/>
              <a:sym typeface="Open Sans"/>
            </a:endParaRPr>
          </a:p>
          <a:p>
            <a:pPr indent="-228600" lvl="0" marL="228600" marR="0" rtl="0" algn="l">
              <a:lnSpc>
                <a:spcPct val="90000"/>
              </a:lnSpc>
              <a:spcBef>
                <a:spcPts val="1000"/>
              </a:spcBef>
              <a:spcAft>
                <a:spcPts val="0"/>
              </a:spcAft>
              <a:buClr>
                <a:srgbClr val="000000"/>
              </a:buClr>
              <a:buSzPts val="1500"/>
              <a:buFont typeface="Arial"/>
              <a:buChar char="•"/>
            </a:pPr>
            <a:r>
              <a:rPr lang="en-US" sz="2000" u="sng">
                <a:solidFill>
                  <a:schemeClr val="hlink"/>
                </a:solidFill>
                <a:latin typeface="Open Sans"/>
                <a:ea typeface="Open Sans"/>
                <a:cs typeface="Open Sans"/>
                <a:sym typeface="Open Sans"/>
                <a:hlinkClick r:id="rId7"/>
              </a:rPr>
              <a:t>Physical Sciences Workplace Life Committee</a:t>
            </a:r>
            <a:endParaRPr sz="2000">
              <a:solidFill>
                <a:srgbClr val="000000"/>
              </a:solidFill>
              <a:latin typeface="Open Sans"/>
              <a:ea typeface="Open Sans"/>
              <a:cs typeface="Open Sans"/>
              <a:sym typeface="Open Sans"/>
            </a:endParaRPr>
          </a:p>
        </p:txBody>
      </p:sp>
      <p:sp>
        <p:nvSpPr>
          <p:cNvPr id="155" name="Google Shape;155;p5"/>
          <p:cNvSpPr txBox="1"/>
          <p:nvPr/>
        </p:nvSpPr>
        <p:spPr>
          <a:xfrm>
            <a:off x="7536564" y="1983816"/>
            <a:ext cx="4655436" cy="3860203"/>
          </a:xfrm>
          <a:prstGeom prst="rect">
            <a:avLst/>
          </a:prstGeom>
          <a:noFill/>
          <a:ln>
            <a:noFill/>
          </a:ln>
        </p:spPr>
        <p:txBody>
          <a:bodyPr anchorCtr="0" anchor="t" bIns="121900" lIns="121900" spcFirstLastPara="1" rIns="121900" wrap="square" tIns="121900">
            <a:normAutofit/>
          </a:bodyPr>
          <a:lstStyle/>
          <a:p>
            <a:pPr indent="0" lvl="0" marL="0" marR="0" rtl="0" algn="l">
              <a:lnSpc>
                <a:spcPct val="90000"/>
              </a:lnSpc>
              <a:spcBef>
                <a:spcPts val="1000"/>
              </a:spcBef>
              <a:spcAft>
                <a:spcPts val="0"/>
              </a:spcAft>
              <a:buClr>
                <a:schemeClr val="dk1"/>
              </a:buClr>
              <a:buSzPts val="1222"/>
              <a:buFont typeface="Arial"/>
              <a:buNone/>
            </a:pPr>
            <a:r>
              <a:rPr lang="en-US" sz="2000">
                <a:solidFill>
                  <a:srgbClr val="000000"/>
                </a:solidFill>
                <a:latin typeface="Open Sans"/>
                <a:ea typeface="Open Sans"/>
                <a:cs typeface="Open Sans"/>
                <a:sym typeface="Open Sans"/>
              </a:rPr>
              <a:t>Consider joining the Council!</a:t>
            </a:r>
            <a:endParaRPr/>
          </a:p>
          <a:p>
            <a:pPr indent="-228600" lvl="0" marL="228600" marR="0" rtl="0" algn="l">
              <a:lnSpc>
                <a:spcPct val="90000"/>
              </a:lnSpc>
              <a:spcBef>
                <a:spcPts val="16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All-volunteer effort</a:t>
            </a:r>
            <a:endParaRPr/>
          </a:p>
          <a:p>
            <a:pPr indent="-228600" lvl="0" marL="228600" marR="0" rtl="0" algn="l">
              <a:lnSpc>
                <a:spcPct val="90000"/>
              </a:lnSpc>
              <a:spcBef>
                <a:spcPts val="10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Looking for people from all roles  	and areas of NSD</a:t>
            </a:r>
            <a:endParaRPr/>
          </a:p>
          <a:p>
            <a:pPr indent="0" lvl="0" marL="0" marR="0" rtl="0" algn="l">
              <a:lnSpc>
                <a:spcPct val="90000"/>
              </a:lnSpc>
              <a:spcBef>
                <a:spcPts val="1600"/>
              </a:spcBef>
              <a:spcAft>
                <a:spcPts val="0"/>
              </a:spcAft>
              <a:buClr>
                <a:schemeClr val="dk1"/>
              </a:buClr>
              <a:buSzPts val="1222"/>
              <a:buFont typeface="Arial"/>
              <a:buNone/>
            </a:pPr>
            <a:r>
              <a:t/>
            </a:r>
            <a:endParaRPr b="1" sz="2000">
              <a:solidFill>
                <a:srgbClr val="000000"/>
              </a:solidFill>
              <a:latin typeface="Open Sans"/>
              <a:ea typeface="Open Sans"/>
              <a:cs typeface="Open Sans"/>
              <a:sym typeface="Open Sans"/>
            </a:endParaRPr>
          </a:p>
          <a:p>
            <a:pPr indent="0" lvl="0" marL="0" marR="0" rtl="0" algn="l">
              <a:lnSpc>
                <a:spcPct val="90000"/>
              </a:lnSpc>
              <a:spcBef>
                <a:spcPts val="1600"/>
              </a:spcBef>
              <a:spcAft>
                <a:spcPts val="0"/>
              </a:spcAft>
              <a:buClr>
                <a:schemeClr val="dk1"/>
              </a:buClr>
              <a:buSzPts val="1222"/>
              <a:buFont typeface="Arial"/>
              <a:buNone/>
            </a:pPr>
            <a:r>
              <a:rPr lang="en-US" sz="2000">
                <a:solidFill>
                  <a:srgbClr val="000000"/>
                </a:solidFill>
                <a:latin typeface="Open Sans"/>
                <a:ea typeface="Open Sans"/>
                <a:cs typeface="Open Sans"/>
                <a:sym typeface="Open Sans"/>
              </a:rPr>
              <a:t>Share your ideas for topics or other feedback:</a:t>
            </a:r>
            <a:endParaRPr/>
          </a:p>
          <a:p>
            <a:pPr indent="0" lvl="0" marL="0" marR="0" rtl="0" algn="ctr">
              <a:lnSpc>
                <a:spcPct val="90000"/>
              </a:lnSpc>
              <a:spcBef>
                <a:spcPts val="1600"/>
              </a:spcBef>
              <a:spcAft>
                <a:spcPts val="0"/>
              </a:spcAft>
              <a:buClr>
                <a:schemeClr val="dk1"/>
              </a:buClr>
              <a:buSzPts val="820"/>
              <a:buFont typeface="Arial"/>
              <a:buNone/>
            </a:pPr>
            <a:r>
              <a:rPr lang="en-US" sz="2000">
                <a:solidFill>
                  <a:srgbClr val="000000"/>
                </a:solidFill>
                <a:latin typeface="Open Sans"/>
                <a:ea typeface="Open Sans"/>
                <a:cs typeface="Open Sans"/>
                <a:sym typeface="Open Sans"/>
              </a:rPr>
              <a:t>NSD-IDEA-Council@lbl.gov</a:t>
            </a:r>
            <a:endParaRPr sz="2000">
              <a:solidFill>
                <a:srgbClr val="000000"/>
              </a:solidFill>
              <a:latin typeface="Open Sans"/>
              <a:ea typeface="Open Sans"/>
              <a:cs typeface="Open Sans"/>
              <a:sym typeface="Open Sans"/>
            </a:endParaRPr>
          </a:p>
          <a:p>
            <a:pPr indent="0" lvl="0" marL="0" marR="0" rtl="0" algn="l">
              <a:lnSpc>
                <a:spcPct val="90000"/>
              </a:lnSpc>
              <a:spcBef>
                <a:spcPts val="1600"/>
              </a:spcBef>
              <a:spcAft>
                <a:spcPts val="0"/>
              </a:spcAft>
              <a:buClr>
                <a:schemeClr val="dk1"/>
              </a:buClr>
              <a:buSzPts val="1222"/>
              <a:buFont typeface="Arial"/>
              <a:buNone/>
            </a:pPr>
            <a:r>
              <a:t/>
            </a:r>
            <a:endParaRPr sz="2000">
              <a:solidFill>
                <a:srgbClr val="000000"/>
              </a:solidFill>
              <a:latin typeface="Open Sans"/>
              <a:ea typeface="Open Sans"/>
              <a:cs typeface="Open Sans"/>
              <a:sym typeface="Open Sans"/>
            </a:endParaRPr>
          </a:p>
          <a:p>
            <a:pPr indent="0" lvl="0" marL="0" marR="0" rtl="0" algn="l">
              <a:lnSpc>
                <a:spcPct val="90000"/>
              </a:lnSpc>
              <a:spcBef>
                <a:spcPts val="1600"/>
              </a:spcBef>
              <a:spcAft>
                <a:spcPts val="1600"/>
              </a:spcAft>
              <a:buClr>
                <a:schemeClr val="dk1"/>
              </a:buClr>
              <a:buSzPts val="2000"/>
              <a:buFont typeface="Arial"/>
              <a:buNone/>
            </a:pPr>
            <a:r>
              <a:t/>
            </a:r>
            <a:endParaRPr sz="2000">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167ad90c8e_0_0"/>
          <p:cNvSpPr txBox="1"/>
          <p:nvPr>
            <p:ph type="title"/>
          </p:nvPr>
        </p:nvSpPr>
        <p:spPr>
          <a:xfrm>
            <a:off x="839788" y="457200"/>
            <a:ext cx="3932100" cy="1600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Faith Dukes</a:t>
            </a:r>
            <a:endParaRPr/>
          </a:p>
        </p:txBody>
      </p:sp>
      <p:sp>
        <p:nvSpPr>
          <p:cNvPr id="162" name="Google Shape;162;g2167ad90c8e_0_0"/>
          <p:cNvSpPr txBox="1"/>
          <p:nvPr>
            <p:ph idx="1" type="body"/>
          </p:nvPr>
        </p:nvSpPr>
        <p:spPr>
          <a:xfrm>
            <a:off x="5183188" y="987425"/>
            <a:ext cx="6172200" cy="4873500"/>
          </a:xfrm>
          <a:prstGeom prst="rect">
            <a:avLst/>
          </a:prstGeom>
        </p:spPr>
        <p:txBody>
          <a:bodyPr anchorCtr="0" anchor="ctr" bIns="45700" lIns="91425" spcFirstLastPara="1" rIns="91425" wrap="square" tIns="45700">
            <a:normAutofit/>
          </a:bodyPr>
          <a:lstStyle/>
          <a:p>
            <a:pPr indent="0" lvl="0" marL="76200" marR="76200" rtl="0" algn="l">
              <a:lnSpc>
                <a:spcPct val="140000"/>
              </a:lnSpc>
              <a:spcBef>
                <a:spcPts val="0"/>
              </a:spcBef>
              <a:spcAft>
                <a:spcPts val="0"/>
              </a:spcAft>
              <a:buClr>
                <a:schemeClr val="dk1"/>
              </a:buClr>
              <a:buSzPts val="1100"/>
              <a:buFont typeface="Arial"/>
              <a:buNone/>
            </a:pPr>
            <a:r>
              <a:rPr lang="en-US" sz="1900">
                <a:latin typeface="Arial"/>
                <a:ea typeface="Arial"/>
                <a:cs typeface="Arial"/>
                <a:sym typeface="Arial"/>
              </a:rPr>
              <a:t>She joined LBNL in 2019 and is currently the</a:t>
            </a:r>
            <a:endParaRPr sz="1900">
              <a:latin typeface="Arial"/>
              <a:ea typeface="Arial"/>
              <a:cs typeface="Arial"/>
              <a:sym typeface="Arial"/>
            </a:endParaRPr>
          </a:p>
          <a:p>
            <a:pPr indent="0" lvl="0" marL="76200" marR="76200" rtl="0" algn="l">
              <a:lnSpc>
                <a:spcPct val="140000"/>
              </a:lnSpc>
              <a:spcBef>
                <a:spcPts val="0"/>
              </a:spcBef>
              <a:spcAft>
                <a:spcPts val="0"/>
              </a:spcAft>
              <a:buClr>
                <a:schemeClr val="dk1"/>
              </a:buClr>
              <a:buSzPts val="1100"/>
              <a:buFont typeface="Arial"/>
              <a:buNone/>
            </a:pPr>
            <a:r>
              <a:rPr lang="en-US" sz="1900">
                <a:latin typeface="Arial"/>
                <a:ea typeface="Arial"/>
                <a:cs typeface="Arial"/>
                <a:sym typeface="Arial"/>
              </a:rPr>
              <a:t>Director of K-12 STEM Education Programs</a:t>
            </a:r>
            <a:endParaRPr sz="1900">
              <a:latin typeface="Arial"/>
              <a:ea typeface="Arial"/>
              <a:cs typeface="Arial"/>
              <a:sym typeface="Arial"/>
            </a:endParaRPr>
          </a:p>
          <a:p>
            <a:pPr indent="0" lvl="0" marL="76200" marR="76200" rtl="0" algn="l">
              <a:lnSpc>
                <a:spcPct val="140000"/>
              </a:lnSpc>
              <a:spcBef>
                <a:spcPts val="0"/>
              </a:spcBef>
              <a:spcAft>
                <a:spcPts val="0"/>
              </a:spcAft>
              <a:buClr>
                <a:schemeClr val="dk1"/>
              </a:buClr>
              <a:buSzPts val="1100"/>
              <a:buFont typeface="Arial"/>
              <a:buNone/>
            </a:pPr>
            <a:r>
              <a:t/>
            </a:r>
            <a:endParaRPr sz="1900">
              <a:latin typeface="Arial"/>
              <a:ea typeface="Arial"/>
              <a:cs typeface="Arial"/>
              <a:sym typeface="Arial"/>
            </a:endParaRPr>
          </a:p>
          <a:p>
            <a:pPr indent="0" lvl="0" marL="76200" marR="76200" rtl="0" algn="l">
              <a:lnSpc>
                <a:spcPct val="180000"/>
              </a:lnSpc>
              <a:spcBef>
                <a:spcPts val="0"/>
              </a:spcBef>
              <a:spcAft>
                <a:spcPts val="0"/>
              </a:spcAft>
              <a:buNone/>
            </a:pPr>
            <a:r>
              <a:rPr lang="en-US" sz="1200">
                <a:latin typeface="Arial"/>
                <a:ea typeface="Arial"/>
                <a:cs typeface="Arial"/>
                <a:sym typeface="Arial"/>
              </a:rPr>
              <a:t>Faith started combining her passions for science and education as an instructor with Science from Scientists while working on her PhD thesis on waste remediation using photocatalytic semiconductors. She went on to develop educational programs as the Education Coordinator at the Massachusetts Institute of Technology Museum before transitioning to Washington, DC as an American Association for the Advancement of Science,  Science Technology Policy Fellow. During her time as a Fellow, she served at the National Science Foundation in the Education and Human Resources Directorate.</a:t>
            </a:r>
            <a:endParaRPr sz="1200">
              <a:latin typeface="Arial"/>
              <a:ea typeface="Arial"/>
              <a:cs typeface="Arial"/>
              <a:sym typeface="Arial"/>
            </a:endParaRPr>
          </a:p>
          <a:p>
            <a:pPr indent="0" lvl="0" marL="76200" marR="76200" rtl="0" algn="l">
              <a:lnSpc>
                <a:spcPct val="180000"/>
              </a:lnSpc>
              <a:spcBef>
                <a:spcPts val="0"/>
              </a:spcBef>
              <a:spcAft>
                <a:spcPts val="0"/>
              </a:spcAft>
              <a:buNone/>
            </a:pPr>
            <a:r>
              <a:t/>
            </a:r>
            <a:endParaRPr sz="1200">
              <a:latin typeface="Arial"/>
              <a:ea typeface="Arial"/>
              <a:cs typeface="Arial"/>
              <a:sym typeface="Arial"/>
            </a:endParaRPr>
          </a:p>
          <a:p>
            <a:pPr indent="0" lvl="0" marL="76200" marR="76200" rtl="0" algn="l">
              <a:lnSpc>
                <a:spcPct val="180000"/>
              </a:lnSpc>
              <a:spcBef>
                <a:spcPts val="0"/>
              </a:spcBef>
              <a:spcAft>
                <a:spcPts val="0"/>
              </a:spcAft>
              <a:buNone/>
            </a:pPr>
            <a:r>
              <a:rPr lang="en-US" sz="1200">
                <a:latin typeface="Arial"/>
                <a:ea typeface="Arial"/>
                <a:cs typeface="Arial"/>
                <a:sym typeface="Arial"/>
              </a:rPr>
              <a:t>Faith can be reached at </a:t>
            </a:r>
            <a:r>
              <a:rPr lang="en-US" sz="1200" u="sng">
                <a:solidFill>
                  <a:schemeClr val="hlink"/>
                </a:solidFill>
                <a:latin typeface="Arial"/>
                <a:ea typeface="Arial"/>
                <a:cs typeface="Arial"/>
                <a:sym typeface="Arial"/>
                <a:hlinkClick r:id="rId3"/>
              </a:rPr>
              <a:t>fmdukes@lbl.gov</a:t>
            </a:r>
            <a:endParaRPr sz="1200">
              <a:latin typeface="Arial"/>
              <a:ea typeface="Arial"/>
              <a:cs typeface="Arial"/>
              <a:sym typeface="Arial"/>
            </a:endParaRPr>
          </a:p>
        </p:txBody>
      </p:sp>
      <p:sp>
        <p:nvSpPr>
          <p:cNvPr id="163" name="Google Shape;163;g2167ad90c8e_0_0"/>
          <p:cNvSpPr txBox="1"/>
          <p:nvPr>
            <p:ph idx="2" type="body"/>
          </p:nvPr>
        </p:nvSpPr>
        <p:spPr>
          <a:xfrm>
            <a:off x="839788" y="2057400"/>
            <a:ext cx="3932100" cy="3811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64" name="Google Shape;164;g2167ad90c8e_0_0"/>
          <p:cNvPicPr preferRelativeResize="0"/>
          <p:nvPr/>
        </p:nvPicPr>
        <p:blipFill>
          <a:blip r:embed="rId4">
            <a:alphaModFix/>
          </a:blip>
          <a:stretch>
            <a:fillRect/>
          </a:stretch>
        </p:blipFill>
        <p:spPr>
          <a:xfrm>
            <a:off x="839800" y="1219200"/>
            <a:ext cx="3932099" cy="46540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radientVTI">
  <a:themeElements>
    <a:clrScheme name="AnalogousFromDarkSeedLeftStep">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2023-03-06T14:34:26Z</dcterms:created>
  <dc:creator>Ernst Sichtermann</dc:creator>
</cp:coreProperties>
</file>