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7" r:id="rId2"/>
  </p:sldMasterIdLst>
  <p:notesMasterIdLst>
    <p:notesMasterId r:id="rId10"/>
  </p:notesMasterIdLst>
  <p:handoutMasterIdLst>
    <p:handoutMasterId r:id="rId11"/>
  </p:handoutMasterIdLst>
  <p:sldIdLst>
    <p:sldId id="286" r:id="rId3"/>
    <p:sldId id="287" r:id="rId4"/>
    <p:sldId id="288" r:id="rId5"/>
    <p:sldId id="289" r:id="rId6"/>
    <p:sldId id="290" r:id="rId7"/>
    <p:sldId id="291" r:id="rId8"/>
    <p:sldId id="29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0">
          <p15:clr>
            <a:srgbClr val="A4A3A4"/>
          </p15:clr>
        </p15:guide>
        <p15:guide id="2" orient="horz" pos="1010">
          <p15:clr>
            <a:srgbClr val="A4A3A4"/>
          </p15:clr>
        </p15:guide>
        <p15:guide id="3" orient="horz" pos="3630">
          <p15:clr>
            <a:srgbClr val="A4A3A4"/>
          </p15:clr>
        </p15:guide>
        <p15:guide id="4" orient="horz" pos="2309">
          <p15:clr>
            <a:srgbClr val="A4A3A4"/>
          </p15:clr>
        </p15:guide>
        <p15:guide id="5" pos="5471">
          <p15:clr>
            <a:srgbClr val="A4A3A4"/>
          </p15:clr>
        </p15:guide>
        <p15:guide id="6" pos="295">
          <p15:clr>
            <a:srgbClr val="A4A3A4"/>
          </p15:clr>
        </p15:guide>
        <p15:guide id="7">
          <p15:clr>
            <a:srgbClr val="A4A3A4"/>
          </p15:clr>
        </p15:guide>
        <p15:guide id="8" pos="2075">
          <p15:clr>
            <a:srgbClr val="A4A3A4"/>
          </p15:clr>
        </p15:guide>
        <p15:guide id="9" pos="3889">
          <p15:clr>
            <a:srgbClr val="A4A3A4"/>
          </p15:clr>
        </p15:guide>
        <p15:guide id="10" pos="3679">
          <p15:clr>
            <a:srgbClr val="A4A3A4"/>
          </p15:clr>
        </p15:guide>
        <p15:guide id="11" pos="2852">
          <p15:clr>
            <a:srgbClr val="A4A3A4"/>
          </p15:clr>
        </p15:guide>
        <p15:guide id="12" pos="18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BE2"/>
    <a:srgbClr val="898989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1"/>
    <p:restoredTop sz="93068"/>
  </p:normalViewPr>
  <p:slideViewPr>
    <p:cSldViewPr snapToGrid="0" snapToObjects="1">
      <p:cViewPr varScale="1">
        <p:scale>
          <a:sx n="102" d="100"/>
          <a:sy n="102" d="100"/>
        </p:scale>
        <p:origin x="1470" y="108"/>
      </p:cViewPr>
      <p:guideLst>
        <p:guide orient="horz" pos="2560"/>
        <p:guide orient="horz" pos="1010"/>
        <p:guide orient="horz" pos="3630"/>
        <p:guide orient="horz" pos="2309"/>
        <p:guide pos="5471"/>
        <p:guide pos="295"/>
        <p:guide/>
        <p:guide pos="2075"/>
        <p:guide pos="3889"/>
        <p:guide pos="3679"/>
        <p:guide pos="2852"/>
        <p:guide pos="18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-419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D2C41-C2D0-FF45-8B99-3885B7F78EB1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AC406-2681-664E-BB07-370330405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48ED6-3360-EB40-9D40-476C2156E9E8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10DA6-9909-7D4F-83A2-7593F71D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0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03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0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5615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0" y="0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221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4" y="971552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84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12/06/2017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it-IT"/>
              <a:t>15 T di[pole status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621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43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0" y="0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86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143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643642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91" y="123515"/>
            <a:ext cx="2477816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3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99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59" y="6323774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3" r:id="rId3"/>
    <p:sldLayoutId id="2147483676" r:id="rId4"/>
    <p:sldLayoutId id="2147483683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59" y="6323774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marL="0" marR="0" lvl="0" indent="0" algn="ctr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7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emf"/><Relationship Id="rId7" Type="http://schemas.openxmlformats.org/officeDocument/2006/relationships/image" Target="../media/image20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emf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10350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Alexander Zlobin</a:t>
            </a:r>
          </a:p>
          <a:p>
            <a:r>
              <a:rPr lang="en-US" sz="1900" dirty="0"/>
              <a:t>US Magnet Development Program</a:t>
            </a:r>
          </a:p>
          <a:p>
            <a:r>
              <a:rPr lang="en-US" sz="1900" dirty="0"/>
              <a:t>Fermi National Accelerator Laboratory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458789" y="2496713"/>
            <a:ext cx="822642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Nb</a:t>
            </a:r>
            <a:r>
              <a:rPr lang="en-US" sz="3200" baseline="-25000" dirty="0">
                <a:solidFill>
                  <a:schemeClr val="bg1"/>
                </a:solidFill>
              </a:rPr>
              <a:t>3</a:t>
            </a:r>
            <a:r>
              <a:rPr lang="en-US" sz="3200" dirty="0">
                <a:solidFill>
                  <a:schemeClr val="bg1"/>
                </a:solidFill>
              </a:rPr>
              <a:t>Sn Magnets: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15 T Cos-Theta Dipole Status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MDP meeting, December 6, 2017</a:t>
            </a:r>
          </a:p>
        </p:txBody>
      </p:sp>
    </p:spTree>
    <p:extLst>
      <p:ext uri="{BB962C8B-B14F-4D97-AF65-F5344CB8AC3E}">
        <p14:creationId xmlns:p14="http://schemas.microsoft.com/office/powerpoint/2010/main" val="17357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15 T dipole: Magnet Fabrication and test plan and schedule (Oct)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89560" y="903522"/>
            <a:ext cx="8210292" cy="5087975"/>
            <a:chOff x="539014" y="1237862"/>
            <a:chExt cx="8022209" cy="49714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014" y="1237862"/>
              <a:ext cx="8022209" cy="497141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320936" y="3503596"/>
              <a:ext cx="2621281" cy="2409524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12/06/2017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15 T di[pole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24332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15 T dipole: Short Mechanical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7789" y="956000"/>
            <a:ext cx="2900772" cy="31457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200" dirty="0"/>
              <a:t>Models:</a:t>
            </a:r>
          </a:p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 5 cm long</a:t>
            </a:r>
          </a:p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1 m long</a:t>
            </a:r>
          </a:p>
          <a:p>
            <a:pPr marL="0" indent="0">
              <a:buNone/>
            </a:pPr>
            <a:r>
              <a:rPr lang="en-US" sz="1200" dirty="0"/>
              <a:t>MM components:</a:t>
            </a:r>
          </a:p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iron laminations </a:t>
            </a:r>
          </a:p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Al I-clamps</a:t>
            </a:r>
          </a:p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coil-yoke shim</a:t>
            </a:r>
          </a:p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instrumented “dummy” Al coils (short and full-size)</a:t>
            </a:r>
          </a:p>
          <a:p>
            <a:pPr marL="0" indent="0">
              <a:buNone/>
            </a:pPr>
            <a:r>
              <a:rPr lang="en-US" sz="1200" dirty="0"/>
              <a:t>Goals:</a:t>
            </a:r>
          </a:p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To test all main components of the mechanical structure and tooling </a:t>
            </a:r>
          </a:p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Develop a coil assembly plan and pre-stress targets</a:t>
            </a:r>
          </a:p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Check instrumentation</a:t>
            </a:r>
          </a:p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FEA validation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276725" y="1445751"/>
            <a:ext cx="4319967" cy="1906803"/>
            <a:chOff x="254959" y="862523"/>
            <a:chExt cx="2829697" cy="10428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3218" y="862523"/>
              <a:ext cx="1341438" cy="10282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959" y="862523"/>
              <a:ext cx="1390476" cy="104285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76725" y="3748777"/>
            <a:ext cx="4319967" cy="1973878"/>
            <a:chOff x="250576" y="1905381"/>
            <a:chExt cx="4319967" cy="19738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C8F58C-0456-4A01-9CD5-3DCFD930E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560" t="13880" r="9437" b="12254"/>
            <a:stretch/>
          </p:blipFill>
          <p:spPr>
            <a:xfrm rot="5400000">
              <a:off x="3457" y="2182213"/>
              <a:ext cx="1890940" cy="139670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F5E884-9720-4B51-BD50-D71C35087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028" r="7315" b="11940"/>
            <a:stretch/>
          </p:blipFill>
          <p:spPr>
            <a:xfrm rot="5400000">
              <a:off x="1394321" y="2359187"/>
              <a:ext cx="1920651" cy="111949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435D305-3D77-4CBB-8FB4-B139DA0E1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324" t="7512" r="5000"/>
            <a:stretch/>
          </p:blipFill>
          <p:spPr>
            <a:xfrm rot="5400000">
              <a:off x="2850442" y="2105931"/>
              <a:ext cx="1920651" cy="151955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972901" y="4084320"/>
            <a:ext cx="3425462" cy="2056762"/>
            <a:chOff x="676275" y="3951204"/>
            <a:chExt cx="3864842" cy="231504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6275" y="3951204"/>
              <a:ext cx="3864842" cy="2315048"/>
            </a:xfrm>
            <a:prstGeom prst="rect">
              <a:avLst/>
            </a:prstGeom>
          </p:spPr>
        </p:pic>
        <p:cxnSp>
          <p:nvCxnSpPr>
            <p:cNvPr id="14" name="Straight Connector 13"/>
            <p:cNvCxnSpPr>
              <a:cxnSpLocks/>
            </p:cNvCxnSpPr>
            <p:nvPr/>
          </p:nvCxnSpPr>
          <p:spPr>
            <a:xfrm>
              <a:off x="1525205" y="4962437"/>
              <a:ext cx="257653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12/06/2017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15 T di[pole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980426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15 T dipole: Long Mechanical Model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72" t="19785" r="8235"/>
          <a:stretch/>
        </p:blipFill>
        <p:spPr>
          <a:xfrm>
            <a:off x="310469" y="2917372"/>
            <a:ext cx="4887389" cy="336830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12/06/2017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15 T di[pole status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50933" y="3477011"/>
            <a:ext cx="3155570" cy="23666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1716" b="19208"/>
          <a:stretch/>
        </p:blipFill>
        <p:spPr>
          <a:xfrm>
            <a:off x="310469" y="941401"/>
            <a:ext cx="2665827" cy="15810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0351" y="832581"/>
            <a:ext cx="2793712" cy="20952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13464" y="949429"/>
            <a:ext cx="21716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</a:rPr>
              <a:t>Cylindric dummy coil instrumentation 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</a:rPr>
              <a:t>Model assembly with two shims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</a:rPr>
              <a:t>On hold – waiting for safety rails</a:t>
            </a:r>
          </a:p>
        </p:txBody>
      </p:sp>
    </p:spTree>
    <p:extLst>
      <p:ext uri="{BB962C8B-B14F-4D97-AF65-F5344CB8AC3E}">
        <p14:creationId xmlns:p14="http://schemas.microsoft.com/office/powerpoint/2010/main" val="1414383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15 T dipole: Coil Fabrication Status - </a:t>
            </a:r>
            <a:r>
              <a:rPr lang="en-US" dirty="0">
                <a:solidFill>
                  <a:schemeClr val="bg1"/>
                </a:solidFill>
              </a:rPr>
              <a:t>L3/4 coils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8272" y="776182"/>
            <a:ext cx="271325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Coil #1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</a:rPr>
              <a:t>Coil reaction is 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</a:rPr>
              <a:t>Leads splicing done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</a:rPr>
              <a:t>Preparation for coil impregnation is in progress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13957" y="1263144"/>
            <a:ext cx="2516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Coil #2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</a:rPr>
              <a:t>Coil winding and curing is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</a:rPr>
              <a:t>Short in the transition cable has been found and fixed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</a:rPr>
              <a:t>Will be used as a spare coil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9375" y="1820613"/>
            <a:ext cx="237951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Coil #3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</a:rPr>
              <a:t>wound and cured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</a:rPr>
              <a:t>Reacted, waiting for </a:t>
            </a:r>
            <a:r>
              <a:rPr lang="en-US" sz="1400" dirty="0" err="1">
                <a:solidFill>
                  <a:srgbClr val="7030A0"/>
                </a:solidFill>
              </a:rPr>
              <a:t>impr</a:t>
            </a:r>
            <a:r>
              <a:rPr lang="en-US" sz="1400" dirty="0">
                <a:solidFill>
                  <a:srgbClr val="7030A0"/>
                </a:solidFill>
              </a:rPr>
              <a:t>. tooling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437409" y="2929072"/>
            <a:ext cx="2516086" cy="2026382"/>
            <a:chOff x="3359647" y="4060217"/>
            <a:chExt cx="2516086" cy="20263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b="20181"/>
            <a:stretch/>
          </p:blipFill>
          <p:spPr>
            <a:xfrm>
              <a:off x="3359647" y="5124866"/>
              <a:ext cx="2516086" cy="96173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9647" y="4060217"/>
              <a:ext cx="2512148" cy="869894"/>
            </a:xfrm>
            <a:prstGeom prst="rect">
              <a:avLst/>
            </a:prstGeom>
          </p:spPr>
        </p:pic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12/06/2017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15 T di[pole status</a:t>
            </a:r>
            <a:endParaRPr lang="en-US" b="1"/>
          </a:p>
        </p:txBody>
      </p:sp>
      <p:grpSp>
        <p:nvGrpSpPr>
          <p:cNvPr id="30" name="Group 29"/>
          <p:cNvGrpSpPr/>
          <p:nvPr/>
        </p:nvGrpSpPr>
        <p:grpSpPr>
          <a:xfrm>
            <a:off x="6450013" y="3254694"/>
            <a:ext cx="2348082" cy="2648337"/>
            <a:chOff x="6255847" y="2088739"/>
            <a:chExt cx="2348082" cy="26483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t="23165" b="16111"/>
            <a:stretch/>
          </p:blipFill>
          <p:spPr>
            <a:xfrm>
              <a:off x="6255847" y="2088739"/>
              <a:ext cx="2348082" cy="106939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/>
            <a:srcRect l="5489" t="20030" r="7042" b="5333"/>
            <a:stretch/>
          </p:blipFill>
          <p:spPr>
            <a:xfrm>
              <a:off x="6265057" y="3246164"/>
              <a:ext cx="2329662" cy="149091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68271" y="2213915"/>
            <a:ext cx="2713259" cy="3008522"/>
            <a:chOff x="268272" y="2168403"/>
            <a:chExt cx="2713259" cy="3008522"/>
          </a:xfrm>
        </p:grpSpPr>
        <p:grpSp>
          <p:nvGrpSpPr>
            <p:cNvPr id="3" name="Group 2"/>
            <p:cNvGrpSpPr/>
            <p:nvPr/>
          </p:nvGrpSpPr>
          <p:grpSpPr>
            <a:xfrm>
              <a:off x="274427" y="2168403"/>
              <a:ext cx="2707104" cy="1370429"/>
              <a:chOff x="340894" y="4716171"/>
              <a:chExt cx="2707104" cy="1370429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6"/>
              <a:srcRect l="6253" r="5578"/>
              <a:stretch/>
            </p:blipFill>
            <p:spPr>
              <a:xfrm>
                <a:off x="340894" y="4716172"/>
                <a:ext cx="1723913" cy="137042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/>
              <a:srcRect t="14380" r="10580" b="13752"/>
              <a:stretch/>
            </p:blipFill>
            <p:spPr>
              <a:xfrm rot="5400000">
                <a:off x="1964786" y="4984621"/>
                <a:ext cx="1351661" cy="814762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t="26492" r="4903"/>
            <a:stretch/>
          </p:blipFill>
          <p:spPr>
            <a:xfrm>
              <a:off x="268272" y="3603967"/>
              <a:ext cx="2713259" cy="1572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6839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15 T dipole: Coil Fabrication Status - </a:t>
            </a:r>
            <a:r>
              <a:rPr lang="en-US" dirty="0">
                <a:solidFill>
                  <a:schemeClr val="bg1"/>
                </a:solidFill>
              </a:rPr>
              <a:t>L1/2 coils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51134" y="1504547"/>
            <a:ext cx="301485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Coil #1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</a:rPr>
              <a:t>Inner-layer wound and cured – damaged during curing</a:t>
            </a:r>
            <a:endParaRPr lang="en-US" sz="1400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</a:rPr>
              <a:t>New inner-layer wound and cured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</a:rPr>
              <a:t>Outer-layer winding in progress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1709" y="779831"/>
            <a:ext cx="5931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L1/2 coil winding starts in October 2017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Production readiness review – September 20, 2017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12/06/2017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15 T di[pole status</a:t>
            </a:r>
            <a:endParaRPr lang="en-US" b="1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245" t="-384" r="-245" b="25757"/>
          <a:stretch/>
        </p:blipFill>
        <p:spPr>
          <a:xfrm>
            <a:off x="6212469" y="1487717"/>
            <a:ext cx="2699855" cy="15111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13098" r="8422" b="7628"/>
          <a:stretch/>
        </p:blipFill>
        <p:spPr>
          <a:xfrm>
            <a:off x="2742667" y="2938467"/>
            <a:ext cx="3003041" cy="19496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15070"/>
          <a:stretch/>
        </p:blipFill>
        <p:spPr>
          <a:xfrm>
            <a:off x="5786794" y="4076554"/>
            <a:ext cx="3239841" cy="20637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67" y="1647324"/>
            <a:ext cx="2595815" cy="346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4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15 T dipole: Magnet Fabrication and test schedule update (Dec)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12/06/2017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15 T di[pole status</a:t>
            </a:r>
            <a:endParaRPr lang="en-US" b="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" y="960518"/>
            <a:ext cx="8854440" cy="44418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8726" y="2259711"/>
            <a:ext cx="3496673" cy="3142658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90057" y="5287285"/>
            <a:ext cx="5651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weeks delay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Moving to IB3 and re-winding L1 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Curing press upgrades and recommissioning</a:t>
            </a:r>
          </a:p>
        </p:txBody>
      </p:sp>
    </p:spTree>
    <p:extLst>
      <p:ext uri="{BB962C8B-B14F-4D97-AF65-F5344CB8AC3E}">
        <p14:creationId xmlns:p14="http://schemas.microsoft.com/office/powerpoint/2010/main" val="916896544"/>
      </p:ext>
    </p:extLst>
  </p:cSld>
  <p:clrMapOvr>
    <a:masterClrMapping/>
  </p:clrMapOvr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52156</TotalTime>
  <Words>311</Words>
  <Application>Microsoft Office PowerPoint</Application>
  <PresentationFormat>On-screen Show (4:3)</PresentationFormat>
  <Paragraphs>68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ＭＳ Ｐゴシック</vt:lpstr>
      <vt:lpstr>Arial</vt:lpstr>
      <vt:lpstr>Calibri</vt:lpstr>
      <vt:lpstr>Courier New</vt:lpstr>
      <vt:lpstr>Franklin Gothic Book</vt:lpstr>
      <vt:lpstr>Franklin Gothic Medium</vt:lpstr>
      <vt:lpstr>Helvetica</vt:lpstr>
      <vt:lpstr>ATAP No Footer</vt:lpstr>
      <vt:lpstr>1_ATAP No Footer</vt:lpstr>
      <vt:lpstr>PowerPoint Presentation</vt:lpstr>
      <vt:lpstr>15 T dipole: Magnet Fabrication and test plan and schedule (Oct)</vt:lpstr>
      <vt:lpstr>15 T dipole: Short Mechanical Model</vt:lpstr>
      <vt:lpstr>15 T dipole: Long Mechanical Model</vt:lpstr>
      <vt:lpstr>15 T dipole: Coil Fabrication Status - L3/4 coils</vt:lpstr>
      <vt:lpstr>15 T dipole: Coil Fabrication Status - L1/2 coils</vt:lpstr>
      <vt:lpstr>15 T dipole: Magnet Fabrication and test schedule update (Dec)</vt:lpstr>
    </vt:vector>
  </TitlesOfParts>
  <Company>Lawrence Berkekley Nationl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Alexander Zlobin x8192 11001N</cp:lastModifiedBy>
  <cp:revision>200</cp:revision>
  <cp:lastPrinted>2017-01-31T21:59:44Z</cp:lastPrinted>
  <dcterms:created xsi:type="dcterms:W3CDTF">2015-07-10T17:44:33Z</dcterms:created>
  <dcterms:modified xsi:type="dcterms:W3CDTF">2017-12-06T19:59:44Z</dcterms:modified>
</cp:coreProperties>
</file>