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05"/>
    <p:restoredTop sz="96197"/>
  </p:normalViewPr>
  <p:slideViewPr>
    <p:cSldViewPr snapToGrid="0">
      <p:cViewPr varScale="1">
        <p:scale>
          <a:sx n="159" d="100"/>
          <a:sy n="159" d="100"/>
        </p:scale>
        <p:origin x="247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8F32A8-83DF-BFE1-B205-93EAD8B701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202B6E-F591-FAD4-2610-56EB945020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5FF71C-0527-5780-B58C-863F5DDD2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8B8C0-37C7-A146-9BB3-288ED225825A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574939-6075-F422-3C53-088FD4BE9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13CE7-98E9-10ED-2629-871F36223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E0600-0E74-1F4A-BB1F-3E75BB1264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99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CEB06-2FEA-E516-40A4-21BC749B7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17475F-CE33-6E7E-BE83-665DF6ACCF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928593-68EC-4525-AA93-C1F1B58D4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8B8C0-37C7-A146-9BB3-288ED225825A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D63E51-76C2-6782-7883-F6996D28A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E81774-2002-D415-15B4-180BE8A2F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E0600-0E74-1F4A-BB1F-3E75BB1264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293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8BDEB60-DBCA-01F4-D498-DC5A22AD0C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463C4D-AC8E-961F-F577-359B5A0C52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755B77-59BA-744D-6900-71117F3D3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8B8C0-37C7-A146-9BB3-288ED225825A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F1751F-6107-A62D-72C6-3F04F8229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3F12C1-5015-80EA-A88E-95EB60184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E0600-0E74-1F4A-BB1F-3E75BB1264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480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3471B3-B167-F341-D193-ABB4AC12F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A85024-9083-2C6E-015F-F01341807A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A801CC-DDEB-5CD7-D84F-B4F8B8320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8B8C0-37C7-A146-9BB3-288ED225825A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A3598E-7273-313C-9760-4590258D1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B14B22-A5B2-D479-2EBD-E666C9D29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E0600-0E74-1F4A-BB1F-3E75BB1264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680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9D9E1B-7280-E298-00D0-696C35B1AF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FEFE73-FA86-967B-E17E-3F37B42D33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0D6286-B77C-68F7-E3AC-48398DF917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8B8C0-37C7-A146-9BB3-288ED225825A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10E816-5429-ABF6-713A-052700D41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EE394B-FD51-DF20-B6D4-9739ABDCA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E0600-0E74-1F4A-BB1F-3E75BB1264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352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9EA89-9EA5-3D89-8987-B12CE228F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4D7B2D-D1B1-3C03-C6D4-9744815095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98A949-A72F-C6DB-3942-40793C5C1C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5CABCE-E892-23AA-902D-0B1CA38AA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8B8C0-37C7-A146-9BB3-288ED225825A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4C40D7-AB29-AE59-0755-122FFECD0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B7A85-ED7F-B0E3-F58D-9C9A074BE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E0600-0E74-1F4A-BB1F-3E75BB1264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140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6A8912-2708-3C0D-F2A8-F6F946A0AE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D1E673-FD44-A890-8027-FFC694DDEA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74146E-2E45-D0CF-97F7-EC3866FAFF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DB2D59-BF9B-84E1-208E-8287DEA961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1C4F93-E195-830A-F04F-985E23BE31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1324A3-317A-8A8C-F2B1-797A81C2F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8B8C0-37C7-A146-9BB3-288ED225825A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B2C040-959C-0E5A-07DD-09275CAF3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B294B14-6C8F-D308-0168-2A9C8CC82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E0600-0E74-1F4A-BB1F-3E75BB1264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628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517778-F86A-3B30-4232-62D51439F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1BDC841-D73B-D3E6-631D-F77C4877A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8B8C0-37C7-A146-9BB3-288ED225825A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000A59-A6EF-C723-0F6B-E5857793D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B2A946-6BEC-F80D-F174-2A7072053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E0600-0E74-1F4A-BB1F-3E75BB1264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441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6194CE-94BC-4E07-3F50-5DA5FF9ED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8B8C0-37C7-A146-9BB3-288ED225825A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53C1B32-295B-B2FD-7C23-1D0C5CB27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838C75-08AD-654D-4C5C-F4473DDA3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E0600-0E74-1F4A-BB1F-3E75BB1264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796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B3CB5-016C-B6A5-C185-911C87ABA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D861D3-7440-86CF-958B-F8E15BC101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3F40B3-328B-30DB-1EA2-CB1B985603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9DBF30-0A36-B0BA-33BD-5D569C25E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8B8C0-37C7-A146-9BB3-288ED225825A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DB7949-F2C9-6BA5-A19A-D3E8E6800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ABE0F5-A9F0-F43C-4EE2-898159C1B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E0600-0E74-1F4A-BB1F-3E75BB1264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50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A6FD2-63E3-FBA3-BF6A-A203D5EDD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744D07B-0398-2DE6-EF13-38BE6A6A1F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A92446-E36F-5B05-2E9E-3902E4DA2C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EA95A0-D642-37C7-79DA-146C94506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8B8C0-37C7-A146-9BB3-288ED225825A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4AAD93-7B52-3FDD-5ECE-E9584FAD3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B31E2B-ACB0-9CD6-5CAD-C59517542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E0600-0E74-1F4A-BB1F-3E75BB1264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801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DA5B84E-7557-8ED0-29DB-E62D300765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3BC910-619C-1313-AF3F-DAE20697F4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C726F7-0793-8960-D2ED-7A9104A0CA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68B8C0-37C7-A146-9BB3-288ED225825A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AE8EE8-E26D-25BB-934E-530FD6E400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6788BB-96CF-CC36-500C-518BC84250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E0600-0E74-1F4A-BB1F-3E75BB1264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138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65358F9F-161D-34AC-4245-E1238D24D4F6}"/>
              </a:ext>
            </a:extLst>
          </p:cNvPr>
          <p:cNvCxnSpPr>
            <a:cxnSpLocks/>
          </p:cNvCxnSpPr>
          <p:nvPr/>
        </p:nvCxnSpPr>
        <p:spPr>
          <a:xfrm>
            <a:off x="4807620" y="1876926"/>
            <a:ext cx="0" cy="3821547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>
            <a:extLst>
              <a:ext uri="{FF2B5EF4-FFF2-40B4-BE49-F238E27FC236}">
                <a16:creationId xmlns:a16="http://schemas.microsoft.com/office/drawing/2014/main" id="{1D202BF5-B967-DEB7-203C-383FEC640F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53786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MDP timeline for 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hybrid magnets (HM)</a:t>
            </a:r>
            <a:b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Bi2212 (HMB)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REBCO (HMR)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inserts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2C76021-93AB-13D5-7835-7B7399B8416B}"/>
              </a:ext>
            </a:extLst>
          </p:cNvPr>
          <p:cNvSpPr txBox="1"/>
          <p:nvPr/>
        </p:nvSpPr>
        <p:spPr>
          <a:xfrm>
            <a:off x="5373724" y="3642311"/>
            <a:ext cx="2762244" cy="646331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Bi2212 CCT Bi-CCT1(3-5 T, 40 mm) </a:t>
            </a:r>
          </a:p>
          <a:p>
            <a:r>
              <a:rPr lang="en-US" sz="12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Nb</a:t>
            </a:r>
            <a:r>
              <a:rPr lang="en-US" sz="1200" baseline="-25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3</a:t>
            </a:r>
            <a:r>
              <a:rPr lang="en-US" sz="12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Sn CCT6 </a:t>
            </a:r>
            <a:r>
              <a:rPr lang="en-US" sz="1200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outsert</a:t>
            </a:r>
            <a:r>
              <a:rPr lang="en-US" sz="12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 (12-13 T, 120 mm)</a:t>
            </a:r>
          </a:p>
          <a:p>
            <a:r>
              <a:rPr lang="en-US" sz="12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be tested in 2026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CF587A4-F7E4-863B-D123-41CD50A391F5}"/>
              </a:ext>
            </a:extLst>
          </p:cNvPr>
          <p:cNvSpPr txBox="1"/>
          <p:nvPr/>
        </p:nvSpPr>
        <p:spPr>
          <a:xfrm>
            <a:off x="3625403" y="5907411"/>
            <a:ext cx="2552814" cy="646331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CORC COMB (~5 T, 100 mm)</a:t>
            </a:r>
          </a:p>
          <a:p>
            <a:r>
              <a:rPr lang="en-US" sz="1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Nb</a:t>
            </a:r>
            <a:r>
              <a:rPr lang="en-US" sz="1200" baseline="-25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1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Sn SMCT </a:t>
            </a:r>
            <a:r>
              <a:rPr lang="en-US" sz="12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outsert</a:t>
            </a:r>
            <a:r>
              <a:rPr lang="en-US" sz="1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(11 T, 120 mm)</a:t>
            </a:r>
          </a:p>
          <a:p>
            <a:r>
              <a:rPr lang="en-US" sz="1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 in 2025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527846F-D2C5-DDA2-B8CE-689D02DDF68C}"/>
              </a:ext>
            </a:extLst>
          </p:cNvPr>
          <p:cNvSpPr txBox="1"/>
          <p:nvPr/>
        </p:nvSpPr>
        <p:spPr>
          <a:xfrm>
            <a:off x="2017374" y="4740546"/>
            <a:ext cx="2484856" cy="646331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 CCT S1 (~1-2 T, 50 mm)</a:t>
            </a:r>
          </a:p>
          <a:p>
            <a:r>
              <a:rPr lang="en-US" sz="1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Nb</a:t>
            </a:r>
            <a:r>
              <a:rPr lang="en-US" sz="1200" baseline="-25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1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Sn CCT5 </a:t>
            </a:r>
            <a:r>
              <a:rPr lang="en-US" sz="12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outsert</a:t>
            </a:r>
            <a:r>
              <a:rPr lang="en-US" sz="1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(8-9 T, 90 mm)</a:t>
            </a:r>
          </a:p>
          <a:p>
            <a:r>
              <a:rPr lang="en-US" sz="1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 in 2024-2025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F6A3587-14BB-B70A-FE6E-8B90DACDEA93}"/>
              </a:ext>
            </a:extLst>
          </p:cNvPr>
          <p:cNvSpPr txBox="1"/>
          <p:nvPr/>
        </p:nvSpPr>
        <p:spPr>
          <a:xfrm>
            <a:off x="149825" y="2405763"/>
            <a:ext cx="2717733" cy="738660"/>
          </a:xfrm>
          <a:prstGeom prst="rect">
            <a:avLst/>
          </a:prstGeom>
          <a:noFill/>
          <a:ln w="12700" cap="flat">
            <a:solidFill>
              <a:schemeClr val="accent6">
                <a:lumMod val="75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8" tIns="91438" rIns="91438" bIns="91438" numCol="1" spcCol="38100" rtlCol="0" anchor="t">
            <a:spAutoFit/>
          </a:bodyPr>
          <a:lstStyle/>
          <a:p>
            <a:pPr hangingPunct="0"/>
            <a:r>
              <a:rPr lang="en-US" sz="12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Bi2212 CCT </a:t>
            </a:r>
            <a:r>
              <a:rPr lang="en-US" sz="12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Bin5c insert (1.6 T, 30 mm)</a:t>
            </a:r>
            <a:endParaRPr kumimoji="0" lang="en-US" sz="1200" i="0" strike="noStrike" cap="none" spc="0" normalizeH="0" baseline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FillTx/>
              <a:latin typeface="Times New Roman" panose="02020603050405020304" pitchFamily="18" charset="0"/>
              <a:cs typeface="Times New Roman" panose="02020603050405020304" pitchFamily="18" charset="0"/>
              <a:sym typeface="Calibri"/>
            </a:endParaRPr>
          </a:p>
          <a:p>
            <a:pPr marL="0" marR="0" indent="0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i="0" strike="noStrike" cap="none" spc="0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Nb</a:t>
            </a:r>
            <a:r>
              <a:rPr kumimoji="0" lang="en-US" sz="1200" i="0" strike="noStrike" cap="none" spc="0" normalizeH="0" baseline="-2500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3</a:t>
            </a:r>
            <a:r>
              <a:rPr kumimoji="0" lang="en-US" sz="1200" i="0" strike="noStrike" cap="none" spc="0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Sn CCT5 </a:t>
            </a:r>
            <a:r>
              <a:rPr kumimoji="0" lang="en-US" sz="1200" i="0" strike="noStrike" cap="none" spc="0" normalizeH="0" baseline="0" dirty="0" err="1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outsert</a:t>
            </a:r>
            <a:r>
              <a:rPr kumimoji="0" lang="en-US" sz="1200" i="0" strike="noStrike" cap="none" spc="0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 (8-9 </a:t>
            </a:r>
            <a:r>
              <a:rPr lang="en-US" sz="12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T, 90 mm)</a:t>
            </a:r>
            <a:endParaRPr kumimoji="0" lang="en-US" sz="1200" i="0" strike="noStrike" cap="none" spc="0" normalizeH="0" baseline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FillTx/>
              <a:latin typeface="Times New Roman" panose="02020603050405020304" pitchFamily="18" charset="0"/>
              <a:cs typeface="Times New Roman" panose="02020603050405020304" pitchFamily="18" charset="0"/>
              <a:sym typeface="Calibri"/>
            </a:endParaRPr>
          </a:p>
          <a:p>
            <a:pPr marL="0" marR="0" indent="0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2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 late 2023</a:t>
            </a:r>
            <a:endParaRPr kumimoji="0" lang="en-US" sz="1200" i="0" strike="noStrike" cap="none" spc="0" normalizeH="0" baseline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FillTx/>
              <a:latin typeface="Times New Roman" panose="02020603050405020304" pitchFamily="18" charset="0"/>
              <a:cs typeface="Times New Roman" panose="02020603050405020304" pitchFamily="18" charset="0"/>
              <a:sym typeface="Calibri"/>
            </a:endParaRP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A4A7D27F-D926-DD60-3409-45EB11D95FEE}"/>
              </a:ext>
            </a:extLst>
          </p:cNvPr>
          <p:cNvCxnSpPr>
            <a:cxnSpLocks/>
          </p:cNvCxnSpPr>
          <p:nvPr/>
        </p:nvCxnSpPr>
        <p:spPr>
          <a:xfrm>
            <a:off x="700088" y="1957388"/>
            <a:ext cx="0" cy="376131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30BD0539-5FCE-0EF6-0C21-9D5AB55B86A6}"/>
              </a:ext>
            </a:extLst>
          </p:cNvPr>
          <p:cNvCxnSpPr>
            <a:cxnSpLocks/>
          </p:cNvCxnSpPr>
          <p:nvPr/>
        </p:nvCxnSpPr>
        <p:spPr>
          <a:xfrm>
            <a:off x="4424363" y="1876926"/>
            <a:ext cx="0" cy="456593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5267CA33-8C69-76D2-6DEB-065502DEBB2E}"/>
              </a:ext>
            </a:extLst>
          </p:cNvPr>
          <p:cNvCxnSpPr>
            <a:cxnSpLocks/>
          </p:cNvCxnSpPr>
          <p:nvPr/>
        </p:nvCxnSpPr>
        <p:spPr>
          <a:xfrm>
            <a:off x="6800850" y="1957388"/>
            <a:ext cx="0" cy="1648921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3CF530FC-0D45-31BD-5C8E-E4F5F0402338}"/>
              </a:ext>
            </a:extLst>
          </p:cNvPr>
          <p:cNvCxnSpPr>
            <a:cxnSpLocks/>
          </p:cNvCxnSpPr>
          <p:nvPr/>
        </p:nvCxnSpPr>
        <p:spPr>
          <a:xfrm>
            <a:off x="8510582" y="2042965"/>
            <a:ext cx="0" cy="2557610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BC9C8A06-4A39-656A-CFCB-37DDA072AEC0}"/>
              </a:ext>
            </a:extLst>
          </p:cNvPr>
          <p:cNvCxnSpPr>
            <a:cxnSpLocks/>
          </p:cNvCxnSpPr>
          <p:nvPr/>
        </p:nvCxnSpPr>
        <p:spPr>
          <a:xfrm>
            <a:off x="4187051" y="1876926"/>
            <a:ext cx="0" cy="2850873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46BEFEE0-88B4-5742-DC59-72695F011293}"/>
              </a:ext>
            </a:extLst>
          </p:cNvPr>
          <p:cNvCxnSpPr>
            <a:cxnSpLocks/>
          </p:cNvCxnSpPr>
          <p:nvPr/>
        </p:nvCxnSpPr>
        <p:spPr>
          <a:xfrm>
            <a:off x="9672290" y="1956870"/>
            <a:ext cx="0" cy="3655508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A33AE056-8A6B-9C0C-524E-C08706D82CB4}"/>
              </a:ext>
            </a:extLst>
          </p:cNvPr>
          <p:cNvSpPr txBox="1"/>
          <p:nvPr/>
        </p:nvSpPr>
        <p:spPr>
          <a:xfrm>
            <a:off x="9266664" y="5810633"/>
            <a:ext cx="2668657" cy="646331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CORC CCT C4 (5 T, 50 mm)</a:t>
            </a:r>
          </a:p>
          <a:p>
            <a:r>
              <a:rPr lang="en-US" sz="1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Nb</a:t>
            </a:r>
            <a:r>
              <a:rPr lang="en-US" sz="1200" baseline="-25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1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Sn CCT6 </a:t>
            </a:r>
            <a:r>
              <a:rPr lang="en-US" sz="12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outsert</a:t>
            </a:r>
            <a:r>
              <a:rPr lang="en-US" sz="1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(12-13 T, 120 mm)</a:t>
            </a:r>
          </a:p>
          <a:p>
            <a:r>
              <a:rPr lang="en-US" sz="1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be tested in 2027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AA8A1D4-162B-F860-BCF4-BAA24446FFB2}"/>
              </a:ext>
            </a:extLst>
          </p:cNvPr>
          <p:cNvSpPr txBox="1"/>
          <p:nvPr/>
        </p:nvSpPr>
        <p:spPr>
          <a:xfrm>
            <a:off x="7486651" y="4727799"/>
            <a:ext cx="3085720" cy="646331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Bi2212 CCT Bi-CCT1(4-7 T, 40 mm) </a:t>
            </a:r>
          </a:p>
          <a:p>
            <a:r>
              <a:rPr lang="en-US" sz="12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Nb</a:t>
            </a:r>
            <a:r>
              <a:rPr lang="en-US" sz="1200" baseline="-25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3</a:t>
            </a:r>
            <a:r>
              <a:rPr lang="en-US" sz="12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Sn CCT6 </a:t>
            </a:r>
            <a:r>
              <a:rPr lang="en-US" sz="1200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outsert</a:t>
            </a:r>
            <a:r>
              <a:rPr lang="en-US" sz="12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 (12-13 T, 120 mm)</a:t>
            </a:r>
          </a:p>
          <a:p>
            <a:r>
              <a:rPr lang="en-US" sz="12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be tested in 2027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AE74746-264B-4316-0985-3F87C15885CA}"/>
              </a:ext>
            </a:extLst>
          </p:cNvPr>
          <p:cNvSpPr txBox="1"/>
          <p:nvPr/>
        </p:nvSpPr>
        <p:spPr>
          <a:xfrm>
            <a:off x="2910737" y="2403100"/>
            <a:ext cx="3687300" cy="646331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Bi2212 SMCT insert (4-5 T, 18-20 mm)</a:t>
            </a:r>
          </a:p>
          <a:p>
            <a:r>
              <a:rPr lang="en-US" sz="12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Nb</a:t>
            </a:r>
            <a:r>
              <a:rPr lang="en-US" sz="1200" baseline="-25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3</a:t>
            </a:r>
            <a:r>
              <a:rPr lang="en-US" sz="12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Sn </a:t>
            </a:r>
            <a:r>
              <a:rPr lang="en-US" sz="12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SMCT+MDPCT1-inner</a:t>
            </a:r>
            <a:r>
              <a:rPr lang="en-US" sz="12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 </a:t>
            </a:r>
            <a:r>
              <a:rPr lang="en-US" sz="1200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outsert</a:t>
            </a:r>
            <a:r>
              <a:rPr lang="en-US" sz="12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 (14-15 T, 60 mm)</a:t>
            </a:r>
          </a:p>
          <a:p>
            <a:r>
              <a:rPr lang="en-US" sz="12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 in in 2025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100430C-20A6-4EC0-A680-D3FBAC3D8281}"/>
              </a:ext>
            </a:extLst>
          </p:cNvPr>
          <p:cNvSpPr txBox="1"/>
          <p:nvPr/>
        </p:nvSpPr>
        <p:spPr>
          <a:xfrm>
            <a:off x="6112272" y="3364653"/>
            <a:ext cx="1211638" cy="276999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LBNL HMB2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1201068-BEB7-4AF2-8323-897BE8E96981}"/>
              </a:ext>
            </a:extLst>
          </p:cNvPr>
          <p:cNvSpPr txBox="1"/>
          <p:nvPr/>
        </p:nvSpPr>
        <p:spPr>
          <a:xfrm>
            <a:off x="408711" y="2200457"/>
            <a:ext cx="1211638" cy="276999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LBNL HMB1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2939F0A-3719-459A-880B-90CC2890A444}"/>
              </a:ext>
            </a:extLst>
          </p:cNvPr>
          <p:cNvSpPr txBox="1"/>
          <p:nvPr/>
        </p:nvSpPr>
        <p:spPr>
          <a:xfrm>
            <a:off x="8055026" y="4439849"/>
            <a:ext cx="1211638" cy="276999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LBNL HMB3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9896226-913E-43A9-925E-EB8E970A0801}"/>
              </a:ext>
            </a:extLst>
          </p:cNvPr>
          <p:cNvSpPr txBox="1"/>
          <p:nvPr/>
        </p:nvSpPr>
        <p:spPr>
          <a:xfrm>
            <a:off x="2472373" y="4452077"/>
            <a:ext cx="1211638" cy="276999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LBNL HMR1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B5F2FD4-E962-4FB2-A4CE-3EA8DAF89C6C}"/>
              </a:ext>
            </a:extLst>
          </p:cNvPr>
          <p:cNvSpPr txBox="1"/>
          <p:nvPr/>
        </p:nvSpPr>
        <p:spPr>
          <a:xfrm>
            <a:off x="9266664" y="5532015"/>
            <a:ext cx="1211638" cy="276999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LBNL HMR2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F0CBADD-EFAD-46D8-A173-20C1FFBAD175}"/>
              </a:ext>
            </a:extLst>
          </p:cNvPr>
          <p:cNvSpPr txBox="1"/>
          <p:nvPr/>
        </p:nvSpPr>
        <p:spPr>
          <a:xfrm>
            <a:off x="4054230" y="2130161"/>
            <a:ext cx="1211638" cy="276999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FNAL HMB1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AED2359-897F-4B9F-A13A-C124A9D1BF30}"/>
              </a:ext>
            </a:extLst>
          </p:cNvPr>
          <p:cNvSpPr txBox="1"/>
          <p:nvPr/>
        </p:nvSpPr>
        <p:spPr>
          <a:xfrm>
            <a:off x="4225151" y="5604110"/>
            <a:ext cx="1211638" cy="276999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FNAL HMR1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1C3A523-1083-41D9-9165-55A51080A502}"/>
              </a:ext>
            </a:extLst>
          </p:cNvPr>
          <p:cNvSpPr txBox="1"/>
          <p:nvPr/>
        </p:nvSpPr>
        <p:spPr>
          <a:xfrm>
            <a:off x="387314" y="1463253"/>
            <a:ext cx="2668626" cy="369332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C04E08E-017B-4AFD-9F54-E1808BA70A5F}"/>
              </a:ext>
            </a:extLst>
          </p:cNvPr>
          <p:cNvSpPr txBox="1"/>
          <p:nvPr/>
        </p:nvSpPr>
        <p:spPr>
          <a:xfrm>
            <a:off x="3090050" y="1457186"/>
            <a:ext cx="2668626" cy="369332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B16BC40-2698-4291-86E9-628B0296899A}"/>
              </a:ext>
            </a:extLst>
          </p:cNvPr>
          <p:cNvSpPr txBox="1"/>
          <p:nvPr/>
        </p:nvSpPr>
        <p:spPr>
          <a:xfrm>
            <a:off x="5792786" y="1449892"/>
            <a:ext cx="2668626" cy="369332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2026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459A1FD-26C2-4464-8A7B-BD4CDE378548}"/>
              </a:ext>
            </a:extLst>
          </p:cNvPr>
          <p:cNvSpPr txBox="1"/>
          <p:nvPr/>
        </p:nvSpPr>
        <p:spPr>
          <a:xfrm>
            <a:off x="8510582" y="1449892"/>
            <a:ext cx="2668626" cy="369332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2027</a:t>
            </a:r>
          </a:p>
        </p:txBody>
      </p:sp>
    </p:spTree>
    <p:extLst>
      <p:ext uri="{BB962C8B-B14F-4D97-AF65-F5344CB8AC3E}">
        <p14:creationId xmlns:p14="http://schemas.microsoft.com/office/powerpoint/2010/main" val="17319203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2760</TotalTime>
  <Words>204</Words>
  <Application>Microsoft Office PowerPoint</Application>
  <PresentationFormat>Widescreen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MDP timeline for hybrid magnets (HM) with Bi2212 (HMB) and REBCO (HMR) inserts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MDP timeline for hybrid magnets</dc:title>
  <dc:creator>soprestemon</dc:creator>
  <cp:lastModifiedBy>Paolo Ferracin</cp:lastModifiedBy>
  <cp:revision>26</cp:revision>
  <dcterms:created xsi:type="dcterms:W3CDTF">2023-03-22T13:04:41Z</dcterms:created>
  <dcterms:modified xsi:type="dcterms:W3CDTF">2023-05-16T16:48:55Z</dcterms:modified>
</cp:coreProperties>
</file>