
<file path=[Content_Types].xml><?xml version="1.0" encoding="utf-8"?>
<Types xmlns="http://schemas.openxmlformats.org/package/2006/content-types">
  <Default Extension="png" ContentType="image/png"/>
  <Default Extension="bin" ContentType="application/vnd.openxmlformats-officedocument.oleObject"/>
  <Default Extension="mov" ContentType="video/quicktime"/>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Lst>
  <p:notesMasterIdLst>
    <p:notesMasterId r:id="rId17"/>
  </p:notesMasterIdLst>
  <p:handoutMasterIdLst>
    <p:handoutMasterId r:id="rId18"/>
  </p:handoutMasterIdLst>
  <p:sldIdLst>
    <p:sldId id="882" r:id="rId5"/>
    <p:sldId id="319" r:id="rId6"/>
    <p:sldId id="321" r:id="rId7"/>
    <p:sldId id="322" r:id="rId8"/>
    <p:sldId id="323" r:id="rId9"/>
    <p:sldId id="326" r:id="rId10"/>
    <p:sldId id="887" r:id="rId11"/>
    <p:sldId id="886" r:id="rId12"/>
    <p:sldId id="353" r:id="rId13"/>
    <p:sldId id="343" r:id="rId14"/>
    <p:sldId id="888" r:id="rId15"/>
    <p:sldId id="889" r:id="rId16"/>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2" pos="282">
          <p15:clr>
            <a:srgbClr val="A4A3A4"/>
          </p15:clr>
        </p15:guide>
        <p15:guide id="3" orient="horz" pos="768"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Messina" initials="PC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EEE99E"/>
    <a:srgbClr val="6B96F7"/>
    <a:srgbClr val="BBC9FA"/>
    <a:srgbClr val="4F81BD"/>
    <a:srgbClr val="1F497D"/>
    <a:srgbClr val="720A1F"/>
    <a:srgbClr val="000000"/>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30" autoAdjust="0"/>
    <p:restoredTop sz="96217" autoAdjust="0"/>
  </p:normalViewPr>
  <p:slideViewPr>
    <p:cSldViewPr snapToGrid="0" showGuides="1">
      <p:cViewPr varScale="1">
        <p:scale>
          <a:sx n="236" d="100"/>
          <a:sy n="236" d="100"/>
        </p:scale>
        <p:origin x="224" y="440"/>
      </p:cViewPr>
      <p:guideLst>
        <p:guide pos="282"/>
        <p:guide orient="horz" pos="768"/>
      </p:guideLst>
    </p:cSldViewPr>
  </p:slideViewPr>
  <p:outlineViewPr>
    <p:cViewPr>
      <p:scale>
        <a:sx n="33" d="100"/>
        <a:sy n="33" d="100"/>
      </p:scale>
      <p:origin x="0" y="-134472"/>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5" d="100"/>
          <a:sy n="55" d="100"/>
        </p:scale>
        <p:origin x="-147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image" Target="../media/image7.emf"/><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5/23/18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5/23/18</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fld id="{4DBA0B46-9929-F642-8F7A-A2EE274FC722}" type="slidenum">
              <a:rPr lang="en-US" sz="1200"/>
              <a:pPr/>
              <a:t>2</a:t>
            </a:fld>
            <a:endParaRPr lang="en-US" sz="1200"/>
          </a:p>
        </p:txBody>
      </p:sp>
      <p:sp>
        <p:nvSpPr>
          <p:cNvPr id="573442" name="Rectangle 2"/>
          <p:cNvSpPr>
            <a:spLocks noGrp="1" noRot="1" noChangeAspect="1" noChangeArrowheads="1"/>
          </p:cNvSpPr>
          <p:nvPr>
            <p:ph type="sldImg"/>
          </p:nvPr>
        </p:nvSpPr>
        <p:spPr>
          <a:xfrm>
            <a:off x="2297113" y="519113"/>
            <a:ext cx="4554537" cy="2562225"/>
          </a:xfrm>
          <a:solidFill>
            <a:srgbClr val="FFFFFF"/>
          </a:solidFill>
          <a:ln/>
          <a:extLst>
            <a:ext uri="{FAA26D3D-D897-4be2-8F04-BA451C77F1D7}">
              <ma14:placeholderFlag xmlns="" xmlns:ma14="http://schemas.microsoft.com/office/mac/drawingml/2011/main" val="1"/>
            </a:ext>
          </a:extLst>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The basics of the new observation lies in a direct consequence of the space and time dilation/contraction via Lorentz tranformation. For two objects crossing each other at relativistic velocities, the range of space and time scale is not a Lorentz invariant. For some reason, this direct and simple consequence of Lorentz transformation does not seem to be well known. However, its implications are potentially significant, especially for numerical simulation from first principles, for which the cost is generally proportional to the space and time scale range. For systems where the components cross with large relative gamma, the difference in numerical cost can be huge (orders of magnitude) depending on the choice of frame of calculation.</a:t>
            </a:r>
          </a:p>
        </p:txBody>
      </p:sp>
    </p:spTree>
    <p:extLst>
      <p:ext uri="{BB962C8B-B14F-4D97-AF65-F5344CB8AC3E}">
        <p14:creationId xmlns:p14="http://schemas.microsoft.com/office/powerpoint/2010/main" val="308504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fld id="{4DBA0B46-9929-F642-8F7A-A2EE274FC722}" type="slidenum">
              <a:rPr lang="en-US" sz="1200"/>
              <a:pPr/>
              <a:t>3</a:t>
            </a:fld>
            <a:endParaRPr lang="en-US" sz="1200"/>
          </a:p>
        </p:txBody>
      </p:sp>
      <p:sp>
        <p:nvSpPr>
          <p:cNvPr id="573442" name="Rectangle 2"/>
          <p:cNvSpPr>
            <a:spLocks noGrp="1" noRot="1" noChangeAspect="1" noChangeArrowheads="1"/>
          </p:cNvSpPr>
          <p:nvPr>
            <p:ph type="sldImg"/>
          </p:nvPr>
        </p:nvSpPr>
        <p:spPr>
          <a:xfrm>
            <a:off x="2297113" y="519113"/>
            <a:ext cx="4554537" cy="2562225"/>
          </a:xfrm>
          <a:solidFill>
            <a:srgbClr val="FFFFFF"/>
          </a:solidFill>
          <a:ln/>
          <a:extLst>
            <a:ext uri="{FAA26D3D-D897-4be2-8F04-BA451C77F1D7}">
              <ma14:placeholderFlag xmlns="" xmlns:ma14="http://schemas.microsoft.com/office/mac/drawingml/2011/main" val="1"/>
            </a:ext>
          </a:extLst>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The basics of the new observation lies in a direct consequence of the space and time dilation/contraction via Lorentz tranformation. For two objects crossing each other at relativistic velocities, the range of space and time scale is not a Lorentz invariant. For some reason, this direct and simple consequence of Lorentz transformation does not seem to be well known. However, its implications are potentially significant, especially for numerical simulation from first principles, for which the cost is generally proportional to the space and time scale range. For systems where the components cross with large relative gamma, the difference in numerical cost can be huge (orders of magnitude) depending on the choice of frame of calculation.</a:t>
            </a:r>
          </a:p>
        </p:txBody>
      </p:sp>
    </p:spTree>
    <p:extLst>
      <p:ext uri="{BB962C8B-B14F-4D97-AF65-F5344CB8AC3E}">
        <p14:creationId xmlns:p14="http://schemas.microsoft.com/office/powerpoint/2010/main" val="240697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xfrm>
            <a:off x="2286000" y="514350"/>
            <a:ext cx="4572000" cy="2571750"/>
          </a:xfrm>
          <a:ln/>
          <a:extLst>
            <a:ext uri="{FAA26D3D-D897-4be2-8F04-BA451C77F1D7}">
              <ma14:placeholderFlag xmlns="" xmlns:ma14="http://schemas.microsoft.com/office/mac/drawingml/2011/main" val="1"/>
            </a:ext>
          </a:extLst>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97960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xfrm>
            <a:off x="2286000" y="514350"/>
            <a:ext cx="4572000" cy="2571750"/>
          </a:xfrm>
          <a:ln/>
          <a:extLst>
            <a:ext uri="{FAA26D3D-D897-4be2-8F04-BA451C77F1D7}">
              <ma14:placeholderFlag xmlns="" xmlns:ma14="http://schemas.microsoft.com/office/mac/drawingml/2011/main" val="1"/>
            </a:ext>
          </a:extLst>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3013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fld id="{4DBA0B46-9929-F642-8F7A-A2EE274FC722}" type="slidenum">
              <a:rPr lang="en-US" sz="1200"/>
              <a:pPr/>
              <a:t>6</a:t>
            </a:fld>
            <a:endParaRPr lang="en-US" sz="1200"/>
          </a:p>
        </p:txBody>
      </p:sp>
      <p:sp>
        <p:nvSpPr>
          <p:cNvPr id="573442" name="Rectangle 2"/>
          <p:cNvSpPr>
            <a:spLocks noGrp="1" noRot="1" noChangeAspect="1" noChangeArrowheads="1"/>
          </p:cNvSpPr>
          <p:nvPr>
            <p:ph type="sldImg"/>
          </p:nvPr>
        </p:nvSpPr>
        <p:spPr>
          <a:xfrm>
            <a:off x="2297113" y="519113"/>
            <a:ext cx="4554537" cy="2562225"/>
          </a:xfrm>
          <a:solidFill>
            <a:srgbClr val="FFFFFF"/>
          </a:solidFill>
          <a:ln/>
          <a:extLst>
            <a:ext uri="{FAA26D3D-D897-4be2-8F04-BA451C77F1D7}">
              <ma14:placeholderFlag xmlns="" xmlns:ma14="http://schemas.microsoft.com/office/mac/drawingml/2011/main" val="1"/>
            </a:ext>
          </a:extLst>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The basics of the new observation lies in a direct consequence of the space and time dilation/contraction via Lorentz tranformation. For two objects crossing each other at relativistic velocities, the range of space and time scale is not a Lorentz invariant. For some reason, this direct and simple consequence of Lorentz transformation does not seem to be well known. However, its implications are potentially significant, especially for numerical simulation from first principles, for which the cost is generally proportional to the space and time scale range. For systems where the components cross with large relative gamma, the difference in numerical cost can be huge (orders of magnitude) depending on the choice of frame of calculation.</a:t>
            </a:r>
          </a:p>
        </p:txBody>
      </p:sp>
    </p:spTree>
    <p:extLst>
      <p:ext uri="{BB962C8B-B14F-4D97-AF65-F5344CB8AC3E}">
        <p14:creationId xmlns:p14="http://schemas.microsoft.com/office/powerpoint/2010/main" val="1994369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2" name="Rectangle 21"/>
          <p:cNvSpPr/>
          <p:nvPr userDrawn="1"/>
        </p:nvSpPr>
        <p:spPr>
          <a:xfrm>
            <a:off x="8305800" y="5921829"/>
            <a:ext cx="3883025" cy="936171"/>
          </a:xfrm>
          <a:prstGeom prst="rect">
            <a:avLst/>
          </a:prstGeom>
          <a:no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ctrTitle"/>
          </p:nvPr>
        </p:nvSpPr>
        <p:spPr>
          <a:xfrm>
            <a:off x="365760" y="411480"/>
            <a:ext cx="6962455" cy="510909"/>
          </a:xfrm>
          <a:prstGeom prst="rect">
            <a:avLst/>
          </a:prstGeom>
        </p:spPr>
        <p:txBody>
          <a:bodyPr/>
          <a:lstStyle>
            <a:lvl1pPr algn="l">
              <a:defRPr sz="32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365760" y="1903575"/>
            <a:ext cx="6962456" cy="2778498"/>
          </a:xfrm>
          <a:prstGeom prst="rect">
            <a:avLst/>
          </a:prstGeo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0"/>
          <p:cNvSpPr>
            <a:spLocks noChangeArrowheads="1"/>
          </p:cNvSpPr>
          <p:nvPr userDrawn="1"/>
        </p:nvSpPr>
        <p:spPr bwMode="auto">
          <a:xfrm>
            <a:off x="-1" y="6238875"/>
            <a:ext cx="12198489" cy="619125"/>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18" name="Slide Number Placeholder 17"/>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dirty="0"/>
          </a:p>
        </p:txBody>
      </p:sp>
      <p:pic>
        <p:nvPicPr>
          <p:cNvPr id="19"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175501" y="6327481"/>
            <a:ext cx="2898775" cy="4333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0" name="Picture 1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928688" y="6361613"/>
            <a:ext cx="519112" cy="3651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1" name="Picture 2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055939" y="6352088"/>
            <a:ext cx="2286000" cy="3841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492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411480"/>
            <a:ext cx="11372473" cy="510909"/>
          </a:xfrm>
          <a:prstGeom prst="rect">
            <a:avLst/>
          </a:prstGeom>
        </p:spPr>
        <p:txBody>
          <a:bodyPr anchor="t" anchorCtr="0"/>
          <a:lstStyle/>
          <a:p>
            <a:r>
              <a:rPr lang="en-US" dirty="0"/>
              <a:t>Click to edit Master title style</a:t>
            </a:r>
          </a:p>
        </p:txBody>
      </p:sp>
      <p:sp>
        <p:nvSpPr>
          <p:cNvPr id="3" name="Content Placeholder 2"/>
          <p:cNvSpPr>
            <a:spLocks noGrp="1"/>
          </p:cNvSpPr>
          <p:nvPr>
            <p:ph idx="1"/>
          </p:nvPr>
        </p:nvSpPr>
        <p:spPr>
          <a:xfrm>
            <a:off x="365760" y="1475740"/>
            <a:ext cx="11369809" cy="404777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10602"/>
            <a:ext cx="11375136" cy="877824"/>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65760" y="1553612"/>
            <a:ext cx="5588582" cy="821190"/>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2379194"/>
            <a:ext cx="5588582" cy="3373229"/>
          </a:xfrm>
          <a:prstGeom prst="rect">
            <a:avLst/>
          </a:prstGeo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1755" y="1553612"/>
            <a:ext cx="5531934" cy="821190"/>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379194"/>
            <a:ext cx="5531934" cy="3373229"/>
          </a:xfrm>
          <a:prstGeom prst="rect">
            <a:avLst/>
          </a:prstGeo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noChangeArrowheads="1"/>
          </p:cNvSpPr>
          <p:nvPr>
            <p:ph type="sldNum" idx="10"/>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411480"/>
            <a:ext cx="11375136" cy="877824"/>
          </a:xfrm>
          <a:prstGeom prst="rect">
            <a:avLst/>
          </a:prstGeom>
        </p:spPr>
        <p:txBody>
          <a:bodyPr/>
          <a:lstStyle/>
          <a:p>
            <a:r>
              <a:rPr lang="en-US" dirty="0"/>
              <a:t>Click to edit Master title style</a:t>
            </a:r>
          </a:p>
        </p:txBody>
      </p:sp>
      <p:sp>
        <p:nvSpPr>
          <p:cNvPr id="3" name="Slide Number Placeholder 2"/>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219886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with take-away">
    <p:spTree>
      <p:nvGrpSpPr>
        <p:cNvPr id="1" name=""/>
        <p:cNvGrpSpPr/>
        <p:nvPr/>
      </p:nvGrpSpPr>
      <p:grpSpPr>
        <a:xfrm>
          <a:off x="0" y="0"/>
          <a:ext cx="0" cy="0"/>
          <a:chOff x="0" y="0"/>
          <a:chExt cx="0" cy="0"/>
        </a:xfrm>
      </p:grpSpPr>
      <p:sp>
        <p:nvSpPr>
          <p:cNvPr id="2" name="Title 1"/>
          <p:cNvSpPr>
            <a:spLocks noGrp="1"/>
          </p:cNvSpPr>
          <p:nvPr>
            <p:ph type="title"/>
          </p:nvPr>
        </p:nvSpPr>
        <p:spPr>
          <a:xfrm>
            <a:off x="365760" y="411480"/>
            <a:ext cx="11376442" cy="510909"/>
          </a:xfrm>
          <a:prstGeom prst="rect">
            <a:avLst/>
          </a:prstGeo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226500" y="1381126"/>
            <a:ext cx="9637520" cy="4076698"/>
          </a:xfrm>
          <a:prstGeom prst="rect">
            <a:avLst/>
          </a:prstGeom>
        </p:spPr>
        <p:txBody>
          <a:bodyPr>
            <a:normAutofit/>
          </a:bodyPr>
          <a:lstStyle>
            <a:lvl1pPr>
              <a:lnSpc>
                <a:spcPct val="90000"/>
              </a:lnSpc>
              <a:buClr>
                <a:schemeClr val="tx2"/>
              </a:buClr>
              <a:buSzPct val="100000"/>
              <a:buFont typeface="Arial" pitchFamily="34" charset="0"/>
              <a:buChar char="•"/>
              <a:defRPr sz="2500" b="0">
                <a:latin typeface="Arial Narrow" pitchFamily="34" charset="0"/>
              </a:defRPr>
            </a:lvl1pPr>
            <a:lvl2pPr>
              <a:lnSpc>
                <a:spcPct val="90000"/>
              </a:lnSpc>
              <a:buClr>
                <a:schemeClr val="tx2"/>
              </a:buClr>
              <a:buSzPct val="100000"/>
              <a:buFont typeface="Arial Narrow" pitchFamily="34" charset="0"/>
              <a:buChar char="–"/>
              <a:defRPr sz="2000" b="0"/>
            </a:lvl2pPr>
            <a:lvl3pPr marL="768096" indent="-256032">
              <a:lnSpc>
                <a:spcPct val="90000"/>
              </a:lnSpc>
              <a:buClr>
                <a:schemeClr val="tx2"/>
              </a:buClr>
              <a:buSzPct val="100000"/>
              <a:buFont typeface="Arial" pitchFamily="34" charset="0"/>
              <a:buChar char="•"/>
              <a:defRPr sz="1700" b="0" i="0"/>
            </a:lvl3pPr>
            <a:lvl4pPr>
              <a:lnSpc>
                <a:spcPct val="90000"/>
              </a:lnSpc>
              <a:buClr>
                <a:schemeClr val="tx2"/>
              </a:buClr>
              <a:buSzPct val="100000"/>
              <a:buFont typeface="Arial Narrow" pitchFamily="34" charset="0"/>
              <a:buChar char="–"/>
              <a:defRPr sz="1400" b="0" i="0"/>
            </a:lvl4pPr>
            <a:lvl5pPr marL="1280160" indent="-256032">
              <a:lnSpc>
                <a:spcPct val="90000"/>
              </a:lnSpc>
              <a:buClr>
                <a:schemeClr val="tx2"/>
              </a:buClr>
              <a:buSzPct val="100000"/>
              <a:buFont typeface="Arial" pitchFamily="34" charset="0"/>
              <a:buChar char="•"/>
              <a:defRPr sz="1400"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0"/>
          </p:nvPr>
        </p:nvSpPr>
        <p:spPr>
          <a:xfrm>
            <a:off x="1739447" y="5611905"/>
            <a:ext cx="7186328" cy="477361"/>
          </a:xfrm>
          <a:prstGeom prst="rect">
            <a:avLst/>
          </a:prstGeom>
        </p:spPr>
        <p:style>
          <a:lnRef idx="0">
            <a:schemeClr val="accent1"/>
          </a:lnRef>
          <a:fillRef idx="3">
            <a:schemeClr val="accent1"/>
          </a:fillRef>
          <a:effectRef idx="3">
            <a:schemeClr val="accent1"/>
          </a:effectRef>
          <a:fontRef idx="none"/>
        </p:style>
        <p:txBody>
          <a:bodyPr anchor="ctr">
            <a:spAutoFit/>
          </a:bodyPr>
          <a:lstStyle>
            <a:lvl1pPr marL="0" indent="0" algn="ctr">
              <a:buNone/>
              <a:defRPr sz="2700">
                <a:solidFill>
                  <a:schemeClr val="bg1"/>
                </a:solidFill>
              </a:defRPr>
            </a:lvl1pPr>
          </a:lstStyle>
          <a:p>
            <a:pPr lvl="0"/>
            <a:r>
              <a:rPr lang="en-US" dirty="0"/>
              <a:t>Click to edit Master text styles</a:t>
            </a:r>
          </a:p>
        </p:txBody>
      </p:sp>
      <p:sp>
        <p:nvSpPr>
          <p:cNvPr id="5" name="Slide Number Placeholder 4"/>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130640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 name="Rectangle 93"/>
          <p:cNvSpPr>
            <a:spLocks noChangeArrowheads="1"/>
          </p:cNvSpPr>
          <p:nvPr userDrawn="1"/>
        </p:nvSpPr>
        <p:spPr bwMode="auto">
          <a:xfrm>
            <a:off x="-1" y="6238875"/>
            <a:ext cx="12198489" cy="619125"/>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95" name="Title Placeholder 94"/>
          <p:cNvSpPr>
            <a:spLocks noGrp="1" noChangeArrowheads="1"/>
          </p:cNvSpPr>
          <p:nvPr>
            <p:ph type="title"/>
          </p:nvPr>
        </p:nvSpPr>
        <p:spPr bwMode="auto">
          <a:xfrm>
            <a:off x="-1" y="0"/>
            <a:ext cx="12198489" cy="1079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p>
            <a:pPr lvl="0"/>
            <a:r>
              <a:rPr lang="en-GB" altLang="x-none"/>
              <a:t>Click to edit the title text format</a:t>
            </a:r>
          </a:p>
        </p:txBody>
      </p:sp>
      <p:sp>
        <p:nvSpPr>
          <p:cNvPr id="96" name="Text Placeholder 95"/>
          <p:cNvSpPr>
            <a:spLocks noGrp="1" noChangeArrowheads="1"/>
          </p:cNvSpPr>
          <p:nvPr>
            <p:ph type="body" idx="1"/>
          </p:nvPr>
        </p:nvSpPr>
        <p:spPr bwMode="auto">
          <a:xfrm>
            <a:off x="457199" y="1600200"/>
            <a:ext cx="11268159" cy="44624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p>
            <a:pPr lvl="0"/>
            <a:r>
              <a:rPr lang="en-GB" altLang="x-none"/>
              <a:t>Click to edit the outline text format</a:t>
            </a:r>
          </a:p>
          <a:p>
            <a:pPr lvl="1"/>
            <a:r>
              <a:rPr lang="en-GB" altLang="x-none"/>
              <a:t>Second Outline Level</a:t>
            </a:r>
          </a:p>
          <a:p>
            <a:pPr lvl="2"/>
            <a:r>
              <a:rPr lang="en-GB" altLang="x-none"/>
              <a:t>Third Outline Level</a:t>
            </a:r>
          </a:p>
          <a:p>
            <a:pPr lvl="3"/>
            <a:r>
              <a:rPr lang="en-GB" altLang="x-none"/>
              <a:t>Fourth Outline Level</a:t>
            </a:r>
          </a:p>
          <a:p>
            <a:pPr lvl="4"/>
            <a:r>
              <a:rPr lang="en-GB" altLang="x-none"/>
              <a:t>Fifth Outline Level</a:t>
            </a:r>
          </a:p>
          <a:p>
            <a:pPr lvl="4"/>
            <a:r>
              <a:rPr lang="en-GB" altLang="x-none"/>
              <a:t>Sixth Outline Level</a:t>
            </a:r>
          </a:p>
          <a:p>
            <a:pPr lvl="4"/>
            <a:r>
              <a:rPr lang="en-GB" altLang="x-none"/>
              <a:t>Seventh Outline Level</a:t>
            </a:r>
          </a:p>
          <a:p>
            <a:pPr lvl="4"/>
            <a:r>
              <a:rPr lang="en-GB" altLang="x-none"/>
              <a:t>Eighth Outline Level</a:t>
            </a:r>
          </a:p>
          <a:p>
            <a:pPr lvl="4"/>
            <a:r>
              <a:rPr lang="en-GB" altLang="x-none"/>
              <a:t>Ninth Outline Level</a:t>
            </a:r>
          </a:p>
        </p:txBody>
      </p:sp>
      <p:sp>
        <p:nvSpPr>
          <p:cNvPr id="97" name="Slide Number Placeholder 96"/>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dirty="0"/>
          </a:p>
        </p:txBody>
      </p:sp>
      <p:pic>
        <p:nvPicPr>
          <p:cNvPr id="131" name="Picture 130"/>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7175501" y="6327481"/>
            <a:ext cx="2898775" cy="4333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32" name="Picture 131"/>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928688" y="6361613"/>
            <a:ext cx="519112" cy="3651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33" name="Picture 132"/>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3055939" y="6352088"/>
            <a:ext cx="2286000" cy="3841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9" r:id="rId1"/>
    <p:sldLayoutId id="2147483937" r:id="rId2"/>
    <p:sldLayoutId id="2147483939" r:id="rId3"/>
    <p:sldLayoutId id="2147483941" r:id="rId4"/>
    <p:sldLayoutId id="2147483952" r:id="rId5"/>
  </p:sldLayoutIdLst>
  <p:hf hdr="0" ftr="0" dt="0"/>
  <p:txStyles>
    <p:title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1"/>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1"/>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1"/>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4.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oleObject" Target="../embeddings/oleObject5.bin"/><Relationship Id="rId18" Type="http://schemas.openxmlformats.org/officeDocument/2006/relationships/image" Target="../media/image13.emf"/><Relationship Id="rId3" Type="http://schemas.openxmlformats.org/officeDocument/2006/relationships/notesSlide" Target="../notesSlides/notesSlide4.xml"/><Relationship Id="rId7" Type="http://schemas.openxmlformats.org/officeDocument/2006/relationships/oleObject" Target="../embeddings/oleObject2.bin"/><Relationship Id="rId12" Type="http://schemas.openxmlformats.org/officeDocument/2006/relationships/image" Target="../media/image10.emf"/><Relationship Id="rId17" Type="http://schemas.openxmlformats.org/officeDocument/2006/relationships/oleObject" Target="../embeddings/oleObject7.bin"/><Relationship Id="rId2" Type="http://schemas.openxmlformats.org/officeDocument/2006/relationships/slideLayout" Target="../slideLayouts/slideLayout2.xml"/><Relationship Id="rId16" Type="http://schemas.openxmlformats.org/officeDocument/2006/relationships/image" Target="../media/image12.emf"/><Relationship Id="rId1" Type="http://schemas.openxmlformats.org/officeDocument/2006/relationships/vmlDrawing" Target="../drawings/vmlDrawing1.vml"/><Relationship Id="rId6" Type="http://schemas.openxmlformats.org/officeDocument/2006/relationships/image" Target="../media/image7.e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9.emf"/><Relationship Id="rId4" Type="http://schemas.openxmlformats.org/officeDocument/2006/relationships/image" Target="../media/image14.jpeg"/><Relationship Id="rId9" Type="http://schemas.openxmlformats.org/officeDocument/2006/relationships/oleObject" Target="../embeddings/oleObject3.bin"/><Relationship Id="rId1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mp4"/><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slideLayout" Target="../slideLayouts/slideLayout2.xml"/><Relationship Id="rId10" Type="http://schemas.openxmlformats.org/officeDocument/2006/relationships/image" Target="../media/image20.emf"/><Relationship Id="rId4" Type="http://schemas.openxmlformats.org/officeDocument/2006/relationships/video" Target="../media/media3.mp4"/><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microsoft.com/office/2007/relationships/media" Target="../media/media5.mp4"/><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slideLayout" Target="../slideLayouts/slideLayout4.xml"/><Relationship Id="rId10" Type="http://schemas.openxmlformats.org/officeDocument/2006/relationships/image" Target="../media/image25.png"/><Relationship Id="rId4" Type="http://schemas.openxmlformats.org/officeDocument/2006/relationships/video" Target="../media/media5.mp4"/><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2015" y="2636790"/>
            <a:ext cx="11266515" cy="510909"/>
          </a:xfrm>
        </p:spPr>
        <p:txBody>
          <a:bodyPr>
            <a:normAutofit/>
          </a:bodyPr>
          <a:lstStyle/>
          <a:p>
            <a:pPr algn="ctr"/>
            <a:r>
              <a:rPr lang="en-US" dirty="0"/>
              <a:t>Modeling of electron-cloud-driven two-stream instability</a:t>
            </a:r>
          </a:p>
        </p:txBody>
      </p:sp>
    </p:spTree>
    <p:extLst>
      <p:ext uri="{BB962C8B-B14F-4D97-AF65-F5344CB8AC3E}">
        <p14:creationId xmlns:p14="http://schemas.microsoft.com/office/powerpoint/2010/main" val="1148094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0" y="896"/>
            <a:ext cx="12188825" cy="855542"/>
          </a:xfrm>
          <a:prstGeom prst="rect">
            <a:avLst/>
          </a:prstGeom>
        </p:spPr>
        <p:txBody>
          <a:bodyPr anchor="ctr">
            <a:noAutofit/>
          </a:bodyPr>
          <a:lstStyle>
            <a:lvl1pPr>
              <a:defRPr sz="2800">
                <a:solidFill>
                  <a:srgbClr val="FFFFFF"/>
                </a:solidFill>
              </a:defRPr>
            </a:lvl1pPr>
          </a:lstStyle>
          <a:p>
            <a:pPr algn="ctr"/>
            <a:r>
              <a:rPr lang="en-US" sz="3199" dirty="0">
                <a:solidFill>
                  <a:schemeClr val="tx1"/>
                </a:solidFill>
                <a:latin typeface="Calibri"/>
                <a:cs typeface="Calibri"/>
              </a:rPr>
              <a:t>Verified with high precision that converge to same solution for all </a:t>
            </a:r>
            <a:r>
              <a:rPr lang="en-US" sz="3199" dirty="0">
                <a:solidFill>
                  <a:schemeClr val="tx1"/>
                </a:solidFill>
                <a:latin typeface="Symbol" pitchFamily="2" charset="2"/>
                <a:cs typeface="Calibri"/>
              </a:rPr>
              <a:t>g</a:t>
            </a:r>
          </a:p>
        </p:txBody>
      </p:sp>
      <p:grpSp>
        <p:nvGrpSpPr>
          <p:cNvPr id="24" name="Group 23"/>
          <p:cNvGrpSpPr/>
          <p:nvPr/>
        </p:nvGrpSpPr>
        <p:grpSpPr>
          <a:xfrm>
            <a:off x="1581183" y="2846600"/>
            <a:ext cx="4589731" cy="2545282"/>
            <a:chOff x="92983" y="3673853"/>
            <a:chExt cx="4590927" cy="2545945"/>
          </a:xfrm>
        </p:grpSpPr>
        <p:pic>
          <p:nvPicPr>
            <p:cNvPr id="8" name="Picture 7" descr="PoP_Vay_2011_7b.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1967" y="3673853"/>
              <a:ext cx="3671943" cy="2545945"/>
            </a:xfrm>
            <a:prstGeom prst="rect">
              <a:avLst/>
            </a:prstGeom>
            <a:solidFill>
              <a:srgbClr val="FFFFFF"/>
            </a:solidFill>
          </p:spPr>
        </p:pic>
        <p:sp>
          <p:nvSpPr>
            <p:cNvPr id="19" name="TextBox 18"/>
            <p:cNvSpPr txBox="1"/>
            <p:nvPr/>
          </p:nvSpPr>
          <p:spPr>
            <a:xfrm>
              <a:off x="92983" y="4545674"/>
              <a:ext cx="955711" cy="369332"/>
            </a:xfrm>
            <a:prstGeom prst="rect">
              <a:avLst/>
            </a:prstGeom>
            <a:noFill/>
            <a:ln>
              <a:solidFill>
                <a:srgbClr val="800000"/>
              </a:solidFill>
            </a:ln>
          </p:spPr>
          <p:txBody>
            <a:bodyPr wrap="none" rtlCol="0">
              <a:spAutoFit/>
            </a:bodyPr>
            <a:lstStyle/>
            <a:p>
              <a:r>
                <a:rPr lang="en-US">
                  <a:solidFill>
                    <a:srgbClr val="800000"/>
                  </a:solidFill>
                  <a:latin typeface="Calibri"/>
                  <a:cs typeface="Calibri"/>
                </a:rPr>
                <a:t>e- beam</a:t>
              </a:r>
            </a:p>
          </p:txBody>
        </p:sp>
        <p:sp>
          <p:nvSpPr>
            <p:cNvPr id="20" name="TextBox 19"/>
            <p:cNvSpPr txBox="1"/>
            <p:nvPr/>
          </p:nvSpPr>
          <p:spPr>
            <a:xfrm>
              <a:off x="2369391" y="3851384"/>
              <a:ext cx="827534" cy="369332"/>
            </a:xfrm>
            <a:prstGeom prst="rect">
              <a:avLst/>
            </a:prstGeom>
            <a:noFill/>
            <a:ln>
              <a:solidFill>
                <a:srgbClr val="800000"/>
              </a:solidFill>
            </a:ln>
          </p:spPr>
          <p:txBody>
            <a:bodyPr wrap="none" rtlCol="0">
              <a:spAutoFit/>
            </a:bodyPr>
            <a:lstStyle/>
            <a:p>
              <a:r>
                <a:rPr lang="en-US">
                  <a:solidFill>
                    <a:srgbClr val="800000"/>
                  </a:solidFill>
                  <a:latin typeface="Calibri"/>
                  <a:cs typeface="Calibri"/>
                </a:rPr>
                <a:t>energy</a:t>
              </a:r>
            </a:p>
          </p:txBody>
        </p:sp>
      </p:grpSp>
      <p:sp>
        <p:nvSpPr>
          <p:cNvPr id="11" name="TextBox 10"/>
          <p:cNvSpPr txBox="1"/>
          <p:nvPr/>
        </p:nvSpPr>
        <p:spPr>
          <a:xfrm>
            <a:off x="2449003" y="5518782"/>
            <a:ext cx="7578613" cy="39998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999" dirty="0">
                <a:solidFill>
                  <a:schemeClr val="accent5">
                    <a:lumMod val="25000"/>
                  </a:schemeClr>
                </a:solidFill>
                <a:latin typeface="Calibri"/>
                <a:cs typeface="Calibri"/>
              </a:rPr>
              <a:t>Warp-3D – a</a:t>
            </a:r>
            <a:r>
              <a:rPr lang="en-US" sz="1999" baseline="-25000" dirty="0">
                <a:solidFill>
                  <a:schemeClr val="accent5">
                    <a:lumMod val="25000"/>
                  </a:schemeClr>
                </a:solidFill>
                <a:latin typeface="Calibri"/>
                <a:cs typeface="Calibri"/>
              </a:rPr>
              <a:t>0</a:t>
            </a:r>
            <a:r>
              <a:rPr lang="en-US" sz="1999" dirty="0">
                <a:solidFill>
                  <a:schemeClr val="accent5">
                    <a:lumMod val="25000"/>
                  </a:schemeClr>
                </a:solidFill>
                <a:latin typeface="Calibri"/>
                <a:cs typeface="Calibri"/>
              </a:rPr>
              <a:t>=1, n</a:t>
            </a:r>
            <a:r>
              <a:rPr lang="en-US" sz="1999" baseline="-25000" dirty="0">
                <a:solidFill>
                  <a:schemeClr val="accent5">
                    <a:lumMod val="25000"/>
                  </a:schemeClr>
                </a:solidFill>
                <a:latin typeface="Calibri"/>
                <a:cs typeface="Calibri"/>
              </a:rPr>
              <a:t>0</a:t>
            </a:r>
            <a:r>
              <a:rPr lang="en-US" sz="1999" dirty="0">
                <a:solidFill>
                  <a:schemeClr val="accent5">
                    <a:lumMod val="25000"/>
                  </a:schemeClr>
                </a:solidFill>
                <a:latin typeface="Calibri"/>
                <a:cs typeface="Calibri"/>
              </a:rPr>
              <a:t>=10</a:t>
            </a:r>
            <a:r>
              <a:rPr lang="en-US" sz="1999" baseline="30000" dirty="0">
                <a:solidFill>
                  <a:schemeClr val="accent5">
                    <a:lumMod val="25000"/>
                  </a:schemeClr>
                </a:solidFill>
                <a:latin typeface="Calibri"/>
                <a:cs typeface="Calibri"/>
              </a:rPr>
              <a:t>19</a:t>
            </a:r>
            <a:r>
              <a:rPr lang="en-US" sz="1999" dirty="0">
                <a:solidFill>
                  <a:schemeClr val="accent5">
                    <a:lumMod val="25000"/>
                  </a:schemeClr>
                </a:solidFill>
                <a:latin typeface="Calibri"/>
                <a:cs typeface="Calibri"/>
              </a:rPr>
              <a:t>cm</a:t>
            </a:r>
            <a:r>
              <a:rPr lang="en-US" sz="1999" baseline="30000" dirty="0">
                <a:solidFill>
                  <a:schemeClr val="accent5">
                    <a:lumMod val="25000"/>
                  </a:schemeClr>
                </a:solidFill>
                <a:latin typeface="Calibri"/>
                <a:cs typeface="Calibri"/>
              </a:rPr>
              <a:t>-3</a:t>
            </a:r>
            <a:r>
              <a:rPr lang="en-US" sz="1999" dirty="0">
                <a:solidFill>
                  <a:schemeClr val="accent5">
                    <a:lumMod val="25000"/>
                  </a:schemeClr>
                </a:solidFill>
                <a:latin typeface="Calibri"/>
                <a:cs typeface="Calibri"/>
              </a:rPr>
              <a:t> (</a:t>
            </a:r>
            <a:r>
              <a:rPr lang="en-US" sz="1999" dirty="0">
                <a:solidFill>
                  <a:schemeClr val="accent5">
                    <a:lumMod val="25000"/>
                  </a:schemeClr>
                </a:solidFill>
                <a:latin typeface="Arial"/>
                <a:cs typeface="Arial"/>
              </a:rPr>
              <a:t>~</a:t>
            </a:r>
            <a:r>
              <a:rPr lang="en-US" sz="1999" dirty="0">
                <a:solidFill>
                  <a:schemeClr val="accent5">
                    <a:lumMod val="25000"/>
                  </a:schemeClr>
                </a:solidFill>
                <a:latin typeface="Calibri"/>
                <a:cs typeface="Calibri"/>
              </a:rPr>
              <a:t>100 MeV) scaled to 10</a:t>
            </a:r>
            <a:r>
              <a:rPr lang="en-US" sz="1999" baseline="30000" dirty="0">
                <a:solidFill>
                  <a:schemeClr val="accent5">
                    <a:lumMod val="25000"/>
                  </a:schemeClr>
                </a:solidFill>
                <a:latin typeface="Calibri"/>
                <a:cs typeface="Calibri"/>
              </a:rPr>
              <a:t>17</a:t>
            </a:r>
            <a:r>
              <a:rPr lang="en-US" sz="1999" dirty="0">
                <a:solidFill>
                  <a:schemeClr val="accent5">
                    <a:lumMod val="25000"/>
                  </a:schemeClr>
                </a:solidFill>
                <a:latin typeface="Calibri"/>
                <a:cs typeface="Calibri"/>
              </a:rPr>
              <a:t>cm</a:t>
            </a:r>
            <a:r>
              <a:rPr lang="en-US" sz="1999" baseline="30000" dirty="0">
                <a:solidFill>
                  <a:schemeClr val="accent5">
                    <a:lumMod val="25000"/>
                  </a:schemeClr>
                </a:solidFill>
                <a:latin typeface="Calibri"/>
                <a:cs typeface="Calibri"/>
              </a:rPr>
              <a:t>-3 </a:t>
            </a:r>
            <a:r>
              <a:rPr lang="en-US" sz="1999" dirty="0">
                <a:solidFill>
                  <a:schemeClr val="accent5">
                    <a:lumMod val="25000"/>
                  </a:schemeClr>
                </a:solidFill>
                <a:latin typeface="Calibri"/>
                <a:cs typeface="Calibri"/>
              </a:rPr>
              <a:t>(</a:t>
            </a:r>
            <a:r>
              <a:rPr lang="en-US" sz="1999" dirty="0">
                <a:solidFill>
                  <a:schemeClr val="accent5">
                    <a:lumMod val="25000"/>
                  </a:schemeClr>
                </a:solidFill>
                <a:latin typeface="Arial"/>
                <a:cs typeface="Arial"/>
              </a:rPr>
              <a:t>~</a:t>
            </a:r>
            <a:r>
              <a:rPr lang="en-US" sz="1999" dirty="0">
                <a:solidFill>
                  <a:schemeClr val="accent5">
                    <a:lumMod val="25000"/>
                  </a:schemeClr>
                </a:solidFill>
                <a:latin typeface="Calibri"/>
                <a:cs typeface="Calibri"/>
              </a:rPr>
              <a:t>10 GeV).</a:t>
            </a:r>
          </a:p>
        </p:txBody>
      </p:sp>
      <p:pic>
        <p:nvPicPr>
          <p:cNvPr id="6" name="Picture 5" descr="PoP_Vay_2011_6b.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9927" y="856438"/>
            <a:ext cx="3670987" cy="2000262"/>
          </a:xfrm>
          <a:prstGeom prst="rect">
            <a:avLst/>
          </a:prstGeom>
          <a:solidFill>
            <a:srgbClr val="FFFFFF"/>
          </a:solidFill>
        </p:spPr>
      </p:pic>
      <p:sp>
        <p:nvSpPr>
          <p:cNvPr id="16" name="TextBox 15"/>
          <p:cNvSpPr txBox="1"/>
          <p:nvPr/>
        </p:nvSpPr>
        <p:spPr>
          <a:xfrm>
            <a:off x="1582614" y="1185504"/>
            <a:ext cx="757318" cy="923090"/>
          </a:xfrm>
          <a:prstGeom prst="rect">
            <a:avLst/>
          </a:prstGeom>
          <a:noFill/>
          <a:ln>
            <a:solidFill>
              <a:srgbClr val="800000"/>
            </a:solidFill>
          </a:ln>
        </p:spPr>
        <p:txBody>
          <a:bodyPr wrap="none" rtlCol="0">
            <a:spAutoFit/>
          </a:bodyPr>
          <a:lstStyle/>
          <a:p>
            <a:pPr algn="ctr"/>
            <a:r>
              <a:rPr lang="en-US" dirty="0">
                <a:solidFill>
                  <a:srgbClr val="800000"/>
                </a:solidFill>
                <a:latin typeface="Calibri"/>
                <a:cs typeface="Calibri"/>
              </a:rPr>
              <a:t>Wake </a:t>
            </a:r>
          </a:p>
          <a:p>
            <a:pPr algn="ctr"/>
            <a:r>
              <a:rPr lang="en-US" dirty="0">
                <a:solidFill>
                  <a:srgbClr val="800000"/>
                </a:solidFill>
                <a:latin typeface="Calibri"/>
                <a:cs typeface="Calibri"/>
              </a:rPr>
              <a:t>on </a:t>
            </a:r>
          </a:p>
          <a:p>
            <a:pPr algn="ctr"/>
            <a:r>
              <a:rPr lang="en-US" dirty="0">
                <a:solidFill>
                  <a:srgbClr val="800000"/>
                </a:solidFill>
                <a:latin typeface="Calibri"/>
                <a:cs typeface="Calibri"/>
              </a:rPr>
              <a:t>axis</a:t>
            </a:r>
          </a:p>
        </p:txBody>
      </p:sp>
      <p:sp>
        <p:nvSpPr>
          <p:cNvPr id="17" name="TextBox 16"/>
          <p:cNvSpPr txBox="1"/>
          <p:nvPr/>
        </p:nvSpPr>
        <p:spPr>
          <a:xfrm>
            <a:off x="4617879" y="1308583"/>
            <a:ext cx="647765" cy="369236"/>
          </a:xfrm>
          <a:prstGeom prst="rect">
            <a:avLst/>
          </a:prstGeom>
          <a:noFill/>
          <a:ln>
            <a:solidFill>
              <a:srgbClr val="800000"/>
            </a:solidFill>
          </a:ln>
        </p:spPr>
        <p:txBody>
          <a:bodyPr wrap="none" rtlCol="0">
            <a:spAutoFit/>
          </a:bodyPr>
          <a:lstStyle/>
          <a:p>
            <a:r>
              <a:rPr lang="en-US">
                <a:solidFill>
                  <a:srgbClr val="800000"/>
                </a:solidFill>
                <a:latin typeface="Calibri"/>
                <a:cs typeface="Calibri"/>
              </a:rPr>
              <a:t>early</a:t>
            </a:r>
          </a:p>
        </p:txBody>
      </p:sp>
      <p:grpSp>
        <p:nvGrpSpPr>
          <p:cNvPr id="27" name="Group 26"/>
          <p:cNvGrpSpPr/>
          <p:nvPr/>
        </p:nvGrpSpPr>
        <p:grpSpPr>
          <a:xfrm>
            <a:off x="6170913" y="856438"/>
            <a:ext cx="3492398" cy="1990161"/>
            <a:chOff x="4683910" y="1683173"/>
            <a:chExt cx="3493308" cy="1990679"/>
          </a:xfrm>
        </p:grpSpPr>
        <p:pic>
          <p:nvPicPr>
            <p:cNvPr id="7" name="Picture 6" descr="PoP_Vay_2011_6f.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83910" y="1683173"/>
              <a:ext cx="3493308" cy="1990679"/>
            </a:xfrm>
            <a:prstGeom prst="rect">
              <a:avLst/>
            </a:prstGeom>
            <a:solidFill>
              <a:srgbClr val="FFFFFF"/>
            </a:solidFill>
          </p:spPr>
        </p:pic>
        <p:sp>
          <p:nvSpPr>
            <p:cNvPr id="18" name="TextBox 17"/>
            <p:cNvSpPr txBox="1"/>
            <p:nvPr/>
          </p:nvSpPr>
          <p:spPr>
            <a:xfrm>
              <a:off x="7047847" y="2139007"/>
              <a:ext cx="535916" cy="369332"/>
            </a:xfrm>
            <a:prstGeom prst="rect">
              <a:avLst/>
            </a:prstGeom>
            <a:noFill/>
            <a:ln>
              <a:solidFill>
                <a:srgbClr val="800000"/>
              </a:solidFill>
            </a:ln>
          </p:spPr>
          <p:txBody>
            <a:bodyPr wrap="none" rtlCol="0">
              <a:spAutoFit/>
            </a:bodyPr>
            <a:lstStyle/>
            <a:p>
              <a:r>
                <a:rPr lang="en-US">
                  <a:solidFill>
                    <a:srgbClr val="800000"/>
                  </a:solidFill>
                  <a:latin typeface="Calibri"/>
                  <a:cs typeface="Calibri"/>
                </a:rPr>
                <a:t>late</a:t>
              </a:r>
            </a:p>
          </p:txBody>
        </p:sp>
      </p:grpSp>
      <p:grpSp>
        <p:nvGrpSpPr>
          <p:cNvPr id="25" name="Group 24"/>
          <p:cNvGrpSpPr/>
          <p:nvPr/>
        </p:nvGrpSpPr>
        <p:grpSpPr>
          <a:xfrm>
            <a:off x="3767682" y="3384350"/>
            <a:ext cx="2314359" cy="1553314"/>
            <a:chOff x="2280053" y="4211743"/>
            <a:chExt cx="2314962" cy="1553719"/>
          </a:xfrm>
        </p:grpSpPr>
        <p:pic>
          <p:nvPicPr>
            <p:cNvPr id="10" name="Picture 9" descr="PoP_Vay_2011_7f.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0053" y="4639190"/>
              <a:ext cx="2030455" cy="1126272"/>
            </a:xfrm>
            <a:prstGeom prst="rect">
              <a:avLst/>
            </a:prstGeom>
            <a:noFill/>
          </p:spPr>
        </p:pic>
        <p:sp>
          <p:nvSpPr>
            <p:cNvPr id="21" name="TextBox 20"/>
            <p:cNvSpPr txBox="1"/>
            <p:nvPr/>
          </p:nvSpPr>
          <p:spPr>
            <a:xfrm>
              <a:off x="3301584" y="4211743"/>
              <a:ext cx="1293431" cy="646331"/>
            </a:xfrm>
            <a:prstGeom prst="rect">
              <a:avLst/>
            </a:prstGeom>
            <a:solidFill>
              <a:srgbClr val="FFFFFF"/>
            </a:solidFill>
            <a:ln>
              <a:solidFill>
                <a:srgbClr val="800000"/>
              </a:solidFill>
            </a:ln>
          </p:spPr>
          <p:txBody>
            <a:bodyPr wrap="none" rtlCol="0">
              <a:spAutoFit/>
            </a:bodyPr>
            <a:lstStyle/>
            <a:p>
              <a:r>
                <a:rPr lang="en-US">
                  <a:solidFill>
                    <a:srgbClr val="800000"/>
                  </a:solidFill>
                  <a:latin typeface="Calibri"/>
                  <a:cs typeface="Calibri"/>
                </a:rPr>
                <a:t>momentum</a:t>
              </a:r>
            </a:p>
            <a:p>
              <a:r>
                <a:rPr lang="en-US">
                  <a:solidFill>
                    <a:srgbClr val="800000"/>
                  </a:solidFill>
                  <a:latin typeface="Calibri"/>
                  <a:cs typeface="Calibri"/>
                </a:rPr>
                <a:t>spread</a:t>
              </a:r>
            </a:p>
          </p:txBody>
        </p:sp>
      </p:grpSp>
      <p:grpSp>
        <p:nvGrpSpPr>
          <p:cNvPr id="2" name="Group 1"/>
          <p:cNvGrpSpPr/>
          <p:nvPr/>
        </p:nvGrpSpPr>
        <p:grpSpPr>
          <a:xfrm>
            <a:off x="4235348" y="2963503"/>
            <a:ext cx="5621014" cy="3028399"/>
            <a:chOff x="2747841" y="3683958"/>
            <a:chExt cx="5622478" cy="3029188"/>
          </a:xfrm>
        </p:grpSpPr>
        <p:sp>
          <p:nvSpPr>
            <p:cNvPr id="14" name="TextBox 13"/>
            <p:cNvSpPr txBox="1"/>
            <p:nvPr/>
          </p:nvSpPr>
          <p:spPr>
            <a:xfrm>
              <a:off x="2747841" y="6313036"/>
              <a:ext cx="184666" cy="400110"/>
            </a:xfrm>
            <a:prstGeom prst="rect">
              <a:avLst/>
            </a:prstGeom>
            <a:noFill/>
          </p:spPr>
          <p:txBody>
            <a:bodyPr wrap="none" rtlCol="0">
              <a:spAutoFit/>
            </a:bodyPr>
            <a:lstStyle/>
            <a:p>
              <a:endParaRPr lang="en-US" sz="1999" dirty="0">
                <a:solidFill>
                  <a:srgbClr val="800000"/>
                </a:solidFill>
              </a:endParaRPr>
            </a:p>
          </p:txBody>
        </p:sp>
        <p:grpSp>
          <p:nvGrpSpPr>
            <p:cNvPr id="26" name="Group 25"/>
            <p:cNvGrpSpPr/>
            <p:nvPr/>
          </p:nvGrpSpPr>
          <p:grpSpPr>
            <a:xfrm>
              <a:off x="4877011" y="3683958"/>
              <a:ext cx="3493308" cy="2535840"/>
              <a:chOff x="4877011" y="3683958"/>
              <a:chExt cx="3493308" cy="2535840"/>
            </a:xfrm>
          </p:grpSpPr>
          <p:pic>
            <p:nvPicPr>
              <p:cNvPr id="9" name="Picture 8" descr="PoP_Vay_2011_7d.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7011" y="3683958"/>
                <a:ext cx="3493308" cy="2535840"/>
              </a:xfrm>
              <a:prstGeom prst="rect">
                <a:avLst/>
              </a:prstGeom>
              <a:solidFill>
                <a:srgbClr val="FFFFFF"/>
              </a:solidFill>
            </p:spPr>
          </p:pic>
          <p:sp>
            <p:nvSpPr>
              <p:cNvPr id="22" name="TextBox 21"/>
              <p:cNvSpPr txBox="1"/>
              <p:nvPr/>
            </p:nvSpPr>
            <p:spPr>
              <a:xfrm>
                <a:off x="5900893" y="4085482"/>
                <a:ext cx="706412" cy="369332"/>
              </a:xfrm>
              <a:prstGeom prst="rect">
                <a:avLst/>
              </a:prstGeom>
              <a:noFill/>
              <a:ln>
                <a:solidFill>
                  <a:srgbClr val="800000"/>
                </a:solidFill>
              </a:ln>
            </p:spPr>
            <p:txBody>
              <a:bodyPr wrap="none" rtlCol="0">
                <a:spAutoFit/>
              </a:bodyPr>
              <a:lstStyle/>
              <a:p>
                <a:r>
                  <a:rPr lang="en-US">
                    <a:solidFill>
                      <a:srgbClr val="800000"/>
                    </a:solidFill>
                    <a:latin typeface="Calibri"/>
                    <a:cs typeface="Calibri"/>
                  </a:rPr>
                  <a:t>X</a:t>
                </a:r>
                <a:r>
                  <a:rPr lang="en-US" baseline="-25000">
                    <a:solidFill>
                      <a:srgbClr val="800000"/>
                    </a:solidFill>
                    <a:latin typeface="Calibri"/>
                    <a:cs typeface="Calibri"/>
                  </a:rPr>
                  <a:t>R.M.S.</a:t>
                </a:r>
              </a:p>
            </p:txBody>
          </p:sp>
        </p:grpSp>
      </p:grpSp>
    </p:spTree>
    <p:extLst>
      <p:ext uri="{BB962C8B-B14F-4D97-AF65-F5344CB8AC3E}">
        <p14:creationId xmlns:p14="http://schemas.microsoft.com/office/powerpoint/2010/main" val="3530935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7579-A23E-C743-AC96-D2226E58E036}"/>
              </a:ext>
            </a:extLst>
          </p:cNvPr>
          <p:cNvSpPr>
            <a:spLocks noGrp="1"/>
          </p:cNvSpPr>
          <p:nvPr>
            <p:ph type="title"/>
          </p:nvPr>
        </p:nvSpPr>
        <p:spPr/>
        <p:txBody>
          <a:bodyPr/>
          <a:lstStyle/>
          <a:p>
            <a:r>
              <a:rPr lang="en-US" dirty="0"/>
              <a:t>Can also model PWFA</a:t>
            </a:r>
          </a:p>
        </p:txBody>
      </p:sp>
      <p:sp>
        <p:nvSpPr>
          <p:cNvPr id="3" name="Slide Number Placeholder 2">
            <a:extLst>
              <a:ext uri="{FF2B5EF4-FFF2-40B4-BE49-F238E27FC236}">
                <a16:creationId xmlns:a16="http://schemas.microsoft.com/office/drawing/2014/main" id="{70EE0E5D-79FD-AD47-A548-E6FA0ACC3648}"/>
              </a:ext>
            </a:extLst>
          </p:cNvPr>
          <p:cNvSpPr>
            <a:spLocks noGrp="1"/>
          </p:cNvSpPr>
          <p:nvPr>
            <p:ph type="sldNum" idx="4"/>
          </p:nvPr>
        </p:nvSpPr>
        <p:spPr/>
        <p:txBody>
          <a:bodyPr/>
          <a:lstStyle/>
          <a:p>
            <a:fld id="{929A8685-9CBD-5D48-90F4-6955DC9A7A72}" type="slidenum">
              <a:rPr lang="en-US" altLang="x-none" smtClean="0"/>
              <a:pPr/>
              <a:t>11</a:t>
            </a:fld>
            <a:endParaRPr lang="en-US" altLang="x-none"/>
          </a:p>
        </p:txBody>
      </p:sp>
      <p:pic>
        <p:nvPicPr>
          <p:cNvPr id="4" name="movie">
            <a:hlinkClick r:id="" action="ppaction://media"/>
            <a:extLst>
              <a:ext uri="{FF2B5EF4-FFF2-40B4-BE49-F238E27FC236}">
                <a16:creationId xmlns:a16="http://schemas.microsoft.com/office/drawing/2014/main" id="{AE401947-7C5C-9D46-94D5-CC6F785682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41236"/>
            <a:ext cx="12188825" cy="3656013"/>
          </a:xfrm>
          <a:prstGeom prst="rect">
            <a:avLst/>
          </a:prstGeom>
        </p:spPr>
      </p:pic>
    </p:spTree>
    <p:extLst>
      <p:ext uri="{BB962C8B-B14F-4D97-AF65-F5344CB8AC3E}">
        <p14:creationId xmlns:p14="http://schemas.microsoft.com/office/powerpoint/2010/main" val="47581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DC45-0292-0C4E-B03B-CC2E7EB61B95}"/>
              </a:ext>
            </a:extLst>
          </p:cNvPr>
          <p:cNvSpPr>
            <a:spLocks noGrp="1"/>
          </p:cNvSpPr>
          <p:nvPr>
            <p:ph type="title"/>
          </p:nvPr>
        </p:nvSpPr>
        <p:spPr>
          <a:xfrm>
            <a:off x="624524" y="2485208"/>
            <a:ext cx="11375136" cy="877824"/>
          </a:xfrm>
        </p:spPr>
        <p:txBody>
          <a:bodyPr/>
          <a:lstStyle/>
          <a:p>
            <a:r>
              <a:rPr lang="en-US" dirty="0"/>
              <a:t>More examples to be presented by others and during hands-on sessions…</a:t>
            </a:r>
          </a:p>
        </p:txBody>
      </p:sp>
      <p:sp>
        <p:nvSpPr>
          <p:cNvPr id="3" name="Slide Number Placeholder 2">
            <a:extLst>
              <a:ext uri="{FF2B5EF4-FFF2-40B4-BE49-F238E27FC236}">
                <a16:creationId xmlns:a16="http://schemas.microsoft.com/office/drawing/2014/main" id="{839F682A-CE1D-584E-82EA-8EE83F7E2F26}"/>
              </a:ext>
            </a:extLst>
          </p:cNvPr>
          <p:cNvSpPr>
            <a:spLocks noGrp="1"/>
          </p:cNvSpPr>
          <p:nvPr>
            <p:ph type="sldNum" idx="4"/>
          </p:nvPr>
        </p:nvSpPr>
        <p:spPr/>
        <p:txBody>
          <a:bodyPr/>
          <a:lstStyle/>
          <a:p>
            <a:fld id="{929A8685-9CBD-5D48-90F4-6955DC9A7A72}" type="slidenum">
              <a:rPr lang="en-US" altLang="x-none" smtClean="0"/>
              <a:pPr/>
              <a:t>12</a:t>
            </a:fld>
            <a:endParaRPr lang="en-US" altLang="x-none"/>
          </a:p>
        </p:txBody>
      </p:sp>
    </p:spTree>
    <p:extLst>
      <p:ext uri="{BB962C8B-B14F-4D97-AF65-F5344CB8AC3E}">
        <p14:creationId xmlns:p14="http://schemas.microsoft.com/office/powerpoint/2010/main" val="3195699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L_boosted_frame_movie">
            <a:hlinkClick r:id="" action="ppaction://media"/>
            <a:extLst>
              <a:ext uri="{FF2B5EF4-FFF2-40B4-BE49-F238E27FC236}">
                <a16:creationId xmlns:a16="http://schemas.microsoft.com/office/drawing/2014/main" id="{C5AEC04E-B674-2F4C-B7D8-3DCC6DC64B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0190" y="2155757"/>
            <a:ext cx="9022026" cy="4511013"/>
          </a:xfrm>
          <a:prstGeom prst="rect">
            <a:avLst/>
          </a:prstGeom>
        </p:spPr>
      </p:pic>
      <p:pic>
        <p:nvPicPr>
          <p:cNvPr id="8" name="Picture 7">
            <a:extLst>
              <a:ext uri="{FF2B5EF4-FFF2-40B4-BE49-F238E27FC236}">
                <a16:creationId xmlns:a16="http://schemas.microsoft.com/office/drawing/2014/main" id="{075F31D9-B30C-894C-BCFE-302BFD1448D5}"/>
              </a:ext>
            </a:extLst>
          </p:cNvPr>
          <p:cNvPicPr>
            <a:picLocks noChangeAspect="1"/>
          </p:cNvPicPr>
          <p:nvPr/>
        </p:nvPicPr>
        <p:blipFill>
          <a:blip r:embed="rId6"/>
          <a:stretch>
            <a:fillRect/>
          </a:stretch>
        </p:blipFill>
        <p:spPr>
          <a:xfrm>
            <a:off x="9207249" y="2205834"/>
            <a:ext cx="1201106" cy="1005577"/>
          </a:xfrm>
          <a:prstGeom prst="rect">
            <a:avLst/>
          </a:prstGeom>
        </p:spPr>
      </p:pic>
      <p:sp>
        <p:nvSpPr>
          <p:cNvPr id="5" name="Text Box 7">
            <a:extLst>
              <a:ext uri="{FF2B5EF4-FFF2-40B4-BE49-F238E27FC236}">
                <a16:creationId xmlns:a16="http://schemas.microsoft.com/office/drawing/2014/main" id="{974ACC6C-C7AE-6A4E-A1E9-1B8F51E7FECB}"/>
              </a:ext>
            </a:extLst>
          </p:cNvPr>
          <p:cNvSpPr txBox="1">
            <a:spLocks noChangeArrowheads="1"/>
          </p:cNvSpPr>
          <p:nvPr/>
        </p:nvSpPr>
        <p:spPr bwMode="auto">
          <a:xfrm>
            <a:off x="510477" y="981314"/>
            <a:ext cx="1570765" cy="52322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400" dirty="0">
                <a:latin typeface="Calibri"/>
                <a:cs typeface="Calibri"/>
              </a:rPr>
              <a:t>   Proton beam </a:t>
            </a:r>
          </a:p>
          <a:p>
            <a:pPr>
              <a:defRPr/>
            </a:pPr>
            <a:r>
              <a:rPr lang="en-US" sz="1400" dirty="0">
                <a:latin typeface="Calibri"/>
                <a:cs typeface="Calibri"/>
              </a:rPr>
              <a:t>(</a:t>
            </a:r>
            <a:r>
              <a:rPr lang="en-US" sz="1400" dirty="0">
                <a:latin typeface="Symbol" charset="2"/>
                <a:cs typeface="Symbol" charset="2"/>
              </a:rPr>
              <a:t>g</a:t>
            </a:r>
            <a:r>
              <a:rPr lang="en-US" sz="1400" dirty="0">
                <a:latin typeface="Calibri"/>
                <a:cs typeface="Calibri"/>
              </a:rPr>
              <a:t>=500, </a:t>
            </a:r>
            <a:r>
              <a:rPr lang="en-US" sz="1400" dirty="0" err="1">
                <a:latin typeface="Symbol" charset="2"/>
                <a:cs typeface="Symbol" charset="2"/>
              </a:rPr>
              <a:t>s</a:t>
            </a:r>
            <a:r>
              <a:rPr lang="en-US" sz="1400" baseline="-25000" dirty="0" err="1">
                <a:latin typeface="Calibri"/>
                <a:cs typeface="Calibri"/>
              </a:rPr>
              <a:t>z</a:t>
            </a:r>
            <a:r>
              <a:rPr lang="en-US" sz="1400" dirty="0">
                <a:latin typeface="Calibri"/>
                <a:cs typeface="Calibri"/>
              </a:rPr>
              <a:t>=13 cm)</a:t>
            </a:r>
          </a:p>
        </p:txBody>
      </p:sp>
      <p:sp>
        <p:nvSpPr>
          <p:cNvPr id="6" name="Title 5">
            <a:extLst>
              <a:ext uri="{FF2B5EF4-FFF2-40B4-BE49-F238E27FC236}">
                <a16:creationId xmlns:a16="http://schemas.microsoft.com/office/drawing/2014/main" id="{2F44B78C-70C3-5D4A-8975-956E45E18641}"/>
              </a:ext>
            </a:extLst>
          </p:cNvPr>
          <p:cNvSpPr>
            <a:spLocks noGrp="1"/>
          </p:cNvSpPr>
          <p:nvPr>
            <p:ph type="title"/>
          </p:nvPr>
        </p:nvSpPr>
        <p:spPr>
          <a:xfrm>
            <a:off x="167655" y="121671"/>
            <a:ext cx="11372473" cy="510909"/>
          </a:xfrm>
        </p:spPr>
        <p:txBody>
          <a:bodyPr/>
          <a:lstStyle/>
          <a:p>
            <a:r>
              <a:rPr lang="en-US" dirty="0"/>
              <a:t>Relativistic proton beam crossing electron cloud</a:t>
            </a:r>
          </a:p>
        </p:txBody>
      </p:sp>
      <p:sp>
        <p:nvSpPr>
          <p:cNvPr id="7" name="Oval 6">
            <a:extLst>
              <a:ext uri="{FF2B5EF4-FFF2-40B4-BE49-F238E27FC236}">
                <a16:creationId xmlns:a16="http://schemas.microsoft.com/office/drawing/2014/main" id="{FAA5A6C5-94DA-C949-BA48-5EF71323DEC1}"/>
              </a:ext>
            </a:extLst>
          </p:cNvPr>
          <p:cNvSpPr/>
          <p:nvPr/>
        </p:nvSpPr>
        <p:spPr>
          <a:xfrm>
            <a:off x="1092990" y="1536201"/>
            <a:ext cx="342900" cy="99358"/>
          </a:xfrm>
          <a:prstGeom prst="ellipse">
            <a:avLst/>
          </a:prstGeom>
          <a:solidFill>
            <a:schemeClr val="tx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11" name="Straight Arrow Connector 10">
            <a:extLst>
              <a:ext uri="{FF2B5EF4-FFF2-40B4-BE49-F238E27FC236}">
                <a16:creationId xmlns:a16="http://schemas.microsoft.com/office/drawing/2014/main" id="{B4E6BE42-92B2-3A45-B13A-51AE82E3E4C8}"/>
              </a:ext>
            </a:extLst>
          </p:cNvPr>
          <p:cNvCxnSpPr>
            <a:cxnSpLocks/>
          </p:cNvCxnSpPr>
          <p:nvPr/>
        </p:nvCxnSpPr>
        <p:spPr>
          <a:xfrm>
            <a:off x="1550190" y="1585880"/>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A9372A6-26F8-224D-9768-FA2922769E30}"/>
              </a:ext>
            </a:extLst>
          </p:cNvPr>
          <p:cNvGrpSpPr/>
          <p:nvPr/>
        </p:nvGrpSpPr>
        <p:grpSpPr>
          <a:xfrm>
            <a:off x="2543721" y="1490776"/>
            <a:ext cx="6822830" cy="190209"/>
            <a:chOff x="2734408" y="1324996"/>
            <a:chExt cx="1371600" cy="169696"/>
          </a:xfrm>
        </p:grpSpPr>
        <p:cxnSp>
          <p:nvCxnSpPr>
            <p:cNvPr id="14" name="Straight Connector 13">
              <a:extLst>
                <a:ext uri="{FF2B5EF4-FFF2-40B4-BE49-F238E27FC236}">
                  <a16:creationId xmlns:a16="http://schemas.microsoft.com/office/drawing/2014/main" id="{CCDC863D-ACDF-CD4C-8FC8-9093F314CD6E}"/>
                </a:ext>
              </a:extLst>
            </p:cNvPr>
            <p:cNvCxnSpPr/>
            <p:nvPr/>
          </p:nvCxnSpPr>
          <p:spPr>
            <a:xfrm>
              <a:off x="27344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916D866-C465-CC4D-8685-DAF6FB6083AD}"/>
                </a:ext>
              </a:extLst>
            </p:cNvPr>
            <p:cNvCxnSpPr/>
            <p:nvPr/>
          </p:nvCxnSpPr>
          <p:spPr>
            <a:xfrm>
              <a:off x="28868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54F1E2-E3C2-0040-93C4-F94F59E0BDA1}"/>
                </a:ext>
              </a:extLst>
            </p:cNvPr>
            <p:cNvCxnSpPr/>
            <p:nvPr/>
          </p:nvCxnSpPr>
          <p:spPr>
            <a:xfrm>
              <a:off x="30392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04C584-CC12-4B4A-858F-BFB1D284A66A}"/>
                </a:ext>
              </a:extLst>
            </p:cNvPr>
            <p:cNvCxnSpPr/>
            <p:nvPr/>
          </p:nvCxnSpPr>
          <p:spPr>
            <a:xfrm>
              <a:off x="31916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E749020-4EB5-904E-B464-9CDAFFAB2878}"/>
                </a:ext>
              </a:extLst>
            </p:cNvPr>
            <p:cNvCxnSpPr/>
            <p:nvPr/>
          </p:nvCxnSpPr>
          <p:spPr>
            <a:xfrm>
              <a:off x="33440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73D7C83-EC72-2C4C-B9E0-046A0467807F}"/>
                </a:ext>
              </a:extLst>
            </p:cNvPr>
            <p:cNvCxnSpPr/>
            <p:nvPr/>
          </p:nvCxnSpPr>
          <p:spPr>
            <a:xfrm>
              <a:off x="34964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DC96EA5-D133-024F-B3C4-ECFF50169A38}"/>
                </a:ext>
              </a:extLst>
            </p:cNvPr>
            <p:cNvCxnSpPr/>
            <p:nvPr/>
          </p:nvCxnSpPr>
          <p:spPr>
            <a:xfrm>
              <a:off x="36488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1EB80C1-8B85-0345-BF67-EA53D5F6C41A}"/>
                </a:ext>
              </a:extLst>
            </p:cNvPr>
            <p:cNvCxnSpPr/>
            <p:nvPr/>
          </p:nvCxnSpPr>
          <p:spPr>
            <a:xfrm>
              <a:off x="38012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F28264-5CFC-F442-8913-4DF4A014A647}"/>
                </a:ext>
              </a:extLst>
            </p:cNvPr>
            <p:cNvCxnSpPr/>
            <p:nvPr/>
          </p:nvCxnSpPr>
          <p:spPr>
            <a:xfrm>
              <a:off x="39536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3221012-64D9-C145-84CB-B81E119F3E7C}"/>
                </a:ext>
              </a:extLst>
            </p:cNvPr>
            <p:cNvCxnSpPr/>
            <p:nvPr/>
          </p:nvCxnSpPr>
          <p:spPr>
            <a:xfrm>
              <a:off x="41060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AA874327-E2C2-C348-BE93-5C9D2134DD1E}"/>
              </a:ext>
            </a:extLst>
          </p:cNvPr>
          <p:cNvCxnSpPr>
            <a:cxnSpLocks/>
          </p:cNvCxnSpPr>
          <p:nvPr/>
        </p:nvCxnSpPr>
        <p:spPr>
          <a:xfrm>
            <a:off x="2543721" y="1585880"/>
            <a:ext cx="7221228"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7BC02B13-B920-7B41-9288-73DF8ED70531}"/>
              </a:ext>
            </a:extLst>
          </p:cNvPr>
          <p:cNvSpPr/>
          <p:nvPr/>
        </p:nvSpPr>
        <p:spPr>
          <a:xfrm>
            <a:off x="3304182" y="1217330"/>
            <a:ext cx="5306885" cy="370248"/>
          </a:xfrm>
          <a:custGeom>
            <a:avLst/>
            <a:gdLst>
              <a:gd name="connsiteX0" fmla="*/ 0 w 6832755"/>
              <a:gd name="connsiteY0" fmla="*/ 364638 h 375858"/>
              <a:gd name="connsiteX1" fmla="*/ 762935 w 6832755"/>
              <a:gd name="connsiteY1" fmla="*/ 370248 h 375858"/>
              <a:gd name="connsiteX2" fmla="*/ 2266365 w 6832755"/>
              <a:gd name="connsiteY2" fmla="*/ 0 h 375858"/>
              <a:gd name="connsiteX3" fmla="*/ 4538341 w 6832755"/>
              <a:gd name="connsiteY3" fmla="*/ 11220 h 375858"/>
              <a:gd name="connsiteX4" fmla="*/ 6069820 w 6832755"/>
              <a:gd name="connsiteY4" fmla="*/ 364638 h 375858"/>
              <a:gd name="connsiteX5" fmla="*/ 6832755 w 6832755"/>
              <a:gd name="connsiteY5" fmla="*/ 375858 h 375858"/>
              <a:gd name="connsiteX0" fmla="*/ 0 w 6069820"/>
              <a:gd name="connsiteY0" fmla="*/ 370248 h 375858"/>
              <a:gd name="connsiteX1" fmla="*/ 1503430 w 6069820"/>
              <a:gd name="connsiteY1" fmla="*/ 0 h 375858"/>
              <a:gd name="connsiteX2" fmla="*/ 3775406 w 6069820"/>
              <a:gd name="connsiteY2" fmla="*/ 11220 h 375858"/>
              <a:gd name="connsiteX3" fmla="*/ 5306885 w 6069820"/>
              <a:gd name="connsiteY3" fmla="*/ 364638 h 375858"/>
              <a:gd name="connsiteX4" fmla="*/ 6069820 w 6069820"/>
              <a:gd name="connsiteY4" fmla="*/ 375858 h 375858"/>
              <a:gd name="connsiteX0" fmla="*/ 0 w 5306885"/>
              <a:gd name="connsiteY0" fmla="*/ 370248 h 370248"/>
              <a:gd name="connsiteX1" fmla="*/ 1503430 w 5306885"/>
              <a:gd name="connsiteY1" fmla="*/ 0 h 370248"/>
              <a:gd name="connsiteX2" fmla="*/ 3775406 w 5306885"/>
              <a:gd name="connsiteY2" fmla="*/ 11220 h 370248"/>
              <a:gd name="connsiteX3" fmla="*/ 5306885 w 5306885"/>
              <a:gd name="connsiteY3" fmla="*/ 364638 h 370248"/>
            </a:gdLst>
            <a:ahLst/>
            <a:cxnLst>
              <a:cxn ang="0">
                <a:pos x="connsiteX0" y="connsiteY0"/>
              </a:cxn>
              <a:cxn ang="0">
                <a:pos x="connsiteX1" y="connsiteY1"/>
              </a:cxn>
              <a:cxn ang="0">
                <a:pos x="connsiteX2" y="connsiteY2"/>
              </a:cxn>
              <a:cxn ang="0">
                <a:pos x="connsiteX3" y="connsiteY3"/>
              </a:cxn>
            </a:cxnLst>
            <a:rect l="l" t="t" r="r" b="b"/>
            <a:pathLst>
              <a:path w="5306885" h="370248">
                <a:moveTo>
                  <a:pt x="0" y="370248"/>
                </a:moveTo>
                <a:lnTo>
                  <a:pt x="1503430" y="0"/>
                </a:lnTo>
                <a:lnTo>
                  <a:pt x="3775406" y="11220"/>
                </a:lnTo>
                <a:lnTo>
                  <a:pt x="5306885" y="364638"/>
                </a:lnTo>
              </a:path>
            </a:pathLst>
          </a:custGeom>
          <a:noFill/>
          <a:ln w="19050">
            <a:solidFill>
              <a:srgbClr val="C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53F9477-0A5D-264A-9BC7-AE22ECF3B7B8}"/>
              </a:ext>
            </a:extLst>
          </p:cNvPr>
          <p:cNvSpPr txBox="1"/>
          <p:nvPr/>
        </p:nvSpPr>
        <p:spPr>
          <a:xfrm>
            <a:off x="9774046" y="1464743"/>
            <a:ext cx="825867" cy="341632"/>
          </a:xfrm>
          <a:prstGeom prst="rect">
            <a:avLst/>
          </a:prstGeom>
          <a:noFill/>
        </p:spPr>
        <p:txBody>
          <a:bodyPr wrap="none" rtlCol="0">
            <a:spAutoFit/>
          </a:bodyPr>
          <a:lstStyle/>
          <a:p>
            <a:pPr algn="ctr">
              <a:lnSpc>
                <a:spcPct val="90000"/>
              </a:lnSpc>
            </a:pPr>
            <a:r>
              <a:rPr lang="en-US" dirty="0"/>
              <a:t>z (km)</a:t>
            </a:r>
          </a:p>
        </p:txBody>
      </p:sp>
      <p:sp>
        <p:nvSpPr>
          <p:cNvPr id="34" name="TextBox 33">
            <a:extLst>
              <a:ext uri="{FF2B5EF4-FFF2-40B4-BE49-F238E27FC236}">
                <a16:creationId xmlns:a16="http://schemas.microsoft.com/office/drawing/2014/main" id="{3EEDCDEE-07A2-9B43-8C14-097BEBA40695}"/>
              </a:ext>
            </a:extLst>
          </p:cNvPr>
          <p:cNvSpPr txBox="1"/>
          <p:nvPr/>
        </p:nvSpPr>
        <p:spPr>
          <a:xfrm>
            <a:off x="2401695" y="1663259"/>
            <a:ext cx="284052" cy="286232"/>
          </a:xfrm>
          <a:prstGeom prst="rect">
            <a:avLst/>
          </a:prstGeom>
          <a:noFill/>
        </p:spPr>
        <p:txBody>
          <a:bodyPr wrap="none" rtlCol="0">
            <a:spAutoFit/>
          </a:bodyPr>
          <a:lstStyle/>
          <a:p>
            <a:pPr algn="ctr">
              <a:lnSpc>
                <a:spcPct val="90000"/>
              </a:lnSpc>
            </a:pPr>
            <a:r>
              <a:rPr lang="en-US" sz="1400" dirty="0"/>
              <a:t>0</a:t>
            </a:r>
          </a:p>
        </p:txBody>
      </p:sp>
      <p:sp>
        <p:nvSpPr>
          <p:cNvPr id="35" name="TextBox 34">
            <a:extLst>
              <a:ext uri="{FF2B5EF4-FFF2-40B4-BE49-F238E27FC236}">
                <a16:creationId xmlns:a16="http://schemas.microsoft.com/office/drawing/2014/main" id="{BE2C4CDE-2147-C047-BA1F-265E2D58A3DD}"/>
              </a:ext>
            </a:extLst>
          </p:cNvPr>
          <p:cNvSpPr txBox="1"/>
          <p:nvPr/>
        </p:nvSpPr>
        <p:spPr>
          <a:xfrm>
            <a:off x="3159787" y="1663259"/>
            <a:ext cx="284052" cy="286232"/>
          </a:xfrm>
          <a:prstGeom prst="rect">
            <a:avLst/>
          </a:prstGeom>
          <a:noFill/>
        </p:spPr>
        <p:txBody>
          <a:bodyPr wrap="none" rtlCol="0">
            <a:spAutoFit/>
          </a:bodyPr>
          <a:lstStyle/>
          <a:p>
            <a:pPr algn="ctr">
              <a:lnSpc>
                <a:spcPct val="90000"/>
              </a:lnSpc>
            </a:pPr>
            <a:r>
              <a:rPr lang="en-US" sz="1400" dirty="0"/>
              <a:t>1</a:t>
            </a:r>
          </a:p>
        </p:txBody>
      </p:sp>
      <p:sp>
        <p:nvSpPr>
          <p:cNvPr id="36" name="TextBox 35">
            <a:extLst>
              <a:ext uri="{FF2B5EF4-FFF2-40B4-BE49-F238E27FC236}">
                <a16:creationId xmlns:a16="http://schemas.microsoft.com/office/drawing/2014/main" id="{9FE1DB1C-37CC-7946-AB9F-2723D4E06BA6}"/>
              </a:ext>
            </a:extLst>
          </p:cNvPr>
          <p:cNvSpPr txBox="1"/>
          <p:nvPr/>
        </p:nvSpPr>
        <p:spPr>
          <a:xfrm>
            <a:off x="3917879" y="1663259"/>
            <a:ext cx="284052" cy="286232"/>
          </a:xfrm>
          <a:prstGeom prst="rect">
            <a:avLst/>
          </a:prstGeom>
          <a:noFill/>
        </p:spPr>
        <p:txBody>
          <a:bodyPr wrap="none" rtlCol="0">
            <a:spAutoFit/>
          </a:bodyPr>
          <a:lstStyle/>
          <a:p>
            <a:pPr algn="ctr">
              <a:lnSpc>
                <a:spcPct val="90000"/>
              </a:lnSpc>
            </a:pPr>
            <a:r>
              <a:rPr lang="en-US" sz="1400" dirty="0"/>
              <a:t>2</a:t>
            </a:r>
          </a:p>
        </p:txBody>
      </p:sp>
      <p:sp>
        <p:nvSpPr>
          <p:cNvPr id="37" name="TextBox 36">
            <a:extLst>
              <a:ext uri="{FF2B5EF4-FFF2-40B4-BE49-F238E27FC236}">
                <a16:creationId xmlns:a16="http://schemas.microsoft.com/office/drawing/2014/main" id="{99E5EE83-2684-874D-84E8-F05EFC28B805}"/>
              </a:ext>
            </a:extLst>
          </p:cNvPr>
          <p:cNvSpPr txBox="1"/>
          <p:nvPr/>
        </p:nvSpPr>
        <p:spPr>
          <a:xfrm>
            <a:off x="4675971" y="1663259"/>
            <a:ext cx="284052" cy="286232"/>
          </a:xfrm>
          <a:prstGeom prst="rect">
            <a:avLst/>
          </a:prstGeom>
          <a:noFill/>
        </p:spPr>
        <p:txBody>
          <a:bodyPr wrap="none" rtlCol="0">
            <a:spAutoFit/>
          </a:bodyPr>
          <a:lstStyle/>
          <a:p>
            <a:pPr algn="ctr">
              <a:lnSpc>
                <a:spcPct val="90000"/>
              </a:lnSpc>
            </a:pPr>
            <a:r>
              <a:rPr lang="en-US" sz="1400" dirty="0"/>
              <a:t>3</a:t>
            </a:r>
          </a:p>
        </p:txBody>
      </p:sp>
      <p:sp>
        <p:nvSpPr>
          <p:cNvPr id="38" name="TextBox 37">
            <a:extLst>
              <a:ext uri="{FF2B5EF4-FFF2-40B4-BE49-F238E27FC236}">
                <a16:creationId xmlns:a16="http://schemas.microsoft.com/office/drawing/2014/main" id="{8BD7A162-738A-1B46-B2F7-67DF693F0731}"/>
              </a:ext>
            </a:extLst>
          </p:cNvPr>
          <p:cNvSpPr txBox="1"/>
          <p:nvPr/>
        </p:nvSpPr>
        <p:spPr>
          <a:xfrm>
            <a:off x="5434063" y="1663259"/>
            <a:ext cx="284052" cy="286232"/>
          </a:xfrm>
          <a:prstGeom prst="rect">
            <a:avLst/>
          </a:prstGeom>
          <a:noFill/>
        </p:spPr>
        <p:txBody>
          <a:bodyPr wrap="none" rtlCol="0">
            <a:spAutoFit/>
          </a:bodyPr>
          <a:lstStyle/>
          <a:p>
            <a:pPr algn="ctr">
              <a:lnSpc>
                <a:spcPct val="90000"/>
              </a:lnSpc>
            </a:pPr>
            <a:r>
              <a:rPr lang="en-US" sz="1400" dirty="0"/>
              <a:t>4</a:t>
            </a:r>
          </a:p>
        </p:txBody>
      </p:sp>
      <p:sp>
        <p:nvSpPr>
          <p:cNvPr id="39" name="TextBox 38">
            <a:extLst>
              <a:ext uri="{FF2B5EF4-FFF2-40B4-BE49-F238E27FC236}">
                <a16:creationId xmlns:a16="http://schemas.microsoft.com/office/drawing/2014/main" id="{7253054E-95E1-6B43-A8DF-89289B46C72B}"/>
              </a:ext>
            </a:extLst>
          </p:cNvPr>
          <p:cNvSpPr txBox="1"/>
          <p:nvPr/>
        </p:nvSpPr>
        <p:spPr>
          <a:xfrm>
            <a:off x="6192155" y="1663259"/>
            <a:ext cx="284052" cy="286232"/>
          </a:xfrm>
          <a:prstGeom prst="rect">
            <a:avLst/>
          </a:prstGeom>
          <a:noFill/>
        </p:spPr>
        <p:txBody>
          <a:bodyPr wrap="none" rtlCol="0">
            <a:spAutoFit/>
          </a:bodyPr>
          <a:lstStyle/>
          <a:p>
            <a:pPr algn="ctr">
              <a:lnSpc>
                <a:spcPct val="90000"/>
              </a:lnSpc>
            </a:pPr>
            <a:r>
              <a:rPr lang="en-US" sz="1400" dirty="0"/>
              <a:t>5</a:t>
            </a:r>
          </a:p>
        </p:txBody>
      </p:sp>
      <p:sp>
        <p:nvSpPr>
          <p:cNvPr id="40" name="TextBox 39">
            <a:extLst>
              <a:ext uri="{FF2B5EF4-FFF2-40B4-BE49-F238E27FC236}">
                <a16:creationId xmlns:a16="http://schemas.microsoft.com/office/drawing/2014/main" id="{73A8BACD-6D6D-4B4F-85AD-EE0E369089C2}"/>
              </a:ext>
            </a:extLst>
          </p:cNvPr>
          <p:cNvSpPr txBox="1"/>
          <p:nvPr/>
        </p:nvSpPr>
        <p:spPr>
          <a:xfrm>
            <a:off x="6950247" y="1663259"/>
            <a:ext cx="284052" cy="286232"/>
          </a:xfrm>
          <a:prstGeom prst="rect">
            <a:avLst/>
          </a:prstGeom>
          <a:noFill/>
        </p:spPr>
        <p:txBody>
          <a:bodyPr wrap="none" rtlCol="0">
            <a:spAutoFit/>
          </a:bodyPr>
          <a:lstStyle/>
          <a:p>
            <a:pPr algn="ctr">
              <a:lnSpc>
                <a:spcPct val="90000"/>
              </a:lnSpc>
            </a:pPr>
            <a:r>
              <a:rPr lang="en-US" sz="1400" dirty="0"/>
              <a:t>6</a:t>
            </a:r>
          </a:p>
        </p:txBody>
      </p:sp>
      <p:sp>
        <p:nvSpPr>
          <p:cNvPr id="41" name="TextBox 40">
            <a:extLst>
              <a:ext uri="{FF2B5EF4-FFF2-40B4-BE49-F238E27FC236}">
                <a16:creationId xmlns:a16="http://schemas.microsoft.com/office/drawing/2014/main" id="{32524C07-7140-6948-841D-E980D959AB97}"/>
              </a:ext>
            </a:extLst>
          </p:cNvPr>
          <p:cNvSpPr txBox="1"/>
          <p:nvPr/>
        </p:nvSpPr>
        <p:spPr>
          <a:xfrm>
            <a:off x="7708339" y="1663259"/>
            <a:ext cx="284052" cy="286232"/>
          </a:xfrm>
          <a:prstGeom prst="rect">
            <a:avLst/>
          </a:prstGeom>
          <a:noFill/>
        </p:spPr>
        <p:txBody>
          <a:bodyPr wrap="none" rtlCol="0">
            <a:spAutoFit/>
          </a:bodyPr>
          <a:lstStyle/>
          <a:p>
            <a:pPr algn="ctr">
              <a:lnSpc>
                <a:spcPct val="90000"/>
              </a:lnSpc>
            </a:pPr>
            <a:r>
              <a:rPr lang="en-US" sz="1400" dirty="0"/>
              <a:t>7</a:t>
            </a:r>
          </a:p>
        </p:txBody>
      </p:sp>
      <p:sp>
        <p:nvSpPr>
          <p:cNvPr id="42" name="TextBox 41">
            <a:extLst>
              <a:ext uri="{FF2B5EF4-FFF2-40B4-BE49-F238E27FC236}">
                <a16:creationId xmlns:a16="http://schemas.microsoft.com/office/drawing/2014/main" id="{96B06335-BCF6-BA44-9987-628847120797}"/>
              </a:ext>
            </a:extLst>
          </p:cNvPr>
          <p:cNvSpPr txBox="1"/>
          <p:nvPr/>
        </p:nvSpPr>
        <p:spPr>
          <a:xfrm>
            <a:off x="8466431" y="1663259"/>
            <a:ext cx="284052" cy="286232"/>
          </a:xfrm>
          <a:prstGeom prst="rect">
            <a:avLst/>
          </a:prstGeom>
          <a:noFill/>
        </p:spPr>
        <p:txBody>
          <a:bodyPr wrap="none" rtlCol="0">
            <a:spAutoFit/>
          </a:bodyPr>
          <a:lstStyle/>
          <a:p>
            <a:pPr algn="ctr">
              <a:lnSpc>
                <a:spcPct val="90000"/>
              </a:lnSpc>
            </a:pPr>
            <a:r>
              <a:rPr lang="en-US" sz="1400" dirty="0"/>
              <a:t>8</a:t>
            </a:r>
          </a:p>
        </p:txBody>
      </p:sp>
      <p:sp>
        <p:nvSpPr>
          <p:cNvPr id="43" name="TextBox 42">
            <a:extLst>
              <a:ext uri="{FF2B5EF4-FFF2-40B4-BE49-F238E27FC236}">
                <a16:creationId xmlns:a16="http://schemas.microsoft.com/office/drawing/2014/main" id="{14DDF3B7-A7B4-F347-9737-335AE570B450}"/>
              </a:ext>
            </a:extLst>
          </p:cNvPr>
          <p:cNvSpPr txBox="1"/>
          <p:nvPr/>
        </p:nvSpPr>
        <p:spPr>
          <a:xfrm>
            <a:off x="9224525" y="1663259"/>
            <a:ext cx="284052" cy="286232"/>
          </a:xfrm>
          <a:prstGeom prst="rect">
            <a:avLst/>
          </a:prstGeom>
          <a:noFill/>
        </p:spPr>
        <p:txBody>
          <a:bodyPr wrap="none" rtlCol="0">
            <a:spAutoFit/>
          </a:bodyPr>
          <a:lstStyle/>
          <a:p>
            <a:pPr algn="ctr">
              <a:lnSpc>
                <a:spcPct val="90000"/>
              </a:lnSpc>
            </a:pPr>
            <a:r>
              <a:rPr lang="en-US" sz="1400" dirty="0"/>
              <a:t>9</a:t>
            </a:r>
          </a:p>
        </p:txBody>
      </p:sp>
      <p:cxnSp>
        <p:nvCxnSpPr>
          <p:cNvPr id="46" name="Straight Connector 45">
            <a:extLst>
              <a:ext uri="{FF2B5EF4-FFF2-40B4-BE49-F238E27FC236}">
                <a16:creationId xmlns:a16="http://schemas.microsoft.com/office/drawing/2014/main" id="{1A3F44FA-66E7-994F-876B-55CC00CA6F2A}"/>
              </a:ext>
            </a:extLst>
          </p:cNvPr>
          <p:cNvCxnSpPr>
            <a:cxnSpLocks/>
          </p:cNvCxnSpPr>
          <p:nvPr/>
        </p:nvCxnSpPr>
        <p:spPr>
          <a:xfrm flipV="1">
            <a:off x="2543721" y="903180"/>
            <a:ext cx="0" cy="677353"/>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 Box 7">
            <a:extLst>
              <a:ext uri="{FF2B5EF4-FFF2-40B4-BE49-F238E27FC236}">
                <a16:creationId xmlns:a16="http://schemas.microsoft.com/office/drawing/2014/main" id="{7722FBA3-BBDE-C74F-B35A-EF6643674229}"/>
              </a:ext>
            </a:extLst>
          </p:cNvPr>
          <p:cNvSpPr txBox="1">
            <a:spLocks noChangeArrowheads="1"/>
          </p:cNvSpPr>
          <p:nvPr/>
        </p:nvSpPr>
        <p:spPr bwMode="auto">
          <a:xfrm>
            <a:off x="1822589" y="682570"/>
            <a:ext cx="897511" cy="307777"/>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400" dirty="0">
                <a:latin typeface="Calibri"/>
                <a:cs typeface="Calibri"/>
              </a:rPr>
              <a:t>   n</a:t>
            </a:r>
            <a:r>
              <a:rPr lang="en-US" sz="1400" baseline="-25000" dirty="0">
                <a:latin typeface="Calibri"/>
                <a:cs typeface="Calibri"/>
              </a:rPr>
              <a:t>e</a:t>
            </a:r>
            <a:r>
              <a:rPr lang="en-US" sz="1400" dirty="0">
                <a:latin typeface="Calibri"/>
                <a:cs typeface="Calibri"/>
              </a:rPr>
              <a:t>(m</a:t>
            </a:r>
            <a:r>
              <a:rPr lang="en-US" sz="1400" baseline="30000" dirty="0">
                <a:latin typeface="Calibri"/>
                <a:cs typeface="Calibri"/>
              </a:rPr>
              <a:t>-3</a:t>
            </a:r>
            <a:r>
              <a:rPr lang="en-US" sz="1400" dirty="0">
                <a:latin typeface="Calibri"/>
                <a:cs typeface="Calibri"/>
              </a:rPr>
              <a:t>)</a:t>
            </a:r>
          </a:p>
        </p:txBody>
      </p:sp>
      <p:cxnSp>
        <p:nvCxnSpPr>
          <p:cNvPr id="49" name="Straight Connector 48">
            <a:extLst>
              <a:ext uri="{FF2B5EF4-FFF2-40B4-BE49-F238E27FC236}">
                <a16:creationId xmlns:a16="http://schemas.microsoft.com/office/drawing/2014/main" id="{A88033A7-4A77-4344-A388-1D59B114A0BD}"/>
              </a:ext>
            </a:extLst>
          </p:cNvPr>
          <p:cNvCxnSpPr>
            <a:cxnSpLocks/>
          </p:cNvCxnSpPr>
          <p:nvPr/>
        </p:nvCxnSpPr>
        <p:spPr>
          <a:xfrm>
            <a:off x="2543721" y="1217330"/>
            <a:ext cx="7221228" cy="0"/>
          </a:xfrm>
          <a:prstGeom prst="line">
            <a:avLst/>
          </a:prstGeom>
          <a:ln w="31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Box 7">
            <a:extLst>
              <a:ext uri="{FF2B5EF4-FFF2-40B4-BE49-F238E27FC236}">
                <a16:creationId xmlns:a16="http://schemas.microsoft.com/office/drawing/2014/main" id="{55E28589-BC80-B741-AA73-315B193F48CE}"/>
              </a:ext>
            </a:extLst>
          </p:cNvPr>
          <p:cNvSpPr txBox="1">
            <a:spLocks noChangeArrowheads="1"/>
          </p:cNvSpPr>
          <p:nvPr/>
        </p:nvSpPr>
        <p:spPr bwMode="auto">
          <a:xfrm>
            <a:off x="2113444" y="870609"/>
            <a:ext cx="538680" cy="523220"/>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400" dirty="0">
                <a:latin typeface="Calibri"/>
                <a:cs typeface="Calibri"/>
              </a:rPr>
              <a:t>   10</a:t>
            </a:r>
            <a:r>
              <a:rPr lang="en-US" sz="1400" baseline="30000" dirty="0">
                <a:latin typeface="Calibri"/>
                <a:cs typeface="Calibri"/>
              </a:rPr>
              <a:t>15</a:t>
            </a:r>
          </a:p>
        </p:txBody>
      </p:sp>
      <p:sp>
        <p:nvSpPr>
          <p:cNvPr id="52" name="TextBox 51">
            <a:extLst>
              <a:ext uri="{FF2B5EF4-FFF2-40B4-BE49-F238E27FC236}">
                <a16:creationId xmlns:a16="http://schemas.microsoft.com/office/drawing/2014/main" id="{AAA83476-FB1B-3048-8382-8A472ED82A9D}"/>
              </a:ext>
            </a:extLst>
          </p:cNvPr>
          <p:cNvSpPr txBox="1"/>
          <p:nvPr/>
        </p:nvSpPr>
        <p:spPr>
          <a:xfrm>
            <a:off x="2311678" y="1456993"/>
            <a:ext cx="284052" cy="286232"/>
          </a:xfrm>
          <a:prstGeom prst="rect">
            <a:avLst/>
          </a:prstGeom>
          <a:noFill/>
        </p:spPr>
        <p:txBody>
          <a:bodyPr wrap="none" rtlCol="0">
            <a:spAutoFit/>
          </a:bodyPr>
          <a:lstStyle/>
          <a:p>
            <a:pPr algn="ctr">
              <a:lnSpc>
                <a:spcPct val="90000"/>
              </a:lnSpc>
            </a:pPr>
            <a:r>
              <a:rPr lang="en-US" sz="1400" dirty="0"/>
              <a:t>0</a:t>
            </a:r>
          </a:p>
        </p:txBody>
      </p:sp>
    </p:spTree>
    <p:extLst>
      <p:ext uri="{BB962C8B-B14F-4D97-AF65-F5344CB8AC3E}">
        <p14:creationId xmlns:p14="http://schemas.microsoft.com/office/powerpoint/2010/main" val="416664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icture 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3911" y="2166455"/>
            <a:ext cx="8246994" cy="2085858"/>
          </a:xfrm>
          <a:prstGeom prst="rect">
            <a:avLst/>
          </a:prstGeom>
        </p:spPr>
      </p:pic>
      <p:sp>
        <p:nvSpPr>
          <p:cNvPr id="572423" name="Text Box 7"/>
          <p:cNvSpPr txBox="1">
            <a:spLocks noChangeArrowheads="1"/>
          </p:cNvSpPr>
          <p:nvPr/>
        </p:nvSpPr>
        <p:spPr bwMode="auto">
          <a:xfrm>
            <a:off x="1613360" y="643408"/>
            <a:ext cx="8567302" cy="119981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799" dirty="0">
                <a:latin typeface="Calibri"/>
                <a:cs typeface="Calibri"/>
              </a:rPr>
              <a:t>Need to follow:</a:t>
            </a:r>
          </a:p>
          <a:p>
            <a:pPr marL="285750" indent="-285750">
              <a:buFont typeface="Arial" panose="020B0604020202020204" pitchFamily="34" charset="0"/>
              <a:buChar char="•"/>
              <a:defRPr/>
            </a:pPr>
            <a:r>
              <a:rPr lang="en-US" sz="1799" dirty="0">
                <a:latin typeface="Calibri"/>
                <a:cs typeface="Calibri"/>
              </a:rPr>
              <a:t>short (</a:t>
            </a:r>
            <a:r>
              <a:rPr lang="en-US" sz="1799" dirty="0" err="1">
                <a:latin typeface="Symbol" charset="2"/>
                <a:cs typeface="Symbol" charset="2"/>
              </a:rPr>
              <a:t>s</a:t>
            </a:r>
            <a:r>
              <a:rPr lang="en-US" sz="1799" baseline="-25000" dirty="0" err="1">
                <a:latin typeface="Calibri"/>
                <a:cs typeface="Calibri"/>
              </a:rPr>
              <a:t>z</a:t>
            </a:r>
            <a:r>
              <a:rPr lang="en-US" sz="1799" dirty="0">
                <a:latin typeface="Calibri"/>
                <a:cs typeface="Calibri"/>
              </a:rPr>
              <a:t>=13 cm) and stiff (</a:t>
            </a:r>
            <a:r>
              <a:rPr lang="en-US" sz="1799" dirty="0">
                <a:latin typeface="Symbol" charset="2"/>
                <a:cs typeface="Symbol" charset="2"/>
              </a:rPr>
              <a:t>g</a:t>
            </a:r>
            <a:r>
              <a:rPr lang="en-US" sz="1799" dirty="0">
                <a:latin typeface="Calibri"/>
                <a:cs typeface="Calibri"/>
              </a:rPr>
              <a:t>=500) proton beam for kilometer</a:t>
            </a:r>
          </a:p>
          <a:p>
            <a:pPr marL="285750" indent="-285750">
              <a:buFont typeface="Arial" panose="020B0604020202020204" pitchFamily="34" charset="0"/>
              <a:buChar char="•"/>
              <a:defRPr/>
            </a:pPr>
            <a:r>
              <a:rPr lang="en-US" sz="1799" dirty="0">
                <a:latin typeface="Calibri"/>
                <a:cs typeface="Calibri"/>
              </a:rPr>
              <a:t>mobile background electrons reacting in fraction of beam length</a:t>
            </a:r>
          </a:p>
          <a:p>
            <a:pPr>
              <a:defRPr/>
            </a:pPr>
            <a:r>
              <a:rPr lang="en-US" sz="1799" dirty="0">
                <a:latin typeface="Calibri"/>
                <a:cs typeface="Calibri"/>
                <a:sym typeface="Wingdings"/>
              </a:rPr>
              <a:t> many </a:t>
            </a:r>
            <a:r>
              <a:rPr lang="en-US" sz="1799" dirty="0">
                <a:latin typeface="Calibri"/>
                <a:cs typeface="Calibri"/>
              </a:rPr>
              <a:t>small time steps</a:t>
            </a:r>
          </a:p>
        </p:txBody>
      </p:sp>
      <p:sp>
        <p:nvSpPr>
          <p:cNvPr id="76810" name="Line 8"/>
          <p:cNvSpPr>
            <a:spLocks noChangeShapeType="1"/>
          </p:cNvSpPr>
          <p:nvPr/>
        </p:nvSpPr>
        <p:spPr bwMode="auto">
          <a:xfrm flipH="1" flipV="1">
            <a:off x="9401448" y="2378821"/>
            <a:ext cx="73006" cy="44121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sp>
        <p:nvSpPr>
          <p:cNvPr id="76811" name="Text Box 9"/>
          <p:cNvSpPr txBox="1">
            <a:spLocks noChangeArrowheads="1"/>
          </p:cNvSpPr>
          <p:nvPr/>
        </p:nvSpPr>
        <p:spPr bwMode="auto">
          <a:xfrm>
            <a:off x="8769274" y="1736304"/>
            <a:ext cx="1274376" cy="6461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dirty="0">
                <a:latin typeface="Calibri"/>
                <a:cs typeface="Calibri"/>
              </a:rPr>
              <a:t>electron </a:t>
            </a:r>
          </a:p>
          <a:p>
            <a:r>
              <a:rPr lang="en-US" sz="1799" dirty="0">
                <a:latin typeface="Calibri"/>
                <a:cs typeface="Calibri"/>
              </a:rPr>
              <a:t>streamlines</a:t>
            </a:r>
          </a:p>
        </p:txBody>
      </p:sp>
      <p:sp>
        <p:nvSpPr>
          <p:cNvPr id="76812" name="Line 10"/>
          <p:cNvSpPr>
            <a:spLocks noChangeShapeType="1"/>
          </p:cNvSpPr>
          <p:nvPr/>
        </p:nvSpPr>
        <p:spPr bwMode="auto">
          <a:xfrm flipH="1" flipV="1">
            <a:off x="7046675" y="2553736"/>
            <a:ext cx="6806" cy="49861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sp>
        <p:nvSpPr>
          <p:cNvPr id="76813" name="Text Box 11"/>
          <p:cNvSpPr txBox="1">
            <a:spLocks noChangeArrowheads="1"/>
          </p:cNvSpPr>
          <p:nvPr/>
        </p:nvSpPr>
        <p:spPr bwMode="auto">
          <a:xfrm>
            <a:off x="6734011" y="2189302"/>
            <a:ext cx="728783" cy="3692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dirty="0">
                <a:latin typeface="Calibri"/>
                <a:cs typeface="Calibri"/>
              </a:rPr>
              <a:t>beam</a:t>
            </a:r>
          </a:p>
        </p:txBody>
      </p:sp>
      <p:sp>
        <p:nvSpPr>
          <p:cNvPr id="24" name="Text Box 7"/>
          <p:cNvSpPr txBox="1">
            <a:spLocks noChangeArrowheads="1"/>
          </p:cNvSpPr>
          <p:nvPr/>
        </p:nvSpPr>
        <p:spPr bwMode="auto">
          <a:xfrm>
            <a:off x="1523604" y="4252312"/>
            <a:ext cx="10189691" cy="1710661"/>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lvl="1" indent="0">
              <a:lnSpc>
                <a:spcPct val="150000"/>
              </a:lnSpc>
              <a:defRPr/>
            </a:pPr>
            <a:endParaRPr lang="en-US" sz="1799" dirty="0">
              <a:latin typeface="Calibri"/>
              <a:cs typeface="Calibri"/>
            </a:endParaRPr>
          </a:p>
          <a:p>
            <a:pPr marL="57133" lvl="1" indent="0">
              <a:lnSpc>
                <a:spcPct val="150000"/>
              </a:lnSpc>
              <a:defRPr/>
            </a:pPr>
            <a:r>
              <a:rPr lang="en-US" sz="1799" dirty="0">
                <a:latin typeface="Calibri"/>
                <a:cs typeface="Calibri"/>
              </a:rPr>
              <a:t>Two solutions:</a:t>
            </a:r>
          </a:p>
          <a:p>
            <a:pPr marL="396756" lvl="1" indent="-285664">
              <a:lnSpc>
                <a:spcPct val="150000"/>
              </a:lnSpc>
              <a:buFont typeface="Arial"/>
              <a:buChar char="•"/>
              <a:defRPr/>
            </a:pPr>
            <a:r>
              <a:rPr lang="en-US" sz="1799" dirty="0">
                <a:latin typeface="Calibri"/>
                <a:cs typeface="Calibri"/>
              </a:rPr>
              <a:t>separate treatment of slow (beam) and fast (electrons) components </a:t>
            </a:r>
            <a:r>
              <a:rPr lang="en-US" sz="1799" dirty="0">
                <a:latin typeface="Calibri"/>
                <a:cs typeface="Calibri"/>
                <a:sym typeface="Wingdings"/>
              </a:rPr>
              <a:t> </a:t>
            </a:r>
            <a:r>
              <a:rPr lang="en-US" sz="1799" dirty="0" err="1">
                <a:latin typeface="Calibri"/>
                <a:cs typeface="Calibri"/>
                <a:sym typeface="Wingdings"/>
              </a:rPr>
              <a:t>quasistatic</a:t>
            </a:r>
            <a:r>
              <a:rPr lang="en-US" sz="1799" dirty="0">
                <a:latin typeface="Calibri"/>
                <a:cs typeface="Calibri"/>
                <a:sym typeface="Wingdings"/>
              </a:rPr>
              <a:t> approximation</a:t>
            </a:r>
          </a:p>
          <a:p>
            <a:pPr marL="396756" lvl="1" indent="-285664">
              <a:lnSpc>
                <a:spcPct val="150000"/>
              </a:lnSpc>
              <a:buFont typeface="Arial"/>
              <a:buChar char="•"/>
              <a:defRPr/>
            </a:pPr>
            <a:r>
              <a:rPr lang="en-US" sz="1799" dirty="0">
                <a:latin typeface="Calibri"/>
                <a:cs typeface="Calibri"/>
                <a:sym typeface="Wingdings"/>
              </a:rPr>
              <a:t>solve in a Lorentz boosted frame which matches beam &amp; electrons time scales</a:t>
            </a:r>
            <a:endParaRPr lang="en-US" sz="1799" dirty="0">
              <a:latin typeface="Calibri"/>
              <a:cs typeface="Calibri"/>
            </a:endParaRPr>
          </a:p>
        </p:txBody>
      </p:sp>
      <p:sp>
        <p:nvSpPr>
          <p:cNvPr id="3" name="Right Arrow 2"/>
          <p:cNvSpPr/>
          <p:nvPr/>
        </p:nvSpPr>
        <p:spPr bwMode="auto">
          <a:xfrm>
            <a:off x="7458339" y="2315833"/>
            <a:ext cx="421279" cy="181389"/>
          </a:xfrm>
          <a:prstGeom prst="rightArrow">
            <a:avLst/>
          </a:prstGeom>
          <a:solidFill>
            <a:srgbClr val="0E8C8D"/>
          </a:solidFill>
          <a:ln w="9525" cap="flat" cmpd="sng" algn="ctr">
            <a:solidFill>
              <a:schemeClr val="tx1"/>
            </a:solid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000000"/>
              </a:solidFill>
              <a:latin typeface="Calibri"/>
              <a:ea typeface="ＭＳ Ｐゴシック" charset="0"/>
              <a:cs typeface="Calibri"/>
            </a:endParaRPr>
          </a:p>
        </p:txBody>
      </p:sp>
      <p:sp>
        <p:nvSpPr>
          <p:cNvPr id="28" name="Right Arrow 27"/>
          <p:cNvSpPr/>
          <p:nvPr/>
        </p:nvSpPr>
        <p:spPr bwMode="auto">
          <a:xfrm flipH="1">
            <a:off x="8386638" y="1994498"/>
            <a:ext cx="421279" cy="181389"/>
          </a:xfrm>
          <a:prstGeom prst="rightArrow">
            <a:avLst/>
          </a:prstGeom>
          <a:solidFill>
            <a:srgbClr val="D3D112"/>
          </a:solidFill>
          <a:ln w="9525" cap="flat" cmpd="sng" algn="ctr">
            <a:solidFill>
              <a:schemeClr val="tx1"/>
            </a:solid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000000"/>
              </a:solidFill>
              <a:latin typeface="Calibri"/>
              <a:ea typeface="ＭＳ Ｐゴシック" charset="0"/>
              <a:cs typeface="Calibri"/>
            </a:endParaRPr>
          </a:p>
        </p:txBody>
      </p:sp>
      <p:sp>
        <p:nvSpPr>
          <p:cNvPr id="16" name="Rectangle 3"/>
          <p:cNvSpPr>
            <a:spLocks noGrp="1" noChangeArrowheads="1"/>
          </p:cNvSpPr>
          <p:nvPr>
            <p:ph type="title"/>
          </p:nvPr>
        </p:nvSpPr>
        <p:spPr>
          <a:xfrm>
            <a:off x="129027" y="48506"/>
            <a:ext cx="10536196" cy="736408"/>
          </a:xfrm>
        </p:spPr>
        <p:txBody>
          <a:bodyPr/>
          <a:lstStyle/>
          <a:p>
            <a:r>
              <a:rPr lang="en-US" sz="3199" b="0" dirty="0">
                <a:latin typeface="Calibri"/>
                <a:cs typeface="Calibri"/>
              </a:rPr>
              <a:t>Modeling of two-stream instability is expensive</a:t>
            </a:r>
          </a:p>
        </p:txBody>
      </p:sp>
    </p:spTree>
    <p:extLst>
      <p:ext uri="{BB962C8B-B14F-4D97-AF65-F5344CB8AC3E}">
        <p14:creationId xmlns:p14="http://schemas.microsoft.com/office/powerpoint/2010/main" val="253132844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Group 29"/>
          <p:cNvGrpSpPr>
            <a:grpSpLocks/>
          </p:cNvGrpSpPr>
          <p:nvPr/>
        </p:nvGrpSpPr>
        <p:grpSpPr bwMode="auto">
          <a:xfrm>
            <a:off x="1852128" y="3627232"/>
            <a:ext cx="8138580" cy="330114"/>
            <a:chOff x="218" y="2689"/>
            <a:chExt cx="5128" cy="208"/>
          </a:xfrm>
        </p:grpSpPr>
        <p:grpSp>
          <p:nvGrpSpPr>
            <p:cNvPr id="169" name="Group 30"/>
            <p:cNvGrpSpPr>
              <a:grpSpLocks/>
            </p:cNvGrpSpPr>
            <p:nvPr/>
          </p:nvGrpSpPr>
          <p:grpSpPr bwMode="auto">
            <a:xfrm>
              <a:off x="218" y="2703"/>
              <a:ext cx="5128" cy="194"/>
              <a:chOff x="208" y="1012"/>
              <a:chExt cx="5128" cy="194"/>
            </a:xfrm>
          </p:grpSpPr>
          <p:sp>
            <p:nvSpPr>
              <p:cNvPr id="174" name="AutoShape 31"/>
              <p:cNvSpPr>
                <a:spLocks noChangeArrowheads="1"/>
              </p:cNvSpPr>
              <p:nvPr/>
            </p:nvSpPr>
            <p:spPr bwMode="auto">
              <a:xfrm rot="5400000" flipH="1">
                <a:off x="726" y="494"/>
                <a:ext cx="193" cy="1229"/>
              </a:xfrm>
              <a:prstGeom prst="cube">
                <a:avLst>
                  <a:gd name="adj" fmla="val 84120"/>
                </a:avLst>
              </a:prstGeom>
              <a:solidFill>
                <a:srgbClr val="5F5FFF"/>
              </a:solidFill>
              <a:ln w="9525">
                <a:solidFill>
                  <a:schemeClr val="tx1"/>
                </a:solidFill>
                <a:miter lim="800000"/>
                <a:headEnd/>
                <a:tailEnd/>
              </a:ln>
            </p:spPr>
            <p:txBody>
              <a:bodyPr rot="10800000" vert="eaVert" wrap="none" anchor="ctr"/>
              <a:lstStyle/>
              <a:p>
                <a:pPr algn="ctr"/>
                <a:endParaRPr lang="en-US" sz="2399">
                  <a:latin typeface="Calibri"/>
                  <a:cs typeface="Calibri"/>
                </a:endParaRPr>
              </a:p>
            </p:txBody>
          </p:sp>
          <p:sp>
            <p:nvSpPr>
              <p:cNvPr id="175" name="AutoShape 32"/>
              <p:cNvSpPr>
                <a:spLocks noChangeArrowheads="1"/>
              </p:cNvSpPr>
              <p:nvPr/>
            </p:nvSpPr>
            <p:spPr bwMode="auto">
              <a:xfrm rot="5400000" flipH="1">
                <a:off x="1390" y="898"/>
                <a:ext cx="193" cy="424"/>
              </a:xfrm>
              <a:prstGeom prst="cube">
                <a:avLst>
                  <a:gd name="adj" fmla="val 84120"/>
                </a:avLst>
              </a:prstGeom>
              <a:solidFill>
                <a:srgbClr val="98BDF6"/>
              </a:solidFill>
              <a:ln w="9525">
                <a:solidFill>
                  <a:schemeClr val="tx1"/>
                </a:solidFill>
                <a:miter lim="800000"/>
                <a:headEnd/>
                <a:tailEnd/>
              </a:ln>
            </p:spPr>
            <p:txBody>
              <a:bodyPr rot="10800000" vert="eaVert" wrap="none" anchor="ctr"/>
              <a:lstStyle/>
              <a:p>
                <a:pPr algn="ctr"/>
                <a:endParaRPr lang="en-US" sz="2399">
                  <a:latin typeface="Calibri"/>
                  <a:cs typeface="Calibri"/>
                </a:endParaRPr>
              </a:p>
            </p:txBody>
          </p:sp>
          <p:sp>
            <p:nvSpPr>
              <p:cNvPr id="176" name="AutoShape 33"/>
              <p:cNvSpPr>
                <a:spLocks noChangeArrowheads="1"/>
              </p:cNvSpPr>
              <p:nvPr/>
            </p:nvSpPr>
            <p:spPr bwMode="auto">
              <a:xfrm rot="5400000" flipH="1">
                <a:off x="3207" y="-663"/>
                <a:ext cx="193" cy="3543"/>
              </a:xfrm>
              <a:prstGeom prst="cube">
                <a:avLst>
                  <a:gd name="adj" fmla="val 84120"/>
                </a:avLst>
              </a:prstGeom>
              <a:solidFill>
                <a:srgbClr val="48FD48"/>
              </a:solidFill>
              <a:ln w="9525">
                <a:solidFill>
                  <a:schemeClr val="tx1"/>
                </a:solidFill>
                <a:miter lim="800000"/>
                <a:headEnd/>
                <a:tailEnd/>
              </a:ln>
            </p:spPr>
            <p:txBody>
              <a:bodyPr rot="10800000" vert="eaVert" wrap="none" anchor="ctr"/>
              <a:lstStyle/>
              <a:p>
                <a:pPr algn="ctr"/>
                <a:endParaRPr lang="en-US" sz="2399">
                  <a:latin typeface="Calibri"/>
                  <a:cs typeface="Calibri"/>
                </a:endParaRPr>
              </a:p>
            </p:txBody>
          </p:sp>
          <p:sp>
            <p:nvSpPr>
              <p:cNvPr id="177" name="AutoShape 34"/>
              <p:cNvSpPr>
                <a:spLocks noChangeArrowheads="1"/>
              </p:cNvSpPr>
              <p:nvPr/>
            </p:nvSpPr>
            <p:spPr bwMode="auto">
              <a:xfrm rot="5400000" flipH="1">
                <a:off x="5027" y="898"/>
                <a:ext cx="193" cy="424"/>
              </a:xfrm>
              <a:prstGeom prst="cube">
                <a:avLst>
                  <a:gd name="adj" fmla="val 84120"/>
                </a:avLst>
              </a:prstGeom>
              <a:solidFill>
                <a:srgbClr val="98BDF6"/>
              </a:solidFill>
              <a:ln w="9525">
                <a:solidFill>
                  <a:schemeClr val="tx1"/>
                </a:solidFill>
                <a:miter lim="800000"/>
                <a:headEnd/>
                <a:tailEnd/>
              </a:ln>
            </p:spPr>
            <p:txBody>
              <a:bodyPr rot="10800000" vert="eaVert" wrap="none" anchor="ctr"/>
              <a:lstStyle/>
              <a:p>
                <a:pPr algn="ctr"/>
                <a:endParaRPr lang="en-US" sz="2399">
                  <a:latin typeface="Calibri"/>
                  <a:cs typeface="Calibri"/>
                </a:endParaRPr>
              </a:p>
            </p:txBody>
          </p:sp>
        </p:grpSp>
        <p:sp>
          <p:nvSpPr>
            <p:cNvPr id="170" name="Text Box 35"/>
            <p:cNvSpPr txBox="1">
              <a:spLocks noChangeArrowheads="1"/>
            </p:cNvSpPr>
            <p:nvPr/>
          </p:nvSpPr>
          <p:spPr bwMode="auto">
            <a:xfrm>
              <a:off x="3031" y="2689"/>
              <a:ext cx="351" cy="1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400">
                  <a:solidFill>
                    <a:srgbClr val="F1F301"/>
                  </a:solidFill>
                  <a:latin typeface="Calibri"/>
                  <a:cs typeface="Calibri"/>
                </a:rPr>
                <a:t>bend</a:t>
              </a:r>
            </a:p>
          </p:txBody>
        </p:sp>
        <p:sp>
          <p:nvSpPr>
            <p:cNvPr id="171" name="Text Box 36"/>
            <p:cNvSpPr txBox="1">
              <a:spLocks noChangeArrowheads="1"/>
            </p:cNvSpPr>
            <p:nvPr/>
          </p:nvSpPr>
          <p:spPr bwMode="auto">
            <a:xfrm>
              <a:off x="1330" y="2689"/>
              <a:ext cx="314" cy="1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400">
                  <a:solidFill>
                    <a:srgbClr val="F1F301"/>
                  </a:solidFill>
                  <a:latin typeface="Calibri"/>
                  <a:cs typeface="Calibri"/>
                </a:rPr>
                <a:t>drift</a:t>
              </a:r>
            </a:p>
          </p:txBody>
        </p:sp>
        <p:sp>
          <p:nvSpPr>
            <p:cNvPr id="172" name="Text Box 37"/>
            <p:cNvSpPr txBox="1">
              <a:spLocks noChangeArrowheads="1"/>
            </p:cNvSpPr>
            <p:nvPr/>
          </p:nvSpPr>
          <p:spPr bwMode="auto">
            <a:xfrm>
              <a:off x="4970" y="2689"/>
              <a:ext cx="314" cy="1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400">
                  <a:solidFill>
                    <a:srgbClr val="F1F301"/>
                  </a:solidFill>
                  <a:latin typeface="Calibri"/>
                  <a:cs typeface="Calibri"/>
                </a:rPr>
                <a:t>drift</a:t>
              </a:r>
            </a:p>
          </p:txBody>
        </p:sp>
        <p:sp>
          <p:nvSpPr>
            <p:cNvPr id="173" name="Text Box 38"/>
            <p:cNvSpPr txBox="1">
              <a:spLocks noChangeArrowheads="1"/>
            </p:cNvSpPr>
            <p:nvPr/>
          </p:nvSpPr>
          <p:spPr bwMode="auto">
            <a:xfrm>
              <a:off x="602" y="2689"/>
              <a:ext cx="349" cy="1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400">
                  <a:solidFill>
                    <a:srgbClr val="F1F301"/>
                  </a:solidFill>
                  <a:latin typeface="Calibri"/>
                  <a:cs typeface="Calibri"/>
                </a:rPr>
                <a:t>quad</a:t>
              </a:r>
            </a:p>
          </p:txBody>
        </p:sp>
      </p:grpSp>
      <p:sp>
        <p:nvSpPr>
          <p:cNvPr id="178" name="Line 39"/>
          <p:cNvSpPr>
            <a:spLocks noChangeShapeType="1"/>
          </p:cNvSpPr>
          <p:nvPr/>
        </p:nvSpPr>
        <p:spPr bwMode="auto">
          <a:xfrm>
            <a:off x="5845238" y="3136824"/>
            <a:ext cx="0" cy="650706"/>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sp>
        <p:nvSpPr>
          <p:cNvPr id="179" name="Text Box 41"/>
          <p:cNvSpPr txBox="1">
            <a:spLocks noChangeArrowheads="1"/>
          </p:cNvSpPr>
          <p:nvPr/>
        </p:nvSpPr>
        <p:spPr bwMode="auto">
          <a:xfrm>
            <a:off x="5459881" y="3216179"/>
            <a:ext cx="458661" cy="4615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2399" dirty="0" err="1">
                <a:latin typeface="Calibri"/>
                <a:cs typeface="Calibri"/>
              </a:rPr>
              <a:t>s</a:t>
            </a:r>
            <a:r>
              <a:rPr lang="en-US" sz="2399" baseline="-25000" dirty="0" err="1">
                <a:latin typeface="Calibri"/>
                <a:cs typeface="Calibri"/>
              </a:rPr>
              <a:t>n</a:t>
            </a:r>
            <a:r>
              <a:rPr lang="en-US" sz="2399" baseline="-25000" dirty="0">
                <a:latin typeface="Calibri"/>
                <a:cs typeface="Calibri"/>
              </a:rPr>
              <a:t> </a:t>
            </a:r>
          </a:p>
        </p:txBody>
      </p:sp>
      <p:sp>
        <p:nvSpPr>
          <p:cNvPr id="180" name="Text Box 42"/>
          <p:cNvSpPr txBox="1">
            <a:spLocks noChangeArrowheads="1"/>
          </p:cNvSpPr>
          <p:nvPr/>
        </p:nvSpPr>
        <p:spPr bwMode="auto">
          <a:xfrm>
            <a:off x="2034644" y="3324101"/>
            <a:ext cx="847504" cy="3967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999">
                <a:latin typeface="Calibri"/>
                <a:cs typeface="Calibri"/>
              </a:rPr>
              <a:t>lattice</a:t>
            </a:r>
          </a:p>
        </p:txBody>
      </p:sp>
      <p:grpSp>
        <p:nvGrpSpPr>
          <p:cNvPr id="181" name="Group 180"/>
          <p:cNvGrpSpPr/>
          <p:nvPr/>
        </p:nvGrpSpPr>
        <p:grpSpPr>
          <a:xfrm>
            <a:off x="3356687" y="1100506"/>
            <a:ext cx="5438324" cy="2269197"/>
            <a:chOff x="179388" y="1220704"/>
            <a:chExt cx="5439741" cy="2269788"/>
          </a:xfrm>
        </p:grpSpPr>
        <p:sp>
          <p:nvSpPr>
            <p:cNvPr id="182" name="Text Box 6"/>
            <p:cNvSpPr txBox="1">
              <a:spLocks noChangeArrowheads="1"/>
            </p:cNvSpPr>
            <p:nvPr/>
          </p:nvSpPr>
          <p:spPr bwMode="auto">
            <a:xfrm>
              <a:off x="1508124" y="1220704"/>
              <a:ext cx="4111005" cy="4001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l"/>
              <a:r>
                <a:rPr lang="en-US" sz="1999" dirty="0">
                  <a:latin typeface="Calibri"/>
                  <a:cs typeface="Calibri"/>
                </a:rPr>
                <a:t>2-D slab of electrons (fast time scale)</a:t>
              </a:r>
            </a:p>
          </p:txBody>
        </p:sp>
        <p:sp>
          <p:nvSpPr>
            <p:cNvPr id="183" name="Text Box 7"/>
            <p:cNvSpPr txBox="1">
              <a:spLocks noChangeArrowheads="1"/>
            </p:cNvSpPr>
            <p:nvPr/>
          </p:nvSpPr>
          <p:spPr bwMode="auto">
            <a:xfrm>
              <a:off x="179388" y="2474829"/>
              <a:ext cx="1798637" cy="1015663"/>
            </a:xfrm>
            <a:prstGeom prst="rect">
              <a:avLst/>
            </a:prstGeom>
            <a:noFill/>
            <a:ln>
              <a:noFill/>
            </a:ln>
            <a:extLst>
              <a:ext uri="{909E8E84-426E-40dd-AFC4-6F175D3DCCD1}">
                <a14:hiddenFill xmlns="" xmlns:a14="http://schemas.microsoft.com/office/drawing/2010/main">
                  <a:solidFill>
                    <a:srgbClr val="00279F"/>
                  </a:solidFill>
                </a14:hiddenFill>
              </a:ext>
              <a:ext uri="{91240B29-F687-4f45-9708-019B960494DF}">
                <a14:hiddenLine xmlns="" xmlns:a14="http://schemas.microsoft.com/office/drawing/2010/main" w="9525">
                  <a:solidFill>
                    <a:schemeClr val="bg1"/>
                  </a:solidFill>
                  <a:miter lim="800000"/>
                  <a:headEnd/>
                  <a:tailEnd/>
                </a14:hiddenLine>
              </a:ext>
            </a:extLst>
          </p:spPr>
          <p:txBody>
            <a:bodyPr>
              <a:spAutoFit/>
            </a:bodyPr>
            <a:lstStyle/>
            <a:p>
              <a:pPr algn="l"/>
              <a:r>
                <a:rPr lang="en-US" sz="1999" dirty="0">
                  <a:latin typeface="Calibri"/>
                  <a:cs typeface="Calibri"/>
                </a:rPr>
                <a:t>3-D beam</a:t>
              </a:r>
            </a:p>
            <a:p>
              <a:pPr algn="l"/>
              <a:r>
                <a:rPr lang="en-US" sz="1999" dirty="0">
                  <a:latin typeface="Calibri"/>
                  <a:cs typeface="Calibri"/>
                </a:rPr>
                <a:t>(long time scale)</a:t>
              </a:r>
            </a:p>
          </p:txBody>
        </p:sp>
        <p:sp>
          <p:nvSpPr>
            <p:cNvPr id="184" name="Text Box 8"/>
            <p:cNvSpPr txBox="1">
              <a:spLocks noChangeArrowheads="1"/>
            </p:cNvSpPr>
            <p:nvPr/>
          </p:nvSpPr>
          <p:spPr bwMode="auto">
            <a:xfrm>
              <a:off x="4503738" y="2387516"/>
              <a:ext cx="274948"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l"/>
              <a:r>
                <a:rPr lang="en-US">
                  <a:latin typeface="Calibri"/>
                  <a:cs typeface="Calibri"/>
                </a:rPr>
                <a:t>s</a:t>
              </a:r>
            </a:p>
          </p:txBody>
        </p:sp>
        <p:sp>
          <p:nvSpPr>
            <p:cNvPr id="185" name="Line 9"/>
            <p:cNvSpPr>
              <a:spLocks noChangeShapeType="1"/>
            </p:cNvSpPr>
            <p:nvPr/>
          </p:nvSpPr>
          <p:spPr bwMode="auto">
            <a:xfrm flipH="1">
              <a:off x="2501900" y="1844591"/>
              <a:ext cx="360363"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grpSp>
          <p:nvGrpSpPr>
            <p:cNvPr id="186" name="Group 10"/>
            <p:cNvGrpSpPr>
              <a:grpSpLocks/>
            </p:cNvGrpSpPr>
            <p:nvPr/>
          </p:nvGrpSpPr>
          <p:grpSpPr bwMode="auto">
            <a:xfrm>
              <a:off x="1833563" y="1631866"/>
              <a:ext cx="2127250" cy="1716088"/>
              <a:chOff x="1765" y="792"/>
              <a:chExt cx="1787" cy="1480"/>
            </a:xfrm>
          </p:grpSpPr>
          <p:sp>
            <p:nvSpPr>
              <p:cNvPr id="220" name="Line 11"/>
              <p:cNvSpPr>
                <a:spLocks noChangeShapeType="1"/>
              </p:cNvSpPr>
              <p:nvPr/>
            </p:nvSpPr>
            <p:spPr bwMode="auto">
              <a:xfrm>
                <a:off x="2163" y="792"/>
                <a:ext cx="0" cy="108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sp>
            <p:nvSpPr>
              <p:cNvPr id="221" name="Line 12"/>
              <p:cNvSpPr>
                <a:spLocks noChangeShapeType="1"/>
              </p:cNvSpPr>
              <p:nvPr/>
            </p:nvSpPr>
            <p:spPr bwMode="auto">
              <a:xfrm flipH="1">
                <a:off x="2163" y="1872"/>
                <a:ext cx="1389" cy="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sp>
            <p:nvSpPr>
              <p:cNvPr id="222" name="Line 13"/>
              <p:cNvSpPr>
                <a:spLocks noChangeShapeType="1"/>
              </p:cNvSpPr>
              <p:nvPr/>
            </p:nvSpPr>
            <p:spPr bwMode="auto">
              <a:xfrm flipV="1">
                <a:off x="1765" y="1869"/>
                <a:ext cx="398" cy="403"/>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grpSp>
        <p:sp>
          <p:nvSpPr>
            <p:cNvPr id="187" name="AutoShape 14"/>
            <p:cNvSpPr>
              <a:spLocks noChangeArrowheads="1"/>
            </p:cNvSpPr>
            <p:nvPr/>
          </p:nvSpPr>
          <p:spPr bwMode="auto">
            <a:xfrm rot="5400000">
              <a:off x="2036763" y="2397041"/>
              <a:ext cx="222250"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88" name="AutoShape 15"/>
            <p:cNvSpPr>
              <a:spLocks noChangeArrowheads="1"/>
            </p:cNvSpPr>
            <p:nvPr/>
          </p:nvSpPr>
          <p:spPr bwMode="auto">
            <a:xfrm rot="5400000">
              <a:off x="2074069" y="2397835"/>
              <a:ext cx="32226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89" name="AutoShape 16"/>
            <p:cNvSpPr>
              <a:spLocks noChangeArrowheads="1"/>
            </p:cNvSpPr>
            <p:nvPr/>
          </p:nvSpPr>
          <p:spPr bwMode="auto">
            <a:xfrm rot="5400000">
              <a:off x="2132807" y="2397835"/>
              <a:ext cx="3825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0" name="AutoShape 17"/>
            <p:cNvSpPr>
              <a:spLocks noChangeArrowheads="1"/>
            </p:cNvSpPr>
            <p:nvPr/>
          </p:nvSpPr>
          <p:spPr bwMode="auto">
            <a:xfrm rot="5400000">
              <a:off x="2197894" y="2397835"/>
              <a:ext cx="4333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1" name="AutoShape 18"/>
            <p:cNvSpPr>
              <a:spLocks noChangeArrowheads="1"/>
            </p:cNvSpPr>
            <p:nvPr/>
          </p:nvSpPr>
          <p:spPr bwMode="auto">
            <a:xfrm rot="5400000">
              <a:off x="2270919" y="2397835"/>
              <a:ext cx="46831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2" name="AutoShape 19"/>
            <p:cNvSpPr>
              <a:spLocks noChangeArrowheads="1"/>
            </p:cNvSpPr>
            <p:nvPr/>
          </p:nvSpPr>
          <p:spPr bwMode="auto">
            <a:xfrm rot="5400000">
              <a:off x="2346325" y="2397041"/>
              <a:ext cx="498475"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3" name="AutoShape 20"/>
            <p:cNvSpPr>
              <a:spLocks noChangeArrowheads="1"/>
            </p:cNvSpPr>
            <p:nvPr/>
          </p:nvSpPr>
          <p:spPr bwMode="auto">
            <a:xfrm rot="5400000">
              <a:off x="2427288" y="2397041"/>
              <a:ext cx="517525"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4" name="AutoShape 21"/>
            <p:cNvSpPr>
              <a:spLocks noChangeArrowheads="1"/>
            </p:cNvSpPr>
            <p:nvPr/>
          </p:nvSpPr>
          <p:spPr bwMode="auto">
            <a:xfrm rot="5400000">
              <a:off x="2511426" y="2397041"/>
              <a:ext cx="533400"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5" name="AutoShape 22"/>
            <p:cNvSpPr>
              <a:spLocks noChangeArrowheads="1"/>
            </p:cNvSpPr>
            <p:nvPr/>
          </p:nvSpPr>
          <p:spPr bwMode="auto">
            <a:xfrm rot="5400000">
              <a:off x="2593182" y="2397835"/>
              <a:ext cx="5476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6" name="AutoShape 23"/>
            <p:cNvSpPr>
              <a:spLocks noChangeArrowheads="1"/>
            </p:cNvSpPr>
            <p:nvPr/>
          </p:nvSpPr>
          <p:spPr bwMode="auto">
            <a:xfrm rot="5400000" flipH="1">
              <a:off x="2009775" y="2208129"/>
              <a:ext cx="1719263" cy="560387"/>
            </a:xfrm>
            <a:prstGeom prst="cube">
              <a:avLst>
                <a:gd name="adj" fmla="val 84120"/>
              </a:avLst>
            </a:prstGeom>
            <a:solidFill>
              <a:srgbClr val="299E9F"/>
            </a:solidFill>
            <a:ln w="9525">
              <a:solidFill>
                <a:schemeClr val="tx1"/>
              </a:solidFill>
              <a:miter lim="800000"/>
              <a:headEnd/>
              <a:tailEnd/>
            </a:ln>
          </p:spPr>
          <p:txBody>
            <a:bodyPr wrap="none" anchor="ctr"/>
            <a:lstStyle/>
            <a:p>
              <a:endParaRPr lang="en-US">
                <a:latin typeface="Calibri"/>
                <a:cs typeface="Calibri"/>
              </a:endParaRPr>
            </a:p>
          </p:txBody>
        </p:sp>
        <p:sp>
          <p:nvSpPr>
            <p:cNvPr id="197" name="AutoShape 24"/>
            <p:cNvSpPr>
              <a:spLocks noChangeArrowheads="1"/>
            </p:cNvSpPr>
            <p:nvPr/>
          </p:nvSpPr>
          <p:spPr bwMode="auto">
            <a:xfrm rot="5400000">
              <a:off x="2683669" y="2397835"/>
              <a:ext cx="5476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8" name="AutoShape 25"/>
            <p:cNvSpPr>
              <a:spLocks noChangeArrowheads="1"/>
            </p:cNvSpPr>
            <p:nvPr/>
          </p:nvSpPr>
          <p:spPr bwMode="auto">
            <a:xfrm rot="5400000">
              <a:off x="2782094" y="2396248"/>
              <a:ext cx="533400" cy="182562"/>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9" name="AutoShape 26"/>
            <p:cNvSpPr>
              <a:spLocks noChangeArrowheads="1"/>
            </p:cNvSpPr>
            <p:nvPr/>
          </p:nvSpPr>
          <p:spPr bwMode="auto">
            <a:xfrm rot="5400000">
              <a:off x="2880519" y="2396247"/>
              <a:ext cx="517525" cy="182563"/>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0" name="AutoShape 27"/>
            <p:cNvSpPr>
              <a:spLocks noChangeArrowheads="1"/>
            </p:cNvSpPr>
            <p:nvPr/>
          </p:nvSpPr>
          <p:spPr bwMode="auto">
            <a:xfrm rot="5400000">
              <a:off x="2979738" y="2397041"/>
              <a:ext cx="498475"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1" name="AutoShape 28"/>
            <p:cNvSpPr>
              <a:spLocks noChangeArrowheads="1"/>
            </p:cNvSpPr>
            <p:nvPr/>
          </p:nvSpPr>
          <p:spPr bwMode="auto">
            <a:xfrm rot="5400000">
              <a:off x="3085306" y="2397835"/>
              <a:ext cx="46831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2" name="AutoShape 29"/>
            <p:cNvSpPr>
              <a:spLocks noChangeArrowheads="1"/>
            </p:cNvSpPr>
            <p:nvPr/>
          </p:nvSpPr>
          <p:spPr bwMode="auto">
            <a:xfrm rot="5400000">
              <a:off x="3191669" y="2397835"/>
              <a:ext cx="4333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3" name="AutoShape 30"/>
            <p:cNvSpPr>
              <a:spLocks noChangeArrowheads="1"/>
            </p:cNvSpPr>
            <p:nvPr/>
          </p:nvSpPr>
          <p:spPr bwMode="auto">
            <a:xfrm rot="5400000">
              <a:off x="3307557" y="2397835"/>
              <a:ext cx="3825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4" name="AutoShape 31"/>
            <p:cNvSpPr>
              <a:spLocks noChangeArrowheads="1"/>
            </p:cNvSpPr>
            <p:nvPr/>
          </p:nvSpPr>
          <p:spPr bwMode="auto">
            <a:xfrm rot="5400000">
              <a:off x="3426619" y="2397835"/>
              <a:ext cx="32226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5" name="AutoShape 32"/>
            <p:cNvSpPr>
              <a:spLocks noChangeArrowheads="1"/>
            </p:cNvSpPr>
            <p:nvPr/>
          </p:nvSpPr>
          <p:spPr bwMode="auto">
            <a:xfrm rot="5400000">
              <a:off x="3567113" y="2397041"/>
              <a:ext cx="222250"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6" name="Line 33"/>
            <p:cNvSpPr>
              <a:spLocks noChangeShapeType="1"/>
            </p:cNvSpPr>
            <p:nvPr/>
          </p:nvSpPr>
          <p:spPr bwMode="auto">
            <a:xfrm>
              <a:off x="3730625" y="2474437"/>
              <a:ext cx="1138238" cy="4762"/>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sp>
          <p:nvSpPr>
            <p:cNvPr id="207" name="Line 34"/>
            <p:cNvSpPr>
              <a:spLocks noChangeShapeType="1"/>
            </p:cNvSpPr>
            <p:nvPr/>
          </p:nvSpPr>
          <p:spPr bwMode="auto">
            <a:xfrm>
              <a:off x="584200" y="2487529"/>
              <a:ext cx="1476375" cy="0"/>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sp>
          <p:nvSpPr>
            <p:cNvPr id="208" name="AutoShape 35"/>
            <p:cNvSpPr>
              <a:spLocks noChangeArrowheads="1"/>
            </p:cNvSpPr>
            <p:nvPr/>
          </p:nvSpPr>
          <p:spPr bwMode="auto">
            <a:xfrm rot="5400000" flipH="1">
              <a:off x="2101056" y="2208923"/>
              <a:ext cx="1719263" cy="558800"/>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09" name="AutoShape 36"/>
            <p:cNvSpPr>
              <a:spLocks noChangeArrowheads="1"/>
            </p:cNvSpPr>
            <p:nvPr/>
          </p:nvSpPr>
          <p:spPr bwMode="auto">
            <a:xfrm rot="5400000" flipH="1">
              <a:off x="2192337" y="2208129"/>
              <a:ext cx="1719263"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0" name="AutoShape 37"/>
            <p:cNvSpPr>
              <a:spLocks noChangeArrowheads="1"/>
            </p:cNvSpPr>
            <p:nvPr/>
          </p:nvSpPr>
          <p:spPr bwMode="auto">
            <a:xfrm rot="5400000" flipH="1">
              <a:off x="2282825" y="2208129"/>
              <a:ext cx="1719263" cy="560387"/>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1" name="AutoShape 38"/>
            <p:cNvSpPr>
              <a:spLocks noChangeArrowheads="1"/>
            </p:cNvSpPr>
            <p:nvPr/>
          </p:nvSpPr>
          <p:spPr bwMode="auto">
            <a:xfrm rot="5400000" flipH="1">
              <a:off x="2374900" y="2208129"/>
              <a:ext cx="1719263" cy="560387"/>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2" name="AutoShape 39"/>
            <p:cNvSpPr>
              <a:spLocks noChangeArrowheads="1"/>
            </p:cNvSpPr>
            <p:nvPr/>
          </p:nvSpPr>
          <p:spPr bwMode="auto">
            <a:xfrm rot="5400000" flipH="1">
              <a:off x="2462212" y="2208129"/>
              <a:ext cx="1719263"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3" name="AutoShape 40"/>
            <p:cNvSpPr>
              <a:spLocks noChangeArrowheads="1"/>
            </p:cNvSpPr>
            <p:nvPr/>
          </p:nvSpPr>
          <p:spPr bwMode="auto">
            <a:xfrm rot="5400000" flipH="1">
              <a:off x="2547144" y="2208922"/>
              <a:ext cx="1720850"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4" name="AutoShape 41"/>
            <p:cNvSpPr>
              <a:spLocks noChangeArrowheads="1"/>
            </p:cNvSpPr>
            <p:nvPr/>
          </p:nvSpPr>
          <p:spPr bwMode="auto">
            <a:xfrm rot="5400000" flipH="1">
              <a:off x="2637632" y="2208922"/>
              <a:ext cx="1720850" cy="560387"/>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5" name="AutoShape 42"/>
            <p:cNvSpPr>
              <a:spLocks noChangeArrowheads="1"/>
            </p:cNvSpPr>
            <p:nvPr/>
          </p:nvSpPr>
          <p:spPr bwMode="auto">
            <a:xfrm rot="5400000" flipH="1">
              <a:off x="2730500" y="2209716"/>
              <a:ext cx="1720850" cy="558800"/>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6" name="AutoShape 43"/>
            <p:cNvSpPr>
              <a:spLocks noChangeArrowheads="1"/>
            </p:cNvSpPr>
            <p:nvPr/>
          </p:nvSpPr>
          <p:spPr bwMode="auto">
            <a:xfrm rot="5400000" flipH="1">
              <a:off x="2823369" y="2208922"/>
              <a:ext cx="1720850"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7" name="AutoShape 44"/>
            <p:cNvSpPr>
              <a:spLocks noChangeArrowheads="1"/>
            </p:cNvSpPr>
            <p:nvPr/>
          </p:nvSpPr>
          <p:spPr bwMode="auto">
            <a:xfrm>
              <a:off x="1835150" y="1627104"/>
              <a:ext cx="2125663" cy="1720850"/>
            </a:xfrm>
            <a:prstGeom prst="cube">
              <a:avLst>
                <a:gd name="adj" fmla="val 26685"/>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latin typeface="Calibri"/>
                <a:cs typeface="Calibri"/>
              </a:endParaRPr>
            </a:p>
          </p:txBody>
        </p:sp>
        <p:sp>
          <p:nvSpPr>
            <p:cNvPr id="218" name="Line 45"/>
            <p:cNvSpPr>
              <a:spLocks noChangeShapeType="1"/>
            </p:cNvSpPr>
            <p:nvPr/>
          </p:nvSpPr>
          <p:spPr bwMode="auto">
            <a:xfrm flipV="1">
              <a:off x="3724275" y="2479591"/>
              <a:ext cx="665163" cy="63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sp>
          <p:nvSpPr>
            <p:cNvPr id="219" name="Line 128"/>
            <p:cNvSpPr>
              <a:spLocks noChangeShapeType="1"/>
            </p:cNvSpPr>
            <p:nvPr/>
          </p:nvSpPr>
          <p:spPr bwMode="auto">
            <a:xfrm flipV="1">
              <a:off x="1465263" y="2541504"/>
              <a:ext cx="595312"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a:cs typeface="Calibri"/>
              </a:endParaRPr>
            </a:p>
          </p:txBody>
        </p:sp>
      </p:grpSp>
      <p:sp>
        <p:nvSpPr>
          <p:cNvPr id="223" name="Rectangle 3"/>
          <p:cNvSpPr>
            <a:spLocks noGrp="1" noChangeArrowheads="1"/>
          </p:cNvSpPr>
          <p:nvPr>
            <p:ph type="title"/>
          </p:nvPr>
        </p:nvSpPr>
        <p:spPr>
          <a:xfrm>
            <a:off x="78537" y="48506"/>
            <a:ext cx="10586685" cy="736408"/>
          </a:xfrm>
        </p:spPr>
        <p:txBody>
          <a:bodyPr/>
          <a:lstStyle/>
          <a:p>
            <a:r>
              <a:rPr lang="en-US" sz="3199" b="0" dirty="0" err="1">
                <a:latin typeface="Calibri"/>
                <a:cs typeface="Calibri"/>
              </a:rPr>
              <a:t>Quasistatic</a:t>
            </a:r>
            <a:r>
              <a:rPr lang="en-US" sz="3199" b="0" dirty="0">
                <a:latin typeface="Calibri"/>
                <a:cs typeface="Calibri"/>
              </a:rPr>
              <a:t> approximation approach</a:t>
            </a:r>
          </a:p>
        </p:txBody>
      </p:sp>
      <p:sp>
        <p:nvSpPr>
          <p:cNvPr id="224" name="Text Box 4"/>
          <p:cNvSpPr txBox="1">
            <a:spLocks noChangeArrowheads="1"/>
          </p:cNvSpPr>
          <p:nvPr/>
        </p:nvSpPr>
        <p:spPr bwMode="auto">
          <a:xfrm>
            <a:off x="2072130" y="4197007"/>
            <a:ext cx="8379378" cy="1938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063" indent="-457063">
              <a:buFont typeface="+mj-lt"/>
              <a:buAutoNum type="arabicPeriod"/>
            </a:pPr>
            <a:r>
              <a:rPr lang="en-US" sz="1999" dirty="0">
                <a:latin typeface="Calibri"/>
                <a:cs typeface="Calibri"/>
              </a:rPr>
              <a:t>2-D slab of electrons is stepped backward (with small time steps) through the beam field and its self-field (solving 2-D Poisson at each step),</a:t>
            </a:r>
          </a:p>
          <a:p>
            <a:pPr marL="457063" indent="-457063">
              <a:buFont typeface="+mj-lt"/>
              <a:buAutoNum type="arabicPeriod"/>
            </a:pPr>
            <a:r>
              <a:rPr lang="en-US" sz="1999" dirty="0">
                <a:latin typeface="Calibri"/>
                <a:cs typeface="Calibri"/>
              </a:rPr>
              <a:t>2-D electron fields are stacked in a 3-D array and added to beam self-field,</a:t>
            </a:r>
          </a:p>
          <a:p>
            <a:pPr marL="457063" indent="-457063">
              <a:buFont typeface="+mj-lt"/>
              <a:buAutoNum type="arabicPeriod"/>
            </a:pPr>
            <a:r>
              <a:rPr lang="en-US" sz="1999" dirty="0">
                <a:latin typeface="Calibri"/>
                <a:cs typeface="Calibri"/>
              </a:rPr>
              <a:t>3-D field is used to kick the 3-D beam,</a:t>
            </a:r>
          </a:p>
          <a:p>
            <a:pPr marL="457063" indent="-457063">
              <a:buFont typeface="+mj-lt"/>
              <a:buAutoNum type="arabicPeriod"/>
            </a:pPr>
            <a:r>
              <a:rPr lang="en-US" sz="1999" dirty="0">
                <a:latin typeface="Calibri"/>
                <a:cs typeface="Calibri"/>
              </a:rPr>
              <a:t>3-D beam is pushed to next station with large time steps,</a:t>
            </a:r>
          </a:p>
          <a:p>
            <a:pPr marL="457063" indent="-457063">
              <a:buFont typeface="+mj-lt"/>
              <a:buAutoNum type="arabicPeriod"/>
            </a:pPr>
            <a:r>
              <a:rPr lang="en-US" sz="1999" dirty="0">
                <a:latin typeface="Calibri"/>
                <a:cs typeface="Calibri"/>
              </a:rPr>
              <a:t>Solve Poisson for 3-D beam self-field.</a:t>
            </a:r>
          </a:p>
        </p:txBody>
      </p:sp>
      <p:sp>
        <p:nvSpPr>
          <p:cNvPr id="225" name="Line 33"/>
          <p:cNvSpPr>
            <a:spLocks noChangeShapeType="1"/>
          </p:cNvSpPr>
          <p:nvPr/>
        </p:nvSpPr>
        <p:spPr bwMode="auto">
          <a:xfrm>
            <a:off x="4092890" y="2367610"/>
            <a:ext cx="1137942" cy="4761"/>
          </a:xfrm>
          <a:prstGeom prst="line">
            <a:avLst/>
          </a:prstGeom>
          <a:noFill/>
          <a:ln w="19050">
            <a:solidFill>
              <a:schemeClr val="tx1"/>
            </a:solidFill>
            <a:round/>
            <a:headEnd type="none"/>
            <a:tailEnd type="none" w="med" len="me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sp>
        <p:nvSpPr>
          <p:cNvPr id="6" name="Left Bracket 5"/>
          <p:cNvSpPr/>
          <p:nvPr/>
        </p:nvSpPr>
        <p:spPr bwMode="auto">
          <a:xfrm>
            <a:off x="1848323" y="4431541"/>
            <a:ext cx="243442" cy="1505243"/>
          </a:xfrm>
          <a:prstGeom prst="leftBracket">
            <a:avLst>
              <a:gd name="adj" fmla="val 0"/>
            </a:avLst>
          </a:prstGeom>
          <a:noFill/>
          <a:ln w="9525" cap="flat" cmpd="sng" algn="ctr">
            <a:solidFill>
              <a:srgbClr val="800000"/>
            </a:solidFill>
            <a:prstDash val="solid"/>
            <a:round/>
            <a:headEnd type="none" w="med" len="med"/>
            <a:tailEnd type="triangl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800000"/>
              </a:solidFill>
              <a:ea typeface="ＭＳ Ｐゴシック" charset="0"/>
              <a:cs typeface="ＭＳ Ｐゴシック" charset="0"/>
            </a:endParaRPr>
          </a:p>
        </p:txBody>
      </p:sp>
      <p:sp>
        <p:nvSpPr>
          <p:cNvPr id="65" name="Text Box 42"/>
          <p:cNvSpPr txBox="1">
            <a:spLocks noChangeArrowheads="1"/>
          </p:cNvSpPr>
          <p:nvPr/>
        </p:nvSpPr>
        <p:spPr bwMode="auto">
          <a:xfrm rot="16200000">
            <a:off x="1339971" y="5037888"/>
            <a:ext cx="735907" cy="3384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600" dirty="0">
                <a:solidFill>
                  <a:srgbClr val="800000"/>
                </a:solidFill>
                <a:latin typeface="Calibri"/>
                <a:cs typeface="Calibri"/>
              </a:rPr>
              <a:t>repeat</a:t>
            </a:r>
          </a:p>
        </p:txBody>
      </p:sp>
    </p:spTree>
    <p:extLst>
      <p:ext uri="{BB962C8B-B14F-4D97-AF65-F5344CB8AC3E}">
        <p14:creationId xmlns:p14="http://schemas.microsoft.com/office/powerpoint/2010/main" val="867994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3"/>
          <p:cNvSpPr>
            <a:spLocks noGrp="1" noChangeArrowheads="1"/>
          </p:cNvSpPr>
          <p:nvPr>
            <p:ph type="title"/>
          </p:nvPr>
        </p:nvSpPr>
        <p:spPr>
          <a:xfrm>
            <a:off x="56099" y="48506"/>
            <a:ext cx="10609124" cy="736408"/>
          </a:xfrm>
        </p:spPr>
        <p:txBody>
          <a:bodyPr/>
          <a:lstStyle/>
          <a:p>
            <a:r>
              <a:rPr lang="en-US" sz="3199" b="0" dirty="0">
                <a:latin typeface="Calibri"/>
                <a:cs typeface="Calibri"/>
              </a:rPr>
              <a:t>Optimal Lorentz boosted frame approach</a:t>
            </a:r>
          </a:p>
        </p:txBody>
      </p:sp>
      <p:sp>
        <p:nvSpPr>
          <p:cNvPr id="62" name="Shape 292"/>
          <p:cNvSpPr/>
          <p:nvPr/>
        </p:nvSpPr>
        <p:spPr>
          <a:xfrm>
            <a:off x="5128959" y="908251"/>
            <a:ext cx="2503606" cy="995202"/>
          </a:xfrm>
          <a:prstGeom prst="rect">
            <a:avLst/>
          </a:prstGeom>
          <a:ln w="12700">
            <a:miter lim="400000"/>
          </a:ln>
          <a:extLst>
            <a:ext uri="{C572A759-6A51-4108-AA02-DFA0A04FC94B}">
              <ma14:wrappingTextBoxFlag xmlns="" xmlns:ma14="http://schemas.microsoft.com/office/mac/drawingml/2011/main" val="1"/>
            </a:ext>
          </a:extLst>
        </p:spPr>
        <p:txBody>
          <a:bodyPr wrap="square" lIns="35708" tIns="35708" rIns="35708" bIns="35708" anchor="ctr">
            <a:spAutoFit/>
          </a:bodyPr>
          <a:lstStyle>
            <a:lvl1pPr algn="ctr" defTabSz="584200">
              <a:defRPr sz="2400">
                <a:latin typeface="+mj-lt"/>
                <a:ea typeface="+mj-ea"/>
                <a:cs typeface="+mj-cs"/>
                <a:sym typeface="Gill Sans"/>
              </a:defRPr>
            </a:lvl1pPr>
          </a:lstStyle>
          <a:p>
            <a:r>
              <a:rPr sz="2399" dirty="0">
                <a:latin typeface="Calibri"/>
                <a:cs typeface="Calibri"/>
              </a:rPr>
              <a:t>Lorentz</a:t>
            </a:r>
            <a:endParaRPr lang="en-US" sz="2399" dirty="0">
              <a:latin typeface="Calibri"/>
              <a:cs typeface="Calibri"/>
            </a:endParaRPr>
          </a:p>
          <a:p>
            <a:endParaRPr lang="en-US" sz="1200" dirty="0">
              <a:latin typeface="Calibri"/>
              <a:cs typeface="Calibri"/>
            </a:endParaRPr>
          </a:p>
          <a:p>
            <a:r>
              <a:rPr sz="2399" dirty="0">
                <a:latin typeface="Calibri"/>
                <a:cs typeface="Calibri"/>
              </a:rPr>
              <a:t> transformation</a:t>
            </a:r>
          </a:p>
        </p:txBody>
      </p:sp>
      <p:sp>
        <p:nvSpPr>
          <p:cNvPr id="63" name="Shape 293"/>
          <p:cNvSpPr/>
          <p:nvPr/>
        </p:nvSpPr>
        <p:spPr>
          <a:xfrm>
            <a:off x="3040295" y="1183847"/>
            <a:ext cx="1566048" cy="5028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08" tIns="35708" rIns="35708" bIns="35708" numCol="1" anchor="ctr">
            <a:spAutoFit/>
          </a:bodyPr>
          <a:lstStyle>
            <a:lvl1pPr algn="ctr" defTabSz="584200">
              <a:defRPr sz="4200">
                <a:latin typeface="+mj-lt"/>
                <a:ea typeface="+mj-ea"/>
                <a:cs typeface="+mj-cs"/>
                <a:sym typeface="Gill Sans"/>
              </a:defRPr>
            </a:lvl1pPr>
          </a:lstStyle>
          <a:p>
            <a:r>
              <a:rPr sz="2799" b="1" dirty="0">
                <a:latin typeface="Calibri"/>
                <a:cs typeface="Calibri"/>
              </a:rPr>
              <a:t>Lab frame</a:t>
            </a:r>
          </a:p>
        </p:txBody>
      </p:sp>
      <p:sp>
        <p:nvSpPr>
          <p:cNvPr id="64" name="Shape 294"/>
          <p:cNvSpPr/>
          <p:nvPr/>
        </p:nvSpPr>
        <p:spPr>
          <a:xfrm>
            <a:off x="1784467" y="2330367"/>
            <a:ext cx="258894" cy="508859"/>
          </a:xfrm>
          <a:prstGeom prst="ellipse">
            <a:avLst/>
          </a:prstGeom>
          <a:solidFill>
            <a:srgbClr val="E32400"/>
          </a:solidFill>
          <a:ln w="25400" cap="flat">
            <a:noFill/>
            <a:miter lim="400000"/>
          </a:ln>
          <a:effectLst/>
        </p:spPr>
        <p:txBody>
          <a:bodyPr wrap="square" lIns="35708" tIns="35708" rIns="35708" bIns="35708" numCol="1" anchor="ctr">
            <a:noAutofit/>
          </a:bodyPr>
          <a:lstStyle/>
          <a:p>
            <a:pPr algn="ctr" defTabSz="410628">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3999"/>
          </a:p>
        </p:txBody>
      </p:sp>
      <p:sp>
        <p:nvSpPr>
          <p:cNvPr id="66" name="Shape 295"/>
          <p:cNvSpPr/>
          <p:nvPr/>
        </p:nvSpPr>
        <p:spPr>
          <a:xfrm>
            <a:off x="2682246" y="2053618"/>
            <a:ext cx="3258487" cy="1053430"/>
          </a:xfrm>
          <a:prstGeom prst="rect">
            <a:avLst/>
          </a:prstGeom>
          <a:blipFill rotWithShape="1">
            <a:blip r:embed="rId4"/>
            <a:srcRect/>
            <a:tile tx="0" ty="0" sx="100000" sy="100000" flip="none" algn="tl"/>
          </a:blipFill>
          <a:ln w="25400" cap="flat">
            <a:solidFill>
              <a:srgbClr val="000000"/>
            </a:solidFill>
            <a:prstDash val="solid"/>
            <a:miter lim="400000"/>
          </a:ln>
          <a:effectLst/>
          <a:extLst>
            <a:ext uri="{C572A759-6A51-4108-AA02-DFA0A04FC94B}">
              <ma14:wrappingTextBoxFlag xmlns="" xmlns:ma14="http://schemas.microsoft.com/office/mac/drawingml/2011/main" val="1"/>
            </a:ext>
          </a:extLst>
        </p:spPr>
        <p:txBody>
          <a:bodyPr wrap="square" lIns="35708" tIns="35708" rIns="35708" bIns="35708" numCol="1" anchor="ctr">
            <a:noAutofit/>
          </a:bodyPr>
          <a:lstStyle>
            <a:lvl1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lvl1pPr>
          </a:lstStyle>
          <a:p>
            <a:r>
              <a:rPr lang="en-US" sz="2799" dirty="0">
                <a:latin typeface="Calibri"/>
                <a:cs typeface="Calibri"/>
              </a:rPr>
              <a:t>Accelerator</a:t>
            </a:r>
            <a:endParaRPr sz="2799" dirty="0">
              <a:latin typeface="Calibri"/>
              <a:cs typeface="Calibri"/>
            </a:endParaRPr>
          </a:p>
        </p:txBody>
      </p:sp>
      <p:sp>
        <p:nvSpPr>
          <p:cNvPr id="67" name="Shape 296"/>
          <p:cNvSpPr/>
          <p:nvPr/>
        </p:nvSpPr>
        <p:spPr>
          <a:xfrm flipH="1" flipV="1">
            <a:off x="1927304" y="2581397"/>
            <a:ext cx="667041" cy="68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68" name="Shape 297"/>
          <p:cNvSpPr/>
          <p:nvPr/>
        </p:nvSpPr>
        <p:spPr>
          <a:xfrm>
            <a:off x="7759900" y="1175695"/>
            <a:ext cx="2272613" cy="5028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08" tIns="35708" rIns="35708" bIns="35708" numCol="1" anchor="ctr">
            <a:spAutoFit/>
          </a:bodyPr>
          <a:lstStyle>
            <a:lvl1pPr algn="ctr" defTabSz="584200">
              <a:defRPr sz="4200">
                <a:latin typeface="+mj-lt"/>
                <a:ea typeface="+mj-ea"/>
                <a:cs typeface="+mj-cs"/>
                <a:sym typeface="Gill Sans"/>
              </a:defRPr>
            </a:lvl1pPr>
          </a:lstStyle>
          <a:p>
            <a:r>
              <a:rPr sz="2799" b="1" dirty="0">
                <a:latin typeface="Calibri"/>
                <a:cs typeface="Calibri"/>
              </a:rPr>
              <a:t>Boosted frame</a:t>
            </a:r>
          </a:p>
        </p:txBody>
      </p:sp>
      <p:sp>
        <p:nvSpPr>
          <p:cNvPr id="69" name="Shape 298"/>
          <p:cNvSpPr/>
          <p:nvPr/>
        </p:nvSpPr>
        <p:spPr>
          <a:xfrm>
            <a:off x="6951829" y="2321440"/>
            <a:ext cx="1464088" cy="517787"/>
          </a:xfrm>
          <a:prstGeom prst="ellipse">
            <a:avLst/>
          </a:prstGeom>
          <a:solidFill>
            <a:srgbClr val="E32400"/>
          </a:solidFill>
          <a:ln w="25400" cap="flat">
            <a:noFill/>
            <a:miter lim="400000"/>
          </a:ln>
          <a:effectLst/>
        </p:spPr>
        <p:txBody>
          <a:bodyPr wrap="square" lIns="35708" tIns="35708" rIns="35708" bIns="35708" numCol="1" anchor="ctr">
            <a:noAutofit/>
          </a:bodyPr>
          <a:lstStyle/>
          <a:p>
            <a:pPr algn="ctr" defTabSz="410628">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3999"/>
          </a:p>
        </p:txBody>
      </p:sp>
      <p:sp>
        <p:nvSpPr>
          <p:cNvPr id="70" name="Shape 299"/>
          <p:cNvSpPr/>
          <p:nvPr/>
        </p:nvSpPr>
        <p:spPr>
          <a:xfrm>
            <a:off x="9218989" y="2053618"/>
            <a:ext cx="1196266" cy="1053430"/>
          </a:xfrm>
          <a:prstGeom prst="rect">
            <a:avLst/>
          </a:prstGeom>
          <a:blipFill rotWithShape="1">
            <a:blip r:embed="rId4"/>
            <a:srcRect/>
            <a:tile tx="0" ty="0" sx="100000" sy="100000" flip="none" algn="tl"/>
          </a:blipFill>
          <a:ln w="25400" cap="flat">
            <a:solidFill>
              <a:srgbClr val="000000"/>
            </a:solidFill>
            <a:prstDash val="solid"/>
            <a:miter lim="400000"/>
          </a:ln>
          <a:effectLst/>
          <a:extLst>
            <a:ext uri="{C572A759-6A51-4108-AA02-DFA0A04FC94B}">
              <ma14:wrappingTextBoxFlag xmlns="" xmlns:ma14="http://schemas.microsoft.com/office/mac/drawingml/2011/main" val="1"/>
            </a:ext>
          </a:extLst>
        </p:spPr>
        <p:txBody>
          <a:bodyPr wrap="square" lIns="35708" tIns="35708" rIns="35708" bIns="35708" numCol="1" anchor="ctr">
            <a:noAutofit/>
          </a:bodyPr>
          <a:lstStyle/>
          <a:p>
            <a:pPr algn="ctr" defTabSz="410628">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sz="2799" dirty="0" err="1">
                <a:latin typeface="Calibri"/>
                <a:cs typeface="Calibri"/>
              </a:rPr>
              <a:t>Accel</a:t>
            </a:r>
            <a:r>
              <a:rPr lang="en-US" sz="2799" dirty="0">
                <a:latin typeface="Calibri"/>
                <a:cs typeface="Calibri"/>
              </a:rPr>
              <a:t>.</a:t>
            </a:r>
            <a:endParaRPr sz="2799" dirty="0">
              <a:latin typeface="Calibri"/>
              <a:cs typeface="Calibri"/>
            </a:endParaRPr>
          </a:p>
        </p:txBody>
      </p:sp>
      <p:sp>
        <p:nvSpPr>
          <p:cNvPr id="71" name="Shape 300"/>
          <p:cNvSpPr/>
          <p:nvPr/>
        </p:nvSpPr>
        <p:spPr>
          <a:xfrm flipV="1">
            <a:off x="8725966" y="2579163"/>
            <a:ext cx="480578" cy="234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endParaRPr/>
          </a:p>
        </p:txBody>
      </p:sp>
      <p:grpSp>
        <p:nvGrpSpPr>
          <p:cNvPr id="72" name="Group 71"/>
          <p:cNvGrpSpPr/>
          <p:nvPr/>
        </p:nvGrpSpPr>
        <p:grpSpPr>
          <a:xfrm>
            <a:off x="8736913" y="2244384"/>
            <a:ext cx="482077" cy="671899"/>
            <a:chOff x="10261601" y="3073393"/>
            <a:chExt cx="685800" cy="955839"/>
          </a:xfrm>
        </p:grpSpPr>
        <p:sp>
          <p:nvSpPr>
            <p:cNvPr id="73" name="Shape 301"/>
            <p:cNvSpPr/>
            <p:nvPr/>
          </p:nvSpPr>
          <p:spPr>
            <a:xfrm flipV="1">
              <a:off x="10261601" y="4025901"/>
              <a:ext cx="683667" cy="333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74" name="Shape 302"/>
            <p:cNvSpPr/>
            <p:nvPr/>
          </p:nvSpPr>
          <p:spPr>
            <a:xfrm flipV="1">
              <a:off x="10263734" y="3073393"/>
              <a:ext cx="683667" cy="333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endParaRPr/>
            </a:p>
          </p:txBody>
        </p:sp>
      </p:grpSp>
      <p:sp>
        <p:nvSpPr>
          <p:cNvPr id="75" name="Shape 303"/>
          <p:cNvSpPr/>
          <p:nvPr/>
        </p:nvSpPr>
        <p:spPr>
          <a:xfrm flipH="1">
            <a:off x="8134724" y="2580861"/>
            <a:ext cx="429120" cy="7336"/>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76" name="Shape 305"/>
          <p:cNvSpPr/>
          <p:nvPr/>
        </p:nvSpPr>
        <p:spPr>
          <a:xfrm flipH="1">
            <a:off x="5444758" y="1434803"/>
            <a:ext cx="2004975" cy="972"/>
          </a:xfrm>
          <a:prstGeom prst="line">
            <a:avLst/>
          </a:prstGeom>
          <a:noFill/>
          <a:ln w="101600" cap="flat">
            <a:solidFill>
              <a:srgbClr val="0042AA"/>
            </a:solidFill>
            <a:prstDash val="solid"/>
            <a:miter lim="400000"/>
            <a:headEnd type="stealth" w="med" len="med"/>
          </a:ln>
          <a:effectLst/>
        </p:spPr>
        <p:txBody>
          <a:bodyPr wrap="square" lIns="0" tIns="0" rIns="0" bIns="0" numCol="1" anchor="t">
            <a:noAutofit/>
          </a:bodyPr>
          <a:lstStyle/>
          <a:p>
            <a:endParaRPr/>
          </a:p>
        </p:txBody>
      </p:sp>
      <p:sp>
        <p:nvSpPr>
          <p:cNvPr id="77" name="Shape 293"/>
          <p:cNvSpPr/>
          <p:nvPr/>
        </p:nvSpPr>
        <p:spPr>
          <a:xfrm>
            <a:off x="1689639" y="1652008"/>
            <a:ext cx="904706" cy="5028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08" tIns="35708" rIns="35708" bIns="35708" numCol="1" anchor="ctr">
            <a:spAutoFit/>
          </a:bodyPr>
          <a:lstStyle>
            <a:lvl1pPr algn="ctr" defTabSz="584200">
              <a:defRPr sz="4200">
                <a:latin typeface="+mj-lt"/>
                <a:ea typeface="+mj-ea"/>
                <a:cs typeface="+mj-cs"/>
                <a:sym typeface="Gill Sans"/>
              </a:defRPr>
            </a:lvl1pPr>
          </a:lstStyle>
          <a:p>
            <a:r>
              <a:rPr lang="en-US" sz="2799" dirty="0">
                <a:solidFill>
                  <a:srgbClr val="FF0000"/>
                </a:solidFill>
                <a:latin typeface="Calibri"/>
                <a:cs typeface="Calibri"/>
              </a:rPr>
              <a:t>Beam</a:t>
            </a:r>
            <a:endParaRPr sz="2799" dirty="0">
              <a:solidFill>
                <a:srgbClr val="FF0000"/>
              </a:solidFill>
              <a:latin typeface="Calibri"/>
              <a:cs typeface="Calibri"/>
            </a:endParaRPr>
          </a:p>
        </p:txBody>
      </p:sp>
      <p:sp>
        <p:nvSpPr>
          <p:cNvPr id="78" name="Shape 293"/>
          <p:cNvSpPr/>
          <p:nvPr/>
        </p:nvSpPr>
        <p:spPr>
          <a:xfrm>
            <a:off x="7230018" y="1771551"/>
            <a:ext cx="904706" cy="5028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08" tIns="35708" rIns="35708" bIns="35708" numCol="1" anchor="ctr">
            <a:spAutoFit/>
          </a:bodyPr>
          <a:lstStyle>
            <a:lvl1pPr algn="ctr" defTabSz="584200">
              <a:defRPr sz="4200">
                <a:latin typeface="+mj-lt"/>
                <a:ea typeface="+mj-ea"/>
                <a:cs typeface="+mj-cs"/>
                <a:sym typeface="Gill Sans"/>
              </a:defRPr>
            </a:lvl1pPr>
          </a:lstStyle>
          <a:p>
            <a:r>
              <a:rPr lang="en-US" sz="2799" dirty="0">
                <a:solidFill>
                  <a:srgbClr val="FF0000"/>
                </a:solidFill>
                <a:latin typeface="Calibri"/>
                <a:cs typeface="Calibri"/>
              </a:rPr>
              <a:t>Beam</a:t>
            </a:r>
            <a:endParaRPr sz="2799" dirty="0">
              <a:solidFill>
                <a:srgbClr val="FF0000"/>
              </a:solidFill>
              <a:latin typeface="Calibri"/>
              <a:cs typeface="Calibri"/>
            </a:endParaRPr>
          </a:p>
        </p:txBody>
      </p:sp>
      <p:cxnSp>
        <p:nvCxnSpPr>
          <p:cNvPr id="79" name="Straight Connector 78"/>
          <p:cNvCxnSpPr/>
          <p:nvPr/>
        </p:nvCxnSpPr>
        <p:spPr>
          <a:xfrm>
            <a:off x="6164781" y="1903451"/>
            <a:ext cx="0" cy="40398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aphicFrame>
        <p:nvGraphicFramePr>
          <p:cNvPr id="3" name="Object 2"/>
          <p:cNvGraphicFramePr>
            <a:graphicFrameLocks noChangeAspect="1"/>
          </p:cNvGraphicFramePr>
          <p:nvPr>
            <p:extLst/>
          </p:nvPr>
        </p:nvGraphicFramePr>
        <p:xfrm>
          <a:off x="2084464" y="3208966"/>
          <a:ext cx="160494" cy="320988"/>
        </p:xfrm>
        <a:graphic>
          <a:graphicData uri="http://schemas.openxmlformats.org/presentationml/2006/ole">
            <mc:AlternateContent xmlns:mc="http://schemas.openxmlformats.org/markup-compatibility/2006">
              <mc:Choice xmlns:v="urn:schemas-microsoft-com:vml" Requires="v">
                <p:oleObj spid="_x0000_s1207" name="Equation" r:id="rId5" imgW="88900" imgH="177800" progId="Equation.3">
                  <p:embed/>
                </p:oleObj>
              </mc:Choice>
              <mc:Fallback>
                <p:oleObj name="Equation" r:id="rId5" imgW="88900" imgH="177800" progId="Equation.3">
                  <p:embed/>
                  <p:pic>
                    <p:nvPicPr>
                      <p:cNvPr id="3" name="Object 2"/>
                      <p:cNvPicPr/>
                      <p:nvPr/>
                    </p:nvPicPr>
                    <p:blipFill>
                      <a:blip r:embed="rId6"/>
                      <a:stretch>
                        <a:fillRect/>
                      </a:stretch>
                    </p:blipFill>
                    <p:spPr>
                      <a:xfrm>
                        <a:off x="2084464" y="3208966"/>
                        <a:ext cx="160494" cy="320988"/>
                      </a:xfrm>
                      <a:prstGeom prst="rect">
                        <a:avLst/>
                      </a:prstGeom>
                    </p:spPr>
                  </p:pic>
                </p:oleObj>
              </mc:Fallback>
            </mc:AlternateContent>
          </a:graphicData>
        </a:graphic>
      </p:graphicFrame>
      <p:graphicFrame>
        <p:nvGraphicFramePr>
          <p:cNvPr id="82" name="Object 81"/>
          <p:cNvGraphicFramePr>
            <a:graphicFrameLocks noChangeAspect="1"/>
          </p:cNvGraphicFramePr>
          <p:nvPr>
            <p:extLst/>
          </p:nvPr>
        </p:nvGraphicFramePr>
        <p:xfrm>
          <a:off x="4081661" y="3208966"/>
          <a:ext cx="253934" cy="274566"/>
        </p:xfrm>
        <a:graphic>
          <a:graphicData uri="http://schemas.openxmlformats.org/presentationml/2006/ole">
            <mc:AlternateContent xmlns:mc="http://schemas.openxmlformats.org/markup-compatibility/2006">
              <mc:Choice xmlns:v="urn:schemas-microsoft-com:vml" Requires="v">
                <p:oleObj spid="_x0000_s1208" name="Equation" r:id="rId7" imgW="139700" imgH="152400" progId="Equation.3">
                  <p:embed/>
                </p:oleObj>
              </mc:Choice>
              <mc:Fallback>
                <p:oleObj name="Equation" r:id="rId7" imgW="139700" imgH="152400" progId="Equation.3">
                  <p:embed/>
                  <p:pic>
                    <p:nvPicPr>
                      <p:cNvPr id="82" name="Object 81"/>
                      <p:cNvPicPr/>
                      <p:nvPr/>
                    </p:nvPicPr>
                    <p:blipFill>
                      <a:blip r:embed="rId8"/>
                      <a:stretch>
                        <a:fillRect/>
                      </a:stretch>
                    </p:blipFill>
                    <p:spPr>
                      <a:xfrm>
                        <a:off x="4081661" y="3208966"/>
                        <a:ext cx="253934" cy="274566"/>
                      </a:xfrm>
                      <a:prstGeom prst="rect">
                        <a:avLst/>
                      </a:prstGeom>
                    </p:spPr>
                  </p:pic>
                </p:oleObj>
              </mc:Fallback>
            </mc:AlternateContent>
          </a:graphicData>
        </a:graphic>
      </p:graphicFrame>
      <p:graphicFrame>
        <p:nvGraphicFramePr>
          <p:cNvPr id="83" name="Object 82"/>
          <p:cNvGraphicFramePr>
            <a:graphicFrameLocks noChangeAspect="1"/>
          </p:cNvGraphicFramePr>
          <p:nvPr>
            <p:extLst/>
          </p:nvPr>
        </p:nvGraphicFramePr>
        <p:xfrm>
          <a:off x="10032513" y="1287680"/>
          <a:ext cx="392011" cy="366617"/>
        </p:xfrm>
        <a:graphic>
          <a:graphicData uri="http://schemas.openxmlformats.org/presentationml/2006/ole">
            <mc:AlternateContent xmlns:mc="http://schemas.openxmlformats.org/markup-compatibility/2006">
              <mc:Choice xmlns:v="urn:schemas-microsoft-com:vml" Requires="v">
                <p:oleObj spid="_x0000_s1209" name="Equation" r:id="rId9" imgW="215900" imgH="203200" progId="Equation.3">
                  <p:embed/>
                </p:oleObj>
              </mc:Choice>
              <mc:Fallback>
                <p:oleObj name="Equation" r:id="rId9" imgW="215900" imgH="203200" progId="Equation.3">
                  <p:embed/>
                  <p:pic>
                    <p:nvPicPr>
                      <p:cNvPr id="83" name="Object 82"/>
                      <p:cNvPicPr/>
                      <p:nvPr/>
                    </p:nvPicPr>
                    <p:blipFill>
                      <a:blip r:embed="rId10"/>
                      <a:stretch>
                        <a:fillRect/>
                      </a:stretch>
                    </p:blipFill>
                    <p:spPr>
                      <a:xfrm>
                        <a:off x="10032513" y="1287680"/>
                        <a:ext cx="392011" cy="366617"/>
                      </a:xfrm>
                      <a:prstGeom prst="rect">
                        <a:avLst/>
                      </a:prstGeom>
                    </p:spPr>
                  </p:pic>
                </p:oleObj>
              </mc:Fallback>
            </mc:AlternateContent>
          </a:graphicData>
        </a:graphic>
      </p:graphicFrame>
      <p:graphicFrame>
        <p:nvGraphicFramePr>
          <p:cNvPr id="84" name="Object 83"/>
          <p:cNvGraphicFramePr>
            <a:graphicFrameLocks noChangeAspect="1"/>
          </p:cNvGraphicFramePr>
          <p:nvPr>
            <p:extLst/>
          </p:nvPr>
        </p:nvGraphicFramePr>
        <p:xfrm>
          <a:off x="9478617" y="3208965"/>
          <a:ext cx="553894" cy="366617"/>
        </p:xfrm>
        <a:graphic>
          <a:graphicData uri="http://schemas.openxmlformats.org/presentationml/2006/ole">
            <mc:AlternateContent xmlns:mc="http://schemas.openxmlformats.org/markup-compatibility/2006">
              <mc:Choice xmlns:v="urn:schemas-microsoft-com:vml" Requires="v">
                <p:oleObj spid="_x0000_s1210" name="Equation" r:id="rId11" imgW="304800" imgH="203200" progId="Equation.3">
                  <p:embed/>
                </p:oleObj>
              </mc:Choice>
              <mc:Fallback>
                <p:oleObj name="Equation" r:id="rId11" imgW="304800" imgH="203200" progId="Equation.3">
                  <p:embed/>
                  <p:pic>
                    <p:nvPicPr>
                      <p:cNvPr id="84" name="Object 83"/>
                      <p:cNvPicPr/>
                      <p:nvPr/>
                    </p:nvPicPr>
                    <p:blipFill>
                      <a:blip r:embed="rId12"/>
                      <a:stretch>
                        <a:fillRect/>
                      </a:stretch>
                    </p:blipFill>
                    <p:spPr>
                      <a:xfrm>
                        <a:off x="9478617" y="3208965"/>
                        <a:ext cx="553894" cy="366617"/>
                      </a:xfrm>
                      <a:prstGeom prst="rect">
                        <a:avLst/>
                      </a:prstGeom>
                    </p:spPr>
                  </p:pic>
                </p:oleObj>
              </mc:Fallback>
            </mc:AlternateContent>
          </a:graphicData>
        </a:graphic>
      </p:graphicFrame>
      <p:graphicFrame>
        <p:nvGraphicFramePr>
          <p:cNvPr id="85" name="Object 84"/>
          <p:cNvGraphicFramePr>
            <a:graphicFrameLocks noChangeAspect="1"/>
          </p:cNvGraphicFramePr>
          <p:nvPr>
            <p:extLst/>
          </p:nvPr>
        </p:nvGraphicFramePr>
        <p:xfrm>
          <a:off x="6873672" y="3002646"/>
          <a:ext cx="1618828" cy="961774"/>
        </p:xfrm>
        <a:graphic>
          <a:graphicData uri="http://schemas.openxmlformats.org/presentationml/2006/ole">
            <mc:AlternateContent xmlns:mc="http://schemas.openxmlformats.org/markup-compatibility/2006">
              <mc:Choice xmlns:v="urn:schemas-microsoft-com:vml" Requires="v">
                <p:oleObj spid="_x0000_s1211" name="Equation" r:id="rId13" imgW="889000" imgH="533400" progId="Equation.3">
                  <p:embed/>
                </p:oleObj>
              </mc:Choice>
              <mc:Fallback>
                <p:oleObj name="Equation" r:id="rId13" imgW="889000" imgH="533400" progId="Equation.3">
                  <p:embed/>
                  <p:pic>
                    <p:nvPicPr>
                      <p:cNvPr id="85" name="Object 84"/>
                      <p:cNvPicPr/>
                      <p:nvPr/>
                    </p:nvPicPr>
                    <p:blipFill>
                      <a:blip r:embed="rId14"/>
                      <a:stretch>
                        <a:fillRect/>
                      </a:stretch>
                    </p:blipFill>
                    <p:spPr>
                      <a:xfrm>
                        <a:off x="6873672" y="3002646"/>
                        <a:ext cx="1618828" cy="961774"/>
                      </a:xfrm>
                      <a:prstGeom prst="rect">
                        <a:avLst/>
                      </a:prstGeom>
                    </p:spPr>
                  </p:pic>
                </p:oleObj>
              </mc:Fallback>
            </mc:AlternateContent>
          </a:graphicData>
        </a:graphic>
      </p:graphicFrame>
      <p:graphicFrame>
        <p:nvGraphicFramePr>
          <p:cNvPr id="86" name="Object 85"/>
          <p:cNvGraphicFramePr>
            <a:graphicFrameLocks noChangeAspect="1"/>
          </p:cNvGraphicFramePr>
          <p:nvPr>
            <p:extLst/>
          </p:nvPr>
        </p:nvGraphicFramePr>
        <p:xfrm>
          <a:off x="2084465" y="2135950"/>
          <a:ext cx="458668" cy="388836"/>
        </p:xfrm>
        <a:graphic>
          <a:graphicData uri="http://schemas.openxmlformats.org/presentationml/2006/ole">
            <mc:AlternateContent xmlns:mc="http://schemas.openxmlformats.org/markup-compatibility/2006">
              <mc:Choice xmlns:v="urn:schemas-microsoft-com:vml" Requires="v">
                <p:oleObj spid="_x0000_s1212" name="Equation" r:id="rId15" imgW="254000" imgH="215900" progId="Equation.3">
                  <p:embed/>
                </p:oleObj>
              </mc:Choice>
              <mc:Fallback>
                <p:oleObj name="Equation" r:id="rId15" imgW="254000" imgH="215900" progId="Equation.3">
                  <p:embed/>
                  <p:pic>
                    <p:nvPicPr>
                      <p:cNvPr id="86" name="Object 85"/>
                      <p:cNvPicPr/>
                      <p:nvPr/>
                    </p:nvPicPr>
                    <p:blipFill>
                      <a:blip r:embed="rId16"/>
                      <a:stretch>
                        <a:fillRect/>
                      </a:stretch>
                    </p:blipFill>
                    <p:spPr>
                      <a:xfrm>
                        <a:off x="2084465" y="2135950"/>
                        <a:ext cx="458668" cy="388836"/>
                      </a:xfrm>
                      <a:prstGeom prst="rect">
                        <a:avLst/>
                      </a:prstGeom>
                    </p:spPr>
                  </p:pic>
                </p:oleObj>
              </mc:Fallback>
            </mc:AlternateContent>
          </a:graphicData>
        </a:graphic>
      </p:graphicFrame>
      <p:graphicFrame>
        <p:nvGraphicFramePr>
          <p:cNvPr id="87" name="Object 86"/>
          <p:cNvGraphicFramePr>
            <a:graphicFrameLocks noChangeAspect="1"/>
          </p:cNvGraphicFramePr>
          <p:nvPr>
            <p:extLst/>
          </p:nvPr>
        </p:nvGraphicFramePr>
        <p:xfrm>
          <a:off x="2084464" y="2682123"/>
          <a:ext cx="459414" cy="251243"/>
        </p:xfrm>
        <a:graphic>
          <a:graphicData uri="http://schemas.openxmlformats.org/presentationml/2006/ole">
            <mc:AlternateContent xmlns:mc="http://schemas.openxmlformats.org/markup-compatibility/2006">
              <mc:Choice xmlns:v="urn:schemas-microsoft-com:vml" Requires="v">
                <p:oleObj spid="_x0000_s1213" name="Equation" r:id="rId17" imgW="393700" imgH="215900" progId="Equation.3">
                  <p:embed/>
                </p:oleObj>
              </mc:Choice>
              <mc:Fallback>
                <p:oleObj name="Equation" r:id="rId17" imgW="393700" imgH="215900" progId="Equation.3">
                  <p:embed/>
                  <p:pic>
                    <p:nvPicPr>
                      <p:cNvPr id="87" name="Object 86"/>
                      <p:cNvPicPr/>
                      <p:nvPr/>
                    </p:nvPicPr>
                    <p:blipFill>
                      <a:blip r:embed="rId18"/>
                      <a:stretch>
                        <a:fillRect/>
                      </a:stretch>
                    </p:blipFill>
                    <p:spPr>
                      <a:xfrm>
                        <a:off x="2084464" y="2682123"/>
                        <a:ext cx="459414" cy="251243"/>
                      </a:xfrm>
                      <a:prstGeom prst="rect">
                        <a:avLst/>
                      </a:prstGeom>
                    </p:spPr>
                  </p:pic>
                </p:oleObj>
              </mc:Fallback>
            </mc:AlternateContent>
          </a:graphicData>
        </a:graphic>
      </p:graphicFrame>
      <p:sp>
        <p:nvSpPr>
          <p:cNvPr id="5" name="TextBox 4"/>
          <p:cNvSpPr txBox="1"/>
          <p:nvPr/>
        </p:nvSpPr>
        <p:spPr>
          <a:xfrm>
            <a:off x="1806103" y="4184686"/>
            <a:ext cx="3788095" cy="1200016"/>
          </a:xfrm>
          <a:prstGeom prst="rect">
            <a:avLst/>
          </a:prstGeom>
          <a:noFill/>
        </p:spPr>
        <p:txBody>
          <a:bodyPr wrap="square" rtlCol="0">
            <a:spAutoFit/>
          </a:bodyPr>
          <a:lstStyle/>
          <a:p>
            <a:r>
              <a:rPr lang="en-US" dirty="0">
                <a:latin typeface="Calibri"/>
                <a:cs typeface="Calibri"/>
              </a:rPr>
              <a:t>Many time steps needed to follow short stiff high-energy beam into long accelerator filled with fast reacting electron clouds.</a:t>
            </a:r>
          </a:p>
        </p:txBody>
      </p:sp>
      <p:sp>
        <p:nvSpPr>
          <p:cNvPr id="90" name="TextBox 89"/>
          <p:cNvSpPr txBox="1"/>
          <p:nvPr/>
        </p:nvSpPr>
        <p:spPr>
          <a:xfrm>
            <a:off x="6451102" y="4184686"/>
            <a:ext cx="4082796" cy="1753870"/>
          </a:xfrm>
          <a:prstGeom prst="rect">
            <a:avLst/>
          </a:prstGeom>
          <a:noFill/>
        </p:spPr>
        <p:txBody>
          <a:bodyPr wrap="square" rtlCol="0">
            <a:spAutoFit/>
          </a:bodyPr>
          <a:lstStyle/>
          <a:p>
            <a:r>
              <a:rPr lang="en-US" dirty="0">
                <a:latin typeface="Calibri"/>
                <a:cs typeface="Calibri"/>
              </a:rPr>
              <a:t>Much less time steps needed to follow long low-energy beam into shorter accelerator filled with stiffer electron clouds.</a:t>
            </a:r>
          </a:p>
          <a:p>
            <a:endParaRPr lang="en-US" dirty="0">
              <a:latin typeface="Calibri"/>
              <a:cs typeface="Calibri"/>
            </a:endParaRPr>
          </a:p>
          <a:p>
            <a:r>
              <a:rPr lang="en-US" dirty="0">
                <a:latin typeface="Calibri"/>
                <a:cs typeface="Calibri"/>
              </a:rPr>
              <a:t>Number of time steps divided by (1+</a:t>
            </a:r>
            <a:r>
              <a:rPr lang="en-US" dirty="0">
                <a:latin typeface="Symbol" charset="2"/>
                <a:cs typeface="Symbol" charset="2"/>
              </a:rPr>
              <a:t>b</a:t>
            </a:r>
            <a:r>
              <a:rPr lang="en-US" dirty="0">
                <a:latin typeface="Calibri"/>
                <a:cs typeface="Calibri"/>
              </a:rPr>
              <a:t>)</a:t>
            </a:r>
            <a:r>
              <a:rPr lang="en-US" dirty="0">
                <a:latin typeface="Symbol" charset="2"/>
                <a:cs typeface="Symbol" charset="2"/>
              </a:rPr>
              <a:t>g</a:t>
            </a:r>
            <a:r>
              <a:rPr lang="en-US" baseline="30000" dirty="0">
                <a:latin typeface="Calibri"/>
                <a:cs typeface="Calibri"/>
              </a:rPr>
              <a:t>2</a:t>
            </a:r>
          </a:p>
        </p:txBody>
      </p:sp>
      <p:sp>
        <p:nvSpPr>
          <p:cNvPr id="94" name="TextBox 93"/>
          <p:cNvSpPr txBox="1"/>
          <p:nvPr/>
        </p:nvSpPr>
        <p:spPr>
          <a:xfrm>
            <a:off x="2376685" y="6195692"/>
            <a:ext cx="7655826" cy="369236"/>
          </a:xfrm>
          <a:prstGeom prst="rect">
            <a:avLst/>
          </a:prstGeom>
          <a:noFill/>
        </p:spPr>
        <p:txBody>
          <a:bodyPr wrap="square" rtlCol="0">
            <a:spAutoFit/>
          </a:bodyPr>
          <a:lstStyle/>
          <a:p>
            <a:pPr algn="ctr"/>
            <a:r>
              <a:rPr lang="en-US" b="1" dirty="0">
                <a:solidFill>
                  <a:srgbClr val="800000"/>
                </a:solidFill>
                <a:latin typeface="Calibri"/>
                <a:cs typeface="Calibri"/>
              </a:rPr>
              <a:t>With high </a:t>
            </a:r>
            <a:r>
              <a:rPr lang="en-US" b="1" dirty="0">
                <a:solidFill>
                  <a:srgbClr val="800000"/>
                </a:solidFill>
                <a:latin typeface="Symbol" charset="2"/>
                <a:cs typeface="Symbol" charset="2"/>
              </a:rPr>
              <a:t>g</a:t>
            </a:r>
            <a:r>
              <a:rPr lang="en-US" b="1" dirty="0">
                <a:solidFill>
                  <a:srgbClr val="800000"/>
                </a:solidFill>
                <a:latin typeface="Calibri"/>
                <a:cs typeface="Calibri"/>
              </a:rPr>
              <a:t>, orders of magnitude speedups are possible. </a:t>
            </a:r>
          </a:p>
        </p:txBody>
      </p:sp>
    </p:spTree>
    <p:extLst>
      <p:ext uri="{BB962C8B-B14F-4D97-AF65-F5344CB8AC3E}">
        <p14:creationId xmlns:p14="http://schemas.microsoft.com/office/powerpoint/2010/main" val="244107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icture 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7014" y="1908260"/>
            <a:ext cx="8246994" cy="2085858"/>
          </a:xfrm>
          <a:prstGeom prst="rect">
            <a:avLst/>
          </a:prstGeom>
        </p:spPr>
      </p:pic>
      <p:sp>
        <p:nvSpPr>
          <p:cNvPr id="572423" name="Text Box 7"/>
          <p:cNvSpPr txBox="1">
            <a:spLocks noChangeArrowheads="1"/>
          </p:cNvSpPr>
          <p:nvPr/>
        </p:nvSpPr>
        <p:spPr bwMode="auto">
          <a:xfrm>
            <a:off x="1523604" y="947333"/>
            <a:ext cx="7128532" cy="106155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799" dirty="0">
                <a:latin typeface="Calibri"/>
                <a:cs typeface="Calibri"/>
              </a:rPr>
              <a:t>   Calculation of e-cloud induced instability of a proton bunch</a:t>
            </a:r>
            <a:endParaRPr lang="en-US" sz="900" dirty="0">
              <a:latin typeface="Calibri"/>
              <a:cs typeface="Calibri"/>
            </a:endParaRPr>
          </a:p>
          <a:p>
            <a:pPr>
              <a:defRPr/>
            </a:pPr>
            <a:endParaRPr lang="en-US" sz="900" dirty="0">
              <a:latin typeface="Calibri"/>
              <a:cs typeface="Calibri"/>
            </a:endParaRPr>
          </a:p>
          <a:p>
            <a:pPr lvl="1">
              <a:buFont typeface="Arial" charset="0"/>
              <a:buChar char="•"/>
              <a:defRPr/>
            </a:pPr>
            <a:r>
              <a:rPr lang="en-US" sz="1799" dirty="0">
                <a:latin typeface="Calibri"/>
                <a:cs typeface="Calibri"/>
              </a:rPr>
              <a:t> Proton beam: </a:t>
            </a:r>
            <a:r>
              <a:rPr lang="en-US" sz="1799" dirty="0">
                <a:latin typeface="Symbol" charset="2"/>
                <a:cs typeface="Symbol" charset="2"/>
              </a:rPr>
              <a:t>g</a:t>
            </a:r>
            <a:r>
              <a:rPr lang="en-US" sz="1799" dirty="0">
                <a:latin typeface="Calibri"/>
                <a:cs typeface="Calibri"/>
              </a:rPr>
              <a:t>=500, </a:t>
            </a:r>
            <a:r>
              <a:rPr lang="en-US" sz="1799" dirty="0" err="1">
                <a:latin typeface="Symbol" charset="2"/>
                <a:cs typeface="Symbol" charset="2"/>
              </a:rPr>
              <a:t>s</a:t>
            </a:r>
            <a:r>
              <a:rPr lang="en-US" sz="1799" baseline="-25000" dirty="0" err="1">
                <a:latin typeface="Calibri"/>
                <a:cs typeface="Calibri"/>
              </a:rPr>
              <a:t>z</a:t>
            </a:r>
            <a:r>
              <a:rPr lang="en-US" sz="1799" dirty="0">
                <a:latin typeface="Calibri"/>
                <a:cs typeface="Calibri"/>
              </a:rPr>
              <a:t>=13 cm</a:t>
            </a:r>
          </a:p>
          <a:p>
            <a:pPr lvl="1">
              <a:buFont typeface="Arial" charset="0"/>
              <a:buChar char="•"/>
              <a:defRPr/>
            </a:pPr>
            <a:r>
              <a:rPr lang="en-US" sz="1799" dirty="0">
                <a:latin typeface="Calibri"/>
                <a:cs typeface="Calibri"/>
              </a:rPr>
              <a:t> L=6 km, continuous focusing</a:t>
            </a:r>
          </a:p>
        </p:txBody>
      </p:sp>
      <p:sp>
        <p:nvSpPr>
          <p:cNvPr id="76810" name="Line 8"/>
          <p:cNvSpPr>
            <a:spLocks noChangeShapeType="1"/>
          </p:cNvSpPr>
          <p:nvPr/>
        </p:nvSpPr>
        <p:spPr bwMode="auto">
          <a:xfrm flipH="1" flipV="1">
            <a:off x="9354551" y="2120626"/>
            <a:ext cx="73006" cy="44121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sp>
        <p:nvSpPr>
          <p:cNvPr id="76811" name="Text Box 9"/>
          <p:cNvSpPr txBox="1">
            <a:spLocks noChangeArrowheads="1"/>
          </p:cNvSpPr>
          <p:nvPr/>
        </p:nvSpPr>
        <p:spPr bwMode="auto">
          <a:xfrm>
            <a:off x="8722377" y="1478110"/>
            <a:ext cx="1274376" cy="6461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dirty="0">
                <a:latin typeface="Calibri"/>
                <a:cs typeface="Calibri"/>
              </a:rPr>
              <a:t>electron </a:t>
            </a:r>
          </a:p>
          <a:p>
            <a:r>
              <a:rPr lang="en-US" sz="1799" dirty="0">
                <a:latin typeface="Calibri"/>
                <a:cs typeface="Calibri"/>
              </a:rPr>
              <a:t>streamlines</a:t>
            </a:r>
          </a:p>
        </p:txBody>
      </p:sp>
      <p:sp>
        <p:nvSpPr>
          <p:cNvPr id="76812" name="Line 10"/>
          <p:cNvSpPr>
            <a:spLocks noChangeShapeType="1"/>
          </p:cNvSpPr>
          <p:nvPr/>
        </p:nvSpPr>
        <p:spPr bwMode="auto">
          <a:xfrm flipH="1" flipV="1">
            <a:off x="6999778" y="2295541"/>
            <a:ext cx="6806" cy="49861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Calibri"/>
              <a:cs typeface="Calibri"/>
            </a:endParaRPr>
          </a:p>
        </p:txBody>
      </p:sp>
      <p:sp>
        <p:nvSpPr>
          <p:cNvPr id="76813" name="Text Box 11"/>
          <p:cNvSpPr txBox="1">
            <a:spLocks noChangeArrowheads="1"/>
          </p:cNvSpPr>
          <p:nvPr/>
        </p:nvSpPr>
        <p:spPr bwMode="auto">
          <a:xfrm>
            <a:off x="6687114" y="1931107"/>
            <a:ext cx="728783" cy="3692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dirty="0">
                <a:latin typeface="Calibri"/>
                <a:cs typeface="Calibri"/>
              </a:rPr>
              <a:t>beam</a:t>
            </a:r>
          </a:p>
        </p:txBody>
      </p:sp>
      <p:sp>
        <p:nvSpPr>
          <p:cNvPr id="3" name="Right Arrow 2"/>
          <p:cNvSpPr/>
          <p:nvPr/>
        </p:nvSpPr>
        <p:spPr bwMode="auto">
          <a:xfrm>
            <a:off x="7411443" y="2057638"/>
            <a:ext cx="421279" cy="181389"/>
          </a:xfrm>
          <a:prstGeom prst="rightArrow">
            <a:avLst/>
          </a:prstGeom>
          <a:solidFill>
            <a:srgbClr val="0E8C8D"/>
          </a:solidFill>
          <a:ln w="9525" cap="flat" cmpd="sng" algn="ctr">
            <a:solidFill>
              <a:schemeClr val="tx1"/>
            </a:solid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000000"/>
              </a:solidFill>
              <a:latin typeface="Calibri"/>
              <a:ea typeface="ＭＳ Ｐゴシック" charset="0"/>
              <a:cs typeface="Calibri"/>
            </a:endParaRPr>
          </a:p>
        </p:txBody>
      </p:sp>
      <p:sp>
        <p:nvSpPr>
          <p:cNvPr id="28" name="Right Arrow 27"/>
          <p:cNvSpPr/>
          <p:nvPr/>
        </p:nvSpPr>
        <p:spPr bwMode="auto">
          <a:xfrm flipH="1">
            <a:off x="8339741" y="1736303"/>
            <a:ext cx="421279" cy="181389"/>
          </a:xfrm>
          <a:prstGeom prst="rightArrow">
            <a:avLst/>
          </a:prstGeom>
          <a:solidFill>
            <a:srgbClr val="D3D112"/>
          </a:solidFill>
          <a:ln w="9525" cap="flat" cmpd="sng" algn="ctr">
            <a:solidFill>
              <a:schemeClr val="tx1"/>
            </a:solid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000000"/>
              </a:solidFill>
              <a:latin typeface="Calibri"/>
              <a:ea typeface="ＭＳ Ｐゴシック" charset="0"/>
              <a:cs typeface="Calibri"/>
            </a:endParaRPr>
          </a:p>
        </p:txBody>
      </p:sp>
      <p:sp>
        <p:nvSpPr>
          <p:cNvPr id="16" name="Rectangle 3"/>
          <p:cNvSpPr>
            <a:spLocks noGrp="1" noChangeArrowheads="1"/>
          </p:cNvSpPr>
          <p:nvPr>
            <p:ph type="title"/>
          </p:nvPr>
        </p:nvSpPr>
        <p:spPr>
          <a:xfrm>
            <a:off x="78537" y="48506"/>
            <a:ext cx="10586685" cy="736408"/>
          </a:xfrm>
        </p:spPr>
        <p:txBody>
          <a:bodyPr/>
          <a:lstStyle/>
          <a:p>
            <a:r>
              <a:rPr lang="en-US" sz="3199" b="0" dirty="0">
                <a:latin typeface="Calibri"/>
                <a:cs typeface="Calibri"/>
              </a:rPr>
              <a:t>Application to modeling of two-stream instability</a:t>
            </a:r>
          </a:p>
        </p:txBody>
      </p:sp>
      <p:grpSp>
        <p:nvGrpSpPr>
          <p:cNvPr id="12" name="Group 21"/>
          <p:cNvGrpSpPr>
            <a:grpSpLocks/>
          </p:cNvGrpSpPr>
          <p:nvPr/>
        </p:nvGrpSpPr>
        <p:grpSpPr bwMode="auto">
          <a:xfrm>
            <a:off x="1733100" y="3922700"/>
            <a:ext cx="5365939" cy="2653610"/>
            <a:chOff x="137" y="2321"/>
            <a:chExt cx="3381" cy="1672"/>
          </a:xfrm>
        </p:grpSpPr>
        <p:grpSp>
          <p:nvGrpSpPr>
            <p:cNvPr id="13" name="Group 19"/>
            <p:cNvGrpSpPr>
              <a:grpSpLocks/>
            </p:cNvGrpSpPr>
            <p:nvPr/>
          </p:nvGrpSpPr>
          <p:grpSpPr bwMode="auto">
            <a:xfrm>
              <a:off x="137" y="2321"/>
              <a:ext cx="3381" cy="1672"/>
              <a:chOff x="137" y="2321"/>
              <a:chExt cx="3381" cy="1672"/>
            </a:xfrm>
          </p:grpSpPr>
          <p:pic>
            <p:nvPicPr>
              <p:cNvPr id="18" name="Picture 6" descr="Vay_prl_07_fig_3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 y="2461"/>
                <a:ext cx="3381" cy="1532"/>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Rectangle 11"/>
              <p:cNvSpPr>
                <a:spLocks noChangeArrowheads="1"/>
              </p:cNvSpPr>
              <p:nvPr/>
            </p:nvSpPr>
            <p:spPr bwMode="auto">
              <a:xfrm>
                <a:off x="1120" y="2321"/>
                <a:ext cx="1603" cy="233"/>
              </a:xfrm>
              <a:prstGeom prst="rect">
                <a:avLst/>
              </a:prstGeom>
              <a:noFill/>
              <a:ln w="12700">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Calibri"/>
                    <a:cs typeface="Calibri"/>
                  </a:rPr>
                  <a:t>proton bunch radius vs. z</a:t>
                </a:r>
              </a:p>
            </p:txBody>
          </p:sp>
        </p:grpSp>
        <p:sp>
          <p:nvSpPr>
            <p:cNvPr id="14" name="Line 12"/>
            <p:cNvSpPr>
              <a:spLocks noChangeShapeType="1"/>
            </p:cNvSpPr>
            <p:nvPr/>
          </p:nvSpPr>
          <p:spPr bwMode="auto">
            <a:xfrm flipH="1">
              <a:off x="809" y="2653"/>
              <a:ext cx="144" cy="912"/>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13"/>
            <p:cNvSpPr>
              <a:spLocks noChangeShapeType="1"/>
            </p:cNvSpPr>
            <p:nvPr/>
          </p:nvSpPr>
          <p:spPr bwMode="auto">
            <a:xfrm>
              <a:off x="1825" y="2781"/>
              <a:ext cx="432" cy="8"/>
            </a:xfrm>
            <a:prstGeom prst="line">
              <a:avLst/>
            </a:prstGeom>
            <a:noFill/>
            <a:ln w="19050">
              <a:solidFill>
                <a:schemeClr val="tx1"/>
              </a:solidFill>
              <a:prstDash val="lgDash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14"/>
            <p:cNvSpPr>
              <a:spLocks noChangeShapeType="1"/>
            </p:cNvSpPr>
            <p:nvPr/>
          </p:nvSpPr>
          <p:spPr bwMode="auto">
            <a:xfrm flipV="1">
              <a:off x="1673" y="2893"/>
              <a:ext cx="336" cy="0"/>
            </a:xfrm>
            <a:prstGeom prst="line">
              <a:avLst/>
            </a:prstGeom>
            <a:noFill/>
            <a:ln w="19050">
              <a:solidFill>
                <a:schemeClr val="hlink"/>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 name="Group 20"/>
          <p:cNvGrpSpPr>
            <a:grpSpLocks/>
          </p:cNvGrpSpPr>
          <p:nvPr/>
        </p:nvGrpSpPr>
        <p:grpSpPr bwMode="auto">
          <a:xfrm>
            <a:off x="7157786" y="4254284"/>
            <a:ext cx="3409063" cy="1704530"/>
            <a:chOff x="3616" y="2511"/>
            <a:chExt cx="2148" cy="1074"/>
          </a:xfrm>
        </p:grpSpPr>
        <p:sp>
          <p:nvSpPr>
            <p:cNvPr id="21" name="Text Box 15"/>
            <p:cNvSpPr txBox="1">
              <a:spLocks noChangeArrowheads="1"/>
            </p:cNvSpPr>
            <p:nvPr/>
          </p:nvSpPr>
          <p:spPr bwMode="auto">
            <a:xfrm>
              <a:off x="3616" y="2511"/>
              <a:ext cx="2148" cy="640"/>
            </a:xfrm>
            <a:prstGeom prst="rect">
              <a:avLst/>
            </a:prstGeom>
            <a:solidFill>
              <a:srgbClr val="FFCC66"/>
            </a:solidFill>
            <a:ln w="9525">
              <a:solidFill>
                <a:schemeClr val="tx1"/>
              </a:solidFill>
              <a:miter lim="800000"/>
              <a:headEnd/>
              <a:tailEnd/>
            </a:ln>
            <a:effectLst>
              <a:outerShdw blurRad="63500" dist="38099" dir="2700000" algn="ctr" rotWithShape="0">
                <a:srgbClr val="000000">
                  <a:alpha val="74998"/>
                </a:srgbClr>
              </a:outerShdw>
            </a:effectLst>
          </p:spPr>
          <p:txBody>
            <a:bodyPr wrap="none">
              <a:spAutoFit/>
            </a:bodyPr>
            <a:lstStyle/>
            <a:p>
              <a:pPr>
                <a:buFont typeface="Arial" charset="0"/>
                <a:buNone/>
              </a:pPr>
              <a:r>
                <a:rPr lang="en-US" b="1" dirty="0">
                  <a:latin typeface="Calibri"/>
                  <a:cs typeface="Calibri"/>
                </a:rPr>
                <a:t>CPU time (on 8 cores in 2006):</a:t>
              </a:r>
            </a:p>
            <a:p>
              <a:pPr lvl="1">
                <a:buFont typeface="Arial" charset="0"/>
                <a:buChar char="•"/>
              </a:pPr>
              <a:r>
                <a:rPr lang="en-US" b="1" dirty="0">
                  <a:latin typeface="Calibri"/>
                  <a:cs typeface="Calibri"/>
                </a:rPr>
                <a:t> lab frame: </a:t>
              </a:r>
              <a:r>
                <a:rPr lang="en-US" b="1" dirty="0">
                  <a:solidFill>
                    <a:srgbClr val="800000"/>
                  </a:solidFill>
                  <a:latin typeface="Calibri"/>
                  <a:cs typeface="Calibri"/>
                </a:rPr>
                <a:t>&gt;2 weeks</a:t>
              </a:r>
            </a:p>
            <a:p>
              <a:pPr lvl="1">
                <a:buFont typeface="Arial" charset="0"/>
                <a:buChar char="•"/>
              </a:pPr>
              <a:r>
                <a:rPr lang="en-US" b="1" dirty="0">
                  <a:latin typeface="Calibri"/>
                  <a:cs typeface="Calibri"/>
                </a:rPr>
                <a:t> frame with </a:t>
              </a:r>
              <a:r>
                <a:rPr lang="en-US" b="1" dirty="0">
                  <a:latin typeface="Calibri"/>
                  <a:cs typeface="Calibri"/>
                  <a:sym typeface="Symbol" charset="0"/>
                </a:rPr>
                <a:t></a:t>
              </a:r>
              <a:r>
                <a:rPr lang="en-US" b="1" baseline="30000" dirty="0">
                  <a:latin typeface="Calibri"/>
                  <a:cs typeface="Calibri"/>
                </a:rPr>
                <a:t>2</a:t>
              </a:r>
              <a:r>
                <a:rPr lang="en-US" b="1" dirty="0">
                  <a:latin typeface="Calibri"/>
                  <a:cs typeface="Calibri"/>
                </a:rPr>
                <a:t>=512: </a:t>
              </a:r>
              <a:r>
                <a:rPr lang="en-US" b="1" dirty="0">
                  <a:solidFill>
                    <a:srgbClr val="800000"/>
                  </a:solidFill>
                  <a:latin typeface="Calibri"/>
                  <a:cs typeface="Calibri"/>
                </a:rPr>
                <a:t>&lt;30 min</a:t>
              </a:r>
              <a:endParaRPr lang="en-US" sz="2399" b="1" dirty="0">
                <a:solidFill>
                  <a:srgbClr val="800000"/>
                </a:solidFill>
                <a:latin typeface="Calibri"/>
                <a:cs typeface="Calibri"/>
              </a:endParaRPr>
            </a:p>
          </p:txBody>
        </p:sp>
        <p:sp>
          <p:nvSpPr>
            <p:cNvPr id="22" name="Text Box 16"/>
            <p:cNvSpPr txBox="1">
              <a:spLocks noChangeArrowheads="1"/>
            </p:cNvSpPr>
            <p:nvPr/>
          </p:nvSpPr>
          <p:spPr bwMode="auto">
            <a:xfrm>
              <a:off x="3749" y="3217"/>
              <a:ext cx="1755" cy="3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3199" b="1" dirty="0">
                  <a:solidFill>
                    <a:srgbClr val="800000"/>
                  </a:solidFill>
                  <a:latin typeface="Calibri"/>
                  <a:cs typeface="Calibri"/>
                </a:rPr>
                <a:t>Speedup x1000</a:t>
              </a:r>
            </a:p>
          </p:txBody>
        </p:sp>
      </p:grpSp>
    </p:spTree>
    <p:extLst>
      <p:ext uri="{BB962C8B-B14F-4D97-AF65-F5344CB8AC3E}">
        <p14:creationId xmlns:p14="http://schemas.microsoft.com/office/powerpoint/2010/main" val="25753454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59EC-490E-314C-B366-DEC143B543CA}"/>
              </a:ext>
            </a:extLst>
          </p:cNvPr>
          <p:cNvSpPr>
            <a:spLocks noGrp="1"/>
          </p:cNvSpPr>
          <p:nvPr>
            <p:ph type="title"/>
          </p:nvPr>
        </p:nvSpPr>
        <p:spPr>
          <a:xfrm>
            <a:off x="191418" y="102018"/>
            <a:ext cx="11808242" cy="715283"/>
          </a:xfrm>
        </p:spPr>
        <p:txBody>
          <a:bodyPr/>
          <a:lstStyle/>
          <a:p>
            <a:r>
              <a:rPr lang="en-US" sz="2800" dirty="0" err="1"/>
              <a:t>Warp+Posinst</a:t>
            </a:r>
            <a:r>
              <a:rPr lang="en-US" sz="2800" dirty="0"/>
              <a:t> used to study e-cloud buildup and effect on 3 batches of 72 bunches in CERN SPS (&gt;10k cores, 1 MPI group/bunch)</a:t>
            </a:r>
          </a:p>
        </p:txBody>
      </p:sp>
      <p:sp>
        <p:nvSpPr>
          <p:cNvPr id="4" name="Slide Number Placeholder 3">
            <a:extLst>
              <a:ext uri="{FF2B5EF4-FFF2-40B4-BE49-F238E27FC236}">
                <a16:creationId xmlns:a16="http://schemas.microsoft.com/office/drawing/2014/main" id="{9DEE60DD-BDB1-5641-8FB8-A835A82680FC}"/>
              </a:ext>
            </a:extLst>
          </p:cNvPr>
          <p:cNvSpPr>
            <a:spLocks noGrp="1"/>
          </p:cNvSpPr>
          <p:nvPr>
            <p:ph type="sldNum" idx="4"/>
          </p:nvPr>
        </p:nvSpPr>
        <p:spPr/>
        <p:txBody>
          <a:bodyPr/>
          <a:lstStyle/>
          <a:p>
            <a:fld id="{929A8685-9CBD-5D48-90F4-6955DC9A7A72}" type="slidenum">
              <a:rPr lang="en-US" altLang="x-none" smtClean="0"/>
              <a:pPr/>
              <a:t>7</a:t>
            </a:fld>
            <a:endParaRPr lang="en-US" altLang="x-none"/>
          </a:p>
        </p:txBody>
      </p:sp>
      <p:pic>
        <p:nvPicPr>
          <p:cNvPr id="8" name="movie_1000.mp4">
            <a:hlinkClick r:id="" action="ppaction://media"/>
            <a:extLst>
              <a:ext uri="{FF2B5EF4-FFF2-40B4-BE49-F238E27FC236}">
                <a16:creationId xmlns:a16="http://schemas.microsoft.com/office/drawing/2014/main" id="{0EACA9F5-0635-A54B-9B62-12C52E9F41B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32737" y="3635213"/>
            <a:ext cx="2438400" cy="2438400"/>
          </a:xfrm>
          <a:prstGeom prst="rect">
            <a:avLst/>
          </a:prstGeom>
        </p:spPr>
      </p:pic>
      <p:pic>
        <p:nvPicPr>
          <p:cNvPr id="7" name="movie_200.mp4">
            <a:hlinkClick r:id="" action="ppaction://media"/>
            <a:extLst>
              <a:ext uri="{FF2B5EF4-FFF2-40B4-BE49-F238E27FC236}">
                <a16:creationId xmlns:a16="http://schemas.microsoft.com/office/drawing/2014/main" id="{7677570A-3FB1-A94D-956B-A28CFC60ADE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55490" y="3636142"/>
            <a:ext cx="2438400" cy="2438400"/>
          </a:xfrm>
          <a:prstGeom prst="rect">
            <a:avLst/>
          </a:prstGeom>
        </p:spPr>
      </p:pic>
      <p:grpSp>
        <p:nvGrpSpPr>
          <p:cNvPr id="9" name="Group 8">
            <a:extLst>
              <a:ext uri="{FF2B5EF4-FFF2-40B4-BE49-F238E27FC236}">
                <a16:creationId xmlns:a16="http://schemas.microsoft.com/office/drawing/2014/main" id="{C1F4503F-ECE5-6647-8608-801B5EFA2F36}"/>
              </a:ext>
            </a:extLst>
          </p:cNvPr>
          <p:cNvGrpSpPr/>
          <p:nvPr/>
        </p:nvGrpSpPr>
        <p:grpSpPr>
          <a:xfrm>
            <a:off x="159352" y="3549373"/>
            <a:ext cx="2416902" cy="2333033"/>
            <a:chOff x="13126638" y="8656793"/>
            <a:chExt cx="4112147" cy="3682223"/>
          </a:xfrm>
        </p:grpSpPr>
        <p:grpSp>
          <p:nvGrpSpPr>
            <p:cNvPr id="10" name="Group 9">
              <a:extLst>
                <a:ext uri="{FF2B5EF4-FFF2-40B4-BE49-F238E27FC236}">
                  <a16:creationId xmlns:a16="http://schemas.microsoft.com/office/drawing/2014/main" id="{0DA25A1F-A99C-5F4A-959C-266902D7C4B8}"/>
                </a:ext>
              </a:extLst>
            </p:cNvPr>
            <p:cNvGrpSpPr/>
            <p:nvPr/>
          </p:nvGrpSpPr>
          <p:grpSpPr>
            <a:xfrm>
              <a:off x="14678465" y="10498950"/>
              <a:ext cx="946151" cy="270559"/>
              <a:chOff x="14646405" y="8695550"/>
              <a:chExt cx="946151" cy="270559"/>
            </a:xfrm>
          </p:grpSpPr>
          <p:sp>
            <p:nvSpPr>
              <p:cNvPr id="33" name="Rectangle 32">
                <a:extLst>
                  <a:ext uri="{FF2B5EF4-FFF2-40B4-BE49-F238E27FC236}">
                    <a16:creationId xmlns:a16="http://schemas.microsoft.com/office/drawing/2014/main" id="{3F7FB51D-22AE-9E4E-A999-7BB335915F13}"/>
                  </a:ext>
                </a:extLst>
              </p:cNvPr>
              <p:cNvSpPr/>
              <p:nvPr/>
            </p:nvSpPr>
            <p:spPr>
              <a:xfrm>
                <a:off x="14646405" y="8695550"/>
                <a:ext cx="946151" cy="27055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a:p>
            </p:txBody>
          </p:sp>
          <p:sp>
            <p:nvSpPr>
              <p:cNvPr id="34" name="TextBox 33">
                <a:extLst>
                  <a:ext uri="{FF2B5EF4-FFF2-40B4-BE49-F238E27FC236}">
                    <a16:creationId xmlns:a16="http://schemas.microsoft.com/office/drawing/2014/main" id="{31542152-181D-CD44-A09A-47EB782F3D54}"/>
                  </a:ext>
                </a:extLst>
              </p:cNvPr>
              <p:cNvSpPr txBox="1"/>
              <p:nvPr/>
            </p:nvSpPr>
            <p:spPr>
              <a:xfrm>
                <a:off x="14842485" y="8763344"/>
                <a:ext cx="740645" cy="18210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ctr">
                  <a:lnSpc>
                    <a:spcPct val="50000"/>
                  </a:lnSpc>
                </a:pPr>
                <a:r>
                  <a:rPr lang="en-US" sz="1000" dirty="0"/>
                  <a:t>e- density</a:t>
                </a:r>
              </a:p>
            </p:txBody>
          </p:sp>
        </p:grpSp>
        <p:grpSp>
          <p:nvGrpSpPr>
            <p:cNvPr id="11" name="Group 10">
              <a:extLst>
                <a:ext uri="{FF2B5EF4-FFF2-40B4-BE49-F238E27FC236}">
                  <a16:creationId xmlns:a16="http://schemas.microsoft.com/office/drawing/2014/main" id="{501273B2-455D-E747-9334-379971E09FC6}"/>
                </a:ext>
              </a:extLst>
            </p:cNvPr>
            <p:cNvGrpSpPr/>
            <p:nvPr/>
          </p:nvGrpSpPr>
          <p:grpSpPr>
            <a:xfrm>
              <a:off x="13126638" y="8656793"/>
              <a:ext cx="4112147" cy="3682223"/>
              <a:chOff x="13126638" y="8656793"/>
              <a:chExt cx="4112147" cy="3682223"/>
            </a:xfrm>
          </p:grpSpPr>
          <p:grpSp>
            <p:nvGrpSpPr>
              <p:cNvPr id="12" name="Group 11">
                <a:extLst>
                  <a:ext uri="{FF2B5EF4-FFF2-40B4-BE49-F238E27FC236}">
                    <a16:creationId xmlns:a16="http://schemas.microsoft.com/office/drawing/2014/main" id="{BBD4D9C8-149F-9948-8335-A1C9C8F3B35A}"/>
                  </a:ext>
                </a:extLst>
              </p:cNvPr>
              <p:cNvGrpSpPr/>
              <p:nvPr/>
            </p:nvGrpSpPr>
            <p:grpSpPr>
              <a:xfrm>
                <a:off x="14630400" y="8784633"/>
                <a:ext cx="1153205" cy="302733"/>
                <a:chOff x="14630400" y="8784633"/>
                <a:chExt cx="1153205" cy="302733"/>
              </a:xfrm>
            </p:grpSpPr>
            <p:sp>
              <p:nvSpPr>
                <p:cNvPr id="31" name="Rectangle 30">
                  <a:extLst>
                    <a:ext uri="{FF2B5EF4-FFF2-40B4-BE49-F238E27FC236}">
                      <a16:creationId xmlns:a16="http://schemas.microsoft.com/office/drawing/2014/main" id="{0B8AD6A9-DA19-CE4C-8830-A71A8BD9DD51}"/>
                    </a:ext>
                  </a:extLst>
                </p:cNvPr>
                <p:cNvSpPr/>
                <p:nvPr/>
              </p:nvSpPr>
              <p:spPr>
                <a:xfrm>
                  <a:off x="14630400" y="8784633"/>
                  <a:ext cx="1153205" cy="3027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a:p>
              </p:txBody>
            </p:sp>
            <p:sp>
              <p:nvSpPr>
                <p:cNvPr id="32" name="TextBox 31">
                  <a:extLst>
                    <a:ext uri="{FF2B5EF4-FFF2-40B4-BE49-F238E27FC236}">
                      <a16:creationId xmlns:a16="http://schemas.microsoft.com/office/drawing/2014/main" id="{4E380D9E-CF33-BA45-AA45-8A9D030794B1}"/>
                    </a:ext>
                  </a:extLst>
                </p:cNvPr>
                <p:cNvSpPr txBox="1"/>
                <p:nvPr/>
              </p:nvSpPr>
              <p:spPr>
                <a:xfrm>
                  <a:off x="14825523" y="8839727"/>
                  <a:ext cx="774571" cy="18210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ctr">
                    <a:lnSpc>
                      <a:spcPct val="50000"/>
                    </a:lnSpc>
                  </a:pPr>
                  <a:r>
                    <a:rPr lang="en-US" sz="1000" dirty="0"/>
                    <a:t>p+ density</a:t>
                  </a:r>
                </a:p>
              </p:txBody>
            </p:sp>
          </p:grpSp>
          <p:grpSp>
            <p:nvGrpSpPr>
              <p:cNvPr id="13" name="Group 12">
                <a:extLst>
                  <a:ext uri="{FF2B5EF4-FFF2-40B4-BE49-F238E27FC236}">
                    <a16:creationId xmlns:a16="http://schemas.microsoft.com/office/drawing/2014/main" id="{E3C30B54-DA41-F34F-998C-B68B2E5378DA}"/>
                  </a:ext>
                </a:extLst>
              </p:cNvPr>
              <p:cNvGrpSpPr/>
              <p:nvPr/>
            </p:nvGrpSpPr>
            <p:grpSpPr>
              <a:xfrm>
                <a:off x="13126638" y="8656793"/>
                <a:ext cx="4033488" cy="1899398"/>
                <a:chOff x="13126638" y="8656793"/>
                <a:chExt cx="4033488" cy="1899398"/>
              </a:xfrm>
            </p:grpSpPr>
            <p:sp>
              <p:nvSpPr>
                <p:cNvPr id="23" name="Rectangle 22">
                  <a:extLst>
                    <a:ext uri="{FF2B5EF4-FFF2-40B4-BE49-F238E27FC236}">
                      <a16:creationId xmlns:a16="http://schemas.microsoft.com/office/drawing/2014/main" id="{7DF1D8BA-2EA1-E049-BE38-17E0F6F5694F}"/>
                    </a:ext>
                  </a:extLst>
                </p:cNvPr>
                <p:cNvSpPr/>
                <p:nvPr/>
              </p:nvSpPr>
              <p:spPr>
                <a:xfrm>
                  <a:off x="13284200" y="9010650"/>
                  <a:ext cx="457200" cy="14287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dirty="0"/>
                </a:p>
              </p:txBody>
            </p:sp>
            <p:sp>
              <p:nvSpPr>
                <p:cNvPr id="24" name="Rectangle 23">
                  <a:extLst>
                    <a:ext uri="{FF2B5EF4-FFF2-40B4-BE49-F238E27FC236}">
                      <a16:creationId xmlns:a16="http://schemas.microsoft.com/office/drawing/2014/main" id="{18135668-AC42-9340-9E0C-B26149C39B5B}"/>
                    </a:ext>
                  </a:extLst>
                </p:cNvPr>
                <p:cNvSpPr/>
                <p:nvPr/>
              </p:nvSpPr>
              <p:spPr>
                <a:xfrm>
                  <a:off x="13800666" y="10265960"/>
                  <a:ext cx="2823633" cy="29023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a:p>
              </p:txBody>
            </p:sp>
            <p:sp>
              <p:nvSpPr>
                <p:cNvPr id="25" name="TextBox 24">
                  <a:extLst>
                    <a:ext uri="{FF2B5EF4-FFF2-40B4-BE49-F238E27FC236}">
                      <a16:creationId xmlns:a16="http://schemas.microsoft.com/office/drawing/2014/main" id="{DE085A4A-1FA6-DB42-B438-26337FBE52FF}"/>
                    </a:ext>
                  </a:extLst>
                </p:cNvPr>
                <p:cNvSpPr txBox="1"/>
                <p:nvPr/>
              </p:nvSpPr>
              <p:spPr>
                <a:xfrm rot="16200000">
                  <a:off x="12969783" y="9715740"/>
                  <a:ext cx="559932" cy="246222"/>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Y (cm)</a:t>
                  </a:r>
                </a:p>
              </p:txBody>
            </p:sp>
            <p:sp>
              <p:nvSpPr>
                <p:cNvPr id="26" name="TextBox 25">
                  <a:extLst>
                    <a:ext uri="{FF2B5EF4-FFF2-40B4-BE49-F238E27FC236}">
                      <a16:creationId xmlns:a16="http://schemas.microsoft.com/office/drawing/2014/main" id="{4BE9262A-9F43-4840-AAD6-5F9105CCE1FE}"/>
                    </a:ext>
                  </a:extLst>
                </p:cNvPr>
                <p:cNvSpPr txBox="1"/>
                <p:nvPr/>
              </p:nvSpPr>
              <p:spPr>
                <a:xfrm>
                  <a:off x="14894975" y="10169927"/>
                  <a:ext cx="519794" cy="24622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T (</a:t>
                  </a:r>
                  <a:r>
                    <a:rPr lang="en-US" sz="1000" dirty="0" err="1">
                      <a:latin typeface="Symbol" charset="2"/>
                      <a:cs typeface="Symbol" charset="2"/>
                    </a:rPr>
                    <a:t>m</a:t>
                  </a:r>
                  <a:r>
                    <a:rPr lang="en-US" sz="1000" dirty="0" err="1"/>
                    <a:t>s</a:t>
                  </a:r>
                  <a:r>
                    <a:rPr lang="en-US" sz="1000" dirty="0"/>
                    <a:t>)</a:t>
                  </a:r>
                </a:p>
              </p:txBody>
            </p:sp>
            <p:sp>
              <p:nvSpPr>
                <p:cNvPr id="27" name="TextBox 26">
                  <a:extLst>
                    <a:ext uri="{FF2B5EF4-FFF2-40B4-BE49-F238E27FC236}">
                      <a16:creationId xmlns:a16="http://schemas.microsoft.com/office/drawing/2014/main" id="{5A7E80A4-C8FE-8E46-ADF4-33C7AB46D597}"/>
                    </a:ext>
                  </a:extLst>
                </p:cNvPr>
                <p:cNvSpPr txBox="1"/>
                <p:nvPr/>
              </p:nvSpPr>
              <p:spPr>
                <a:xfrm>
                  <a:off x="13527795" y="8967595"/>
                  <a:ext cx="307284" cy="861774"/>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r"/>
                  <a:r>
                    <a:rPr lang="en-US" sz="1000" dirty="0"/>
                    <a:t>2</a:t>
                  </a:r>
                </a:p>
                <a:p>
                  <a:pPr algn="r"/>
                  <a:r>
                    <a:rPr lang="en-US" sz="1000" dirty="0"/>
                    <a:t>1</a:t>
                  </a:r>
                </a:p>
                <a:p>
                  <a:pPr algn="r"/>
                  <a:r>
                    <a:rPr lang="en-US" sz="1000" dirty="0"/>
                    <a:t>0</a:t>
                  </a:r>
                </a:p>
                <a:p>
                  <a:pPr algn="r"/>
                  <a:r>
                    <a:rPr lang="en-US" sz="1000" dirty="0"/>
                    <a:t>-1</a:t>
                  </a:r>
                </a:p>
                <a:p>
                  <a:pPr algn="r"/>
                  <a:r>
                    <a:rPr lang="en-US" sz="1000" dirty="0"/>
                    <a:t>-2</a:t>
                  </a:r>
                </a:p>
              </p:txBody>
            </p:sp>
            <p:sp>
              <p:nvSpPr>
                <p:cNvPr id="28" name="TextBox 27">
                  <a:extLst>
                    <a:ext uri="{FF2B5EF4-FFF2-40B4-BE49-F238E27FC236}">
                      <a16:creationId xmlns:a16="http://schemas.microsoft.com/office/drawing/2014/main" id="{1C562EF6-CD17-CF48-B07C-2625E0420B7B}"/>
                    </a:ext>
                  </a:extLst>
                </p:cNvPr>
                <p:cNvSpPr txBox="1"/>
                <p:nvPr/>
              </p:nvSpPr>
              <p:spPr>
                <a:xfrm>
                  <a:off x="16496524" y="8656793"/>
                  <a:ext cx="486523" cy="24622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x10</a:t>
                  </a:r>
                  <a:r>
                    <a:rPr lang="en-US" sz="1000" baseline="30000" dirty="0"/>
                    <a:t>15</a:t>
                  </a:r>
                </a:p>
              </p:txBody>
            </p:sp>
            <p:sp>
              <p:nvSpPr>
                <p:cNvPr id="29" name="Rectangle 28">
                  <a:extLst>
                    <a:ext uri="{FF2B5EF4-FFF2-40B4-BE49-F238E27FC236}">
                      <a16:creationId xmlns:a16="http://schemas.microsoft.com/office/drawing/2014/main" id="{473DF5DF-A93F-3143-9DCC-44850F211158}"/>
                    </a:ext>
                  </a:extLst>
                </p:cNvPr>
                <p:cNvSpPr/>
                <p:nvPr/>
              </p:nvSpPr>
              <p:spPr>
                <a:xfrm>
                  <a:off x="16764000" y="9057066"/>
                  <a:ext cx="396126" cy="131362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a:p>
              </p:txBody>
            </p:sp>
            <p:sp>
              <p:nvSpPr>
                <p:cNvPr id="30" name="TextBox 29">
                  <a:extLst>
                    <a:ext uri="{FF2B5EF4-FFF2-40B4-BE49-F238E27FC236}">
                      <a16:creationId xmlns:a16="http://schemas.microsoft.com/office/drawing/2014/main" id="{3D99B0CD-56B7-734A-8E50-3DCDEB594E1E}"/>
                    </a:ext>
                  </a:extLst>
                </p:cNvPr>
                <p:cNvSpPr txBox="1"/>
                <p:nvPr/>
              </p:nvSpPr>
              <p:spPr>
                <a:xfrm>
                  <a:off x="16830923" y="9019475"/>
                  <a:ext cx="255988" cy="884858"/>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r">
                    <a:lnSpc>
                      <a:spcPct val="130000"/>
                    </a:lnSpc>
                  </a:pPr>
                  <a:r>
                    <a:rPr lang="en-US" sz="1000" dirty="0"/>
                    <a:t>6</a:t>
                  </a:r>
                </a:p>
                <a:p>
                  <a:pPr algn="r">
                    <a:lnSpc>
                      <a:spcPct val="130000"/>
                    </a:lnSpc>
                  </a:pPr>
                  <a:r>
                    <a:rPr lang="en-US" sz="1000" dirty="0"/>
                    <a:t>4</a:t>
                  </a:r>
                </a:p>
                <a:p>
                  <a:pPr algn="r">
                    <a:lnSpc>
                      <a:spcPct val="130000"/>
                    </a:lnSpc>
                  </a:pPr>
                  <a:r>
                    <a:rPr lang="en-US" sz="1000" dirty="0"/>
                    <a:t>2</a:t>
                  </a:r>
                </a:p>
                <a:p>
                  <a:pPr algn="r">
                    <a:lnSpc>
                      <a:spcPct val="130000"/>
                    </a:lnSpc>
                  </a:pPr>
                  <a:r>
                    <a:rPr lang="en-US" sz="1000" dirty="0"/>
                    <a:t>0</a:t>
                  </a:r>
                </a:p>
              </p:txBody>
            </p:sp>
          </p:grpSp>
          <p:grpSp>
            <p:nvGrpSpPr>
              <p:cNvPr id="14" name="Group 13">
                <a:extLst>
                  <a:ext uri="{FF2B5EF4-FFF2-40B4-BE49-F238E27FC236}">
                    <a16:creationId xmlns:a16="http://schemas.microsoft.com/office/drawing/2014/main" id="{62955146-63C5-C848-83CC-3A04B234BC04}"/>
                  </a:ext>
                </a:extLst>
              </p:cNvPr>
              <p:cNvGrpSpPr/>
              <p:nvPr/>
            </p:nvGrpSpPr>
            <p:grpSpPr>
              <a:xfrm>
                <a:off x="13137974" y="10439618"/>
                <a:ext cx="4100811" cy="1899398"/>
                <a:chOff x="13126639" y="8656793"/>
                <a:chExt cx="4100811" cy="1899398"/>
              </a:xfrm>
            </p:grpSpPr>
            <p:sp>
              <p:nvSpPr>
                <p:cNvPr id="15" name="Rectangle 14">
                  <a:extLst>
                    <a:ext uri="{FF2B5EF4-FFF2-40B4-BE49-F238E27FC236}">
                      <a16:creationId xmlns:a16="http://schemas.microsoft.com/office/drawing/2014/main" id="{84918994-6840-4142-A4FD-7960D34C5BC4}"/>
                    </a:ext>
                  </a:extLst>
                </p:cNvPr>
                <p:cNvSpPr/>
                <p:nvPr/>
              </p:nvSpPr>
              <p:spPr>
                <a:xfrm>
                  <a:off x="13284200" y="9010650"/>
                  <a:ext cx="457200" cy="14287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dirty="0"/>
                </a:p>
              </p:txBody>
            </p:sp>
            <p:sp>
              <p:nvSpPr>
                <p:cNvPr id="16" name="Rectangle 15">
                  <a:extLst>
                    <a:ext uri="{FF2B5EF4-FFF2-40B4-BE49-F238E27FC236}">
                      <a16:creationId xmlns:a16="http://schemas.microsoft.com/office/drawing/2014/main" id="{3B1CD3BE-43B9-9341-AD8D-6B3138F0236E}"/>
                    </a:ext>
                  </a:extLst>
                </p:cNvPr>
                <p:cNvSpPr/>
                <p:nvPr/>
              </p:nvSpPr>
              <p:spPr>
                <a:xfrm>
                  <a:off x="13800666" y="10265960"/>
                  <a:ext cx="2823633" cy="29023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a:p>
              </p:txBody>
            </p:sp>
            <p:sp>
              <p:nvSpPr>
                <p:cNvPr id="17" name="TextBox 16">
                  <a:extLst>
                    <a:ext uri="{FF2B5EF4-FFF2-40B4-BE49-F238E27FC236}">
                      <a16:creationId xmlns:a16="http://schemas.microsoft.com/office/drawing/2014/main" id="{B2D0DCFA-0A6F-5946-AA5D-417CE5996160}"/>
                    </a:ext>
                  </a:extLst>
                </p:cNvPr>
                <p:cNvSpPr txBox="1"/>
                <p:nvPr/>
              </p:nvSpPr>
              <p:spPr>
                <a:xfrm rot="16200000">
                  <a:off x="12969784" y="9522728"/>
                  <a:ext cx="559931" cy="24622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Y (cm)</a:t>
                  </a:r>
                </a:p>
              </p:txBody>
            </p:sp>
            <p:sp>
              <p:nvSpPr>
                <p:cNvPr id="18" name="TextBox 17">
                  <a:extLst>
                    <a:ext uri="{FF2B5EF4-FFF2-40B4-BE49-F238E27FC236}">
                      <a16:creationId xmlns:a16="http://schemas.microsoft.com/office/drawing/2014/main" id="{365EB136-899E-6549-9BAF-CCB0479F063A}"/>
                    </a:ext>
                  </a:extLst>
                </p:cNvPr>
                <p:cNvSpPr txBox="1"/>
                <p:nvPr/>
              </p:nvSpPr>
              <p:spPr>
                <a:xfrm>
                  <a:off x="14894975" y="10169927"/>
                  <a:ext cx="519794" cy="24622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T (</a:t>
                  </a:r>
                  <a:r>
                    <a:rPr lang="en-US" sz="1000" dirty="0" err="1">
                      <a:latin typeface="Symbol" charset="2"/>
                      <a:cs typeface="Symbol" charset="2"/>
                    </a:rPr>
                    <a:t>m</a:t>
                  </a:r>
                  <a:r>
                    <a:rPr lang="en-US" sz="1000" dirty="0" err="1"/>
                    <a:t>s</a:t>
                  </a:r>
                  <a:r>
                    <a:rPr lang="en-US" sz="1000" dirty="0"/>
                    <a:t>)</a:t>
                  </a:r>
                </a:p>
              </p:txBody>
            </p:sp>
            <p:sp>
              <p:nvSpPr>
                <p:cNvPr id="19" name="TextBox 18">
                  <a:extLst>
                    <a:ext uri="{FF2B5EF4-FFF2-40B4-BE49-F238E27FC236}">
                      <a16:creationId xmlns:a16="http://schemas.microsoft.com/office/drawing/2014/main" id="{5501CB01-9EBD-EF4A-92F4-241067531D00}"/>
                    </a:ext>
                  </a:extLst>
                </p:cNvPr>
                <p:cNvSpPr txBox="1"/>
                <p:nvPr/>
              </p:nvSpPr>
              <p:spPr>
                <a:xfrm>
                  <a:off x="13543802" y="8893360"/>
                  <a:ext cx="307284" cy="861774"/>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r"/>
                  <a:r>
                    <a:rPr lang="en-US" sz="1000" dirty="0"/>
                    <a:t>2</a:t>
                  </a:r>
                </a:p>
                <a:p>
                  <a:pPr algn="r"/>
                  <a:r>
                    <a:rPr lang="en-US" sz="1000" dirty="0"/>
                    <a:t>1</a:t>
                  </a:r>
                </a:p>
                <a:p>
                  <a:pPr algn="r"/>
                  <a:r>
                    <a:rPr lang="en-US" sz="1000" dirty="0"/>
                    <a:t>0</a:t>
                  </a:r>
                </a:p>
                <a:p>
                  <a:pPr algn="r"/>
                  <a:r>
                    <a:rPr lang="en-US" sz="1000" dirty="0"/>
                    <a:t>-1</a:t>
                  </a:r>
                </a:p>
                <a:p>
                  <a:pPr algn="r"/>
                  <a:r>
                    <a:rPr lang="en-US" sz="1000" dirty="0"/>
                    <a:t>-2</a:t>
                  </a:r>
                </a:p>
              </p:txBody>
            </p:sp>
            <p:sp>
              <p:nvSpPr>
                <p:cNvPr id="20" name="TextBox 19">
                  <a:extLst>
                    <a:ext uri="{FF2B5EF4-FFF2-40B4-BE49-F238E27FC236}">
                      <a16:creationId xmlns:a16="http://schemas.microsoft.com/office/drawing/2014/main" id="{BA127364-575F-C846-BD58-5BCA3677F207}"/>
                    </a:ext>
                  </a:extLst>
                </p:cNvPr>
                <p:cNvSpPr txBox="1"/>
                <p:nvPr/>
              </p:nvSpPr>
              <p:spPr>
                <a:xfrm>
                  <a:off x="16496524" y="8656793"/>
                  <a:ext cx="486523" cy="24622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x10</a:t>
                  </a:r>
                  <a:r>
                    <a:rPr lang="en-US" sz="1000" baseline="30000" dirty="0"/>
                    <a:t>13</a:t>
                  </a:r>
                </a:p>
              </p:txBody>
            </p:sp>
            <p:sp>
              <p:nvSpPr>
                <p:cNvPr id="21" name="Rectangle 20">
                  <a:extLst>
                    <a:ext uri="{FF2B5EF4-FFF2-40B4-BE49-F238E27FC236}">
                      <a16:creationId xmlns:a16="http://schemas.microsoft.com/office/drawing/2014/main" id="{543C4CD1-2656-9D42-A4BF-7567F653082B}"/>
                    </a:ext>
                  </a:extLst>
                </p:cNvPr>
                <p:cNvSpPr/>
                <p:nvPr/>
              </p:nvSpPr>
              <p:spPr>
                <a:xfrm>
                  <a:off x="16831324" y="9012524"/>
                  <a:ext cx="396126" cy="131362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r>
                    <a:rPr lang="en-US" sz="1000"/>
                    <a:t>1</a:t>
                  </a:r>
                </a:p>
              </p:txBody>
            </p:sp>
            <p:sp>
              <p:nvSpPr>
                <p:cNvPr id="22" name="TextBox 21">
                  <a:extLst>
                    <a:ext uri="{FF2B5EF4-FFF2-40B4-BE49-F238E27FC236}">
                      <a16:creationId xmlns:a16="http://schemas.microsoft.com/office/drawing/2014/main" id="{56D12F35-C42D-3A4E-A20B-6F05F67081B3}"/>
                    </a:ext>
                  </a:extLst>
                </p:cNvPr>
                <p:cNvSpPr txBox="1"/>
                <p:nvPr/>
              </p:nvSpPr>
              <p:spPr>
                <a:xfrm>
                  <a:off x="16850511" y="8972604"/>
                  <a:ext cx="284415" cy="825867"/>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r">
                    <a:lnSpc>
                      <a:spcPct val="120000"/>
                    </a:lnSpc>
                  </a:pPr>
                  <a:r>
                    <a:rPr lang="en-US" sz="1000" dirty="0"/>
                    <a:t>1</a:t>
                  </a:r>
                </a:p>
                <a:p>
                  <a:pPr algn="r">
                    <a:lnSpc>
                      <a:spcPct val="120000"/>
                    </a:lnSpc>
                  </a:pPr>
                  <a:endParaRPr lang="en-US" sz="1000" dirty="0"/>
                </a:p>
                <a:p>
                  <a:pPr algn="r">
                    <a:lnSpc>
                      <a:spcPct val="120000"/>
                    </a:lnSpc>
                  </a:pPr>
                  <a:endParaRPr lang="en-US" sz="1000" dirty="0"/>
                </a:p>
                <a:p>
                  <a:pPr algn="r">
                    <a:lnSpc>
                      <a:spcPct val="120000"/>
                    </a:lnSpc>
                  </a:pPr>
                  <a:r>
                    <a:rPr lang="en-US" sz="1000" dirty="0"/>
                    <a:t>0</a:t>
                  </a:r>
                </a:p>
              </p:txBody>
            </p:sp>
          </p:grpSp>
        </p:grpSp>
      </p:grpSp>
      <p:grpSp>
        <p:nvGrpSpPr>
          <p:cNvPr id="35" name="Group 34">
            <a:extLst>
              <a:ext uri="{FF2B5EF4-FFF2-40B4-BE49-F238E27FC236}">
                <a16:creationId xmlns:a16="http://schemas.microsoft.com/office/drawing/2014/main" id="{C243BE4B-E95A-E746-B0EE-BDEB614B8472}"/>
              </a:ext>
            </a:extLst>
          </p:cNvPr>
          <p:cNvGrpSpPr/>
          <p:nvPr/>
        </p:nvGrpSpPr>
        <p:grpSpPr>
          <a:xfrm>
            <a:off x="2650661" y="3544136"/>
            <a:ext cx="2416902" cy="2333033"/>
            <a:chOff x="13126638" y="8656793"/>
            <a:chExt cx="4112147" cy="3682223"/>
          </a:xfrm>
        </p:grpSpPr>
        <p:grpSp>
          <p:nvGrpSpPr>
            <p:cNvPr id="36" name="Group 35">
              <a:extLst>
                <a:ext uri="{FF2B5EF4-FFF2-40B4-BE49-F238E27FC236}">
                  <a16:creationId xmlns:a16="http://schemas.microsoft.com/office/drawing/2014/main" id="{EA196542-98C8-2D4C-A456-5122EBB1A87F}"/>
                </a:ext>
              </a:extLst>
            </p:cNvPr>
            <p:cNvGrpSpPr/>
            <p:nvPr/>
          </p:nvGrpSpPr>
          <p:grpSpPr>
            <a:xfrm>
              <a:off x="14678465" y="10498950"/>
              <a:ext cx="946151" cy="270559"/>
              <a:chOff x="14646405" y="8695550"/>
              <a:chExt cx="946151" cy="270559"/>
            </a:xfrm>
          </p:grpSpPr>
          <p:sp>
            <p:nvSpPr>
              <p:cNvPr id="59" name="Rectangle 58">
                <a:extLst>
                  <a:ext uri="{FF2B5EF4-FFF2-40B4-BE49-F238E27FC236}">
                    <a16:creationId xmlns:a16="http://schemas.microsoft.com/office/drawing/2014/main" id="{66F948C6-8FA0-7144-A436-B22E02D78D79}"/>
                  </a:ext>
                </a:extLst>
              </p:cNvPr>
              <p:cNvSpPr/>
              <p:nvPr/>
            </p:nvSpPr>
            <p:spPr>
              <a:xfrm>
                <a:off x="14646405" y="8695550"/>
                <a:ext cx="946151" cy="27055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a:p>
            </p:txBody>
          </p:sp>
          <p:sp>
            <p:nvSpPr>
              <p:cNvPr id="60" name="TextBox 59">
                <a:extLst>
                  <a:ext uri="{FF2B5EF4-FFF2-40B4-BE49-F238E27FC236}">
                    <a16:creationId xmlns:a16="http://schemas.microsoft.com/office/drawing/2014/main" id="{5EA2ED68-F6F5-6B44-BCE3-8B4DB22DC146}"/>
                  </a:ext>
                </a:extLst>
              </p:cNvPr>
              <p:cNvSpPr txBox="1"/>
              <p:nvPr/>
            </p:nvSpPr>
            <p:spPr>
              <a:xfrm>
                <a:off x="14842485" y="8763344"/>
                <a:ext cx="740645" cy="18210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ctr">
                  <a:lnSpc>
                    <a:spcPct val="50000"/>
                  </a:lnSpc>
                </a:pPr>
                <a:r>
                  <a:rPr lang="en-US" sz="1000" dirty="0"/>
                  <a:t>e- density</a:t>
                </a:r>
              </a:p>
            </p:txBody>
          </p:sp>
        </p:grpSp>
        <p:grpSp>
          <p:nvGrpSpPr>
            <p:cNvPr id="37" name="Group 36">
              <a:extLst>
                <a:ext uri="{FF2B5EF4-FFF2-40B4-BE49-F238E27FC236}">
                  <a16:creationId xmlns:a16="http://schemas.microsoft.com/office/drawing/2014/main" id="{2117DCDD-A3D4-4341-AD7A-3DDECA5A1481}"/>
                </a:ext>
              </a:extLst>
            </p:cNvPr>
            <p:cNvGrpSpPr/>
            <p:nvPr/>
          </p:nvGrpSpPr>
          <p:grpSpPr>
            <a:xfrm>
              <a:off x="13126638" y="8656793"/>
              <a:ext cx="4112147" cy="3682223"/>
              <a:chOff x="13126638" y="8656793"/>
              <a:chExt cx="4112147" cy="3682223"/>
            </a:xfrm>
          </p:grpSpPr>
          <p:grpSp>
            <p:nvGrpSpPr>
              <p:cNvPr id="38" name="Group 37">
                <a:extLst>
                  <a:ext uri="{FF2B5EF4-FFF2-40B4-BE49-F238E27FC236}">
                    <a16:creationId xmlns:a16="http://schemas.microsoft.com/office/drawing/2014/main" id="{36BF4243-DD29-B04E-9BE2-C5ACCDCDF80D}"/>
                  </a:ext>
                </a:extLst>
              </p:cNvPr>
              <p:cNvGrpSpPr/>
              <p:nvPr/>
            </p:nvGrpSpPr>
            <p:grpSpPr>
              <a:xfrm>
                <a:off x="14630400" y="8784633"/>
                <a:ext cx="1153205" cy="302733"/>
                <a:chOff x="14630400" y="8784633"/>
                <a:chExt cx="1153205" cy="302733"/>
              </a:xfrm>
            </p:grpSpPr>
            <p:sp>
              <p:nvSpPr>
                <p:cNvPr id="57" name="Rectangle 56">
                  <a:extLst>
                    <a:ext uri="{FF2B5EF4-FFF2-40B4-BE49-F238E27FC236}">
                      <a16:creationId xmlns:a16="http://schemas.microsoft.com/office/drawing/2014/main" id="{962763E8-CD7E-244C-A246-450B52DC9AF7}"/>
                    </a:ext>
                  </a:extLst>
                </p:cNvPr>
                <p:cNvSpPr/>
                <p:nvPr/>
              </p:nvSpPr>
              <p:spPr>
                <a:xfrm>
                  <a:off x="14630400" y="8784633"/>
                  <a:ext cx="1153205" cy="3027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a:p>
              </p:txBody>
            </p:sp>
            <p:sp>
              <p:nvSpPr>
                <p:cNvPr id="58" name="TextBox 57">
                  <a:extLst>
                    <a:ext uri="{FF2B5EF4-FFF2-40B4-BE49-F238E27FC236}">
                      <a16:creationId xmlns:a16="http://schemas.microsoft.com/office/drawing/2014/main" id="{94B01CDE-D879-F74C-B8F5-EF03C6129683}"/>
                    </a:ext>
                  </a:extLst>
                </p:cNvPr>
                <p:cNvSpPr txBox="1"/>
                <p:nvPr/>
              </p:nvSpPr>
              <p:spPr>
                <a:xfrm>
                  <a:off x="14825523" y="8839727"/>
                  <a:ext cx="774571" cy="18210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ctr">
                    <a:lnSpc>
                      <a:spcPct val="50000"/>
                    </a:lnSpc>
                  </a:pPr>
                  <a:r>
                    <a:rPr lang="en-US" sz="1000" dirty="0"/>
                    <a:t>p+ density</a:t>
                  </a:r>
                </a:p>
              </p:txBody>
            </p:sp>
          </p:grpSp>
          <p:grpSp>
            <p:nvGrpSpPr>
              <p:cNvPr id="39" name="Group 38">
                <a:extLst>
                  <a:ext uri="{FF2B5EF4-FFF2-40B4-BE49-F238E27FC236}">
                    <a16:creationId xmlns:a16="http://schemas.microsoft.com/office/drawing/2014/main" id="{10F4D7E2-2299-E84B-A1FC-FCAF215B04D3}"/>
                  </a:ext>
                </a:extLst>
              </p:cNvPr>
              <p:cNvGrpSpPr/>
              <p:nvPr/>
            </p:nvGrpSpPr>
            <p:grpSpPr>
              <a:xfrm>
                <a:off x="13126638" y="8656793"/>
                <a:ext cx="4033488" cy="1899398"/>
                <a:chOff x="13126638" y="8656793"/>
                <a:chExt cx="4033488" cy="1899398"/>
              </a:xfrm>
            </p:grpSpPr>
            <p:sp>
              <p:nvSpPr>
                <p:cNvPr id="49" name="Rectangle 48">
                  <a:extLst>
                    <a:ext uri="{FF2B5EF4-FFF2-40B4-BE49-F238E27FC236}">
                      <a16:creationId xmlns:a16="http://schemas.microsoft.com/office/drawing/2014/main" id="{8618AFF4-F9AD-A943-9006-18EC23E52CF4}"/>
                    </a:ext>
                  </a:extLst>
                </p:cNvPr>
                <p:cNvSpPr/>
                <p:nvPr/>
              </p:nvSpPr>
              <p:spPr>
                <a:xfrm>
                  <a:off x="13284200" y="9010650"/>
                  <a:ext cx="457200" cy="14287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dirty="0"/>
                </a:p>
              </p:txBody>
            </p:sp>
            <p:sp>
              <p:nvSpPr>
                <p:cNvPr id="50" name="Rectangle 49">
                  <a:extLst>
                    <a:ext uri="{FF2B5EF4-FFF2-40B4-BE49-F238E27FC236}">
                      <a16:creationId xmlns:a16="http://schemas.microsoft.com/office/drawing/2014/main" id="{54D17177-CE24-784B-9FD0-B11DD6CA1D08}"/>
                    </a:ext>
                  </a:extLst>
                </p:cNvPr>
                <p:cNvSpPr/>
                <p:nvPr/>
              </p:nvSpPr>
              <p:spPr>
                <a:xfrm>
                  <a:off x="13800666" y="10265960"/>
                  <a:ext cx="2823633" cy="29023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a:p>
              </p:txBody>
            </p:sp>
            <p:sp>
              <p:nvSpPr>
                <p:cNvPr id="51" name="TextBox 50">
                  <a:extLst>
                    <a:ext uri="{FF2B5EF4-FFF2-40B4-BE49-F238E27FC236}">
                      <a16:creationId xmlns:a16="http://schemas.microsoft.com/office/drawing/2014/main" id="{71360B14-E34A-C841-8267-5E0F001F707E}"/>
                    </a:ext>
                  </a:extLst>
                </p:cNvPr>
                <p:cNvSpPr txBox="1"/>
                <p:nvPr/>
              </p:nvSpPr>
              <p:spPr>
                <a:xfrm rot="16200000">
                  <a:off x="12969783" y="9715740"/>
                  <a:ext cx="559932" cy="246222"/>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Y (cm)</a:t>
                  </a:r>
                </a:p>
              </p:txBody>
            </p:sp>
            <p:sp>
              <p:nvSpPr>
                <p:cNvPr id="52" name="TextBox 51">
                  <a:extLst>
                    <a:ext uri="{FF2B5EF4-FFF2-40B4-BE49-F238E27FC236}">
                      <a16:creationId xmlns:a16="http://schemas.microsoft.com/office/drawing/2014/main" id="{A4065497-C687-8047-8ADD-428CE0766B78}"/>
                    </a:ext>
                  </a:extLst>
                </p:cNvPr>
                <p:cNvSpPr txBox="1"/>
                <p:nvPr/>
              </p:nvSpPr>
              <p:spPr>
                <a:xfrm>
                  <a:off x="14894975" y="10169927"/>
                  <a:ext cx="519794" cy="24622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T (</a:t>
                  </a:r>
                  <a:r>
                    <a:rPr lang="en-US" sz="1000" dirty="0" err="1">
                      <a:latin typeface="Symbol" charset="2"/>
                      <a:cs typeface="Symbol" charset="2"/>
                    </a:rPr>
                    <a:t>m</a:t>
                  </a:r>
                  <a:r>
                    <a:rPr lang="en-US" sz="1000" dirty="0" err="1"/>
                    <a:t>s</a:t>
                  </a:r>
                  <a:r>
                    <a:rPr lang="en-US" sz="1000" dirty="0"/>
                    <a:t>)</a:t>
                  </a:r>
                </a:p>
              </p:txBody>
            </p:sp>
            <p:sp>
              <p:nvSpPr>
                <p:cNvPr id="53" name="TextBox 52">
                  <a:extLst>
                    <a:ext uri="{FF2B5EF4-FFF2-40B4-BE49-F238E27FC236}">
                      <a16:creationId xmlns:a16="http://schemas.microsoft.com/office/drawing/2014/main" id="{AA2D4926-A774-8D43-896F-B5CAE8EAC8D4}"/>
                    </a:ext>
                  </a:extLst>
                </p:cNvPr>
                <p:cNvSpPr txBox="1"/>
                <p:nvPr/>
              </p:nvSpPr>
              <p:spPr>
                <a:xfrm>
                  <a:off x="13527795" y="8967595"/>
                  <a:ext cx="307284" cy="861774"/>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r"/>
                  <a:r>
                    <a:rPr lang="en-US" sz="1000" dirty="0"/>
                    <a:t>2</a:t>
                  </a:r>
                </a:p>
                <a:p>
                  <a:pPr algn="r"/>
                  <a:r>
                    <a:rPr lang="en-US" sz="1000" dirty="0"/>
                    <a:t>1</a:t>
                  </a:r>
                </a:p>
                <a:p>
                  <a:pPr algn="r"/>
                  <a:r>
                    <a:rPr lang="en-US" sz="1000" dirty="0"/>
                    <a:t>0</a:t>
                  </a:r>
                </a:p>
                <a:p>
                  <a:pPr algn="r"/>
                  <a:r>
                    <a:rPr lang="en-US" sz="1000" dirty="0"/>
                    <a:t>-1</a:t>
                  </a:r>
                </a:p>
                <a:p>
                  <a:pPr algn="r"/>
                  <a:r>
                    <a:rPr lang="en-US" sz="1000" dirty="0"/>
                    <a:t>-2</a:t>
                  </a:r>
                </a:p>
              </p:txBody>
            </p:sp>
            <p:sp>
              <p:nvSpPr>
                <p:cNvPr id="54" name="TextBox 53">
                  <a:extLst>
                    <a:ext uri="{FF2B5EF4-FFF2-40B4-BE49-F238E27FC236}">
                      <a16:creationId xmlns:a16="http://schemas.microsoft.com/office/drawing/2014/main" id="{1E0B135C-D6A2-F041-A883-249DEAADFF66}"/>
                    </a:ext>
                  </a:extLst>
                </p:cNvPr>
                <p:cNvSpPr txBox="1"/>
                <p:nvPr/>
              </p:nvSpPr>
              <p:spPr>
                <a:xfrm>
                  <a:off x="16496524" y="8656793"/>
                  <a:ext cx="486523" cy="24622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x10</a:t>
                  </a:r>
                  <a:r>
                    <a:rPr lang="en-US" sz="1000" baseline="30000" dirty="0"/>
                    <a:t>15</a:t>
                  </a:r>
                </a:p>
              </p:txBody>
            </p:sp>
            <p:sp>
              <p:nvSpPr>
                <p:cNvPr id="55" name="Rectangle 54">
                  <a:extLst>
                    <a:ext uri="{FF2B5EF4-FFF2-40B4-BE49-F238E27FC236}">
                      <a16:creationId xmlns:a16="http://schemas.microsoft.com/office/drawing/2014/main" id="{BEB99A68-34A1-594A-AF1F-E7C173281502}"/>
                    </a:ext>
                  </a:extLst>
                </p:cNvPr>
                <p:cNvSpPr/>
                <p:nvPr/>
              </p:nvSpPr>
              <p:spPr>
                <a:xfrm>
                  <a:off x="16764000" y="9057066"/>
                  <a:ext cx="396126" cy="131362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a:p>
              </p:txBody>
            </p:sp>
            <p:sp>
              <p:nvSpPr>
                <p:cNvPr id="56" name="TextBox 55">
                  <a:extLst>
                    <a:ext uri="{FF2B5EF4-FFF2-40B4-BE49-F238E27FC236}">
                      <a16:creationId xmlns:a16="http://schemas.microsoft.com/office/drawing/2014/main" id="{C3FCE960-1DF8-F44C-A6F3-28B5A5E6FD26}"/>
                    </a:ext>
                  </a:extLst>
                </p:cNvPr>
                <p:cNvSpPr txBox="1"/>
                <p:nvPr/>
              </p:nvSpPr>
              <p:spPr>
                <a:xfrm>
                  <a:off x="16830923" y="9019475"/>
                  <a:ext cx="255988" cy="884858"/>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r">
                    <a:lnSpc>
                      <a:spcPct val="130000"/>
                    </a:lnSpc>
                  </a:pPr>
                  <a:r>
                    <a:rPr lang="en-US" sz="1000" dirty="0"/>
                    <a:t>6</a:t>
                  </a:r>
                </a:p>
                <a:p>
                  <a:pPr algn="r">
                    <a:lnSpc>
                      <a:spcPct val="130000"/>
                    </a:lnSpc>
                  </a:pPr>
                  <a:r>
                    <a:rPr lang="en-US" sz="1000" dirty="0"/>
                    <a:t>4</a:t>
                  </a:r>
                </a:p>
                <a:p>
                  <a:pPr algn="r">
                    <a:lnSpc>
                      <a:spcPct val="130000"/>
                    </a:lnSpc>
                  </a:pPr>
                  <a:r>
                    <a:rPr lang="en-US" sz="1000" dirty="0"/>
                    <a:t>2</a:t>
                  </a:r>
                </a:p>
                <a:p>
                  <a:pPr algn="r">
                    <a:lnSpc>
                      <a:spcPct val="130000"/>
                    </a:lnSpc>
                  </a:pPr>
                  <a:r>
                    <a:rPr lang="en-US" sz="1000" dirty="0"/>
                    <a:t>0</a:t>
                  </a:r>
                </a:p>
              </p:txBody>
            </p:sp>
          </p:grpSp>
          <p:grpSp>
            <p:nvGrpSpPr>
              <p:cNvPr id="40" name="Group 39">
                <a:extLst>
                  <a:ext uri="{FF2B5EF4-FFF2-40B4-BE49-F238E27FC236}">
                    <a16:creationId xmlns:a16="http://schemas.microsoft.com/office/drawing/2014/main" id="{91265A25-833B-E64F-82C4-6B94708AD700}"/>
                  </a:ext>
                </a:extLst>
              </p:cNvPr>
              <p:cNvGrpSpPr/>
              <p:nvPr/>
            </p:nvGrpSpPr>
            <p:grpSpPr>
              <a:xfrm>
                <a:off x="13137974" y="10439618"/>
                <a:ext cx="4100811" cy="1899398"/>
                <a:chOff x="13126639" y="8656793"/>
                <a:chExt cx="4100811" cy="1899398"/>
              </a:xfrm>
            </p:grpSpPr>
            <p:sp>
              <p:nvSpPr>
                <p:cNvPr id="41" name="Rectangle 40">
                  <a:extLst>
                    <a:ext uri="{FF2B5EF4-FFF2-40B4-BE49-F238E27FC236}">
                      <a16:creationId xmlns:a16="http://schemas.microsoft.com/office/drawing/2014/main" id="{72BA77D9-099E-8E42-99AC-F48987C9791A}"/>
                    </a:ext>
                  </a:extLst>
                </p:cNvPr>
                <p:cNvSpPr/>
                <p:nvPr/>
              </p:nvSpPr>
              <p:spPr>
                <a:xfrm>
                  <a:off x="13284200" y="9010650"/>
                  <a:ext cx="457200" cy="14287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dirty="0"/>
                </a:p>
              </p:txBody>
            </p:sp>
            <p:sp>
              <p:nvSpPr>
                <p:cNvPr id="42" name="Rectangle 41">
                  <a:extLst>
                    <a:ext uri="{FF2B5EF4-FFF2-40B4-BE49-F238E27FC236}">
                      <a16:creationId xmlns:a16="http://schemas.microsoft.com/office/drawing/2014/main" id="{6A3A1639-F0B2-5C46-8C26-8F0884E53622}"/>
                    </a:ext>
                  </a:extLst>
                </p:cNvPr>
                <p:cNvSpPr/>
                <p:nvPr/>
              </p:nvSpPr>
              <p:spPr>
                <a:xfrm>
                  <a:off x="13800666" y="10265960"/>
                  <a:ext cx="2823633" cy="29023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endParaRPr lang="en-US" sz="1000"/>
                </a:p>
              </p:txBody>
            </p:sp>
            <p:sp>
              <p:nvSpPr>
                <p:cNvPr id="43" name="TextBox 42">
                  <a:extLst>
                    <a:ext uri="{FF2B5EF4-FFF2-40B4-BE49-F238E27FC236}">
                      <a16:creationId xmlns:a16="http://schemas.microsoft.com/office/drawing/2014/main" id="{73CF25D0-4193-D641-A7DF-D34DF3392D0F}"/>
                    </a:ext>
                  </a:extLst>
                </p:cNvPr>
                <p:cNvSpPr txBox="1"/>
                <p:nvPr/>
              </p:nvSpPr>
              <p:spPr>
                <a:xfrm rot="16200000">
                  <a:off x="12969784" y="9522728"/>
                  <a:ext cx="559931" cy="24622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Y (cm)</a:t>
                  </a:r>
                </a:p>
              </p:txBody>
            </p:sp>
            <p:sp>
              <p:nvSpPr>
                <p:cNvPr id="44" name="TextBox 43">
                  <a:extLst>
                    <a:ext uri="{FF2B5EF4-FFF2-40B4-BE49-F238E27FC236}">
                      <a16:creationId xmlns:a16="http://schemas.microsoft.com/office/drawing/2014/main" id="{54E9FC05-9B7B-524C-AB6F-BE2E0C3B4BC4}"/>
                    </a:ext>
                  </a:extLst>
                </p:cNvPr>
                <p:cNvSpPr txBox="1"/>
                <p:nvPr/>
              </p:nvSpPr>
              <p:spPr>
                <a:xfrm>
                  <a:off x="14894975" y="10169927"/>
                  <a:ext cx="519794" cy="24622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T (</a:t>
                  </a:r>
                  <a:r>
                    <a:rPr lang="en-US" sz="1000" dirty="0" err="1">
                      <a:latin typeface="Symbol" charset="2"/>
                      <a:cs typeface="Symbol" charset="2"/>
                    </a:rPr>
                    <a:t>m</a:t>
                  </a:r>
                  <a:r>
                    <a:rPr lang="en-US" sz="1000" dirty="0" err="1"/>
                    <a:t>s</a:t>
                  </a:r>
                  <a:r>
                    <a:rPr lang="en-US" sz="1000" dirty="0"/>
                    <a:t>)</a:t>
                  </a:r>
                </a:p>
              </p:txBody>
            </p:sp>
            <p:sp>
              <p:nvSpPr>
                <p:cNvPr id="45" name="TextBox 44">
                  <a:extLst>
                    <a:ext uri="{FF2B5EF4-FFF2-40B4-BE49-F238E27FC236}">
                      <a16:creationId xmlns:a16="http://schemas.microsoft.com/office/drawing/2014/main" id="{7D36E0D3-7230-604D-A417-67D567060CAC}"/>
                    </a:ext>
                  </a:extLst>
                </p:cNvPr>
                <p:cNvSpPr txBox="1"/>
                <p:nvPr/>
              </p:nvSpPr>
              <p:spPr>
                <a:xfrm>
                  <a:off x="13543802" y="8893360"/>
                  <a:ext cx="307284" cy="861774"/>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r"/>
                  <a:r>
                    <a:rPr lang="en-US" sz="1000" dirty="0"/>
                    <a:t>2</a:t>
                  </a:r>
                </a:p>
                <a:p>
                  <a:pPr algn="r"/>
                  <a:r>
                    <a:rPr lang="en-US" sz="1000" dirty="0"/>
                    <a:t>1</a:t>
                  </a:r>
                </a:p>
                <a:p>
                  <a:pPr algn="r"/>
                  <a:r>
                    <a:rPr lang="en-US" sz="1000" dirty="0"/>
                    <a:t>0</a:t>
                  </a:r>
                </a:p>
                <a:p>
                  <a:pPr algn="r"/>
                  <a:r>
                    <a:rPr lang="en-US" sz="1000" dirty="0"/>
                    <a:t>-1</a:t>
                  </a:r>
                </a:p>
                <a:p>
                  <a:pPr algn="r"/>
                  <a:r>
                    <a:rPr lang="en-US" sz="1000" dirty="0"/>
                    <a:t>-2</a:t>
                  </a:r>
                </a:p>
              </p:txBody>
            </p:sp>
            <p:sp>
              <p:nvSpPr>
                <p:cNvPr id="46" name="TextBox 45">
                  <a:extLst>
                    <a:ext uri="{FF2B5EF4-FFF2-40B4-BE49-F238E27FC236}">
                      <a16:creationId xmlns:a16="http://schemas.microsoft.com/office/drawing/2014/main" id="{4EECCD1F-B28D-6641-90ED-23CC197ADC44}"/>
                    </a:ext>
                  </a:extLst>
                </p:cNvPr>
                <p:cNvSpPr txBox="1"/>
                <p:nvPr/>
              </p:nvSpPr>
              <p:spPr>
                <a:xfrm>
                  <a:off x="16496524" y="8656793"/>
                  <a:ext cx="486523" cy="246221"/>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r>
                    <a:rPr lang="en-US" sz="1000" dirty="0"/>
                    <a:t>x10</a:t>
                  </a:r>
                  <a:r>
                    <a:rPr lang="en-US" sz="1000" baseline="30000" dirty="0"/>
                    <a:t>13</a:t>
                  </a:r>
                </a:p>
              </p:txBody>
            </p:sp>
            <p:sp>
              <p:nvSpPr>
                <p:cNvPr id="47" name="Rectangle 46">
                  <a:extLst>
                    <a:ext uri="{FF2B5EF4-FFF2-40B4-BE49-F238E27FC236}">
                      <a16:creationId xmlns:a16="http://schemas.microsoft.com/office/drawing/2014/main" id="{D880EF9B-2E99-894F-B70A-F4A20EAAB165}"/>
                    </a:ext>
                  </a:extLst>
                </p:cNvPr>
                <p:cNvSpPr/>
                <p:nvPr/>
              </p:nvSpPr>
              <p:spPr>
                <a:xfrm>
                  <a:off x="16831324" y="9012524"/>
                  <a:ext cx="396126" cy="131362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73060" rtl="0" eaLnBrk="1" latinLnBrk="0" hangingPunct="1">
                    <a:defRPr sz="6600" kern="1200">
                      <a:solidFill>
                        <a:schemeClr val="lt1"/>
                      </a:solidFill>
                      <a:latin typeface="+mn-lt"/>
                      <a:ea typeface="+mn-ea"/>
                      <a:cs typeface="+mn-cs"/>
                    </a:defRPr>
                  </a:lvl1pPr>
                  <a:lvl2pPr marL="1673060" algn="l" defTabSz="1673060" rtl="0" eaLnBrk="1" latinLnBrk="0" hangingPunct="1">
                    <a:defRPr sz="6600" kern="1200">
                      <a:solidFill>
                        <a:schemeClr val="lt1"/>
                      </a:solidFill>
                      <a:latin typeface="+mn-lt"/>
                      <a:ea typeface="+mn-ea"/>
                      <a:cs typeface="+mn-cs"/>
                    </a:defRPr>
                  </a:lvl2pPr>
                  <a:lvl3pPr marL="3346116" algn="l" defTabSz="1673060" rtl="0" eaLnBrk="1" latinLnBrk="0" hangingPunct="1">
                    <a:defRPr sz="6600" kern="1200">
                      <a:solidFill>
                        <a:schemeClr val="lt1"/>
                      </a:solidFill>
                      <a:latin typeface="+mn-lt"/>
                      <a:ea typeface="+mn-ea"/>
                      <a:cs typeface="+mn-cs"/>
                    </a:defRPr>
                  </a:lvl3pPr>
                  <a:lvl4pPr marL="5019175" algn="l" defTabSz="1673060" rtl="0" eaLnBrk="1" latinLnBrk="0" hangingPunct="1">
                    <a:defRPr sz="6600" kern="1200">
                      <a:solidFill>
                        <a:schemeClr val="lt1"/>
                      </a:solidFill>
                      <a:latin typeface="+mn-lt"/>
                      <a:ea typeface="+mn-ea"/>
                      <a:cs typeface="+mn-cs"/>
                    </a:defRPr>
                  </a:lvl4pPr>
                  <a:lvl5pPr marL="6692235" algn="l" defTabSz="1673060" rtl="0" eaLnBrk="1" latinLnBrk="0" hangingPunct="1">
                    <a:defRPr sz="6600" kern="1200">
                      <a:solidFill>
                        <a:schemeClr val="lt1"/>
                      </a:solidFill>
                      <a:latin typeface="+mn-lt"/>
                      <a:ea typeface="+mn-ea"/>
                      <a:cs typeface="+mn-cs"/>
                    </a:defRPr>
                  </a:lvl5pPr>
                  <a:lvl6pPr marL="8365294" algn="l" defTabSz="1673060" rtl="0" eaLnBrk="1" latinLnBrk="0" hangingPunct="1">
                    <a:defRPr sz="6600" kern="1200">
                      <a:solidFill>
                        <a:schemeClr val="lt1"/>
                      </a:solidFill>
                      <a:latin typeface="+mn-lt"/>
                      <a:ea typeface="+mn-ea"/>
                      <a:cs typeface="+mn-cs"/>
                    </a:defRPr>
                  </a:lvl6pPr>
                  <a:lvl7pPr marL="10038354" algn="l" defTabSz="1673060" rtl="0" eaLnBrk="1" latinLnBrk="0" hangingPunct="1">
                    <a:defRPr sz="6600" kern="1200">
                      <a:solidFill>
                        <a:schemeClr val="lt1"/>
                      </a:solidFill>
                      <a:latin typeface="+mn-lt"/>
                      <a:ea typeface="+mn-ea"/>
                      <a:cs typeface="+mn-cs"/>
                    </a:defRPr>
                  </a:lvl7pPr>
                  <a:lvl8pPr marL="11711410" algn="l" defTabSz="1673060" rtl="0" eaLnBrk="1" latinLnBrk="0" hangingPunct="1">
                    <a:defRPr sz="6600" kern="1200">
                      <a:solidFill>
                        <a:schemeClr val="lt1"/>
                      </a:solidFill>
                      <a:latin typeface="+mn-lt"/>
                      <a:ea typeface="+mn-ea"/>
                      <a:cs typeface="+mn-cs"/>
                    </a:defRPr>
                  </a:lvl8pPr>
                  <a:lvl9pPr marL="13384470" algn="l" defTabSz="1673060" rtl="0" eaLnBrk="1" latinLnBrk="0" hangingPunct="1">
                    <a:defRPr sz="6600" kern="1200">
                      <a:solidFill>
                        <a:schemeClr val="lt1"/>
                      </a:solidFill>
                      <a:latin typeface="+mn-lt"/>
                      <a:ea typeface="+mn-ea"/>
                      <a:cs typeface="+mn-cs"/>
                    </a:defRPr>
                  </a:lvl9pPr>
                </a:lstStyle>
                <a:p>
                  <a:pPr algn="ctr"/>
                  <a:r>
                    <a:rPr lang="en-US" sz="1000"/>
                    <a:t>1</a:t>
                  </a:r>
                </a:p>
              </p:txBody>
            </p:sp>
            <p:sp>
              <p:nvSpPr>
                <p:cNvPr id="48" name="TextBox 47">
                  <a:extLst>
                    <a:ext uri="{FF2B5EF4-FFF2-40B4-BE49-F238E27FC236}">
                      <a16:creationId xmlns:a16="http://schemas.microsoft.com/office/drawing/2014/main" id="{31DA321A-FD9F-7745-A582-EE54CB524ACB}"/>
                    </a:ext>
                  </a:extLst>
                </p:cNvPr>
                <p:cNvSpPr txBox="1"/>
                <p:nvPr/>
              </p:nvSpPr>
              <p:spPr>
                <a:xfrm>
                  <a:off x="16850511" y="8972604"/>
                  <a:ext cx="284415" cy="825867"/>
                </a:xfrm>
                <a:prstGeom prst="rect">
                  <a:avLst/>
                </a:prstGeom>
                <a:no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r">
                    <a:lnSpc>
                      <a:spcPct val="120000"/>
                    </a:lnSpc>
                  </a:pPr>
                  <a:r>
                    <a:rPr lang="en-US" sz="1000" dirty="0"/>
                    <a:t>1</a:t>
                  </a:r>
                </a:p>
                <a:p>
                  <a:pPr algn="r">
                    <a:lnSpc>
                      <a:spcPct val="120000"/>
                    </a:lnSpc>
                  </a:pPr>
                  <a:endParaRPr lang="en-US" sz="1000" dirty="0"/>
                </a:p>
                <a:p>
                  <a:pPr algn="r">
                    <a:lnSpc>
                      <a:spcPct val="120000"/>
                    </a:lnSpc>
                  </a:pPr>
                  <a:endParaRPr lang="en-US" sz="1000" dirty="0"/>
                </a:p>
                <a:p>
                  <a:pPr algn="r">
                    <a:lnSpc>
                      <a:spcPct val="120000"/>
                    </a:lnSpc>
                  </a:pPr>
                  <a:r>
                    <a:rPr lang="en-US" sz="1000" dirty="0"/>
                    <a:t>0</a:t>
                  </a:r>
                </a:p>
              </p:txBody>
            </p:sp>
          </p:grpSp>
        </p:grpSp>
      </p:grpSp>
      <p:sp>
        <p:nvSpPr>
          <p:cNvPr id="61" name="TextBox 60">
            <a:extLst>
              <a:ext uri="{FF2B5EF4-FFF2-40B4-BE49-F238E27FC236}">
                <a16:creationId xmlns:a16="http://schemas.microsoft.com/office/drawing/2014/main" id="{82CC9447-36B4-3F45-B8F7-37A32BD8F38D}"/>
              </a:ext>
            </a:extLst>
          </p:cNvPr>
          <p:cNvSpPr txBox="1"/>
          <p:nvPr/>
        </p:nvSpPr>
        <p:spPr>
          <a:xfrm>
            <a:off x="99497" y="3462452"/>
            <a:ext cx="917439" cy="338554"/>
          </a:xfrm>
          <a:prstGeom prst="rect">
            <a:avLst/>
          </a:prstGeom>
          <a:noFill/>
        </p:spPr>
        <p:txBody>
          <a:bodyPr wrap="none" rtlCol="0">
            <a:spAutoFit/>
          </a:bodyPr>
          <a:lstStyle/>
          <a:p>
            <a:r>
              <a:rPr lang="en-US" dirty="0">
                <a:latin typeface="Calibri"/>
                <a:cs typeface="Calibri"/>
              </a:rPr>
              <a:t>Turn </a:t>
            </a:r>
            <a:r>
              <a:rPr lang="en-US" dirty="0">
                <a:solidFill>
                  <a:srgbClr val="660066"/>
                </a:solidFill>
                <a:latin typeface="Calibri"/>
                <a:cs typeface="Calibri"/>
              </a:rPr>
              <a:t>200</a:t>
            </a:r>
          </a:p>
        </p:txBody>
      </p:sp>
      <p:sp>
        <p:nvSpPr>
          <p:cNvPr id="62" name="TextBox 61">
            <a:extLst>
              <a:ext uri="{FF2B5EF4-FFF2-40B4-BE49-F238E27FC236}">
                <a16:creationId xmlns:a16="http://schemas.microsoft.com/office/drawing/2014/main" id="{915EA517-9677-4D41-A0E7-671BB5A782CB}"/>
              </a:ext>
            </a:extLst>
          </p:cNvPr>
          <p:cNvSpPr txBox="1"/>
          <p:nvPr/>
        </p:nvSpPr>
        <p:spPr>
          <a:xfrm>
            <a:off x="2507189" y="3460544"/>
            <a:ext cx="1021433" cy="338554"/>
          </a:xfrm>
          <a:prstGeom prst="rect">
            <a:avLst/>
          </a:prstGeom>
          <a:noFill/>
        </p:spPr>
        <p:txBody>
          <a:bodyPr wrap="none" rtlCol="0">
            <a:spAutoFit/>
          </a:bodyPr>
          <a:lstStyle/>
          <a:p>
            <a:r>
              <a:rPr lang="en-US" dirty="0">
                <a:latin typeface="Calibri"/>
                <a:cs typeface="Calibri"/>
              </a:rPr>
              <a:t>Turn </a:t>
            </a:r>
            <a:r>
              <a:rPr lang="en-US" dirty="0">
                <a:solidFill>
                  <a:schemeClr val="accent6"/>
                </a:solidFill>
                <a:latin typeface="Calibri"/>
                <a:cs typeface="Calibri"/>
              </a:rPr>
              <a:t>1000</a:t>
            </a:r>
          </a:p>
        </p:txBody>
      </p:sp>
      <p:sp>
        <p:nvSpPr>
          <p:cNvPr id="63" name="TextBox 62">
            <a:extLst>
              <a:ext uri="{FF2B5EF4-FFF2-40B4-BE49-F238E27FC236}">
                <a16:creationId xmlns:a16="http://schemas.microsoft.com/office/drawing/2014/main" id="{3B847F4F-F460-0442-BED5-1E1B08539F80}"/>
              </a:ext>
            </a:extLst>
          </p:cNvPr>
          <p:cNvSpPr txBox="1"/>
          <p:nvPr/>
        </p:nvSpPr>
        <p:spPr>
          <a:xfrm>
            <a:off x="205296" y="5877169"/>
            <a:ext cx="3634328" cy="307777"/>
          </a:xfrm>
          <a:prstGeom prst="rect">
            <a:avLst/>
          </a:prstGeom>
          <a:noFill/>
        </p:spPr>
        <p:txBody>
          <a:bodyPr wrap="none" rtlCol="0">
            <a:spAutoFit/>
          </a:bodyPr>
          <a:lstStyle/>
          <a:p>
            <a:r>
              <a:rPr lang="en-US" sz="1400" dirty="0">
                <a:solidFill>
                  <a:srgbClr val="005700"/>
                </a:solidFill>
                <a:latin typeface="Calibri"/>
                <a:cs typeface="Calibri"/>
              </a:rPr>
              <a:t>J.-L. Vay, et al, </a:t>
            </a:r>
            <a:r>
              <a:rPr lang="en-US" sz="1400" i="1" dirty="0">
                <a:solidFill>
                  <a:srgbClr val="005700"/>
                </a:solidFill>
                <a:latin typeface="Calibri"/>
                <a:cs typeface="Calibri"/>
              </a:rPr>
              <a:t>IPAC12 Proc.</a:t>
            </a:r>
            <a:r>
              <a:rPr lang="en-US" sz="1400" dirty="0">
                <a:solidFill>
                  <a:srgbClr val="005700"/>
                </a:solidFill>
                <a:latin typeface="Calibri"/>
                <a:cs typeface="Calibri"/>
              </a:rPr>
              <a:t>, (2012) TUEPPB006 </a:t>
            </a:r>
          </a:p>
        </p:txBody>
      </p:sp>
      <p:grpSp>
        <p:nvGrpSpPr>
          <p:cNvPr id="64" name="Group 63">
            <a:extLst>
              <a:ext uri="{FF2B5EF4-FFF2-40B4-BE49-F238E27FC236}">
                <a16:creationId xmlns:a16="http://schemas.microsoft.com/office/drawing/2014/main" id="{543A3C2A-6023-8D4F-899B-96CBF9BD4F77}"/>
              </a:ext>
            </a:extLst>
          </p:cNvPr>
          <p:cNvGrpSpPr/>
          <p:nvPr/>
        </p:nvGrpSpPr>
        <p:grpSpPr>
          <a:xfrm>
            <a:off x="7954488" y="1133898"/>
            <a:ext cx="4165695" cy="4359985"/>
            <a:chOff x="912813" y="882650"/>
            <a:chExt cx="4165695" cy="4359985"/>
          </a:xfrm>
        </p:grpSpPr>
        <p:pic>
          <p:nvPicPr>
            <p:cNvPr id="65" name="Picture 2" descr="tuneexp">
              <a:extLst>
                <a:ext uri="{FF2B5EF4-FFF2-40B4-BE49-F238E27FC236}">
                  <a16:creationId xmlns:a16="http://schemas.microsoft.com/office/drawing/2014/main" id="{EC318A83-AEB2-024E-B064-AB1FDBF49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4496"/>
            <a:stretch>
              <a:fillRect/>
            </a:stretch>
          </p:blipFill>
          <p:spPr bwMode="auto">
            <a:xfrm>
              <a:off x="2765425" y="1498600"/>
              <a:ext cx="2286000" cy="309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3" descr="tuneexp">
              <a:extLst>
                <a:ext uri="{FF2B5EF4-FFF2-40B4-BE49-F238E27FC236}">
                  <a16:creationId xmlns:a16="http://schemas.microsoft.com/office/drawing/2014/main" id="{5D01CF12-4109-CD41-BCDD-51184C5522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2247" r="44867"/>
            <a:stretch>
              <a:fillRect/>
            </a:stretch>
          </p:blipFill>
          <p:spPr bwMode="auto">
            <a:xfrm>
              <a:off x="2460625" y="1498600"/>
              <a:ext cx="1779588" cy="309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 name="Rectangle 10">
              <a:extLst>
                <a:ext uri="{FF2B5EF4-FFF2-40B4-BE49-F238E27FC236}">
                  <a16:creationId xmlns:a16="http://schemas.microsoft.com/office/drawing/2014/main" id="{AD756E8D-F2D1-A744-A29D-32844D6F4763}"/>
                </a:ext>
              </a:extLst>
            </p:cNvPr>
            <p:cNvSpPr>
              <a:spLocks noChangeArrowheads="1"/>
            </p:cNvSpPr>
            <p:nvPr/>
          </p:nvSpPr>
          <p:spPr bwMode="auto">
            <a:xfrm>
              <a:off x="912813" y="1498600"/>
              <a:ext cx="3932237" cy="147638"/>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 name="Text Box 11">
              <a:extLst>
                <a:ext uri="{FF2B5EF4-FFF2-40B4-BE49-F238E27FC236}">
                  <a16:creationId xmlns:a16="http://schemas.microsoft.com/office/drawing/2014/main" id="{099568F8-CCB5-2A4C-9531-F745C0E485FA}"/>
                </a:ext>
              </a:extLst>
            </p:cNvPr>
            <p:cNvSpPr txBox="1">
              <a:spLocks noChangeArrowheads="1"/>
            </p:cNvSpPr>
            <p:nvPr/>
          </p:nvSpPr>
          <p:spPr bwMode="auto">
            <a:xfrm>
              <a:off x="2465388" y="3906838"/>
              <a:ext cx="749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48C2DE"/>
                  </a:solidFill>
                </a:rPr>
                <a:t>head</a:t>
              </a:r>
            </a:p>
          </p:txBody>
        </p:sp>
        <p:sp>
          <p:nvSpPr>
            <p:cNvPr id="69" name="Text Box 12">
              <a:extLst>
                <a:ext uri="{FF2B5EF4-FFF2-40B4-BE49-F238E27FC236}">
                  <a16:creationId xmlns:a16="http://schemas.microsoft.com/office/drawing/2014/main" id="{6C800EB6-DC2C-C842-BF2B-881B16E60AD8}"/>
                </a:ext>
              </a:extLst>
            </p:cNvPr>
            <p:cNvSpPr txBox="1">
              <a:spLocks noChangeArrowheads="1"/>
            </p:cNvSpPr>
            <p:nvPr/>
          </p:nvSpPr>
          <p:spPr bwMode="auto">
            <a:xfrm>
              <a:off x="3800475" y="3913188"/>
              <a:ext cx="50958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48C2DE"/>
                  </a:solidFill>
                </a:rPr>
                <a:t>tail</a:t>
              </a:r>
            </a:p>
          </p:txBody>
        </p:sp>
        <p:sp>
          <p:nvSpPr>
            <p:cNvPr id="70" name="Text Box 15">
              <a:extLst>
                <a:ext uri="{FF2B5EF4-FFF2-40B4-BE49-F238E27FC236}">
                  <a16:creationId xmlns:a16="http://schemas.microsoft.com/office/drawing/2014/main" id="{EC153FEA-3ADB-8443-9D83-E913F73C3DD0}"/>
                </a:ext>
              </a:extLst>
            </p:cNvPr>
            <p:cNvSpPr txBox="1">
              <a:spLocks noChangeArrowheads="1"/>
            </p:cNvSpPr>
            <p:nvPr/>
          </p:nvSpPr>
          <p:spPr bwMode="auto">
            <a:xfrm rot="-5400000">
              <a:off x="969326" y="2640291"/>
              <a:ext cx="1596711" cy="369332"/>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a:latin typeface="Calibri"/>
                  <a:cs typeface="Calibri"/>
                </a:rPr>
                <a:t>Fractional tune</a:t>
              </a:r>
            </a:p>
          </p:txBody>
        </p:sp>
        <p:sp>
          <p:nvSpPr>
            <p:cNvPr id="71" name="Rectangle 18">
              <a:extLst>
                <a:ext uri="{FF2B5EF4-FFF2-40B4-BE49-F238E27FC236}">
                  <a16:creationId xmlns:a16="http://schemas.microsoft.com/office/drawing/2014/main" id="{49635BC0-1259-4C4A-85B9-F9F01AF3643A}"/>
                </a:ext>
              </a:extLst>
            </p:cNvPr>
            <p:cNvSpPr>
              <a:spLocks noChangeArrowheads="1"/>
            </p:cNvSpPr>
            <p:nvPr/>
          </p:nvSpPr>
          <p:spPr bwMode="auto">
            <a:xfrm>
              <a:off x="1103313" y="2803525"/>
              <a:ext cx="107950" cy="322263"/>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2" name="Group 19">
              <a:extLst>
                <a:ext uri="{FF2B5EF4-FFF2-40B4-BE49-F238E27FC236}">
                  <a16:creationId xmlns:a16="http://schemas.microsoft.com/office/drawing/2014/main" id="{335DE593-110E-2B4A-B310-837A6FFDCCCE}"/>
                </a:ext>
              </a:extLst>
            </p:cNvPr>
            <p:cNvGrpSpPr>
              <a:grpSpLocks/>
            </p:cNvGrpSpPr>
            <p:nvPr/>
          </p:nvGrpSpPr>
          <p:grpSpPr bwMode="auto">
            <a:xfrm>
              <a:off x="2457450" y="3003550"/>
              <a:ext cx="1771650" cy="490538"/>
              <a:chOff x="950" y="1892"/>
              <a:chExt cx="3954" cy="309"/>
            </a:xfrm>
          </p:grpSpPr>
          <p:sp>
            <p:nvSpPr>
              <p:cNvPr id="81" name="Line 20">
                <a:extLst>
                  <a:ext uri="{FF2B5EF4-FFF2-40B4-BE49-F238E27FC236}">
                    <a16:creationId xmlns:a16="http://schemas.microsoft.com/office/drawing/2014/main" id="{F917428B-CF14-AD46-A9E9-F88A6699D747}"/>
                  </a:ext>
                </a:extLst>
              </p:cNvPr>
              <p:cNvSpPr>
                <a:spLocks noChangeShapeType="1"/>
              </p:cNvSpPr>
              <p:nvPr/>
            </p:nvSpPr>
            <p:spPr bwMode="auto">
              <a:xfrm>
                <a:off x="951" y="2086"/>
                <a:ext cx="3953" cy="4"/>
              </a:xfrm>
              <a:prstGeom prst="line">
                <a:avLst/>
              </a:prstGeom>
              <a:noFill/>
              <a:ln w="1905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Line 21">
                <a:extLst>
                  <a:ext uri="{FF2B5EF4-FFF2-40B4-BE49-F238E27FC236}">
                    <a16:creationId xmlns:a16="http://schemas.microsoft.com/office/drawing/2014/main" id="{5A055B8D-9708-F642-B981-129D974E2482}"/>
                  </a:ext>
                </a:extLst>
              </p:cNvPr>
              <p:cNvSpPr>
                <a:spLocks noChangeShapeType="1"/>
              </p:cNvSpPr>
              <p:nvPr/>
            </p:nvSpPr>
            <p:spPr bwMode="auto">
              <a:xfrm>
                <a:off x="950" y="2197"/>
                <a:ext cx="3953" cy="4"/>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Line 22">
                <a:extLst>
                  <a:ext uri="{FF2B5EF4-FFF2-40B4-BE49-F238E27FC236}">
                    <a16:creationId xmlns:a16="http://schemas.microsoft.com/office/drawing/2014/main" id="{2F71B108-B6B2-BE4C-80C5-8EE4A94BBF4C}"/>
                  </a:ext>
                </a:extLst>
              </p:cNvPr>
              <p:cNvSpPr>
                <a:spLocks noChangeShapeType="1"/>
              </p:cNvSpPr>
              <p:nvPr/>
            </p:nvSpPr>
            <p:spPr bwMode="auto">
              <a:xfrm>
                <a:off x="953" y="1892"/>
                <a:ext cx="3946" cy="4"/>
              </a:xfrm>
              <a:prstGeom prst="line">
                <a:avLst/>
              </a:prstGeom>
              <a:noFill/>
              <a:ln w="1905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3" name="Text Box 23">
              <a:extLst>
                <a:ext uri="{FF2B5EF4-FFF2-40B4-BE49-F238E27FC236}">
                  <a16:creationId xmlns:a16="http://schemas.microsoft.com/office/drawing/2014/main" id="{473DFD42-315D-4944-AECE-F2BAA8716FF8}"/>
                </a:ext>
              </a:extLst>
            </p:cNvPr>
            <p:cNvSpPr txBox="1">
              <a:spLocks noChangeArrowheads="1"/>
            </p:cNvSpPr>
            <p:nvPr/>
          </p:nvSpPr>
          <p:spPr bwMode="auto">
            <a:xfrm>
              <a:off x="2655908" y="882650"/>
              <a:ext cx="124685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Calibri"/>
                  <a:cs typeface="Calibri"/>
                </a:rPr>
                <a:t>Experiment</a:t>
              </a:r>
              <a:r>
                <a:rPr lang="en-US" baseline="30000">
                  <a:latin typeface="Calibri"/>
                  <a:cs typeface="Calibri"/>
                </a:rPr>
                <a:t>1</a:t>
              </a:r>
            </a:p>
          </p:txBody>
        </p:sp>
        <p:sp>
          <p:nvSpPr>
            <p:cNvPr id="74" name="Text Box 24">
              <a:extLst>
                <a:ext uri="{FF2B5EF4-FFF2-40B4-BE49-F238E27FC236}">
                  <a16:creationId xmlns:a16="http://schemas.microsoft.com/office/drawing/2014/main" id="{DEF996CB-94BF-5C43-87C0-2208C5182D80}"/>
                </a:ext>
              </a:extLst>
            </p:cNvPr>
            <p:cNvSpPr txBox="1">
              <a:spLocks noChangeArrowheads="1"/>
            </p:cNvSpPr>
            <p:nvPr/>
          </p:nvSpPr>
          <p:spPr bwMode="auto">
            <a:xfrm>
              <a:off x="2195867" y="1285875"/>
              <a:ext cx="24892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a:t>Bunch 119, Turn 100-200</a:t>
              </a:r>
            </a:p>
          </p:txBody>
        </p:sp>
        <p:pic>
          <p:nvPicPr>
            <p:cNvPr id="75" name="Picture 25" descr="Tune_bunch29_100_200">
              <a:extLst>
                <a:ext uri="{FF2B5EF4-FFF2-40B4-BE49-F238E27FC236}">
                  <a16:creationId xmlns:a16="http://schemas.microsoft.com/office/drawing/2014/main" id="{984BDF55-2DED-B24A-B405-D8368909F1F0}"/>
                </a:ext>
              </a:extLst>
            </p:cNvPr>
            <p:cNvPicPr>
              <a:picLocks noChangeArrowheads="1"/>
            </p:cNvPicPr>
            <p:nvPr/>
          </p:nvPicPr>
          <p:blipFill>
            <a:blip r:embed="rId9">
              <a:extLst>
                <a:ext uri="{28A0092B-C50C-407E-A947-70E740481C1C}">
                  <a14:useLocalDpi xmlns:a14="http://schemas.microsoft.com/office/drawing/2010/main" val="0"/>
                </a:ext>
              </a:extLst>
            </a:blip>
            <a:srcRect r="83424"/>
            <a:stretch>
              <a:fillRect/>
            </a:stretch>
          </p:blipFill>
          <p:spPr bwMode="auto">
            <a:xfrm>
              <a:off x="2024063" y="1560513"/>
              <a:ext cx="431800" cy="308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 name="Picture 26" descr="Tune_bunch29_100_200">
              <a:extLst>
                <a:ext uri="{FF2B5EF4-FFF2-40B4-BE49-F238E27FC236}">
                  <a16:creationId xmlns:a16="http://schemas.microsoft.com/office/drawing/2014/main" id="{8B291C5D-F4CD-184A-ACAA-250E7D670B9A}"/>
                </a:ext>
              </a:extLst>
            </p:cNvPr>
            <p:cNvPicPr>
              <a:picLocks noChangeArrowheads="1"/>
            </p:cNvPicPr>
            <p:nvPr/>
          </p:nvPicPr>
          <p:blipFill>
            <a:blip r:embed="rId9">
              <a:extLst>
                <a:ext uri="{28A0092B-C50C-407E-A947-70E740481C1C}">
                  <a14:useLocalDpi xmlns:a14="http://schemas.microsoft.com/office/drawing/2010/main" val="0"/>
                </a:ext>
              </a:extLst>
            </a:blip>
            <a:srcRect t="90947"/>
            <a:stretch>
              <a:fillRect/>
            </a:stretch>
          </p:blipFill>
          <p:spPr bwMode="auto">
            <a:xfrm>
              <a:off x="2025650" y="4391025"/>
              <a:ext cx="260985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 name="Rectangle 27">
              <a:extLst>
                <a:ext uri="{FF2B5EF4-FFF2-40B4-BE49-F238E27FC236}">
                  <a16:creationId xmlns:a16="http://schemas.microsoft.com/office/drawing/2014/main" id="{5FC43737-97E6-024F-84D1-887F0499F7B3}"/>
                </a:ext>
              </a:extLst>
            </p:cNvPr>
            <p:cNvSpPr>
              <a:spLocks noChangeArrowheads="1"/>
            </p:cNvSpPr>
            <p:nvPr/>
          </p:nvSpPr>
          <p:spPr bwMode="auto">
            <a:xfrm>
              <a:off x="2463800" y="4308475"/>
              <a:ext cx="1797050" cy="87313"/>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Text Box 29">
              <a:extLst>
                <a:ext uri="{FF2B5EF4-FFF2-40B4-BE49-F238E27FC236}">
                  <a16:creationId xmlns:a16="http://schemas.microsoft.com/office/drawing/2014/main" id="{745C345A-F0C7-6149-B426-641EEADB65E1}"/>
                </a:ext>
              </a:extLst>
            </p:cNvPr>
            <p:cNvSpPr txBox="1">
              <a:spLocks noChangeArrowheads="1"/>
            </p:cNvSpPr>
            <p:nvPr/>
          </p:nvSpPr>
          <p:spPr bwMode="auto">
            <a:xfrm>
              <a:off x="2627313" y="4564063"/>
              <a:ext cx="145256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800">
                  <a:latin typeface="Calibri"/>
                  <a:cs typeface="Calibri"/>
                </a:rPr>
                <a:t>Bunch slice</a:t>
              </a:r>
            </a:p>
          </p:txBody>
        </p:sp>
        <p:sp>
          <p:nvSpPr>
            <p:cNvPr id="79" name="Line 34">
              <a:extLst>
                <a:ext uri="{FF2B5EF4-FFF2-40B4-BE49-F238E27FC236}">
                  <a16:creationId xmlns:a16="http://schemas.microsoft.com/office/drawing/2014/main" id="{240815E4-93D9-8E4F-9B18-94A5C6118CCD}"/>
                </a:ext>
              </a:extLst>
            </p:cNvPr>
            <p:cNvSpPr>
              <a:spLocks noChangeShapeType="1"/>
            </p:cNvSpPr>
            <p:nvPr/>
          </p:nvSpPr>
          <p:spPr bwMode="auto">
            <a:xfrm flipH="1" flipV="1">
              <a:off x="4016375" y="3497263"/>
              <a:ext cx="749300" cy="6492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 name="TextBox 79">
              <a:extLst>
                <a:ext uri="{FF2B5EF4-FFF2-40B4-BE49-F238E27FC236}">
                  <a16:creationId xmlns:a16="http://schemas.microsoft.com/office/drawing/2014/main" id="{88F06E72-C188-194F-8D02-40D2F783640B}"/>
                </a:ext>
              </a:extLst>
            </p:cNvPr>
            <p:cNvSpPr txBox="1"/>
            <p:nvPr/>
          </p:nvSpPr>
          <p:spPr>
            <a:xfrm>
              <a:off x="1903440" y="4934858"/>
              <a:ext cx="3175068" cy="307777"/>
            </a:xfrm>
            <a:prstGeom prst="rect">
              <a:avLst/>
            </a:prstGeom>
            <a:noFill/>
          </p:spPr>
          <p:txBody>
            <a:bodyPr wrap="none" rtlCol="0">
              <a:spAutoFit/>
            </a:bodyPr>
            <a:lstStyle/>
            <a:p>
              <a:r>
                <a:rPr lang="en-US" sz="1400" baseline="30000" dirty="0">
                  <a:solidFill>
                    <a:srgbClr val="005700"/>
                  </a:solidFill>
                  <a:latin typeface="Calibri"/>
                  <a:cs typeface="Calibri"/>
                </a:rPr>
                <a:t>1</a:t>
              </a:r>
              <a:r>
                <a:rPr lang="en-US" sz="1400" dirty="0">
                  <a:solidFill>
                    <a:srgbClr val="005700"/>
                  </a:solidFill>
                  <a:latin typeface="Calibri"/>
                  <a:cs typeface="Calibri"/>
                </a:rPr>
                <a:t>J. Fox, et al, </a:t>
              </a:r>
              <a:r>
                <a:rPr lang="en-US" sz="1400" i="1" dirty="0">
                  <a:solidFill>
                    <a:srgbClr val="005700"/>
                  </a:solidFill>
                  <a:latin typeface="Calibri"/>
                  <a:cs typeface="Calibri"/>
                </a:rPr>
                <a:t>IPAC10 Proc.</a:t>
              </a:r>
              <a:r>
                <a:rPr lang="en-US" sz="1400" dirty="0">
                  <a:solidFill>
                    <a:srgbClr val="005700"/>
                  </a:solidFill>
                  <a:latin typeface="Calibri"/>
                  <a:cs typeface="Calibri"/>
                </a:rPr>
                <a:t>, p. 2806 (2011)</a:t>
              </a:r>
            </a:p>
          </p:txBody>
        </p:sp>
      </p:grpSp>
      <p:grpSp>
        <p:nvGrpSpPr>
          <p:cNvPr id="84" name="Group 83">
            <a:extLst>
              <a:ext uri="{FF2B5EF4-FFF2-40B4-BE49-F238E27FC236}">
                <a16:creationId xmlns:a16="http://schemas.microsoft.com/office/drawing/2014/main" id="{CCB7A3D6-D9AF-3A4B-9EBD-B735FB9E54B8}"/>
              </a:ext>
            </a:extLst>
          </p:cNvPr>
          <p:cNvGrpSpPr/>
          <p:nvPr/>
        </p:nvGrpSpPr>
        <p:grpSpPr>
          <a:xfrm>
            <a:off x="5296288" y="1159086"/>
            <a:ext cx="3193640" cy="4364747"/>
            <a:chOff x="5210453" y="877888"/>
            <a:chExt cx="3193640" cy="4364747"/>
          </a:xfrm>
        </p:grpSpPr>
        <p:pic>
          <p:nvPicPr>
            <p:cNvPr id="85" name="Picture 4" descr="Tune_bunch29_100_200">
              <a:extLst>
                <a:ext uri="{FF2B5EF4-FFF2-40B4-BE49-F238E27FC236}">
                  <a16:creationId xmlns:a16="http://schemas.microsoft.com/office/drawing/2014/main" id="{517E59E8-45E6-ED4C-8204-B6FBFF5D60C9}"/>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0063" y="1571625"/>
              <a:ext cx="2609850" cy="3087688"/>
            </a:xfrm>
            <a:prstGeom prst="rect">
              <a:avLst/>
            </a:prstGeom>
            <a:noFill/>
            <a:extLst>
              <a:ext uri="{909E8E84-426E-40dd-AFC4-6F175D3DCCD1}">
                <a14:hiddenFill xmlns:a14="http://schemas.microsoft.com/office/drawing/2010/main" xmlns="">
                  <a:solidFill>
                    <a:srgbClr val="FFFFFF"/>
                  </a:solidFill>
                </a14:hiddenFill>
              </a:ext>
            </a:extLst>
          </p:spPr>
        </p:pic>
        <p:sp>
          <p:nvSpPr>
            <p:cNvPr id="86" name="Text Box 5">
              <a:extLst>
                <a:ext uri="{FF2B5EF4-FFF2-40B4-BE49-F238E27FC236}">
                  <a16:creationId xmlns:a16="http://schemas.microsoft.com/office/drawing/2014/main" id="{D7B6CE1B-FD99-B04C-BCA7-4B9C151C12ED}"/>
                </a:ext>
              </a:extLst>
            </p:cNvPr>
            <p:cNvSpPr txBox="1">
              <a:spLocks noChangeArrowheads="1"/>
            </p:cNvSpPr>
            <p:nvPr/>
          </p:nvSpPr>
          <p:spPr bwMode="auto">
            <a:xfrm rot="-5400000">
              <a:off x="4596763" y="2587903"/>
              <a:ext cx="159671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a:latin typeface="Calibri"/>
                  <a:cs typeface="Calibri"/>
                </a:rPr>
                <a:t>Fractional tune</a:t>
              </a:r>
            </a:p>
          </p:txBody>
        </p:sp>
        <p:sp>
          <p:nvSpPr>
            <p:cNvPr id="87" name="Text Box 8">
              <a:extLst>
                <a:ext uri="{FF2B5EF4-FFF2-40B4-BE49-F238E27FC236}">
                  <a16:creationId xmlns:a16="http://schemas.microsoft.com/office/drawing/2014/main" id="{5EBEAB9C-4174-9B46-9B67-59EF3A3FD86A}"/>
                </a:ext>
              </a:extLst>
            </p:cNvPr>
            <p:cNvSpPr txBox="1">
              <a:spLocks noChangeArrowheads="1"/>
            </p:cNvSpPr>
            <p:nvPr/>
          </p:nvSpPr>
          <p:spPr bwMode="auto">
            <a:xfrm>
              <a:off x="6278845" y="877888"/>
              <a:ext cx="13964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dirty="0">
                  <a:latin typeface="Calibri"/>
                  <a:cs typeface="Calibri"/>
                </a:rPr>
                <a:t>Warp-Posinst</a:t>
              </a:r>
              <a:r>
                <a:rPr lang="en-US" baseline="30000" dirty="0">
                  <a:latin typeface="Calibri"/>
                  <a:cs typeface="Calibri"/>
                </a:rPr>
                <a:t>2</a:t>
              </a:r>
            </a:p>
          </p:txBody>
        </p:sp>
        <p:sp>
          <p:nvSpPr>
            <p:cNvPr id="88" name="Text Box 9">
              <a:extLst>
                <a:ext uri="{FF2B5EF4-FFF2-40B4-BE49-F238E27FC236}">
                  <a16:creationId xmlns:a16="http://schemas.microsoft.com/office/drawing/2014/main" id="{629CE052-39A3-2C41-9AA3-ECAEAC32FD1A}"/>
                </a:ext>
              </a:extLst>
            </p:cNvPr>
            <p:cNvSpPr txBox="1">
              <a:spLocks noChangeArrowheads="1"/>
            </p:cNvSpPr>
            <p:nvPr/>
          </p:nvSpPr>
          <p:spPr bwMode="auto">
            <a:xfrm>
              <a:off x="5765800" y="1281113"/>
              <a:ext cx="2165978"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dirty="0">
                  <a:latin typeface="Calibri"/>
                  <a:cs typeface="Calibri"/>
                </a:rPr>
                <a:t>Bunch 29, Turn 100-200</a:t>
              </a:r>
            </a:p>
          </p:txBody>
        </p:sp>
        <p:sp>
          <p:nvSpPr>
            <p:cNvPr id="89" name="Text Box 13">
              <a:extLst>
                <a:ext uri="{FF2B5EF4-FFF2-40B4-BE49-F238E27FC236}">
                  <a16:creationId xmlns:a16="http://schemas.microsoft.com/office/drawing/2014/main" id="{9C12E695-0A04-AA42-9D0A-61BDBED287F0}"/>
                </a:ext>
              </a:extLst>
            </p:cNvPr>
            <p:cNvSpPr txBox="1">
              <a:spLocks noChangeArrowheads="1"/>
            </p:cNvSpPr>
            <p:nvPr/>
          </p:nvSpPr>
          <p:spPr bwMode="auto">
            <a:xfrm>
              <a:off x="6075363" y="3902075"/>
              <a:ext cx="749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48C2DE"/>
                  </a:solidFill>
                </a:rPr>
                <a:t>head</a:t>
              </a:r>
            </a:p>
          </p:txBody>
        </p:sp>
        <p:sp>
          <p:nvSpPr>
            <p:cNvPr id="90" name="Text Box 14">
              <a:extLst>
                <a:ext uri="{FF2B5EF4-FFF2-40B4-BE49-F238E27FC236}">
                  <a16:creationId xmlns:a16="http://schemas.microsoft.com/office/drawing/2014/main" id="{22048ABF-9D86-8F4C-A7AF-02F19F62515D}"/>
                </a:ext>
              </a:extLst>
            </p:cNvPr>
            <p:cNvSpPr txBox="1">
              <a:spLocks noChangeArrowheads="1"/>
            </p:cNvSpPr>
            <p:nvPr/>
          </p:nvSpPr>
          <p:spPr bwMode="auto">
            <a:xfrm>
              <a:off x="7367588" y="3902075"/>
              <a:ext cx="50958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48C2DE"/>
                  </a:solidFill>
                </a:rPr>
                <a:t>tail</a:t>
              </a:r>
            </a:p>
          </p:txBody>
        </p:sp>
        <p:sp>
          <p:nvSpPr>
            <p:cNvPr id="91" name="Text Box 16">
              <a:extLst>
                <a:ext uri="{FF2B5EF4-FFF2-40B4-BE49-F238E27FC236}">
                  <a16:creationId xmlns:a16="http://schemas.microsoft.com/office/drawing/2014/main" id="{4E4619C8-A6DD-A145-BB08-A3CBEC735740}"/>
                </a:ext>
              </a:extLst>
            </p:cNvPr>
            <p:cNvSpPr txBox="1">
              <a:spLocks noChangeArrowheads="1"/>
            </p:cNvSpPr>
            <p:nvPr/>
          </p:nvSpPr>
          <p:spPr bwMode="auto">
            <a:xfrm>
              <a:off x="6076950" y="4564063"/>
              <a:ext cx="1606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800">
                  <a:latin typeface="Calibri"/>
                  <a:cs typeface="Calibri"/>
                </a:rPr>
                <a:t>Bunch slice</a:t>
              </a:r>
            </a:p>
          </p:txBody>
        </p:sp>
        <p:sp>
          <p:nvSpPr>
            <p:cNvPr id="92" name="Line 17">
              <a:extLst>
                <a:ext uri="{FF2B5EF4-FFF2-40B4-BE49-F238E27FC236}">
                  <a16:creationId xmlns:a16="http://schemas.microsoft.com/office/drawing/2014/main" id="{AB647B6A-C475-0F40-8A15-82C285D5CC2C}"/>
                </a:ext>
              </a:extLst>
            </p:cNvPr>
            <p:cNvSpPr>
              <a:spLocks noChangeShapeType="1"/>
            </p:cNvSpPr>
            <p:nvPr/>
          </p:nvSpPr>
          <p:spPr bwMode="auto">
            <a:xfrm flipV="1">
              <a:off x="5551488" y="3497263"/>
              <a:ext cx="630237" cy="636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3" name="Group 30">
              <a:extLst>
                <a:ext uri="{FF2B5EF4-FFF2-40B4-BE49-F238E27FC236}">
                  <a16:creationId xmlns:a16="http://schemas.microsoft.com/office/drawing/2014/main" id="{9FDAF293-81AF-3343-9597-3B45B0031995}"/>
                </a:ext>
              </a:extLst>
            </p:cNvPr>
            <p:cNvGrpSpPr>
              <a:grpSpLocks/>
            </p:cNvGrpSpPr>
            <p:nvPr/>
          </p:nvGrpSpPr>
          <p:grpSpPr bwMode="auto">
            <a:xfrm>
              <a:off x="6021388" y="3001963"/>
              <a:ext cx="1778000" cy="490537"/>
              <a:chOff x="950" y="1892"/>
              <a:chExt cx="3954" cy="309"/>
            </a:xfrm>
          </p:grpSpPr>
          <p:sp>
            <p:nvSpPr>
              <p:cNvPr id="95" name="Line 31">
                <a:extLst>
                  <a:ext uri="{FF2B5EF4-FFF2-40B4-BE49-F238E27FC236}">
                    <a16:creationId xmlns:a16="http://schemas.microsoft.com/office/drawing/2014/main" id="{539E6D34-1D16-DE4B-98C1-C786403CCB89}"/>
                  </a:ext>
                </a:extLst>
              </p:cNvPr>
              <p:cNvSpPr>
                <a:spLocks noChangeShapeType="1"/>
              </p:cNvSpPr>
              <p:nvPr/>
            </p:nvSpPr>
            <p:spPr bwMode="auto">
              <a:xfrm>
                <a:off x="951" y="2086"/>
                <a:ext cx="3953" cy="4"/>
              </a:xfrm>
              <a:prstGeom prst="line">
                <a:avLst/>
              </a:prstGeom>
              <a:noFill/>
              <a:ln w="1905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6" name="Line 32">
                <a:extLst>
                  <a:ext uri="{FF2B5EF4-FFF2-40B4-BE49-F238E27FC236}">
                    <a16:creationId xmlns:a16="http://schemas.microsoft.com/office/drawing/2014/main" id="{DD400678-8F29-3041-A436-6C3E5E8D3838}"/>
                  </a:ext>
                </a:extLst>
              </p:cNvPr>
              <p:cNvSpPr>
                <a:spLocks noChangeShapeType="1"/>
              </p:cNvSpPr>
              <p:nvPr/>
            </p:nvSpPr>
            <p:spPr bwMode="auto">
              <a:xfrm>
                <a:off x="950" y="2197"/>
                <a:ext cx="3953" cy="4"/>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 name="Line 33">
                <a:extLst>
                  <a:ext uri="{FF2B5EF4-FFF2-40B4-BE49-F238E27FC236}">
                    <a16:creationId xmlns:a16="http://schemas.microsoft.com/office/drawing/2014/main" id="{E77E4242-E8B1-A841-B2F4-C92D06ECF61A}"/>
                  </a:ext>
                </a:extLst>
              </p:cNvPr>
              <p:cNvSpPr>
                <a:spLocks noChangeShapeType="1"/>
              </p:cNvSpPr>
              <p:nvPr/>
            </p:nvSpPr>
            <p:spPr bwMode="auto">
              <a:xfrm>
                <a:off x="953" y="1892"/>
                <a:ext cx="3946" cy="4"/>
              </a:xfrm>
              <a:prstGeom prst="line">
                <a:avLst/>
              </a:prstGeom>
              <a:noFill/>
              <a:ln w="1905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4" name="TextBox 93">
              <a:extLst>
                <a:ext uri="{FF2B5EF4-FFF2-40B4-BE49-F238E27FC236}">
                  <a16:creationId xmlns:a16="http://schemas.microsoft.com/office/drawing/2014/main" id="{9E2DF69F-5B07-6843-A760-98F3D12F2E5F}"/>
                </a:ext>
              </a:extLst>
            </p:cNvPr>
            <p:cNvSpPr txBox="1"/>
            <p:nvPr/>
          </p:nvSpPr>
          <p:spPr>
            <a:xfrm>
              <a:off x="5486408" y="4934858"/>
              <a:ext cx="2917685" cy="307777"/>
            </a:xfrm>
            <a:prstGeom prst="rect">
              <a:avLst/>
            </a:prstGeom>
            <a:noFill/>
          </p:spPr>
          <p:txBody>
            <a:bodyPr wrap="none" rtlCol="0">
              <a:spAutoFit/>
            </a:bodyPr>
            <a:lstStyle/>
            <a:p>
              <a:r>
                <a:rPr lang="en-US" sz="1400" baseline="30000">
                  <a:solidFill>
                    <a:srgbClr val="005700"/>
                  </a:solidFill>
                  <a:latin typeface="Calibri"/>
                  <a:cs typeface="Calibri"/>
                </a:rPr>
                <a:t>2</a:t>
              </a:r>
              <a:r>
                <a:rPr lang="en-US" sz="1400">
                  <a:solidFill>
                    <a:srgbClr val="005700"/>
                  </a:solidFill>
                  <a:latin typeface="Calibri"/>
                  <a:cs typeface="Calibri"/>
                </a:rPr>
                <a:t>J.-L. Vay, et al, </a:t>
              </a:r>
              <a:r>
                <a:rPr lang="en-US" sz="1400" i="1">
                  <a:solidFill>
                    <a:srgbClr val="005700"/>
                  </a:solidFill>
                  <a:latin typeface="Calibri"/>
                  <a:cs typeface="Calibri"/>
                </a:rPr>
                <a:t>Ecloud10 Proc.</a:t>
              </a:r>
              <a:r>
                <a:rPr lang="en-US" sz="1400">
                  <a:solidFill>
                    <a:srgbClr val="005700"/>
                  </a:solidFill>
                  <a:latin typeface="Calibri"/>
                  <a:cs typeface="Calibri"/>
                </a:rPr>
                <a:t>, (2010)</a:t>
              </a:r>
            </a:p>
          </p:txBody>
        </p:sp>
      </p:grpSp>
      <p:sp>
        <p:nvSpPr>
          <p:cNvPr id="98" name="TextBox 97">
            <a:extLst>
              <a:ext uri="{FF2B5EF4-FFF2-40B4-BE49-F238E27FC236}">
                <a16:creationId xmlns:a16="http://schemas.microsoft.com/office/drawing/2014/main" id="{2582959F-574E-644C-A91D-685C533FE48E}"/>
              </a:ext>
            </a:extLst>
          </p:cNvPr>
          <p:cNvSpPr txBox="1"/>
          <p:nvPr/>
        </p:nvSpPr>
        <p:spPr>
          <a:xfrm>
            <a:off x="1253360" y="3237244"/>
            <a:ext cx="2443298" cy="286232"/>
          </a:xfrm>
          <a:prstGeom prst="rect">
            <a:avLst/>
          </a:prstGeom>
          <a:noFill/>
        </p:spPr>
        <p:txBody>
          <a:bodyPr wrap="none" rtlCol="0">
            <a:spAutoFit/>
          </a:bodyPr>
          <a:lstStyle/>
          <a:p>
            <a:pPr algn="ctr">
              <a:lnSpc>
                <a:spcPct val="90000"/>
              </a:lnSpc>
            </a:pPr>
            <a:r>
              <a:rPr lang="en-US" sz="1400" dirty="0"/>
              <a:t>Bunch-by-bunch </a:t>
            </a:r>
            <a:r>
              <a:rPr lang="en-US" sz="1400" dirty="0" err="1"/>
              <a:t>snapshosts</a:t>
            </a:r>
            <a:endParaRPr lang="en-US" sz="1400" dirty="0"/>
          </a:p>
        </p:txBody>
      </p:sp>
      <p:pic>
        <p:nvPicPr>
          <p:cNvPr id="99" name="Picture 98" descr="TUEPPB006f1.pdf">
            <a:extLst>
              <a:ext uri="{FF2B5EF4-FFF2-40B4-BE49-F238E27FC236}">
                <a16:creationId xmlns:a16="http://schemas.microsoft.com/office/drawing/2014/main" id="{87B478A9-E427-7B4B-8FAA-53DC21AB8C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476" y="936584"/>
            <a:ext cx="3093420" cy="2230787"/>
          </a:xfrm>
          <a:prstGeom prst="rect">
            <a:avLst/>
          </a:prstGeom>
        </p:spPr>
      </p:pic>
    </p:spTree>
    <p:extLst>
      <p:ext uri="{BB962C8B-B14F-4D97-AF65-F5344CB8AC3E}">
        <p14:creationId xmlns:p14="http://schemas.microsoft.com/office/powerpoint/2010/main" val="239742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0" fill="hold"/>
                                        <p:tgtEl>
                                          <p:spTgt spid="8"/>
                                        </p:tgtEl>
                                      </p:cBhvr>
                                    </p:cmd>
                                  </p:childTnLst>
                                </p:cTn>
                              </p:par>
                              <p:par>
                                <p:cTn id="7" presetID="1" presetClass="mediacall" presetSubtype="0" fill="hold" nodeType="withEffect">
                                  <p:stCondLst>
                                    <p:cond delay="0"/>
                                  </p:stCondLst>
                                  <p:childTnLst>
                                    <p:cmd type="call" cmd="playFrom(0.0)">
                                      <p:cBhvr>
                                        <p:cTn id="8" dur="4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fill="hold" display="0">
                  <p:stCondLst>
                    <p:cond delay="indefinite"/>
                  </p:stCondLst>
                </p:cTn>
                <p:tgtEl>
                  <p:spTgt spid="8"/>
                </p:tgtEl>
              </p:cMediaNode>
            </p:video>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2015" y="2636790"/>
            <a:ext cx="11266515" cy="510909"/>
          </a:xfrm>
        </p:spPr>
        <p:txBody>
          <a:bodyPr>
            <a:normAutofit/>
          </a:bodyPr>
          <a:lstStyle/>
          <a:p>
            <a:pPr algn="ctr"/>
            <a:r>
              <a:rPr lang="en-US" dirty="0"/>
              <a:t>Modeling of plasma-based accelerators</a:t>
            </a:r>
          </a:p>
        </p:txBody>
      </p:sp>
    </p:spTree>
    <p:extLst>
      <p:ext uri="{BB962C8B-B14F-4D97-AF65-F5344CB8AC3E}">
        <p14:creationId xmlns:p14="http://schemas.microsoft.com/office/powerpoint/2010/main" val="2678470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 y="893"/>
            <a:ext cx="12188825" cy="6856214"/>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dirty="0">
              <a:solidFill>
                <a:srgbClr val="000000"/>
              </a:solidFill>
              <a:ea typeface="ＭＳ Ｐゴシック" charset="0"/>
              <a:cs typeface="ＭＳ Ｐゴシック" charset="0"/>
            </a:endParaRPr>
          </a:p>
        </p:txBody>
      </p:sp>
      <p:pic>
        <p:nvPicPr>
          <p:cNvPr id="56323" name="Picture 20" descr="ey_g1"/>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3212"/>
          <a:stretch/>
        </p:blipFill>
        <p:spPr bwMode="auto">
          <a:xfrm>
            <a:off x="2318026" y="158834"/>
            <a:ext cx="4532720" cy="315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34" name="AutoShape 28"/>
          <p:cNvSpPr>
            <a:spLocks noChangeArrowheads="1"/>
          </p:cNvSpPr>
          <p:nvPr/>
        </p:nvSpPr>
        <p:spPr bwMode="auto">
          <a:xfrm rot="16200000" flipV="1">
            <a:off x="3398253" y="-65744"/>
            <a:ext cx="2369087" cy="3015465"/>
          </a:xfrm>
          <a:prstGeom prst="parallelogram">
            <a:avLst>
              <a:gd name="adj" fmla="val 9028"/>
            </a:avLst>
          </a:prstGeom>
          <a:noFill/>
          <a:ln w="38100">
            <a:solidFill>
              <a:srgbClr val="E9E9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6324" name="Rectangle 3"/>
          <p:cNvSpPr>
            <a:spLocks noChangeArrowheads="1"/>
          </p:cNvSpPr>
          <p:nvPr/>
        </p:nvSpPr>
        <p:spPr bwMode="auto">
          <a:xfrm>
            <a:off x="6142905" y="158564"/>
            <a:ext cx="796717" cy="2666305"/>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30" name="Picture 2" descr="ey_g4"/>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3622"/>
          <a:stretch/>
        </p:blipFill>
        <p:spPr bwMode="auto">
          <a:xfrm>
            <a:off x="2336411" y="3548564"/>
            <a:ext cx="4542242" cy="3150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AutoShape 4"/>
          <p:cNvSpPr>
            <a:spLocks noChangeArrowheads="1"/>
          </p:cNvSpPr>
          <p:nvPr/>
        </p:nvSpPr>
        <p:spPr bwMode="auto">
          <a:xfrm rot="16200000" flipV="1">
            <a:off x="3412454" y="3331184"/>
            <a:ext cx="2396500" cy="3018639"/>
          </a:xfrm>
          <a:prstGeom prst="parallelogram">
            <a:avLst>
              <a:gd name="adj" fmla="val 63093"/>
            </a:avLst>
          </a:prstGeom>
          <a:noFill/>
          <a:ln w="38100">
            <a:solidFill>
              <a:srgbClr val="E9E9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6" name="Line 6"/>
          <p:cNvSpPr>
            <a:spLocks noChangeShapeType="1"/>
          </p:cNvSpPr>
          <p:nvPr/>
        </p:nvSpPr>
        <p:spPr bwMode="auto">
          <a:xfrm flipV="1">
            <a:off x="3104561" y="4797939"/>
            <a:ext cx="3018639" cy="0"/>
          </a:xfrm>
          <a:prstGeom prst="line">
            <a:avLst/>
          </a:prstGeom>
          <a:noFill/>
          <a:ln w="1905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 name="Rectangle 3"/>
          <p:cNvSpPr>
            <a:spLocks noChangeArrowheads="1"/>
          </p:cNvSpPr>
          <p:nvPr/>
        </p:nvSpPr>
        <p:spPr bwMode="auto">
          <a:xfrm>
            <a:off x="6166052" y="3568664"/>
            <a:ext cx="796717" cy="266630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56321" name="Slide Number Placeholder 2"/>
          <p:cNvSpPr>
            <a:spLocks noGrp="1"/>
          </p:cNvSpPr>
          <p:nvPr>
            <p:ph type="sldNum" sz="quarter" idx="10"/>
          </p:nvPr>
        </p:nvSpPr>
        <p:spPr>
          <a:noFill/>
        </p:spPr>
        <p:txBody>
          <a:bodyPr/>
          <a:lstStyle>
            <a:lvl1pPr>
              <a:defRPr sz="1600">
                <a:solidFill>
                  <a:schemeClr val="tx1"/>
                </a:solidFill>
                <a:latin typeface="Arial" charset="0"/>
                <a:ea typeface="ＭＳ Ｐゴシック" charset="0"/>
                <a:cs typeface="ＭＳ Ｐゴシック" charset="0"/>
              </a:defRPr>
            </a:lvl1pPr>
            <a:lvl2pPr marL="742727" indent="-285664">
              <a:defRPr sz="1600">
                <a:solidFill>
                  <a:schemeClr val="tx1"/>
                </a:solidFill>
                <a:latin typeface="Arial" charset="0"/>
                <a:ea typeface="ＭＳ Ｐゴシック" charset="0"/>
              </a:defRPr>
            </a:lvl2pPr>
            <a:lvl3pPr marL="1142657" indent="-228531">
              <a:defRPr sz="1600">
                <a:solidFill>
                  <a:schemeClr val="tx1"/>
                </a:solidFill>
                <a:latin typeface="Arial" charset="0"/>
                <a:ea typeface="ＭＳ Ｐゴシック" charset="0"/>
              </a:defRPr>
            </a:lvl3pPr>
            <a:lvl4pPr marL="1599720" indent="-228531">
              <a:defRPr sz="1600">
                <a:solidFill>
                  <a:schemeClr val="tx1"/>
                </a:solidFill>
                <a:latin typeface="Arial" charset="0"/>
                <a:ea typeface="ＭＳ Ｐゴシック" charset="0"/>
              </a:defRPr>
            </a:lvl4pPr>
            <a:lvl5pPr marL="2056783" indent="-228531">
              <a:defRPr sz="1600">
                <a:solidFill>
                  <a:schemeClr val="tx1"/>
                </a:solidFill>
                <a:latin typeface="Arial" charset="0"/>
                <a:ea typeface="ＭＳ Ｐゴシック" charset="0"/>
              </a:defRPr>
            </a:lvl5pPr>
            <a:lvl6pPr marL="2513846" indent="-228531" eaLnBrk="0" fontAlgn="base" hangingPunct="0">
              <a:spcBef>
                <a:spcPct val="0"/>
              </a:spcBef>
              <a:spcAft>
                <a:spcPct val="0"/>
              </a:spcAft>
              <a:defRPr sz="1600">
                <a:solidFill>
                  <a:schemeClr val="tx1"/>
                </a:solidFill>
                <a:latin typeface="Arial" charset="0"/>
                <a:ea typeface="ＭＳ Ｐゴシック" charset="0"/>
              </a:defRPr>
            </a:lvl6pPr>
            <a:lvl7pPr marL="2970908" indent="-228531" eaLnBrk="0" fontAlgn="base" hangingPunct="0">
              <a:spcBef>
                <a:spcPct val="0"/>
              </a:spcBef>
              <a:spcAft>
                <a:spcPct val="0"/>
              </a:spcAft>
              <a:defRPr sz="1600">
                <a:solidFill>
                  <a:schemeClr val="tx1"/>
                </a:solidFill>
                <a:latin typeface="Arial" charset="0"/>
                <a:ea typeface="ＭＳ Ｐゴシック" charset="0"/>
              </a:defRPr>
            </a:lvl7pPr>
            <a:lvl8pPr marL="3427971" indent="-228531" eaLnBrk="0" fontAlgn="base" hangingPunct="0">
              <a:spcBef>
                <a:spcPct val="0"/>
              </a:spcBef>
              <a:spcAft>
                <a:spcPct val="0"/>
              </a:spcAft>
              <a:defRPr sz="1600">
                <a:solidFill>
                  <a:schemeClr val="tx1"/>
                </a:solidFill>
                <a:latin typeface="Arial" charset="0"/>
                <a:ea typeface="ＭＳ Ｐゴシック" charset="0"/>
              </a:defRPr>
            </a:lvl8pPr>
            <a:lvl9pPr marL="3885034" indent="-228531" eaLnBrk="0" fontAlgn="base" hangingPunct="0">
              <a:spcBef>
                <a:spcPct val="0"/>
              </a:spcBef>
              <a:spcAft>
                <a:spcPct val="0"/>
              </a:spcAft>
              <a:defRPr sz="1600">
                <a:solidFill>
                  <a:schemeClr val="tx1"/>
                </a:solidFill>
                <a:latin typeface="Arial" charset="0"/>
                <a:ea typeface="ＭＳ Ｐゴシック" charset="0"/>
              </a:defRPr>
            </a:lvl9pPr>
          </a:lstStyle>
          <a:p>
            <a:fld id="{7406C64C-719E-674B-BABE-502DBD6BE2F4}" type="slidenum">
              <a:rPr lang="en-US" sz="1000"/>
              <a:pPr/>
              <a:t>9</a:t>
            </a:fld>
            <a:endParaRPr lang="en-US" sz="1000"/>
          </a:p>
        </p:txBody>
      </p:sp>
      <p:pic>
        <p:nvPicPr>
          <p:cNvPr id="7" name="Picture 37" descr="e3dframe10015"/>
          <p:cNvPicPr>
            <a:picLocks noChangeAspect="1" noChangeArrowheads="1"/>
          </p:cNvPicPr>
          <p:nvPr/>
        </p:nvPicPr>
        <p:blipFill>
          <a:blip r:embed="rId8" cstate="print">
            <a:lum bright="10000" contrast="20000"/>
            <a:extLst>
              <a:ext uri="{28A0092B-C50C-407E-A947-70E740481C1C}">
                <a14:useLocalDpi xmlns:a14="http://schemas.microsoft.com/office/drawing/2010/main"/>
              </a:ext>
            </a:extLst>
          </a:blip>
          <a:srcRect/>
          <a:stretch>
            <a:fillRect/>
          </a:stretch>
        </p:blipFill>
        <p:spPr bwMode="auto">
          <a:xfrm>
            <a:off x="6306374" y="66515"/>
            <a:ext cx="3656648" cy="1096677"/>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8" name="Picture 36" descr="e3dframe10067"/>
          <p:cNvPicPr>
            <a:picLocks noChangeAspect="1" noChangeArrowheads="1"/>
          </p:cNvPicPr>
          <p:nvPr/>
        </p:nvPicPr>
        <p:blipFill>
          <a:blip r:embed="rId9" cstate="print">
            <a:lum bright="10000" contrast="20000"/>
            <a:extLst>
              <a:ext uri="{28A0092B-C50C-407E-A947-70E740481C1C}">
                <a14:useLocalDpi xmlns:a14="http://schemas.microsoft.com/office/drawing/2010/main"/>
              </a:ext>
            </a:extLst>
          </a:blip>
          <a:srcRect/>
          <a:stretch>
            <a:fillRect/>
          </a:stretch>
        </p:blipFill>
        <p:spPr bwMode="auto">
          <a:xfrm>
            <a:off x="6498411" y="1007656"/>
            <a:ext cx="3656648" cy="1096676"/>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grpSp>
        <p:nvGrpSpPr>
          <p:cNvPr id="56331" name="Group 13"/>
          <p:cNvGrpSpPr>
            <a:grpSpLocks/>
          </p:cNvGrpSpPr>
          <p:nvPr/>
        </p:nvGrpSpPr>
        <p:grpSpPr bwMode="auto">
          <a:xfrm>
            <a:off x="6484129" y="1006070"/>
            <a:ext cx="3658234" cy="169819"/>
            <a:chOff x="3061" y="1842"/>
            <a:chExt cx="2059" cy="107"/>
          </a:xfrm>
        </p:grpSpPr>
        <p:sp>
          <p:nvSpPr>
            <p:cNvPr id="56342" name="Line 14"/>
            <p:cNvSpPr>
              <a:spLocks noChangeShapeType="1"/>
            </p:cNvSpPr>
            <p:nvPr/>
          </p:nvSpPr>
          <p:spPr bwMode="auto">
            <a:xfrm>
              <a:off x="3062" y="1842"/>
              <a:ext cx="2058" cy="1"/>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43" name="Line 15"/>
            <p:cNvSpPr>
              <a:spLocks noChangeShapeType="1"/>
            </p:cNvSpPr>
            <p:nvPr/>
          </p:nvSpPr>
          <p:spPr bwMode="auto">
            <a:xfrm>
              <a:off x="3061" y="1844"/>
              <a:ext cx="0" cy="105"/>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6338" name="Rectangle 26"/>
          <p:cNvSpPr>
            <a:spLocks noChangeArrowheads="1"/>
          </p:cNvSpPr>
          <p:nvPr/>
        </p:nvSpPr>
        <p:spPr bwMode="auto">
          <a:xfrm>
            <a:off x="4098739" y="1442"/>
            <a:ext cx="1037955" cy="96812"/>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56335" name="Text Box 33"/>
          <p:cNvSpPr txBox="1">
            <a:spLocks noChangeArrowheads="1"/>
          </p:cNvSpPr>
          <p:nvPr/>
        </p:nvSpPr>
        <p:spPr bwMode="auto">
          <a:xfrm rot="16200000">
            <a:off x="842170" y="1034334"/>
            <a:ext cx="968123" cy="5237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2799"/>
              <a:t>Time</a:t>
            </a:r>
          </a:p>
        </p:txBody>
      </p:sp>
      <p:sp>
        <p:nvSpPr>
          <p:cNvPr id="56336" name="Line 34"/>
          <p:cNvSpPr>
            <a:spLocks noChangeShapeType="1"/>
          </p:cNvSpPr>
          <p:nvPr/>
        </p:nvSpPr>
        <p:spPr bwMode="auto">
          <a:xfrm flipV="1">
            <a:off x="1551596" y="570906"/>
            <a:ext cx="0" cy="1561693"/>
          </a:xfrm>
          <a:prstGeom prst="line">
            <a:avLst/>
          </a:prstGeom>
          <a:noFill/>
          <a:ln w="19050">
            <a:solidFill>
              <a:schemeClr val="tx1"/>
            </a:solidFill>
            <a:round/>
            <a:headEnd type="triangle" w="lg" len="lg"/>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32" name="Picture 51" descr="e3dframe10083"/>
          <p:cNvPicPr>
            <a:picLocks noChangeAspect="1" noChangeArrowheads="1"/>
          </p:cNvPicPr>
          <p:nvPr/>
        </p:nvPicPr>
        <p:blipFill>
          <a:blip r:embed="rId10" cstate="print">
            <a:lum bright="10000" contrast="20000"/>
            <a:extLst>
              <a:ext uri="{28A0092B-C50C-407E-A947-70E740481C1C}">
                <a14:useLocalDpi xmlns:a14="http://schemas.microsoft.com/office/drawing/2010/main"/>
              </a:ext>
            </a:extLst>
          </a:blip>
          <a:srcRect/>
          <a:stretch>
            <a:fillRect/>
          </a:stretch>
        </p:blipFill>
        <p:spPr bwMode="auto">
          <a:xfrm>
            <a:off x="6321585" y="3467092"/>
            <a:ext cx="3656648" cy="1096677"/>
          </a:xfrm>
          <a:prstGeom prst="rect">
            <a:avLst/>
          </a:prstGeom>
          <a:noFill/>
          <a:ln>
            <a:noFill/>
          </a:ln>
          <a:effectLst>
            <a:outerShdw blurRad="50800" dist="38100" dir="2700000" algn="tl" rotWithShape="0">
              <a:prstClr val="black">
                <a:alpha val="75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52" descr="e3dframe10099"/>
          <p:cNvPicPr>
            <a:picLocks noChangeAspect="1" noChangeArrowheads="1"/>
          </p:cNvPicPr>
          <p:nvPr/>
        </p:nvPicPr>
        <p:blipFill>
          <a:blip r:embed="rId11" cstate="print">
            <a:lum bright="10000" contrast="20000"/>
            <a:extLst>
              <a:ext uri="{28A0092B-C50C-407E-A947-70E740481C1C}">
                <a14:useLocalDpi xmlns:a14="http://schemas.microsoft.com/office/drawing/2010/main"/>
              </a:ext>
            </a:extLst>
          </a:blip>
          <a:srcRect/>
          <a:stretch>
            <a:fillRect/>
          </a:stretch>
        </p:blipFill>
        <p:spPr bwMode="auto">
          <a:xfrm>
            <a:off x="6513622" y="4417756"/>
            <a:ext cx="3656648" cy="1096676"/>
          </a:xfrm>
          <a:prstGeom prst="rect">
            <a:avLst/>
          </a:prstGeom>
          <a:noFill/>
          <a:ln>
            <a:noFill/>
          </a:ln>
          <a:effectLst>
            <a:outerShdw blurRad="50800" dist="38100" dir="2700000" algn="tl" rotWithShape="0">
              <a:prstClr val="black">
                <a:alpha val="75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50" descr="e3dframe10156"/>
          <p:cNvPicPr>
            <a:picLocks noChangeAspect="1" noChangeArrowheads="1"/>
          </p:cNvPicPr>
          <p:nvPr/>
        </p:nvPicPr>
        <p:blipFill>
          <a:blip r:embed="rId12" cstate="print">
            <a:lum bright="10000" contrast="20000"/>
            <a:extLst>
              <a:ext uri="{28A0092B-C50C-407E-A947-70E740481C1C}">
                <a14:useLocalDpi xmlns:a14="http://schemas.microsoft.com/office/drawing/2010/main"/>
              </a:ext>
            </a:extLst>
          </a:blip>
          <a:srcRect/>
          <a:stretch>
            <a:fillRect/>
          </a:stretch>
        </p:blipFill>
        <p:spPr bwMode="auto">
          <a:xfrm>
            <a:off x="6705660" y="5358899"/>
            <a:ext cx="3656648" cy="1096677"/>
          </a:xfrm>
          <a:prstGeom prst="rect">
            <a:avLst/>
          </a:prstGeom>
          <a:noFill/>
          <a:ln>
            <a:noFill/>
          </a:ln>
          <a:effectLst>
            <a:outerShdw blurRad="50800" dist="38100" dir="2700000" algn="tl" rotWithShape="0">
              <a:prstClr val="black">
                <a:alpha val="75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Line 9"/>
          <p:cNvSpPr>
            <a:spLocks noChangeShapeType="1"/>
          </p:cNvSpPr>
          <p:nvPr/>
        </p:nvSpPr>
        <p:spPr bwMode="auto">
          <a:xfrm flipV="1">
            <a:off x="6123198" y="4492349"/>
            <a:ext cx="280915" cy="265044"/>
          </a:xfrm>
          <a:prstGeom prst="line">
            <a:avLst/>
          </a:prstGeom>
          <a:noFill/>
          <a:ln w="1905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0" name="Group 15"/>
          <p:cNvGrpSpPr>
            <a:grpSpLocks/>
          </p:cNvGrpSpPr>
          <p:nvPr/>
        </p:nvGrpSpPr>
        <p:grpSpPr bwMode="auto">
          <a:xfrm>
            <a:off x="6507273" y="4416169"/>
            <a:ext cx="3658235" cy="169819"/>
            <a:chOff x="3061" y="1842"/>
            <a:chExt cx="2059" cy="107"/>
          </a:xfrm>
        </p:grpSpPr>
        <p:sp>
          <p:nvSpPr>
            <p:cNvPr id="54" name="Line 16"/>
            <p:cNvSpPr>
              <a:spLocks noChangeShapeType="1"/>
            </p:cNvSpPr>
            <p:nvPr/>
          </p:nvSpPr>
          <p:spPr bwMode="auto">
            <a:xfrm>
              <a:off x="3062" y="1842"/>
              <a:ext cx="2058" cy="1"/>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17"/>
            <p:cNvSpPr>
              <a:spLocks noChangeShapeType="1"/>
            </p:cNvSpPr>
            <p:nvPr/>
          </p:nvSpPr>
          <p:spPr bwMode="auto">
            <a:xfrm>
              <a:off x="3061" y="1844"/>
              <a:ext cx="0" cy="105"/>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41" name="Group 20"/>
          <p:cNvGrpSpPr>
            <a:grpSpLocks/>
          </p:cNvGrpSpPr>
          <p:nvPr/>
        </p:nvGrpSpPr>
        <p:grpSpPr bwMode="auto">
          <a:xfrm>
            <a:off x="6699311" y="5362073"/>
            <a:ext cx="3656648" cy="169819"/>
            <a:chOff x="3061" y="1842"/>
            <a:chExt cx="2059" cy="107"/>
          </a:xfrm>
        </p:grpSpPr>
        <p:sp>
          <p:nvSpPr>
            <p:cNvPr id="52" name="Line 21"/>
            <p:cNvSpPr>
              <a:spLocks noChangeShapeType="1"/>
            </p:cNvSpPr>
            <p:nvPr/>
          </p:nvSpPr>
          <p:spPr bwMode="auto">
            <a:xfrm>
              <a:off x="3062" y="1842"/>
              <a:ext cx="2058" cy="1"/>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22"/>
            <p:cNvSpPr>
              <a:spLocks noChangeShapeType="1"/>
            </p:cNvSpPr>
            <p:nvPr/>
          </p:nvSpPr>
          <p:spPr bwMode="auto">
            <a:xfrm>
              <a:off x="3061" y="1844"/>
              <a:ext cx="0" cy="105"/>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0" name="Rectangle 37"/>
          <p:cNvSpPr>
            <a:spLocks noChangeArrowheads="1"/>
          </p:cNvSpPr>
          <p:nvPr/>
        </p:nvSpPr>
        <p:spPr bwMode="auto">
          <a:xfrm>
            <a:off x="4123471" y="3390912"/>
            <a:ext cx="1037955" cy="85703"/>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43" name="Freeform 53"/>
          <p:cNvSpPr>
            <a:spLocks/>
          </p:cNvSpPr>
          <p:nvPr/>
        </p:nvSpPr>
        <p:spPr bwMode="auto">
          <a:xfrm>
            <a:off x="8392734" y="3670237"/>
            <a:ext cx="899879" cy="565003"/>
          </a:xfrm>
          <a:custGeom>
            <a:avLst/>
            <a:gdLst>
              <a:gd name="T0" fmla="*/ 74613 w 567"/>
              <a:gd name="T1" fmla="*/ 46038 h 356"/>
              <a:gd name="T2" fmla="*/ 220663 w 567"/>
              <a:gd name="T3" fmla="*/ 25400 h 356"/>
              <a:gd name="T4" fmla="*/ 534988 w 567"/>
              <a:gd name="T5" fmla="*/ 11113 h 356"/>
              <a:gd name="T6" fmla="*/ 715963 w 567"/>
              <a:gd name="T7" fmla="*/ 87313 h 356"/>
              <a:gd name="T8" fmla="*/ 876300 w 567"/>
              <a:gd name="T9" fmla="*/ 241300 h 356"/>
              <a:gd name="T10" fmla="*/ 855663 w 567"/>
              <a:gd name="T11" fmla="*/ 492125 h 356"/>
              <a:gd name="T12" fmla="*/ 646113 w 567"/>
              <a:gd name="T13" fmla="*/ 555625 h 356"/>
              <a:gd name="T14" fmla="*/ 360363 w 567"/>
              <a:gd name="T15" fmla="*/ 549275 h 356"/>
              <a:gd name="T16" fmla="*/ 130175 w 567"/>
              <a:gd name="T17" fmla="*/ 541338 h 356"/>
              <a:gd name="T18" fmla="*/ 52388 w 567"/>
              <a:gd name="T19" fmla="*/ 520700 h 356"/>
              <a:gd name="T20" fmla="*/ 4763 w 567"/>
              <a:gd name="T21" fmla="*/ 319088 h 356"/>
              <a:gd name="T22" fmla="*/ 25400 w 567"/>
              <a:gd name="T23" fmla="*/ 87313 h 356"/>
              <a:gd name="T24" fmla="*/ 74613 w 567"/>
              <a:gd name="T25" fmla="*/ 46038 h 3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7" h="356">
                <a:moveTo>
                  <a:pt x="47" y="29"/>
                </a:moveTo>
                <a:cubicBezTo>
                  <a:pt x="67" y="23"/>
                  <a:pt x="91" y="20"/>
                  <a:pt x="139" y="16"/>
                </a:cubicBezTo>
                <a:cubicBezTo>
                  <a:pt x="187" y="12"/>
                  <a:pt x="285" y="0"/>
                  <a:pt x="337" y="7"/>
                </a:cubicBezTo>
                <a:cubicBezTo>
                  <a:pt x="389" y="14"/>
                  <a:pt x="415" y="31"/>
                  <a:pt x="451" y="55"/>
                </a:cubicBezTo>
                <a:cubicBezTo>
                  <a:pt x="487" y="79"/>
                  <a:pt x="537" y="110"/>
                  <a:pt x="552" y="152"/>
                </a:cubicBezTo>
                <a:cubicBezTo>
                  <a:pt x="567" y="194"/>
                  <a:pt x="563" y="277"/>
                  <a:pt x="539" y="310"/>
                </a:cubicBezTo>
                <a:cubicBezTo>
                  <a:pt x="515" y="343"/>
                  <a:pt x="459" y="344"/>
                  <a:pt x="407" y="350"/>
                </a:cubicBezTo>
                <a:cubicBezTo>
                  <a:pt x="355" y="356"/>
                  <a:pt x="281" y="347"/>
                  <a:pt x="227" y="346"/>
                </a:cubicBezTo>
                <a:cubicBezTo>
                  <a:pt x="173" y="345"/>
                  <a:pt x="114" y="344"/>
                  <a:pt x="82" y="341"/>
                </a:cubicBezTo>
                <a:cubicBezTo>
                  <a:pt x="50" y="338"/>
                  <a:pt x="46" y="351"/>
                  <a:pt x="33" y="328"/>
                </a:cubicBezTo>
                <a:cubicBezTo>
                  <a:pt x="20" y="305"/>
                  <a:pt x="6" y="246"/>
                  <a:pt x="3" y="201"/>
                </a:cubicBezTo>
                <a:cubicBezTo>
                  <a:pt x="0" y="156"/>
                  <a:pt x="10" y="83"/>
                  <a:pt x="16" y="55"/>
                </a:cubicBezTo>
                <a:cubicBezTo>
                  <a:pt x="22" y="27"/>
                  <a:pt x="27" y="35"/>
                  <a:pt x="47" y="29"/>
                </a:cubicBezTo>
                <a:close/>
              </a:path>
            </a:pathLst>
          </a:custGeom>
          <a:solidFill>
            <a:srgbClr val="0000FF">
              <a:alpha val="30196"/>
            </a:srgbClr>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44" name="Freeform 54"/>
          <p:cNvSpPr>
            <a:spLocks/>
          </p:cNvSpPr>
          <p:nvPr/>
        </p:nvSpPr>
        <p:spPr bwMode="auto">
          <a:xfrm>
            <a:off x="9752866" y="5673141"/>
            <a:ext cx="292024" cy="520564"/>
          </a:xfrm>
          <a:custGeom>
            <a:avLst/>
            <a:gdLst>
              <a:gd name="T0" fmla="*/ 4763 w 184"/>
              <a:gd name="T1" fmla="*/ 238125 h 328"/>
              <a:gd name="T2" fmla="*/ 77788 w 184"/>
              <a:gd name="T3" fmla="*/ 123825 h 328"/>
              <a:gd name="T4" fmla="*/ 122238 w 184"/>
              <a:gd name="T5" fmla="*/ 38100 h 328"/>
              <a:gd name="T6" fmla="*/ 169863 w 184"/>
              <a:gd name="T7" fmla="*/ 6350 h 328"/>
              <a:gd name="T8" fmla="*/ 233363 w 184"/>
              <a:gd name="T9" fmla="*/ 19050 h 328"/>
              <a:gd name="T10" fmla="*/ 274638 w 184"/>
              <a:gd name="T11" fmla="*/ 120650 h 328"/>
              <a:gd name="T12" fmla="*/ 290513 w 184"/>
              <a:gd name="T13" fmla="*/ 225425 h 328"/>
              <a:gd name="T14" fmla="*/ 268288 w 184"/>
              <a:gd name="T15" fmla="*/ 330200 h 328"/>
              <a:gd name="T16" fmla="*/ 230188 w 184"/>
              <a:gd name="T17" fmla="*/ 495300 h 328"/>
              <a:gd name="T18" fmla="*/ 176213 w 184"/>
              <a:gd name="T19" fmla="*/ 488950 h 328"/>
              <a:gd name="T20" fmla="*/ 100013 w 184"/>
              <a:gd name="T21" fmla="*/ 460375 h 328"/>
              <a:gd name="T22" fmla="*/ 36513 w 184"/>
              <a:gd name="T23" fmla="*/ 390525 h 328"/>
              <a:gd name="T24" fmla="*/ 4763 w 184"/>
              <a:gd name="T25" fmla="*/ 298450 h 328"/>
              <a:gd name="T26" fmla="*/ 4763 w 184"/>
              <a:gd name="T27" fmla="*/ 238125 h 3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4" h="328">
                <a:moveTo>
                  <a:pt x="3" y="150"/>
                </a:moveTo>
                <a:cubicBezTo>
                  <a:pt x="11" y="132"/>
                  <a:pt x="37" y="99"/>
                  <a:pt x="49" y="78"/>
                </a:cubicBezTo>
                <a:cubicBezTo>
                  <a:pt x="61" y="57"/>
                  <a:pt x="67" y="36"/>
                  <a:pt x="77" y="24"/>
                </a:cubicBezTo>
                <a:cubicBezTo>
                  <a:pt x="87" y="12"/>
                  <a:pt x="95" y="6"/>
                  <a:pt x="107" y="4"/>
                </a:cubicBezTo>
                <a:cubicBezTo>
                  <a:pt x="119" y="2"/>
                  <a:pt x="136" y="0"/>
                  <a:pt x="147" y="12"/>
                </a:cubicBezTo>
                <a:cubicBezTo>
                  <a:pt x="158" y="24"/>
                  <a:pt x="167" y="54"/>
                  <a:pt x="173" y="76"/>
                </a:cubicBezTo>
                <a:cubicBezTo>
                  <a:pt x="179" y="98"/>
                  <a:pt x="184" y="120"/>
                  <a:pt x="183" y="142"/>
                </a:cubicBezTo>
                <a:cubicBezTo>
                  <a:pt x="182" y="164"/>
                  <a:pt x="175" y="180"/>
                  <a:pt x="169" y="208"/>
                </a:cubicBezTo>
                <a:cubicBezTo>
                  <a:pt x="163" y="236"/>
                  <a:pt x="155" y="296"/>
                  <a:pt x="145" y="312"/>
                </a:cubicBezTo>
                <a:cubicBezTo>
                  <a:pt x="135" y="328"/>
                  <a:pt x="125" y="312"/>
                  <a:pt x="111" y="308"/>
                </a:cubicBezTo>
                <a:cubicBezTo>
                  <a:pt x="97" y="304"/>
                  <a:pt x="78" y="300"/>
                  <a:pt x="63" y="290"/>
                </a:cubicBezTo>
                <a:cubicBezTo>
                  <a:pt x="48" y="280"/>
                  <a:pt x="33" y="263"/>
                  <a:pt x="23" y="246"/>
                </a:cubicBezTo>
                <a:cubicBezTo>
                  <a:pt x="13" y="229"/>
                  <a:pt x="6" y="204"/>
                  <a:pt x="3" y="188"/>
                </a:cubicBezTo>
                <a:cubicBezTo>
                  <a:pt x="0" y="172"/>
                  <a:pt x="0" y="171"/>
                  <a:pt x="3" y="150"/>
                </a:cubicBezTo>
                <a:close/>
              </a:path>
            </a:pathLst>
          </a:custGeom>
          <a:solidFill>
            <a:srgbClr val="0000FF">
              <a:alpha val="30196"/>
            </a:srgbClr>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45" name="Freeform 55"/>
          <p:cNvSpPr>
            <a:spLocks/>
          </p:cNvSpPr>
          <p:nvPr/>
        </p:nvSpPr>
        <p:spPr bwMode="auto">
          <a:xfrm>
            <a:off x="8762525" y="5681076"/>
            <a:ext cx="484061" cy="360268"/>
          </a:xfrm>
          <a:custGeom>
            <a:avLst/>
            <a:gdLst>
              <a:gd name="T0" fmla="*/ 296862 w 305"/>
              <a:gd name="T1" fmla="*/ 1587 h 227"/>
              <a:gd name="T2" fmla="*/ 382587 w 305"/>
              <a:gd name="T3" fmla="*/ 33337 h 227"/>
              <a:gd name="T4" fmla="*/ 427037 w 305"/>
              <a:gd name="T5" fmla="*/ 87312 h 227"/>
              <a:gd name="T6" fmla="*/ 468312 w 305"/>
              <a:gd name="T7" fmla="*/ 211137 h 227"/>
              <a:gd name="T8" fmla="*/ 452437 w 305"/>
              <a:gd name="T9" fmla="*/ 322262 h 227"/>
              <a:gd name="T10" fmla="*/ 277812 w 305"/>
              <a:gd name="T11" fmla="*/ 360362 h 227"/>
              <a:gd name="T12" fmla="*/ 128587 w 305"/>
              <a:gd name="T13" fmla="*/ 319087 h 227"/>
              <a:gd name="T14" fmla="*/ 39687 w 305"/>
              <a:gd name="T15" fmla="*/ 268287 h 227"/>
              <a:gd name="T16" fmla="*/ 1587 w 305"/>
              <a:gd name="T17" fmla="*/ 230187 h 227"/>
              <a:gd name="T18" fmla="*/ 33337 w 305"/>
              <a:gd name="T19" fmla="*/ 153987 h 227"/>
              <a:gd name="T20" fmla="*/ 90487 w 305"/>
              <a:gd name="T21" fmla="*/ 80962 h 227"/>
              <a:gd name="T22" fmla="*/ 176212 w 305"/>
              <a:gd name="T23" fmla="*/ 26987 h 227"/>
              <a:gd name="T24" fmla="*/ 296862 w 305"/>
              <a:gd name="T25" fmla="*/ 1587 h 2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5" h="227">
                <a:moveTo>
                  <a:pt x="187" y="1"/>
                </a:moveTo>
                <a:cubicBezTo>
                  <a:pt x="209" y="2"/>
                  <a:pt x="227" y="12"/>
                  <a:pt x="241" y="21"/>
                </a:cubicBezTo>
                <a:cubicBezTo>
                  <a:pt x="255" y="30"/>
                  <a:pt x="260" y="36"/>
                  <a:pt x="269" y="55"/>
                </a:cubicBezTo>
                <a:cubicBezTo>
                  <a:pt x="278" y="74"/>
                  <a:pt x="292" y="108"/>
                  <a:pt x="295" y="133"/>
                </a:cubicBezTo>
                <a:cubicBezTo>
                  <a:pt x="298" y="158"/>
                  <a:pt x="305" y="187"/>
                  <a:pt x="285" y="203"/>
                </a:cubicBezTo>
                <a:cubicBezTo>
                  <a:pt x="265" y="219"/>
                  <a:pt x="209" y="227"/>
                  <a:pt x="175" y="227"/>
                </a:cubicBezTo>
                <a:cubicBezTo>
                  <a:pt x="141" y="227"/>
                  <a:pt x="106" y="211"/>
                  <a:pt x="81" y="201"/>
                </a:cubicBezTo>
                <a:cubicBezTo>
                  <a:pt x="56" y="191"/>
                  <a:pt x="38" y="178"/>
                  <a:pt x="25" y="169"/>
                </a:cubicBezTo>
                <a:cubicBezTo>
                  <a:pt x="12" y="160"/>
                  <a:pt x="2" y="157"/>
                  <a:pt x="1" y="145"/>
                </a:cubicBezTo>
                <a:cubicBezTo>
                  <a:pt x="0" y="133"/>
                  <a:pt x="12" y="113"/>
                  <a:pt x="21" y="97"/>
                </a:cubicBezTo>
                <a:cubicBezTo>
                  <a:pt x="30" y="81"/>
                  <a:pt x="42" y="64"/>
                  <a:pt x="57" y="51"/>
                </a:cubicBezTo>
                <a:cubicBezTo>
                  <a:pt x="72" y="38"/>
                  <a:pt x="89" y="27"/>
                  <a:pt x="111" y="17"/>
                </a:cubicBezTo>
                <a:cubicBezTo>
                  <a:pt x="133" y="7"/>
                  <a:pt x="165" y="0"/>
                  <a:pt x="187" y="1"/>
                </a:cubicBezTo>
                <a:close/>
              </a:path>
            </a:pathLst>
          </a:custGeom>
          <a:solidFill>
            <a:srgbClr val="0000FF">
              <a:alpha val="30196"/>
            </a:srgbClr>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46" name="Freeform 56"/>
          <p:cNvSpPr>
            <a:spLocks/>
          </p:cNvSpPr>
          <p:nvPr/>
        </p:nvSpPr>
        <p:spPr bwMode="auto">
          <a:xfrm>
            <a:off x="8492719" y="4636774"/>
            <a:ext cx="914162" cy="582460"/>
          </a:xfrm>
          <a:custGeom>
            <a:avLst/>
            <a:gdLst>
              <a:gd name="T0" fmla="*/ 74613 w 576"/>
              <a:gd name="T1" fmla="*/ 144462 h 367"/>
              <a:gd name="T2" fmla="*/ 153988 w 576"/>
              <a:gd name="T3" fmla="*/ 80962 h 367"/>
              <a:gd name="T4" fmla="*/ 411163 w 576"/>
              <a:gd name="T5" fmla="*/ 23812 h 367"/>
              <a:gd name="T6" fmla="*/ 493713 w 576"/>
              <a:gd name="T7" fmla="*/ 1587 h 367"/>
              <a:gd name="T8" fmla="*/ 649288 w 576"/>
              <a:gd name="T9" fmla="*/ 33337 h 367"/>
              <a:gd name="T10" fmla="*/ 728663 w 576"/>
              <a:gd name="T11" fmla="*/ 68262 h 367"/>
              <a:gd name="T12" fmla="*/ 788988 w 576"/>
              <a:gd name="T13" fmla="*/ 71437 h 367"/>
              <a:gd name="T14" fmla="*/ 874713 w 576"/>
              <a:gd name="T15" fmla="*/ 131762 h 367"/>
              <a:gd name="T16" fmla="*/ 909638 w 576"/>
              <a:gd name="T17" fmla="*/ 268287 h 367"/>
              <a:gd name="T18" fmla="*/ 903288 w 576"/>
              <a:gd name="T19" fmla="*/ 449262 h 367"/>
              <a:gd name="T20" fmla="*/ 858838 w 576"/>
              <a:gd name="T21" fmla="*/ 560387 h 367"/>
              <a:gd name="T22" fmla="*/ 814388 w 576"/>
              <a:gd name="T23" fmla="*/ 455612 h 367"/>
              <a:gd name="T24" fmla="*/ 801688 w 576"/>
              <a:gd name="T25" fmla="*/ 471487 h 367"/>
              <a:gd name="T26" fmla="*/ 842963 w 576"/>
              <a:gd name="T27" fmla="*/ 566737 h 367"/>
              <a:gd name="T28" fmla="*/ 795338 w 576"/>
              <a:gd name="T29" fmla="*/ 566737 h 367"/>
              <a:gd name="T30" fmla="*/ 731838 w 576"/>
              <a:gd name="T31" fmla="*/ 522287 h 367"/>
              <a:gd name="T32" fmla="*/ 681038 w 576"/>
              <a:gd name="T33" fmla="*/ 531812 h 367"/>
              <a:gd name="T34" fmla="*/ 665163 w 576"/>
              <a:gd name="T35" fmla="*/ 506412 h 367"/>
              <a:gd name="T36" fmla="*/ 487363 w 576"/>
              <a:gd name="T37" fmla="*/ 538162 h 367"/>
              <a:gd name="T38" fmla="*/ 338138 w 576"/>
              <a:gd name="T39" fmla="*/ 525462 h 367"/>
              <a:gd name="T40" fmla="*/ 277813 w 576"/>
              <a:gd name="T41" fmla="*/ 500062 h 367"/>
              <a:gd name="T42" fmla="*/ 220663 w 576"/>
              <a:gd name="T43" fmla="*/ 490537 h 367"/>
              <a:gd name="T44" fmla="*/ 182563 w 576"/>
              <a:gd name="T45" fmla="*/ 496887 h 367"/>
              <a:gd name="T46" fmla="*/ 100013 w 576"/>
              <a:gd name="T47" fmla="*/ 490537 h 367"/>
              <a:gd name="T48" fmla="*/ 55563 w 576"/>
              <a:gd name="T49" fmla="*/ 484187 h 367"/>
              <a:gd name="T50" fmla="*/ 46038 w 576"/>
              <a:gd name="T51" fmla="*/ 509587 h 367"/>
              <a:gd name="T52" fmla="*/ 30163 w 576"/>
              <a:gd name="T53" fmla="*/ 477837 h 367"/>
              <a:gd name="T54" fmla="*/ 11113 w 576"/>
              <a:gd name="T55" fmla="*/ 398462 h 367"/>
              <a:gd name="T56" fmla="*/ 1588 w 576"/>
              <a:gd name="T57" fmla="*/ 287337 h 367"/>
              <a:gd name="T58" fmla="*/ 20638 w 576"/>
              <a:gd name="T59" fmla="*/ 188912 h 367"/>
              <a:gd name="T60" fmla="*/ 74613 w 576"/>
              <a:gd name="T61" fmla="*/ 144462 h 3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76" h="367">
                <a:moveTo>
                  <a:pt x="47" y="91"/>
                </a:moveTo>
                <a:cubicBezTo>
                  <a:pt x="61" y="80"/>
                  <a:pt x="62" y="64"/>
                  <a:pt x="97" y="51"/>
                </a:cubicBezTo>
                <a:cubicBezTo>
                  <a:pt x="132" y="38"/>
                  <a:pt x="223" y="23"/>
                  <a:pt x="259" y="15"/>
                </a:cubicBezTo>
                <a:cubicBezTo>
                  <a:pt x="295" y="7"/>
                  <a:pt x="286" y="0"/>
                  <a:pt x="311" y="1"/>
                </a:cubicBezTo>
                <a:cubicBezTo>
                  <a:pt x="336" y="2"/>
                  <a:pt x="384" y="14"/>
                  <a:pt x="409" y="21"/>
                </a:cubicBezTo>
                <a:cubicBezTo>
                  <a:pt x="434" y="28"/>
                  <a:pt x="444" y="39"/>
                  <a:pt x="459" y="43"/>
                </a:cubicBezTo>
                <a:cubicBezTo>
                  <a:pt x="474" y="47"/>
                  <a:pt x="482" y="38"/>
                  <a:pt x="497" y="45"/>
                </a:cubicBezTo>
                <a:cubicBezTo>
                  <a:pt x="512" y="52"/>
                  <a:pt x="538" y="62"/>
                  <a:pt x="551" y="83"/>
                </a:cubicBezTo>
                <a:cubicBezTo>
                  <a:pt x="564" y="104"/>
                  <a:pt x="570" y="136"/>
                  <a:pt x="573" y="169"/>
                </a:cubicBezTo>
                <a:cubicBezTo>
                  <a:pt x="576" y="202"/>
                  <a:pt x="574" y="252"/>
                  <a:pt x="569" y="283"/>
                </a:cubicBezTo>
                <a:cubicBezTo>
                  <a:pt x="564" y="314"/>
                  <a:pt x="550" y="352"/>
                  <a:pt x="541" y="353"/>
                </a:cubicBezTo>
                <a:cubicBezTo>
                  <a:pt x="532" y="354"/>
                  <a:pt x="519" y="296"/>
                  <a:pt x="513" y="287"/>
                </a:cubicBezTo>
                <a:cubicBezTo>
                  <a:pt x="507" y="278"/>
                  <a:pt x="502" y="285"/>
                  <a:pt x="505" y="297"/>
                </a:cubicBezTo>
                <a:cubicBezTo>
                  <a:pt x="508" y="309"/>
                  <a:pt x="532" y="347"/>
                  <a:pt x="531" y="357"/>
                </a:cubicBezTo>
                <a:cubicBezTo>
                  <a:pt x="530" y="367"/>
                  <a:pt x="513" y="362"/>
                  <a:pt x="501" y="357"/>
                </a:cubicBezTo>
                <a:cubicBezTo>
                  <a:pt x="489" y="352"/>
                  <a:pt x="473" y="333"/>
                  <a:pt x="461" y="329"/>
                </a:cubicBezTo>
                <a:cubicBezTo>
                  <a:pt x="449" y="325"/>
                  <a:pt x="436" y="337"/>
                  <a:pt x="429" y="335"/>
                </a:cubicBezTo>
                <a:cubicBezTo>
                  <a:pt x="422" y="333"/>
                  <a:pt x="439" y="318"/>
                  <a:pt x="419" y="319"/>
                </a:cubicBezTo>
                <a:cubicBezTo>
                  <a:pt x="399" y="320"/>
                  <a:pt x="341" y="337"/>
                  <a:pt x="307" y="339"/>
                </a:cubicBezTo>
                <a:cubicBezTo>
                  <a:pt x="273" y="341"/>
                  <a:pt x="235" y="335"/>
                  <a:pt x="213" y="331"/>
                </a:cubicBezTo>
                <a:cubicBezTo>
                  <a:pt x="191" y="327"/>
                  <a:pt x="187" y="319"/>
                  <a:pt x="175" y="315"/>
                </a:cubicBezTo>
                <a:cubicBezTo>
                  <a:pt x="163" y="311"/>
                  <a:pt x="149" y="309"/>
                  <a:pt x="139" y="309"/>
                </a:cubicBezTo>
                <a:cubicBezTo>
                  <a:pt x="129" y="309"/>
                  <a:pt x="128" y="313"/>
                  <a:pt x="115" y="313"/>
                </a:cubicBezTo>
                <a:cubicBezTo>
                  <a:pt x="102" y="313"/>
                  <a:pt x="76" y="310"/>
                  <a:pt x="63" y="309"/>
                </a:cubicBezTo>
                <a:cubicBezTo>
                  <a:pt x="50" y="308"/>
                  <a:pt x="41" y="303"/>
                  <a:pt x="35" y="305"/>
                </a:cubicBezTo>
                <a:cubicBezTo>
                  <a:pt x="29" y="307"/>
                  <a:pt x="32" y="322"/>
                  <a:pt x="29" y="321"/>
                </a:cubicBezTo>
                <a:cubicBezTo>
                  <a:pt x="26" y="320"/>
                  <a:pt x="23" y="313"/>
                  <a:pt x="19" y="301"/>
                </a:cubicBezTo>
                <a:cubicBezTo>
                  <a:pt x="15" y="289"/>
                  <a:pt x="10" y="271"/>
                  <a:pt x="7" y="251"/>
                </a:cubicBezTo>
                <a:cubicBezTo>
                  <a:pt x="4" y="231"/>
                  <a:pt x="0" y="203"/>
                  <a:pt x="1" y="181"/>
                </a:cubicBezTo>
                <a:cubicBezTo>
                  <a:pt x="2" y="159"/>
                  <a:pt x="7" y="133"/>
                  <a:pt x="13" y="119"/>
                </a:cubicBezTo>
                <a:cubicBezTo>
                  <a:pt x="19" y="105"/>
                  <a:pt x="33" y="102"/>
                  <a:pt x="47" y="91"/>
                </a:cubicBezTo>
                <a:close/>
              </a:path>
            </a:pathLst>
          </a:custGeom>
          <a:solidFill>
            <a:srgbClr val="FF0000">
              <a:alpha val="20000"/>
            </a:srgbClr>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47" name="Freeform 57"/>
          <p:cNvSpPr>
            <a:spLocks/>
          </p:cNvSpPr>
          <p:nvPr/>
        </p:nvSpPr>
        <p:spPr bwMode="auto">
          <a:xfrm>
            <a:off x="9327528" y="5617594"/>
            <a:ext cx="357094" cy="484061"/>
          </a:xfrm>
          <a:custGeom>
            <a:avLst/>
            <a:gdLst>
              <a:gd name="T0" fmla="*/ 71437 w 225"/>
              <a:gd name="T1" fmla="*/ 20637 h 305"/>
              <a:gd name="T2" fmla="*/ 128587 w 225"/>
              <a:gd name="T3" fmla="*/ 1587 h 305"/>
              <a:gd name="T4" fmla="*/ 195262 w 225"/>
              <a:gd name="T5" fmla="*/ 7937 h 305"/>
              <a:gd name="T6" fmla="*/ 265112 w 225"/>
              <a:gd name="T7" fmla="*/ 39687 h 305"/>
              <a:gd name="T8" fmla="*/ 315912 w 225"/>
              <a:gd name="T9" fmla="*/ 112712 h 305"/>
              <a:gd name="T10" fmla="*/ 350837 w 225"/>
              <a:gd name="T11" fmla="*/ 252412 h 305"/>
              <a:gd name="T12" fmla="*/ 350837 w 225"/>
              <a:gd name="T13" fmla="*/ 388937 h 305"/>
              <a:gd name="T14" fmla="*/ 309562 w 225"/>
              <a:gd name="T15" fmla="*/ 471487 h 305"/>
              <a:gd name="T16" fmla="*/ 230187 w 225"/>
              <a:gd name="T17" fmla="*/ 461962 h 305"/>
              <a:gd name="T18" fmla="*/ 134937 w 225"/>
              <a:gd name="T19" fmla="*/ 455612 h 305"/>
              <a:gd name="T20" fmla="*/ 68262 w 225"/>
              <a:gd name="T21" fmla="*/ 427037 h 305"/>
              <a:gd name="T22" fmla="*/ 17462 w 225"/>
              <a:gd name="T23" fmla="*/ 350837 h 305"/>
              <a:gd name="T24" fmla="*/ 1587 w 225"/>
              <a:gd name="T25" fmla="*/ 284162 h 305"/>
              <a:gd name="T26" fmla="*/ 4762 w 225"/>
              <a:gd name="T27" fmla="*/ 166687 h 305"/>
              <a:gd name="T28" fmla="*/ 26987 w 225"/>
              <a:gd name="T29" fmla="*/ 77787 h 305"/>
              <a:gd name="T30" fmla="*/ 71437 w 225"/>
              <a:gd name="T31" fmla="*/ 20637 h 3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 h="305">
                <a:moveTo>
                  <a:pt x="45" y="13"/>
                </a:moveTo>
                <a:cubicBezTo>
                  <a:pt x="56" y="5"/>
                  <a:pt x="68" y="2"/>
                  <a:pt x="81" y="1"/>
                </a:cubicBezTo>
                <a:cubicBezTo>
                  <a:pt x="94" y="0"/>
                  <a:pt x="109" y="1"/>
                  <a:pt x="123" y="5"/>
                </a:cubicBezTo>
                <a:cubicBezTo>
                  <a:pt x="137" y="9"/>
                  <a:pt x="154" y="14"/>
                  <a:pt x="167" y="25"/>
                </a:cubicBezTo>
                <a:cubicBezTo>
                  <a:pt x="180" y="36"/>
                  <a:pt x="190" y="49"/>
                  <a:pt x="199" y="71"/>
                </a:cubicBezTo>
                <a:cubicBezTo>
                  <a:pt x="208" y="93"/>
                  <a:pt x="217" y="130"/>
                  <a:pt x="221" y="159"/>
                </a:cubicBezTo>
                <a:cubicBezTo>
                  <a:pt x="225" y="188"/>
                  <a:pt x="225" y="222"/>
                  <a:pt x="221" y="245"/>
                </a:cubicBezTo>
                <a:cubicBezTo>
                  <a:pt x="217" y="268"/>
                  <a:pt x="208" y="289"/>
                  <a:pt x="195" y="297"/>
                </a:cubicBezTo>
                <a:cubicBezTo>
                  <a:pt x="182" y="305"/>
                  <a:pt x="163" y="293"/>
                  <a:pt x="145" y="291"/>
                </a:cubicBezTo>
                <a:cubicBezTo>
                  <a:pt x="127" y="289"/>
                  <a:pt x="102" y="291"/>
                  <a:pt x="85" y="287"/>
                </a:cubicBezTo>
                <a:cubicBezTo>
                  <a:pt x="68" y="283"/>
                  <a:pt x="55" y="280"/>
                  <a:pt x="43" y="269"/>
                </a:cubicBezTo>
                <a:cubicBezTo>
                  <a:pt x="31" y="258"/>
                  <a:pt x="18" y="236"/>
                  <a:pt x="11" y="221"/>
                </a:cubicBezTo>
                <a:cubicBezTo>
                  <a:pt x="4" y="206"/>
                  <a:pt x="2" y="198"/>
                  <a:pt x="1" y="179"/>
                </a:cubicBezTo>
                <a:cubicBezTo>
                  <a:pt x="0" y="160"/>
                  <a:pt x="0" y="127"/>
                  <a:pt x="3" y="105"/>
                </a:cubicBezTo>
                <a:cubicBezTo>
                  <a:pt x="6" y="83"/>
                  <a:pt x="10" y="64"/>
                  <a:pt x="17" y="49"/>
                </a:cubicBezTo>
                <a:cubicBezTo>
                  <a:pt x="24" y="34"/>
                  <a:pt x="34" y="21"/>
                  <a:pt x="45" y="13"/>
                </a:cubicBezTo>
                <a:close/>
              </a:path>
            </a:pathLst>
          </a:custGeom>
          <a:solidFill>
            <a:srgbClr val="FF0000">
              <a:alpha val="20000"/>
            </a:srgbClr>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48" name="Text Box 33"/>
          <p:cNvSpPr txBox="1">
            <a:spLocks noChangeArrowheads="1"/>
          </p:cNvSpPr>
          <p:nvPr/>
        </p:nvSpPr>
        <p:spPr bwMode="auto">
          <a:xfrm rot="16200000">
            <a:off x="866903" y="4444436"/>
            <a:ext cx="968123" cy="5237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2799"/>
              <a:t>Time</a:t>
            </a:r>
          </a:p>
        </p:txBody>
      </p:sp>
      <p:sp>
        <p:nvSpPr>
          <p:cNvPr id="49" name="Line 34"/>
          <p:cNvSpPr>
            <a:spLocks noChangeShapeType="1"/>
          </p:cNvSpPr>
          <p:nvPr/>
        </p:nvSpPr>
        <p:spPr bwMode="auto">
          <a:xfrm flipV="1">
            <a:off x="1576330" y="3981005"/>
            <a:ext cx="0" cy="1561693"/>
          </a:xfrm>
          <a:prstGeom prst="line">
            <a:avLst/>
          </a:prstGeom>
          <a:noFill/>
          <a:ln w="19050">
            <a:solidFill>
              <a:schemeClr val="tx1"/>
            </a:solidFill>
            <a:round/>
            <a:headEnd type="triangle" w="lg" len="lg"/>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29" name="Line 8"/>
          <p:cNvSpPr>
            <a:spLocks noChangeShapeType="1"/>
          </p:cNvSpPr>
          <p:nvPr/>
        </p:nvSpPr>
        <p:spPr bwMode="auto">
          <a:xfrm flipV="1">
            <a:off x="3084590" y="1645424"/>
            <a:ext cx="3550312" cy="0"/>
          </a:xfrm>
          <a:prstGeom prst="line">
            <a:avLst/>
          </a:prstGeom>
          <a:noFill/>
          <a:ln w="1905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7"/>
          <p:cNvSpPr>
            <a:spLocks noChangeShapeType="1"/>
          </p:cNvSpPr>
          <p:nvPr/>
        </p:nvSpPr>
        <p:spPr bwMode="auto">
          <a:xfrm flipV="1">
            <a:off x="3107734" y="5007146"/>
            <a:ext cx="3415410" cy="0"/>
          </a:xfrm>
          <a:prstGeom prst="line">
            <a:avLst/>
          </a:prstGeom>
          <a:noFill/>
          <a:ln w="1905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 name="Rectangle 5"/>
          <p:cNvSpPr/>
          <p:nvPr/>
        </p:nvSpPr>
        <p:spPr bwMode="auto">
          <a:xfrm>
            <a:off x="4178417" y="62003"/>
            <a:ext cx="964152" cy="19012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000000"/>
              </a:solidFill>
              <a:ea typeface="ＭＳ Ｐゴシック" charset="0"/>
              <a:cs typeface="ＭＳ Ｐゴシック" charset="0"/>
            </a:endParaRPr>
          </a:p>
        </p:txBody>
      </p:sp>
      <p:sp>
        <p:nvSpPr>
          <p:cNvPr id="59" name="Rectangle 58"/>
          <p:cNvSpPr/>
          <p:nvPr/>
        </p:nvSpPr>
        <p:spPr bwMode="auto">
          <a:xfrm>
            <a:off x="4174612" y="3432829"/>
            <a:ext cx="964152" cy="19012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000000"/>
              </a:solidFill>
              <a:ea typeface="ＭＳ Ｐゴシック" charset="0"/>
              <a:cs typeface="ＭＳ Ｐゴシック" charset="0"/>
            </a:endParaRPr>
          </a:p>
        </p:txBody>
      </p:sp>
      <p:sp>
        <p:nvSpPr>
          <p:cNvPr id="56339" name="Text Box 27"/>
          <p:cNvSpPr txBox="1">
            <a:spLocks noChangeArrowheads="1"/>
          </p:cNvSpPr>
          <p:nvPr/>
        </p:nvSpPr>
        <p:spPr bwMode="auto">
          <a:xfrm>
            <a:off x="3953644" y="-46639"/>
            <a:ext cx="1237928" cy="3666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dirty="0"/>
              <a:t>Laser field</a:t>
            </a:r>
          </a:p>
        </p:txBody>
      </p:sp>
      <p:sp>
        <p:nvSpPr>
          <p:cNvPr id="51" name="Text Box 38"/>
          <p:cNvSpPr txBox="1">
            <a:spLocks noChangeArrowheads="1"/>
          </p:cNvSpPr>
          <p:nvPr/>
        </p:nvSpPr>
        <p:spPr bwMode="auto">
          <a:xfrm>
            <a:off x="3907036" y="3325906"/>
            <a:ext cx="1237928" cy="3666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dirty="0"/>
              <a:t>Laser field</a:t>
            </a:r>
          </a:p>
        </p:txBody>
      </p:sp>
      <p:cxnSp>
        <p:nvCxnSpPr>
          <p:cNvPr id="11" name="Straight Connector 10"/>
          <p:cNvCxnSpPr>
            <a:cxnSpLocks/>
            <a:stCxn id="3" idx="1"/>
            <a:endCxn id="3" idx="3"/>
          </p:cNvCxnSpPr>
          <p:nvPr/>
        </p:nvCxnSpPr>
        <p:spPr bwMode="auto">
          <a:xfrm>
            <a:off x="-1" y="3429000"/>
            <a:ext cx="12188825"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sp>
        <p:nvSpPr>
          <p:cNvPr id="62" name="Text Box 27"/>
          <p:cNvSpPr txBox="1">
            <a:spLocks noChangeArrowheads="1"/>
          </p:cNvSpPr>
          <p:nvPr/>
        </p:nvSpPr>
        <p:spPr bwMode="auto">
          <a:xfrm>
            <a:off x="990379" y="2901500"/>
            <a:ext cx="1223656" cy="369236"/>
          </a:xfrm>
          <a:prstGeom prst="rect">
            <a:avLst/>
          </a:prstGeom>
          <a:ln/>
          <a:extLst/>
        </p:spPr>
        <p:style>
          <a:lnRef idx="0">
            <a:schemeClr val="accent5"/>
          </a:lnRef>
          <a:fillRef idx="3">
            <a:schemeClr val="accent5"/>
          </a:fillRef>
          <a:effectRef idx="3">
            <a:schemeClr val="accent5"/>
          </a:effectRef>
          <a:fontRef idx="minor">
            <a:schemeClr val="lt1"/>
          </a:fontRef>
        </p:style>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dirty="0"/>
              <a:t>Lab frame</a:t>
            </a:r>
          </a:p>
        </p:txBody>
      </p:sp>
      <p:sp>
        <p:nvSpPr>
          <p:cNvPr id="63" name="Text Box 27"/>
          <p:cNvSpPr txBox="1">
            <a:spLocks noChangeArrowheads="1"/>
          </p:cNvSpPr>
          <p:nvPr/>
        </p:nvSpPr>
        <p:spPr bwMode="auto">
          <a:xfrm>
            <a:off x="990378" y="6302799"/>
            <a:ext cx="1419948" cy="369236"/>
          </a:xfrm>
          <a:prstGeom prst="rect">
            <a:avLst/>
          </a:prstGeom>
          <a:ln/>
          <a:extLst/>
        </p:spPr>
        <p:style>
          <a:lnRef idx="0">
            <a:schemeClr val="accent5"/>
          </a:lnRef>
          <a:fillRef idx="3">
            <a:schemeClr val="accent5"/>
          </a:fillRef>
          <a:effectRef idx="3">
            <a:schemeClr val="accent5"/>
          </a:effectRef>
          <a:fontRef idx="minor">
            <a:schemeClr val="lt1"/>
          </a:fontRef>
        </p:style>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a:t>Wake </a:t>
            </a:r>
            <a:r>
              <a:rPr lang="en-US" sz="1799" dirty="0"/>
              <a:t>frame</a:t>
            </a:r>
          </a:p>
        </p:txBody>
      </p:sp>
      <p:sp>
        <p:nvSpPr>
          <p:cNvPr id="2" name="Rectangle 1"/>
          <p:cNvSpPr/>
          <p:nvPr/>
        </p:nvSpPr>
        <p:spPr bwMode="auto">
          <a:xfrm>
            <a:off x="6275218" y="2219489"/>
            <a:ext cx="4390005" cy="1106026"/>
          </a:xfrm>
          <a:prstGeom prst="rect">
            <a:avLst/>
          </a:prstGeom>
          <a:solidFill>
            <a:srgbClr val="FFFFFF"/>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000000"/>
              </a:solidFill>
              <a:ea typeface="ＭＳ Ｐゴシック" charset="0"/>
              <a:cs typeface="ＭＳ Ｐゴシック" charset="0"/>
            </a:endParaRPr>
          </a:p>
        </p:txBody>
      </p:sp>
      <p:sp>
        <p:nvSpPr>
          <p:cNvPr id="64" name="Rectangle 4"/>
          <p:cNvSpPr>
            <a:spLocks noChangeArrowheads="1"/>
          </p:cNvSpPr>
          <p:nvPr/>
        </p:nvSpPr>
        <p:spPr bwMode="auto">
          <a:xfrm>
            <a:off x="6257385" y="2252333"/>
            <a:ext cx="2465631" cy="1000732"/>
          </a:xfrm>
          <a:prstGeom prst="rect">
            <a:avLst/>
          </a:prstGeom>
          <a:noFill/>
          <a:ln>
            <a:noFill/>
          </a:ln>
          <a:effectLst/>
          <a:extLst>
            <a:ext uri="{909E8E84-426E-40dd-AFC4-6F175D3DCCD1}">
              <a14:hiddenFill xmlns:a14="http://schemas.microsoft.com/office/drawing/2010/main" xmlns="">
                <a:solidFill>
                  <a:srgbClr val="C1E0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63" tIns="44438" rIns="90463" bIns="44438" anchor="ctr"/>
          <a:lstStyle/>
          <a:p>
            <a:pPr>
              <a:lnSpc>
                <a:spcPct val="90000"/>
              </a:lnSpc>
              <a:tabLst>
                <a:tab pos="690356" algn="l"/>
              </a:tabLst>
              <a:defRPr/>
            </a:pPr>
            <a:r>
              <a:rPr lang="en-US" dirty="0"/>
              <a:t>Hyperbolic rotation from Lorentz Transformation </a:t>
            </a:r>
            <a:r>
              <a:rPr lang="en-US"/>
              <a:t>converts laser…</a:t>
            </a:r>
            <a:endParaRPr lang="en-US" dirty="0">
              <a:cs typeface="Chalkboard"/>
            </a:endParaRPr>
          </a:p>
        </p:txBody>
      </p:sp>
      <p:sp>
        <p:nvSpPr>
          <p:cNvPr id="56" name="Rectangle 4"/>
          <p:cNvSpPr>
            <a:spLocks noChangeArrowheads="1"/>
          </p:cNvSpPr>
          <p:nvPr/>
        </p:nvSpPr>
        <p:spPr bwMode="auto">
          <a:xfrm>
            <a:off x="8251783" y="2273802"/>
            <a:ext cx="2515076" cy="1000732"/>
          </a:xfrm>
          <a:prstGeom prst="rect">
            <a:avLst/>
          </a:prstGeom>
          <a:noFill/>
          <a:ln>
            <a:noFill/>
          </a:ln>
          <a:effectLst/>
          <a:extLst>
            <a:ext uri="{909E8E84-426E-40dd-AFC4-6F175D3DCCD1}">
              <a14:hiddenFill xmlns:a14="http://schemas.microsoft.com/office/drawing/2010/main" xmlns="">
                <a:solidFill>
                  <a:srgbClr val="C1E0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63" tIns="44438" rIns="90463" bIns="44438" anchor="ctr"/>
          <a:lstStyle/>
          <a:p>
            <a:pPr algn="ctr">
              <a:spcBef>
                <a:spcPts val="100"/>
              </a:spcBef>
              <a:tabLst>
                <a:tab pos="690356" algn="l"/>
              </a:tabLst>
              <a:defRPr/>
            </a:pPr>
            <a:r>
              <a:rPr lang="en-US" sz="1999">
                <a:solidFill>
                  <a:srgbClr val="FF0000"/>
                </a:solidFill>
              </a:rPr>
              <a:t>…</a:t>
            </a:r>
            <a:r>
              <a:rPr lang="en-US" sz="1999" i="1">
                <a:solidFill>
                  <a:srgbClr val="FF0000"/>
                </a:solidFill>
              </a:rPr>
              <a:t>sp</a:t>
            </a:r>
            <a:r>
              <a:rPr lang="en-US" sz="1999" i="1">
                <a:solidFill>
                  <a:srgbClr val="0000FF"/>
                </a:solidFill>
              </a:rPr>
              <a:t>at</a:t>
            </a:r>
            <a:r>
              <a:rPr lang="en-US" sz="1999" i="1">
                <a:solidFill>
                  <a:srgbClr val="FF0000"/>
                </a:solidFill>
              </a:rPr>
              <a:t>ial </a:t>
            </a:r>
            <a:r>
              <a:rPr lang="en-US" sz="1999" i="1" dirty="0">
                <a:solidFill>
                  <a:srgbClr val="0000FF"/>
                </a:solidFill>
              </a:rPr>
              <a:t>os</a:t>
            </a:r>
            <a:r>
              <a:rPr lang="en-US" sz="1999" i="1" dirty="0">
                <a:solidFill>
                  <a:srgbClr val="FF0000"/>
                </a:solidFill>
              </a:rPr>
              <a:t>cil</a:t>
            </a:r>
            <a:r>
              <a:rPr lang="en-US" sz="1999" i="1" dirty="0">
                <a:solidFill>
                  <a:srgbClr val="0000FF"/>
                </a:solidFill>
              </a:rPr>
              <a:t>la</a:t>
            </a:r>
            <a:r>
              <a:rPr lang="en-US" sz="1999" i="1" dirty="0">
                <a:solidFill>
                  <a:srgbClr val="FF0000"/>
                </a:solidFill>
              </a:rPr>
              <a:t>ti</a:t>
            </a:r>
            <a:r>
              <a:rPr lang="en-US" sz="1999" i="1" dirty="0">
                <a:solidFill>
                  <a:srgbClr val="0000FF"/>
                </a:solidFill>
              </a:rPr>
              <a:t>on</a:t>
            </a:r>
            <a:r>
              <a:rPr lang="en-US" sz="1999" i="1" dirty="0">
                <a:solidFill>
                  <a:srgbClr val="FF0000"/>
                </a:solidFill>
              </a:rPr>
              <a:t>s </a:t>
            </a:r>
            <a:r>
              <a:rPr lang="en-US"/>
              <a:t>into</a:t>
            </a:r>
            <a:r>
              <a:rPr lang="en-US" sz="1999"/>
              <a:t> </a:t>
            </a:r>
          </a:p>
          <a:p>
            <a:pPr algn="ctr">
              <a:spcBef>
                <a:spcPts val="100"/>
              </a:spcBef>
              <a:tabLst>
                <a:tab pos="690356" algn="l"/>
              </a:tabLst>
              <a:defRPr/>
            </a:pPr>
            <a:r>
              <a:rPr lang="en-US" sz="1999" i="1">
                <a:solidFill>
                  <a:srgbClr val="0000FF"/>
                </a:solidFill>
              </a:rPr>
              <a:t>time</a:t>
            </a:r>
            <a:r>
              <a:rPr lang="en-US" sz="1999" i="1">
                <a:solidFill>
                  <a:srgbClr val="FF0000"/>
                </a:solidFill>
              </a:rPr>
              <a:t> beating</a:t>
            </a:r>
            <a:endParaRPr lang="en-US" sz="1999" i="1" dirty="0">
              <a:cs typeface="Chalkboard"/>
            </a:endParaRPr>
          </a:p>
        </p:txBody>
      </p:sp>
      <p:sp>
        <p:nvSpPr>
          <p:cNvPr id="57" name="Line 34"/>
          <p:cNvSpPr>
            <a:spLocks noChangeShapeType="1"/>
          </p:cNvSpPr>
          <p:nvPr/>
        </p:nvSpPr>
        <p:spPr bwMode="auto">
          <a:xfrm>
            <a:off x="9207343" y="1872630"/>
            <a:ext cx="19634" cy="517018"/>
          </a:xfrm>
          <a:prstGeom prst="line">
            <a:avLst/>
          </a:prstGeom>
          <a:noFill/>
          <a:ln w="19050">
            <a:solidFill>
              <a:srgbClr val="FF0000"/>
            </a:solidFill>
            <a:round/>
            <a:headEnd type="none" w="lg" len="lg"/>
            <a:tailEnd type="none"/>
          </a:ln>
          <a:extLst>
            <a:ext uri="{909E8E84-426E-40dd-AFC4-6F175D3DCCD1}">
              <a14:hiddenFill xmlns:a14="http://schemas.microsoft.com/office/drawing/2010/main" xmlns="">
                <a:noFill/>
              </a14:hiddenFill>
            </a:ext>
          </a:extLst>
        </p:spPr>
        <p:txBody>
          <a:bodyPr wrap="none" anchor="ctr"/>
          <a:lstStyle/>
          <a:p>
            <a:endParaRPr lang="en-US"/>
          </a:p>
        </p:txBody>
      </p:sp>
      <p:sp>
        <p:nvSpPr>
          <p:cNvPr id="58" name="Line 34"/>
          <p:cNvSpPr>
            <a:spLocks noChangeShapeType="1"/>
          </p:cNvSpPr>
          <p:nvPr/>
        </p:nvSpPr>
        <p:spPr bwMode="auto">
          <a:xfrm flipV="1">
            <a:off x="9213885" y="3260068"/>
            <a:ext cx="438510" cy="1446341"/>
          </a:xfrm>
          <a:prstGeom prst="line">
            <a:avLst/>
          </a:prstGeom>
          <a:noFill/>
          <a:ln w="19050">
            <a:solidFill>
              <a:srgbClr val="FF0000"/>
            </a:solidFill>
            <a:round/>
            <a:headEnd type="none" w="lg" len="lg"/>
            <a:tailEnd type="none"/>
          </a:ln>
          <a:extLst>
            <a:ext uri="{909E8E84-426E-40dd-AFC4-6F175D3DCCD1}">
              <a14:hiddenFill xmlns:a14="http://schemas.microsoft.com/office/drawing/2010/main" xmlns="">
                <a:noFill/>
              </a14:hiddenFill>
            </a:ext>
          </a:extLst>
        </p:spPr>
        <p:txBody>
          <a:bodyPr wrap="none" anchor="ctr"/>
          <a:lstStyle/>
          <a:p>
            <a:endParaRPr lang="en-US"/>
          </a:p>
        </p:txBody>
      </p:sp>
      <p:sp>
        <p:nvSpPr>
          <p:cNvPr id="60" name="Line 34"/>
          <p:cNvSpPr>
            <a:spLocks noChangeShapeType="1"/>
          </p:cNvSpPr>
          <p:nvPr/>
        </p:nvSpPr>
        <p:spPr bwMode="auto">
          <a:xfrm flipH="1">
            <a:off x="8991358" y="1938075"/>
            <a:ext cx="6545" cy="445028"/>
          </a:xfrm>
          <a:prstGeom prst="line">
            <a:avLst/>
          </a:prstGeom>
          <a:noFill/>
          <a:ln w="19050">
            <a:solidFill>
              <a:srgbClr val="0000FF"/>
            </a:solidFill>
            <a:round/>
            <a:headEnd type="none" w="lg" len="lg"/>
            <a:tailEnd type="none"/>
          </a:ln>
          <a:extLst>
            <a:ext uri="{909E8E84-426E-40dd-AFC4-6F175D3DCCD1}">
              <a14:hiddenFill xmlns:a14="http://schemas.microsoft.com/office/drawing/2010/main" xmlns="">
                <a:noFill/>
              </a14:hiddenFill>
            </a:ext>
          </a:extLst>
        </p:spPr>
        <p:txBody>
          <a:bodyPr wrap="none" anchor="ctr"/>
          <a:lstStyle/>
          <a:p>
            <a:endParaRPr lang="en-US"/>
          </a:p>
        </p:txBody>
      </p:sp>
      <p:sp>
        <p:nvSpPr>
          <p:cNvPr id="61" name="Line 34"/>
          <p:cNvSpPr>
            <a:spLocks noChangeShapeType="1"/>
          </p:cNvSpPr>
          <p:nvPr/>
        </p:nvSpPr>
        <p:spPr bwMode="auto">
          <a:xfrm flipV="1">
            <a:off x="8912819" y="3261904"/>
            <a:ext cx="139271" cy="423560"/>
          </a:xfrm>
          <a:prstGeom prst="line">
            <a:avLst/>
          </a:prstGeom>
          <a:noFill/>
          <a:ln w="19050">
            <a:solidFill>
              <a:srgbClr val="0000FF"/>
            </a:solidFill>
            <a:round/>
            <a:headEnd type="none" w="lg" len="lg"/>
            <a:tailEnd type="none"/>
          </a:ln>
          <a:extLst>
            <a:ext uri="{909E8E84-426E-40dd-AFC4-6F175D3DCCD1}">
              <a14:hiddenFill xmlns:a14="http://schemas.microsoft.com/office/drawing/2010/main" xmlns="">
                <a:noFill/>
              </a14:hiddenFill>
            </a:ext>
          </a:extLst>
        </p:spPr>
        <p:txBody>
          <a:bodyPr wrap="none" anchor="ctr"/>
          <a:lstStyle/>
          <a:p>
            <a:endParaRPr lang="en-US"/>
          </a:p>
        </p:txBody>
      </p:sp>
      <p:pic>
        <p:nvPicPr>
          <p:cNvPr id="65" name="movie_labframe_movingwindo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324629" y="84034"/>
            <a:ext cx="3630795" cy="1089238"/>
          </a:xfrm>
          <a:prstGeom prst="rect">
            <a:avLst/>
          </a:prstGeom>
        </p:spPr>
      </p:pic>
      <p:pic>
        <p:nvPicPr>
          <p:cNvPr id="4" name="movie_wakefram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6752664" y="5381552"/>
            <a:ext cx="3575389" cy="1072617"/>
          </a:xfrm>
          <a:prstGeom prst="rect">
            <a:avLst/>
          </a:prstGeom>
        </p:spPr>
      </p:pic>
    </p:spTree>
    <p:extLst>
      <p:ext uri="{BB962C8B-B14F-4D97-AF65-F5344CB8AC3E}">
        <p14:creationId xmlns:p14="http://schemas.microsoft.com/office/powerpoint/2010/main" val="390403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8042" fill="hold"/>
                                        <p:tgtEl>
                                          <p:spTgt spid="4"/>
                                        </p:tgtEl>
                                      </p:cBhvr>
                                    </p:cmd>
                                  </p:childTnLst>
                                </p:cTn>
                              </p:par>
                              <p:par>
                                <p:cTn id="9" presetID="1" presetClass="mediacall" presetSubtype="0" fill="hold" nodeType="withEffect">
                                  <p:stCondLst>
                                    <p:cond delay="0"/>
                                  </p:stCondLst>
                                  <p:childTnLst>
                                    <p:cmd type="call" cmd="playFrom(0.0)">
                                      <p:cBhvr>
                                        <p:cTn id="10" dur="10084"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4"/>
                </p:tgtEl>
              </p:cMediaNode>
            </p:video>
            <p:video>
              <p:cMediaNode vol="80000">
                <p:cTn id="17" repeatCount="indefinite" fill="hold" display="0">
                  <p:stCondLst>
                    <p:cond delay="indefinite"/>
                  </p:stCondLst>
                </p:cTn>
                <p:tgtEl>
                  <p:spTgt spid="65"/>
                </p:tgtEl>
              </p:cMediaNode>
            </p:video>
            <p:seq concurrent="1" nextAc="seek">
              <p:cTn id="18" restart="whenNotActive" fill="hold" evtFilter="cancelBubble" nodeType="interactiveSeq">
                <p:stCondLst>
                  <p:cond evt="onClick" delay="0">
                    <p:tgtEl>
                      <p:spTgt spid="6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5"/>
                                        </p:tgtEl>
                                      </p:cBhvr>
                                    </p:cmd>
                                  </p:childTnLst>
                                </p:cTn>
                              </p:par>
                            </p:childTnLst>
                          </p:cTn>
                        </p:par>
                      </p:childTnLst>
                    </p:cTn>
                  </p:par>
                </p:childTnLst>
              </p:cTn>
              <p:nextCondLst>
                <p:cond evt="onClick" delay="0">
                  <p:tgtEl>
                    <p:spTgt spid="65"/>
                  </p:tgtEl>
                </p:cond>
              </p:nextCondLst>
            </p:seq>
          </p:childTnLst>
        </p:cTn>
      </p:par>
    </p:tnLst>
  </p:timing>
</p:sld>
</file>

<file path=ppt/theme/theme1.xml><?xml version="1.0" encoding="utf-8"?>
<a:theme xmlns:a="http://schemas.openxmlformats.org/drawingml/2006/main" name="Presentations (Wide Screen)">
  <a:themeElements>
    <a:clrScheme name="ECP color palette">
      <a:dk1>
        <a:sysClr val="windowText" lastClr="000000"/>
      </a:dk1>
      <a:lt1>
        <a:sysClr val="window" lastClr="FFFFFF"/>
      </a:lt1>
      <a:dk2>
        <a:srgbClr val="266092"/>
      </a:dk2>
      <a:lt2>
        <a:srgbClr val="FFFFFF"/>
      </a:lt2>
      <a:accent1>
        <a:srgbClr val="266092"/>
      </a:accent1>
      <a:accent2>
        <a:srgbClr val="84B641"/>
      </a:accent2>
      <a:accent3>
        <a:srgbClr val="43B1E5"/>
      </a:accent3>
      <a:accent4>
        <a:srgbClr val="DA1F28"/>
      </a:accent4>
      <a:accent5>
        <a:srgbClr val="CC9900"/>
      </a:accent5>
      <a:accent6>
        <a:srgbClr val="0070B9"/>
      </a:accent6>
      <a:hlink>
        <a:srgbClr val="A03123"/>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3156C96291C349BBF8B640319D465D" ma:contentTypeVersion="0" ma:contentTypeDescription="Create a new document." ma:contentTypeScope="" ma:versionID="8a71be8d30b42e8e74cf70a4a4cbda4c">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E20559-B232-4371-8690-E3D8007EDB82}">
  <ds:schemaRefs>
    <ds:schemaRef ds:uri="http://schemas.microsoft.com/sharepoint/v3/contenttype/forms"/>
  </ds:schemaRefs>
</ds:datastoreItem>
</file>

<file path=customXml/itemProps2.xml><?xml version="1.0" encoding="utf-8"?>
<ds:datastoreItem xmlns:ds="http://schemas.openxmlformats.org/officeDocument/2006/customXml" ds:itemID="{D85F602D-FF92-4BDD-B4C2-093468CCF7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A50EC660-24D0-43A0-AE5E-E274115E726B}">
  <ds:schemaRefs>
    <ds:schemaRef ds:uri="http://purl.org/dc/dcmitype/"/>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Presentations (Wide Screen)</Template>
  <TotalTime>46268</TotalTime>
  <Words>1052</Words>
  <Application>Microsoft Macintosh PowerPoint</Application>
  <PresentationFormat>Custom</PresentationFormat>
  <Paragraphs>182</Paragraphs>
  <Slides>12</Slides>
  <Notes>5</Notes>
  <HiddenSlides>0</HiddenSlides>
  <MMClips>6</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3" baseType="lpstr">
      <vt:lpstr>ＭＳ Ｐゴシック</vt:lpstr>
      <vt:lpstr>Arial</vt:lpstr>
      <vt:lpstr>Arial Black</vt:lpstr>
      <vt:lpstr>Arial Narrow</vt:lpstr>
      <vt:lpstr>Calibri</vt:lpstr>
      <vt:lpstr>Chalkboard</vt:lpstr>
      <vt:lpstr>Gill Sans</vt:lpstr>
      <vt:lpstr>Symbol</vt:lpstr>
      <vt:lpstr>Wingdings</vt:lpstr>
      <vt:lpstr>Presentations (Wide Screen)</vt:lpstr>
      <vt:lpstr>Equation</vt:lpstr>
      <vt:lpstr>Modeling of electron-cloud-driven two-stream instability</vt:lpstr>
      <vt:lpstr>Relativistic proton beam crossing electron cloud</vt:lpstr>
      <vt:lpstr>Modeling of two-stream instability is expensive</vt:lpstr>
      <vt:lpstr>Quasistatic approximation approach</vt:lpstr>
      <vt:lpstr>Optimal Lorentz boosted frame approach</vt:lpstr>
      <vt:lpstr>Application to modeling of two-stream instability</vt:lpstr>
      <vt:lpstr>Warp+Posinst used to study e-cloud buildup and effect on 3 batches of 72 bunches in CERN SPS (&gt;10k cores, 1 MPI group/bunch)</vt:lpstr>
      <vt:lpstr>Modeling of plasma-based accelerators</vt:lpstr>
      <vt:lpstr>PowerPoint Presentation</vt:lpstr>
      <vt:lpstr>Verified with high precision that converge to same solution for all g</vt:lpstr>
      <vt:lpstr>Can also model PWFA</vt:lpstr>
      <vt:lpstr>More examples to be presented by others and during hands-on sessions…</vt:lpstr>
    </vt:vector>
  </TitlesOfParts>
  <Company>ORNL</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Donna Jo</dc:creator>
  <cp:lastModifiedBy>Microsoft Office User</cp:lastModifiedBy>
  <cp:revision>1150</cp:revision>
  <cp:lastPrinted>2016-07-27T14:48:05Z</cp:lastPrinted>
  <dcterms:created xsi:type="dcterms:W3CDTF">2015-03-03T13:47:39Z</dcterms:created>
  <dcterms:modified xsi:type="dcterms:W3CDTF">2018-05-23T22:19:48Z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0x010100693156C96291C349BBF8B640319D465D</vt:lpwstr>
  </property>
</Properties>
</file>