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</p:sldMasterIdLst>
  <p:notesMasterIdLst>
    <p:notesMasterId r:id="rId26"/>
  </p:notesMasterIdLst>
  <p:handoutMasterIdLst>
    <p:handoutMasterId r:id="rId27"/>
  </p:handoutMasterIdLst>
  <p:sldIdLst>
    <p:sldId id="661" r:id="rId5"/>
    <p:sldId id="736" r:id="rId6"/>
    <p:sldId id="694" r:id="rId7"/>
    <p:sldId id="707" r:id="rId8"/>
    <p:sldId id="714" r:id="rId9"/>
    <p:sldId id="708" r:id="rId10"/>
    <p:sldId id="710" r:id="rId11"/>
    <p:sldId id="709" r:id="rId12"/>
    <p:sldId id="715" r:id="rId13"/>
    <p:sldId id="718" r:id="rId14"/>
    <p:sldId id="727" r:id="rId15"/>
    <p:sldId id="728" r:id="rId16"/>
    <p:sldId id="729" r:id="rId17"/>
    <p:sldId id="716" r:id="rId18"/>
    <p:sldId id="733" r:id="rId19"/>
    <p:sldId id="721" r:id="rId20"/>
    <p:sldId id="734" r:id="rId21"/>
    <p:sldId id="732" r:id="rId22"/>
    <p:sldId id="722" r:id="rId23"/>
    <p:sldId id="735" r:id="rId24"/>
    <p:sldId id="737" r:id="rId25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82">
          <p15:clr>
            <a:srgbClr val="A4A3A4"/>
          </p15:clr>
        </p15:guide>
        <p15:guide id="3" orient="horz" pos="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Messina" initials="PC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23"/>
    <a:srgbClr val="FF9300"/>
    <a:srgbClr val="EEE99E"/>
    <a:srgbClr val="6B96F7"/>
    <a:srgbClr val="BBC9FA"/>
    <a:srgbClr val="4F81BD"/>
    <a:srgbClr val="1F497D"/>
    <a:srgbClr val="720A1F"/>
    <a:srgbClr val="000000"/>
    <a:srgbClr val="BFB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3" autoAdjust="0"/>
    <p:restoredTop sz="96217" autoAdjust="0"/>
  </p:normalViewPr>
  <p:slideViewPr>
    <p:cSldViewPr snapToGrid="0" showGuides="1">
      <p:cViewPr varScale="1">
        <p:scale>
          <a:sx n="97" d="100"/>
          <a:sy n="97" d="100"/>
        </p:scale>
        <p:origin x="944" y="200"/>
      </p:cViewPr>
      <p:guideLst>
        <p:guide pos="282"/>
        <p:guide orient="horz" pos="768"/>
      </p:guideLst>
    </p:cSldViewPr>
  </p:slideViewPr>
  <p:outlineViewPr>
    <p:cViewPr>
      <p:scale>
        <a:sx n="33" d="100"/>
        <a:sy n="33" d="100"/>
      </p:scale>
      <p:origin x="0" y="-134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411480"/>
            <a:ext cx="6962455" cy="510909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1903575"/>
            <a:ext cx="6962456" cy="27784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-1" y="6238875"/>
            <a:ext cx="12198489" cy="619125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endParaRPr lang="en-US" altLang="x-none">
              <a:solidFill>
                <a:srgbClr val="FFFFFF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endParaRPr lang="en-US" altLang="x-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Slide Number Placeholder 17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455401" y="6393363"/>
            <a:ext cx="544259" cy="301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fld id="{929A8685-9CBD-5D48-90F4-6955DC9A7A72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19" name="Picture 1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1" y="6327481"/>
            <a:ext cx="28987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6361613"/>
            <a:ext cx="519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939" y="6352088"/>
            <a:ext cx="2286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455401" y="6393363"/>
            <a:ext cx="544259" cy="301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fld id="{929A8685-9CBD-5D48-90F4-6955DC9A7A7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idx="10"/>
          </p:nvPr>
        </p:nvSpPr>
        <p:spPr bwMode="auto">
          <a:xfrm>
            <a:off x="11455401" y="6393363"/>
            <a:ext cx="544259" cy="301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fld id="{929A8685-9CBD-5D48-90F4-6955DC9A7A7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455401" y="6393363"/>
            <a:ext cx="544259" cy="301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fld id="{929A8685-9CBD-5D48-90F4-6955DC9A7A7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6442" cy="5109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455401" y="6393363"/>
            <a:ext cx="544259" cy="301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fld id="{929A8685-9CBD-5D48-90F4-6955DC9A7A72}" type="slidenum">
              <a:rPr lang="en-US" altLang="x-none" smtClean="0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0640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455401" y="6393363"/>
            <a:ext cx="544259" cy="301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fld id="{929A8685-9CBD-5D48-90F4-6955DC9A7A72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3002078852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/>
          <p:cNvSpPr>
            <a:spLocks noChangeArrowheads="1"/>
          </p:cNvSpPr>
          <p:nvPr userDrawn="1"/>
        </p:nvSpPr>
        <p:spPr bwMode="auto">
          <a:xfrm>
            <a:off x="-1" y="6238875"/>
            <a:ext cx="12198489" cy="619125"/>
          </a:xfrm>
          <a:prstGeom prst="rect">
            <a:avLst/>
          </a:prstGeom>
          <a:solidFill>
            <a:srgbClr val="1F497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Franklin Gothic Book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>
              <a:buClrTx/>
              <a:buFontTx/>
              <a:buNone/>
            </a:pPr>
            <a:endParaRPr lang="en-US" altLang="x-none">
              <a:solidFill>
                <a:srgbClr val="FFFFFF"/>
              </a:solidFill>
              <a:latin typeface="Arial" charset="0"/>
            </a:endParaRPr>
          </a:p>
          <a:p>
            <a:pPr algn="ctr">
              <a:buClrTx/>
              <a:buFontTx/>
              <a:buNone/>
            </a:pPr>
            <a:endParaRPr lang="en-US" altLang="x-non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5" name="Title Placeholder 94"/>
          <p:cNvSpPr>
            <a:spLocks noGrp="1" noChangeArrowheads="1"/>
          </p:cNvSpPr>
          <p:nvPr>
            <p:ph type="title"/>
          </p:nvPr>
        </p:nvSpPr>
        <p:spPr bwMode="auto">
          <a:xfrm>
            <a:off x="-1" y="0"/>
            <a:ext cx="12198489" cy="1079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96" name="Text Placeholder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99" y="1600200"/>
            <a:ext cx="11268159" cy="44624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7" name="Slide Number Placeholder 96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11455401" y="6393363"/>
            <a:ext cx="544259" cy="301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fld id="{929A8685-9CBD-5D48-90F4-6955DC9A7A72}" type="slidenum">
              <a:rPr lang="en-US" altLang="x-none" smtClean="0"/>
              <a:pPr/>
              <a:t>‹#›</a:t>
            </a:fld>
            <a:endParaRPr lang="en-US" altLang="x-none" dirty="0"/>
          </a:p>
        </p:txBody>
      </p:sp>
      <p:pic>
        <p:nvPicPr>
          <p:cNvPr id="131" name="Picture 130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5501" y="6327481"/>
            <a:ext cx="289877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2" name="Picture 131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6361613"/>
            <a:ext cx="5191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" name="Picture 13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939" y="6352088"/>
            <a:ext cx="2286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41" r:id="rId4"/>
    <p:sldLayoutId id="2147483952" r:id="rId5"/>
    <p:sldLayoutId id="2147483953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emf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12" Type="http://schemas.openxmlformats.org/officeDocument/2006/relationships/image" Target="../media/image2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png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30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422BE-42AC-DC46-9F98-12BD7D589FE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1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2D56-ECA3-C848-AFE6-D1406C493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7" b="75089"/>
          <a:stretch/>
        </p:blipFill>
        <p:spPr>
          <a:xfrm>
            <a:off x="0" y="0"/>
            <a:ext cx="12188825" cy="1635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966653-8D58-BF4F-8895-C4313EBA12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42494" r="2234" b="1858"/>
          <a:stretch/>
        </p:blipFill>
        <p:spPr>
          <a:xfrm>
            <a:off x="4601980" y="1600201"/>
            <a:ext cx="7586845" cy="4618081"/>
          </a:xfrm>
          <a:prstGeom prst="rect">
            <a:avLst/>
          </a:prstGeom>
        </p:spPr>
      </p:pic>
      <p:pic>
        <p:nvPicPr>
          <p:cNvPr id="8" name="Picture 7" descr="Screen Shot 2016-02-25 at 2.09.02 PM.png">
            <a:extLst>
              <a:ext uri="{FF2B5EF4-FFF2-40B4-BE49-F238E27FC236}">
                <a16:creationId xmlns:a16="http://schemas.microsoft.com/office/drawing/2014/main" id="{6FD3252F-E447-A34A-9A70-A37CD6BD8E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168" y="2632908"/>
            <a:ext cx="3860063" cy="17530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929CD0-D75F-6B43-BFE3-D1F8068321B2}"/>
              </a:ext>
            </a:extLst>
          </p:cNvPr>
          <p:cNvSpPr txBox="1"/>
          <p:nvPr/>
        </p:nvSpPr>
        <p:spPr>
          <a:xfrm>
            <a:off x="5501390" y="1681878"/>
            <a:ext cx="665836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Lawrence Berkeley National Laboratory</a:t>
            </a:r>
          </a:p>
          <a:p>
            <a:pPr algn="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Berkeley, CA</a:t>
            </a:r>
          </a:p>
          <a:p>
            <a:pPr algn="r"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USA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5368D2-ECC1-5E43-95E2-D1ADC4598E08}"/>
              </a:ext>
            </a:extLst>
          </p:cNvPr>
          <p:cNvSpPr txBox="1"/>
          <p:nvPr/>
        </p:nvSpPr>
        <p:spPr>
          <a:xfrm>
            <a:off x="197618" y="77414"/>
            <a:ext cx="11793614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chemeClr val="bg1"/>
                </a:solidFill>
              </a:rPr>
              <a:t>Particle-In-Cell method basics and stability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8B45CE-B13C-E14C-B9F8-3163B1685463}"/>
              </a:ext>
            </a:extLst>
          </p:cNvPr>
          <p:cNvSpPr txBox="1"/>
          <p:nvPr/>
        </p:nvSpPr>
        <p:spPr>
          <a:xfrm>
            <a:off x="1710816" y="1986577"/>
            <a:ext cx="878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31A008-D0E8-7749-9FB9-BA93CBB2FE22}"/>
              </a:ext>
            </a:extLst>
          </p:cNvPr>
          <p:cNvSpPr txBox="1"/>
          <p:nvPr/>
        </p:nvSpPr>
        <p:spPr>
          <a:xfrm>
            <a:off x="959810" y="4903381"/>
            <a:ext cx="238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workshop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49825-7D7E-1548-A342-AD2615CB1A2A}"/>
              </a:ext>
            </a:extLst>
          </p:cNvPr>
          <p:cNvSpPr txBox="1"/>
          <p:nvPr/>
        </p:nvSpPr>
        <p:spPr>
          <a:xfrm>
            <a:off x="8171719" y="1106763"/>
            <a:ext cx="39880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dirty="0"/>
              <a:t>May 7-9, 2018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1A4551-6572-6742-B6E8-99BD8A05DE05}"/>
              </a:ext>
            </a:extLst>
          </p:cNvPr>
          <p:cNvSpPr txBox="1"/>
          <p:nvPr/>
        </p:nvSpPr>
        <p:spPr>
          <a:xfrm>
            <a:off x="0" y="1077721"/>
            <a:ext cx="39880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J.-L. </a:t>
            </a:r>
            <a:r>
              <a:rPr lang="en-US" sz="2800" dirty="0" err="1"/>
              <a:t>Vay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769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2B38CD8F-34A7-4E4E-86BB-07DA9BEF6A57}"/>
              </a:ext>
            </a:extLst>
          </p:cNvPr>
          <p:cNvSpPr/>
          <p:nvPr/>
        </p:nvSpPr>
        <p:spPr>
          <a:xfrm>
            <a:off x="0" y="6175513"/>
            <a:ext cx="12188825" cy="682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A1E153-0D0F-B947-A7ED-6F31F60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8" y="149847"/>
            <a:ext cx="11372473" cy="510909"/>
          </a:xfrm>
        </p:spPr>
        <p:txBody>
          <a:bodyPr/>
          <a:lstStyle/>
          <a:p>
            <a:r>
              <a:rPr lang="en-US" dirty="0"/>
              <a:t>Electrostatic field solve (2-D example)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2302-5DC5-9D4F-AE05-7FCF835BA5F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10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29D6E-76D6-8948-A3DD-966F5CB1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72" y="943457"/>
            <a:ext cx="8763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050EEC7-06FA-4441-B61C-B55B8531D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28" y="1738020"/>
            <a:ext cx="7137400" cy="6604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526F1F-30B9-C74A-AF29-B30EAD7D305E}"/>
              </a:ext>
            </a:extLst>
          </p:cNvPr>
          <p:cNvSpPr txBox="1"/>
          <p:nvPr/>
        </p:nvSpPr>
        <p:spPr>
          <a:xfrm>
            <a:off x="10247166" y="3157228"/>
            <a:ext cx="22474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err="1"/>
              <a:t>i</a:t>
            </a:r>
            <a:endParaRPr lang="en-US" sz="1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944C3-78CA-AE4D-B931-E0705878E166}"/>
              </a:ext>
            </a:extLst>
          </p:cNvPr>
          <p:cNvSpPr txBox="1"/>
          <p:nvPr/>
        </p:nvSpPr>
        <p:spPr>
          <a:xfrm>
            <a:off x="8676318" y="1005041"/>
            <a:ext cx="428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CBCF6-3381-3B46-920B-718142098678}"/>
              </a:ext>
            </a:extLst>
          </p:cNvPr>
          <p:cNvSpPr txBox="1"/>
          <p:nvPr/>
        </p:nvSpPr>
        <p:spPr>
          <a:xfrm>
            <a:off x="9516968" y="3157228"/>
            <a:ext cx="3834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i-1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5AE2E4-38AB-A94B-9072-C40D3238D55C}"/>
              </a:ext>
            </a:extLst>
          </p:cNvPr>
          <p:cNvSpPr txBox="1"/>
          <p:nvPr/>
        </p:nvSpPr>
        <p:spPr>
          <a:xfrm>
            <a:off x="10809976" y="3130824"/>
            <a:ext cx="42832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817AB4-ADBC-2B4B-A587-B7D576BC83FA}"/>
              </a:ext>
            </a:extLst>
          </p:cNvPr>
          <p:cNvSpPr txBox="1"/>
          <p:nvPr/>
        </p:nvSpPr>
        <p:spPr>
          <a:xfrm>
            <a:off x="8778109" y="1644153"/>
            <a:ext cx="224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5716FE-6ECB-EA41-A926-E545910D35F1}"/>
              </a:ext>
            </a:extLst>
          </p:cNvPr>
          <p:cNvSpPr txBox="1"/>
          <p:nvPr/>
        </p:nvSpPr>
        <p:spPr>
          <a:xfrm>
            <a:off x="8698760" y="2334243"/>
            <a:ext cx="3834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j-1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68E27-A3ED-C145-83C4-230C77EB057E}"/>
              </a:ext>
            </a:extLst>
          </p:cNvPr>
          <p:cNvGrpSpPr/>
          <p:nvPr/>
        </p:nvGrpSpPr>
        <p:grpSpPr>
          <a:xfrm>
            <a:off x="9069771" y="537193"/>
            <a:ext cx="2579534" cy="2579534"/>
            <a:chOff x="9069771" y="537193"/>
            <a:chExt cx="2579534" cy="25795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6A9CF6B-64BE-864A-868C-5441AB31C5E4}"/>
                </a:ext>
              </a:extLst>
            </p:cNvPr>
            <p:cNvGrpSpPr/>
            <p:nvPr/>
          </p:nvGrpSpPr>
          <p:grpSpPr>
            <a:xfrm>
              <a:off x="9069771" y="1148157"/>
              <a:ext cx="2579534" cy="1329202"/>
              <a:chOff x="8875866" y="1258160"/>
              <a:chExt cx="2579534" cy="132920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4F11EEA-60B2-4F45-BB17-985BB3FFABF7}"/>
                  </a:ext>
                </a:extLst>
              </p:cNvPr>
              <p:cNvCxnSpPr/>
              <p:nvPr/>
            </p:nvCxnSpPr>
            <p:spPr>
              <a:xfrm>
                <a:off x="8875866" y="1258160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D821E7E-B159-BD42-B949-A4FF044C0E15}"/>
                  </a:ext>
                </a:extLst>
              </p:cNvPr>
              <p:cNvCxnSpPr/>
              <p:nvPr/>
            </p:nvCxnSpPr>
            <p:spPr>
              <a:xfrm>
                <a:off x="8875866" y="1922761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58870DD-FF27-3346-9C7C-D85E9E8BA54F}"/>
                  </a:ext>
                </a:extLst>
              </p:cNvPr>
              <p:cNvCxnSpPr/>
              <p:nvPr/>
            </p:nvCxnSpPr>
            <p:spPr>
              <a:xfrm>
                <a:off x="8875867" y="2587362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CD44054-DEF9-6A4C-B43E-F0727E39535B}"/>
                </a:ext>
              </a:extLst>
            </p:cNvPr>
            <p:cNvGrpSpPr/>
            <p:nvPr/>
          </p:nvGrpSpPr>
          <p:grpSpPr>
            <a:xfrm rot="5400000">
              <a:off x="9069770" y="1162359"/>
              <a:ext cx="2579534" cy="1329202"/>
              <a:chOff x="8875866" y="1258160"/>
              <a:chExt cx="2579534" cy="132920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F0C9824-9C02-4840-906D-1A9A8B6AC32D}"/>
                  </a:ext>
                </a:extLst>
              </p:cNvPr>
              <p:cNvCxnSpPr/>
              <p:nvPr/>
            </p:nvCxnSpPr>
            <p:spPr>
              <a:xfrm>
                <a:off x="8875866" y="1258160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F05343E-1816-4241-9060-121446B2ED36}"/>
                  </a:ext>
                </a:extLst>
              </p:cNvPr>
              <p:cNvCxnSpPr/>
              <p:nvPr/>
            </p:nvCxnSpPr>
            <p:spPr>
              <a:xfrm>
                <a:off x="8875866" y="1922761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460677D-6A0A-314B-8A5F-204884831E80}"/>
                  </a:ext>
                </a:extLst>
              </p:cNvPr>
              <p:cNvCxnSpPr/>
              <p:nvPr/>
            </p:nvCxnSpPr>
            <p:spPr>
              <a:xfrm>
                <a:off x="8875867" y="2587362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961CDE-B62B-D44B-A412-2C2C9B0CDF6A}"/>
                </a:ext>
              </a:extLst>
            </p:cNvPr>
            <p:cNvSpPr/>
            <p:nvPr/>
          </p:nvSpPr>
          <p:spPr>
            <a:xfrm>
              <a:off x="10305513" y="1759709"/>
              <a:ext cx="112371" cy="10972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C0E7733-7E2C-7F4E-BE70-C8B3A2AA3584}"/>
                </a:ext>
              </a:extLst>
            </p:cNvPr>
            <p:cNvSpPr/>
            <p:nvPr/>
          </p:nvSpPr>
          <p:spPr>
            <a:xfrm>
              <a:off x="9639429" y="1759709"/>
              <a:ext cx="112371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805FEBB-4058-3849-B128-F792449E5D4A}"/>
                </a:ext>
              </a:extLst>
            </p:cNvPr>
            <p:cNvSpPr/>
            <p:nvPr/>
          </p:nvSpPr>
          <p:spPr>
            <a:xfrm>
              <a:off x="10972017" y="1759709"/>
              <a:ext cx="112371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D0FDBA-A88E-DB44-8461-35ED84051829}"/>
                </a:ext>
              </a:extLst>
            </p:cNvPr>
            <p:cNvSpPr/>
            <p:nvPr/>
          </p:nvSpPr>
          <p:spPr>
            <a:xfrm>
              <a:off x="10305513" y="1091670"/>
              <a:ext cx="112371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6D1534-7E46-9446-8D33-AB5B8CBB07F3}"/>
                </a:ext>
              </a:extLst>
            </p:cNvPr>
            <p:cNvSpPr/>
            <p:nvPr/>
          </p:nvSpPr>
          <p:spPr>
            <a:xfrm>
              <a:off x="10305513" y="2425933"/>
              <a:ext cx="112371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20DEE3-5868-BA43-BB97-1A16F9F55B27}"/>
                </a:ext>
              </a:extLst>
            </p:cNvPr>
            <p:cNvSpPr/>
            <p:nvPr/>
          </p:nvSpPr>
          <p:spPr>
            <a:xfrm>
              <a:off x="9639429" y="1091670"/>
              <a:ext cx="112371" cy="1097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ACE985D-F49A-734D-B8D0-A5EBCB16B935}"/>
                </a:ext>
              </a:extLst>
            </p:cNvPr>
            <p:cNvSpPr/>
            <p:nvPr/>
          </p:nvSpPr>
          <p:spPr>
            <a:xfrm>
              <a:off x="9639429" y="2425933"/>
              <a:ext cx="112371" cy="1097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2165D3-85FF-AC45-A4B9-8C6967D86433}"/>
                </a:ext>
              </a:extLst>
            </p:cNvPr>
            <p:cNvSpPr/>
            <p:nvPr/>
          </p:nvSpPr>
          <p:spPr>
            <a:xfrm>
              <a:off x="10972017" y="1091670"/>
              <a:ext cx="112371" cy="1097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10D97A3-25F8-9947-937F-FDBEB824DE8E}"/>
                </a:ext>
              </a:extLst>
            </p:cNvPr>
            <p:cNvSpPr/>
            <p:nvPr/>
          </p:nvSpPr>
          <p:spPr>
            <a:xfrm>
              <a:off x="10972017" y="2425933"/>
              <a:ext cx="112371" cy="1097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8F7F021-D635-CB46-A405-C1D70A1A49A9}"/>
              </a:ext>
            </a:extLst>
          </p:cNvPr>
          <p:cNvSpPr/>
          <p:nvPr/>
        </p:nvSpPr>
        <p:spPr bwMode="auto">
          <a:xfrm>
            <a:off x="262840" y="1869437"/>
            <a:ext cx="329695" cy="2413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126" eaLnBrk="0" hangingPunct="0"/>
            <a:endParaRPr lang="en-US" sz="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10ED7A8-9154-EA46-836F-26CEB7295621}"/>
              </a:ext>
            </a:extLst>
          </p:cNvPr>
          <p:cNvGrpSpPr/>
          <p:nvPr/>
        </p:nvGrpSpPr>
        <p:grpSpPr>
          <a:xfrm>
            <a:off x="10028911" y="1772193"/>
            <a:ext cx="667512" cy="91440"/>
            <a:chOff x="10359537" y="1721797"/>
            <a:chExt cx="671475" cy="18288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80EE26-A335-8D45-A791-F820B3FA716A}"/>
                </a:ext>
              </a:extLst>
            </p:cNvPr>
            <p:cNvCxnSpPr/>
            <p:nvPr/>
          </p:nvCxnSpPr>
          <p:spPr>
            <a:xfrm rot="5400000">
              <a:off x="10939572" y="1813237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1BA75AF-9CB8-7848-9EB6-9E4EC2AA221E}"/>
                </a:ext>
              </a:extLst>
            </p:cNvPr>
            <p:cNvCxnSpPr/>
            <p:nvPr/>
          </p:nvCxnSpPr>
          <p:spPr>
            <a:xfrm rot="5400000">
              <a:off x="10268097" y="1813237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93E4931-D430-904A-A4D4-1164C6694556}"/>
              </a:ext>
            </a:extLst>
          </p:cNvPr>
          <p:cNvGrpSpPr/>
          <p:nvPr/>
        </p:nvGrpSpPr>
        <p:grpSpPr>
          <a:xfrm rot="5400000">
            <a:off x="10028255" y="1763495"/>
            <a:ext cx="671475" cy="91440"/>
            <a:chOff x="10359537" y="1721797"/>
            <a:chExt cx="671475" cy="18288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2E85723-7391-C64C-83EE-1DE83E1D0A92}"/>
                </a:ext>
              </a:extLst>
            </p:cNvPr>
            <p:cNvCxnSpPr/>
            <p:nvPr/>
          </p:nvCxnSpPr>
          <p:spPr>
            <a:xfrm rot="5400000">
              <a:off x="10939572" y="1813237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2C675CA-AB0C-554B-BB01-4B77AEB69FCE}"/>
                </a:ext>
              </a:extLst>
            </p:cNvPr>
            <p:cNvCxnSpPr/>
            <p:nvPr/>
          </p:nvCxnSpPr>
          <p:spPr>
            <a:xfrm rot="5400000">
              <a:off x="10268097" y="1813237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075C91E-9031-4148-AF46-5F5BDFF7E57C}"/>
              </a:ext>
            </a:extLst>
          </p:cNvPr>
          <p:cNvGrpSpPr/>
          <p:nvPr/>
        </p:nvGrpSpPr>
        <p:grpSpPr>
          <a:xfrm>
            <a:off x="9350240" y="896639"/>
            <a:ext cx="1796627" cy="1608496"/>
            <a:chOff x="9623991" y="895760"/>
            <a:chExt cx="1796627" cy="1608496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DA7DA21-F50D-9648-ACCF-D29341BF47B3}"/>
                </a:ext>
              </a:extLst>
            </p:cNvPr>
            <p:cNvGrpSpPr/>
            <p:nvPr/>
          </p:nvGrpSpPr>
          <p:grpSpPr>
            <a:xfrm>
              <a:off x="9623991" y="895760"/>
              <a:ext cx="1796627" cy="286232"/>
              <a:chOff x="7945016" y="5659563"/>
              <a:chExt cx="1218295" cy="286232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A52BEF2-5026-AE4B-BA74-129A6F9252EC}"/>
                  </a:ext>
                </a:extLst>
              </p:cNvPr>
              <p:cNvSpPr txBox="1"/>
              <p:nvPr/>
            </p:nvSpPr>
            <p:spPr>
              <a:xfrm>
                <a:off x="8842389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B9C3D67-513C-EF4C-B47D-540465F28597}"/>
                  </a:ext>
                </a:extLst>
              </p:cNvPr>
              <p:cNvSpPr txBox="1"/>
              <p:nvPr/>
            </p:nvSpPr>
            <p:spPr>
              <a:xfrm>
                <a:off x="8393702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36322C1-55A6-854F-B4D4-D49B4E609E83}"/>
                  </a:ext>
                </a:extLst>
              </p:cNvPr>
              <p:cNvSpPr txBox="1"/>
              <p:nvPr/>
            </p:nvSpPr>
            <p:spPr>
              <a:xfrm>
                <a:off x="7945016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F876DD4-BCCC-A745-9EF5-BB833BE01F4E}"/>
                </a:ext>
              </a:extLst>
            </p:cNvPr>
            <p:cNvGrpSpPr/>
            <p:nvPr/>
          </p:nvGrpSpPr>
          <p:grpSpPr>
            <a:xfrm>
              <a:off x="9623991" y="1556892"/>
              <a:ext cx="1796627" cy="286232"/>
              <a:chOff x="7945016" y="5659563"/>
              <a:chExt cx="1218295" cy="286232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BB666D9-2C5B-F74A-A0CA-272EE6936E55}"/>
                  </a:ext>
                </a:extLst>
              </p:cNvPr>
              <p:cNvSpPr txBox="1"/>
              <p:nvPr/>
            </p:nvSpPr>
            <p:spPr>
              <a:xfrm>
                <a:off x="8842389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16B1464-08F3-3F42-9E13-D7AB597B2A14}"/>
                  </a:ext>
                </a:extLst>
              </p:cNvPr>
              <p:cNvSpPr txBox="1"/>
              <p:nvPr/>
            </p:nvSpPr>
            <p:spPr>
              <a:xfrm>
                <a:off x="8393702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683786C-7F90-1D49-A1AB-7592C7BDD5C0}"/>
                  </a:ext>
                </a:extLst>
              </p:cNvPr>
              <p:cNvSpPr txBox="1"/>
              <p:nvPr/>
            </p:nvSpPr>
            <p:spPr>
              <a:xfrm>
                <a:off x="7945016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5E7BAC0-F390-094B-8DAF-8523EE9739D9}"/>
                </a:ext>
              </a:extLst>
            </p:cNvPr>
            <p:cNvGrpSpPr/>
            <p:nvPr/>
          </p:nvGrpSpPr>
          <p:grpSpPr>
            <a:xfrm>
              <a:off x="9623991" y="2218024"/>
              <a:ext cx="1796627" cy="286232"/>
              <a:chOff x="7945016" y="5659563"/>
              <a:chExt cx="1218295" cy="286232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3C59270-0CC4-A441-BA36-77DB18850338}"/>
                  </a:ext>
                </a:extLst>
              </p:cNvPr>
              <p:cNvSpPr txBox="1"/>
              <p:nvPr/>
            </p:nvSpPr>
            <p:spPr>
              <a:xfrm>
                <a:off x="8842389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757EA9A-510D-D740-8D61-8E7E23DF99B7}"/>
                  </a:ext>
                </a:extLst>
              </p:cNvPr>
              <p:cNvSpPr txBox="1"/>
              <p:nvPr/>
            </p:nvSpPr>
            <p:spPr>
              <a:xfrm>
                <a:off x="8393702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1B4451B-7DF1-254E-B46C-9F829292F1F0}"/>
                  </a:ext>
                </a:extLst>
              </p:cNvPr>
              <p:cNvSpPr txBox="1"/>
              <p:nvPr/>
            </p:nvSpPr>
            <p:spPr>
              <a:xfrm>
                <a:off x="7945016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6D85466-BD6C-7C46-B3A3-5A0591AC44C6}"/>
              </a:ext>
            </a:extLst>
          </p:cNvPr>
          <p:cNvGrpSpPr/>
          <p:nvPr/>
        </p:nvGrpSpPr>
        <p:grpSpPr>
          <a:xfrm>
            <a:off x="141455" y="3806363"/>
            <a:ext cx="5513298" cy="2973118"/>
            <a:chOff x="141455" y="3806363"/>
            <a:chExt cx="5513298" cy="297311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48EFEF-A879-9943-8536-CCC268E10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455" y="4333456"/>
              <a:ext cx="1079500" cy="27940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54F516-6F02-BF4F-89A0-59652124ED0A}"/>
                </a:ext>
              </a:extLst>
            </p:cNvPr>
            <p:cNvGrpSpPr/>
            <p:nvPr/>
          </p:nvGrpSpPr>
          <p:grpSpPr>
            <a:xfrm>
              <a:off x="3500833" y="3806363"/>
              <a:ext cx="2153920" cy="1089856"/>
              <a:chOff x="4102422" y="4323328"/>
              <a:chExt cx="2153920" cy="1089856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796ACD2-7DE1-2843-B295-AFE02CB02A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02422" y="4966144"/>
                <a:ext cx="2153920" cy="44704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2527A59-2C75-9143-9AAC-DAF479F55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2422" y="4323328"/>
                <a:ext cx="2153920" cy="406400"/>
              </a:xfrm>
              <a:prstGeom prst="rect">
                <a:avLst/>
              </a:prstGeom>
            </p:spPr>
          </p:pic>
        </p:grp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1A135B2E-61D9-AF45-8497-6A0B433F3413}"/>
                </a:ext>
              </a:extLst>
            </p:cNvPr>
            <p:cNvSpPr/>
            <p:nvPr/>
          </p:nvSpPr>
          <p:spPr bwMode="auto">
            <a:xfrm>
              <a:off x="2087231" y="4383611"/>
              <a:ext cx="329695" cy="24132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16" tIns="45708" rIns="91416" bIns="45708" numCol="1" rtlCol="0" anchor="t" anchorCtr="0" compatLnSpc="1">
              <a:prstTxWarp prst="textNoShape">
                <a:avLst/>
              </a:prstTxWarp>
            </a:bodyPr>
            <a:lstStyle/>
            <a:p>
              <a:pPr defTabSz="914126" eaLnBrk="0" hangingPunct="0"/>
              <a:endParaRPr lang="en-US" sz="400">
                <a:solidFill>
                  <a:srgbClr val="000000"/>
                </a:solidFill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E7E54F3-69DC-C34D-A93F-3A1567554608}"/>
                </a:ext>
              </a:extLst>
            </p:cNvPr>
            <p:cNvGrpSpPr/>
            <p:nvPr/>
          </p:nvGrpSpPr>
          <p:grpSpPr>
            <a:xfrm>
              <a:off x="3686981" y="5038342"/>
              <a:ext cx="1740343" cy="1741139"/>
              <a:chOff x="9069771" y="537193"/>
              <a:chExt cx="2579534" cy="2579534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88B30B9-C0C5-5B4D-B394-AFD8718E101F}"/>
                  </a:ext>
                </a:extLst>
              </p:cNvPr>
              <p:cNvGrpSpPr/>
              <p:nvPr/>
            </p:nvGrpSpPr>
            <p:grpSpPr>
              <a:xfrm>
                <a:off x="9069771" y="1148157"/>
                <a:ext cx="2579534" cy="1329202"/>
                <a:chOff x="8875866" y="1258160"/>
                <a:chExt cx="2579534" cy="1329202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EE76A37-E475-2C49-9DFA-208EC9F92C16}"/>
                    </a:ext>
                  </a:extLst>
                </p:cNvPr>
                <p:cNvCxnSpPr/>
                <p:nvPr/>
              </p:nvCxnSpPr>
              <p:spPr>
                <a:xfrm>
                  <a:off x="8875866" y="1258160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D86ACE1-27F7-BA47-8E97-2B15AC034536}"/>
                    </a:ext>
                  </a:extLst>
                </p:cNvPr>
                <p:cNvCxnSpPr/>
                <p:nvPr/>
              </p:nvCxnSpPr>
              <p:spPr>
                <a:xfrm>
                  <a:off x="8875866" y="1922761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B9666661-1494-E445-984A-7E621438DBAD}"/>
                    </a:ext>
                  </a:extLst>
                </p:cNvPr>
                <p:cNvCxnSpPr/>
                <p:nvPr/>
              </p:nvCxnSpPr>
              <p:spPr>
                <a:xfrm>
                  <a:off x="8875867" y="2587362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08DE076-8852-864E-BDBC-B04D202C463A}"/>
                  </a:ext>
                </a:extLst>
              </p:cNvPr>
              <p:cNvGrpSpPr/>
              <p:nvPr/>
            </p:nvGrpSpPr>
            <p:grpSpPr>
              <a:xfrm rot="5400000">
                <a:off x="9069770" y="1162359"/>
                <a:ext cx="2579534" cy="1329202"/>
                <a:chOff x="8875866" y="1258160"/>
                <a:chExt cx="2579534" cy="1329202"/>
              </a:xfrm>
            </p:grpSpPr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8726CEF8-0467-E443-87EC-FAFB3E0E530A}"/>
                    </a:ext>
                  </a:extLst>
                </p:cNvPr>
                <p:cNvCxnSpPr/>
                <p:nvPr/>
              </p:nvCxnSpPr>
              <p:spPr>
                <a:xfrm>
                  <a:off x="8875866" y="1258160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ECB0C54-A8D6-BF4F-BEB8-A3784BC77599}"/>
                    </a:ext>
                  </a:extLst>
                </p:cNvPr>
                <p:cNvCxnSpPr/>
                <p:nvPr/>
              </p:nvCxnSpPr>
              <p:spPr>
                <a:xfrm>
                  <a:off x="8875866" y="1922761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EB9E099E-C39C-5346-969A-6E691F37ECB3}"/>
                    </a:ext>
                  </a:extLst>
                </p:cNvPr>
                <p:cNvCxnSpPr/>
                <p:nvPr/>
              </p:nvCxnSpPr>
              <p:spPr>
                <a:xfrm>
                  <a:off x="8875867" y="2587362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15F3087-E5AD-CE49-B84B-9926FD38083A}"/>
                  </a:ext>
                </a:extLst>
              </p:cNvPr>
              <p:cNvSpPr/>
              <p:nvPr/>
            </p:nvSpPr>
            <p:spPr>
              <a:xfrm>
                <a:off x="10305513" y="1759709"/>
                <a:ext cx="112371" cy="10972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DC856BB-112D-744F-8806-4DCF06A0D086}"/>
                  </a:ext>
                </a:extLst>
              </p:cNvPr>
              <p:cNvSpPr/>
              <p:nvPr/>
            </p:nvSpPr>
            <p:spPr>
              <a:xfrm>
                <a:off x="9639429" y="1759709"/>
                <a:ext cx="112371" cy="1097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0A9E295-38DE-7147-995C-D3E031E3FE05}"/>
                  </a:ext>
                </a:extLst>
              </p:cNvPr>
              <p:cNvSpPr/>
              <p:nvPr/>
            </p:nvSpPr>
            <p:spPr>
              <a:xfrm>
                <a:off x="10972017" y="1759709"/>
                <a:ext cx="112371" cy="1097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EA3F13B-1675-FA47-82FB-182B33DF2D5C}"/>
                  </a:ext>
                </a:extLst>
              </p:cNvPr>
              <p:cNvSpPr/>
              <p:nvPr/>
            </p:nvSpPr>
            <p:spPr>
              <a:xfrm>
                <a:off x="10305513" y="1091670"/>
                <a:ext cx="112371" cy="1097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C000430-B48D-0849-8D93-0A269ADF55B9}"/>
                  </a:ext>
                </a:extLst>
              </p:cNvPr>
              <p:cNvSpPr/>
              <p:nvPr/>
            </p:nvSpPr>
            <p:spPr>
              <a:xfrm>
                <a:off x="10305513" y="2425933"/>
                <a:ext cx="112371" cy="1097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FCFEE6-FEFC-BE48-BDA2-AEDA7873F000}"/>
                  </a:ext>
                </a:extLst>
              </p:cNvPr>
              <p:cNvSpPr/>
              <p:nvPr/>
            </p:nvSpPr>
            <p:spPr>
              <a:xfrm>
                <a:off x="9639429" y="1091670"/>
                <a:ext cx="112371" cy="10972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19788AF-98FF-B141-9075-22B0DC587E44}"/>
                  </a:ext>
                </a:extLst>
              </p:cNvPr>
              <p:cNvSpPr/>
              <p:nvPr/>
            </p:nvSpPr>
            <p:spPr>
              <a:xfrm>
                <a:off x="9639429" y="2425933"/>
                <a:ext cx="112371" cy="10972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A1EEBDEA-5C9F-FF44-B748-797653A16154}"/>
                  </a:ext>
                </a:extLst>
              </p:cNvPr>
              <p:cNvSpPr/>
              <p:nvPr/>
            </p:nvSpPr>
            <p:spPr>
              <a:xfrm>
                <a:off x="10972017" y="1091670"/>
                <a:ext cx="112371" cy="10972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B598709-D4D5-114B-85A5-01B89BB799E0}"/>
                  </a:ext>
                </a:extLst>
              </p:cNvPr>
              <p:cNvSpPr/>
              <p:nvPr/>
            </p:nvSpPr>
            <p:spPr>
              <a:xfrm>
                <a:off x="10972017" y="2425933"/>
                <a:ext cx="112371" cy="10972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AD541F2-5D2B-8C49-9B5A-82BE619A6B10}"/>
                </a:ext>
              </a:extLst>
            </p:cNvPr>
            <p:cNvGrpSpPr/>
            <p:nvPr/>
          </p:nvGrpSpPr>
          <p:grpSpPr>
            <a:xfrm>
              <a:off x="3840714" y="5898165"/>
              <a:ext cx="1423926" cy="258532"/>
              <a:chOff x="3840714" y="5911915"/>
              <a:chExt cx="1423926" cy="258532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D803E16-81B9-0441-96F5-2F3C4C85296B}"/>
                  </a:ext>
                </a:extLst>
              </p:cNvPr>
              <p:cNvSpPr txBox="1"/>
              <p:nvPr/>
            </p:nvSpPr>
            <p:spPr>
              <a:xfrm>
                <a:off x="4287677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71006C91-2584-6743-99EB-51A37AE13AD6}"/>
                  </a:ext>
                </a:extLst>
              </p:cNvPr>
              <p:cNvSpPr txBox="1"/>
              <p:nvPr/>
            </p:nvSpPr>
            <p:spPr>
              <a:xfrm>
                <a:off x="4728917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A388C03-9218-E04F-9943-01492D4FE7D9}"/>
                  </a:ext>
                </a:extLst>
              </p:cNvPr>
              <p:cNvSpPr txBox="1"/>
              <p:nvPr/>
            </p:nvSpPr>
            <p:spPr>
              <a:xfrm>
                <a:off x="3840714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54D30945-1FD9-3B4E-9BAC-88E29B122532}"/>
                </a:ext>
              </a:extLst>
            </p:cNvPr>
            <p:cNvGrpSpPr/>
            <p:nvPr/>
          </p:nvGrpSpPr>
          <p:grpSpPr>
            <a:xfrm>
              <a:off x="3840714" y="6347919"/>
              <a:ext cx="1423926" cy="258532"/>
              <a:chOff x="3840714" y="5911915"/>
              <a:chExt cx="1423926" cy="258532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FE24E97-8441-BA49-9EE7-CBB8D038171F}"/>
                  </a:ext>
                </a:extLst>
              </p:cNvPr>
              <p:cNvSpPr txBox="1"/>
              <p:nvPr/>
            </p:nvSpPr>
            <p:spPr>
              <a:xfrm>
                <a:off x="4287677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7E601FBB-5663-3547-B397-BD39FC62DB82}"/>
                  </a:ext>
                </a:extLst>
              </p:cNvPr>
              <p:cNvSpPr txBox="1"/>
              <p:nvPr/>
            </p:nvSpPr>
            <p:spPr>
              <a:xfrm>
                <a:off x="4728917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7E3FAFC7-C443-114C-A4C8-A802DF9662F6}"/>
                  </a:ext>
                </a:extLst>
              </p:cNvPr>
              <p:cNvSpPr txBox="1"/>
              <p:nvPr/>
            </p:nvSpPr>
            <p:spPr>
              <a:xfrm>
                <a:off x="3840714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8B0F657C-898C-6A43-A4D5-5A067521FD58}"/>
                </a:ext>
              </a:extLst>
            </p:cNvPr>
            <p:cNvGrpSpPr/>
            <p:nvPr/>
          </p:nvGrpSpPr>
          <p:grpSpPr>
            <a:xfrm>
              <a:off x="3840714" y="5444056"/>
              <a:ext cx="1423926" cy="258532"/>
              <a:chOff x="3840714" y="5911915"/>
              <a:chExt cx="1423926" cy="258532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1FE9F0E-5A22-F64C-A1BD-43044012B84D}"/>
                  </a:ext>
                </a:extLst>
              </p:cNvPr>
              <p:cNvSpPr txBox="1"/>
              <p:nvPr/>
            </p:nvSpPr>
            <p:spPr>
              <a:xfrm>
                <a:off x="4287677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CC6C3CA-53E1-B243-A4C7-A622C9B0DD9F}"/>
                  </a:ext>
                </a:extLst>
              </p:cNvPr>
              <p:cNvSpPr txBox="1"/>
              <p:nvPr/>
            </p:nvSpPr>
            <p:spPr>
              <a:xfrm>
                <a:off x="4728917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E273B5E6-5E98-DB4C-B40D-8516075DA6C3}"/>
                  </a:ext>
                </a:extLst>
              </p:cNvPr>
              <p:cNvSpPr txBox="1"/>
              <p:nvPr/>
            </p:nvSpPr>
            <p:spPr>
              <a:xfrm>
                <a:off x="3840714" y="5911915"/>
                <a:ext cx="535723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x</a:t>
                </a:r>
                <a:r>
                  <a:rPr lang="en-US" sz="1200" i="1" dirty="0" err="1"/>
                  <a:t>,E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</p:grp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3F9C7338-87F4-5442-A60F-A019D33B34AB}"/>
                </a:ext>
              </a:extLst>
            </p:cNvPr>
            <p:cNvSpPr txBox="1"/>
            <p:nvPr/>
          </p:nvSpPr>
          <p:spPr>
            <a:xfrm>
              <a:off x="1461552" y="5638195"/>
              <a:ext cx="214128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1600" dirty="0"/>
                <a:t>Fields on “centered” or ”nodal” grid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E241EF59-3DEC-4042-BF77-17C07B30C073}"/>
              </a:ext>
            </a:extLst>
          </p:cNvPr>
          <p:cNvGrpSpPr/>
          <p:nvPr/>
        </p:nvGrpSpPr>
        <p:grpSpPr>
          <a:xfrm>
            <a:off x="6422896" y="3806363"/>
            <a:ext cx="5197830" cy="2973118"/>
            <a:chOff x="6422896" y="3806363"/>
            <a:chExt cx="5197830" cy="29731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6B261C-353C-3F4E-8F3D-C81B6F0E8801}"/>
                </a:ext>
              </a:extLst>
            </p:cNvPr>
            <p:cNvGrpSpPr/>
            <p:nvPr/>
          </p:nvGrpSpPr>
          <p:grpSpPr>
            <a:xfrm>
              <a:off x="7453100" y="3806363"/>
              <a:ext cx="2298700" cy="1089323"/>
              <a:chOff x="8176857" y="4323328"/>
              <a:chExt cx="2298700" cy="108932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95F856E-05AB-3747-A739-4D2B5FCCB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76857" y="4323328"/>
                <a:ext cx="2296160" cy="40640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5629FD8-7F50-8F44-A87B-3A856290F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89557" y="4965611"/>
                <a:ext cx="2286000" cy="447040"/>
              </a:xfrm>
              <a:prstGeom prst="rect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B574E51-9991-2E43-90F3-F0DB1D68127D}"/>
                </a:ext>
              </a:extLst>
            </p:cNvPr>
            <p:cNvSpPr txBox="1"/>
            <p:nvPr/>
          </p:nvSpPr>
          <p:spPr>
            <a:xfrm>
              <a:off x="6422896" y="4162640"/>
              <a:ext cx="389851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or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55CEE5C-9368-D74E-A0FC-76E0CB6DA95A}"/>
                </a:ext>
              </a:extLst>
            </p:cNvPr>
            <p:cNvGrpSpPr/>
            <p:nvPr/>
          </p:nvGrpSpPr>
          <p:grpSpPr>
            <a:xfrm>
              <a:off x="7782081" y="5038342"/>
              <a:ext cx="1740343" cy="1741139"/>
              <a:chOff x="9069771" y="537193"/>
              <a:chExt cx="2579534" cy="2579534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8469EC4-3568-C44F-9DA0-463B5612D4C4}"/>
                  </a:ext>
                </a:extLst>
              </p:cNvPr>
              <p:cNvGrpSpPr/>
              <p:nvPr/>
            </p:nvGrpSpPr>
            <p:grpSpPr>
              <a:xfrm>
                <a:off x="9069771" y="1148157"/>
                <a:ext cx="2579534" cy="1329202"/>
                <a:chOff x="8875866" y="1258160"/>
                <a:chExt cx="2579534" cy="132920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48B11386-7627-204E-BA52-406689C85181}"/>
                    </a:ext>
                  </a:extLst>
                </p:cNvPr>
                <p:cNvCxnSpPr/>
                <p:nvPr/>
              </p:nvCxnSpPr>
              <p:spPr>
                <a:xfrm>
                  <a:off x="8875866" y="1258160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B9460B1-8646-744F-93EC-A8171F69E9A7}"/>
                    </a:ext>
                  </a:extLst>
                </p:cNvPr>
                <p:cNvCxnSpPr/>
                <p:nvPr/>
              </p:nvCxnSpPr>
              <p:spPr>
                <a:xfrm>
                  <a:off x="8875866" y="1922761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B8760FEF-E60A-7148-AE83-F18C324EF622}"/>
                    </a:ext>
                  </a:extLst>
                </p:cNvPr>
                <p:cNvCxnSpPr/>
                <p:nvPr/>
              </p:nvCxnSpPr>
              <p:spPr>
                <a:xfrm>
                  <a:off x="8875867" y="2587362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4E967849-D00D-D342-A9FC-C44518931C76}"/>
                  </a:ext>
                </a:extLst>
              </p:cNvPr>
              <p:cNvGrpSpPr/>
              <p:nvPr/>
            </p:nvGrpSpPr>
            <p:grpSpPr>
              <a:xfrm rot="5400000">
                <a:off x="9069770" y="1162359"/>
                <a:ext cx="2579534" cy="1329202"/>
                <a:chOff x="8875866" y="1258160"/>
                <a:chExt cx="2579534" cy="1329202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4FCC6C6E-7AB5-0D4C-8F7D-6C854D27B1C7}"/>
                    </a:ext>
                  </a:extLst>
                </p:cNvPr>
                <p:cNvCxnSpPr/>
                <p:nvPr/>
              </p:nvCxnSpPr>
              <p:spPr>
                <a:xfrm>
                  <a:off x="8875866" y="1258160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94A1D825-9C85-3A4F-AD7C-D78AEC7F9299}"/>
                    </a:ext>
                  </a:extLst>
                </p:cNvPr>
                <p:cNvCxnSpPr/>
                <p:nvPr/>
              </p:nvCxnSpPr>
              <p:spPr>
                <a:xfrm>
                  <a:off x="8875866" y="1922761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F20BD1D1-5952-AF41-B56B-119E324326F0}"/>
                    </a:ext>
                  </a:extLst>
                </p:cNvPr>
                <p:cNvCxnSpPr/>
                <p:nvPr/>
              </p:nvCxnSpPr>
              <p:spPr>
                <a:xfrm>
                  <a:off x="8875867" y="2587362"/>
                  <a:ext cx="2579533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826405F-8D12-6E49-86E4-6B62ECD3514D}"/>
                  </a:ext>
                </a:extLst>
              </p:cNvPr>
              <p:cNvSpPr/>
              <p:nvPr/>
            </p:nvSpPr>
            <p:spPr>
              <a:xfrm>
                <a:off x="10305513" y="1759709"/>
                <a:ext cx="112371" cy="109728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C419CAA-81A4-1C4C-8E68-96DCC7F5D245}"/>
                  </a:ext>
                </a:extLst>
              </p:cNvPr>
              <p:cNvSpPr/>
              <p:nvPr/>
            </p:nvSpPr>
            <p:spPr>
              <a:xfrm>
                <a:off x="9639429" y="1759709"/>
                <a:ext cx="112371" cy="1097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B6E0911-52E7-6249-B1B9-1BD24530B88D}"/>
                  </a:ext>
                </a:extLst>
              </p:cNvPr>
              <p:cNvSpPr/>
              <p:nvPr/>
            </p:nvSpPr>
            <p:spPr>
              <a:xfrm>
                <a:off x="10972017" y="1759709"/>
                <a:ext cx="112371" cy="1097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930D1B66-2D85-9F46-921B-F5F79B9F402A}"/>
                  </a:ext>
                </a:extLst>
              </p:cNvPr>
              <p:cNvSpPr/>
              <p:nvPr/>
            </p:nvSpPr>
            <p:spPr>
              <a:xfrm>
                <a:off x="10305513" y="1091670"/>
                <a:ext cx="112371" cy="1097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B4F69FD-65C8-9A40-9938-FF08B15C77B0}"/>
                  </a:ext>
                </a:extLst>
              </p:cNvPr>
              <p:cNvSpPr/>
              <p:nvPr/>
            </p:nvSpPr>
            <p:spPr>
              <a:xfrm>
                <a:off x="10305513" y="2425933"/>
                <a:ext cx="112371" cy="10972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8546F91A-B45D-324F-8A4E-43DA1D77945B}"/>
                  </a:ext>
                </a:extLst>
              </p:cNvPr>
              <p:cNvSpPr/>
              <p:nvPr/>
            </p:nvSpPr>
            <p:spPr>
              <a:xfrm>
                <a:off x="9639429" y="1091670"/>
                <a:ext cx="112371" cy="10972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52F1AD1-75E7-4A49-B50C-B6ACD47E1224}"/>
                  </a:ext>
                </a:extLst>
              </p:cNvPr>
              <p:cNvSpPr/>
              <p:nvPr/>
            </p:nvSpPr>
            <p:spPr>
              <a:xfrm>
                <a:off x="9639429" y="2425933"/>
                <a:ext cx="112371" cy="10972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CD657E7-0687-9547-A3AF-294116E78A2C}"/>
                  </a:ext>
                </a:extLst>
              </p:cNvPr>
              <p:cNvSpPr/>
              <p:nvPr/>
            </p:nvSpPr>
            <p:spPr>
              <a:xfrm>
                <a:off x="10972017" y="1091670"/>
                <a:ext cx="112371" cy="10972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F844E50-106A-3341-B69F-A5435AD3B654}"/>
                  </a:ext>
                </a:extLst>
              </p:cNvPr>
              <p:cNvSpPr/>
              <p:nvPr/>
            </p:nvSpPr>
            <p:spPr>
              <a:xfrm>
                <a:off x="10972017" y="2425933"/>
                <a:ext cx="112371" cy="109728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9949A22E-58F4-3D42-A09A-5CEEC0A06739}"/>
                </a:ext>
              </a:extLst>
            </p:cNvPr>
            <p:cNvGrpSpPr/>
            <p:nvPr/>
          </p:nvGrpSpPr>
          <p:grpSpPr>
            <a:xfrm>
              <a:off x="8502657" y="5549834"/>
              <a:ext cx="345429" cy="707654"/>
              <a:chOff x="8510349" y="5549834"/>
              <a:chExt cx="345429" cy="707654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4DE46A2-74B8-0B4E-A94C-B520C3A14486}"/>
                  </a:ext>
                </a:extLst>
              </p:cNvPr>
              <p:cNvSpPr/>
              <p:nvPr/>
            </p:nvSpPr>
            <p:spPr>
              <a:xfrm>
                <a:off x="8583006" y="6041882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E1F810-586F-3F46-9D12-8C49E7380FC9}"/>
                  </a:ext>
                </a:extLst>
              </p:cNvPr>
              <p:cNvSpPr/>
              <p:nvPr/>
            </p:nvSpPr>
            <p:spPr>
              <a:xfrm>
                <a:off x="8582579" y="5589909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158FCB1-FFE6-2343-BCC7-55B048478D99}"/>
                  </a:ext>
                </a:extLst>
              </p:cNvPr>
              <p:cNvSpPr txBox="1"/>
              <p:nvPr/>
            </p:nvSpPr>
            <p:spPr>
              <a:xfrm>
                <a:off x="8517224" y="5549834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031D6A5-C90E-634E-87EB-8182DD569293}"/>
                  </a:ext>
                </a:extLst>
              </p:cNvPr>
              <p:cNvSpPr txBox="1"/>
              <p:nvPr/>
            </p:nvSpPr>
            <p:spPr>
              <a:xfrm>
                <a:off x="8510349" y="5998956"/>
                <a:ext cx="338554" cy="258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2B71931-096E-8E4C-8BD2-DD07785F8631}"/>
                </a:ext>
              </a:extLst>
            </p:cNvPr>
            <p:cNvGrpSpPr/>
            <p:nvPr/>
          </p:nvGrpSpPr>
          <p:grpSpPr>
            <a:xfrm>
              <a:off x="8272144" y="5783355"/>
              <a:ext cx="759040" cy="258532"/>
              <a:chOff x="8272144" y="5777678"/>
              <a:chExt cx="759040" cy="258532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400A0C8-72CA-3F40-8C8D-08113C993998}"/>
                  </a:ext>
                </a:extLst>
              </p:cNvPr>
              <p:cNvSpPr/>
              <p:nvPr/>
            </p:nvSpPr>
            <p:spPr>
              <a:xfrm>
                <a:off x="8341731" y="5821864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D1388349-1B44-5749-87C8-E05E50114106}"/>
                  </a:ext>
                </a:extLst>
              </p:cNvPr>
              <p:cNvSpPr/>
              <p:nvPr/>
            </p:nvSpPr>
            <p:spPr>
              <a:xfrm>
                <a:off x="8775714" y="5821864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FF5F125-F849-D545-94FD-6D77B456D020}"/>
                  </a:ext>
                </a:extLst>
              </p:cNvPr>
              <p:cNvSpPr txBox="1"/>
              <p:nvPr/>
            </p:nvSpPr>
            <p:spPr>
              <a:xfrm>
                <a:off x="8272144" y="5777678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/>
                  <a:t>E</a:t>
                </a:r>
                <a:r>
                  <a:rPr lang="en-US" sz="1200" i="1" baseline="-25000" dirty="0"/>
                  <a:t>x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E876F33-78A7-3F4C-9A9C-B8E8C0487F47}"/>
                  </a:ext>
                </a:extLst>
              </p:cNvPr>
              <p:cNvSpPr txBox="1"/>
              <p:nvPr/>
            </p:nvSpPr>
            <p:spPr>
              <a:xfrm>
                <a:off x="8692630" y="5777678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/>
                  <a:t>E</a:t>
                </a:r>
                <a:r>
                  <a:rPr lang="en-US" sz="1200" i="1" baseline="-25000" dirty="0"/>
                  <a:t>x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D7B7AF2-F986-204C-BD19-83C277F79DB9}"/>
                </a:ext>
              </a:extLst>
            </p:cNvPr>
            <p:cNvGrpSpPr/>
            <p:nvPr/>
          </p:nvGrpSpPr>
          <p:grpSpPr>
            <a:xfrm>
              <a:off x="8946324" y="5549834"/>
              <a:ext cx="345429" cy="707654"/>
              <a:chOff x="8510349" y="5549834"/>
              <a:chExt cx="345429" cy="707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C1FE9F30-50AB-6C42-A94A-A09E9423F5E2}"/>
                  </a:ext>
                </a:extLst>
              </p:cNvPr>
              <p:cNvSpPr/>
              <p:nvPr/>
            </p:nvSpPr>
            <p:spPr>
              <a:xfrm>
                <a:off x="8583006" y="6041882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857F4B1-82B5-9B44-95A6-6238724AC377}"/>
                  </a:ext>
                </a:extLst>
              </p:cNvPr>
              <p:cNvSpPr/>
              <p:nvPr/>
            </p:nvSpPr>
            <p:spPr>
              <a:xfrm>
                <a:off x="8582579" y="5589909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8CA7200D-823A-9D42-A6AC-D920D6843D75}"/>
                  </a:ext>
                </a:extLst>
              </p:cNvPr>
              <p:cNvSpPr txBox="1"/>
              <p:nvPr/>
            </p:nvSpPr>
            <p:spPr>
              <a:xfrm>
                <a:off x="8517224" y="5549834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80BFD20F-B13C-BD4A-B531-7D21757E5092}"/>
                  </a:ext>
                </a:extLst>
              </p:cNvPr>
              <p:cNvSpPr txBox="1"/>
              <p:nvPr/>
            </p:nvSpPr>
            <p:spPr>
              <a:xfrm>
                <a:off x="8510349" y="5998956"/>
                <a:ext cx="338554" cy="258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0F9CE188-B6CA-8E43-9956-F9EADE0765C5}"/>
                </a:ext>
              </a:extLst>
            </p:cNvPr>
            <p:cNvGrpSpPr/>
            <p:nvPr/>
          </p:nvGrpSpPr>
          <p:grpSpPr>
            <a:xfrm>
              <a:off x="8058990" y="5549834"/>
              <a:ext cx="345429" cy="707654"/>
              <a:chOff x="8510349" y="5549834"/>
              <a:chExt cx="345429" cy="707654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D358FAF7-05CC-E547-AF2D-0D9D6A7F9A5F}"/>
                  </a:ext>
                </a:extLst>
              </p:cNvPr>
              <p:cNvSpPr/>
              <p:nvPr/>
            </p:nvSpPr>
            <p:spPr>
              <a:xfrm>
                <a:off x="8583006" y="6041882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4F7356D-7756-A14E-9E86-299EC9992690}"/>
                  </a:ext>
                </a:extLst>
              </p:cNvPr>
              <p:cNvSpPr/>
              <p:nvPr/>
            </p:nvSpPr>
            <p:spPr>
              <a:xfrm>
                <a:off x="8582579" y="5589909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83995EC9-39EA-E443-9B12-3B9882991D92}"/>
                  </a:ext>
                </a:extLst>
              </p:cNvPr>
              <p:cNvSpPr txBox="1"/>
              <p:nvPr/>
            </p:nvSpPr>
            <p:spPr>
              <a:xfrm>
                <a:off x="8517224" y="5549834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D1B61D8-6C65-B845-A40F-8971F0CA238C}"/>
                  </a:ext>
                </a:extLst>
              </p:cNvPr>
              <p:cNvSpPr txBox="1"/>
              <p:nvPr/>
            </p:nvSpPr>
            <p:spPr>
              <a:xfrm>
                <a:off x="8510349" y="5998956"/>
                <a:ext cx="338554" cy="2585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 err="1"/>
                  <a:t>E</a:t>
                </a:r>
                <a:r>
                  <a:rPr lang="en-US" sz="1200" i="1" baseline="-25000" dirty="0" err="1"/>
                  <a:t>y</a:t>
                </a:r>
                <a:endParaRPr lang="en-US" sz="1200" i="1" baseline="-25000" dirty="0"/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B2E96D8B-C10B-414A-949B-FA7B70951FF4}"/>
                </a:ext>
              </a:extLst>
            </p:cNvPr>
            <p:cNvGrpSpPr/>
            <p:nvPr/>
          </p:nvGrpSpPr>
          <p:grpSpPr>
            <a:xfrm>
              <a:off x="8272144" y="6227851"/>
              <a:ext cx="759040" cy="258532"/>
              <a:chOff x="8272144" y="5777678"/>
              <a:chExt cx="759040" cy="258532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90CBBC94-FBE7-4549-832E-AB8FA0379FEC}"/>
                  </a:ext>
                </a:extLst>
              </p:cNvPr>
              <p:cNvSpPr/>
              <p:nvPr/>
            </p:nvSpPr>
            <p:spPr>
              <a:xfrm>
                <a:off x="8341731" y="5821864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68BFE9A8-BB65-5F45-A2D6-8C08B4BE5717}"/>
                  </a:ext>
                </a:extLst>
              </p:cNvPr>
              <p:cNvSpPr/>
              <p:nvPr/>
            </p:nvSpPr>
            <p:spPr>
              <a:xfrm>
                <a:off x="8775714" y="5821864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833F9D62-44B0-A64B-BC4A-10665F7072D3}"/>
                  </a:ext>
                </a:extLst>
              </p:cNvPr>
              <p:cNvSpPr txBox="1"/>
              <p:nvPr/>
            </p:nvSpPr>
            <p:spPr>
              <a:xfrm>
                <a:off x="8272144" y="5777678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/>
                  <a:t>E</a:t>
                </a:r>
                <a:r>
                  <a:rPr lang="en-US" sz="1200" i="1" baseline="-25000" dirty="0"/>
                  <a:t>x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A3432FF-1193-D44F-BE6D-0D41DCD54CCE}"/>
                  </a:ext>
                </a:extLst>
              </p:cNvPr>
              <p:cNvSpPr txBox="1"/>
              <p:nvPr/>
            </p:nvSpPr>
            <p:spPr>
              <a:xfrm>
                <a:off x="8692630" y="5777678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/>
                  <a:t>E</a:t>
                </a:r>
                <a:r>
                  <a:rPr lang="en-US" sz="1200" i="1" baseline="-25000" dirty="0"/>
                  <a:t>x</a:t>
                </a: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41CD6F90-E771-F14A-9E74-152F505B0392}"/>
                </a:ext>
              </a:extLst>
            </p:cNvPr>
            <p:cNvGrpSpPr/>
            <p:nvPr/>
          </p:nvGrpSpPr>
          <p:grpSpPr>
            <a:xfrm>
              <a:off x="8272144" y="5338859"/>
              <a:ext cx="759040" cy="258532"/>
              <a:chOff x="8272144" y="5777678"/>
              <a:chExt cx="759040" cy="258532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EDCBD5C-B06D-3F44-8751-C2C38930EA15}"/>
                  </a:ext>
                </a:extLst>
              </p:cNvPr>
              <p:cNvSpPr/>
              <p:nvPr/>
            </p:nvSpPr>
            <p:spPr>
              <a:xfrm>
                <a:off x="8341731" y="5821864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8678AE8-33DA-A042-AEF7-A0570A57A4AB}"/>
                  </a:ext>
                </a:extLst>
              </p:cNvPr>
              <p:cNvSpPr/>
              <p:nvPr/>
            </p:nvSpPr>
            <p:spPr>
              <a:xfrm>
                <a:off x="8775714" y="5821864"/>
                <a:ext cx="158129" cy="176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2FF14193-38D9-B84D-A7CA-11813B404B52}"/>
                  </a:ext>
                </a:extLst>
              </p:cNvPr>
              <p:cNvSpPr txBox="1"/>
              <p:nvPr/>
            </p:nvSpPr>
            <p:spPr>
              <a:xfrm>
                <a:off x="8272144" y="5777678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/>
                  <a:t>E</a:t>
                </a:r>
                <a:r>
                  <a:rPr lang="en-US" sz="1200" i="1" baseline="-25000" dirty="0"/>
                  <a:t>x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8F24F71F-4389-3244-8F15-2C34B3A3B581}"/>
                  </a:ext>
                </a:extLst>
              </p:cNvPr>
              <p:cNvSpPr txBox="1"/>
              <p:nvPr/>
            </p:nvSpPr>
            <p:spPr>
              <a:xfrm>
                <a:off x="8692630" y="5777678"/>
                <a:ext cx="338554" cy="258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i="1" dirty="0"/>
                  <a:t>E</a:t>
                </a:r>
                <a:r>
                  <a:rPr lang="en-US" sz="1200" i="1" baseline="-25000" dirty="0"/>
                  <a:t>x</a:t>
                </a:r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9AFF7713-3073-6546-A98C-8DA81B62AC2D}"/>
                </a:ext>
              </a:extLst>
            </p:cNvPr>
            <p:cNvSpPr txBox="1"/>
            <p:nvPr/>
          </p:nvSpPr>
          <p:spPr>
            <a:xfrm>
              <a:off x="9479437" y="5638195"/>
              <a:ext cx="214128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Fields on “staggered” or ”Yee” grid</a:t>
              </a:r>
            </a:p>
          </p:txBody>
        </p: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F6FCFDBA-C4ED-E842-B463-C2E21E06CEB8}"/>
              </a:ext>
            </a:extLst>
          </p:cNvPr>
          <p:cNvCxnSpPr/>
          <p:nvPr/>
        </p:nvCxnSpPr>
        <p:spPr>
          <a:xfrm>
            <a:off x="9691791" y="746352"/>
            <a:ext cx="664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477C709-F97C-CD4F-BE33-30791293715B}"/>
              </a:ext>
            </a:extLst>
          </p:cNvPr>
          <p:cNvCxnSpPr>
            <a:cxnSpLocks/>
          </p:cNvCxnSpPr>
          <p:nvPr/>
        </p:nvCxnSpPr>
        <p:spPr>
          <a:xfrm rot="5400000">
            <a:off x="9037712" y="1477500"/>
            <a:ext cx="664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A9B7E160-AA0A-A242-9642-95EEA29C9F88}"/>
              </a:ext>
            </a:extLst>
          </p:cNvPr>
          <p:cNvSpPr txBox="1"/>
          <p:nvPr/>
        </p:nvSpPr>
        <p:spPr>
          <a:xfrm>
            <a:off x="9834928" y="603236"/>
            <a:ext cx="385041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i="1" dirty="0" err="1">
                <a:latin typeface="+mn-lt"/>
              </a:rPr>
              <a:t>x</a:t>
            </a:r>
            <a:endParaRPr lang="en-US" sz="1400" i="1" dirty="0">
              <a:latin typeface="+mn-lt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8907ADB-F3A0-D140-8B4B-AEBAE26C98B2}"/>
              </a:ext>
            </a:extLst>
          </p:cNvPr>
          <p:cNvSpPr txBox="1"/>
          <p:nvPr/>
        </p:nvSpPr>
        <p:spPr>
          <a:xfrm rot="16200000">
            <a:off x="9157720" y="1347558"/>
            <a:ext cx="385041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i="1" dirty="0" err="1">
                <a:latin typeface="+mn-lt"/>
              </a:rPr>
              <a:t>y</a:t>
            </a:r>
            <a:endParaRPr lang="en-US" sz="1400" i="1" dirty="0">
              <a:latin typeface="+mn-lt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FFD98F2-C396-1344-A71E-7A1AEA3976E5}"/>
              </a:ext>
            </a:extLst>
          </p:cNvPr>
          <p:cNvGrpSpPr/>
          <p:nvPr/>
        </p:nvGrpSpPr>
        <p:grpSpPr>
          <a:xfrm>
            <a:off x="1016587" y="2752082"/>
            <a:ext cx="7929737" cy="558800"/>
            <a:chOff x="1016587" y="2752082"/>
            <a:chExt cx="7929737" cy="5588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4C5C1B-8447-FE47-BC24-6ECA3DC2E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6587" y="2752082"/>
              <a:ext cx="6007100" cy="558800"/>
            </a:xfrm>
            <a:prstGeom prst="rect">
              <a:avLst/>
            </a:prstGeom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1E6FB210-B8F5-EE45-8017-165A6E2B5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74724" y="2856358"/>
              <a:ext cx="1371600" cy="25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2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18079DEF-53DC-6249-8F53-6C1EEDF0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14" y="2752081"/>
            <a:ext cx="8661400" cy="5715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92BF2FAA-820B-F24F-BD6E-C53E0616A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30" y="1730988"/>
            <a:ext cx="7137400" cy="673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1E153-0D0F-B947-A7ED-6F31F60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8" y="149847"/>
            <a:ext cx="11372473" cy="510909"/>
          </a:xfrm>
        </p:spPr>
        <p:txBody>
          <a:bodyPr/>
          <a:lstStyle/>
          <a:p>
            <a:r>
              <a:rPr lang="en-US" dirty="0"/>
              <a:t>Electrostatic field solve – with conductors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2302-5DC5-9D4F-AE05-7FCF835BA5F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11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29D6E-76D6-8948-A3DD-966F5CB1F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72" y="943457"/>
            <a:ext cx="876300" cy="457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B526F1F-30B9-C74A-AF29-B30EAD7D305E}"/>
              </a:ext>
            </a:extLst>
          </p:cNvPr>
          <p:cNvSpPr txBox="1"/>
          <p:nvPr/>
        </p:nvSpPr>
        <p:spPr>
          <a:xfrm>
            <a:off x="10247166" y="3157228"/>
            <a:ext cx="22474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 err="1"/>
              <a:t>i</a:t>
            </a:r>
            <a:endParaRPr lang="en-US" sz="1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F944C3-78CA-AE4D-B931-E0705878E166}"/>
              </a:ext>
            </a:extLst>
          </p:cNvPr>
          <p:cNvSpPr txBox="1"/>
          <p:nvPr/>
        </p:nvSpPr>
        <p:spPr>
          <a:xfrm>
            <a:off x="8676318" y="1005041"/>
            <a:ext cx="428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1CBCF6-3381-3B46-920B-718142098678}"/>
              </a:ext>
            </a:extLst>
          </p:cNvPr>
          <p:cNvSpPr txBox="1"/>
          <p:nvPr/>
        </p:nvSpPr>
        <p:spPr>
          <a:xfrm>
            <a:off x="9516968" y="3157228"/>
            <a:ext cx="3834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i-1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5AE2E4-38AB-A94B-9072-C40D3238D55C}"/>
              </a:ext>
            </a:extLst>
          </p:cNvPr>
          <p:cNvSpPr txBox="1"/>
          <p:nvPr/>
        </p:nvSpPr>
        <p:spPr>
          <a:xfrm>
            <a:off x="10809976" y="3130824"/>
            <a:ext cx="42832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817AB4-ADBC-2B4B-A587-B7D576BC83FA}"/>
              </a:ext>
            </a:extLst>
          </p:cNvPr>
          <p:cNvSpPr txBox="1"/>
          <p:nvPr/>
        </p:nvSpPr>
        <p:spPr>
          <a:xfrm>
            <a:off x="8778109" y="1644153"/>
            <a:ext cx="224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5716FE-6ECB-EA41-A926-E545910D35F1}"/>
              </a:ext>
            </a:extLst>
          </p:cNvPr>
          <p:cNvSpPr txBox="1"/>
          <p:nvPr/>
        </p:nvSpPr>
        <p:spPr>
          <a:xfrm>
            <a:off x="8698760" y="2334243"/>
            <a:ext cx="3834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j-1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A9CF6B-64BE-864A-868C-5441AB31C5E4}"/>
              </a:ext>
            </a:extLst>
          </p:cNvPr>
          <p:cNvGrpSpPr/>
          <p:nvPr/>
        </p:nvGrpSpPr>
        <p:grpSpPr>
          <a:xfrm>
            <a:off x="9069771" y="1148157"/>
            <a:ext cx="2579534" cy="1329202"/>
            <a:chOff x="8875866" y="1258160"/>
            <a:chExt cx="2579534" cy="132920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4F11EEA-60B2-4F45-BB17-985BB3FFABF7}"/>
                </a:ext>
              </a:extLst>
            </p:cNvPr>
            <p:cNvCxnSpPr/>
            <p:nvPr/>
          </p:nvCxnSpPr>
          <p:spPr>
            <a:xfrm>
              <a:off x="8875866" y="1258160"/>
              <a:ext cx="2579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821E7E-B159-BD42-B949-A4FF044C0E15}"/>
                </a:ext>
              </a:extLst>
            </p:cNvPr>
            <p:cNvCxnSpPr/>
            <p:nvPr/>
          </p:nvCxnSpPr>
          <p:spPr>
            <a:xfrm>
              <a:off x="8875866" y="1922761"/>
              <a:ext cx="2579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58870DD-FF27-3346-9C7C-D85E9E8BA54F}"/>
                </a:ext>
              </a:extLst>
            </p:cNvPr>
            <p:cNvCxnSpPr/>
            <p:nvPr/>
          </p:nvCxnSpPr>
          <p:spPr>
            <a:xfrm>
              <a:off x="8875867" y="2587362"/>
              <a:ext cx="2579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D44054-DEF9-6A4C-B43E-F0727E39535B}"/>
              </a:ext>
            </a:extLst>
          </p:cNvPr>
          <p:cNvGrpSpPr/>
          <p:nvPr/>
        </p:nvGrpSpPr>
        <p:grpSpPr>
          <a:xfrm rot="5400000">
            <a:off x="9069770" y="1162359"/>
            <a:ext cx="2579534" cy="1329202"/>
            <a:chOff x="8875866" y="1258160"/>
            <a:chExt cx="2579534" cy="132920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F0C9824-9C02-4840-906D-1A9A8B6AC32D}"/>
                </a:ext>
              </a:extLst>
            </p:cNvPr>
            <p:cNvCxnSpPr/>
            <p:nvPr/>
          </p:nvCxnSpPr>
          <p:spPr>
            <a:xfrm>
              <a:off x="8875866" y="1258160"/>
              <a:ext cx="2579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05343E-1816-4241-9060-121446B2ED36}"/>
                </a:ext>
              </a:extLst>
            </p:cNvPr>
            <p:cNvCxnSpPr/>
            <p:nvPr/>
          </p:nvCxnSpPr>
          <p:spPr>
            <a:xfrm>
              <a:off x="8875866" y="1922761"/>
              <a:ext cx="2579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60677D-6A0A-314B-8A5F-204884831E80}"/>
                </a:ext>
              </a:extLst>
            </p:cNvPr>
            <p:cNvCxnSpPr/>
            <p:nvPr/>
          </p:nvCxnSpPr>
          <p:spPr>
            <a:xfrm>
              <a:off x="8875867" y="2587362"/>
              <a:ext cx="25795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B9961CDE-B62B-D44B-A412-2C2C9B0CDF6A}"/>
              </a:ext>
            </a:extLst>
          </p:cNvPr>
          <p:cNvSpPr/>
          <p:nvPr/>
        </p:nvSpPr>
        <p:spPr>
          <a:xfrm>
            <a:off x="10305513" y="1759709"/>
            <a:ext cx="112371" cy="109728"/>
          </a:xfrm>
          <a:prstGeom prst="ellipse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C0E7733-7E2C-7F4E-BE70-C8B3A2AA3584}"/>
              </a:ext>
            </a:extLst>
          </p:cNvPr>
          <p:cNvSpPr/>
          <p:nvPr/>
        </p:nvSpPr>
        <p:spPr>
          <a:xfrm>
            <a:off x="9639429" y="1759709"/>
            <a:ext cx="112371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ED0FDBA-A88E-DB44-8461-35ED84051829}"/>
              </a:ext>
            </a:extLst>
          </p:cNvPr>
          <p:cNvSpPr/>
          <p:nvPr/>
        </p:nvSpPr>
        <p:spPr>
          <a:xfrm>
            <a:off x="10305513" y="1091670"/>
            <a:ext cx="112371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020DEE3-5868-BA43-BB97-1A16F9F55B27}"/>
              </a:ext>
            </a:extLst>
          </p:cNvPr>
          <p:cNvSpPr/>
          <p:nvPr/>
        </p:nvSpPr>
        <p:spPr>
          <a:xfrm>
            <a:off x="9639429" y="1091670"/>
            <a:ext cx="112371" cy="109728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ACE985D-F49A-734D-B8D0-A5EBCB16B935}"/>
              </a:ext>
            </a:extLst>
          </p:cNvPr>
          <p:cNvSpPr/>
          <p:nvPr/>
        </p:nvSpPr>
        <p:spPr>
          <a:xfrm>
            <a:off x="9639429" y="2425933"/>
            <a:ext cx="112371" cy="109728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62165D3-85FF-AC45-A4B9-8C6967D86433}"/>
              </a:ext>
            </a:extLst>
          </p:cNvPr>
          <p:cNvSpPr/>
          <p:nvPr/>
        </p:nvSpPr>
        <p:spPr>
          <a:xfrm>
            <a:off x="10972017" y="1091670"/>
            <a:ext cx="112371" cy="109728"/>
          </a:xfrm>
          <a:prstGeom prst="ellipse">
            <a:avLst/>
          </a:prstGeom>
          <a:solidFill>
            <a:schemeClr val="tx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8F7F021-D635-CB46-A405-C1D70A1A49A9}"/>
              </a:ext>
            </a:extLst>
          </p:cNvPr>
          <p:cNvSpPr/>
          <p:nvPr/>
        </p:nvSpPr>
        <p:spPr bwMode="auto">
          <a:xfrm>
            <a:off x="262840" y="1869437"/>
            <a:ext cx="329695" cy="2413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126" eaLnBrk="0" hangingPunct="0"/>
            <a:endParaRPr lang="en-US" sz="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080EE26-A335-8D45-A791-F820B3FA716A}"/>
              </a:ext>
            </a:extLst>
          </p:cNvPr>
          <p:cNvCxnSpPr/>
          <p:nvPr/>
        </p:nvCxnSpPr>
        <p:spPr>
          <a:xfrm rot="5400000">
            <a:off x="10533827" y="1817913"/>
            <a:ext cx="91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1BA75AF-9CB8-7848-9EB6-9E4EC2AA221E}"/>
              </a:ext>
            </a:extLst>
          </p:cNvPr>
          <p:cNvCxnSpPr/>
          <p:nvPr/>
        </p:nvCxnSpPr>
        <p:spPr>
          <a:xfrm rot="5400000">
            <a:off x="9983191" y="1817913"/>
            <a:ext cx="91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2E85723-7391-C64C-83EE-1DE83E1D0A92}"/>
              </a:ext>
            </a:extLst>
          </p:cNvPr>
          <p:cNvCxnSpPr/>
          <p:nvPr/>
        </p:nvCxnSpPr>
        <p:spPr>
          <a:xfrm rot="10800000">
            <a:off x="10318273" y="2062453"/>
            <a:ext cx="91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2C675CA-AB0C-554B-BB01-4B77AEB69FCE}"/>
              </a:ext>
            </a:extLst>
          </p:cNvPr>
          <p:cNvCxnSpPr/>
          <p:nvPr/>
        </p:nvCxnSpPr>
        <p:spPr>
          <a:xfrm rot="10800000">
            <a:off x="10318273" y="1473478"/>
            <a:ext cx="914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892B3780-E7E3-B54D-BF4D-13D9ED655123}"/>
              </a:ext>
            </a:extLst>
          </p:cNvPr>
          <p:cNvCxnSpPr/>
          <p:nvPr/>
        </p:nvCxnSpPr>
        <p:spPr>
          <a:xfrm>
            <a:off x="9691791" y="746352"/>
            <a:ext cx="664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7FB4E82F-3639-8141-BB88-F17A4B5A5291}"/>
              </a:ext>
            </a:extLst>
          </p:cNvPr>
          <p:cNvCxnSpPr>
            <a:cxnSpLocks/>
          </p:cNvCxnSpPr>
          <p:nvPr/>
        </p:nvCxnSpPr>
        <p:spPr>
          <a:xfrm rot="5400000">
            <a:off x="9037712" y="1477500"/>
            <a:ext cx="664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F5B18FCF-B2B7-2B4F-A663-94F3DFA025C5}"/>
              </a:ext>
            </a:extLst>
          </p:cNvPr>
          <p:cNvSpPr txBox="1"/>
          <p:nvPr/>
        </p:nvSpPr>
        <p:spPr>
          <a:xfrm>
            <a:off x="9834928" y="603236"/>
            <a:ext cx="385041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i="1" dirty="0" err="1">
                <a:latin typeface="+mn-lt"/>
              </a:rPr>
              <a:t>x</a:t>
            </a:r>
            <a:endParaRPr lang="en-US" sz="1400" i="1" dirty="0">
              <a:latin typeface="+mn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512B04-AF5C-7E42-ACF7-C4E0CC760886}"/>
              </a:ext>
            </a:extLst>
          </p:cNvPr>
          <p:cNvSpPr txBox="1"/>
          <p:nvPr/>
        </p:nvSpPr>
        <p:spPr>
          <a:xfrm rot="16200000">
            <a:off x="9157720" y="1347558"/>
            <a:ext cx="385041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i="1" dirty="0" err="1">
                <a:latin typeface="+mn-lt"/>
              </a:rPr>
              <a:t>y</a:t>
            </a:r>
            <a:endParaRPr lang="en-US" sz="1400" i="1" dirty="0">
              <a:latin typeface="+mn-lt"/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id="{8939192F-220B-BE43-8D0E-DE464C55AEAD}"/>
              </a:ext>
            </a:extLst>
          </p:cNvPr>
          <p:cNvSpPr/>
          <p:nvPr/>
        </p:nvSpPr>
        <p:spPr>
          <a:xfrm>
            <a:off x="10148824" y="1533625"/>
            <a:ext cx="3000960" cy="3182754"/>
          </a:xfrm>
          <a:prstGeom prst="pie">
            <a:avLst>
              <a:gd name="adj1" fmla="val 10810198"/>
              <a:gd name="adj2" fmla="val 162200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805FEBB-4058-3849-B128-F792449E5D4A}"/>
              </a:ext>
            </a:extLst>
          </p:cNvPr>
          <p:cNvSpPr/>
          <p:nvPr/>
        </p:nvSpPr>
        <p:spPr>
          <a:xfrm>
            <a:off x="10738264" y="1759709"/>
            <a:ext cx="112371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6D1534-7E46-9446-8D33-AB5B8CBB07F3}"/>
              </a:ext>
            </a:extLst>
          </p:cNvPr>
          <p:cNvSpPr/>
          <p:nvPr/>
        </p:nvSpPr>
        <p:spPr>
          <a:xfrm>
            <a:off x="10305513" y="2226554"/>
            <a:ext cx="112371" cy="109728"/>
          </a:xfrm>
          <a:prstGeom prst="ellipse">
            <a:avLst/>
          </a:prstGeom>
          <a:solidFill>
            <a:schemeClr val="tx1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3D9A96A-E5F5-944F-AFF7-DFA0C6F182C6}"/>
              </a:ext>
            </a:extLst>
          </p:cNvPr>
          <p:cNvCxnSpPr>
            <a:cxnSpLocks/>
          </p:cNvCxnSpPr>
          <p:nvPr/>
        </p:nvCxnSpPr>
        <p:spPr>
          <a:xfrm>
            <a:off x="10377225" y="1714637"/>
            <a:ext cx="432751" cy="0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20FDB12E-5554-3445-B36D-35755A072E97}"/>
              </a:ext>
            </a:extLst>
          </p:cNvPr>
          <p:cNvCxnSpPr>
            <a:cxnSpLocks/>
          </p:cNvCxnSpPr>
          <p:nvPr/>
        </p:nvCxnSpPr>
        <p:spPr>
          <a:xfrm rot="5400000">
            <a:off x="10042996" y="2038529"/>
            <a:ext cx="432751" cy="0"/>
          </a:xfrm>
          <a:prstGeom prst="line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5B0B032B-7D98-B14E-B012-81EDCF43CB54}"/>
              </a:ext>
            </a:extLst>
          </p:cNvPr>
          <p:cNvSpPr txBox="1"/>
          <p:nvPr/>
        </p:nvSpPr>
        <p:spPr>
          <a:xfrm>
            <a:off x="10425947" y="1470942"/>
            <a:ext cx="36260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Symbol" pitchFamily="2" charset="2"/>
              </a:rPr>
              <a:t>d</a:t>
            </a:r>
            <a:r>
              <a:rPr lang="en-US" sz="1400" i="1" dirty="0">
                <a:latin typeface="+mn-lt"/>
              </a:rPr>
              <a:t>x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D7200A4-CBBD-1D45-90E8-030A104C7499}"/>
              </a:ext>
            </a:extLst>
          </p:cNvPr>
          <p:cNvSpPr txBox="1"/>
          <p:nvPr/>
        </p:nvSpPr>
        <p:spPr>
          <a:xfrm>
            <a:off x="9926199" y="1897792"/>
            <a:ext cx="36259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i="1" dirty="0" err="1">
                <a:latin typeface="+mn-lt"/>
              </a:rPr>
              <a:t>y</a:t>
            </a:r>
            <a:endParaRPr lang="en-US" sz="1400" i="1" dirty="0">
              <a:latin typeface="+mn-lt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411F012-E4A1-A34F-87BA-218E098FD2B5}"/>
              </a:ext>
            </a:extLst>
          </p:cNvPr>
          <p:cNvGrpSpPr/>
          <p:nvPr/>
        </p:nvGrpSpPr>
        <p:grpSpPr>
          <a:xfrm>
            <a:off x="9350240" y="896639"/>
            <a:ext cx="1796627" cy="286232"/>
            <a:chOff x="7945016" y="5659563"/>
            <a:chExt cx="1218295" cy="286232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0E688BA-7B24-2642-B33B-D1E9DE423471}"/>
                </a:ext>
              </a:extLst>
            </p:cNvPr>
            <p:cNvSpPr txBox="1"/>
            <p:nvPr/>
          </p:nvSpPr>
          <p:spPr>
            <a:xfrm>
              <a:off x="8842389" y="5659563"/>
              <a:ext cx="32092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Symbol" pitchFamily="2" charset="2"/>
                </a:rPr>
                <a:t>F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D6BE0A29-C199-424E-AEA7-5D71D2269193}"/>
                </a:ext>
              </a:extLst>
            </p:cNvPr>
            <p:cNvSpPr txBox="1"/>
            <p:nvPr/>
          </p:nvSpPr>
          <p:spPr>
            <a:xfrm>
              <a:off x="8393702" y="5659563"/>
              <a:ext cx="32092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Symbol" pitchFamily="2" charset="2"/>
                </a:rPr>
                <a:t>F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D34C9B5E-1988-DE44-BCB6-B53209C72A41}"/>
                </a:ext>
              </a:extLst>
            </p:cNvPr>
            <p:cNvSpPr txBox="1"/>
            <p:nvPr/>
          </p:nvSpPr>
          <p:spPr>
            <a:xfrm>
              <a:off x="7945016" y="5659563"/>
              <a:ext cx="32092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Symbol" pitchFamily="2" charset="2"/>
                </a:rPr>
                <a:t>F</a:t>
              </a:r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0923D476-5FC2-B949-A371-DE0DACABBBB0}"/>
              </a:ext>
            </a:extLst>
          </p:cNvPr>
          <p:cNvSpPr txBox="1"/>
          <p:nvPr/>
        </p:nvSpPr>
        <p:spPr>
          <a:xfrm>
            <a:off x="10011920" y="1557771"/>
            <a:ext cx="4732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Symbol" pitchFamily="2" charset="2"/>
              </a:rPr>
              <a:t>F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BA565E1-E584-AB4A-9274-5798187D8FCA}"/>
              </a:ext>
            </a:extLst>
          </p:cNvPr>
          <p:cNvSpPr txBox="1"/>
          <p:nvPr/>
        </p:nvSpPr>
        <p:spPr>
          <a:xfrm>
            <a:off x="9350240" y="1557771"/>
            <a:ext cx="4732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Symbol" pitchFamily="2" charset="2"/>
              </a:rPr>
              <a:t>F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62A74A92-A565-0946-8F26-FABB6B8411CB}"/>
              </a:ext>
            </a:extLst>
          </p:cNvPr>
          <p:cNvSpPr txBox="1"/>
          <p:nvPr/>
        </p:nvSpPr>
        <p:spPr>
          <a:xfrm>
            <a:off x="10236722" y="2251901"/>
            <a:ext cx="4732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Symbol" pitchFamily="2" charset="2"/>
              </a:rPr>
              <a:t>F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2721DCF-0D3C-C447-AD97-5B0B5EFB359A}"/>
              </a:ext>
            </a:extLst>
          </p:cNvPr>
          <p:cNvSpPr txBox="1"/>
          <p:nvPr/>
        </p:nvSpPr>
        <p:spPr>
          <a:xfrm>
            <a:off x="9350240" y="2218903"/>
            <a:ext cx="4732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Symbol" pitchFamily="2" charset="2"/>
              </a:rPr>
              <a:t>F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BB666D9-2C5B-F74A-A0CA-272EE6936E55}"/>
              </a:ext>
            </a:extLst>
          </p:cNvPr>
          <p:cNvSpPr txBox="1"/>
          <p:nvPr/>
        </p:nvSpPr>
        <p:spPr>
          <a:xfrm>
            <a:off x="10730077" y="1726321"/>
            <a:ext cx="47326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latin typeface="Symbol" pitchFamily="2" charset="2"/>
              </a:rPr>
              <a:t>F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0A77A1E4-60FB-E94E-B82A-FA0530D2A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916" y="3921412"/>
            <a:ext cx="1168400" cy="22860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D6BED72E-D28C-F340-8575-F679FD917A03}"/>
              </a:ext>
            </a:extLst>
          </p:cNvPr>
          <p:cNvSpPr txBox="1"/>
          <p:nvPr/>
        </p:nvSpPr>
        <p:spPr>
          <a:xfrm>
            <a:off x="399606" y="3864896"/>
            <a:ext cx="115018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Because of non-centered FD, expression is locally of order                     , but solver still globally ~                      .</a:t>
            </a:r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37012999-2085-3842-B64C-69506AB6FA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273" y="3921412"/>
            <a:ext cx="13716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9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8A6E8166-F9B1-0F45-9460-C97841BB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0" y="1804454"/>
            <a:ext cx="7645400" cy="584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A1E153-0D0F-B947-A7ED-6F31F60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8" y="149847"/>
            <a:ext cx="11372473" cy="510909"/>
          </a:xfrm>
        </p:spPr>
        <p:txBody>
          <a:bodyPr/>
          <a:lstStyle/>
          <a:p>
            <a:r>
              <a:rPr lang="en-US" dirty="0"/>
              <a:t>Electrostatic field solve – relaxation to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2302-5DC5-9D4F-AE05-7FCF835BA5F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12</a:t>
            </a:fld>
            <a:endParaRPr lang="en-US" alt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29D6E-76D6-8948-A3DD-966F5CB1F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62" y="886262"/>
            <a:ext cx="876300" cy="457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F944C3-78CA-AE4D-B931-E0705878E166}"/>
              </a:ext>
            </a:extLst>
          </p:cNvPr>
          <p:cNvSpPr txBox="1"/>
          <p:nvPr/>
        </p:nvSpPr>
        <p:spPr>
          <a:xfrm>
            <a:off x="8676318" y="1005041"/>
            <a:ext cx="42832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817AB4-ADBC-2B4B-A587-B7D576BC83FA}"/>
              </a:ext>
            </a:extLst>
          </p:cNvPr>
          <p:cNvSpPr txBox="1"/>
          <p:nvPr/>
        </p:nvSpPr>
        <p:spPr>
          <a:xfrm>
            <a:off x="8778109" y="1644153"/>
            <a:ext cx="224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5716FE-6ECB-EA41-A926-E545910D35F1}"/>
              </a:ext>
            </a:extLst>
          </p:cNvPr>
          <p:cNvSpPr txBox="1"/>
          <p:nvPr/>
        </p:nvSpPr>
        <p:spPr>
          <a:xfrm>
            <a:off x="8698760" y="2334243"/>
            <a:ext cx="3834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i="1" dirty="0"/>
              <a:t>j-1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68E27-A3ED-C145-83C4-230C77EB057E}"/>
              </a:ext>
            </a:extLst>
          </p:cNvPr>
          <p:cNvGrpSpPr/>
          <p:nvPr/>
        </p:nvGrpSpPr>
        <p:grpSpPr>
          <a:xfrm>
            <a:off x="9069771" y="537193"/>
            <a:ext cx="2579534" cy="2579534"/>
            <a:chOff x="9069771" y="537193"/>
            <a:chExt cx="2579534" cy="257953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6A9CF6B-64BE-864A-868C-5441AB31C5E4}"/>
                </a:ext>
              </a:extLst>
            </p:cNvPr>
            <p:cNvGrpSpPr/>
            <p:nvPr/>
          </p:nvGrpSpPr>
          <p:grpSpPr>
            <a:xfrm>
              <a:off x="9069771" y="1148157"/>
              <a:ext cx="2579534" cy="1329202"/>
              <a:chOff x="8875866" y="1258160"/>
              <a:chExt cx="2579534" cy="132920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4F11EEA-60B2-4F45-BB17-985BB3FFABF7}"/>
                  </a:ext>
                </a:extLst>
              </p:cNvPr>
              <p:cNvCxnSpPr/>
              <p:nvPr/>
            </p:nvCxnSpPr>
            <p:spPr>
              <a:xfrm>
                <a:off x="8875866" y="1258160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D821E7E-B159-BD42-B949-A4FF044C0E15}"/>
                  </a:ext>
                </a:extLst>
              </p:cNvPr>
              <p:cNvCxnSpPr/>
              <p:nvPr/>
            </p:nvCxnSpPr>
            <p:spPr>
              <a:xfrm>
                <a:off x="8875866" y="1922761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58870DD-FF27-3346-9C7C-D85E9E8BA54F}"/>
                  </a:ext>
                </a:extLst>
              </p:cNvPr>
              <p:cNvCxnSpPr/>
              <p:nvPr/>
            </p:nvCxnSpPr>
            <p:spPr>
              <a:xfrm>
                <a:off x="8875867" y="2587362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CD44054-DEF9-6A4C-B43E-F0727E39535B}"/>
                </a:ext>
              </a:extLst>
            </p:cNvPr>
            <p:cNvGrpSpPr/>
            <p:nvPr/>
          </p:nvGrpSpPr>
          <p:grpSpPr>
            <a:xfrm rot="5400000">
              <a:off x="9069770" y="1162359"/>
              <a:ext cx="2579534" cy="1329202"/>
              <a:chOff x="8875866" y="1258160"/>
              <a:chExt cx="2579534" cy="1329202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F0C9824-9C02-4840-906D-1A9A8B6AC32D}"/>
                  </a:ext>
                </a:extLst>
              </p:cNvPr>
              <p:cNvCxnSpPr/>
              <p:nvPr/>
            </p:nvCxnSpPr>
            <p:spPr>
              <a:xfrm>
                <a:off x="8875866" y="1258160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F05343E-1816-4241-9060-121446B2ED36}"/>
                  </a:ext>
                </a:extLst>
              </p:cNvPr>
              <p:cNvCxnSpPr/>
              <p:nvPr/>
            </p:nvCxnSpPr>
            <p:spPr>
              <a:xfrm>
                <a:off x="8875866" y="1922761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460677D-6A0A-314B-8A5F-204884831E80}"/>
                  </a:ext>
                </a:extLst>
              </p:cNvPr>
              <p:cNvCxnSpPr/>
              <p:nvPr/>
            </p:nvCxnSpPr>
            <p:spPr>
              <a:xfrm>
                <a:off x="8875867" y="2587362"/>
                <a:ext cx="257953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9961CDE-B62B-D44B-A412-2C2C9B0CDF6A}"/>
                </a:ext>
              </a:extLst>
            </p:cNvPr>
            <p:cNvSpPr/>
            <p:nvPr/>
          </p:nvSpPr>
          <p:spPr>
            <a:xfrm>
              <a:off x="10305513" y="1759709"/>
              <a:ext cx="112371" cy="10972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C0E7733-7E2C-7F4E-BE70-C8B3A2AA3584}"/>
                </a:ext>
              </a:extLst>
            </p:cNvPr>
            <p:cNvSpPr/>
            <p:nvPr/>
          </p:nvSpPr>
          <p:spPr>
            <a:xfrm>
              <a:off x="9639429" y="1759709"/>
              <a:ext cx="112371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805FEBB-4058-3849-B128-F792449E5D4A}"/>
                </a:ext>
              </a:extLst>
            </p:cNvPr>
            <p:cNvSpPr/>
            <p:nvPr/>
          </p:nvSpPr>
          <p:spPr>
            <a:xfrm>
              <a:off x="10972017" y="1759709"/>
              <a:ext cx="112371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ED0FDBA-A88E-DB44-8461-35ED84051829}"/>
                </a:ext>
              </a:extLst>
            </p:cNvPr>
            <p:cNvSpPr/>
            <p:nvPr/>
          </p:nvSpPr>
          <p:spPr>
            <a:xfrm>
              <a:off x="10305513" y="1091670"/>
              <a:ext cx="112371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6D1534-7E46-9446-8D33-AB5B8CBB07F3}"/>
                </a:ext>
              </a:extLst>
            </p:cNvPr>
            <p:cNvSpPr/>
            <p:nvPr/>
          </p:nvSpPr>
          <p:spPr>
            <a:xfrm>
              <a:off x="10305513" y="2425933"/>
              <a:ext cx="112371" cy="1097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020DEE3-5868-BA43-BB97-1A16F9F55B27}"/>
                </a:ext>
              </a:extLst>
            </p:cNvPr>
            <p:cNvSpPr/>
            <p:nvPr/>
          </p:nvSpPr>
          <p:spPr>
            <a:xfrm>
              <a:off x="9639429" y="1091670"/>
              <a:ext cx="112371" cy="1097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ACE985D-F49A-734D-B8D0-A5EBCB16B935}"/>
                </a:ext>
              </a:extLst>
            </p:cNvPr>
            <p:cNvSpPr/>
            <p:nvPr/>
          </p:nvSpPr>
          <p:spPr>
            <a:xfrm>
              <a:off x="9639429" y="2425933"/>
              <a:ext cx="112371" cy="1097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2165D3-85FF-AC45-A4B9-8C6967D86433}"/>
                </a:ext>
              </a:extLst>
            </p:cNvPr>
            <p:cNvSpPr/>
            <p:nvPr/>
          </p:nvSpPr>
          <p:spPr>
            <a:xfrm>
              <a:off x="10972017" y="1091670"/>
              <a:ext cx="112371" cy="1097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10D97A3-25F8-9947-937F-FDBEB824DE8E}"/>
                </a:ext>
              </a:extLst>
            </p:cNvPr>
            <p:cNvSpPr/>
            <p:nvPr/>
          </p:nvSpPr>
          <p:spPr>
            <a:xfrm>
              <a:off x="10972017" y="2425933"/>
              <a:ext cx="112371" cy="109728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ight Arrow 37">
            <a:extLst>
              <a:ext uri="{FF2B5EF4-FFF2-40B4-BE49-F238E27FC236}">
                <a16:creationId xmlns:a16="http://schemas.microsoft.com/office/drawing/2014/main" id="{48F7F021-D635-CB46-A405-C1D70A1A49A9}"/>
              </a:ext>
            </a:extLst>
          </p:cNvPr>
          <p:cNvSpPr/>
          <p:nvPr/>
        </p:nvSpPr>
        <p:spPr bwMode="auto">
          <a:xfrm>
            <a:off x="262840" y="1869437"/>
            <a:ext cx="329695" cy="2413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126" eaLnBrk="0" hangingPunct="0"/>
            <a:endParaRPr lang="en-US" sz="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10ED7A8-9154-EA46-836F-26CEB7295621}"/>
              </a:ext>
            </a:extLst>
          </p:cNvPr>
          <p:cNvGrpSpPr/>
          <p:nvPr/>
        </p:nvGrpSpPr>
        <p:grpSpPr>
          <a:xfrm>
            <a:off x="10028911" y="1772193"/>
            <a:ext cx="667512" cy="91440"/>
            <a:chOff x="10359537" y="1721797"/>
            <a:chExt cx="671475" cy="18288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80EE26-A335-8D45-A791-F820B3FA716A}"/>
                </a:ext>
              </a:extLst>
            </p:cNvPr>
            <p:cNvCxnSpPr/>
            <p:nvPr/>
          </p:nvCxnSpPr>
          <p:spPr>
            <a:xfrm rot="5400000">
              <a:off x="10939572" y="1813237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1BA75AF-9CB8-7848-9EB6-9E4EC2AA221E}"/>
                </a:ext>
              </a:extLst>
            </p:cNvPr>
            <p:cNvCxnSpPr/>
            <p:nvPr/>
          </p:nvCxnSpPr>
          <p:spPr>
            <a:xfrm rot="5400000">
              <a:off x="10268097" y="1813237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93E4931-D430-904A-A4D4-1164C6694556}"/>
              </a:ext>
            </a:extLst>
          </p:cNvPr>
          <p:cNvGrpSpPr/>
          <p:nvPr/>
        </p:nvGrpSpPr>
        <p:grpSpPr>
          <a:xfrm rot="5400000">
            <a:off x="10028255" y="1763495"/>
            <a:ext cx="671475" cy="91440"/>
            <a:chOff x="10359537" y="1721797"/>
            <a:chExt cx="671475" cy="182880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2E85723-7391-C64C-83EE-1DE83E1D0A92}"/>
                </a:ext>
              </a:extLst>
            </p:cNvPr>
            <p:cNvCxnSpPr/>
            <p:nvPr/>
          </p:nvCxnSpPr>
          <p:spPr>
            <a:xfrm rot="5400000">
              <a:off x="10939572" y="1813237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D2C675CA-AB0C-554B-BB01-4B77AEB69FCE}"/>
                </a:ext>
              </a:extLst>
            </p:cNvPr>
            <p:cNvCxnSpPr/>
            <p:nvPr/>
          </p:nvCxnSpPr>
          <p:spPr>
            <a:xfrm rot="5400000">
              <a:off x="10268097" y="1813237"/>
              <a:ext cx="18288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075C91E-9031-4148-AF46-5F5BDFF7E57C}"/>
              </a:ext>
            </a:extLst>
          </p:cNvPr>
          <p:cNvGrpSpPr/>
          <p:nvPr/>
        </p:nvGrpSpPr>
        <p:grpSpPr>
          <a:xfrm>
            <a:off x="9350240" y="896639"/>
            <a:ext cx="1796627" cy="1608496"/>
            <a:chOff x="9623991" y="895760"/>
            <a:chExt cx="1796627" cy="1608496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ADA7DA21-F50D-9648-ACCF-D29341BF47B3}"/>
                </a:ext>
              </a:extLst>
            </p:cNvPr>
            <p:cNvGrpSpPr/>
            <p:nvPr/>
          </p:nvGrpSpPr>
          <p:grpSpPr>
            <a:xfrm>
              <a:off x="9623991" y="895760"/>
              <a:ext cx="1796627" cy="286232"/>
              <a:chOff x="7945016" y="5659563"/>
              <a:chExt cx="1218295" cy="286232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A52BEF2-5026-AE4B-BA74-129A6F9252EC}"/>
                  </a:ext>
                </a:extLst>
              </p:cNvPr>
              <p:cNvSpPr txBox="1"/>
              <p:nvPr/>
            </p:nvSpPr>
            <p:spPr>
              <a:xfrm>
                <a:off x="8842389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B9C3D67-513C-EF4C-B47D-540465F28597}"/>
                  </a:ext>
                </a:extLst>
              </p:cNvPr>
              <p:cNvSpPr txBox="1"/>
              <p:nvPr/>
            </p:nvSpPr>
            <p:spPr>
              <a:xfrm>
                <a:off x="8393702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36322C1-55A6-854F-B4D4-D49B4E609E83}"/>
                  </a:ext>
                </a:extLst>
              </p:cNvPr>
              <p:cNvSpPr txBox="1"/>
              <p:nvPr/>
            </p:nvSpPr>
            <p:spPr>
              <a:xfrm>
                <a:off x="7945016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BF876DD4-BCCC-A745-9EF5-BB833BE01F4E}"/>
                </a:ext>
              </a:extLst>
            </p:cNvPr>
            <p:cNvGrpSpPr/>
            <p:nvPr/>
          </p:nvGrpSpPr>
          <p:grpSpPr>
            <a:xfrm>
              <a:off x="9623991" y="1556892"/>
              <a:ext cx="1796627" cy="286232"/>
              <a:chOff x="7945016" y="5659563"/>
              <a:chExt cx="1218295" cy="286232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4BB666D9-2C5B-F74A-A0CA-272EE6936E55}"/>
                  </a:ext>
                </a:extLst>
              </p:cNvPr>
              <p:cNvSpPr txBox="1"/>
              <p:nvPr/>
            </p:nvSpPr>
            <p:spPr>
              <a:xfrm>
                <a:off x="8842389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16B1464-08F3-3F42-9E13-D7AB597B2A14}"/>
                  </a:ext>
                </a:extLst>
              </p:cNvPr>
              <p:cNvSpPr txBox="1"/>
              <p:nvPr/>
            </p:nvSpPr>
            <p:spPr>
              <a:xfrm>
                <a:off x="8393702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683786C-7F90-1D49-A1AB-7592C7BDD5C0}"/>
                  </a:ext>
                </a:extLst>
              </p:cNvPr>
              <p:cNvSpPr txBox="1"/>
              <p:nvPr/>
            </p:nvSpPr>
            <p:spPr>
              <a:xfrm>
                <a:off x="7945016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5E7BAC0-F390-094B-8DAF-8523EE9739D9}"/>
                </a:ext>
              </a:extLst>
            </p:cNvPr>
            <p:cNvGrpSpPr/>
            <p:nvPr/>
          </p:nvGrpSpPr>
          <p:grpSpPr>
            <a:xfrm>
              <a:off x="9623991" y="2218024"/>
              <a:ext cx="1796627" cy="286232"/>
              <a:chOff x="7945016" y="5659563"/>
              <a:chExt cx="1218295" cy="286232"/>
            </a:xfrm>
          </p:grpSpPr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3C59270-0CC4-A441-BA36-77DB18850338}"/>
                  </a:ext>
                </a:extLst>
              </p:cNvPr>
              <p:cNvSpPr txBox="1"/>
              <p:nvPr/>
            </p:nvSpPr>
            <p:spPr>
              <a:xfrm>
                <a:off x="8842389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757EA9A-510D-D740-8D61-8E7E23DF99B7}"/>
                  </a:ext>
                </a:extLst>
              </p:cNvPr>
              <p:cNvSpPr txBox="1"/>
              <p:nvPr/>
            </p:nvSpPr>
            <p:spPr>
              <a:xfrm>
                <a:off x="8393702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41B4451B-7DF1-254E-B46C-9F829292F1F0}"/>
                  </a:ext>
                </a:extLst>
              </p:cNvPr>
              <p:cNvSpPr txBox="1"/>
              <p:nvPr/>
            </p:nvSpPr>
            <p:spPr>
              <a:xfrm>
                <a:off x="7945016" y="5659563"/>
                <a:ext cx="320922" cy="28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>
                    <a:latin typeface="Symbol" pitchFamily="2" charset="2"/>
                  </a:rPr>
                  <a:t>F</a:t>
                </a:r>
              </a:p>
            </p:txBody>
          </p:sp>
        </p:grp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F6FCFDBA-C4ED-E842-B463-C2E21E06CEB8}"/>
              </a:ext>
            </a:extLst>
          </p:cNvPr>
          <p:cNvCxnSpPr/>
          <p:nvPr/>
        </p:nvCxnSpPr>
        <p:spPr>
          <a:xfrm>
            <a:off x="9691791" y="746352"/>
            <a:ext cx="664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477C709-F97C-CD4F-BE33-30791293715B}"/>
              </a:ext>
            </a:extLst>
          </p:cNvPr>
          <p:cNvCxnSpPr>
            <a:cxnSpLocks/>
          </p:cNvCxnSpPr>
          <p:nvPr/>
        </p:nvCxnSpPr>
        <p:spPr>
          <a:xfrm rot="5400000">
            <a:off x="9037712" y="1477500"/>
            <a:ext cx="6646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>
            <a:extLst>
              <a:ext uri="{FF2B5EF4-FFF2-40B4-BE49-F238E27FC236}">
                <a16:creationId xmlns:a16="http://schemas.microsoft.com/office/drawing/2014/main" id="{A9B7E160-AA0A-A242-9642-95EEA29C9F88}"/>
              </a:ext>
            </a:extLst>
          </p:cNvPr>
          <p:cNvSpPr txBox="1"/>
          <p:nvPr/>
        </p:nvSpPr>
        <p:spPr>
          <a:xfrm>
            <a:off x="9834928" y="603236"/>
            <a:ext cx="385041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i="1" dirty="0" err="1">
                <a:latin typeface="+mn-lt"/>
              </a:rPr>
              <a:t>x</a:t>
            </a:r>
            <a:endParaRPr lang="en-US" sz="1400" i="1" dirty="0">
              <a:latin typeface="+mn-lt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8907ADB-F3A0-D140-8B4B-AEBAE26C98B2}"/>
              </a:ext>
            </a:extLst>
          </p:cNvPr>
          <p:cNvSpPr txBox="1"/>
          <p:nvPr/>
        </p:nvSpPr>
        <p:spPr>
          <a:xfrm rot="16200000">
            <a:off x="9157720" y="1347558"/>
            <a:ext cx="385041" cy="2862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latin typeface="Symbol" pitchFamily="2" charset="2"/>
              </a:rPr>
              <a:t>D</a:t>
            </a:r>
            <a:r>
              <a:rPr lang="en-US" sz="1400" i="1" dirty="0" err="1">
                <a:latin typeface="+mn-lt"/>
              </a:rPr>
              <a:t>y</a:t>
            </a:r>
            <a:endParaRPr lang="en-US" sz="1400" i="1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5067D-DE8D-8742-BAF6-E26098A79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87" y="832635"/>
            <a:ext cx="1485900" cy="5080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59B23A51-46C1-5349-ACCA-78738CD906D9}"/>
              </a:ext>
            </a:extLst>
          </p:cNvPr>
          <p:cNvSpPr txBox="1"/>
          <p:nvPr/>
        </p:nvSpPr>
        <p:spPr>
          <a:xfrm>
            <a:off x="2102001" y="900907"/>
            <a:ext cx="321979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Diffusion equation relaxes to  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3236BF7D-24FA-ED4D-9930-D819694780CA}"/>
              </a:ext>
            </a:extLst>
          </p:cNvPr>
          <p:cNvSpPr txBox="1"/>
          <p:nvPr/>
        </p:nvSpPr>
        <p:spPr>
          <a:xfrm>
            <a:off x="202861" y="2849646"/>
            <a:ext cx="17107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More generally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AF274933-C367-6B4B-AF81-07DA20E7C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283" y="2909319"/>
            <a:ext cx="3594100" cy="1422400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6F8BF52D-F29D-C74F-9D07-49B8608976C7}"/>
              </a:ext>
            </a:extLst>
          </p:cNvPr>
          <p:cNvSpPr txBox="1"/>
          <p:nvPr/>
        </p:nvSpPr>
        <p:spPr>
          <a:xfrm>
            <a:off x="3336188" y="4756583"/>
            <a:ext cx="534013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There exists many ways to interpret procedure and adapt to speedup convergence varying coefficients, ordering of updates, etc.</a:t>
            </a:r>
          </a:p>
        </p:txBody>
      </p:sp>
    </p:spTree>
    <p:extLst>
      <p:ext uri="{BB962C8B-B14F-4D97-AF65-F5344CB8AC3E}">
        <p14:creationId xmlns:p14="http://schemas.microsoft.com/office/powerpoint/2010/main" val="235475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E153-0D0F-B947-A7ED-6F31F60C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28" y="149847"/>
            <a:ext cx="11372473" cy="510909"/>
          </a:xfrm>
        </p:spPr>
        <p:txBody>
          <a:bodyPr/>
          <a:lstStyle/>
          <a:p>
            <a:r>
              <a:rPr lang="en-US" dirty="0"/>
              <a:t>Electrostatic field solve – multigrid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2302-5DC5-9D4F-AE05-7FCF835BA5F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13</a:t>
            </a:fld>
            <a:endParaRPr lang="en-US" altLang="x-none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669182B-14B9-074A-86C7-73EE4469FEA5}"/>
              </a:ext>
            </a:extLst>
          </p:cNvPr>
          <p:cNvSpPr txBox="1"/>
          <p:nvPr/>
        </p:nvSpPr>
        <p:spPr>
          <a:xfrm>
            <a:off x="82927" y="916714"/>
            <a:ext cx="9322329" cy="527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Main limitation of relaxation method comes from locality of procedure.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Multigrid method enables much faster convergence by enabling multi-resolution solve.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Procedure: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Partial relaxation on fine grid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Restrict residue to coarser grid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Partial relaxation on coarser grid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Repeat recursively up to coarsest grid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Interpolate correction to finer grid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Partial relaxation on coarser grid 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Repeat recursively up to finest grid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Repeat all until convergence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904009BD-D1E4-6F45-AF8E-9A5C01890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247" y="2328008"/>
            <a:ext cx="5466320" cy="292665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3811C15F-759E-5B4A-824C-53C826BF1B67}"/>
              </a:ext>
            </a:extLst>
          </p:cNvPr>
          <p:cNvSpPr/>
          <p:nvPr/>
        </p:nvSpPr>
        <p:spPr>
          <a:xfrm>
            <a:off x="6959919" y="5279793"/>
            <a:ext cx="49711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Courtesy: https://</a:t>
            </a:r>
            <a:r>
              <a:rPr lang="en-US" sz="900" dirty="0" err="1"/>
              <a:t>devblogs.nvidia.com</a:t>
            </a:r>
            <a:r>
              <a:rPr lang="en-US" sz="900" dirty="0"/>
              <a:t>/high-performance-geometric-multi-grid-</a:t>
            </a:r>
            <a:r>
              <a:rPr lang="en-US" sz="900" dirty="0" err="1"/>
              <a:t>gpu</a:t>
            </a:r>
            <a:r>
              <a:rPr lang="en-US" sz="900" dirty="0"/>
              <a:t>-acceleration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649CD8-F8ED-9142-A0BE-EC300F444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12" y="2328008"/>
            <a:ext cx="1371600" cy="482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B89257-B47E-734E-824B-C7E9F817B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812" y="3243873"/>
            <a:ext cx="1701800" cy="495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FA3E8-E4EE-F744-84A0-7C6DF7586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702" y="2887294"/>
            <a:ext cx="16510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96CF3-5C37-7E42-8402-326DC8B66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072" y="4231168"/>
            <a:ext cx="1524000" cy="2413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928A588-926E-AE4D-9D3C-D19C692B8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5385" y="4533538"/>
            <a:ext cx="1701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192B-60CB-FD47-BD25-02F3BFA0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2281-43C7-EC44-8344-0F24550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03" y="1475740"/>
            <a:ext cx="10482266" cy="4047778"/>
          </a:xfrm>
        </p:spPr>
        <p:txBody>
          <a:bodyPr/>
          <a:lstStyle/>
          <a:p>
            <a:r>
              <a:rPr lang="en-US" dirty="0"/>
              <a:t>Intro</a:t>
            </a:r>
          </a:p>
          <a:p>
            <a:r>
              <a:rPr lang="en-US" dirty="0"/>
              <a:t>Pushing particles</a:t>
            </a:r>
          </a:p>
          <a:p>
            <a:r>
              <a:rPr lang="en-US" dirty="0"/>
              <a:t>Field solve</a:t>
            </a:r>
          </a:p>
          <a:p>
            <a:r>
              <a:rPr lang="en-US" dirty="0">
                <a:solidFill>
                  <a:srgbClr val="C00000"/>
                </a:solidFill>
              </a:rPr>
              <a:t>Interpolation between particles and fields</a:t>
            </a:r>
          </a:p>
          <a:p>
            <a:r>
              <a:rPr lang="en-US" dirty="0"/>
              <a:t>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BDFE0-94C6-274D-B988-F362DB342F7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14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4086681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6BE68F7-F063-8E4F-964B-8464ED2E64A9}"/>
              </a:ext>
            </a:extLst>
          </p:cNvPr>
          <p:cNvSpPr/>
          <p:nvPr/>
        </p:nvSpPr>
        <p:spPr>
          <a:xfrm>
            <a:off x="0" y="6175513"/>
            <a:ext cx="12188825" cy="682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F01B8-E5CA-D840-A730-AE324DC243A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>
                <a:solidFill>
                  <a:schemeClr val="tx1"/>
                </a:solidFill>
              </a:rPr>
              <a:pPr/>
              <a:t>15</a:t>
            </a:fld>
            <a:endParaRPr lang="en-US" altLang="x-none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880657-48D5-3247-9ABB-C1C5DF5F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3" y="200403"/>
            <a:ext cx="6174251" cy="510909"/>
          </a:xfrm>
        </p:spPr>
        <p:txBody>
          <a:bodyPr/>
          <a:lstStyle/>
          <a:p>
            <a:r>
              <a:rPr lang="en-US" dirty="0"/>
              <a:t>Splines are commonly used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B95743-5AE4-F840-812E-794569A1E9D9}"/>
              </a:ext>
            </a:extLst>
          </p:cNvPr>
          <p:cNvSpPr txBox="1"/>
          <p:nvPr/>
        </p:nvSpPr>
        <p:spPr>
          <a:xfrm>
            <a:off x="435881" y="6464156"/>
            <a:ext cx="4309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j-lt"/>
              </a:rPr>
              <a:t>Courtesy: </a:t>
            </a:r>
            <a:r>
              <a:rPr lang="en-US" sz="900" dirty="0" err="1">
                <a:latin typeface="+mj-lt"/>
              </a:rPr>
              <a:t>Hockney</a:t>
            </a:r>
            <a:r>
              <a:rPr lang="en-US" sz="900" dirty="0">
                <a:latin typeface="+mj-lt"/>
              </a:rPr>
              <a:t> &amp; Eastwood, “Computer Simulations using Particles”, IOP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12A32B3-4789-7B45-A278-D696FB1D2D8D}"/>
              </a:ext>
            </a:extLst>
          </p:cNvPr>
          <p:cNvSpPr txBox="1">
            <a:spLocks/>
          </p:cNvSpPr>
          <p:nvPr/>
        </p:nvSpPr>
        <p:spPr>
          <a:xfrm>
            <a:off x="421779" y="1022651"/>
            <a:ext cx="5551978" cy="469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Spline of order n is n times convolution of </a:t>
            </a:r>
            <a:r>
              <a:rPr lang="en-US" sz="2000" dirty="0">
                <a:latin typeface="Symbol" charset="2"/>
                <a:ea typeface="Symbol" charset="2"/>
                <a:cs typeface="Symbol" charset="2"/>
              </a:rPr>
              <a:t>P</a:t>
            </a:r>
          </a:p>
          <a:p>
            <a:endParaRPr lang="en-US" sz="20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52CD49-BC8D-7B49-900D-227AE5F04D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34767" y="242511"/>
          <a:ext cx="1891527" cy="1750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812">
                  <a:extLst>
                    <a:ext uri="{9D8B030D-6E8A-4147-A177-3AD203B41FA5}">
                      <a16:colId xmlns:a16="http://schemas.microsoft.com/office/drawing/2014/main" val="2500300579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3129423259"/>
                    </a:ext>
                  </a:extLst>
                </a:gridCol>
              </a:tblGrid>
              <a:tr h="488422">
                <a:tc>
                  <a:txBody>
                    <a:bodyPr/>
                    <a:lstStyle/>
                    <a:p>
                      <a:r>
                        <a:rPr lang="en-US" sz="1400" dirty="0"/>
                        <a:t>order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Cloud shape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00416"/>
                  </a:ext>
                </a:extLst>
              </a:tr>
              <a:tr h="309203">
                <a:tc>
                  <a:txBody>
                    <a:bodyPr/>
                    <a:lstStyle/>
                    <a:p>
                      <a:r>
                        <a:rPr lang="en-US" sz="1400" dirty="0"/>
                        <a:t>0 “NGP”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Symbol" pitchFamily="2" charset="2"/>
                        </a:rPr>
                        <a:t>d</a:t>
                      </a:r>
                      <a:endParaRPr lang="en-US" sz="1400" baseline="30000" dirty="0">
                        <a:latin typeface="Symbol" pitchFamily="2" charset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25449"/>
                  </a:ext>
                </a:extLst>
              </a:tr>
              <a:tr h="309203">
                <a:tc>
                  <a:txBody>
                    <a:bodyPr/>
                    <a:lstStyle/>
                    <a:p>
                      <a:r>
                        <a:rPr lang="en-US" sz="1400" dirty="0"/>
                        <a:t>1 “CIC”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Symbol" pitchFamily="2" charset="2"/>
                        </a:rPr>
                        <a:t>P</a:t>
                      </a:r>
                      <a:endParaRPr lang="en-US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81800"/>
                  </a:ext>
                </a:extLst>
              </a:tr>
              <a:tr h="290123">
                <a:tc>
                  <a:txBody>
                    <a:bodyPr/>
                    <a:lstStyle/>
                    <a:p>
                      <a:r>
                        <a:rPr lang="en-US" sz="1400" dirty="0"/>
                        <a:t>2 “TSC”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P*P</a:t>
                      </a:r>
                      <a:endParaRPr lang="en-US" sz="1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139322"/>
                  </a:ext>
                </a:extLst>
              </a:tr>
              <a:tr h="309203">
                <a:tc>
                  <a:txBody>
                    <a:bodyPr/>
                    <a:lstStyle/>
                    <a:p>
                      <a:r>
                        <a:rPr lang="en-US" sz="1400" dirty="0"/>
                        <a:t>3 “PQS”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P*P*P</a:t>
                      </a:r>
                      <a:endParaRPr lang="en-US" sz="1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49198"/>
                  </a:ext>
                </a:extLst>
              </a:tr>
            </a:tbl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20A3635-E484-A746-A3EA-2DAA13775B59}"/>
              </a:ext>
            </a:extLst>
          </p:cNvPr>
          <p:cNvGrpSpPr/>
          <p:nvPr/>
        </p:nvGrpSpPr>
        <p:grpSpPr>
          <a:xfrm>
            <a:off x="4088828" y="1993080"/>
            <a:ext cx="3125334" cy="4447028"/>
            <a:chOff x="8407789" y="2097147"/>
            <a:chExt cx="3125334" cy="4447028"/>
          </a:xfrm>
        </p:grpSpPr>
        <p:pic>
          <p:nvPicPr>
            <p:cNvPr id="9" name="Picture 8" descr="Screen Shot 2016-09-29 at 5.55.06 PM.png">
              <a:extLst>
                <a:ext uri="{FF2B5EF4-FFF2-40B4-BE49-F238E27FC236}">
                  <a16:creationId xmlns:a16="http://schemas.microsoft.com/office/drawing/2014/main" id="{0E9E8984-0C91-E949-94F9-1578D0E10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182"/>
            <a:stretch/>
          </p:blipFill>
          <p:spPr>
            <a:xfrm>
              <a:off x="8570987" y="2097147"/>
              <a:ext cx="2798938" cy="3001419"/>
            </a:xfrm>
            <a:prstGeom prst="rect">
              <a:avLst/>
            </a:prstGeom>
          </p:spPr>
        </p:pic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3AFFEC02-934F-344F-8CF0-1218A1CF82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07789" y="5266350"/>
              <a:ext cx="3125334" cy="127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  <a:normAutofit/>
            </a:bodyPr>
            <a:lstStyle>
              <a:lvl1pPr marL="230188" indent="-230188" algn="l" rtl="0" eaLnBrk="1" fontAlgn="base" hangingPunct="1">
                <a:lnSpc>
                  <a:spcPct val="90000"/>
                </a:lnSpc>
                <a:spcBef>
                  <a:spcPts val="14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25475" indent="-279400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-23018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/>
                <a:t>n⟶</a:t>
              </a:r>
              <a:r>
                <a:rPr lang="en-US" sz="1800" dirty="0">
                  <a:latin typeface="Symbol" pitchFamily="2" charset="2"/>
                </a:rPr>
                <a:t>∞</a:t>
              </a:r>
              <a:r>
                <a:rPr lang="en-US" sz="1800" dirty="0"/>
                <a:t> </a:t>
              </a:r>
              <a:r>
                <a:rPr lang="en-US" sz="1800" dirty="0">
                  <a:sym typeface="Wingdings" pitchFamily="2" charset="2"/>
                </a:rPr>
                <a:t> </a:t>
              </a:r>
              <a:r>
                <a:rPr lang="en-US" sz="1800" dirty="0" err="1">
                  <a:sym typeface="Wingdings" pitchFamily="2" charset="2"/>
                </a:rPr>
                <a:t>W</a:t>
              </a:r>
              <a:r>
                <a:rPr lang="en-US" sz="1800" dirty="0" err="1"/>
                <a:t>⟶Gaussian</a:t>
              </a:r>
              <a:endParaRPr lang="en-US" sz="1800" dirty="0"/>
            </a:p>
            <a:p>
              <a:r>
                <a:rPr lang="en-US" sz="1800" dirty="0"/>
                <a:t># points = (order+1)</a:t>
              </a:r>
              <a:r>
                <a:rPr lang="en-US" sz="1800" baseline="30000" dirty="0"/>
                <a:t>dimension</a:t>
              </a:r>
            </a:p>
            <a:p>
              <a:r>
                <a:rPr lang="en-US" sz="1800" dirty="0"/>
                <a:t>CIC is most common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FA99663F-95D1-B44A-B01C-FAF663CA71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540000">
            <a:off x="340167" y="2274101"/>
            <a:ext cx="3673192" cy="4050577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A282697-A6B0-574A-B87A-0CDD7433996F}"/>
              </a:ext>
            </a:extLst>
          </p:cNvPr>
          <p:cNvSpPr txBox="1">
            <a:spLocks/>
          </p:cNvSpPr>
          <p:nvPr/>
        </p:nvSpPr>
        <p:spPr>
          <a:xfrm>
            <a:off x="876962" y="2096257"/>
            <a:ext cx="2857588" cy="522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rgbClr val="A24D47"/>
                </a:solidFill>
              </a:rPr>
              <a:t>Cloud shape interpretation</a:t>
            </a:r>
            <a:endParaRPr lang="en-US" sz="1400" dirty="0">
              <a:solidFill>
                <a:srgbClr val="A24D47"/>
              </a:solidFill>
              <a:latin typeface="Symbol" charset="2"/>
              <a:ea typeface="Symbol" charset="2"/>
              <a:cs typeface="Symbol" charset="2"/>
            </a:endParaRPr>
          </a:p>
          <a:p>
            <a:pPr algn="ctr"/>
            <a:endParaRPr lang="en-US" sz="1400" dirty="0">
              <a:solidFill>
                <a:srgbClr val="A24D47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7FD233-12BC-C04A-B502-CED01ECAEB25}"/>
              </a:ext>
            </a:extLst>
          </p:cNvPr>
          <p:cNvGrpSpPr/>
          <p:nvPr/>
        </p:nvGrpSpPr>
        <p:grpSpPr>
          <a:xfrm>
            <a:off x="7456076" y="2096257"/>
            <a:ext cx="4105671" cy="4236626"/>
            <a:chOff x="4088828" y="2096257"/>
            <a:chExt cx="4105671" cy="423662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41C918B-F85B-8F46-BECC-8BA6A3010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540000">
              <a:off x="4168599" y="2281583"/>
              <a:ext cx="4025900" cy="4051300"/>
            </a:xfrm>
            <a:prstGeom prst="rect">
              <a:avLst/>
            </a:prstGeom>
          </p:spPr>
        </p:pic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6132B1C5-E665-F64F-A424-BD6ABDB9BDD9}"/>
                </a:ext>
              </a:extLst>
            </p:cNvPr>
            <p:cNvSpPr txBox="1">
              <a:spLocks/>
            </p:cNvSpPr>
            <p:nvPr/>
          </p:nvSpPr>
          <p:spPr>
            <a:xfrm>
              <a:off x="4088828" y="2096257"/>
              <a:ext cx="3787439" cy="5225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2"/>
                  </a:solidFill>
                  <a:latin typeface="+mj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Courier New"/>
                <a:buChar char="o"/>
                <a:defRPr sz="2000" kern="1200">
                  <a:solidFill>
                    <a:srgbClr val="1F497D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1F497D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rgbClr val="1F497D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rgbClr val="1F497D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dirty="0">
                  <a:solidFill>
                    <a:srgbClr val="A24D47"/>
                  </a:solidFill>
                </a:rPr>
                <a:t>Assignment function shape interpretation</a:t>
              </a:r>
              <a:endParaRPr lang="en-US" sz="1400" dirty="0">
                <a:solidFill>
                  <a:srgbClr val="A24D47"/>
                </a:solidFill>
                <a:latin typeface="Symbol" charset="2"/>
                <a:ea typeface="Symbol" charset="2"/>
                <a:cs typeface="Symbol" charset="2"/>
              </a:endParaRPr>
            </a:p>
            <a:p>
              <a:pPr algn="ctr"/>
              <a:endParaRPr lang="en-US" sz="1400" dirty="0">
                <a:solidFill>
                  <a:srgbClr val="A24D47"/>
                </a:solidFill>
              </a:endParaRPr>
            </a:p>
          </p:txBody>
        </p:sp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14BE30C-F7B4-AC4A-AA6C-954A1D23AA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27522" y="241648"/>
          <a:ext cx="3525729" cy="1750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605185858"/>
                    </a:ext>
                  </a:extLst>
                </a:gridCol>
                <a:gridCol w="2306529">
                  <a:extLst>
                    <a:ext uri="{9D8B030D-6E8A-4147-A177-3AD203B41FA5}">
                      <a16:colId xmlns:a16="http://schemas.microsoft.com/office/drawing/2014/main" val="3722050655"/>
                    </a:ext>
                  </a:extLst>
                </a:gridCol>
              </a:tblGrid>
              <a:tr h="488422">
                <a:tc>
                  <a:txBody>
                    <a:bodyPr/>
                    <a:lstStyle/>
                    <a:p>
                      <a:r>
                        <a:rPr lang="en-US" sz="1400" dirty="0"/>
                        <a:t>Assignment 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900416"/>
                  </a:ext>
                </a:extLst>
              </a:tr>
              <a:tr h="3092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P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Stepwise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325449"/>
                  </a:ext>
                </a:extLst>
              </a:tr>
              <a:tr h="3092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P*P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Continuous piecewise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181800"/>
                  </a:ext>
                </a:extLst>
              </a:tr>
              <a:tr h="2901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P*P*P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Continuous F+F’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139322"/>
                  </a:ext>
                </a:extLst>
              </a:tr>
              <a:tr h="3092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Symbol" pitchFamily="2" charset="2"/>
                        </a:rPr>
                        <a:t>P*P*P*P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Continuous F+F’+F’’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49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2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30" descr="Gain_bilinea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664" y="1403755"/>
            <a:ext cx="2946400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6162" y="1435002"/>
            <a:ext cx="48462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>
                <a:latin typeface="Calibri"/>
                <a:cs typeface="Calibri"/>
              </a:rPr>
              <a:t>Bilinear filter + compensation routinely used </a:t>
            </a:r>
          </a:p>
          <a:p>
            <a:pPr algn="r">
              <a:defRPr/>
            </a:pPr>
            <a:endParaRPr lang="en-US" dirty="0">
              <a:latin typeface="Calibri"/>
              <a:cs typeface="Calibri"/>
            </a:endParaRPr>
          </a:p>
          <a:p>
            <a:pPr algn="r">
              <a:defRPr/>
            </a:pPr>
            <a:r>
              <a:rPr lang="en-US" dirty="0">
                <a:latin typeface="Calibri"/>
                <a:cs typeface="Calibri"/>
              </a:rPr>
              <a:t>100% absorption at </a:t>
            </a:r>
            <a:r>
              <a:rPr lang="en-US" dirty="0" err="1">
                <a:latin typeface="Calibri"/>
                <a:cs typeface="Calibri"/>
              </a:rPr>
              <a:t>Nyquist</a:t>
            </a:r>
            <a:r>
              <a:rPr lang="en-US" dirty="0">
                <a:latin typeface="Calibri"/>
                <a:cs typeface="Calibri"/>
              </a:rPr>
              <a:t> freq.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197277" y="2108605"/>
            <a:ext cx="233564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/>
              <a:t>Bilinear (B)</a:t>
            </a:r>
          </a:p>
          <a:p>
            <a:pPr>
              <a:defRPr/>
            </a:pPr>
            <a:r>
              <a:rPr lang="en-US" sz="1200" dirty="0"/>
              <a:t>Bilinear (B) + compensation (C)</a:t>
            </a:r>
          </a:p>
        </p:txBody>
      </p:sp>
      <p:grpSp>
        <p:nvGrpSpPr>
          <p:cNvPr id="50183" name="Group 28"/>
          <p:cNvGrpSpPr>
            <a:grpSpLocks/>
          </p:cNvGrpSpPr>
          <p:nvPr/>
        </p:nvGrpSpPr>
        <p:grpSpPr bwMode="auto">
          <a:xfrm>
            <a:off x="5228652" y="1333422"/>
            <a:ext cx="1300163" cy="1760537"/>
            <a:chOff x="123" y="597"/>
            <a:chExt cx="819" cy="1109"/>
          </a:xfrm>
        </p:grpSpPr>
        <p:sp>
          <p:nvSpPr>
            <p:cNvPr id="9" name="Rectangle 29"/>
            <p:cNvSpPr>
              <a:spLocks noChangeArrowheads="1"/>
            </p:cNvSpPr>
            <p:nvPr/>
          </p:nvSpPr>
          <p:spPr bwMode="auto">
            <a:xfrm>
              <a:off x="123" y="597"/>
              <a:ext cx="819" cy="10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188" name="Group 30"/>
            <p:cNvGrpSpPr>
              <a:grpSpLocks/>
            </p:cNvGrpSpPr>
            <p:nvPr/>
          </p:nvGrpSpPr>
          <p:grpSpPr bwMode="auto">
            <a:xfrm>
              <a:off x="244" y="1311"/>
              <a:ext cx="598" cy="68"/>
              <a:chOff x="228" y="1520"/>
              <a:chExt cx="598" cy="68"/>
            </a:xfrm>
          </p:grpSpPr>
          <p:sp>
            <p:nvSpPr>
              <p:cNvPr id="22" name="Oval 31"/>
              <p:cNvSpPr>
                <a:spLocks noChangeArrowheads="1"/>
              </p:cNvSpPr>
              <p:nvPr/>
            </p:nvSpPr>
            <p:spPr bwMode="auto">
              <a:xfrm>
                <a:off x="228" y="1520"/>
                <a:ext cx="67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Oval 32"/>
              <p:cNvSpPr>
                <a:spLocks noChangeArrowheads="1"/>
              </p:cNvSpPr>
              <p:nvPr/>
            </p:nvSpPr>
            <p:spPr bwMode="auto">
              <a:xfrm>
                <a:off x="493" y="1520"/>
                <a:ext cx="67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Oval 33"/>
              <p:cNvSpPr>
                <a:spLocks noChangeArrowheads="1"/>
              </p:cNvSpPr>
              <p:nvPr/>
            </p:nvSpPr>
            <p:spPr bwMode="auto">
              <a:xfrm>
                <a:off x="759" y="1520"/>
                <a:ext cx="67" cy="6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" name="Oval 34"/>
            <p:cNvSpPr>
              <a:spLocks noChangeArrowheads="1"/>
            </p:cNvSpPr>
            <p:nvPr/>
          </p:nvSpPr>
          <p:spPr bwMode="auto">
            <a:xfrm>
              <a:off x="244" y="663"/>
              <a:ext cx="67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35"/>
            <p:cNvSpPr>
              <a:spLocks noChangeArrowheads="1"/>
            </p:cNvSpPr>
            <p:nvPr/>
          </p:nvSpPr>
          <p:spPr bwMode="auto">
            <a:xfrm>
              <a:off x="509" y="663"/>
              <a:ext cx="67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36"/>
            <p:cNvSpPr>
              <a:spLocks noChangeArrowheads="1"/>
            </p:cNvSpPr>
            <p:nvPr/>
          </p:nvSpPr>
          <p:spPr bwMode="auto">
            <a:xfrm>
              <a:off x="775" y="663"/>
              <a:ext cx="67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0192" name="Group 37"/>
            <p:cNvGrpSpPr>
              <a:grpSpLocks/>
            </p:cNvGrpSpPr>
            <p:nvPr/>
          </p:nvGrpSpPr>
          <p:grpSpPr bwMode="auto">
            <a:xfrm>
              <a:off x="290" y="769"/>
              <a:ext cx="506" cy="493"/>
              <a:chOff x="295" y="855"/>
              <a:chExt cx="506" cy="493"/>
            </a:xfrm>
          </p:grpSpPr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 flipV="1">
                <a:off x="295" y="855"/>
                <a:ext cx="216" cy="4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Line 39"/>
              <p:cNvSpPr>
                <a:spLocks noChangeShapeType="1"/>
              </p:cNvSpPr>
              <p:nvPr/>
            </p:nvSpPr>
            <p:spPr bwMode="auto">
              <a:xfrm rot="20195700" flipV="1">
                <a:off x="450" y="876"/>
                <a:ext cx="196" cy="4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40"/>
              <p:cNvSpPr>
                <a:spLocks noChangeShapeType="1"/>
              </p:cNvSpPr>
              <p:nvPr/>
            </p:nvSpPr>
            <p:spPr bwMode="auto">
              <a:xfrm flipH="1" flipV="1">
                <a:off x="585" y="855"/>
                <a:ext cx="216" cy="4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" name="Text Box 41"/>
            <p:cNvSpPr txBox="1">
              <a:spLocks noChangeArrowheads="1"/>
            </p:cNvSpPr>
            <p:nvPr/>
          </p:nvSpPr>
          <p:spPr bwMode="auto">
            <a:xfrm>
              <a:off x="414" y="1031"/>
              <a:ext cx="249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/>
                <a:t>1/2</a:t>
              </a:r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609" y="1032"/>
              <a:ext cx="249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/>
                <a:t>1/4</a:t>
              </a:r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219" y="1031"/>
              <a:ext cx="249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/>
                <a:t>1/4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145" y="1376"/>
              <a:ext cx="7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/>
                <a:t>Bilinear</a:t>
              </a:r>
            </a:p>
            <a:p>
              <a:pPr algn="ctr">
                <a:defRPr/>
              </a:pPr>
              <a:r>
                <a:rPr lang="en-US" sz="1400"/>
                <a:t>filter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B6775AE9-E6FA-7A42-8165-E42AA82BAC0A}"/>
              </a:ext>
            </a:extLst>
          </p:cNvPr>
          <p:cNvSpPr txBox="1">
            <a:spLocks/>
          </p:cNvSpPr>
          <p:nvPr/>
        </p:nvSpPr>
        <p:spPr>
          <a:xfrm>
            <a:off x="110643" y="200403"/>
            <a:ext cx="9033357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Digital filtering also commonly used</a:t>
            </a:r>
          </a:p>
        </p:txBody>
      </p:sp>
      <p:sp>
        <p:nvSpPr>
          <p:cNvPr id="26" name="Text Box 6">
            <a:extLst>
              <a:ext uri="{FF2B5EF4-FFF2-40B4-BE49-F238E27FC236}">
                <a16:creationId xmlns:a16="http://schemas.microsoft.com/office/drawing/2014/main" id="{D93D391D-2E25-6C4B-8694-DC83DE1DD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856" y="3551357"/>
            <a:ext cx="1152214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Calibri"/>
                <a:cs typeface="Calibri"/>
              </a:rPr>
              <a:t>Wider band filtering obtain via: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Wider (more points) filter.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Multiple passes of bilinear or wider filter.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Calibri"/>
                <a:cs typeface="Calibri"/>
              </a:rPr>
              <a:t>Multiple passes of bilinear or wider filter with stride</a:t>
            </a:r>
            <a:r>
              <a:rPr lang="en-US" dirty="0">
                <a:latin typeface="Calibri"/>
                <a:cs typeface="Calibri"/>
              </a:rPr>
              <a:t>.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967F21D1-01B7-3E42-8553-31C9A4DD110F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455401" y="6393363"/>
            <a:ext cx="544259" cy="301625"/>
          </a:xfrm>
        </p:spPr>
        <p:txBody>
          <a:bodyPr/>
          <a:lstStyle/>
          <a:p>
            <a:fld id="{929A8685-9CBD-5D48-90F4-6955DC9A7A72}" type="slidenum">
              <a:rPr lang="en-US" altLang="x-none" smtClean="0">
                <a:solidFill>
                  <a:schemeClr val="bg1"/>
                </a:solidFill>
              </a:rPr>
              <a:pPr/>
              <a:t>16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B6775AE9-E6FA-7A42-8165-E42AA82BAC0A}"/>
              </a:ext>
            </a:extLst>
          </p:cNvPr>
          <p:cNvSpPr txBox="1">
            <a:spLocks/>
          </p:cNvSpPr>
          <p:nvPr/>
        </p:nvSpPr>
        <p:spPr>
          <a:xfrm>
            <a:off x="110643" y="200403"/>
            <a:ext cx="12078182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dirty="0"/>
              <a:t>Best to combine splines &amp; filtering to reduce aliasing errors</a:t>
            </a:r>
          </a:p>
        </p:txBody>
      </p:sp>
      <p:pic>
        <p:nvPicPr>
          <p:cNvPr id="27" name="Picture 26" descr="Screen Shot 2016-10-02 at 12.34.28 PM.png">
            <a:extLst>
              <a:ext uri="{FF2B5EF4-FFF2-40B4-BE49-F238E27FC236}">
                <a16:creationId xmlns:a16="http://schemas.microsoft.com/office/drawing/2014/main" id="{294CC93E-9D4E-ED44-801F-D383B005DD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518"/>
          <a:stretch/>
        </p:blipFill>
        <p:spPr>
          <a:xfrm>
            <a:off x="3718684" y="856624"/>
            <a:ext cx="4142606" cy="53127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0685BA-8D3C-C342-AFFD-706DA3478057}"/>
              </a:ext>
            </a:extLst>
          </p:cNvPr>
          <p:cNvSpPr txBox="1"/>
          <p:nvPr/>
        </p:nvSpPr>
        <p:spPr>
          <a:xfrm>
            <a:off x="8254228" y="5859740"/>
            <a:ext cx="36451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</a:rPr>
              <a:t>Courtesy: H. Abe, J. </a:t>
            </a:r>
            <a:r>
              <a:rPr lang="en-US" sz="1200" dirty="0" err="1">
                <a:latin typeface="+mj-lt"/>
              </a:rPr>
              <a:t>Comput</a:t>
            </a:r>
            <a:r>
              <a:rPr lang="en-US" sz="1200" dirty="0">
                <a:latin typeface="+mj-lt"/>
              </a:rPr>
              <a:t>. Phys. 63, 247 (1985)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6FC534-8D7A-8340-8D0D-83DA756D26F0}"/>
              </a:ext>
            </a:extLst>
          </p:cNvPr>
          <p:cNvSpPr txBox="1"/>
          <p:nvPr/>
        </p:nvSpPr>
        <p:spPr>
          <a:xfrm rot="16200000">
            <a:off x="2670480" y="3020979"/>
            <a:ext cx="1696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+mj-lt"/>
              </a:rPr>
              <a:t>Aliasing error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FD576E-8588-8144-A40C-502779FA3E8D}"/>
              </a:ext>
            </a:extLst>
          </p:cNvPr>
          <p:cNvSpPr txBox="1"/>
          <p:nvPr/>
        </p:nvSpPr>
        <p:spPr>
          <a:xfrm>
            <a:off x="5224190" y="1135534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 no filter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40FBB7-B036-E144-9D43-DD24980F310E}"/>
              </a:ext>
            </a:extLst>
          </p:cNvPr>
          <p:cNvSpPr txBox="1"/>
          <p:nvPr/>
        </p:nvSpPr>
        <p:spPr>
          <a:xfrm>
            <a:off x="6210276" y="227914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+mj-lt"/>
              </a:rPr>
              <a:t>CIC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D59E9D-0BDD-FC48-9F41-2CAC528497EB}"/>
              </a:ext>
            </a:extLst>
          </p:cNvPr>
          <p:cNvSpPr txBox="1"/>
          <p:nvPr/>
        </p:nvSpPr>
        <p:spPr>
          <a:xfrm>
            <a:off x="6541949" y="369985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+mj-lt"/>
              </a:rPr>
              <a:t>TSC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517153-FBC9-004F-BF60-F70F45C3AF16}"/>
              </a:ext>
            </a:extLst>
          </p:cNvPr>
          <p:cNvSpPr txBox="1"/>
          <p:nvPr/>
        </p:nvSpPr>
        <p:spPr>
          <a:xfrm>
            <a:off x="6865115" y="42385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  <a:latin typeface="+mj-lt"/>
              </a:rPr>
              <a:t>PQS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A4C37D-9091-9D42-9226-A8A0106FE09F}"/>
              </a:ext>
            </a:extLst>
          </p:cNvPr>
          <p:cNvSpPr/>
          <p:nvPr/>
        </p:nvSpPr>
        <p:spPr>
          <a:xfrm>
            <a:off x="4701822" y="1162756"/>
            <a:ext cx="440267" cy="28849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BF74BBF-4120-8745-A886-CF07FA514EF1}"/>
              </a:ext>
            </a:extLst>
          </p:cNvPr>
          <p:cNvCxnSpPr/>
          <p:nvPr/>
        </p:nvCxnSpPr>
        <p:spPr>
          <a:xfrm>
            <a:off x="4921955" y="1318293"/>
            <a:ext cx="3022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6ECD7369-90CF-7B4E-BF8F-63CA28FD808F}"/>
              </a:ext>
            </a:extLst>
          </p:cNvPr>
          <p:cNvSpPr txBox="1">
            <a:spLocks/>
          </p:cNvSpPr>
          <p:nvPr/>
        </p:nvSpPr>
        <p:spPr>
          <a:xfrm>
            <a:off x="562090" y="4488041"/>
            <a:ext cx="3414889" cy="420826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Spline efficient at low k.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C13A224-4D8A-4540-BBDB-210F64366206}"/>
              </a:ext>
            </a:extLst>
          </p:cNvPr>
          <p:cNvCxnSpPr>
            <a:cxnSpLocks/>
            <a:stCxn id="50" idx="2"/>
          </p:cNvCxnSpPr>
          <p:nvPr/>
        </p:nvCxnSpPr>
        <p:spPr>
          <a:xfrm>
            <a:off x="2269535" y="4908867"/>
            <a:ext cx="3013665" cy="464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538BE85-A92E-A34C-B527-E027DD390122}"/>
              </a:ext>
            </a:extLst>
          </p:cNvPr>
          <p:cNvGrpSpPr/>
          <p:nvPr/>
        </p:nvGrpSpPr>
        <p:grpSpPr>
          <a:xfrm>
            <a:off x="4517445" y="1408419"/>
            <a:ext cx="6930270" cy="4152268"/>
            <a:chOff x="4517445" y="1408419"/>
            <a:chExt cx="6930270" cy="415226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CEDFB1-1109-5640-93C8-2F4507004F0A}"/>
                </a:ext>
              </a:extLst>
            </p:cNvPr>
            <p:cNvGrpSpPr/>
            <p:nvPr/>
          </p:nvGrpSpPr>
          <p:grpSpPr>
            <a:xfrm>
              <a:off x="4517445" y="1408419"/>
              <a:ext cx="3130777" cy="4152268"/>
              <a:chOff x="2716867" y="1504374"/>
              <a:chExt cx="3130777" cy="4152268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B2229D4-F94A-3242-A58F-2356EAA134AD}"/>
                  </a:ext>
                </a:extLst>
              </p:cNvPr>
              <p:cNvGrpSpPr/>
              <p:nvPr/>
            </p:nvGrpSpPr>
            <p:grpSpPr>
              <a:xfrm>
                <a:off x="2716867" y="4875625"/>
                <a:ext cx="3130777" cy="781017"/>
                <a:chOff x="5094514" y="1886082"/>
                <a:chExt cx="6497411" cy="1660393"/>
              </a:xfrm>
            </p:grpSpPr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B36EEACB-C84C-5D43-9E53-B3A913391C73}"/>
                    </a:ext>
                  </a:extLst>
                </p:cNvPr>
                <p:cNvSpPr/>
                <p:nvPr/>
              </p:nvSpPr>
              <p:spPr>
                <a:xfrm>
                  <a:off x="5094514" y="1886082"/>
                  <a:ext cx="6495143" cy="1648147"/>
                </a:xfrm>
                <a:custGeom>
                  <a:avLst/>
                  <a:gdLst>
                    <a:gd name="connsiteX0" fmla="*/ 0 w 6495143"/>
                    <a:gd name="connsiteY0" fmla="*/ 1648147 h 1648147"/>
                    <a:gd name="connsiteX1" fmla="*/ 566057 w 6495143"/>
                    <a:gd name="connsiteY1" fmla="*/ 922432 h 1648147"/>
                    <a:gd name="connsiteX2" fmla="*/ 1168400 w 6495143"/>
                    <a:gd name="connsiteY2" fmla="*/ 320089 h 1648147"/>
                    <a:gd name="connsiteX3" fmla="*/ 1654629 w 6495143"/>
                    <a:gd name="connsiteY3" fmla="*/ 51575 h 1648147"/>
                    <a:gd name="connsiteX4" fmla="*/ 2024743 w 6495143"/>
                    <a:gd name="connsiteY4" fmla="*/ 775 h 1648147"/>
                    <a:gd name="connsiteX5" fmla="*/ 2431143 w 6495143"/>
                    <a:gd name="connsiteY5" fmla="*/ 66089 h 1648147"/>
                    <a:gd name="connsiteX6" fmla="*/ 2881086 w 6495143"/>
                    <a:gd name="connsiteY6" fmla="*/ 233004 h 1648147"/>
                    <a:gd name="connsiteX7" fmla="*/ 3316515 w 6495143"/>
                    <a:gd name="connsiteY7" fmla="*/ 450718 h 1648147"/>
                    <a:gd name="connsiteX8" fmla="*/ 3780972 w 6495143"/>
                    <a:gd name="connsiteY8" fmla="*/ 733747 h 1648147"/>
                    <a:gd name="connsiteX9" fmla="*/ 4281715 w 6495143"/>
                    <a:gd name="connsiteY9" fmla="*/ 995004 h 1648147"/>
                    <a:gd name="connsiteX10" fmla="*/ 4695372 w 6495143"/>
                    <a:gd name="connsiteY10" fmla="*/ 1190947 h 1648147"/>
                    <a:gd name="connsiteX11" fmla="*/ 5145315 w 6495143"/>
                    <a:gd name="connsiteY11" fmla="*/ 1350604 h 1648147"/>
                    <a:gd name="connsiteX12" fmla="*/ 5718629 w 6495143"/>
                    <a:gd name="connsiteY12" fmla="*/ 1495747 h 1648147"/>
                    <a:gd name="connsiteX13" fmla="*/ 6190343 w 6495143"/>
                    <a:gd name="connsiteY13" fmla="*/ 1561061 h 1648147"/>
                    <a:gd name="connsiteX14" fmla="*/ 6495143 w 6495143"/>
                    <a:gd name="connsiteY14" fmla="*/ 1604604 h 1648147"/>
                    <a:gd name="connsiteX0" fmla="*/ 0 w 6495143"/>
                    <a:gd name="connsiteY0" fmla="*/ 1648147 h 1648147"/>
                    <a:gd name="connsiteX1" fmla="*/ 268515 w 6495143"/>
                    <a:gd name="connsiteY1" fmla="*/ 1278032 h 1648147"/>
                    <a:gd name="connsiteX2" fmla="*/ 566057 w 6495143"/>
                    <a:gd name="connsiteY2" fmla="*/ 922432 h 1648147"/>
                    <a:gd name="connsiteX3" fmla="*/ 1168400 w 6495143"/>
                    <a:gd name="connsiteY3" fmla="*/ 320089 h 1648147"/>
                    <a:gd name="connsiteX4" fmla="*/ 1654629 w 6495143"/>
                    <a:gd name="connsiteY4" fmla="*/ 51575 h 1648147"/>
                    <a:gd name="connsiteX5" fmla="*/ 2024743 w 6495143"/>
                    <a:gd name="connsiteY5" fmla="*/ 775 h 1648147"/>
                    <a:gd name="connsiteX6" fmla="*/ 2431143 w 6495143"/>
                    <a:gd name="connsiteY6" fmla="*/ 66089 h 1648147"/>
                    <a:gd name="connsiteX7" fmla="*/ 2881086 w 6495143"/>
                    <a:gd name="connsiteY7" fmla="*/ 233004 h 1648147"/>
                    <a:gd name="connsiteX8" fmla="*/ 3316515 w 6495143"/>
                    <a:gd name="connsiteY8" fmla="*/ 450718 h 1648147"/>
                    <a:gd name="connsiteX9" fmla="*/ 3780972 w 6495143"/>
                    <a:gd name="connsiteY9" fmla="*/ 733747 h 1648147"/>
                    <a:gd name="connsiteX10" fmla="*/ 4281715 w 6495143"/>
                    <a:gd name="connsiteY10" fmla="*/ 995004 h 1648147"/>
                    <a:gd name="connsiteX11" fmla="*/ 4695372 w 6495143"/>
                    <a:gd name="connsiteY11" fmla="*/ 1190947 h 1648147"/>
                    <a:gd name="connsiteX12" fmla="*/ 5145315 w 6495143"/>
                    <a:gd name="connsiteY12" fmla="*/ 1350604 h 1648147"/>
                    <a:gd name="connsiteX13" fmla="*/ 5718629 w 6495143"/>
                    <a:gd name="connsiteY13" fmla="*/ 1495747 h 1648147"/>
                    <a:gd name="connsiteX14" fmla="*/ 6190343 w 6495143"/>
                    <a:gd name="connsiteY14" fmla="*/ 1561061 h 1648147"/>
                    <a:gd name="connsiteX15" fmla="*/ 6495143 w 6495143"/>
                    <a:gd name="connsiteY15" fmla="*/ 1604604 h 1648147"/>
                    <a:gd name="connsiteX0" fmla="*/ 0 w 6495143"/>
                    <a:gd name="connsiteY0" fmla="*/ 1648147 h 1648147"/>
                    <a:gd name="connsiteX1" fmla="*/ 283029 w 6495143"/>
                    <a:gd name="connsiteY1" fmla="*/ 1321574 h 1648147"/>
                    <a:gd name="connsiteX2" fmla="*/ 566057 w 6495143"/>
                    <a:gd name="connsiteY2" fmla="*/ 922432 h 1648147"/>
                    <a:gd name="connsiteX3" fmla="*/ 1168400 w 6495143"/>
                    <a:gd name="connsiteY3" fmla="*/ 320089 h 1648147"/>
                    <a:gd name="connsiteX4" fmla="*/ 1654629 w 6495143"/>
                    <a:gd name="connsiteY4" fmla="*/ 51575 h 1648147"/>
                    <a:gd name="connsiteX5" fmla="*/ 2024743 w 6495143"/>
                    <a:gd name="connsiteY5" fmla="*/ 775 h 1648147"/>
                    <a:gd name="connsiteX6" fmla="*/ 2431143 w 6495143"/>
                    <a:gd name="connsiteY6" fmla="*/ 66089 h 1648147"/>
                    <a:gd name="connsiteX7" fmla="*/ 2881086 w 6495143"/>
                    <a:gd name="connsiteY7" fmla="*/ 233004 h 1648147"/>
                    <a:gd name="connsiteX8" fmla="*/ 3316515 w 6495143"/>
                    <a:gd name="connsiteY8" fmla="*/ 450718 h 1648147"/>
                    <a:gd name="connsiteX9" fmla="*/ 3780972 w 6495143"/>
                    <a:gd name="connsiteY9" fmla="*/ 733747 h 1648147"/>
                    <a:gd name="connsiteX10" fmla="*/ 4281715 w 6495143"/>
                    <a:gd name="connsiteY10" fmla="*/ 995004 h 1648147"/>
                    <a:gd name="connsiteX11" fmla="*/ 4695372 w 6495143"/>
                    <a:gd name="connsiteY11" fmla="*/ 1190947 h 1648147"/>
                    <a:gd name="connsiteX12" fmla="*/ 5145315 w 6495143"/>
                    <a:gd name="connsiteY12" fmla="*/ 1350604 h 1648147"/>
                    <a:gd name="connsiteX13" fmla="*/ 5718629 w 6495143"/>
                    <a:gd name="connsiteY13" fmla="*/ 1495747 h 1648147"/>
                    <a:gd name="connsiteX14" fmla="*/ 6190343 w 6495143"/>
                    <a:gd name="connsiteY14" fmla="*/ 1561061 h 1648147"/>
                    <a:gd name="connsiteX15" fmla="*/ 6495143 w 6495143"/>
                    <a:gd name="connsiteY15" fmla="*/ 1604604 h 1648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95143" h="1648147">
                      <a:moveTo>
                        <a:pt x="0" y="1648147"/>
                      </a:moveTo>
                      <a:cubicBezTo>
                        <a:pt x="44753" y="1586461"/>
                        <a:pt x="188686" y="1442526"/>
                        <a:pt x="283029" y="1321574"/>
                      </a:cubicBezTo>
                      <a:cubicBezTo>
                        <a:pt x="377372" y="1200622"/>
                        <a:pt x="418495" y="1089346"/>
                        <a:pt x="566057" y="922432"/>
                      </a:cubicBezTo>
                      <a:cubicBezTo>
                        <a:pt x="713619" y="755518"/>
                        <a:pt x="986971" y="465232"/>
                        <a:pt x="1168400" y="320089"/>
                      </a:cubicBezTo>
                      <a:cubicBezTo>
                        <a:pt x="1349829" y="174946"/>
                        <a:pt x="1511905" y="104794"/>
                        <a:pt x="1654629" y="51575"/>
                      </a:cubicBezTo>
                      <a:cubicBezTo>
                        <a:pt x="1797353" y="-1644"/>
                        <a:pt x="1895324" y="-1644"/>
                        <a:pt x="2024743" y="775"/>
                      </a:cubicBezTo>
                      <a:cubicBezTo>
                        <a:pt x="2154162" y="3194"/>
                        <a:pt x="2288419" y="27384"/>
                        <a:pt x="2431143" y="66089"/>
                      </a:cubicBezTo>
                      <a:cubicBezTo>
                        <a:pt x="2573867" y="104794"/>
                        <a:pt x="2733524" y="168899"/>
                        <a:pt x="2881086" y="233004"/>
                      </a:cubicBezTo>
                      <a:cubicBezTo>
                        <a:pt x="3028648" y="297109"/>
                        <a:pt x="3166534" y="367261"/>
                        <a:pt x="3316515" y="450718"/>
                      </a:cubicBezTo>
                      <a:cubicBezTo>
                        <a:pt x="3466496" y="534175"/>
                        <a:pt x="3620105" y="643033"/>
                        <a:pt x="3780972" y="733747"/>
                      </a:cubicBezTo>
                      <a:cubicBezTo>
                        <a:pt x="3941839" y="824461"/>
                        <a:pt x="4129315" y="918804"/>
                        <a:pt x="4281715" y="995004"/>
                      </a:cubicBezTo>
                      <a:cubicBezTo>
                        <a:pt x="4434115" y="1071204"/>
                        <a:pt x="4551439" y="1131680"/>
                        <a:pt x="4695372" y="1190947"/>
                      </a:cubicBezTo>
                      <a:cubicBezTo>
                        <a:pt x="4839305" y="1250214"/>
                        <a:pt x="4974772" y="1299804"/>
                        <a:pt x="5145315" y="1350604"/>
                      </a:cubicBezTo>
                      <a:cubicBezTo>
                        <a:pt x="5315858" y="1401404"/>
                        <a:pt x="5544458" y="1460671"/>
                        <a:pt x="5718629" y="1495747"/>
                      </a:cubicBezTo>
                      <a:cubicBezTo>
                        <a:pt x="5892800" y="1530823"/>
                        <a:pt x="6190343" y="1561061"/>
                        <a:pt x="6190343" y="1561061"/>
                      </a:cubicBezTo>
                      <a:lnTo>
                        <a:pt x="6495143" y="1604604"/>
                      </a:lnTo>
                    </a:path>
                  </a:pathLst>
                </a:custGeom>
                <a:noFill/>
                <a:ln w="19050">
                  <a:solidFill>
                    <a:srgbClr val="C00000"/>
                  </a:solidFill>
                  <a:prstDash val="dash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FFA829A6-2D8F-4145-9097-E19920EB5A5A}"/>
                    </a:ext>
                  </a:extLst>
                </p:cNvPr>
                <p:cNvSpPr/>
                <p:nvPr/>
              </p:nvSpPr>
              <p:spPr>
                <a:xfrm>
                  <a:off x="5099050" y="3238296"/>
                  <a:ext cx="6483350" cy="301829"/>
                </a:xfrm>
                <a:custGeom>
                  <a:avLst/>
                  <a:gdLst>
                    <a:gd name="connsiteX0" fmla="*/ 0 w 6483350"/>
                    <a:gd name="connsiteY0" fmla="*/ 301829 h 301829"/>
                    <a:gd name="connsiteX1" fmla="*/ 273050 w 6483350"/>
                    <a:gd name="connsiteY1" fmla="*/ 298654 h 301829"/>
                    <a:gd name="connsiteX2" fmla="*/ 546100 w 6483350"/>
                    <a:gd name="connsiteY2" fmla="*/ 273254 h 301829"/>
                    <a:gd name="connsiteX3" fmla="*/ 771525 w 6483350"/>
                    <a:gd name="connsiteY3" fmla="*/ 247854 h 301829"/>
                    <a:gd name="connsiteX4" fmla="*/ 1057275 w 6483350"/>
                    <a:gd name="connsiteY4" fmla="*/ 206579 h 301829"/>
                    <a:gd name="connsiteX5" fmla="*/ 1355725 w 6483350"/>
                    <a:gd name="connsiteY5" fmla="*/ 158954 h 301829"/>
                    <a:gd name="connsiteX6" fmla="*/ 1698625 w 6483350"/>
                    <a:gd name="connsiteY6" fmla="*/ 101804 h 301829"/>
                    <a:gd name="connsiteX7" fmla="*/ 2152650 w 6483350"/>
                    <a:gd name="connsiteY7" fmla="*/ 41479 h 301829"/>
                    <a:gd name="connsiteX8" fmla="*/ 2574925 w 6483350"/>
                    <a:gd name="connsiteY8" fmla="*/ 9729 h 301829"/>
                    <a:gd name="connsiteX9" fmla="*/ 2978150 w 6483350"/>
                    <a:gd name="connsiteY9" fmla="*/ 204 h 301829"/>
                    <a:gd name="connsiteX10" fmla="*/ 3422650 w 6483350"/>
                    <a:gd name="connsiteY10" fmla="*/ 6554 h 301829"/>
                    <a:gd name="connsiteX11" fmla="*/ 3879850 w 6483350"/>
                    <a:gd name="connsiteY11" fmla="*/ 41479 h 301829"/>
                    <a:gd name="connsiteX12" fmla="*/ 4340225 w 6483350"/>
                    <a:gd name="connsiteY12" fmla="*/ 85929 h 301829"/>
                    <a:gd name="connsiteX13" fmla="*/ 4724400 w 6483350"/>
                    <a:gd name="connsiteY13" fmla="*/ 130379 h 301829"/>
                    <a:gd name="connsiteX14" fmla="*/ 5057775 w 6483350"/>
                    <a:gd name="connsiteY14" fmla="*/ 158954 h 301829"/>
                    <a:gd name="connsiteX15" fmla="*/ 5410200 w 6483350"/>
                    <a:gd name="connsiteY15" fmla="*/ 203404 h 301829"/>
                    <a:gd name="connsiteX16" fmla="*/ 5759450 w 6483350"/>
                    <a:gd name="connsiteY16" fmla="*/ 222454 h 301829"/>
                    <a:gd name="connsiteX17" fmla="*/ 6134100 w 6483350"/>
                    <a:gd name="connsiteY17" fmla="*/ 251029 h 301829"/>
                    <a:gd name="connsiteX18" fmla="*/ 6483350 w 6483350"/>
                    <a:gd name="connsiteY18" fmla="*/ 260554 h 30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6483350" h="301829">
                      <a:moveTo>
                        <a:pt x="0" y="301829"/>
                      </a:moveTo>
                      <a:lnTo>
                        <a:pt x="273050" y="298654"/>
                      </a:lnTo>
                      <a:cubicBezTo>
                        <a:pt x="364067" y="293892"/>
                        <a:pt x="463021" y="281721"/>
                        <a:pt x="546100" y="273254"/>
                      </a:cubicBezTo>
                      <a:cubicBezTo>
                        <a:pt x="629179" y="264787"/>
                        <a:pt x="686329" y="258966"/>
                        <a:pt x="771525" y="247854"/>
                      </a:cubicBezTo>
                      <a:cubicBezTo>
                        <a:pt x="856721" y="236742"/>
                        <a:pt x="1057275" y="206579"/>
                        <a:pt x="1057275" y="206579"/>
                      </a:cubicBezTo>
                      <a:lnTo>
                        <a:pt x="1355725" y="158954"/>
                      </a:lnTo>
                      <a:cubicBezTo>
                        <a:pt x="1462617" y="141492"/>
                        <a:pt x="1565804" y="121383"/>
                        <a:pt x="1698625" y="101804"/>
                      </a:cubicBezTo>
                      <a:cubicBezTo>
                        <a:pt x="1831446" y="82225"/>
                        <a:pt x="2006600" y="56825"/>
                        <a:pt x="2152650" y="41479"/>
                      </a:cubicBezTo>
                      <a:cubicBezTo>
                        <a:pt x="2298700" y="26133"/>
                        <a:pt x="2437342" y="16608"/>
                        <a:pt x="2574925" y="9729"/>
                      </a:cubicBezTo>
                      <a:cubicBezTo>
                        <a:pt x="2712508" y="2850"/>
                        <a:pt x="2836863" y="733"/>
                        <a:pt x="2978150" y="204"/>
                      </a:cubicBezTo>
                      <a:cubicBezTo>
                        <a:pt x="3119437" y="-325"/>
                        <a:pt x="3272367" y="-325"/>
                        <a:pt x="3422650" y="6554"/>
                      </a:cubicBezTo>
                      <a:cubicBezTo>
                        <a:pt x="3572933" y="13433"/>
                        <a:pt x="3726921" y="28250"/>
                        <a:pt x="3879850" y="41479"/>
                      </a:cubicBezTo>
                      <a:cubicBezTo>
                        <a:pt x="4032779" y="54708"/>
                        <a:pt x="4199467" y="71112"/>
                        <a:pt x="4340225" y="85929"/>
                      </a:cubicBezTo>
                      <a:cubicBezTo>
                        <a:pt x="4480983" y="100746"/>
                        <a:pt x="4604808" y="118208"/>
                        <a:pt x="4724400" y="130379"/>
                      </a:cubicBezTo>
                      <a:cubicBezTo>
                        <a:pt x="4843992" y="142550"/>
                        <a:pt x="4943475" y="146783"/>
                        <a:pt x="5057775" y="158954"/>
                      </a:cubicBezTo>
                      <a:cubicBezTo>
                        <a:pt x="5172075" y="171125"/>
                        <a:pt x="5293254" y="192821"/>
                        <a:pt x="5410200" y="203404"/>
                      </a:cubicBezTo>
                      <a:cubicBezTo>
                        <a:pt x="5527146" y="213987"/>
                        <a:pt x="5638800" y="214517"/>
                        <a:pt x="5759450" y="222454"/>
                      </a:cubicBezTo>
                      <a:cubicBezTo>
                        <a:pt x="5880100" y="230391"/>
                        <a:pt x="6013450" y="244679"/>
                        <a:pt x="6134100" y="251029"/>
                      </a:cubicBezTo>
                      <a:cubicBezTo>
                        <a:pt x="6254750" y="257379"/>
                        <a:pt x="6369050" y="258966"/>
                        <a:pt x="6483350" y="260554"/>
                      </a:cubicBezTo>
                    </a:path>
                  </a:pathLst>
                </a:custGeom>
                <a:noFill/>
                <a:ln w="19050">
                  <a:solidFill>
                    <a:srgbClr val="C00000"/>
                  </a:solidFill>
                  <a:prstDash val="dash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655B9F85-0463-C94F-A5DC-9B2481356BC8}"/>
                    </a:ext>
                  </a:extLst>
                </p:cNvPr>
                <p:cNvSpPr/>
                <p:nvPr/>
              </p:nvSpPr>
              <p:spPr>
                <a:xfrm>
                  <a:off x="5102225" y="3441700"/>
                  <a:ext cx="6483350" cy="101600"/>
                </a:xfrm>
                <a:custGeom>
                  <a:avLst/>
                  <a:gdLst>
                    <a:gd name="connsiteX0" fmla="*/ 0 w 6483350"/>
                    <a:gd name="connsiteY0" fmla="*/ 101600 h 101600"/>
                    <a:gd name="connsiteX1" fmla="*/ 793750 w 6483350"/>
                    <a:gd name="connsiteY1" fmla="*/ 98425 h 101600"/>
                    <a:gd name="connsiteX2" fmla="*/ 1543050 w 6483350"/>
                    <a:gd name="connsiteY2" fmla="*/ 82550 h 101600"/>
                    <a:gd name="connsiteX3" fmla="*/ 2184400 w 6483350"/>
                    <a:gd name="connsiteY3" fmla="*/ 50800 h 101600"/>
                    <a:gd name="connsiteX4" fmla="*/ 2651125 w 6483350"/>
                    <a:gd name="connsiteY4" fmla="*/ 25400 h 101600"/>
                    <a:gd name="connsiteX5" fmla="*/ 3260725 w 6483350"/>
                    <a:gd name="connsiteY5" fmla="*/ 6350 h 101600"/>
                    <a:gd name="connsiteX6" fmla="*/ 3787775 w 6483350"/>
                    <a:gd name="connsiteY6" fmla="*/ 0 h 101600"/>
                    <a:gd name="connsiteX7" fmla="*/ 4432300 w 6483350"/>
                    <a:gd name="connsiteY7" fmla="*/ 3175 h 101600"/>
                    <a:gd name="connsiteX8" fmla="*/ 5032375 w 6483350"/>
                    <a:gd name="connsiteY8" fmla="*/ 25400 h 101600"/>
                    <a:gd name="connsiteX9" fmla="*/ 5518150 w 6483350"/>
                    <a:gd name="connsiteY9" fmla="*/ 47625 h 101600"/>
                    <a:gd name="connsiteX10" fmla="*/ 6156325 w 6483350"/>
                    <a:gd name="connsiteY10" fmla="*/ 69850 h 101600"/>
                    <a:gd name="connsiteX11" fmla="*/ 6483350 w 6483350"/>
                    <a:gd name="connsiteY11" fmla="*/ 6985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83350" h="101600">
                      <a:moveTo>
                        <a:pt x="0" y="101600"/>
                      </a:moveTo>
                      <a:lnTo>
                        <a:pt x="793750" y="98425"/>
                      </a:lnTo>
                      <a:lnTo>
                        <a:pt x="1543050" y="82550"/>
                      </a:lnTo>
                      <a:cubicBezTo>
                        <a:pt x="1774825" y="74613"/>
                        <a:pt x="2184400" y="50800"/>
                        <a:pt x="2184400" y="50800"/>
                      </a:cubicBezTo>
                      <a:lnTo>
                        <a:pt x="2651125" y="25400"/>
                      </a:lnTo>
                      <a:cubicBezTo>
                        <a:pt x="2830513" y="17992"/>
                        <a:pt x="3071283" y="10583"/>
                        <a:pt x="3260725" y="6350"/>
                      </a:cubicBezTo>
                      <a:cubicBezTo>
                        <a:pt x="3450167" y="2117"/>
                        <a:pt x="3787775" y="0"/>
                        <a:pt x="3787775" y="0"/>
                      </a:cubicBezTo>
                      <a:lnTo>
                        <a:pt x="4432300" y="3175"/>
                      </a:lnTo>
                      <a:cubicBezTo>
                        <a:pt x="4639733" y="7408"/>
                        <a:pt x="5032375" y="25400"/>
                        <a:pt x="5032375" y="25400"/>
                      </a:cubicBezTo>
                      <a:lnTo>
                        <a:pt x="5518150" y="47625"/>
                      </a:lnTo>
                      <a:lnTo>
                        <a:pt x="6156325" y="69850"/>
                      </a:lnTo>
                      <a:cubicBezTo>
                        <a:pt x="6317192" y="73554"/>
                        <a:pt x="6400271" y="71702"/>
                        <a:pt x="6483350" y="69850"/>
                      </a:cubicBezTo>
                    </a:path>
                  </a:pathLst>
                </a:custGeom>
                <a:noFill/>
                <a:ln w="19050">
                  <a:solidFill>
                    <a:srgbClr val="C00000"/>
                  </a:solidFill>
                  <a:prstDash val="dash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43">
                  <a:extLst>
                    <a:ext uri="{FF2B5EF4-FFF2-40B4-BE49-F238E27FC236}">
                      <a16:creationId xmlns:a16="http://schemas.microsoft.com/office/drawing/2014/main" id="{A9AAEB37-2EF4-424C-A56B-A03129A69B1D}"/>
                    </a:ext>
                  </a:extLst>
                </p:cNvPr>
                <p:cNvSpPr/>
                <p:nvPr/>
              </p:nvSpPr>
              <p:spPr>
                <a:xfrm>
                  <a:off x="5102225" y="3492500"/>
                  <a:ext cx="6489700" cy="53975"/>
                </a:xfrm>
                <a:custGeom>
                  <a:avLst/>
                  <a:gdLst>
                    <a:gd name="connsiteX0" fmla="*/ 0 w 6489700"/>
                    <a:gd name="connsiteY0" fmla="*/ 53975 h 53975"/>
                    <a:gd name="connsiteX1" fmla="*/ 1330325 w 6489700"/>
                    <a:gd name="connsiteY1" fmla="*/ 44450 h 53975"/>
                    <a:gd name="connsiteX2" fmla="*/ 2076450 w 6489700"/>
                    <a:gd name="connsiteY2" fmla="*/ 44450 h 53975"/>
                    <a:gd name="connsiteX3" fmla="*/ 2701925 w 6489700"/>
                    <a:gd name="connsiteY3" fmla="*/ 25400 h 53975"/>
                    <a:gd name="connsiteX4" fmla="*/ 3213100 w 6489700"/>
                    <a:gd name="connsiteY4" fmla="*/ 19050 h 53975"/>
                    <a:gd name="connsiteX5" fmla="*/ 3600450 w 6489700"/>
                    <a:gd name="connsiteY5" fmla="*/ 12700 h 53975"/>
                    <a:gd name="connsiteX6" fmla="*/ 4060825 w 6489700"/>
                    <a:gd name="connsiteY6" fmla="*/ 0 h 53975"/>
                    <a:gd name="connsiteX7" fmla="*/ 4543425 w 6489700"/>
                    <a:gd name="connsiteY7" fmla="*/ 3175 h 53975"/>
                    <a:gd name="connsiteX8" fmla="*/ 5140325 w 6489700"/>
                    <a:gd name="connsiteY8" fmla="*/ 6350 h 53975"/>
                    <a:gd name="connsiteX9" fmla="*/ 5626100 w 6489700"/>
                    <a:gd name="connsiteY9" fmla="*/ 22225 h 53975"/>
                    <a:gd name="connsiteX10" fmla="*/ 6153150 w 6489700"/>
                    <a:gd name="connsiteY10" fmla="*/ 28575 h 53975"/>
                    <a:gd name="connsiteX11" fmla="*/ 6489700 w 6489700"/>
                    <a:gd name="connsiteY11" fmla="*/ 28575 h 53975"/>
                    <a:gd name="connsiteX0" fmla="*/ 0 w 6489700"/>
                    <a:gd name="connsiteY0" fmla="*/ 53975 h 53975"/>
                    <a:gd name="connsiteX1" fmla="*/ 1330325 w 6489700"/>
                    <a:gd name="connsiteY1" fmla="*/ 44450 h 53975"/>
                    <a:gd name="connsiteX2" fmla="*/ 2076450 w 6489700"/>
                    <a:gd name="connsiteY2" fmla="*/ 44450 h 53975"/>
                    <a:gd name="connsiteX3" fmla="*/ 2701925 w 6489700"/>
                    <a:gd name="connsiteY3" fmla="*/ 25400 h 53975"/>
                    <a:gd name="connsiteX4" fmla="*/ 3213100 w 6489700"/>
                    <a:gd name="connsiteY4" fmla="*/ 19050 h 53975"/>
                    <a:gd name="connsiteX5" fmla="*/ 3600450 w 6489700"/>
                    <a:gd name="connsiteY5" fmla="*/ 12700 h 53975"/>
                    <a:gd name="connsiteX6" fmla="*/ 4060825 w 6489700"/>
                    <a:gd name="connsiteY6" fmla="*/ 0 h 53975"/>
                    <a:gd name="connsiteX7" fmla="*/ 4543425 w 6489700"/>
                    <a:gd name="connsiteY7" fmla="*/ 3175 h 53975"/>
                    <a:gd name="connsiteX8" fmla="*/ 5140325 w 6489700"/>
                    <a:gd name="connsiteY8" fmla="*/ 6350 h 53975"/>
                    <a:gd name="connsiteX9" fmla="*/ 5635625 w 6489700"/>
                    <a:gd name="connsiteY9" fmla="*/ 15875 h 53975"/>
                    <a:gd name="connsiteX10" fmla="*/ 6153150 w 6489700"/>
                    <a:gd name="connsiteY10" fmla="*/ 28575 h 53975"/>
                    <a:gd name="connsiteX11" fmla="*/ 6489700 w 6489700"/>
                    <a:gd name="connsiteY11" fmla="*/ 28575 h 53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89700" h="53975">
                      <a:moveTo>
                        <a:pt x="0" y="53975"/>
                      </a:moveTo>
                      <a:lnTo>
                        <a:pt x="1330325" y="44450"/>
                      </a:lnTo>
                      <a:lnTo>
                        <a:pt x="2076450" y="44450"/>
                      </a:lnTo>
                      <a:cubicBezTo>
                        <a:pt x="2305050" y="41275"/>
                        <a:pt x="2701925" y="25400"/>
                        <a:pt x="2701925" y="25400"/>
                      </a:cubicBezTo>
                      <a:lnTo>
                        <a:pt x="3213100" y="19050"/>
                      </a:lnTo>
                      <a:lnTo>
                        <a:pt x="3600450" y="12700"/>
                      </a:lnTo>
                      <a:lnTo>
                        <a:pt x="4060825" y="0"/>
                      </a:lnTo>
                      <a:lnTo>
                        <a:pt x="4543425" y="3175"/>
                      </a:lnTo>
                      <a:lnTo>
                        <a:pt x="5140325" y="6350"/>
                      </a:lnTo>
                      <a:lnTo>
                        <a:pt x="5635625" y="15875"/>
                      </a:lnTo>
                      <a:lnTo>
                        <a:pt x="6153150" y="28575"/>
                      </a:lnTo>
                      <a:cubicBezTo>
                        <a:pt x="6295496" y="30692"/>
                        <a:pt x="6377517" y="28575"/>
                        <a:pt x="6489700" y="28575"/>
                      </a:cubicBezTo>
                    </a:path>
                  </a:pathLst>
                </a:custGeom>
                <a:noFill/>
                <a:ln w="19050">
                  <a:solidFill>
                    <a:srgbClr val="C00000"/>
                  </a:solidFill>
                  <a:prstDash val="dash"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CFA57A7-0839-3442-9F97-08B3B6B43023}"/>
                  </a:ext>
                </a:extLst>
              </p:cNvPr>
              <p:cNvCxnSpPr/>
              <p:nvPr/>
            </p:nvCxnSpPr>
            <p:spPr>
              <a:xfrm>
                <a:off x="3121377" y="1679537"/>
                <a:ext cx="302235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2C2722B-DC0B-9F4D-ACE0-C6DC582FEE88}"/>
                  </a:ext>
                </a:extLst>
              </p:cNvPr>
              <p:cNvSpPr txBox="1"/>
              <p:nvPr/>
            </p:nvSpPr>
            <p:spPr>
              <a:xfrm>
                <a:off x="3419279" y="1504374"/>
                <a:ext cx="21980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  <a:latin typeface="+mj-lt"/>
                  </a:rPr>
                  <a:t> with Gaussian filter</a:t>
                </a:r>
              </a:p>
            </p:txBody>
          </p:sp>
        </p:grpSp>
        <p:sp>
          <p:nvSpPr>
            <p:cNvPr id="53" name="Title 1">
              <a:extLst>
                <a:ext uri="{FF2B5EF4-FFF2-40B4-BE49-F238E27FC236}">
                  <a16:creationId xmlns:a16="http://schemas.microsoft.com/office/drawing/2014/main" id="{00D441EC-E46F-F348-973C-D9D3A7151171}"/>
                </a:ext>
              </a:extLst>
            </p:cNvPr>
            <p:cNvSpPr txBox="1">
              <a:spLocks/>
            </p:cNvSpPr>
            <p:nvPr/>
          </p:nvSpPr>
          <p:spPr>
            <a:xfrm>
              <a:off x="8032826" y="4488041"/>
              <a:ext cx="3414889" cy="42082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8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/>
                <a:t>Filter efficient at high k.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C95F0A1-4734-0C44-B72D-B54DD7F25584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 flipH="1">
              <a:off x="7537095" y="4908867"/>
              <a:ext cx="2203176" cy="538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A2A85998-48A6-AE48-8B2A-787EA9A5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628" y="984001"/>
            <a:ext cx="2908300" cy="15875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3CD5BD0-C4DE-4047-8243-2B3D6C258785}"/>
              </a:ext>
            </a:extLst>
          </p:cNvPr>
          <p:cNvSpPr txBox="1"/>
          <p:nvPr/>
        </p:nvSpPr>
        <p:spPr>
          <a:xfrm>
            <a:off x="8553070" y="2560922"/>
            <a:ext cx="99258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Aliasing</a:t>
            </a:r>
          </a:p>
        </p:txBody>
      </p:sp>
      <p:sp>
        <p:nvSpPr>
          <p:cNvPr id="31" name="Slide Number Placeholder 3">
            <a:extLst>
              <a:ext uri="{FF2B5EF4-FFF2-40B4-BE49-F238E27FC236}">
                <a16:creationId xmlns:a16="http://schemas.microsoft.com/office/drawing/2014/main" id="{6169AC85-FAD1-C244-9DFA-F7FC03A1C46D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455401" y="6393363"/>
            <a:ext cx="544259" cy="301625"/>
          </a:xfrm>
        </p:spPr>
        <p:txBody>
          <a:bodyPr/>
          <a:lstStyle/>
          <a:p>
            <a:fld id="{929A8685-9CBD-5D48-90F4-6955DC9A7A72}" type="slidenum">
              <a:rPr lang="en-US" altLang="x-none" smtClean="0">
                <a:solidFill>
                  <a:schemeClr val="bg1"/>
                </a:solidFill>
              </a:rPr>
              <a:pPr/>
              <a:t>17</a:t>
            </a:fld>
            <a:endParaRPr lang="en-US" alt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8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6576-043F-3C4C-B213-7DC6777109D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18</a:t>
            </a:fld>
            <a:endParaRPr lang="en-US" altLang="x-none"/>
          </a:p>
        </p:txBody>
      </p:sp>
      <p:pic>
        <p:nvPicPr>
          <p:cNvPr id="5" name="Picture 4" descr="IMG_7050.JPG">
            <a:extLst>
              <a:ext uri="{FF2B5EF4-FFF2-40B4-BE49-F238E27FC236}">
                <a16:creationId xmlns:a16="http://schemas.microsoft.com/office/drawing/2014/main" id="{3F54810C-2418-5745-97EA-08624BB2A3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41440">
            <a:off x="2440796" y="588388"/>
            <a:ext cx="4672146" cy="59633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FFCDCDE-1E60-EF4D-97C1-03299FC30C80}"/>
              </a:ext>
            </a:extLst>
          </p:cNvPr>
          <p:cNvSpPr txBox="1">
            <a:spLocks/>
          </p:cNvSpPr>
          <p:nvPr/>
        </p:nvSpPr>
        <p:spPr>
          <a:xfrm>
            <a:off x="110643" y="200403"/>
            <a:ext cx="12078182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800" dirty="0"/>
              <a:t>Numerical heating is greatly reduced with higher-order splines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445683-F28A-AF49-BA4B-1A22F0F76E0D}"/>
              </a:ext>
            </a:extLst>
          </p:cNvPr>
          <p:cNvSpPr txBox="1"/>
          <p:nvPr/>
        </p:nvSpPr>
        <p:spPr>
          <a:xfrm>
            <a:off x="676906" y="2517422"/>
            <a:ext cx="204414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Numerical heating</a:t>
            </a:r>
          </a:p>
        </p:txBody>
      </p:sp>
      <p:pic>
        <p:nvPicPr>
          <p:cNvPr id="7" name="Picture 6" descr="IMG_7049.JPG">
            <a:extLst>
              <a:ext uri="{FF2B5EF4-FFF2-40B4-BE49-F238E27FC236}">
                <a16:creationId xmlns:a16="http://schemas.microsoft.com/office/drawing/2014/main" id="{178611A6-B22F-1545-9DA3-84E3E9A1D9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34500" y="1656306"/>
            <a:ext cx="2683972" cy="26654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FD5523-56A9-C345-86FC-7FE058492421}"/>
              </a:ext>
            </a:extLst>
          </p:cNvPr>
          <p:cNvSpPr txBox="1"/>
          <p:nvPr/>
        </p:nvSpPr>
        <p:spPr>
          <a:xfrm>
            <a:off x="8075611" y="4229471"/>
            <a:ext cx="2829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Random aliasing errors in velocity space*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CE70F-CB03-D340-A680-425DE5D319A5}"/>
              </a:ext>
            </a:extLst>
          </p:cNvPr>
          <p:cNvSpPr txBox="1"/>
          <p:nvPr/>
        </p:nvSpPr>
        <p:spPr>
          <a:xfrm>
            <a:off x="1782056" y="5729329"/>
            <a:ext cx="4974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+mj-lt"/>
              </a:rPr>
              <a:t>Courtesy: </a:t>
            </a:r>
            <a:r>
              <a:rPr lang="en-US" sz="1000" dirty="0" err="1">
                <a:latin typeface="+mj-lt"/>
              </a:rPr>
              <a:t>Hockney</a:t>
            </a:r>
            <a:r>
              <a:rPr lang="en-US" sz="1000" dirty="0">
                <a:latin typeface="+mj-lt"/>
              </a:rPr>
              <a:t> &amp; Eastwood, “Computer Simulations using Particles”, IOP</a:t>
            </a:r>
          </a:p>
        </p:txBody>
      </p:sp>
    </p:spTree>
    <p:extLst>
      <p:ext uri="{BB962C8B-B14F-4D97-AF65-F5344CB8AC3E}">
        <p14:creationId xmlns:p14="http://schemas.microsoft.com/office/powerpoint/2010/main" val="248470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163"/>
          <p:cNvGrpSpPr/>
          <p:nvPr/>
        </p:nvGrpSpPr>
        <p:grpSpPr>
          <a:xfrm>
            <a:off x="2491338" y="1695897"/>
            <a:ext cx="2379768" cy="2181197"/>
            <a:chOff x="372539" y="1159927"/>
            <a:chExt cx="2379768" cy="2181197"/>
          </a:xfrm>
        </p:grpSpPr>
        <p:grpSp>
          <p:nvGrpSpPr>
            <p:cNvPr id="99" name="Group 98"/>
            <p:cNvGrpSpPr/>
            <p:nvPr/>
          </p:nvGrpSpPr>
          <p:grpSpPr>
            <a:xfrm>
              <a:off x="372539" y="1159927"/>
              <a:ext cx="2379768" cy="2181197"/>
              <a:chOff x="431808" y="1236127"/>
              <a:chExt cx="2379768" cy="2181197"/>
            </a:xfrm>
          </p:grpSpPr>
          <p:sp>
            <p:nvSpPr>
              <p:cNvPr id="37" name="Line 3"/>
              <p:cNvSpPr>
                <a:spLocks noChangeShapeType="1"/>
              </p:cNvSpPr>
              <p:nvPr/>
            </p:nvSpPr>
            <p:spPr bwMode="auto">
              <a:xfrm>
                <a:off x="628914" y="1416449"/>
                <a:ext cx="0" cy="1818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Line 4"/>
              <p:cNvSpPr>
                <a:spLocks noChangeShapeType="1"/>
              </p:cNvSpPr>
              <p:nvPr/>
            </p:nvSpPr>
            <p:spPr bwMode="auto">
              <a:xfrm>
                <a:off x="2597560" y="1422333"/>
                <a:ext cx="0" cy="1818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Line 5"/>
              <p:cNvSpPr>
                <a:spLocks noChangeShapeType="1"/>
              </p:cNvSpPr>
              <p:nvPr/>
            </p:nvSpPr>
            <p:spPr bwMode="auto">
              <a:xfrm>
                <a:off x="628914" y="1416449"/>
                <a:ext cx="19657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>
                <a:off x="634620" y="3234689"/>
                <a:ext cx="19657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Line 7"/>
              <p:cNvSpPr>
                <a:spLocks noChangeShapeType="1"/>
              </p:cNvSpPr>
              <p:nvPr/>
            </p:nvSpPr>
            <p:spPr bwMode="auto">
              <a:xfrm flipV="1">
                <a:off x="1613237" y="1404680"/>
                <a:ext cx="0" cy="18300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628914" y="2322627"/>
                <a:ext cx="19686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922868" y="1236127"/>
                <a:ext cx="415498" cy="2181197"/>
                <a:chOff x="1947335" y="1794927"/>
                <a:chExt cx="415498" cy="2181197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1947335" y="1794927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947335" y="27008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947335" y="3606792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896536" y="1236127"/>
                <a:ext cx="415498" cy="2181197"/>
                <a:chOff x="1947335" y="1794927"/>
                <a:chExt cx="415498" cy="2181197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1947335" y="1794927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1947335" y="27008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1947335" y="3606792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431808" y="1659461"/>
                <a:ext cx="415498" cy="1275266"/>
                <a:chOff x="1456275" y="2218261"/>
                <a:chExt cx="415498" cy="1275266"/>
              </a:xfrm>
            </p:grpSpPr>
            <p:sp>
              <p:nvSpPr>
                <p:cNvPr id="70" name="TextBox 69"/>
                <p:cNvSpPr txBox="1"/>
                <p:nvPr/>
              </p:nvSpPr>
              <p:spPr>
                <a:xfrm>
                  <a:off x="1456275" y="22182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456275" y="3124195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1413942" y="1659461"/>
                <a:ext cx="415498" cy="1275266"/>
                <a:chOff x="1456275" y="2218261"/>
                <a:chExt cx="415498" cy="1275266"/>
              </a:xfrm>
            </p:grpSpPr>
            <p:sp>
              <p:nvSpPr>
                <p:cNvPr id="78" name="TextBox 77"/>
                <p:cNvSpPr txBox="1"/>
                <p:nvPr/>
              </p:nvSpPr>
              <p:spPr>
                <a:xfrm>
                  <a:off x="1456275" y="22182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1456275" y="3124195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2396078" y="1659461"/>
                <a:ext cx="415498" cy="1275266"/>
                <a:chOff x="1456275" y="2218261"/>
                <a:chExt cx="415498" cy="1275266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1456275" y="22182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>
                  <a:off x="1456275" y="3124195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</p:grpSp>
          <p:sp>
            <p:nvSpPr>
              <p:cNvPr id="98" name="Oval 15"/>
              <p:cNvSpPr>
                <a:spLocks noChangeArrowheads="1"/>
              </p:cNvSpPr>
              <p:nvPr/>
            </p:nvSpPr>
            <p:spPr bwMode="auto">
              <a:xfrm>
                <a:off x="1257352" y="2636103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875244" y="243839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0000FF"/>
                  </a:solidFill>
                </a:rPr>
                <a:t>E</a:t>
              </a:r>
              <a:r>
                <a:rPr lang="en-US" i="1" baseline="-25000" dirty="0">
                  <a:solidFill>
                    <a:srgbClr val="0000FF"/>
                  </a:solidFill>
                </a:rPr>
                <a:t>x</a:t>
              </a:r>
            </a:p>
          </p:txBody>
        </p:sp>
        <p:cxnSp>
          <p:nvCxnSpPr>
            <p:cNvPr id="152" name="Straight Arrow Connector 151"/>
            <p:cNvCxnSpPr>
              <a:endCxn id="98" idx="1"/>
            </p:cNvCxnSpPr>
            <p:nvPr/>
          </p:nvCxnSpPr>
          <p:spPr>
            <a:xfrm>
              <a:off x="1097901" y="2425668"/>
              <a:ext cx="113573" cy="14762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endCxn id="98" idx="4"/>
            </p:cNvCxnSpPr>
            <p:nvPr/>
          </p:nvCxnSpPr>
          <p:spPr>
            <a:xfrm flipV="1">
              <a:off x="1116951" y="2651343"/>
              <a:ext cx="126852" cy="46647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491338" y="3922073"/>
            <a:ext cx="2379768" cy="2181197"/>
            <a:chOff x="372539" y="1159927"/>
            <a:chExt cx="2379768" cy="2181197"/>
          </a:xfrm>
        </p:grpSpPr>
        <p:grpSp>
          <p:nvGrpSpPr>
            <p:cNvPr id="201" name="Group 200"/>
            <p:cNvGrpSpPr/>
            <p:nvPr/>
          </p:nvGrpSpPr>
          <p:grpSpPr>
            <a:xfrm>
              <a:off x="372539" y="1159927"/>
              <a:ext cx="2379768" cy="2181197"/>
              <a:chOff x="431808" y="1236127"/>
              <a:chExt cx="2379768" cy="2181197"/>
            </a:xfrm>
          </p:grpSpPr>
          <p:sp>
            <p:nvSpPr>
              <p:cNvPr id="205" name="Line 3"/>
              <p:cNvSpPr>
                <a:spLocks noChangeShapeType="1"/>
              </p:cNvSpPr>
              <p:nvPr/>
            </p:nvSpPr>
            <p:spPr bwMode="auto">
              <a:xfrm>
                <a:off x="628914" y="1416449"/>
                <a:ext cx="0" cy="1818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6" name="Line 4"/>
              <p:cNvSpPr>
                <a:spLocks noChangeShapeType="1"/>
              </p:cNvSpPr>
              <p:nvPr/>
            </p:nvSpPr>
            <p:spPr bwMode="auto">
              <a:xfrm>
                <a:off x="2597560" y="1422333"/>
                <a:ext cx="0" cy="1818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" name="Line 5"/>
              <p:cNvSpPr>
                <a:spLocks noChangeShapeType="1"/>
              </p:cNvSpPr>
              <p:nvPr/>
            </p:nvSpPr>
            <p:spPr bwMode="auto">
              <a:xfrm>
                <a:off x="628914" y="1416449"/>
                <a:ext cx="19657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08" name="Line 6"/>
              <p:cNvSpPr>
                <a:spLocks noChangeShapeType="1"/>
              </p:cNvSpPr>
              <p:nvPr/>
            </p:nvSpPr>
            <p:spPr bwMode="auto">
              <a:xfrm>
                <a:off x="634620" y="3234689"/>
                <a:ext cx="196579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9" name="Line 7"/>
              <p:cNvSpPr>
                <a:spLocks noChangeShapeType="1"/>
              </p:cNvSpPr>
              <p:nvPr/>
            </p:nvSpPr>
            <p:spPr bwMode="auto">
              <a:xfrm flipV="1">
                <a:off x="1613237" y="1404680"/>
                <a:ext cx="0" cy="18300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" name="Line 8"/>
              <p:cNvSpPr>
                <a:spLocks noChangeShapeType="1"/>
              </p:cNvSpPr>
              <p:nvPr/>
            </p:nvSpPr>
            <p:spPr bwMode="auto">
              <a:xfrm>
                <a:off x="628914" y="2322627"/>
                <a:ext cx="19686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11" name="Group 210"/>
              <p:cNvGrpSpPr/>
              <p:nvPr/>
            </p:nvGrpSpPr>
            <p:grpSpPr>
              <a:xfrm>
                <a:off x="922868" y="1236127"/>
                <a:ext cx="415498" cy="2181197"/>
                <a:chOff x="1947335" y="1794927"/>
                <a:chExt cx="415498" cy="2181197"/>
              </a:xfrm>
            </p:grpSpPr>
            <p:sp>
              <p:nvSpPr>
                <p:cNvPr id="226" name="TextBox 225"/>
                <p:cNvSpPr txBox="1"/>
                <p:nvPr/>
              </p:nvSpPr>
              <p:spPr>
                <a:xfrm>
                  <a:off x="1947335" y="1794927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  <p:sp>
              <p:nvSpPr>
                <p:cNvPr id="227" name="TextBox 226"/>
                <p:cNvSpPr txBox="1"/>
                <p:nvPr/>
              </p:nvSpPr>
              <p:spPr>
                <a:xfrm>
                  <a:off x="1947335" y="27008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  <p:sp>
              <p:nvSpPr>
                <p:cNvPr id="228" name="TextBox 227"/>
                <p:cNvSpPr txBox="1"/>
                <p:nvPr/>
              </p:nvSpPr>
              <p:spPr>
                <a:xfrm>
                  <a:off x="1947335" y="3606792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1896536" y="1236127"/>
                <a:ext cx="415498" cy="2181197"/>
                <a:chOff x="1947335" y="1794927"/>
                <a:chExt cx="415498" cy="2181197"/>
              </a:xfrm>
            </p:grpSpPr>
            <p:sp>
              <p:nvSpPr>
                <p:cNvPr id="223" name="TextBox 222"/>
                <p:cNvSpPr txBox="1"/>
                <p:nvPr/>
              </p:nvSpPr>
              <p:spPr>
                <a:xfrm>
                  <a:off x="1947335" y="1794927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  <p:sp>
              <p:nvSpPr>
                <p:cNvPr id="224" name="TextBox 223"/>
                <p:cNvSpPr txBox="1"/>
                <p:nvPr/>
              </p:nvSpPr>
              <p:spPr>
                <a:xfrm>
                  <a:off x="1947335" y="27008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1947335" y="3606792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/>
                    <a:t>E</a:t>
                  </a:r>
                  <a:r>
                    <a:rPr lang="en-US" i="1" baseline="-25000" dirty="0"/>
                    <a:t>x</a:t>
                  </a:r>
                </a:p>
              </p:txBody>
            </p:sp>
          </p:grpSp>
          <p:grpSp>
            <p:nvGrpSpPr>
              <p:cNvPr id="213" name="Group 212"/>
              <p:cNvGrpSpPr/>
              <p:nvPr/>
            </p:nvGrpSpPr>
            <p:grpSpPr>
              <a:xfrm>
                <a:off x="431808" y="1659461"/>
                <a:ext cx="415498" cy="1275266"/>
                <a:chOff x="1456275" y="2218261"/>
                <a:chExt cx="415498" cy="1275266"/>
              </a:xfrm>
            </p:grpSpPr>
            <p:sp>
              <p:nvSpPr>
                <p:cNvPr id="221" name="TextBox 220"/>
                <p:cNvSpPr txBox="1"/>
                <p:nvPr/>
              </p:nvSpPr>
              <p:spPr>
                <a:xfrm>
                  <a:off x="1456275" y="22182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1456275" y="3124195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</p:grpSp>
          <p:grpSp>
            <p:nvGrpSpPr>
              <p:cNvPr id="214" name="Group 213"/>
              <p:cNvGrpSpPr/>
              <p:nvPr/>
            </p:nvGrpSpPr>
            <p:grpSpPr>
              <a:xfrm>
                <a:off x="1413942" y="1659461"/>
                <a:ext cx="415498" cy="1275266"/>
                <a:chOff x="1456275" y="2218261"/>
                <a:chExt cx="415498" cy="1275266"/>
              </a:xfrm>
            </p:grpSpPr>
            <p:sp>
              <p:nvSpPr>
                <p:cNvPr id="219" name="TextBox 218"/>
                <p:cNvSpPr txBox="1"/>
                <p:nvPr/>
              </p:nvSpPr>
              <p:spPr>
                <a:xfrm>
                  <a:off x="1456275" y="22182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  <p:sp>
              <p:nvSpPr>
                <p:cNvPr id="220" name="TextBox 219"/>
                <p:cNvSpPr txBox="1"/>
                <p:nvPr/>
              </p:nvSpPr>
              <p:spPr>
                <a:xfrm>
                  <a:off x="1456275" y="3124195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</p:grpSp>
          <p:grpSp>
            <p:nvGrpSpPr>
              <p:cNvPr id="215" name="Group 214"/>
              <p:cNvGrpSpPr/>
              <p:nvPr/>
            </p:nvGrpSpPr>
            <p:grpSpPr>
              <a:xfrm>
                <a:off x="2396078" y="1659461"/>
                <a:ext cx="415498" cy="1275266"/>
                <a:chOff x="1456275" y="2218261"/>
                <a:chExt cx="415498" cy="1275266"/>
              </a:xfrm>
            </p:grpSpPr>
            <p:sp>
              <p:nvSpPr>
                <p:cNvPr id="217" name="TextBox 216"/>
                <p:cNvSpPr txBox="1"/>
                <p:nvPr/>
              </p:nvSpPr>
              <p:spPr>
                <a:xfrm>
                  <a:off x="1456275" y="2218261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1456275" y="3124195"/>
                  <a:ext cx="41549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err="1"/>
                    <a:t>E</a:t>
                  </a:r>
                  <a:r>
                    <a:rPr lang="en-US" i="1" baseline="-25000" dirty="0" err="1"/>
                    <a:t>y</a:t>
                  </a:r>
                  <a:endParaRPr lang="en-US" i="1" baseline="-25000" dirty="0"/>
                </a:p>
              </p:txBody>
            </p:sp>
          </p:grpSp>
          <p:sp>
            <p:nvSpPr>
              <p:cNvPr id="216" name="Oval 15"/>
              <p:cNvSpPr>
                <a:spLocks noChangeArrowheads="1"/>
              </p:cNvSpPr>
              <p:nvPr/>
            </p:nvSpPr>
            <p:spPr bwMode="auto">
              <a:xfrm>
                <a:off x="1257352" y="2636103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2" name="TextBox 201"/>
            <p:cNvSpPr txBox="1"/>
            <p:nvPr/>
          </p:nvSpPr>
          <p:spPr>
            <a:xfrm>
              <a:off x="1057277" y="257915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rgbClr val="0000FF"/>
                  </a:solidFill>
                </a:rPr>
                <a:t>E</a:t>
              </a:r>
              <a:r>
                <a:rPr lang="en-US" i="1" baseline="-25000" dirty="0" err="1">
                  <a:solidFill>
                    <a:srgbClr val="0000FF"/>
                  </a:solidFill>
                </a:rPr>
                <a:t>y</a:t>
              </a:r>
              <a:endParaRPr lang="en-US" i="1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203" name="Straight Arrow Connector 202"/>
            <p:cNvCxnSpPr>
              <a:endCxn id="216" idx="6"/>
            </p:cNvCxnSpPr>
            <p:nvPr/>
          </p:nvCxnSpPr>
          <p:spPr>
            <a:xfrm flipH="1" flipV="1">
              <a:off x="1289523" y="2605623"/>
              <a:ext cx="148753" cy="8148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/>
            <p:cNvCxnSpPr>
              <a:endCxn id="216" idx="2"/>
            </p:cNvCxnSpPr>
            <p:nvPr/>
          </p:nvCxnSpPr>
          <p:spPr>
            <a:xfrm flipV="1">
              <a:off x="650226" y="2605623"/>
              <a:ext cx="547857" cy="96271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0" name="Group 379"/>
          <p:cNvGrpSpPr/>
          <p:nvPr/>
        </p:nvGrpSpPr>
        <p:grpSpPr>
          <a:xfrm>
            <a:off x="7366486" y="1717832"/>
            <a:ext cx="2504224" cy="2181197"/>
            <a:chOff x="6388099" y="1134529"/>
            <a:chExt cx="2504224" cy="2181197"/>
          </a:xfrm>
        </p:grpSpPr>
        <p:sp>
          <p:nvSpPr>
            <p:cNvPr id="301" name="Line 3"/>
            <p:cNvSpPr>
              <a:spLocks noChangeShapeType="1"/>
            </p:cNvSpPr>
            <p:nvPr/>
          </p:nvSpPr>
          <p:spPr bwMode="auto">
            <a:xfrm>
              <a:off x="6589445" y="1314851"/>
              <a:ext cx="0" cy="1818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2" name="Line 4"/>
            <p:cNvSpPr>
              <a:spLocks noChangeShapeType="1"/>
            </p:cNvSpPr>
            <p:nvPr/>
          </p:nvSpPr>
          <p:spPr bwMode="auto">
            <a:xfrm>
              <a:off x="8558091" y="1320735"/>
              <a:ext cx="0" cy="1818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3" name="Line 5"/>
            <p:cNvSpPr>
              <a:spLocks noChangeShapeType="1"/>
            </p:cNvSpPr>
            <p:nvPr/>
          </p:nvSpPr>
          <p:spPr bwMode="auto">
            <a:xfrm>
              <a:off x="6589445" y="1314851"/>
              <a:ext cx="1965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4" name="Line 6"/>
            <p:cNvSpPr>
              <a:spLocks noChangeShapeType="1"/>
            </p:cNvSpPr>
            <p:nvPr/>
          </p:nvSpPr>
          <p:spPr bwMode="auto">
            <a:xfrm>
              <a:off x="6595151" y="3133091"/>
              <a:ext cx="1965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5" name="Line 7"/>
            <p:cNvSpPr>
              <a:spLocks noChangeShapeType="1"/>
            </p:cNvSpPr>
            <p:nvPr/>
          </p:nvSpPr>
          <p:spPr bwMode="auto">
            <a:xfrm flipV="1">
              <a:off x="7573768" y="1303082"/>
              <a:ext cx="0" cy="18300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6" name="Line 8"/>
            <p:cNvSpPr>
              <a:spLocks noChangeShapeType="1"/>
            </p:cNvSpPr>
            <p:nvPr/>
          </p:nvSpPr>
          <p:spPr bwMode="auto">
            <a:xfrm>
              <a:off x="6589445" y="2221029"/>
              <a:ext cx="1968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07" name="Group 306"/>
            <p:cNvGrpSpPr/>
            <p:nvPr/>
          </p:nvGrpSpPr>
          <p:grpSpPr>
            <a:xfrm>
              <a:off x="6883399" y="1134529"/>
              <a:ext cx="415498" cy="2181197"/>
              <a:chOff x="1947335" y="1794927"/>
              <a:chExt cx="415498" cy="2181197"/>
            </a:xfrm>
          </p:grpSpPr>
          <p:sp>
            <p:nvSpPr>
              <p:cNvPr id="322" name="TextBox 321"/>
              <p:cNvSpPr txBox="1"/>
              <p:nvPr/>
            </p:nvSpPr>
            <p:spPr>
              <a:xfrm>
                <a:off x="1947335" y="1794927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E</a:t>
                </a:r>
                <a:r>
                  <a:rPr lang="en-US" i="1" baseline="-25000" dirty="0"/>
                  <a:t>x</a:t>
                </a:r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1947335" y="2700861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E</a:t>
                </a:r>
                <a:r>
                  <a:rPr lang="en-US" i="1" baseline="-25000" dirty="0"/>
                  <a:t>x</a:t>
                </a: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1947335" y="3606792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E</a:t>
                </a:r>
                <a:r>
                  <a:rPr lang="en-US" i="1" baseline="-25000" dirty="0"/>
                  <a:t>x</a:t>
                </a:r>
              </a:p>
            </p:txBody>
          </p:sp>
        </p:grpSp>
        <p:grpSp>
          <p:nvGrpSpPr>
            <p:cNvPr id="308" name="Group 307"/>
            <p:cNvGrpSpPr/>
            <p:nvPr/>
          </p:nvGrpSpPr>
          <p:grpSpPr>
            <a:xfrm>
              <a:off x="7857067" y="1134529"/>
              <a:ext cx="415498" cy="2181197"/>
              <a:chOff x="1947335" y="1794927"/>
              <a:chExt cx="415498" cy="2181197"/>
            </a:xfrm>
          </p:grpSpPr>
          <p:sp>
            <p:nvSpPr>
              <p:cNvPr id="319" name="TextBox 318"/>
              <p:cNvSpPr txBox="1"/>
              <p:nvPr/>
            </p:nvSpPr>
            <p:spPr>
              <a:xfrm>
                <a:off x="1947335" y="1794927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E</a:t>
                </a:r>
                <a:r>
                  <a:rPr lang="en-US" i="1" baseline="-25000" dirty="0"/>
                  <a:t>x</a:t>
                </a:r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1947335" y="2700861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E</a:t>
                </a:r>
                <a:r>
                  <a:rPr lang="en-US" i="1" baseline="-25000" dirty="0"/>
                  <a:t>x</a:t>
                </a:r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1947335" y="3606792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E</a:t>
                </a:r>
                <a:r>
                  <a:rPr lang="en-US" i="1" baseline="-25000" dirty="0"/>
                  <a:t>x</a:t>
                </a:r>
              </a:p>
            </p:txBody>
          </p:sp>
        </p:grpSp>
        <p:grpSp>
          <p:nvGrpSpPr>
            <p:cNvPr id="309" name="Group 308"/>
            <p:cNvGrpSpPr/>
            <p:nvPr/>
          </p:nvGrpSpPr>
          <p:grpSpPr>
            <a:xfrm>
              <a:off x="6392339" y="1557863"/>
              <a:ext cx="415498" cy="1275266"/>
              <a:chOff x="1456275" y="2218261"/>
              <a:chExt cx="415498" cy="1275266"/>
            </a:xfrm>
          </p:grpSpPr>
          <p:sp>
            <p:nvSpPr>
              <p:cNvPr id="317" name="TextBox 316"/>
              <p:cNvSpPr txBox="1"/>
              <p:nvPr/>
            </p:nvSpPr>
            <p:spPr>
              <a:xfrm>
                <a:off x="1456275" y="2218261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y</a:t>
                </a:r>
                <a:endParaRPr lang="en-US" i="1" baseline="-25000" dirty="0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1456275" y="3124195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y</a:t>
                </a:r>
                <a:endParaRPr lang="en-US" i="1" baseline="-25000" dirty="0"/>
              </a:p>
            </p:txBody>
          </p:sp>
        </p:grpSp>
        <p:grpSp>
          <p:nvGrpSpPr>
            <p:cNvPr id="310" name="Group 309"/>
            <p:cNvGrpSpPr/>
            <p:nvPr/>
          </p:nvGrpSpPr>
          <p:grpSpPr>
            <a:xfrm>
              <a:off x="7374473" y="1557863"/>
              <a:ext cx="415498" cy="1275266"/>
              <a:chOff x="1456275" y="2218261"/>
              <a:chExt cx="415498" cy="1275266"/>
            </a:xfrm>
          </p:grpSpPr>
          <p:sp>
            <p:nvSpPr>
              <p:cNvPr id="315" name="TextBox 314"/>
              <p:cNvSpPr txBox="1"/>
              <p:nvPr/>
            </p:nvSpPr>
            <p:spPr>
              <a:xfrm>
                <a:off x="1456275" y="2218261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y</a:t>
                </a:r>
                <a:endParaRPr lang="en-US" i="1" baseline="-25000" dirty="0"/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1456275" y="3124195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y</a:t>
                </a:r>
                <a:endParaRPr lang="en-US" i="1" baseline="-25000" dirty="0"/>
              </a:p>
            </p:txBody>
          </p:sp>
        </p:grpSp>
        <p:grpSp>
          <p:nvGrpSpPr>
            <p:cNvPr id="311" name="Group 310"/>
            <p:cNvGrpSpPr/>
            <p:nvPr/>
          </p:nvGrpSpPr>
          <p:grpSpPr>
            <a:xfrm>
              <a:off x="8356609" y="1557863"/>
              <a:ext cx="415498" cy="1275266"/>
              <a:chOff x="1456275" y="2218261"/>
              <a:chExt cx="415498" cy="1275266"/>
            </a:xfrm>
          </p:grpSpPr>
          <p:sp>
            <p:nvSpPr>
              <p:cNvPr id="313" name="TextBox 312"/>
              <p:cNvSpPr txBox="1"/>
              <p:nvPr/>
            </p:nvSpPr>
            <p:spPr>
              <a:xfrm>
                <a:off x="1456275" y="2218261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y</a:t>
                </a:r>
                <a:endParaRPr lang="en-US" i="1" baseline="-25000" dirty="0"/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1456275" y="3124195"/>
                <a:ext cx="41549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y</a:t>
                </a:r>
                <a:endParaRPr lang="en-US" i="1" baseline="-25000" dirty="0"/>
              </a:p>
            </p:txBody>
          </p:sp>
        </p:grpSp>
        <p:grpSp>
          <p:nvGrpSpPr>
            <p:cNvPr id="327" name="Group 326"/>
            <p:cNvGrpSpPr/>
            <p:nvPr/>
          </p:nvGrpSpPr>
          <p:grpSpPr>
            <a:xfrm>
              <a:off x="6388099" y="1134529"/>
              <a:ext cx="535724" cy="2181197"/>
              <a:chOff x="1947335" y="1794927"/>
              <a:chExt cx="535724" cy="2181197"/>
            </a:xfrm>
          </p:grpSpPr>
          <p:sp>
            <p:nvSpPr>
              <p:cNvPr id="328" name="TextBox 327"/>
              <p:cNvSpPr txBox="1"/>
              <p:nvPr/>
            </p:nvSpPr>
            <p:spPr>
              <a:xfrm>
                <a:off x="1947335" y="1794927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947335" y="2700861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1947335" y="3606792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7372349" y="1134529"/>
              <a:ext cx="535724" cy="2181197"/>
              <a:chOff x="1947335" y="1794927"/>
              <a:chExt cx="535724" cy="2181197"/>
            </a:xfrm>
          </p:grpSpPr>
          <p:sp>
            <p:nvSpPr>
              <p:cNvPr id="332" name="TextBox 331"/>
              <p:cNvSpPr txBox="1"/>
              <p:nvPr/>
            </p:nvSpPr>
            <p:spPr>
              <a:xfrm>
                <a:off x="1947335" y="1794927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1947335" y="2700861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34" name="TextBox 333"/>
              <p:cNvSpPr txBox="1"/>
              <p:nvPr/>
            </p:nvSpPr>
            <p:spPr>
              <a:xfrm>
                <a:off x="1947335" y="3606792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335" name="Group 334"/>
            <p:cNvGrpSpPr/>
            <p:nvPr/>
          </p:nvGrpSpPr>
          <p:grpSpPr>
            <a:xfrm>
              <a:off x="8356599" y="1134529"/>
              <a:ext cx="535724" cy="2181197"/>
              <a:chOff x="1947335" y="1794927"/>
              <a:chExt cx="535724" cy="2181197"/>
            </a:xfrm>
          </p:grpSpPr>
          <p:sp>
            <p:nvSpPr>
              <p:cNvPr id="336" name="TextBox 335"/>
              <p:cNvSpPr txBox="1"/>
              <p:nvPr/>
            </p:nvSpPr>
            <p:spPr>
              <a:xfrm>
                <a:off x="1947335" y="1794927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1947335" y="2700861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338" name="TextBox 337"/>
              <p:cNvSpPr txBox="1"/>
              <p:nvPr/>
            </p:nvSpPr>
            <p:spPr>
              <a:xfrm>
                <a:off x="1947335" y="3606792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>
                    <a:solidFill>
                      <a:srgbClr val="008000"/>
                    </a:solidFill>
                  </a:rPr>
                  <a:t>E</a:t>
                </a:r>
                <a:r>
                  <a:rPr lang="en-US" i="1" baseline="-25000" dirty="0" err="1">
                    <a:solidFill>
                      <a:srgbClr val="008000"/>
                    </a:solidFill>
                  </a:rPr>
                  <a:t>x,y</a:t>
                </a:r>
                <a:endParaRPr lang="en-US" i="1" baseline="-25000" dirty="0">
                  <a:solidFill>
                    <a:srgbClr val="008000"/>
                  </a:solidFill>
                </a:endParaRPr>
              </a:p>
            </p:txBody>
          </p:sp>
        </p:grpSp>
        <p:grpSp>
          <p:nvGrpSpPr>
            <p:cNvPr id="345" name="Group 344"/>
            <p:cNvGrpSpPr/>
            <p:nvPr/>
          </p:nvGrpSpPr>
          <p:grpSpPr>
            <a:xfrm>
              <a:off x="6588125" y="2831010"/>
              <a:ext cx="1965325" cy="186055"/>
              <a:chOff x="6588125" y="2821485"/>
              <a:chExt cx="1965325" cy="186055"/>
            </a:xfrm>
          </p:grpSpPr>
          <p:cxnSp>
            <p:nvCxnSpPr>
              <p:cNvPr id="299" name="Straight Arrow Connector 298"/>
              <p:cNvCxnSpPr/>
              <p:nvPr/>
            </p:nvCxnSpPr>
            <p:spPr>
              <a:xfrm>
                <a:off x="6588125" y="2824660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Arrow Connector 342"/>
              <p:cNvCxnSpPr/>
              <p:nvPr/>
            </p:nvCxnSpPr>
            <p:spPr>
              <a:xfrm>
                <a:off x="7570787" y="2821485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Arrow Connector 343"/>
              <p:cNvCxnSpPr/>
              <p:nvPr/>
            </p:nvCxnSpPr>
            <p:spPr>
              <a:xfrm>
                <a:off x="8553450" y="2824660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6" name="Group 345"/>
            <p:cNvGrpSpPr/>
            <p:nvPr/>
          </p:nvGrpSpPr>
          <p:grpSpPr>
            <a:xfrm>
              <a:off x="6588125" y="1919785"/>
              <a:ext cx="1965325" cy="186055"/>
              <a:chOff x="6588125" y="2821485"/>
              <a:chExt cx="1965325" cy="186055"/>
            </a:xfrm>
          </p:grpSpPr>
          <p:cxnSp>
            <p:nvCxnSpPr>
              <p:cNvPr id="347" name="Straight Arrow Connector 346"/>
              <p:cNvCxnSpPr/>
              <p:nvPr/>
            </p:nvCxnSpPr>
            <p:spPr>
              <a:xfrm>
                <a:off x="6588125" y="2824660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Arrow Connector 347"/>
              <p:cNvCxnSpPr/>
              <p:nvPr/>
            </p:nvCxnSpPr>
            <p:spPr>
              <a:xfrm>
                <a:off x="7570787" y="2821485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Arrow Connector 348"/>
              <p:cNvCxnSpPr/>
              <p:nvPr/>
            </p:nvCxnSpPr>
            <p:spPr>
              <a:xfrm>
                <a:off x="8553450" y="2824660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Group 349"/>
            <p:cNvGrpSpPr/>
            <p:nvPr/>
          </p:nvGrpSpPr>
          <p:grpSpPr>
            <a:xfrm flipV="1">
              <a:off x="6591300" y="1475285"/>
              <a:ext cx="1965325" cy="186055"/>
              <a:chOff x="6588125" y="2821485"/>
              <a:chExt cx="1965325" cy="186055"/>
            </a:xfrm>
          </p:grpSpPr>
          <p:cxnSp>
            <p:nvCxnSpPr>
              <p:cNvPr id="351" name="Straight Arrow Connector 350"/>
              <p:cNvCxnSpPr/>
              <p:nvPr/>
            </p:nvCxnSpPr>
            <p:spPr>
              <a:xfrm>
                <a:off x="6588125" y="2824660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Arrow Connector 351"/>
              <p:cNvCxnSpPr/>
              <p:nvPr/>
            </p:nvCxnSpPr>
            <p:spPr>
              <a:xfrm>
                <a:off x="7570787" y="2821485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Arrow Connector 352"/>
              <p:cNvCxnSpPr/>
              <p:nvPr/>
            </p:nvCxnSpPr>
            <p:spPr>
              <a:xfrm>
                <a:off x="8553450" y="2824660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" name="Group 357"/>
            <p:cNvGrpSpPr/>
            <p:nvPr/>
          </p:nvGrpSpPr>
          <p:grpSpPr>
            <a:xfrm flipV="1">
              <a:off x="6591300" y="2383335"/>
              <a:ext cx="1965325" cy="186055"/>
              <a:chOff x="6588125" y="2821485"/>
              <a:chExt cx="1965325" cy="186055"/>
            </a:xfrm>
          </p:grpSpPr>
          <p:cxnSp>
            <p:nvCxnSpPr>
              <p:cNvPr id="359" name="Straight Arrow Connector 358"/>
              <p:cNvCxnSpPr/>
              <p:nvPr/>
            </p:nvCxnSpPr>
            <p:spPr>
              <a:xfrm>
                <a:off x="6588125" y="2824660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Arrow Connector 359"/>
              <p:cNvCxnSpPr/>
              <p:nvPr/>
            </p:nvCxnSpPr>
            <p:spPr>
              <a:xfrm>
                <a:off x="7570787" y="2821485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Arrow Connector 360"/>
              <p:cNvCxnSpPr/>
              <p:nvPr/>
            </p:nvCxnSpPr>
            <p:spPr>
              <a:xfrm>
                <a:off x="8553450" y="2824660"/>
                <a:ext cx="0" cy="18288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0" name="Group 369"/>
            <p:cNvGrpSpPr/>
            <p:nvPr/>
          </p:nvGrpSpPr>
          <p:grpSpPr>
            <a:xfrm>
              <a:off x="6728459" y="1322249"/>
              <a:ext cx="1189355" cy="1817825"/>
              <a:chOff x="6728459" y="1322249"/>
              <a:chExt cx="1189355" cy="1817825"/>
            </a:xfrm>
          </p:grpSpPr>
          <p:grpSp>
            <p:nvGrpSpPr>
              <p:cNvPr id="362" name="Group 361"/>
              <p:cNvGrpSpPr/>
              <p:nvPr/>
            </p:nvGrpSpPr>
            <p:grpSpPr>
              <a:xfrm rot="16200000" flipV="1">
                <a:off x="5912574" y="2138134"/>
                <a:ext cx="1817825" cy="186055"/>
                <a:chOff x="6588125" y="2821485"/>
                <a:chExt cx="1965325" cy="186055"/>
              </a:xfrm>
            </p:grpSpPr>
            <p:cxnSp>
              <p:nvCxnSpPr>
                <p:cNvPr id="363" name="Straight Arrow Connector 362"/>
                <p:cNvCxnSpPr/>
                <p:nvPr/>
              </p:nvCxnSpPr>
              <p:spPr>
                <a:xfrm>
                  <a:off x="6588125" y="2824660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Arrow Connector 363"/>
                <p:cNvCxnSpPr/>
                <p:nvPr/>
              </p:nvCxnSpPr>
              <p:spPr>
                <a:xfrm>
                  <a:off x="7570787" y="2821485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Arrow Connector 364"/>
                <p:cNvCxnSpPr/>
                <p:nvPr/>
              </p:nvCxnSpPr>
              <p:spPr>
                <a:xfrm>
                  <a:off x="8553450" y="2824660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6" name="Group 365"/>
              <p:cNvGrpSpPr/>
              <p:nvPr/>
            </p:nvGrpSpPr>
            <p:grpSpPr>
              <a:xfrm rot="16200000" flipV="1">
                <a:off x="6915874" y="2138134"/>
                <a:ext cx="1817825" cy="186055"/>
                <a:chOff x="6588125" y="2821485"/>
                <a:chExt cx="1965325" cy="186055"/>
              </a:xfrm>
            </p:grpSpPr>
            <p:cxnSp>
              <p:nvCxnSpPr>
                <p:cNvPr id="367" name="Straight Arrow Connector 366"/>
                <p:cNvCxnSpPr/>
                <p:nvPr/>
              </p:nvCxnSpPr>
              <p:spPr>
                <a:xfrm>
                  <a:off x="6588125" y="2824660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Arrow Connector 367"/>
                <p:cNvCxnSpPr/>
                <p:nvPr/>
              </p:nvCxnSpPr>
              <p:spPr>
                <a:xfrm>
                  <a:off x="7570787" y="2821485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Arrow Connector 368"/>
                <p:cNvCxnSpPr/>
                <p:nvPr/>
              </p:nvCxnSpPr>
              <p:spPr>
                <a:xfrm>
                  <a:off x="8553450" y="2824660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1" name="Group 370"/>
            <p:cNvGrpSpPr/>
            <p:nvPr/>
          </p:nvGrpSpPr>
          <p:grpSpPr>
            <a:xfrm flipH="1">
              <a:off x="7217409" y="1315899"/>
              <a:ext cx="1189355" cy="1817825"/>
              <a:chOff x="6728459" y="1322249"/>
              <a:chExt cx="1189355" cy="1817825"/>
            </a:xfrm>
          </p:grpSpPr>
          <p:grpSp>
            <p:nvGrpSpPr>
              <p:cNvPr id="372" name="Group 371"/>
              <p:cNvGrpSpPr/>
              <p:nvPr/>
            </p:nvGrpSpPr>
            <p:grpSpPr>
              <a:xfrm rot="16200000" flipV="1">
                <a:off x="5912574" y="2138134"/>
                <a:ext cx="1817825" cy="186055"/>
                <a:chOff x="6588125" y="2821485"/>
                <a:chExt cx="1965325" cy="186055"/>
              </a:xfrm>
            </p:grpSpPr>
            <p:cxnSp>
              <p:nvCxnSpPr>
                <p:cNvPr id="377" name="Straight Arrow Connector 376"/>
                <p:cNvCxnSpPr/>
                <p:nvPr/>
              </p:nvCxnSpPr>
              <p:spPr>
                <a:xfrm>
                  <a:off x="6588125" y="2824660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Arrow Connector 377"/>
                <p:cNvCxnSpPr/>
                <p:nvPr/>
              </p:nvCxnSpPr>
              <p:spPr>
                <a:xfrm>
                  <a:off x="7570787" y="2821485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Arrow Connector 378"/>
                <p:cNvCxnSpPr/>
                <p:nvPr/>
              </p:nvCxnSpPr>
              <p:spPr>
                <a:xfrm>
                  <a:off x="8553450" y="2824660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3" name="Group 372"/>
              <p:cNvGrpSpPr/>
              <p:nvPr/>
            </p:nvGrpSpPr>
            <p:grpSpPr>
              <a:xfrm rot="16200000" flipV="1">
                <a:off x="6915874" y="2138134"/>
                <a:ext cx="1817825" cy="186055"/>
                <a:chOff x="6588125" y="2821485"/>
                <a:chExt cx="1965325" cy="186055"/>
              </a:xfrm>
            </p:grpSpPr>
            <p:cxnSp>
              <p:nvCxnSpPr>
                <p:cNvPr id="374" name="Straight Arrow Connector 373"/>
                <p:cNvCxnSpPr/>
                <p:nvPr/>
              </p:nvCxnSpPr>
              <p:spPr>
                <a:xfrm>
                  <a:off x="6588125" y="2824660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Arrow Connector 374"/>
                <p:cNvCxnSpPr/>
                <p:nvPr/>
              </p:nvCxnSpPr>
              <p:spPr>
                <a:xfrm>
                  <a:off x="7570787" y="2821485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Arrow Connector 375"/>
                <p:cNvCxnSpPr/>
                <p:nvPr/>
              </p:nvCxnSpPr>
              <p:spPr>
                <a:xfrm>
                  <a:off x="8553450" y="2824660"/>
                  <a:ext cx="0" cy="182880"/>
                </a:xfrm>
                <a:prstGeom prst="straightConnector1">
                  <a:avLst/>
                </a:prstGeom>
                <a:ln>
                  <a:solidFill>
                    <a:srgbClr val="008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81" name="Group 380"/>
          <p:cNvGrpSpPr/>
          <p:nvPr/>
        </p:nvGrpSpPr>
        <p:grpSpPr>
          <a:xfrm>
            <a:off x="7374747" y="3917949"/>
            <a:ext cx="2504224" cy="2181197"/>
            <a:chOff x="6388099" y="1134529"/>
            <a:chExt cx="2504224" cy="2181197"/>
          </a:xfrm>
        </p:grpSpPr>
        <p:sp>
          <p:nvSpPr>
            <p:cNvPr id="382" name="Line 3"/>
            <p:cNvSpPr>
              <a:spLocks noChangeShapeType="1"/>
            </p:cNvSpPr>
            <p:nvPr/>
          </p:nvSpPr>
          <p:spPr bwMode="auto">
            <a:xfrm>
              <a:off x="6589445" y="1314851"/>
              <a:ext cx="0" cy="1818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3" name="Line 4"/>
            <p:cNvSpPr>
              <a:spLocks noChangeShapeType="1"/>
            </p:cNvSpPr>
            <p:nvPr/>
          </p:nvSpPr>
          <p:spPr bwMode="auto">
            <a:xfrm>
              <a:off x="8558091" y="1320735"/>
              <a:ext cx="0" cy="1818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4" name="Line 5"/>
            <p:cNvSpPr>
              <a:spLocks noChangeShapeType="1"/>
            </p:cNvSpPr>
            <p:nvPr/>
          </p:nvSpPr>
          <p:spPr bwMode="auto">
            <a:xfrm>
              <a:off x="6589445" y="1314851"/>
              <a:ext cx="1965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5" name="Line 6"/>
            <p:cNvSpPr>
              <a:spLocks noChangeShapeType="1"/>
            </p:cNvSpPr>
            <p:nvPr/>
          </p:nvSpPr>
          <p:spPr bwMode="auto">
            <a:xfrm>
              <a:off x="6595151" y="3133091"/>
              <a:ext cx="19657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6" name="Line 7"/>
            <p:cNvSpPr>
              <a:spLocks noChangeShapeType="1"/>
            </p:cNvSpPr>
            <p:nvPr/>
          </p:nvSpPr>
          <p:spPr bwMode="auto">
            <a:xfrm flipV="1">
              <a:off x="7573768" y="1303082"/>
              <a:ext cx="0" cy="18300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7" name="Line 8"/>
            <p:cNvSpPr>
              <a:spLocks noChangeShapeType="1"/>
            </p:cNvSpPr>
            <p:nvPr/>
          </p:nvSpPr>
          <p:spPr bwMode="auto">
            <a:xfrm>
              <a:off x="6589445" y="2221029"/>
              <a:ext cx="1968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93" name="Group 392"/>
            <p:cNvGrpSpPr/>
            <p:nvPr/>
          </p:nvGrpSpPr>
          <p:grpSpPr>
            <a:xfrm>
              <a:off x="6388099" y="1134529"/>
              <a:ext cx="535724" cy="2181197"/>
              <a:chOff x="1947335" y="1794927"/>
              <a:chExt cx="535724" cy="2181197"/>
            </a:xfrm>
          </p:grpSpPr>
          <p:sp>
            <p:nvSpPr>
              <p:cNvPr id="436" name="TextBox 435"/>
              <p:cNvSpPr txBox="1"/>
              <p:nvPr/>
            </p:nvSpPr>
            <p:spPr>
              <a:xfrm>
                <a:off x="1947335" y="1794927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  <p:sp>
            <p:nvSpPr>
              <p:cNvPr id="437" name="TextBox 436"/>
              <p:cNvSpPr txBox="1"/>
              <p:nvPr/>
            </p:nvSpPr>
            <p:spPr>
              <a:xfrm>
                <a:off x="1947335" y="2700861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1947335" y="3606792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</p:grpSp>
        <p:grpSp>
          <p:nvGrpSpPr>
            <p:cNvPr id="394" name="Group 393"/>
            <p:cNvGrpSpPr/>
            <p:nvPr/>
          </p:nvGrpSpPr>
          <p:grpSpPr>
            <a:xfrm>
              <a:off x="7372349" y="1134529"/>
              <a:ext cx="535724" cy="2181197"/>
              <a:chOff x="1947335" y="1794927"/>
              <a:chExt cx="535724" cy="2181197"/>
            </a:xfrm>
          </p:grpSpPr>
          <p:sp>
            <p:nvSpPr>
              <p:cNvPr id="433" name="TextBox 432"/>
              <p:cNvSpPr txBox="1"/>
              <p:nvPr/>
            </p:nvSpPr>
            <p:spPr>
              <a:xfrm>
                <a:off x="1947335" y="1794927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1947335" y="2700861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1947335" y="3606792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8356599" y="1134529"/>
              <a:ext cx="535724" cy="2181197"/>
              <a:chOff x="1947335" y="1794927"/>
              <a:chExt cx="535724" cy="2181197"/>
            </a:xfrm>
          </p:grpSpPr>
          <p:sp>
            <p:nvSpPr>
              <p:cNvPr id="430" name="TextBox 429"/>
              <p:cNvSpPr txBox="1"/>
              <p:nvPr/>
            </p:nvSpPr>
            <p:spPr>
              <a:xfrm>
                <a:off x="1947335" y="1794927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1947335" y="2700861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1947335" y="3606792"/>
                <a:ext cx="53572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</a:t>
                </a:r>
                <a:r>
                  <a:rPr lang="en-US" i="1" baseline="-25000" dirty="0" err="1"/>
                  <a:t>x,y</a:t>
                </a:r>
                <a:endParaRPr lang="en-US" i="1" baseline="-25000" dirty="0"/>
              </a:p>
            </p:txBody>
          </p:sp>
        </p:grpSp>
      </p:grpSp>
      <p:sp>
        <p:nvSpPr>
          <p:cNvPr id="453" name="Oval 15"/>
          <p:cNvSpPr>
            <a:spLocks noChangeArrowheads="1"/>
          </p:cNvSpPr>
          <p:nvPr/>
        </p:nvSpPr>
        <p:spPr bwMode="auto">
          <a:xfrm>
            <a:off x="8179130" y="5360257"/>
            <a:ext cx="91440" cy="9144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454" name="Straight Arrow Connector 453"/>
          <p:cNvCxnSpPr>
            <a:endCxn id="453" idx="2"/>
          </p:cNvCxnSpPr>
          <p:nvPr/>
        </p:nvCxnSpPr>
        <p:spPr>
          <a:xfrm>
            <a:off x="7776264" y="5135547"/>
            <a:ext cx="402867" cy="27043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/>
          <p:cNvCxnSpPr>
            <a:endCxn id="453" idx="3"/>
          </p:cNvCxnSpPr>
          <p:nvPr/>
        </p:nvCxnSpPr>
        <p:spPr>
          <a:xfrm flipV="1">
            <a:off x="7700063" y="5438306"/>
            <a:ext cx="492458" cy="4084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Straight Arrow Connector 457"/>
          <p:cNvCxnSpPr>
            <a:endCxn id="453" idx="5"/>
          </p:cNvCxnSpPr>
          <p:nvPr/>
        </p:nvCxnSpPr>
        <p:spPr>
          <a:xfrm flipH="1" flipV="1">
            <a:off x="8257179" y="5438306"/>
            <a:ext cx="179484" cy="38304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Arrow Connector 459"/>
          <p:cNvCxnSpPr>
            <a:endCxn id="453" idx="7"/>
          </p:cNvCxnSpPr>
          <p:nvPr/>
        </p:nvCxnSpPr>
        <p:spPr>
          <a:xfrm flipH="1">
            <a:off x="8257180" y="5203280"/>
            <a:ext cx="187951" cy="17036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2" name="Title 1"/>
          <p:cNvSpPr txBox="1">
            <a:spLocks/>
          </p:cNvSpPr>
          <p:nvPr/>
        </p:nvSpPr>
        <p:spPr>
          <a:xfrm>
            <a:off x="1742546" y="146353"/>
            <a:ext cx="8340725" cy="5914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63" name="Text Box 10"/>
          <p:cNvSpPr txBox="1">
            <a:spLocks noChangeArrowheads="1"/>
          </p:cNvSpPr>
          <p:nvPr/>
        </p:nvSpPr>
        <p:spPr bwMode="auto">
          <a:xfrm>
            <a:off x="2458192" y="714349"/>
            <a:ext cx="245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/>
                <a:cs typeface="Calibri"/>
              </a:rPr>
              <a:t>“Energy-Conserving” </a:t>
            </a:r>
          </a:p>
        </p:txBody>
      </p:sp>
      <p:cxnSp>
        <p:nvCxnSpPr>
          <p:cNvPr id="466" name="Straight Connector 465"/>
          <p:cNvCxnSpPr/>
          <p:nvPr/>
        </p:nvCxnSpPr>
        <p:spPr>
          <a:xfrm>
            <a:off x="6030289" y="714252"/>
            <a:ext cx="42256" cy="573598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7" name="Text Box 10"/>
          <p:cNvSpPr txBox="1">
            <a:spLocks noChangeArrowheads="1"/>
          </p:cNvSpPr>
          <p:nvPr/>
        </p:nvSpPr>
        <p:spPr bwMode="auto">
          <a:xfrm>
            <a:off x="7085974" y="711312"/>
            <a:ext cx="29488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alibri"/>
                <a:cs typeface="Calibri"/>
              </a:rPr>
              <a:t>“Momentum-Conserving”</a:t>
            </a:r>
          </a:p>
        </p:txBody>
      </p:sp>
      <p:sp>
        <p:nvSpPr>
          <p:cNvPr id="470" name="Text Box 10"/>
          <p:cNvSpPr txBox="1">
            <a:spLocks noChangeArrowheads="1"/>
          </p:cNvSpPr>
          <p:nvPr/>
        </p:nvSpPr>
        <p:spPr bwMode="auto">
          <a:xfrm>
            <a:off x="2231262" y="1131836"/>
            <a:ext cx="3090333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9063" indent="-119063">
              <a:buFont typeface="Arial"/>
              <a:buChar char="•"/>
              <a:defRPr/>
            </a:pPr>
            <a:r>
              <a:rPr lang="en-US" sz="1600" i="1" dirty="0">
                <a:latin typeface="Calibri"/>
                <a:cs typeface="Calibri"/>
              </a:rPr>
              <a:t>interpolates from staggered grid</a:t>
            </a:r>
          </a:p>
          <a:p>
            <a:pPr marL="119063" indent="-119063">
              <a:buFont typeface="Arial"/>
              <a:buChar char="•"/>
              <a:defRPr/>
            </a:pPr>
            <a:r>
              <a:rPr lang="en-US" sz="1600" i="1" dirty="0">
                <a:latin typeface="Calibri"/>
                <a:cs typeface="Calibri"/>
              </a:rPr>
              <a:t>one order down in // direction</a:t>
            </a:r>
          </a:p>
        </p:txBody>
      </p:sp>
      <p:sp>
        <p:nvSpPr>
          <p:cNvPr id="472" name="Text Box 10"/>
          <p:cNvSpPr txBox="1">
            <a:spLocks noChangeArrowheads="1"/>
          </p:cNvSpPr>
          <p:nvPr/>
        </p:nvSpPr>
        <p:spPr bwMode="auto">
          <a:xfrm>
            <a:off x="7198338" y="1128800"/>
            <a:ext cx="2904067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19063" indent="-119063">
              <a:buFont typeface="Arial"/>
              <a:buChar char="•"/>
              <a:defRPr/>
            </a:pPr>
            <a:r>
              <a:rPr lang="en-US" sz="1600" i="1" dirty="0">
                <a:latin typeface="Calibri"/>
                <a:cs typeface="Calibri"/>
              </a:rPr>
              <a:t>first interpolate at grid nodes</a:t>
            </a:r>
          </a:p>
          <a:p>
            <a:pPr marL="119063" indent="-119063">
              <a:buFont typeface="Arial"/>
              <a:buChar char="•"/>
              <a:defRPr/>
            </a:pPr>
            <a:r>
              <a:rPr lang="en-US" sz="1600" i="1" dirty="0">
                <a:latin typeface="Calibri"/>
                <a:cs typeface="Calibri"/>
              </a:rPr>
              <a:t>same order in all directions</a:t>
            </a:r>
          </a:p>
        </p:txBody>
      </p:sp>
      <p:sp>
        <p:nvSpPr>
          <p:cNvPr id="162" name="Title 1">
            <a:extLst>
              <a:ext uri="{FF2B5EF4-FFF2-40B4-BE49-F238E27FC236}">
                <a16:creationId xmlns:a16="http://schemas.microsoft.com/office/drawing/2014/main" id="{EA7C5279-2E12-D94F-A22A-002F363A8C56}"/>
              </a:ext>
            </a:extLst>
          </p:cNvPr>
          <p:cNvSpPr txBox="1">
            <a:spLocks/>
          </p:cNvSpPr>
          <p:nvPr/>
        </p:nvSpPr>
        <p:spPr>
          <a:xfrm>
            <a:off x="110643" y="200403"/>
            <a:ext cx="12078182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800" dirty="0"/>
              <a:t>Most common options for field interpolations</a:t>
            </a:r>
          </a:p>
        </p:txBody>
      </p:sp>
    </p:spTree>
    <p:extLst>
      <p:ext uri="{BB962C8B-B14F-4D97-AF65-F5344CB8AC3E}">
        <p14:creationId xmlns:p14="http://schemas.microsoft.com/office/powerpoint/2010/main" val="42895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192B-60CB-FD47-BD25-02F3BFA0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2281-43C7-EC44-8344-0F24550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03" y="1475740"/>
            <a:ext cx="10482266" cy="4047778"/>
          </a:xfrm>
        </p:spPr>
        <p:txBody>
          <a:bodyPr/>
          <a:lstStyle/>
          <a:p>
            <a:r>
              <a:rPr lang="en-US" dirty="0"/>
              <a:t>Intro</a:t>
            </a:r>
          </a:p>
          <a:p>
            <a:r>
              <a:rPr lang="en-US" dirty="0"/>
              <a:t>Pushing particles</a:t>
            </a:r>
          </a:p>
          <a:p>
            <a:r>
              <a:rPr lang="en-US" dirty="0"/>
              <a:t>Field solve</a:t>
            </a:r>
          </a:p>
          <a:p>
            <a:r>
              <a:rPr lang="en-US" dirty="0"/>
              <a:t>Interpolation between particles and fields</a:t>
            </a:r>
          </a:p>
          <a:p>
            <a:r>
              <a:rPr lang="en-US" dirty="0"/>
              <a:t>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BDFE0-94C6-274D-B988-F362DB342F7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1745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itle 1"/>
          <p:cNvSpPr txBox="1">
            <a:spLocks/>
          </p:cNvSpPr>
          <p:nvPr/>
        </p:nvSpPr>
        <p:spPr>
          <a:xfrm>
            <a:off x="1742546" y="146353"/>
            <a:ext cx="8340725" cy="5914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009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rgbClr val="FFFFFF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62" name="Title 1">
            <a:extLst>
              <a:ext uri="{FF2B5EF4-FFF2-40B4-BE49-F238E27FC236}">
                <a16:creationId xmlns:a16="http://schemas.microsoft.com/office/drawing/2014/main" id="{EA7C5279-2E12-D94F-A22A-002F363A8C56}"/>
              </a:ext>
            </a:extLst>
          </p:cNvPr>
          <p:cNvSpPr txBox="1">
            <a:spLocks/>
          </p:cNvSpPr>
          <p:nvPr/>
        </p:nvSpPr>
        <p:spPr>
          <a:xfrm>
            <a:off x="110643" y="200403"/>
            <a:ext cx="12078182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2800" dirty="0"/>
              <a:t>Example: test uniform warm plasma</a:t>
            </a:r>
          </a:p>
        </p:txBody>
      </p:sp>
      <p:pic>
        <p:nvPicPr>
          <p:cNvPr id="163" name="Picture 162" descr="energy_cons_sm1pass.pdf">
            <a:extLst>
              <a:ext uri="{FF2B5EF4-FFF2-40B4-BE49-F238E27FC236}">
                <a16:creationId xmlns:a16="http://schemas.microsoft.com/office/drawing/2014/main" id="{E01F07D7-420C-BA41-AC30-461D93C7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8677" y="1860512"/>
            <a:ext cx="3590925" cy="3390900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:a16="http://schemas.microsoft.com/office/drawing/2014/main" id="{A37BDAED-B31D-9A41-900B-D57498D13C14}"/>
              </a:ext>
            </a:extLst>
          </p:cNvPr>
          <p:cNvSpPr txBox="1"/>
          <p:nvPr/>
        </p:nvSpPr>
        <p:spPr>
          <a:xfrm rot="16200000">
            <a:off x="962056" y="3387484"/>
            <a:ext cx="1664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Energy (</a:t>
            </a:r>
            <a:r>
              <a:rPr lang="en-US" sz="2000" dirty="0" err="1">
                <a:latin typeface="+mj-lt"/>
              </a:rPr>
              <a:t>a.u</a:t>
            </a:r>
            <a:r>
              <a:rPr lang="en-US" sz="2000" dirty="0">
                <a:latin typeface="+mj-lt"/>
              </a:rPr>
              <a:t>.)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7BE963ED-6AB0-EE4D-B58A-B483F290588B}"/>
              </a:ext>
            </a:extLst>
          </p:cNvPr>
          <p:cNvSpPr txBox="1"/>
          <p:nvPr/>
        </p:nvSpPr>
        <p:spPr>
          <a:xfrm>
            <a:off x="3160309" y="5251412"/>
            <a:ext cx="1300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Time step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A0A3EE74-61E3-E542-B4A5-037D00190FCF}"/>
              </a:ext>
            </a:extLst>
          </p:cNvPr>
          <p:cNvSpPr txBox="1"/>
          <p:nvPr/>
        </p:nvSpPr>
        <p:spPr>
          <a:xfrm>
            <a:off x="2672707" y="1425527"/>
            <a:ext cx="2393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+mj-lt"/>
              </a:rPr>
              <a:t>1 pass bilinear filter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E21DBAB-A0C8-9046-876A-D7E365BBF236}"/>
              </a:ext>
            </a:extLst>
          </p:cNvPr>
          <p:cNvGrpSpPr/>
          <p:nvPr/>
        </p:nvGrpSpPr>
        <p:grpSpPr>
          <a:xfrm>
            <a:off x="3469092" y="3100053"/>
            <a:ext cx="2290271" cy="1627860"/>
            <a:chOff x="1946680" y="3100053"/>
            <a:chExt cx="2290271" cy="1627860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FDCD0B54-C1EF-6C4E-ACC7-4929684EF5B1}"/>
                </a:ext>
              </a:extLst>
            </p:cNvPr>
            <p:cNvSpPr txBox="1"/>
            <p:nvPr/>
          </p:nvSpPr>
          <p:spPr>
            <a:xfrm>
              <a:off x="1946680" y="3100053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CIC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834C1499-6500-634B-BBA4-DB7916AB94A6}"/>
                </a:ext>
              </a:extLst>
            </p:cNvPr>
            <p:cNvSpPr txBox="1"/>
            <p:nvPr/>
          </p:nvSpPr>
          <p:spPr>
            <a:xfrm>
              <a:off x="2814683" y="33310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+mj-lt"/>
                </a:rPr>
                <a:t>TSC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74DFC8D3-98FD-3648-A70B-AA2AA66A5E6D}"/>
                </a:ext>
              </a:extLst>
            </p:cNvPr>
            <p:cNvSpPr txBox="1"/>
            <p:nvPr/>
          </p:nvSpPr>
          <p:spPr>
            <a:xfrm>
              <a:off x="3564972" y="3578096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PQS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B525BEAB-C8AC-6E4D-9625-710EE0CBB5E0}"/>
                </a:ext>
              </a:extLst>
            </p:cNvPr>
            <p:cNvSpPr txBox="1"/>
            <p:nvPr/>
          </p:nvSpPr>
          <p:spPr>
            <a:xfrm>
              <a:off x="3485129" y="3903016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CIC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A322387-52CC-AE4A-BCC6-6EBF1E8C05CC}"/>
                </a:ext>
              </a:extLst>
            </p:cNvPr>
            <p:cNvSpPr txBox="1"/>
            <p:nvPr/>
          </p:nvSpPr>
          <p:spPr>
            <a:xfrm>
              <a:off x="3019720" y="435858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+mj-lt"/>
                </a:rPr>
                <a:t>TSC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F40168D-90F7-BC49-A4F0-F560E5B26BF8}"/>
                </a:ext>
              </a:extLst>
            </p:cNvPr>
            <p:cNvSpPr txBox="1"/>
            <p:nvPr/>
          </p:nvSpPr>
          <p:spPr>
            <a:xfrm>
              <a:off x="3463801" y="434724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PQS</a:t>
              </a:r>
            </a:p>
          </p:txBody>
        </p: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15DD4EB-3783-204E-82C4-5A1649A33B41}"/>
              </a:ext>
            </a:extLst>
          </p:cNvPr>
          <p:cNvCxnSpPr/>
          <p:nvPr/>
        </p:nvCxnSpPr>
        <p:spPr>
          <a:xfrm>
            <a:off x="2484925" y="2139274"/>
            <a:ext cx="48760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DE9F8DEA-DBF5-5E46-9D2F-BF4978C1062A}"/>
              </a:ext>
            </a:extLst>
          </p:cNvPr>
          <p:cNvCxnSpPr/>
          <p:nvPr/>
        </p:nvCxnSpPr>
        <p:spPr>
          <a:xfrm>
            <a:off x="2484925" y="2416418"/>
            <a:ext cx="4876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5B233FB0-8A39-4649-A95D-C3054D777CEF}"/>
              </a:ext>
            </a:extLst>
          </p:cNvPr>
          <p:cNvSpPr txBox="1"/>
          <p:nvPr/>
        </p:nvSpPr>
        <p:spPr>
          <a:xfrm>
            <a:off x="2989746" y="193192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Momentum cons.</a:t>
            </a:r>
          </a:p>
          <a:p>
            <a:r>
              <a:rPr lang="en-US" dirty="0">
                <a:latin typeface="+mj-lt"/>
              </a:rPr>
              <a:t>Energy cons.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E350CE-55B8-C649-926E-653345C3BD7C}"/>
              </a:ext>
            </a:extLst>
          </p:cNvPr>
          <p:cNvGrpSpPr/>
          <p:nvPr/>
        </p:nvGrpSpPr>
        <p:grpSpPr>
          <a:xfrm>
            <a:off x="5968130" y="1427163"/>
            <a:ext cx="4158240" cy="4218885"/>
            <a:chOff x="5968130" y="1427163"/>
            <a:chExt cx="4158240" cy="4218885"/>
          </a:xfrm>
        </p:grpSpPr>
        <p:pic>
          <p:nvPicPr>
            <p:cNvPr id="165" name="Picture 164" descr="energy_cons_sm2pass.pdf">
              <a:extLst>
                <a:ext uri="{FF2B5EF4-FFF2-40B4-BE49-F238E27FC236}">
                  <a16:creationId xmlns:a16="http://schemas.microsoft.com/office/drawing/2014/main" id="{472B0C32-8A16-A447-A129-29EF683E0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764" y="1860512"/>
              <a:ext cx="3590925" cy="3390900"/>
            </a:xfrm>
            <a:prstGeom prst="rect">
              <a:avLst/>
            </a:prstGeom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9DD09B0-09C7-8341-95B5-267648D084CE}"/>
                </a:ext>
              </a:extLst>
            </p:cNvPr>
            <p:cNvSpPr txBox="1"/>
            <p:nvPr/>
          </p:nvSpPr>
          <p:spPr>
            <a:xfrm rot="16200000">
              <a:off x="5336066" y="3387484"/>
              <a:ext cx="16642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Energy (</a:t>
              </a:r>
              <a:r>
                <a:rPr lang="en-US" sz="2000" dirty="0" err="1">
                  <a:latin typeface="+mj-lt"/>
                </a:rPr>
                <a:t>a.u</a:t>
              </a:r>
              <a:r>
                <a:rPr lang="en-US" sz="2000" dirty="0">
                  <a:latin typeface="+mj-lt"/>
                </a:rPr>
                <a:t>.)</a:t>
              </a: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D998709-5215-3842-88C1-3A53ED04AD2B}"/>
                </a:ext>
              </a:extLst>
            </p:cNvPr>
            <p:cNvSpPr txBox="1"/>
            <p:nvPr/>
          </p:nvSpPr>
          <p:spPr>
            <a:xfrm>
              <a:off x="7507394" y="5245938"/>
              <a:ext cx="1300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Time step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9AD80EF0-E896-2D4B-968E-007678A02CD4}"/>
                </a:ext>
              </a:extLst>
            </p:cNvPr>
            <p:cNvSpPr txBox="1"/>
            <p:nvPr/>
          </p:nvSpPr>
          <p:spPr>
            <a:xfrm>
              <a:off x="7009434" y="1427163"/>
              <a:ext cx="26645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+mj-lt"/>
                </a:rPr>
                <a:t>2 passes bilinear filter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8E9227E2-2821-4A4E-9A01-8C60C9F4EC64}"/>
                </a:ext>
              </a:extLst>
            </p:cNvPr>
            <p:cNvSpPr txBox="1"/>
            <p:nvPr/>
          </p:nvSpPr>
          <p:spPr>
            <a:xfrm>
              <a:off x="8232466" y="3250699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CIC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266ED09-D2ED-514E-8676-4B636ADA3679}"/>
                </a:ext>
              </a:extLst>
            </p:cNvPr>
            <p:cNvSpPr txBox="1"/>
            <p:nvPr/>
          </p:nvSpPr>
          <p:spPr>
            <a:xfrm>
              <a:off x="8890196" y="371835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+mj-lt"/>
                </a:rPr>
                <a:t>TSC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A66A205E-E6A0-524C-A4DF-84CE362DDF68}"/>
                </a:ext>
              </a:extLst>
            </p:cNvPr>
            <p:cNvSpPr txBox="1"/>
            <p:nvPr/>
          </p:nvSpPr>
          <p:spPr>
            <a:xfrm>
              <a:off x="9454391" y="3636561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PQS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1EB3FAB4-B6AC-514D-BF12-75E110C1BDE2}"/>
                </a:ext>
              </a:extLst>
            </p:cNvPr>
            <p:cNvSpPr txBox="1"/>
            <p:nvPr/>
          </p:nvSpPr>
          <p:spPr>
            <a:xfrm>
              <a:off x="9446788" y="397933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j-lt"/>
                </a:rPr>
                <a:t>CIC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9B36DE79-89F8-5244-862A-11827217D855}"/>
                </a:ext>
              </a:extLst>
            </p:cNvPr>
            <p:cNvSpPr txBox="1"/>
            <p:nvPr/>
          </p:nvSpPr>
          <p:spPr>
            <a:xfrm>
              <a:off x="8890196" y="43451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latin typeface="+mj-lt"/>
                </a:rPr>
                <a:t>TSC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6AA26345-A0E2-BD46-A0AC-1A3495E41EFA}"/>
                </a:ext>
              </a:extLst>
            </p:cNvPr>
            <p:cNvSpPr txBox="1"/>
            <p:nvPr/>
          </p:nvSpPr>
          <p:spPr>
            <a:xfrm>
              <a:off x="9334276" y="4333854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+mj-lt"/>
                </a:rPr>
                <a:t>PQS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83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8E4B-BDCC-6948-BE6A-AB3CA6F7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99146-192C-4C49-849F-6C40CAE9B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Discretization of equations enables rapid solve at a price</a:t>
            </a:r>
          </a:p>
          <a:p>
            <a:pPr>
              <a:lnSpc>
                <a:spcPct val="150000"/>
              </a:lnSpc>
            </a:pPr>
            <a:r>
              <a:rPr lang="en-US" dirty="0"/>
              <a:t>Leapfrog integrators have limit time step (Courant condition)</a:t>
            </a:r>
          </a:p>
          <a:p>
            <a:pPr>
              <a:lnSpc>
                <a:spcPct val="150000"/>
              </a:lnSpc>
            </a:pPr>
            <a:r>
              <a:rPr lang="en-US" dirty="0"/>
              <a:t>Random force kicks </a:t>
            </a:r>
            <a:r>
              <a:rPr lang="en-US" dirty="0">
                <a:sym typeface="Wingdings" pitchFamily="2" charset="2"/>
              </a:rPr>
              <a:t> numerical heating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Energy/momentum conservation depends on data layout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Filtering + splines needed to control aliases errors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1E06D-8743-244F-8028-08D70C0E7279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36221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DBB639-1680-CB42-B43A-8923890F9A62}"/>
              </a:ext>
            </a:extLst>
          </p:cNvPr>
          <p:cNvGrpSpPr/>
          <p:nvPr/>
        </p:nvGrpSpPr>
        <p:grpSpPr>
          <a:xfrm>
            <a:off x="4261181" y="254828"/>
            <a:ext cx="7791698" cy="5056428"/>
            <a:chOff x="4261181" y="506616"/>
            <a:chExt cx="7791698" cy="505642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E96B54B-2998-C14B-9961-5FA423645DC5}"/>
                </a:ext>
              </a:extLst>
            </p:cNvPr>
            <p:cNvGrpSpPr/>
            <p:nvPr/>
          </p:nvGrpSpPr>
          <p:grpSpPr>
            <a:xfrm>
              <a:off x="4261181" y="506616"/>
              <a:ext cx="7791698" cy="5056428"/>
              <a:chOff x="4261181" y="506616"/>
              <a:chExt cx="7791698" cy="5056428"/>
            </a:xfrm>
          </p:grpSpPr>
          <p:pic>
            <p:nvPicPr>
              <p:cNvPr id="10" name="Picture 9" descr="Screen Shot 2017-01-25 at 10.28.05 AM.png">
                <a:extLst>
                  <a:ext uri="{FF2B5EF4-FFF2-40B4-BE49-F238E27FC236}">
                    <a16:creationId xmlns:a16="http://schemas.microsoft.com/office/drawing/2014/main" id="{81B7B0E1-8170-764A-9017-C34DCE8AFE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00790" y="4342478"/>
                <a:ext cx="1842816" cy="1220566"/>
              </a:xfrm>
              <a:prstGeom prst="rect">
                <a:avLst/>
              </a:prstGeom>
            </p:spPr>
          </p:pic>
          <p:pic>
            <p:nvPicPr>
              <p:cNvPr id="11" name="Picture 10" descr="Screen Shot 2017-01-25 at 10.28.40 AM.png">
                <a:extLst>
                  <a:ext uri="{FF2B5EF4-FFF2-40B4-BE49-F238E27FC236}">
                    <a16:creationId xmlns:a16="http://schemas.microsoft.com/office/drawing/2014/main" id="{70B363E2-9066-3F4A-B8EF-2A83EDD4FA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53687"/>
              <a:stretch/>
            </p:blipFill>
            <p:spPr>
              <a:xfrm>
                <a:off x="9721690" y="1208427"/>
                <a:ext cx="2331189" cy="527417"/>
              </a:xfrm>
              <a:prstGeom prst="rect">
                <a:avLst/>
              </a:prstGeom>
            </p:spPr>
          </p:pic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E649AEA-CA0E-0C41-9E77-23E11D564E0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7833784" y="1145649"/>
                <a:ext cx="1763441" cy="51926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B0E117B-F37D-654E-93AD-7B93B256F7F3}"/>
                  </a:ext>
                </a:extLst>
              </p:cNvPr>
              <p:cNvCxnSpPr>
                <a:cxnSpLocks/>
                <a:stCxn id="23" idx="3"/>
              </p:cNvCxnSpPr>
              <p:nvPr/>
            </p:nvCxnSpPr>
            <p:spPr bwMode="auto">
              <a:xfrm>
                <a:off x="7860787" y="4421619"/>
                <a:ext cx="2083313" cy="25554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318195A-CE75-3C47-94EF-5E758966AFE0}"/>
                  </a:ext>
                </a:extLst>
              </p:cNvPr>
              <p:cNvGrpSpPr/>
              <p:nvPr/>
            </p:nvGrpSpPr>
            <p:grpSpPr>
              <a:xfrm>
                <a:off x="4261181" y="1187392"/>
                <a:ext cx="5737031" cy="3418829"/>
                <a:chOff x="2855551" y="2683963"/>
                <a:chExt cx="5738525" cy="341972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1F5D547-A357-BB41-9C41-697EC189A4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1447" y="2791913"/>
                  <a:ext cx="3705641" cy="286702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" name="Text Box 6">
                  <a:extLst>
                    <a:ext uri="{FF2B5EF4-FFF2-40B4-BE49-F238E27FC236}">
                      <a16:creationId xmlns:a16="http://schemas.microsoft.com/office/drawing/2014/main" id="{79A09BAC-28D3-EF4E-BADB-C939A2F51E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29326" y="4033338"/>
                  <a:ext cx="2364750" cy="369332"/>
                </a:xfrm>
                <a:prstGeom prst="rect">
                  <a:avLst/>
                </a:prstGeom>
                <a:solidFill>
                  <a:srgbClr val="E7ED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799">
                      <a:latin typeface="Calibri"/>
                      <a:cs typeface="Calibri"/>
                    </a:rPr>
                    <a:t>Deposit charge/current</a:t>
                  </a:r>
                </a:p>
              </p:txBody>
            </p:sp>
            <p:sp>
              <p:nvSpPr>
                <p:cNvPr id="17" name="Text Box 7">
                  <a:extLst>
                    <a:ext uri="{FF2B5EF4-FFF2-40B4-BE49-F238E27FC236}">
                      <a16:creationId xmlns:a16="http://schemas.microsoft.com/office/drawing/2014/main" id="{3FA31677-4989-E14D-A2CB-1CB7444E88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81478" y="2683963"/>
                  <a:ext cx="1485578" cy="369332"/>
                </a:xfrm>
                <a:prstGeom prst="rect">
                  <a:avLst/>
                </a:prstGeom>
                <a:solidFill>
                  <a:srgbClr val="E7ED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799" dirty="0">
                      <a:latin typeface="Calibri"/>
                      <a:cs typeface="Calibri"/>
                    </a:rPr>
                    <a:t>Push particles</a:t>
                  </a:r>
                </a:p>
              </p:txBody>
            </p:sp>
            <p:sp>
              <p:nvSpPr>
                <p:cNvPr id="18" name="AutoShape 36">
                  <a:extLst>
                    <a:ext uri="{FF2B5EF4-FFF2-40B4-BE49-F238E27FC236}">
                      <a16:creationId xmlns:a16="http://schemas.microsoft.com/office/drawing/2014/main" id="{C5468124-79C2-304F-A9B0-0982E72F8E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3554" y="3955168"/>
                  <a:ext cx="219075" cy="20161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Text Box 5">
                  <a:extLst>
                    <a:ext uri="{FF2B5EF4-FFF2-40B4-BE49-F238E27FC236}">
                      <a16:creationId xmlns:a16="http://schemas.microsoft.com/office/drawing/2014/main" id="{EBB33341-EE64-E04B-82F9-9018F80229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55551" y="4055563"/>
                  <a:ext cx="1670050" cy="369332"/>
                </a:xfrm>
                <a:prstGeom prst="rect">
                  <a:avLst/>
                </a:prstGeom>
                <a:solidFill>
                  <a:srgbClr val="E7EDFF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799">
                      <a:latin typeface="Calibri"/>
                      <a:cs typeface="Calibri"/>
                    </a:rPr>
                    <a:t>Gather forces</a:t>
                  </a:r>
                </a:p>
              </p:txBody>
            </p:sp>
            <p:sp>
              <p:nvSpPr>
                <p:cNvPr id="20" name="Text Box 7">
                  <a:extLst>
                    <a:ext uri="{FF2B5EF4-FFF2-40B4-BE49-F238E27FC236}">
                      <a16:creationId xmlns:a16="http://schemas.microsoft.com/office/drawing/2014/main" id="{94545873-9DB5-0145-A541-25A119AA34B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679880" y="3017793"/>
                  <a:ext cx="1710725" cy="646331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799" dirty="0">
                      <a:latin typeface="Calibri"/>
                      <a:cs typeface="Calibri"/>
                    </a:rPr>
                    <a:t>Newton-Lorentz</a:t>
                  </a:r>
                </a:p>
                <a:p>
                  <a:pPr>
                    <a:defRPr/>
                  </a:pPr>
                  <a:endParaRPr lang="en-US" sz="1799" dirty="0"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8DE28BB3-825A-3949-9E4B-A445CDC1AC54}"/>
                    </a:ext>
                  </a:extLst>
                </p:cNvPr>
                <p:cNvGrpSpPr/>
                <p:nvPr/>
              </p:nvGrpSpPr>
              <p:grpSpPr>
                <a:xfrm>
                  <a:off x="4679953" y="5387475"/>
                  <a:ext cx="1776141" cy="716208"/>
                  <a:chOff x="5118784" y="4330700"/>
                  <a:chExt cx="1776141" cy="716208"/>
                </a:xfrm>
              </p:grpSpPr>
              <p:sp>
                <p:nvSpPr>
                  <p:cNvPr id="22" name="Text Box 4">
                    <a:extLst>
                      <a:ext uri="{FF2B5EF4-FFF2-40B4-BE49-F238E27FC236}">
                        <a16:creationId xmlns:a16="http://schemas.microsoft.com/office/drawing/2014/main" id="{DC788E39-14B5-F94D-90F0-64126E24AD6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79683" y="4330700"/>
                    <a:ext cx="1166831" cy="369332"/>
                  </a:xfrm>
                  <a:prstGeom prst="rect">
                    <a:avLst/>
                  </a:prstGeom>
                  <a:solidFill>
                    <a:srgbClr val="E7EDFF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extLst/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799" dirty="0">
                        <a:latin typeface="Calibri"/>
                        <a:cs typeface="Calibri"/>
                      </a:rPr>
                      <a:t>Field solve</a:t>
                    </a:r>
                  </a:p>
                </p:txBody>
              </p:sp>
              <p:sp>
                <p:nvSpPr>
                  <p:cNvPr id="23" name="Text Box 7">
                    <a:extLst>
                      <a:ext uri="{FF2B5EF4-FFF2-40B4-BE49-F238E27FC236}">
                        <a16:creationId xmlns:a16="http://schemas.microsoft.com/office/drawing/2014/main" id="{9055CDE4-EACB-3046-9442-AF6C7EF96DA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784" y="4677608"/>
                    <a:ext cx="1776141" cy="369300"/>
                  </a:xfrm>
                  <a:prstGeom prst="rect">
                    <a:avLst/>
                  </a:prstGeom>
                  <a:noFill/>
                  <a:ln w="19050">
                    <a:noFill/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799" dirty="0">
                        <a:latin typeface="Calibri"/>
                        <a:cs typeface="Calibri"/>
                      </a:rPr>
                      <a:t>Poisson/Maxwell</a:t>
                    </a:r>
                  </a:p>
                </p:txBody>
              </p:sp>
            </p:grpSp>
          </p:grp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5398EEBE-7C8C-3042-879C-643582F8F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4703" y="2501785"/>
                <a:ext cx="664295" cy="614081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689251B-928F-5342-A11A-F3D97C4C96F6}"/>
                  </a:ext>
                </a:extLst>
              </p:cNvPr>
              <p:cNvSpPr txBox="1"/>
              <p:nvPr/>
            </p:nvSpPr>
            <p:spPr>
              <a:xfrm>
                <a:off x="6602303" y="2523644"/>
                <a:ext cx="649198" cy="52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99" dirty="0" err="1">
                    <a:latin typeface="Symbol" charset="2"/>
                    <a:ea typeface="Calibri" charset="0"/>
                    <a:cs typeface="Symbol" charset="2"/>
                  </a:rPr>
                  <a:t>D</a:t>
                </a:r>
                <a:r>
                  <a:rPr lang="en-US" sz="2799" dirty="0" err="1">
                    <a:latin typeface="Calibri" charset="0"/>
                    <a:ea typeface="Calibri" charset="0"/>
                    <a:cs typeface="Calibri" charset="0"/>
                  </a:rPr>
                  <a:t>t</a:t>
                </a:r>
                <a:endParaRPr lang="en-US" sz="2799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B3AEF5F7-8D53-2844-AB84-28FCD6AA7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9335" y="3836502"/>
                <a:ext cx="736600" cy="215900"/>
              </a:xfrm>
              <a:prstGeom prst="rect">
                <a:avLst/>
              </a:prstGeom>
            </p:spPr>
          </p:pic>
          <p:sp>
            <p:nvSpPr>
              <p:cNvPr id="45" name="Left Brace 44">
                <a:extLst>
                  <a:ext uri="{FF2B5EF4-FFF2-40B4-BE49-F238E27FC236}">
                    <a16:creationId xmlns:a16="http://schemas.microsoft.com/office/drawing/2014/main" id="{FB9468C1-A64F-7B4C-BF1E-1972167CD9A4}"/>
                  </a:ext>
                </a:extLst>
              </p:cNvPr>
              <p:cNvSpPr/>
              <p:nvPr/>
            </p:nvSpPr>
            <p:spPr>
              <a:xfrm>
                <a:off x="9944100" y="3791277"/>
                <a:ext cx="156690" cy="1771767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eft Brace 46">
                <a:extLst>
                  <a:ext uri="{FF2B5EF4-FFF2-40B4-BE49-F238E27FC236}">
                    <a16:creationId xmlns:a16="http://schemas.microsoft.com/office/drawing/2014/main" id="{FABD237F-98C2-F045-9209-25B4BBE77489}"/>
                  </a:ext>
                </a:extLst>
              </p:cNvPr>
              <p:cNvSpPr/>
              <p:nvPr/>
            </p:nvSpPr>
            <p:spPr>
              <a:xfrm>
                <a:off x="9592243" y="506616"/>
                <a:ext cx="183282" cy="1281438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2" name="Picture 41" descr="Screen Shot 2017-01-25 at 10.28.40 AM.png">
              <a:extLst>
                <a:ext uri="{FF2B5EF4-FFF2-40B4-BE49-F238E27FC236}">
                  <a16:creationId xmlns:a16="http://schemas.microsoft.com/office/drawing/2014/main" id="{F7237ED4-8B13-9344-8CEC-0CFDC490C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104"/>
            <a:stretch/>
          </p:blipFill>
          <p:spPr>
            <a:xfrm>
              <a:off x="9715884" y="587997"/>
              <a:ext cx="2331189" cy="56822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E50B3B9-A81D-5440-929D-665AD5B1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27" y="106278"/>
            <a:ext cx="11857196" cy="510909"/>
          </a:xfrm>
        </p:spPr>
        <p:txBody>
          <a:bodyPr/>
          <a:lstStyle/>
          <a:p>
            <a:r>
              <a:rPr lang="en-US" altLang="en-US" sz="2800" dirty="0"/>
              <a:t>Particle-In-Cell method</a:t>
            </a:r>
            <a:endParaRPr lang="en-US" sz="2800" dirty="0"/>
          </a:p>
        </p:txBody>
      </p:sp>
      <p:pic>
        <p:nvPicPr>
          <p:cNvPr id="6" name="Picture 5" descr="Screen Shot 2017-01-25 at 10.32.25 AM.png">
            <a:extLst>
              <a:ext uri="{FF2B5EF4-FFF2-40B4-BE49-F238E27FC236}">
                <a16:creationId xmlns:a16="http://schemas.microsoft.com/office/drawing/2014/main" id="{BA259CE6-4A2F-084E-8E58-C8AD1BA7FE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69" y="820165"/>
            <a:ext cx="2975651" cy="3575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D5838E-F1BA-2D46-95AF-FF52D637042C}"/>
              </a:ext>
            </a:extLst>
          </p:cNvPr>
          <p:cNvSpPr txBox="1"/>
          <p:nvPr/>
        </p:nvSpPr>
        <p:spPr>
          <a:xfrm>
            <a:off x="148305" y="4062277"/>
            <a:ext cx="445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/>
                <a:cs typeface="Calibri"/>
              </a:rPr>
              <a:t>Eulerian fields on grids</a:t>
            </a:r>
          </a:p>
          <a:p>
            <a:pPr algn="ctr"/>
            <a:r>
              <a:rPr lang="en-US" sz="2000" dirty="0">
                <a:latin typeface="Calibri"/>
                <a:cs typeface="Calibri"/>
              </a:rPr>
              <a:t>(usually Cartesian)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71B038-714D-BA4A-841C-D6759217443B}"/>
              </a:ext>
            </a:extLst>
          </p:cNvPr>
          <p:cNvSpPr txBox="1"/>
          <p:nvPr/>
        </p:nvSpPr>
        <p:spPr>
          <a:xfrm>
            <a:off x="553514" y="612412"/>
            <a:ext cx="3628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/>
                <a:cs typeface="Calibri"/>
              </a:rPr>
              <a:t>Lagrangian</a:t>
            </a:r>
            <a:r>
              <a:rPr lang="en-US" sz="2000" dirty="0">
                <a:latin typeface="Calibri"/>
                <a:cs typeface="Calibri"/>
              </a:rPr>
              <a:t> macro-particles</a:t>
            </a:r>
          </a:p>
        </p:txBody>
      </p:sp>
      <p:sp>
        <p:nvSpPr>
          <p:cNvPr id="43" name="Slide Number Placeholder 3">
            <a:extLst>
              <a:ext uri="{FF2B5EF4-FFF2-40B4-BE49-F238E27FC236}">
                <a16:creationId xmlns:a16="http://schemas.microsoft.com/office/drawing/2014/main" id="{D34180F9-9AEA-2A41-913A-1DB445583E89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11455401" y="6393363"/>
            <a:ext cx="544259" cy="301625"/>
          </a:xfrm>
        </p:spPr>
        <p:txBody>
          <a:bodyPr/>
          <a:lstStyle/>
          <a:p>
            <a:fld id="{929A8685-9CBD-5D48-90F4-6955DC9A7A72}" type="slidenum">
              <a:rPr lang="en-US" altLang="x-none" smtClean="0"/>
              <a:pPr/>
              <a:t>3</a:t>
            </a:fld>
            <a:endParaRPr lang="en-US" altLang="x-none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0ECDDF0-9B94-5241-BE58-3A90D7DA9CD0}"/>
              </a:ext>
            </a:extLst>
          </p:cNvPr>
          <p:cNvCxnSpPr>
            <a:cxnSpLocks/>
          </p:cNvCxnSpPr>
          <p:nvPr/>
        </p:nvCxnSpPr>
        <p:spPr bwMode="auto">
          <a:xfrm>
            <a:off x="10179335" y="3981910"/>
            <a:ext cx="1548195" cy="331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2B8AF07-0A9C-734A-8932-205DA3FCBF44}"/>
              </a:ext>
            </a:extLst>
          </p:cNvPr>
          <p:cNvSpPr txBox="1"/>
          <p:nvPr/>
        </p:nvSpPr>
        <p:spPr>
          <a:xfrm>
            <a:off x="954069" y="5190784"/>
            <a:ext cx="7836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+ discretization of field and particles equations</a:t>
            </a:r>
          </a:p>
        </p:txBody>
      </p:sp>
    </p:spTree>
    <p:extLst>
      <p:ext uri="{BB962C8B-B14F-4D97-AF65-F5344CB8AC3E}">
        <p14:creationId xmlns:p14="http://schemas.microsoft.com/office/powerpoint/2010/main" val="19141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B0C09-9FFA-DB43-97A1-0098D45523F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>
                <a:solidFill>
                  <a:schemeClr val="bg1"/>
                </a:solidFill>
              </a:rPr>
              <a:pPr/>
              <a:t>4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AA53C08-3C1C-A541-B141-CE98230EA8B6}"/>
              </a:ext>
            </a:extLst>
          </p:cNvPr>
          <p:cNvSpPr txBox="1">
            <a:spLocks/>
          </p:cNvSpPr>
          <p:nvPr/>
        </p:nvSpPr>
        <p:spPr>
          <a:xfrm>
            <a:off x="100727" y="106278"/>
            <a:ext cx="12088098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altLang="en-US" sz="2800" dirty="0"/>
              <a:t>Discretization of differential operations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1C5BB9-15DA-A647-A520-B9B25C8F71D6}"/>
              </a:ext>
            </a:extLst>
          </p:cNvPr>
          <p:cNvSpPr txBox="1"/>
          <p:nvPr/>
        </p:nvSpPr>
        <p:spPr>
          <a:xfrm>
            <a:off x="301356" y="848769"/>
            <a:ext cx="11887469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Assuming a uniform grid of cell size 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x</a:t>
            </a:r>
            <a:r>
              <a:rPr lang="en-US" sz="2000" dirty="0"/>
              <a:t>, 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and writing Taylor expansion of function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/>
              <a:t> on grid, one cell forward and backward: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gives non-centered first-order finite-difference (FD) approximations of 1</a:t>
            </a:r>
            <a:r>
              <a:rPr lang="en-US" sz="2000" baseline="30000" dirty="0"/>
              <a:t>st</a:t>
            </a:r>
            <a:r>
              <a:rPr lang="en-US" sz="2000" dirty="0"/>
              <a:t> order derivatives.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091FE8-61E2-C448-8F40-20437E4E4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559" y="2025987"/>
            <a:ext cx="6159500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B60AEF-6D42-B74F-84D2-E35E82A58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4018" y="2102187"/>
            <a:ext cx="2952750" cy="1333500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541198AC-AD57-0547-930B-4BC43C407524}"/>
              </a:ext>
            </a:extLst>
          </p:cNvPr>
          <p:cNvSpPr/>
          <p:nvPr/>
        </p:nvSpPr>
        <p:spPr>
          <a:xfrm>
            <a:off x="7788299" y="2583341"/>
            <a:ext cx="597529" cy="371192"/>
          </a:xfrm>
          <a:prstGeom prst="rightArrow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DA9165-C9CC-194C-87B4-72FCDBBB600A}"/>
              </a:ext>
            </a:extLst>
          </p:cNvPr>
          <p:cNvSpPr txBox="1"/>
          <p:nvPr/>
        </p:nvSpPr>
        <p:spPr>
          <a:xfrm>
            <a:off x="486441" y="2262949"/>
            <a:ext cx="95410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forward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4F36C2-9265-B247-915F-5AFC25E9FFE3}"/>
              </a:ext>
            </a:extLst>
          </p:cNvPr>
          <p:cNvSpPr txBox="1"/>
          <p:nvPr/>
        </p:nvSpPr>
        <p:spPr>
          <a:xfrm>
            <a:off x="268433" y="2949415"/>
            <a:ext cx="117211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backward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97FFA1-6543-524E-AA14-3E0CB0509B56}"/>
              </a:ext>
            </a:extLst>
          </p:cNvPr>
          <p:cNvCxnSpPr/>
          <p:nvPr/>
        </p:nvCxnSpPr>
        <p:spPr>
          <a:xfrm>
            <a:off x="5849265" y="1046180"/>
            <a:ext cx="6029608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85C8DD6-8677-9E42-AC54-6E890A299D1C}"/>
              </a:ext>
            </a:extLst>
          </p:cNvPr>
          <p:cNvGrpSpPr/>
          <p:nvPr/>
        </p:nvGrpSpPr>
        <p:grpSpPr>
          <a:xfrm>
            <a:off x="6356260" y="923959"/>
            <a:ext cx="4807390" cy="244443"/>
            <a:chOff x="6255945" y="669959"/>
            <a:chExt cx="762000" cy="24444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02DDE4-E5F6-7041-B134-9BD4AC2ABD8A}"/>
                </a:ext>
              </a:extLst>
            </p:cNvPr>
            <p:cNvCxnSpPr>
              <a:cxnSpLocks/>
            </p:cNvCxnSpPr>
            <p:nvPr/>
          </p:nvCxnSpPr>
          <p:spPr>
            <a:xfrm>
              <a:off x="6255945" y="669959"/>
              <a:ext cx="0" cy="24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C137F8-01FF-7345-894E-D2B6F12B5588}"/>
                </a:ext>
              </a:extLst>
            </p:cNvPr>
            <p:cNvCxnSpPr>
              <a:cxnSpLocks/>
            </p:cNvCxnSpPr>
            <p:nvPr/>
          </p:nvCxnSpPr>
          <p:spPr>
            <a:xfrm>
              <a:off x="6408345" y="669959"/>
              <a:ext cx="0" cy="24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B3DCA70-1588-2E4E-A884-267A5563E578}"/>
                </a:ext>
              </a:extLst>
            </p:cNvPr>
            <p:cNvCxnSpPr>
              <a:cxnSpLocks/>
            </p:cNvCxnSpPr>
            <p:nvPr/>
          </p:nvCxnSpPr>
          <p:spPr>
            <a:xfrm>
              <a:off x="6560745" y="669959"/>
              <a:ext cx="0" cy="24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069CA3-212E-804B-870C-C92702841CDC}"/>
                </a:ext>
              </a:extLst>
            </p:cNvPr>
            <p:cNvCxnSpPr>
              <a:cxnSpLocks/>
            </p:cNvCxnSpPr>
            <p:nvPr/>
          </p:nvCxnSpPr>
          <p:spPr>
            <a:xfrm>
              <a:off x="6713145" y="669959"/>
              <a:ext cx="0" cy="24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A3C778A-67A2-9A45-A9FF-755EF7B7B776}"/>
                </a:ext>
              </a:extLst>
            </p:cNvPr>
            <p:cNvCxnSpPr>
              <a:cxnSpLocks/>
            </p:cNvCxnSpPr>
            <p:nvPr/>
          </p:nvCxnSpPr>
          <p:spPr>
            <a:xfrm>
              <a:off x="6865545" y="669959"/>
              <a:ext cx="0" cy="24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B646C4F-3AF0-874C-91CF-38B7D6593625}"/>
                </a:ext>
              </a:extLst>
            </p:cNvPr>
            <p:cNvCxnSpPr>
              <a:cxnSpLocks/>
            </p:cNvCxnSpPr>
            <p:nvPr/>
          </p:nvCxnSpPr>
          <p:spPr>
            <a:xfrm>
              <a:off x="7017945" y="669959"/>
              <a:ext cx="0" cy="2444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7EBBD5B-70AA-E44D-A6D3-1D6595302C56}"/>
              </a:ext>
            </a:extLst>
          </p:cNvPr>
          <p:cNvSpPr txBox="1"/>
          <p:nvPr/>
        </p:nvSpPr>
        <p:spPr>
          <a:xfrm>
            <a:off x="11780381" y="1063315"/>
            <a:ext cx="30008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B44BB8-1750-B040-8882-7D34A7293C77}"/>
              </a:ext>
            </a:extLst>
          </p:cNvPr>
          <p:cNvSpPr txBox="1"/>
          <p:nvPr/>
        </p:nvSpPr>
        <p:spPr>
          <a:xfrm>
            <a:off x="6150114" y="1143013"/>
            <a:ext cx="412292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i-2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1787BE-DF7B-064F-83DF-C3D0BCD3FE64}"/>
              </a:ext>
            </a:extLst>
          </p:cNvPr>
          <p:cNvSpPr txBox="1"/>
          <p:nvPr/>
        </p:nvSpPr>
        <p:spPr>
          <a:xfrm>
            <a:off x="7117973" y="1143013"/>
            <a:ext cx="412293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i-1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DFE919-CDF3-2F4B-B411-D33FE39F45B2}"/>
              </a:ext>
            </a:extLst>
          </p:cNvPr>
          <p:cNvSpPr txBox="1"/>
          <p:nvPr/>
        </p:nvSpPr>
        <p:spPr>
          <a:xfrm>
            <a:off x="8177203" y="1143013"/>
            <a:ext cx="229550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 err="1"/>
              <a:t>i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08972A-9BB4-3148-AE88-A3D52CB69CAB}"/>
              </a:ext>
            </a:extLst>
          </p:cNvPr>
          <p:cNvSpPr txBox="1"/>
          <p:nvPr/>
        </p:nvSpPr>
        <p:spPr>
          <a:xfrm>
            <a:off x="9028043" y="1143013"/>
            <a:ext cx="46358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i+1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C9C42C-AB6C-9A41-96E4-7C03E067C6C2}"/>
              </a:ext>
            </a:extLst>
          </p:cNvPr>
          <p:cNvSpPr txBox="1"/>
          <p:nvPr/>
        </p:nvSpPr>
        <p:spPr>
          <a:xfrm>
            <a:off x="9995902" y="1143013"/>
            <a:ext cx="46358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i+2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275376-B6E1-B145-B0CB-697190A79EC6}"/>
              </a:ext>
            </a:extLst>
          </p:cNvPr>
          <p:cNvSpPr txBox="1"/>
          <p:nvPr/>
        </p:nvSpPr>
        <p:spPr>
          <a:xfrm>
            <a:off x="10963760" y="1143013"/>
            <a:ext cx="463588" cy="313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i+3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7E0078F-3060-AE4A-9C28-7CD1137D1B1D}"/>
              </a:ext>
            </a:extLst>
          </p:cNvPr>
          <p:cNvCxnSpPr/>
          <p:nvPr/>
        </p:nvCxnSpPr>
        <p:spPr>
          <a:xfrm>
            <a:off x="9259837" y="839163"/>
            <a:ext cx="9423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3B4CD62-0696-3945-86E2-05D484E8894E}"/>
              </a:ext>
            </a:extLst>
          </p:cNvPr>
          <p:cNvSpPr txBox="1"/>
          <p:nvPr/>
        </p:nvSpPr>
        <p:spPr>
          <a:xfrm>
            <a:off x="9518966" y="668347"/>
            <a:ext cx="441146" cy="3416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>
                <a:latin typeface="Symbol" pitchFamily="2" charset="2"/>
              </a:rPr>
              <a:t>D</a:t>
            </a:r>
            <a:r>
              <a:rPr lang="en-US" dirty="0" err="1"/>
              <a:t>x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2499DEF-6C33-DD40-95F3-FB5B6F94F9E2}"/>
              </a:ext>
            </a:extLst>
          </p:cNvPr>
          <p:cNvGrpSpPr/>
          <p:nvPr/>
        </p:nvGrpSpPr>
        <p:grpSpPr>
          <a:xfrm>
            <a:off x="301355" y="4520763"/>
            <a:ext cx="11887469" cy="1453124"/>
            <a:chOff x="201040" y="4266763"/>
            <a:chExt cx="11887469" cy="145312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D41C54-A1E4-9C48-A41C-11ABE6700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2316" y="4748975"/>
              <a:ext cx="4229799" cy="97091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8B13DD6-FDC5-774A-AB42-E361D7A76907}"/>
                </a:ext>
              </a:extLst>
            </p:cNvPr>
            <p:cNvSpPr txBox="1"/>
            <p:nvPr/>
          </p:nvSpPr>
          <p:spPr>
            <a:xfrm>
              <a:off x="201040" y="4266763"/>
              <a:ext cx="118874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/>
                <a:t>Subtracting forward and backward FD gives 2</a:t>
              </a:r>
              <a:r>
                <a:rPr lang="en-US" sz="2000" baseline="30000" dirty="0"/>
                <a:t>nd</a:t>
              </a:r>
              <a:r>
                <a:rPr lang="en-US" sz="2000" dirty="0"/>
                <a:t> order centered expression: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86336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192B-60CB-FD47-BD25-02F3BFA0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2281-43C7-EC44-8344-0F24550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03" y="1475740"/>
            <a:ext cx="10482266" cy="4047778"/>
          </a:xfrm>
        </p:spPr>
        <p:txBody>
          <a:bodyPr/>
          <a:lstStyle/>
          <a:p>
            <a:r>
              <a:rPr lang="en-US" dirty="0"/>
              <a:t>Intro</a:t>
            </a:r>
          </a:p>
          <a:p>
            <a:r>
              <a:rPr lang="en-US" dirty="0">
                <a:solidFill>
                  <a:srgbClr val="C00000"/>
                </a:solidFill>
              </a:rPr>
              <a:t>Pushing particles</a:t>
            </a:r>
          </a:p>
          <a:p>
            <a:r>
              <a:rPr lang="en-US" dirty="0"/>
              <a:t>Field solve</a:t>
            </a:r>
          </a:p>
          <a:p>
            <a:r>
              <a:rPr lang="en-US" dirty="0"/>
              <a:t>Interpolation between particles and fields</a:t>
            </a:r>
          </a:p>
          <a:p>
            <a:r>
              <a:rPr lang="en-US" dirty="0"/>
              <a:t>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BDFE0-94C6-274D-B988-F362DB342F7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6137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6" descr="LEAPFROG">
            <a:extLst>
              <a:ext uri="{FF2B5EF4-FFF2-40B4-BE49-F238E27FC236}">
                <a16:creationId xmlns:a16="http://schemas.microsoft.com/office/drawing/2014/main" id="{64B4BF90-9F2B-8249-BF90-23F2EE68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448" y="488922"/>
            <a:ext cx="5267288" cy="175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14867-140C-F54D-92CF-7867A97FE8C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>
                <a:solidFill>
                  <a:schemeClr val="bg1"/>
                </a:solidFill>
              </a:rPr>
              <a:pPr/>
              <a:t>6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BA1AEA-C792-5745-B9D2-11A54A903B44}"/>
              </a:ext>
            </a:extLst>
          </p:cNvPr>
          <p:cNvSpPr txBox="1">
            <a:spLocks/>
          </p:cNvSpPr>
          <p:nvPr/>
        </p:nvSpPr>
        <p:spPr>
          <a:xfrm>
            <a:off x="100727" y="106278"/>
            <a:ext cx="12088098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altLang="en-US" sz="2800" dirty="0"/>
              <a:t>Application to particle pusher: leapfrog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DA8BCD-96FB-8140-BDA2-DC9AABDD0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93" y="3502365"/>
            <a:ext cx="4882679" cy="50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63" tIns="44438" rIns="90463" bIns="4443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804863" indent="-3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-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7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485900" indent="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1943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400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85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314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0" dirty="0">
                <a:latin typeface="Calibri"/>
                <a:cs typeface="Calibri"/>
              </a:rPr>
              <a:t>Accuracy: error proportional to </a:t>
            </a:r>
            <a:r>
              <a:rPr lang="en-US" sz="2400" b="0" dirty="0">
                <a:latin typeface="Symbol" pitchFamily="2" charset="2"/>
                <a:cs typeface="Calibri"/>
              </a:rPr>
              <a:t>D</a:t>
            </a:r>
            <a:r>
              <a:rPr lang="en-US" sz="2400" b="0" dirty="0">
                <a:latin typeface="Calibri"/>
                <a:cs typeface="Calibri"/>
              </a:rPr>
              <a:t>t</a:t>
            </a:r>
            <a:r>
              <a:rPr lang="en-US" sz="2400" b="0" baseline="30000" dirty="0">
                <a:latin typeface="Calibri"/>
                <a:cs typeface="Calibri"/>
              </a:rPr>
              <a:t>2</a:t>
            </a:r>
          </a:p>
          <a:p>
            <a:pPr marL="228531" indent="-228531"/>
            <a:endParaRPr lang="en-US" sz="1999" b="0" dirty="0">
              <a:latin typeface="Calibri"/>
              <a:cs typeface="Calibri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FBA9EE1-CFBB-4E49-9932-D02DC6FB4E91}"/>
              </a:ext>
            </a:extLst>
          </p:cNvPr>
          <p:cNvSpPr/>
          <p:nvPr/>
        </p:nvSpPr>
        <p:spPr bwMode="auto">
          <a:xfrm>
            <a:off x="2057552" y="2583179"/>
            <a:ext cx="329695" cy="2413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126" eaLnBrk="0" hangingPunct="0"/>
            <a:endParaRPr lang="en-US" sz="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E233CD-221D-E54C-B6F2-A272D9160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89" y="2174123"/>
            <a:ext cx="4622800" cy="3467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658A44-F3EF-7845-9817-8106E34DE0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47" y="2861066"/>
            <a:ext cx="4919980" cy="346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689EA4-C27C-B14B-BF20-B6101EBB0E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89" y="2043798"/>
            <a:ext cx="891540" cy="6108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1A25FF-48D5-CA4A-9E1A-59D66DD23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00" y="2828585"/>
            <a:ext cx="957580" cy="61087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217B213-1F7F-E04D-9712-19C9646F6BA4}"/>
              </a:ext>
            </a:extLst>
          </p:cNvPr>
          <p:cNvGrpSpPr/>
          <p:nvPr/>
        </p:nvGrpSpPr>
        <p:grpSpPr>
          <a:xfrm>
            <a:off x="8247992" y="441289"/>
            <a:ext cx="3676015" cy="5880117"/>
            <a:chOff x="678792" y="733389"/>
            <a:chExt cx="3676015" cy="588011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A8B7438-1710-0E41-AA90-3148B8122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792" y="733389"/>
              <a:ext cx="3550297" cy="17292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8111DA5-9C41-914A-AF52-B8CB49F56F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792" y="4775652"/>
              <a:ext cx="3676015" cy="183785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01B45DA-951F-2F46-83C6-3D5673DB4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8792" y="2804346"/>
              <a:ext cx="3550297" cy="1711043"/>
            </a:xfrm>
            <a:prstGeom prst="rect">
              <a:avLst/>
            </a:prstGeom>
          </p:spPr>
        </p:pic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D81D21-3141-2749-941E-072F9845CEC7}"/>
                </a:ext>
              </a:extLst>
            </p:cNvPr>
            <p:cNvCxnSpPr/>
            <p:nvPr/>
          </p:nvCxnSpPr>
          <p:spPr>
            <a:xfrm>
              <a:off x="2906163" y="860079"/>
              <a:ext cx="0" cy="568409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0DFC75F-C124-6B46-BFCE-B288D828BB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8403" y="4798174"/>
            <a:ext cx="2393950" cy="660400"/>
          </a:xfrm>
          <a:prstGeom prst="rect">
            <a:avLst/>
          </a:prstGeom>
        </p:spPr>
      </p:pic>
      <p:sp>
        <p:nvSpPr>
          <p:cNvPr id="34" name="Right Arrow 33">
            <a:extLst>
              <a:ext uri="{FF2B5EF4-FFF2-40B4-BE49-F238E27FC236}">
                <a16:creationId xmlns:a16="http://schemas.microsoft.com/office/drawing/2014/main" id="{25490DF2-7EEA-3B41-B199-DB7C6113A800}"/>
              </a:ext>
            </a:extLst>
          </p:cNvPr>
          <p:cNvSpPr/>
          <p:nvPr/>
        </p:nvSpPr>
        <p:spPr bwMode="auto">
          <a:xfrm>
            <a:off x="1232341" y="5868446"/>
            <a:ext cx="329695" cy="2413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126" eaLnBrk="0" hangingPunct="0"/>
            <a:endParaRPr lang="en-US" sz="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BEDF48D-89B8-0740-9611-8DCAC6D440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9631" y="5803151"/>
            <a:ext cx="4424680" cy="280670"/>
          </a:xfrm>
          <a:prstGeom prst="rect">
            <a:avLst/>
          </a:prstGeom>
        </p:spPr>
      </p:pic>
      <p:sp>
        <p:nvSpPr>
          <p:cNvPr id="36" name="Rectangle 4">
            <a:extLst>
              <a:ext uri="{FF2B5EF4-FFF2-40B4-BE49-F238E27FC236}">
                <a16:creationId xmlns:a16="http://schemas.microsoft.com/office/drawing/2014/main" id="{E2D522A3-BFE2-6841-BC8A-FFB450629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093" y="4099646"/>
            <a:ext cx="4882679" cy="50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63" tIns="44438" rIns="90463" bIns="4443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804863" indent="-3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-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7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485900" indent="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1943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400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85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314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0" dirty="0">
                <a:latin typeface="Calibri"/>
                <a:cs typeface="Calibri"/>
              </a:rPr>
              <a:t>Example: harmonic oscillator</a:t>
            </a:r>
            <a:endParaRPr lang="en-US" sz="2400" b="0" baseline="30000" dirty="0">
              <a:latin typeface="Calibri"/>
              <a:cs typeface="Calibri"/>
            </a:endParaRPr>
          </a:p>
          <a:p>
            <a:pPr marL="228531" indent="-228531"/>
            <a:endParaRPr lang="en-US" sz="1999" b="0" dirty="0"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700F2-7813-4349-B2BB-5D90EA7F2D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40762" y="4648200"/>
            <a:ext cx="952500" cy="228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4E5234-9A02-C340-A253-F1992D64FBA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45562" y="2641600"/>
            <a:ext cx="952500" cy="228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0B4CD-B7FD-CC4D-B74C-A40ECEDB55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50312" y="533400"/>
            <a:ext cx="1244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02870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14867-140C-F54D-92CF-7867A97FE8C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>
                <a:solidFill>
                  <a:schemeClr val="bg1"/>
                </a:solidFill>
              </a:rPr>
              <a:pPr/>
              <a:t>7</a:t>
            </a:fld>
            <a:endParaRPr lang="en-US" altLang="x-none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BBA1AEA-C792-5745-B9D2-11A54A903B44}"/>
              </a:ext>
            </a:extLst>
          </p:cNvPr>
          <p:cNvSpPr txBox="1">
            <a:spLocks/>
          </p:cNvSpPr>
          <p:nvPr/>
        </p:nvSpPr>
        <p:spPr>
          <a:xfrm>
            <a:off x="100727" y="106278"/>
            <a:ext cx="12088098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altLang="en-US" sz="2800" dirty="0"/>
              <a:t>Stability analysis</a:t>
            </a:r>
            <a:endParaRPr lang="en-US" sz="28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9ECDE0-184D-E84B-97E0-CB05D39AA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71" y="1408280"/>
            <a:ext cx="2393950" cy="660400"/>
          </a:xfrm>
          <a:prstGeom prst="rect">
            <a:avLst/>
          </a:prstGeom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3A01FD4B-58CC-DA4F-8DC8-FAB6FCDD4575}"/>
              </a:ext>
            </a:extLst>
          </p:cNvPr>
          <p:cNvSpPr/>
          <p:nvPr/>
        </p:nvSpPr>
        <p:spPr bwMode="auto">
          <a:xfrm>
            <a:off x="464809" y="2478552"/>
            <a:ext cx="329695" cy="2413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126" eaLnBrk="0" hangingPunct="0"/>
            <a:endParaRPr lang="en-US" sz="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C398389-9D95-A941-B74F-4F0EDC7AB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99" y="2413257"/>
            <a:ext cx="4424680" cy="280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23D2FF-A677-B342-B818-87F0DB4B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099" y="3266783"/>
            <a:ext cx="1964690" cy="2971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115276-C65E-D542-B6F9-38DB04B1D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525" y="3053943"/>
            <a:ext cx="2245360" cy="610870"/>
          </a:xfrm>
          <a:prstGeom prst="rect">
            <a:avLst/>
          </a:prstGeom>
        </p:spPr>
      </p:pic>
      <p:sp>
        <p:nvSpPr>
          <p:cNvPr id="23" name="Right Arrow 22">
            <a:extLst>
              <a:ext uri="{FF2B5EF4-FFF2-40B4-BE49-F238E27FC236}">
                <a16:creationId xmlns:a16="http://schemas.microsoft.com/office/drawing/2014/main" id="{DAEEC5F1-302F-F844-B894-FBDF4D2D8491}"/>
              </a:ext>
            </a:extLst>
          </p:cNvPr>
          <p:cNvSpPr/>
          <p:nvPr/>
        </p:nvSpPr>
        <p:spPr bwMode="auto">
          <a:xfrm>
            <a:off x="3349432" y="3299344"/>
            <a:ext cx="329695" cy="24132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rtlCol="0" anchor="t" anchorCtr="0" compatLnSpc="1">
            <a:prstTxWarp prst="textNoShape">
              <a:avLst/>
            </a:prstTxWarp>
          </a:bodyPr>
          <a:lstStyle/>
          <a:p>
            <a:pPr defTabSz="914126" eaLnBrk="0" hangingPunct="0"/>
            <a:endParaRPr lang="en-US" sz="40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7C00B4-123D-D54E-AD79-ED4F0F5D47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8354" y="754811"/>
            <a:ext cx="5515704" cy="3969589"/>
          </a:xfrm>
          <a:prstGeom prst="rect">
            <a:avLst/>
          </a:prstGeom>
        </p:spPr>
      </p:pic>
      <p:sp>
        <p:nvSpPr>
          <p:cNvPr id="26" name="Rectangle 4">
            <a:extLst>
              <a:ext uri="{FF2B5EF4-FFF2-40B4-BE49-F238E27FC236}">
                <a16:creationId xmlns:a16="http://schemas.microsoft.com/office/drawing/2014/main" id="{4B590C8A-3914-9246-9F0C-677E9E580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21" y="818671"/>
            <a:ext cx="8643109" cy="114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63" tIns="44438" rIns="90463" bIns="4443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804863" indent="-3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-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7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485900" indent="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1943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400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85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314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400" b="0" dirty="0">
                <a:latin typeface="Calibri"/>
                <a:cs typeface="Calibri"/>
              </a:rPr>
              <a:t>Stability FD pusher: harmonic oscillator</a:t>
            </a:r>
            <a:endParaRPr lang="en-US" sz="1999" b="0" dirty="0">
              <a:latin typeface="Calibri"/>
              <a:cs typeface="Calibri"/>
            </a:endParaRPr>
          </a:p>
          <a:p>
            <a:pPr marL="228531" indent="-228531"/>
            <a:endParaRPr lang="en-US" sz="1999" b="0" dirty="0">
              <a:latin typeface="Calibri"/>
              <a:cs typeface="Calibri"/>
            </a:endParaRPr>
          </a:p>
          <a:p>
            <a:pPr marL="228531" indent="-228531"/>
            <a:endParaRPr lang="en-US" sz="1999" b="0" dirty="0">
              <a:latin typeface="Calibri"/>
              <a:cs typeface="Calibri"/>
            </a:endParaRPr>
          </a:p>
          <a:p>
            <a:pPr marL="228531" indent="-228531"/>
            <a:endParaRPr lang="en-US" sz="1999" b="0" dirty="0">
              <a:latin typeface="Calibri"/>
              <a:cs typeface="Calibri"/>
            </a:endParaRPr>
          </a:p>
          <a:p>
            <a:pPr marL="228531" indent="-228531"/>
            <a:endParaRPr lang="en-US" sz="1999" b="0" dirty="0">
              <a:latin typeface="Calibri"/>
              <a:cs typeface="Calibri"/>
            </a:endParaRPr>
          </a:p>
          <a:p>
            <a:pPr marL="228531" indent="-228531"/>
            <a:endParaRPr lang="en-US" sz="1999" b="0" dirty="0">
              <a:latin typeface="Calibri"/>
              <a:cs typeface="Calibri"/>
            </a:endParaRPr>
          </a:p>
          <a:p>
            <a:pPr marL="228531" indent="-228531"/>
            <a:endParaRPr lang="en-US" sz="1999" b="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999" b="0" dirty="0">
              <a:latin typeface="Calibri"/>
              <a:cs typeface="Calibri"/>
              <a:sym typeface="Wingdings" pitchFamily="2" charset="2"/>
            </a:endParaRPr>
          </a:p>
          <a:p>
            <a:pPr marL="0" indent="0">
              <a:buNone/>
            </a:pPr>
            <a:endParaRPr lang="en-US" sz="1999" b="0" dirty="0">
              <a:latin typeface="Calibri"/>
              <a:cs typeface="Calibri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1999" b="0" dirty="0">
                <a:latin typeface="Calibri"/>
                <a:cs typeface="Calibri"/>
                <a:sym typeface="Wingdings" pitchFamily="2" charset="2"/>
              </a:rPr>
              <a:t> Unstable if </a:t>
            </a:r>
            <a:endParaRPr lang="en-US" sz="1999" b="0" dirty="0">
              <a:latin typeface="Calibri"/>
              <a:cs typeface="Calibri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E350D3D-7EFC-2E46-AFFF-91A49E3994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7874" y="4233168"/>
            <a:ext cx="1238250" cy="297180"/>
          </a:xfrm>
          <a:prstGeom prst="rect">
            <a:avLst/>
          </a:prstGeom>
        </p:spPr>
      </p:pic>
      <p:sp>
        <p:nvSpPr>
          <p:cNvPr id="28" name="Rectangle 4">
            <a:extLst>
              <a:ext uri="{FF2B5EF4-FFF2-40B4-BE49-F238E27FC236}">
                <a16:creationId xmlns:a16="http://schemas.microsoft.com/office/drawing/2014/main" id="{1BB3F6EA-3C07-B34F-81C5-5A66B827A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4308" y="4996276"/>
            <a:ext cx="4646664" cy="32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63" tIns="44438" rIns="90463" bIns="44438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69913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9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804863" indent="-3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-"/>
              <a:defRPr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7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1485900" indent="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1943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400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28575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3147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Monotype Sorts" charset="0"/>
              <a:defRPr sz="16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400" b="0" dirty="0" err="1">
                <a:latin typeface="Calibri"/>
                <a:cs typeface="Calibri"/>
              </a:rPr>
              <a:t>Hockney</a:t>
            </a:r>
            <a:r>
              <a:rPr lang="en-US" sz="1400" b="0" dirty="0">
                <a:latin typeface="Calibri"/>
                <a:cs typeface="Calibri"/>
              </a:rPr>
              <a:t> &amp; Eastwood, “Computer simulation using particles”</a:t>
            </a:r>
            <a:endParaRPr lang="en-US" sz="1400" b="0" baseline="30000" dirty="0">
              <a:latin typeface="Calibri"/>
              <a:cs typeface="Calibri"/>
            </a:endParaRPr>
          </a:p>
          <a:p>
            <a:pPr marL="228531" indent="-228531"/>
            <a:endParaRPr lang="en-US" sz="14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6616455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6689BEB-83F5-EE4E-BF7C-B318E3858F2F}"/>
              </a:ext>
            </a:extLst>
          </p:cNvPr>
          <p:cNvSpPr/>
          <p:nvPr/>
        </p:nvSpPr>
        <p:spPr>
          <a:xfrm>
            <a:off x="0" y="6175513"/>
            <a:ext cx="12188825" cy="6824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21C086E-85F3-E544-A654-46C9EF5F482F}"/>
              </a:ext>
            </a:extLst>
          </p:cNvPr>
          <p:cNvGrpSpPr/>
          <p:nvPr/>
        </p:nvGrpSpPr>
        <p:grpSpPr>
          <a:xfrm>
            <a:off x="7539923" y="508000"/>
            <a:ext cx="2906830" cy="3427732"/>
            <a:chOff x="7539923" y="508000"/>
            <a:chExt cx="2906830" cy="3427732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45CF3D94-C2F7-BB42-82FD-A1EF37F1460D}"/>
                </a:ext>
              </a:extLst>
            </p:cNvPr>
            <p:cNvGrpSpPr/>
            <p:nvPr/>
          </p:nvGrpSpPr>
          <p:grpSpPr>
            <a:xfrm>
              <a:off x="7539923" y="508000"/>
              <a:ext cx="2906830" cy="3427732"/>
              <a:chOff x="7539923" y="508000"/>
              <a:chExt cx="2906830" cy="342773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91707CF-F201-D749-97AE-4826990EE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97210" y="976963"/>
                <a:ext cx="2183583" cy="2642135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DD38E35-CDFD-224D-A7C5-B69480C4F8F8}"/>
                  </a:ext>
                </a:extLst>
              </p:cNvPr>
              <p:cNvCxnSpPr/>
              <p:nvPr/>
            </p:nvCxnSpPr>
            <p:spPr>
              <a:xfrm>
                <a:off x="7539923" y="3604662"/>
                <a:ext cx="290683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07310DA4-B0C1-FF49-9D75-19B94DBF80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89002" y="635000"/>
                <a:ext cx="0" cy="2971398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6208A68-62FE-3D4E-A2AC-D9CEF135D5F8}"/>
                  </a:ext>
                </a:extLst>
              </p:cNvPr>
              <p:cNvSpPr txBox="1"/>
              <p:nvPr/>
            </p:nvSpPr>
            <p:spPr>
              <a:xfrm>
                <a:off x="10073458" y="3594100"/>
                <a:ext cx="300083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/>
                  <a:t>x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261601-D2E1-904A-A4D2-AEA52D08B927}"/>
                  </a:ext>
                </a:extLst>
              </p:cNvPr>
              <p:cNvSpPr txBox="1"/>
              <p:nvPr/>
            </p:nvSpPr>
            <p:spPr>
              <a:xfrm>
                <a:off x="8172333" y="508000"/>
                <a:ext cx="647933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latin typeface="Symbol" pitchFamily="2" charset="2"/>
                  </a:rPr>
                  <a:t>W</a:t>
                </a:r>
                <a:r>
                  <a:rPr lang="en-US" baseline="30000" dirty="0"/>
                  <a:t>2</a:t>
                </a:r>
                <a:r>
                  <a:rPr lang="en-US" dirty="0"/>
                  <a:t>x</a:t>
                </a:r>
                <a:r>
                  <a:rPr lang="en-US" baseline="30000" dirty="0"/>
                  <a:t>2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2F76619-BBF7-5146-8484-C9E866D20798}"/>
                </a:ext>
              </a:extLst>
            </p:cNvPr>
            <p:cNvCxnSpPr>
              <a:cxnSpLocks/>
            </p:cNvCxnSpPr>
            <p:nvPr/>
          </p:nvCxnSpPr>
          <p:spPr>
            <a:xfrm>
              <a:off x="8066867" y="2088204"/>
              <a:ext cx="164592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392B7C5-B63A-B64B-B8BE-380A61B33C00}"/>
              </a:ext>
            </a:extLst>
          </p:cNvPr>
          <p:cNvGrpSpPr/>
          <p:nvPr/>
        </p:nvGrpSpPr>
        <p:grpSpPr>
          <a:xfrm>
            <a:off x="7987353" y="2024033"/>
            <a:ext cx="2251745" cy="1646267"/>
            <a:chOff x="7987353" y="2024033"/>
            <a:chExt cx="2251745" cy="164626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9D2E9CE-1FE0-5F43-9DC4-4C5DAB285EED}"/>
                </a:ext>
              </a:extLst>
            </p:cNvPr>
            <p:cNvGrpSpPr/>
            <p:nvPr/>
          </p:nvGrpSpPr>
          <p:grpSpPr>
            <a:xfrm>
              <a:off x="8058150" y="2092325"/>
              <a:ext cx="1644650" cy="1526773"/>
              <a:chOff x="8959850" y="2117725"/>
              <a:chExt cx="1644650" cy="1526773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4D7E631-6056-D347-9768-656AA55D5F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60000" y="2124075"/>
                <a:ext cx="444500" cy="117157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D8E7BC0-166A-DC4A-95CE-80A693CCF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9850" y="2117725"/>
                <a:ext cx="444500" cy="117157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509F18D-A7AA-564B-8E39-0D59C8055014}"/>
                  </a:ext>
                </a:extLst>
              </p:cNvPr>
              <p:cNvCxnSpPr>
                <a:cxnSpLocks/>
                <a:endCxn id="3" idx="2"/>
              </p:cNvCxnSpPr>
              <p:nvPr/>
            </p:nvCxnSpPr>
            <p:spPr>
              <a:xfrm>
                <a:off x="9401175" y="3289300"/>
                <a:ext cx="389527" cy="35519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968C537-E54E-1744-9429-1A3EDCF0FBA5}"/>
                  </a:ext>
                </a:extLst>
              </p:cNvPr>
              <p:cNvCxnSpPr>
                <a:cxnSpLocks/>
                <a:endCxn id="3" idx="2"/>
              </p:cNvCxnSpPr>
              <p:nvPr/>
            </p:nvCxnSpPr>
            <p:spPr>
              <a:xfrm flipH="1">
                <a:off x="9790702" y="3295650"/>
                <a:ext cx="362948" cy="34884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20FC802-15A9-8C43-9BAE-9DD7D73F483B}"/>
                </a:ext>
              </a:extLst>
            </p:cNvPr>
            <p:cNvSpPr/>
            <p:nvPr/>
          </p:nvSpPr>
          <p:spPr>
            <a:xfrm>
              <a:off x="8420100" y="3200400"/>
              <a:ext cx="152400" cy="1397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2A0EE16-125A-C44C-B72D-87F4357FD9D7}"/>
                </a:ext>
              </a:extLst>
            </p:cNvPr>
            <p:cNvSpPr/>
            <p:nvPr/>
          </p:nvSpPr>
          <p:spPr>
            <a:xfrm>
              <a:off x="9193460" y="3200400"/>
              <a:ext cx="152400" cy="1397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0BDC2EE-F17F-5F4B-8E8F-38A29B54969E}"/>
                </a:ext>
              </a:extLst>
            </p:cNvPr>
            <p:cNvSpPr txBox="1"/>
            <p:nvPr/>
          </p:nvSpPr>
          <p:spPr>
            <a:xfrm>
              <a:off x="9344301" y="3086100"/>
              <a:ext cx="89479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0070C0"/>
                  </a:solidFill>
                  <a:latin typeface="Symbol" pitchFamily="2" charset="2"/>
                </a:rPr>
                <a:t>D</a:t>
              </a:r>
              <a:r>
                <a:rPr lang="en-US" dirty="0">
                  <a:solidFill>
                    <a:srgbClr val="0070C0"/>
                  </a:solidFill>
                </a:rPr>
                <a:t>t=1/</a:t>
              </a:r>
              <a:r>
                <a:rPr lang="en-US" dirty="0">
                  <a:solidFill>
                    <a:srgbClr val="0070C0"/>
                  </a:solidFill>
                  <a:latin typeface="Symbol" pitchFamily="2" charset="2"/>
                </a:rPr>
                <a:t>W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0AE24E4-64BB-4C4F-847E-F4B38C43C527}"/>
                </a:ext>
              </a:extLst>
            </p:cNvPr>
            <p:cNvSpPr/>
            <p:nvPr/>
          </p:nvSpPr>
          <p:spPr>
            <a:xfrm>
              <a:off x="8813800" y="3530600"/>
              <a:ext cx="152400" cy="1397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33C1A88-CE94-2B49-ABB9-5707A663F814}"/>
                </a:ext>
              </a:extLst>
            </p:cNvPr>
            <p:cNvSpPr/>
            <p:nvPr/>
          </p:nvSpPr>
          <p:spPr>
            <a:xfrm>
              <a:off x="7987353" y="2024033"/>
              <a:ext cx="152400" cy="1397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2BE20FB-B27B-C241-ABFA-E3707BA07490}"/>
                </a:ext>
              </a:extLst>
            </p:cNvPr>
            <p:cNvSpPr/>
            <p:nvPr/>
          </p:nvSpPr>
          <p:spPr>
            <a:xfrm>
              <a:off x="9625653" y="2024033"/>
              <a:ext cx="152400" cy="139700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769625-1EE8-DB4D-8617-10EFF032080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8</a:t>
            </a:fld>
            <a:endParaRPr lang="en-US" altLang="x-non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961FFB-7A3D-CA45-9729-D8A397DE8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444" y="1225800"/>
            <a:ext cx="2160270" cy="2914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9BC211-7B17-484A-85BE-8B4B20D92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143" y="2006635"/>
            <a:ext cx="5383530" cy="36004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038F79-B08B-E74E-A2CA-E3145D552F03}"/>
              </a:ext>
            </a:extLst>
          </p:cNvPr>
          <p:cNvSpPr txBox="1">
            <a:spLocks/>
          </p:cNvSpPr>
          <p:nvPr/>
        </p:nvSpPr>
        <p:spPr>
          <a:xfrm>
            <a:off x="100727" y="106278"/>
            <a:ext cx="12088098" cy="5109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altLang="en-US" sz="2800" dirty="0"/>
              <a:t>Energy considerations</a:t>
            </a:r>
            <a:endParaRPr lang="en-US" sz="2800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9BE371C-4690-D74E-A396-41FF39B51485}"/>
              </a:ext>
            </a:extLst>
          </p:cNvPr>
          <p:cNvGrpSpPr/>
          <p:nvPr/>
        </p:nvGrpSpPr>
        <p:grpSpPr>
          <a:xfrm>
            <a:off x="7987353" y="1927859"/>
            <a:ext cx="2698287" cy="341632"/>
            <a:chOff x="7988300" y="1927859"/>
            <a:chExt cx="2698287" cy="34163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CD71155-955E-6F4F-85D3-AF9A7DCA207D}"/>
                </a:ext>
              </a:extLst>
            </p:cNvPr>
            <p:cNvSpPr/>
            <p:nvPr/>
          </p:nvSpPr>
          <p:spPr>
            <a:xfrm>
              <a:off x="7988300" y="2019300"/>
              <a:ext cx="152400" cy="1397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99D0058-8F33-B146-BB68-8240CE2395C1}"/>
                </a:ext>
              </a:extLst>
            </p:cNvPr>
            <p:cNvSpPr/>
            <p:nvPr/>
          </p:nvSpPr>
          <p:spPr>
            <a:xfrm>
              <a:off x="9626600" y="2019300"/>
              <a:ext cx="152400" cy="1397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5DA9630-5280-274D-B657-9ECF53EB041B}"/>
                </a:ext>
              </a:extLst>
            </p:cNvPr>
            <p:cNvCxnSpPr>
              <a:cxnSpLocks/>
            </p:cNvCxnSpPr>
            <p:nvPr/>
          </p:nvCxnSpPr>
          <p:spPr>
            <a:xfrm>
              <a:off x="8054975" y="2089150"/>
              <a:ext cx="1685925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03F9B05-2CCD-6046-9E7E-9496C89A61C0}"/>
                </a:ext>
              </a:extLst>
            </p:cNvPr>
            <p:cNvSpPr txBox="1"/>
            <p:nvPr/>
          </p:nvSpPr>
          <p:spPr>
            <a:xfrm>
              <a:off x="9766143" y="1927859"/>
              <a:ext cx="92044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C00000"/>
                  </a:solidFill>
                  <a:latin typeface="Symbol" pitchFamily="2" charset="2"/>
                </a:rPr>
                <a:t>D</a:t>
              </a:r>
              <a:r>
                <a:rPr lang="en-US" dirty="0">
                  <a:solidFill>
                    <a:srgbClr val="C00000"/>
                  </a:solidFill>
                </a:rPr>
                <a:t>t=2/</a:t>
              </a:r>
              <a:r>
                <a:rPr lang="en-US" dirty="0">
                  <a:solidFill>
                    <a:srgbClr val="C00000"/>
                  </a:solidFill>
                  <a:latin typeface="Symbol" pitchFamily="2" charset="2"/>
                </a:rPr>
                <a:t>W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8586FF0-D712-B34A-A66E-2B781EAEEB2C}"/>
              </a:ext>
            </a:extLst>
          </p:cNvPr>
          <p:cNvGrpSpPr/>
          <p:nvPr/>
        </p:nvGrpSpPr>
        <p:grpSpPr>
          <a:xfrm>
            <a:off x="7912100" y="939800"/>
            <a:ext cx="3274699" cy="1149350"/>
            <a:chOff x="7912100" y="939800"/>
            <a:chExt cx="3274699" cy="114935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864E627-7BFF-F24D-BD20-C2D835C1F012}"/>
                </a:ext>
              </a:extLst>
            </p:cNvPr>
            <p:cNvGrpSpPr/>
            <p:nvPr/>
          </p:nvGrpSpPr>
          <p:grpSpPr>
            <a:xfrm>
              <a:off x="7994650" y="939800"/>
              <a:ext cx="1898650" cy="1149350"/>
              <a:chOff x="8896350" y="965200"/>
              <a:chExt cx="1898650" cy="114935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C695474-044C-4A4D-8170-C1EEBD4A83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9525" y="1866900"/>
                <a:ext cx="1711325" cy="24765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62DD8177-56BC-7D44-914E-6B80A8C296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96350" y="1495425"/>
                <a:ext cx="1898650" cy="36830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FE2E75E-B80F-874A-9B86-BF61E96CC9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0700" y="965200"/>
                <a:ext cx="1365250" cy="536575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E35BC39-9052-5746-9DB5-E4AF80CA6D90}"/>
                </a:ext>
              </a:extLst>
            </p:cNvPr>
            <p:cNvSpPr/>
            <p:nvPr/>
          </p:nvSpPr>
          <p:spPr>
            <a:xfrm>
              <a:off x="7912100" y="1778000"/>
              <a:ext cx="152400" cy="1397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E5D615A-3C31-714F-98B4-383189CD49BC}"/>
                </a:ext>
              </a:extLst>
            </p:cNvPr>
            <p:cNvSpPr/>
            <p:nvPr/>
          </p:nvSpPr>
          <p:spPr>
            <a:xfrm>
              <a:off x="9817100" y="1409700"/>
              <a:ext cx="152400" cy="1397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3578FBB-5F2A-2148-AC52-CE6919C1142F}"/>
                </a:ext>
              </a:extLst>
            </p:cNvPr>
            <p:cNvSpPr txBox="1"/>
            <p:nvPr/>
          </p:nvSpPr>
          <p:spPr>
            <a:xfrm>
              <a:off x="9971402" y="1295400"/>
              <a:ext cx="121539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00B050"/>
                  </a:solidFill>
                  <a:latin typeface="Symbol" pitchFamily="2" charset="2"/>
                </a:rPr>
                <a:t>D</a:t>
              </a:r>
              <a:r>
                <a:rPr lang="en-US" dirty="0">
                  <a:solidFill>
                    <a:srgbClr val="00B050"/>
                  </a:solidFill>
                </a:rPr>
                <a:t>t=2.02/</a:t>
              </a:r>
              <a:r>
                <a:rPr lang="en-US" dirty="0">
                  <a:solidFill>
                    <a:srgbClr val="00B050"/>
                  </a:solidFill>
                  <a:latin typeface="Symbol" pitchFamily="2" charset="2"/>
                </a:rPr>
                <a:t>W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CF00A191-BC3F-C14B-BF8B-420AF6AAE976}"/>
              </a:ext>
            </a:extLst>
          </p:cNvPr>
          <p:cNvSpPr txBox="1"/>
          <p:nvPr/>
        </p:nvSpPr>
        <p:spPr>
          <a:xfrm>
            <a:off x="415804" y="1193800"/>
            <a:ext cx="196239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Energy H.O.: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BAE56BB-E415-9C45-8A58-613E613DB2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89" t="-3537"/>
          <a:stretch/>
        </p:blipFill>
        <p:spPr>
          <a:xfrm>
            <a:off x="4610099" y="1168401"/>
            <a:ext cx="1507973" cy="37278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B8BEBAF-53BF-064E-995E-FC74CA9FE06B}"/>
              </a:ext>
            </a:extLst>
          </p:cNvPr>
          <p:cNvSpPr txBox="1"/>
          <p:nvPr/>
        </p:nvSpPr>
        <p:spPr>
          <a:xfrm>
            <a:off x="1339870" y="1968500"/>
            <a:ext cx="68005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400" dirty="0"/>
              <a:t>FD:</a:t>
            </a:r>
          </a:p>
          <a:p>
            <a:pPr algn="r">
              <a:lnSpc>
                <a:spcPct val="90000"/>
              </a:lnSpc>
            </a:pPr>
            <a:endParaRPr lang="en-US" sz="2400" dirty="0"/>
          </a:p>
          <a:p>
            <a:pPr algn="r">
              <a:lnSpc>
                <a:spcPct val="90000"/>
              </a:lnSpc>
            </a:pPr>
            <a:r>
              <a:rPr lang="en-US" sz="2400" dirty="0"/>
              <a:t>if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70A9A26B-9AE2-D347-BBFE-4BAF302F5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362" y="2705100"/>
            <a:ext cx="1285875" cy="30861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4EE5283-CF48-3A44-A9F5-85A87CEDD7D5}"/>
              </a:ext>
            </a:extLst>
          </p:cNvPr>
          <p:cNvGrpSpPr/>
          <p:nvPr/>
        </p:nvGrpSpPr>
        <p:grpSpPr>
          <a:xfrm>
            <a:off x="764762" y="4051300"/>
            <a:ext cx="10851798" cy="2585323"/>
            <a:chOff x="764762" y="4051300"/>
            <a:chExt cx="10851798" cy="258532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1DA745BB-DFAB-D648-B91C-F6556E228C0F}"/>
                </a:ext>
              </a:extLst>
            </p:cNvPr>
            <p:cNvSpPr txBox="1"/>
            <p:nvPr/>
          </p:nvSpPr>
          <p:spPr>
            <a:xfrm>
              <a:off x="764762" y="4051300"/>
              <a:ext cx="8076250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000" dirty="0"/>
                <a:t> </a:t>
              </a:r>
            </a:p>
            <a:p>
              <a:pPr>
                <a:lnSpc>
                  <a:spcPct val="90000"/>
                </a:lnSpc>
              </a:pPr>
              <a:endParaRPr lang="en-US" sz="2000" dirty="0"/>
            </a:p>
            <a:p>
              <a:pPr>
                <a:lnSpc>
                  <a:spcPct val="90000"/>
                </a:lnSpc>
              </a:pPr>
              <a:r>
                <a:rPr lang="en-US" sz="2000" dirty="0">
                  <a:sym typeface="Wingdings" pitchFamily="2" charset="2"/>
                </a:rPr>
                <a:t>Energy change 1 step: 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sym typeface="Wingdings" pitchFamily="2" charset="2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>
                  <a:sym typeface="Wingdings" pitchFamily="2" charset="2"/>
                </a:rPr>
                <a:t>Average energy change: 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sym typeface="Wingdings" pitchFamily="2" charset="2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>
                  <a:sym typeface="Wingdings" pitchFamily="2" charset="2"/>
                </a:rPr>
                <a:t>e.g. energy grows with time unphysically.</a:t>
              </a:r>
            </a:p>
            <a:p>
              <a:pPr>
                <a:lnSpc>
                  <a:spcPct val="90000"/>
                </a:lnSpc>
              </a:pPr>
              <a:endParaRPr lang="en-US" sz="2000" dirty="0">
                <a:sym typeface="Wingdings" pitchFamily="2" charset="2"/>
              </a:endParaRPr>
            </a:p>
            <a:p>
              <a:pPr>
                <a:lnSpc>
                  <a:spcPct val="90000"/>
                </a:lnSpc>
              </a:pPr>
              <a:r>
                <a:rPr lang="en-US" sz="2000" dirty="0">
                  <a:sym typeface="Wingdings" pitchFamily="2" charset="2"/>
                </a:rPr>
                <a:t>This is known as </a:t>
              </a:r>
              <a:r>
                <a:rPr lang="en-US" sz="2000" u="sng" dirty="0">
                  <a:sym typeface="Wingdings" pitchFamily="2" charset="2"/>
                </a:rPr>
                <a:t>“numerical heating”</a:t>
              </a:r>
              <a:r>
                <a:rPr lang="en-US" sz="2000" dirty="0">
                  <a:sym typeface="Wingdings" pitchFamily="2" charset="2"/>
                </a:rPr>
                <a:t> and is a very common limitation.</a:t>
              </a:r>
              <a:endParaRPr lang="en-US" sz="2000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A631F34-8EC7-504F-ADD9-B5077CF93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72537" y="5044917"/>
              <a:ext cx="2463800" cy="5080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B250008-ED39-884B-B99E-5BC7C33CA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5260" y="4509119"/>
              <a:ext cx="7861300" cy="469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90191D-C735-2444-A622-B0372AA5AE3A}"/>
              </a:ext>
            </a:extLst>
          </p:cNvPr>
          <p:cNvGrpSpPr/>
          <p:nvPr/>
        </p:nvGrpSpPr>
        <p:grpSpPr>
          <a:xfrm>
            <a:off x="9395215" y="4917265"/>
            <a:ext cx="344853" cy="646998"/>
            <a:chOff x="9395215" y="4917265"/>
            <a:chExt cx="344853" cy="64699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7BAA21-BD1C-6849-BD00-55515AE659A1}"/>
                </a:ext>
              </a:extLst>
            </p:cNvPr>
            <p:cNvSpPr txBox="1"/>
            <p:nvPr/>
          </p:nvSpPr>
          <p:spPr>
            <a:xfrm rot="5400000">
              <a:off x="9406371" y="4906109"/>
              <a:ext cx="319319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=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9AC5F6-20EE-5140-8389-F481DBDFEE9C}"/>
                </a:ext>
              </a:extLst>
            </p:cNvPr>
            <p:cNvSpPr txBox="1"/>
            <p:nvPr/>
          </p:nvSpPr>
          <p:spPr>
            <a:xfrm>
              <a:off x="9427161" y="5222631"/>
              <a:ext cx="312907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0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1ECE1AA8-0714-A142-88B9-22A2D5AC0802}"/>
              </a:ext>
            </a:extLst>
          </p:cNvPr>
          <p:cNvSpPr txBox="1"/>
          <p:nvPr/>
        </p:nvSpPr>
        <p:spPr>
          <a:xfrm>
            <a:off x="764762" y="4044485"/>
            <a:ext cx="1096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Now assuming random force </a:t>
            </a:r>
            <a:r>
              <a:rPr lang="en-US" sz="2000" dirty="0" err="1">
                <a:latin typeface="Symbol" pitchFamily="2" charset="2"/>
              </a:rPr>
              <a:t>d</a:t>
            </a:r>
            <a:r>
              <a:rPr lang="en-US" sz="2000" dirty="0" err="1"/>
              <a:t>F</a:t>
            </a:r>
            <a:r>
              <a:rPr lang="en-US" sz="2000" dirty="0"/>
              <a:t> giving random velocity 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v kick (due to field interpolations, </a:t>
            </a:r>
            <a:r>
              <a:rPr lang="en-US" sz="2000" dirty="0" err="1"/>
              <a:t>etc</a:t>
            </a:r>
            <a:r>
              <a:rPr lang="en-US" sz="2000" dirty="0"/>
              <a:t>): </a:t>
            </a:r>
          </a:p>
        </p:txBody>
      </p:sp>
    </p:spTree>
    <p:extLst>
      <p:ext uri="{BB962C8B-B14F-4D97-AF65-F5344CB8AC3E}">
        <p14:creationId xmlns:p14="http://schemas.microsoft.com/office/powerpoint/2010/main" val="348743437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8192B-60CB-FD47-BD25-02F3BFA0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62281-43C7-EC44-8344-0F2455066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303" y="1475740"/>
            <a:ext cx="10482266" cy="4047778"/>
          </a:xfrm>
        </p:spPr>
        <p:txBody>
          <a:bodyPr/>
          <a:lstStyle/>
          <a:p>
            <a:r>
              <a:rPr lang="en-US" dirty="0"/>
              <a:t>Intro</a:t>
            </a:r>
          </a:p>
          <a:p>
            <a:r>
              <a:rPr lang="en-US" dirty="0"/>
              <a:t>Pushing particles</a:t>
            </a:r>
          </a:p>
          <a:p>
            <a:r>
              <a:rPr lang="en-US" dirty="0">
                <a:solidFill>
                  <a:srgbClr val="C00000"/>
                </a:solidFill>
              </a:rPr>
              <a:t>Field solve</a:t>
            </a:r>
          </a:p>
          <a:p>
            <a:r>
              <a:rPr lang="en-US" dirty="0"/>
              <a:t>Interpolation between particles and fields</a:t>
            </a:r>
          </a:p>
          <a:p>
            <a:r>
              <a:rPr lang="en-US" dirty="0"/>
              <a:t>Summary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BDFE0-94C6-274D-B988-F362DB342F7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929A8685-9CBD-5D48-90F4-6955DC9A7A72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917269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156C96291C349BBF8B640319D465D" ma:contentTypeVersion="0" ma:contentTypeDescription="Create a new document." ma:contentTypeScope="" ma:versionID="8a71be8d30b42e8e74cf70a4a4cbda4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5F602D-FF92-4BDD-B4C2-093468CCF7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0EC660-24D0-43A0-AE5E-E274115E726B}">
  <ds:schemaRefs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 (Wide Screen)</Template>
  <TotalTime>46566</TotalTime>
  <Words>1061</Words>
  <Application>Microsoft Macintosh PowerPoint</Application>
  <PresentationFormat>Custom</PresentationFormat>
  <Paragraphs>375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Black</vt:lpstr>
      <vt:lpstr>Arial Narrow</vt:lpstr>
      <vt:lpstr>Calibri</vt:lpstr>
      <vt:lpstr>Symbol</vt:lpstr>
      <vt:lpstr>Times New Roman</vt:lpstr>
      <vt:lpstr>Wingdings</vt:lpstr>
      <vt:lpstr>Presentations (Wide Screen)</vt:lpstr>
      <vt:lpstr>PowerPoint Presentation</vt:lpstr>
      <vt:lpstr>Outline</vt:lpstr>
      <vt:lpstr>Particle-In-Cell method</vt:lpstr>
      <vt:lpstr>PowerPoint Presentation</vt:lpstr>
      <vt:lpstr>Outline</vt:lpstr>
      <vt:lpstr>PowerPoint Presentation</vt:lpstr>
      <vt:lpstr>PowerPoint Presentation</vt:lpstr>
      <vt:lpstr>PowerPoint Presentation</vt:lpstr>
      <vt:lpstr>Outline</vt:lpstr>
      <vt:lpstr>Electrostatic field solve (2-D example)</vt:lpstr>
      <vt:lpstr>Electrostatic field solve – with conductors</vt:lpstr>
      <vt:lpstr>Electrostatic field solve – relaxation to solution</vt:lpstr>
      <vt:lpstr>Electrostatic field solve – multigrid method</vt:lpstr>
      <vt:lpstr>Outline</vt:lpstr>
      <vt:lpstr>Splines are commonly 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ORNL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Donna Jo</dc:creator>
  <cp:lastModifiedBy>Microsoft Office User</cp:lastModifiedBy>
  <cp:revision>1160</cp:revision>
  <cp:lastPrinted>2016-07-27T14:48:05Z</cp:lastPrinted>
  <dcterms:created xsi:type="dcterms:W3CDTF">2015-03-03T13:47:39Z</dcterms:created>
  <dcterms:modified xsi:type="dcterms:W3CDTF">2018-05-07T18:54:12Z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0x010100693156C96291C349BBF8B640319D465D</vt:lpwstr>
  </property>
</Properties>
</file>