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6" r:id="rId2"/>
    <p:sldId id="298" r:id="rId3"/>
    <p:sldId id="427" r:id="rId4"/>
    <p:sldId id="428" r:id="rId5"/>
    <p:sldId id="430" r:id="rId6"/>
    <p:sldId id="431" r:id="rId7"/>
    <p:sldId id="433" r:id="rId8"/>
    <p:sldId id="432" r:id="rId9"/>
    <p:sldId id="434" r:id="rId10"/>
    <p:sldId id="438" r:id="rId11"/>
    <p:sldId id="436" r:id="rId12"/>
    <p:sldId id="426" r:id="rId13"/>
    <p:sldId id="439" r:id="rId14"/>
    <p:sldId id="441" r:id="rId15"/>
    <p:sldId id="440" r:id="rId16"/>
    <p:sldId id="442" r:id="rId17"/>
    <p:sldId id="443" r:id="rId18"/>
    <p:sldId id="392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8" orient="horz" pos="4320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883"/>
    <a:srgbClr val="83C583"/>
    <a:srgbClr val="00303C"/>
    <a:srgbClr val="357079"/>
    <a:srgbClr val="B300FF"/>
    <a:srgbClr val="00A5EB"/>
    <a:srgbClr val="FF0000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/>
    <p:restoredTop sz="96327"/>
  </p:normalViewPr>
  <p:slideViewPr>
    <p:cSldViewPr snapToGrid="0" snapToObjects="1" showGuides="1">
      <p:cViewPr varScale="1">
        <p:scale>
          <a:sx n="71" d="100"/>
          <a:sy n="71" d="100"/>
        </p:scale>
        <p:origin x="336" y="8"/>
      </p:cViewPr>
      <p:guideLst>
        <p:guide pos="3840"/>
        <p:guide orient="horz" pos="432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3D39A6-77E7-444E-A642-9A63D17658CA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223C63-8C3D-434D-B393-CC7325194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181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5E984D-96FD-2C4B-AC84-701CA62C147F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FDD09A-A7EA-F240-8C4A-3FAABB2D8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13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Color Background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309" y="1134598"/>
            <a:ext cx="10968914" cy="2422759"/>
          </a:xfrm>
        </p:spPr>
        <p:txBody>
          <a:bodyPr anchor="b" anchorCtr="0">
            <a:noAutofit/>
          </a:bodyPr>
          <a:lstStyle>
            <a:lvl1pPr algn="ctr">
              <a:defRPr sz="5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309" y="3886201"/>
            <a:ext cx="10968907" cy="1092083"/>
          </a:xfrm>
        </p:spPr>
        <p:txBody>
          <a:bodyPr>
            <a:noAutofit/>
          </a:bodyPr>
          <a:lstStyle>
            <a:lvl1pPr marL="0" indent="0" algn="ctr">
              <a:buNone/>
              <a:defRPr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18" name="Straight Connector 117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1" name="Straight Connector 15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9" name="Straight Connector 14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7" name="Straight Connector 14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5" name="Straight Connector 14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3" name="Straight Connector 14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1" name="Straight Connector 14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9" name="Straight Connector 13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7" name="Straight Connector 13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5" name="Straight Connector 13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3" name="Straight Connector 13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1" name="Straight Connector 13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3" name="Straight Connector 82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Group 83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" name="Straight Connector 11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4" name="Straight Connector 11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2" name="Straight Connector 1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0" name="Straight Connector 1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" name="Straight Connector 1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" name="Straight Connector 1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" name="Straight Connector 1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" name="Straight Connector 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8" name="Straight Connector 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6" name="Straight Connector 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Connector 94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8" name="Straight Connector 47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" name="Straight Connector 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" name="Straight Connector 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" name="Straight Connector 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" name="Straight Connector 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3" name="Straight Connector 12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" name="Straight Connector 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0" name="Straight Connector 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" name="Straight Connector 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" name="Straight Connector 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" name="Straight Connector 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" name="Straight Connector 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6" name="Straight Connector 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4" name="Text Placeholder 153"/>
          <p:cNvSpPr>
            <a:spLocks noGrp="1"/>
          </p:cNvSpPr>
          <p:nvPr>
            <p:ph type="body" sz="quarter" idx="13"/>
          </p:nvPr>
        </p:nvSpPr>
        <p:spPr>
          <a:xfrm>
            <a:off x="610309" y="5327650"/>
            <a:ext cx="10968907" cy="520700"/>
          </a:xfrm>
        </p:spPr>
        <p:txBody>
          <a:bodyPr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3" name="Picture 152" descr="DOE_Office_Science_white.png">
            <a:extLst>
              <a:ext uri="{FF2B5EF4-FFF2-40B4-BE49-F238E27FC236}">
                <a16:creationId xmlns:a16="http://schemas.microsoft.com/office/drawing/2014/main" id="{4327B12B-9E2F-EA47-9B79-D54BD52AFA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3692" y="406400"/>
            <a:ext cx="1769532" cy="588347"/>
          </a:xfrm>
          <a:prstGeom prst="rect">
            <a:avLst/>
          </a:prstGeom>
        </p:spPr>
      </p:pic>
      <p:pic>
        <p:nvPicPr>
          <p:cNvPr id="155" name="Picture 154" descr="A close up of a sign&#10;&#10;Description automatically generated">
            <a:extLst>
              <a:ext uri="{FF2B5EF4-FFF2-40B4-BE49-F238E27FC236}">
                <a16:creationId xmlns:a16="http://schemas.microsoft.com/office/drawing/2014/main" id="{9C7CFF29-BDD8-8C48-BBAA-96D01327FD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60" y="406400"/>
            <a:ext cx="3200400" cy="81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7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816102"/>
            <a:ext cx="3520837" cy="426110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1" name="Content Placeholder 2"/>
          <p:cNvSpPr>
            <a:spLocks noGrp="1"/>
          </p:cNvSpPr>
          <p:nvPr>
            <p:ph idx="11"/>
          </p:nvPr>
        </p:nvSpPr>
        <p:spPr>
          <a:xfrm>
            <a:off x="4329867" y="1816102"/>
            <a:ext cx="3520837" cy="426186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3" name="Content Placeholder 2"/>
          <p:cNvSpPr>
            <a:spLocks noGrp="1"/>
          </p:cNvSpPr>
          <p:nvPr>
            <p:ph idx="12"/>
          </p:nvPr>
        </p:nvSpPr>
        <p:spPr>
          <a:xfrm>
            <a:off x="8058383" y="1816102"/>
            <a:ext cx="3520837" cy="426186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76" name="Straight Connector 275"/>
          <p:cNvCxnSpPr/>
          <p:nvPr userDrawn="1"/>
        </p:nvCxnSpPr>
        <p:spPr>
          <a:xfrm>
            <a:off x="610308" y="6873248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 userDrawn="1"/>
        </p:nvCxnSpPr>
        <p:spPr>
          <a:xfrm>
            <a:off x="11579225" y="6873248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 userDrawn="1"/>
        </p:nvGrpSpPr>
        <p:grpSpPr>
          <a:xfrm>
            <a:off x="10648211" y="6873248"/>
            <a:ext cx="203200" cy="122115"/>
            <a:chOff x="7983415" y="6582508"/>
            <a:chExt cx="152400" cy="486507"/>
          </a:xfrm>
        </p:grpSpPr>
        <p:cxnSp>
          <p:nvCxnSpPr>
            <p:cNvPr id="309" name="Straight Connector 30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 userDrawn="1"/>
        </p:nvGrpSpPr>
        <p:grpSpPr>
          <a:xfrm>
            <a:off x="9717201" y="6873248"/>
            <a:ext cx="203200" cy="122115"/>
            <a:chOff x="7983415" y="6582508"/>
            <a:chExt cx="152400" cy="486507"/>
          </a:xfrm>
        </p:grpSpPr>
        <p:cxnSp>
          <p:nvCxnSpPr>
            <p:cNvPr id="307" name="Straight Connector 30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 userDrawn="1"/>
        </p:nvGrpSpPr>
        <p:grpSpPr>
          <a:xfrm>
            <a:off x="8786192" y="6873248"/>
            <a:ext cx="203200" cy="122115"/>
            <a:chOff x="7983415" y="6582508"/>
            <a:chExt cx="152400" cy="486507"/>
          </a:xfrm>
        </p:grpSpPr>
        <p:cxnSp>
          <p:nvCxnSpPr>
            <p:cNvPr id="305" name="Straight Connector 30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 userDrawn="1"/>
        </p:nvGrpSpPr>
        <p:grpSpPr>
          <a:xfrm>
            <a:off x="7855183" y="6873248"/>
            <a:ext cx="203200" cy="122115"/>
            <a:chOff x="7983415" y="6582508"/>
            <a:chExt cx="152400" cy="486507"/>
          </a:xfrm>
        </p:grpSpPr>
        <p:cxnSp>
          <p:nvCxnSpPr>
            <p:cNvPr id="303" name="Straight Connector 30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 userDrawn="1"/>
        </p:nvGrpSpPr>
        <p:grpSpPr>
          <a:xfrm>
            <a:off x="6924173" y="6873248"/>
            <a:ext cx="203200" cy="122115"/>
            <a:chOff x="7983415" y="6582508"/>
            <a:chExt cx="152400" cy="486507"/>
          </a:xfrm>
        </p:grpSpPr>
        <p:cxnSp>
          <p:nvCxnSpPr>
            <p:cNvPr id="301" name="Straight Connector 30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 userDrawn="1"/>
        </p:nvGrpSpPr>
        <p:grpSpPr>
          <a:xfrm>
            <a:off x="5993164" y="6873248"/>
            <a:ext cx="203200" cy="122115"/>
            <a:chOff x="7983415" y="6582508"/>
            <a:chExt cx="152400" cy="486507"/>
          </a:xfrm>
        </p:grpSpPr>
        <p:cxnSp>
          <p:nvCxnSpPr>
            <p:cNvPr id="299" name="Straight Connector 29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 userDrawn="1"/>
        </p:nvGrpSpPr>
        <p:grpSpPr>
          <a:xfrm>
            <a:off x="5062155" y="6873248"/>
            <a:ext cx="203200" cy="122115"/>
            <a:chOff x="7983415" y="6582508"/>
            <a:chExt cx="152400" cy="486507"/>
          </a:xfrm>
        </p:grpSpPr>
        <p:cxnSp>
          <p:nvCxnSpPr>
            <p:cNvPr id="297" name="Straight Connector 29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 userDrawn="1"/>
        </p:nvGrpSpPr>
        <p:grpSpPr>
          <a:xfrm>
            <a:off x="4131145" y="6873248"/>
            <a:ext cx="203200" cy="122115"/>
            <a:chOff x="7983415" y="6582508"/>
            <a:chExt cx="152400" cy="486507"/>
          </a:xfrm>
        </p:grpSpPr>
        <p:cxnSp>
          <p:nvCxnSpPr>
            <p:cNvPr id="295" name="Straight Connector 29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 userDrawn="1"/>
        </p:nvGrpSpPr>
        <p:grpSpPr>
          <a:xfrm>
            <a:off x="3200136" y="6873248"/>
            <a:ext cx="203200" cy="122115"/>
            <a:chOff x="7983415" y="6582508"/>
            <a:chExt cx="152400" cy="486507"/>
          </a:xfrm>
        </p:grpSpPr>
        <p:cxnSp>
          <p:nvCxnSpPr>
            <p:cNvPr id="293" name="Straight Connector 29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 userDrawn="1"/>
        </p:nvGrpSpPr>
        <p:grpSpPr>
          <a:xfrm>
            <a:off x="2269127" y="6873248"/>
            <a:ext cx="203200" cy="122115"/>
            <a:chOff x="7983415" y="6582508"/>
            <a:chExt cx="152400" cy="486507"/>
          </a:xfrm>
        </p:grpSpPr>
        <p:cxnSp>
          <p:nvCxnSpPr>
            <p:cNvPr id="291" name="Straight Connector 29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 userDrawn="1"/>
        </p:nvGrpSpPr>
        <p:grpSpPr>
          <a:xfrm>
            <a:off x="1338117" y="6873248"/>
            <a:ext cx="203200" cy="122115"/>
            <a:chOff x="7983415" y="6582508"/>
            <a:chExt cx="152400" cy="486507"/>
          </a:xfrm>
        </p:grpSpPr>
        <p:cxnSp>
          <p:nvCxnSpPr>
            <p:cNvPr id="289" name="Straight Connector 28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 userDrawn="1"/>
        </p:nvCxnSpPr>
        <p:spPr>
          <a:xfrm rot="5400000">
            <a:off x="-120356" y="372597"/>
            <a:ext cx="0" cy="16282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 userDrawn="1"/>
        </p:nvGrpSpPr>
        <p:grpSpPr>
          <a:xfrm rot="5400000">
            <a:off x="-196556" y="5920357"/>
            <a:ext cx="152400" cy="162820"/>
            <a:chOff x="7983415" y="6582508"/>
            <a:chExt cx="152400" cy="486507"/>
          </a:xfrm>
        </p:grpSpPr>
        <p:cxnSp>
          <p:nvCxnSpPr>
            <p:cNvPr id="274" name="Straight Connector 27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 userDrawn="1"/>
        </p:nvGrpSpPr>
        <p:grpSpPr>
          <a:xfrm rot="5400000">
            <a:off x="-196556" y="5446715"/>
            <a:ext cx="152400" cy="162820"/>
            <a:chOff x="7983415" y="6582508"/>
            <a:chExt cx="152400" cy="486507"/>
          </a:xfrm>
        </p:grpSpPr>
        <p:cxnSp>
          <p:nvCxnSpPr>
            <p:cNvPr id="272" name="Straight Connector 27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 userDrawn="1"/>
        </p:nvGrpSpPr>
        <p:grpSpPr>
          <a:xfrm rot="5400000">
            <a:off x="-196556" y="4973073"/>
            <a:ext cx="152400" cy="162820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 userDrawn="1"/>
        </p:nvGrpSpPr>
        <p:grpSpPr>
          <a:xfrm rot="5400000">
            <a:off x="-196556" y="4499431"/>
            <a:ext cx="152400" cy="162820"/>
            <a:chOff x="7983415" y="6582508"/>
            <a:chExt cx="152400" cy="486507"/>
          </a:xfrm>
        </p:grpSpPr>
        <p:cxnSp>
          <p:nvCxnSpPr>
            <p:cNvPr id="268" name="Straight Connector 26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 userDrawn="1"/>
        </p:nvGrpSpPr>
        <p:grpSpPr>
          <a:xfrm rot="5400000">
            <a:off x="-196556" y="4025789"/>
            <a:ext cx="152400" cy="162820"/>
            <a:chOff x="7983415" y="6582508"/>
            <a:chExt cx="152400" cy="486507"/>
          </a:xfrm>
        </p:grpSpPr>
        <p:cxnSp>
          <p:nvCxnSpPr>
            <p:cNvPr id="266" name="Straight Connector 26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 userDrawn="1"/>
        </p:nvGrpSpPr>
        <p:grpSpPr>
          <a:xfrm rot="5400000">
            <a:off x="-196556" y="3552147"/>
            <a:ext cx="152400" cy="162820"/>
            <a:chOff x="7983415" y="6582508"/>
            <a:chExt cx="152400" cy="486507"/>
          </a:xfrm>
        </p:grpSpPr>
        <p:cxnSp>
          <p:nvCxnSpPr>
            <p:cNvPr id="264" name="Straight Connector 26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 userDrawn="1"/>
        </p:nvGrpSpPr>
        <p:grpSpPr>
          <a:xfrm rot="5400000">
            <a:off x="-196556" y="3078505"/>
            <a:ext cx="152400" cy="162820"/>
            <a:chOff x="7983415" y="6582508"/>
            <a:chExt cx="152400" cy="486507"/>
          </a:xfrm>
        </p:grpSpPr>
        <p:cxnSp>
          <p:nvCxnSpPr>
            <p:cNvPr id="262" name="Straight Connector 26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 userDrawn="1"/>
        </p:nvGrpSpPr>
        <p:grpSpPr>
          <a:xfrm rot="5400000">
            <a:off x="-196556" y="2604863"/>
            <a:ext cx="152400" cy="162820"/>
            <a:chOff x="7983415" y="6582508"/>
            <a:chExt cx="152400" cy="486507"/>
          </a:xfrm>
        </p:grpSpPr>
        <p:cxnSp>
          <p:nvCxnSpPr>
            <p:cNvPr id="260" name="Straight Connector 25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 userDrawn="1"/>
        </p:nvGrpSpPr>
        <p:grpSpPr>
          <a:xfrm rot="5400000">
            <a:off x="-196556" y="2131221"/>
            <a:ext cx="152400" cy="162820"/>
            <a:chOff x="7983415" y="6582508"/>
            <a:chExt cx="152400" cy="486507"/>
          </a:xfrm>
        </p:grpSpPr>
        <p:cxnSp>
          <p:nvCxnSpPr>
            <p:cNvPr id="258" name="Straight Connector 25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 userDrawn="1"/>
        </p:nvGrpSpPr>
        <p:grpSpPr>
          <a:xfrm rot="5400000">
            <a:off x="-196556" y="1657579"/>
            <a:ext cx="152400" cy="162820"/>
            <a:chOff x="7983415" y="6582508"/>
            <a:chExt cx="152400" cy="486507"/>
          </a:xfrm>
        </p:grpSpPr>
        <p:cxnSp>
          <p:nvCxnSpPr>
            <p:cNvPr id="256" name="Straight Connector 25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 userDrawn="1"/>
        </p:nvGrpSpPr>
        <p:grpSpPr>
          <a:xfrm rot="5400000">
            <a:off x="-196556" y="976988"/>
            <a:ext cx="152400" cy="162820"/>
            <a:chOff x="7983415" y="6582508"/>
            <a:chExt cx="152400" cy="486507"/>
          </a:xfrm>
        </p:grpSpPr>
        <p:cxnSp>
          <p:nvCxnSpPr>
            <p:cNvPr id="254" name="Straight Connector 25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 userDrawn="1"/>
        </p:nvCxnSpPr>
        <p:spPr>
          <a:xfrm rot="5400000">
            <a:off x="-120356" y="6317802"/>
            <a:ext cx="0" cy="16282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rot="5400000">
            <a:off x="12303388" y="372597"/>
            <a:ext cx="0" cy="16282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 userDrawn="1"/>
        </p:nvGrpSpPr>
        <p:grpSpPr>
          <a:xfrm rot="5400000">
            <a:off x="12227188" y="5920357"/>
            <a:ext cx="152400" cy="162820"/>
            <a:chOff x="7983415" y="6582508"/>
            <a:chExt cx="152400" cy="486507"/>
          </a:xfrm>
        </p:grpSpPr>
        <p:cxnSp>
          <p:nvCxnSpPr>
            <p:cNvPr id="239" name="Straight Connector 23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 userDrawn="1"/>
        </p:nvGrpSpPr>
        <p:grpSpPr>
          <a:xfrm rot="5400000">
            <a:off x="12227188" y="5446715"/>
            <a:ext cx="152400" cy="162820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 userDrawn="1"/>
        </p:nvGrpSpPr>
        <p:grpSpPr>
          <a:xfrm rot="5400000">
            <a:off x="12227188" y="4973073"/>
            <a:ext cx="152400" cy="162820"/>
            <a:chOff x="7983415" y="6582508"/>
            <a:chExt cx="152400" cy="486507"/>
          </a:xfrm>
        </p:grpSpPr>
        <p:cxnSp>
          <p:nvCxnSpPr>
            <p:cNvPr id="235" name="Straight Connector 23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 userDrawn="1"/>
        </p:nvGrpSpPr>
        <p:grpSpPr>
          <a:xfrm rot="5400000">
            <a:off x="12227188" y="4499431"/>
            <a:ext cx="152400" cy="162820"/>
            <a:chOff x="7983415" y="6582508"/>
            <a:chExt cx="152400" cy="486507"/>
          </a:xfrm>
        </p:grpSpPr>
        <p:cxnSp>
          <p:nvCxnSpPr>
            <p:cNvPr id="233" name="Straight Connector 23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 userDrawn="1"/>
        </p:nvGrpSpPr>
        <p:grpSpPr>
          <a:xfrm rot="5400000">
            <a:off x="12227188" y="4025789"/>
            <a:ext cx="152400" cy="162820"/>
            <a:chOff x="7983415" y="6582508"/>
            <a:chExt cx="152400" cy="486507"/>
          </a:xfrm>
        </p:grpSpPr>
        <p:cxnSp>
          <p:nvCxnSpPr>
            <p:cNvPr id="231" name="Straight Connector 23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 userDrawn="1"/>
        </p:nvGrpSpPr>
        <p:grpSpPr>
          <a:xfrm rot="5400000">
            <a:off x="12227188" y="3552147"/>
            <a:ext cx="152400" cy="162820"/>
            <a:chOff x="7983415" y="6582508"/>
            <a:chExt cx="152400" cy="486507"/>
          </a:xfrm>
        </p:grpSpPr>
        <p:cxnSp>
          <p:nvCxnSpPr>
            <p:cNvPr id="229" name="Straight Connector 22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 userDrawn="1"/>
        </p:nvGrpSpPr>
        <p:grpSpPr>
          <a:xfrm rot="5400000">
            <a:off x="12227188" y="3078505"/>
            <a:ext cx="152400" cy="162820"/>
            <a:chOff x="7983415" y="6582508"/>
            <a:chExt cx="152400" cy="486507"/>
          </a:xfrm>
        </p:grpSpPr>
        <p:cxnSp>
          <p:nvCxnSpPr>
            <p:cNvPr id="227" name="Straight Connector 22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 userDrawn="1"/>
        </p:nvGrpSpPr>
        <p:grpSpPr>
          <a:xfrm rot="5400000">
            <a:off x="12227188" y="2604863"/>
            <a:ext cx="152400" cy="162820"/>
            <a:chOff x="7983415" y="6582508"/>
            <a:chExt cx="152400" cy="486507"/>
          </a:xfrm>
        </p:grpSpPr>
        <p:cxnSp>
          <p:nvCxnSpPr>
            <p:cNvPr id="225" name="Straight Connector 22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 userDrawn="1"/>
        </p:nvGrpSpPr>
        <p:grpSpPr>
          <a:xfrm rot="5400000">
            <a:off x="12227188" y="2131221"/>
            <a:ext cx="152400" cy="162820"/>
            <a:chOff x="7983415" y="6582508"/>
            <a:chExt cx="152400" cy="486507"/>
          </a:xfrm>
        </p:grpSpPr>
        <p:cxnSp>
          <p:nvCxnSpPr>
            <p:cNvPr id="223" name="Straight Connector 22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 userDrawn="1"/>
        </p:nvGrpSpPr>
        <p:grpSpPr>
          <a:xfrm rot="5400000">
            <a:off x="12227188" y="1657579"/>
            <a:ext cx="152400" cy="162820"/>
            <a:chOff x="7983415" y="6582508"/>
            <a:chExt cx="152400" cy="486507"/>
          </a:xfrm>
        </p:grpSpPr>
        <p:cxnSp>
          <p:nvCxnSpPr>
            <p:cNvPr id="221" name="Straight Connector 22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 userDrawn="1"/>
        </p:nvGrpSpPr>
        <p:grpSpPr>
          <a:xfrm rot="5400000">
            <a:off x="12227188" y="976988"/>
            <a:ext cx="152400" cy="162820"/>
            <a:chOff x="7983415" y="6582508"/>
            <a:chExt cx="152400" cy="486507"/>
          </a:xfrm>
        </p:grpSpPr>
        <p:cxnSp>
          <p:nvCxnSpPr>
            <p:cNvPr id="219" name="Straight Connector 21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 userDrawn="1"/>
        </p:nvCxnSpPr>
        <p:spPr>
          <a:xfrm rot="5400000">
            <a:off x="12303388" y="6317802"/>
            <a:ext cx="0" cy="16282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 userDrawn="1"/>
        </p:nvCxnSpPr>
        <p:spPr>
          <a:xfrm>
            <a:off x="610308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 userDrawn="1"/>
        </p:nvCxnSpPr>
        <p:spPr>
          <a:xfrm>
            <a:off x="11579225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 userDrawn="1"/>
        </p:nvGrpSpPr>
        <p:grpSpPr>
          <a:xfrm>
            <a:off x="10648211" y="-141165"/>
            <a:ext cx="203200" cy="122115"/>
            <a:chOff x="7983415" y="6582508"/>
            <a:chExt cx="152400" cy="486507"/>
          </a:xfrm>
        </p:grpSpPr>
        <p:cxnSp>
          <p:nvCxnSpPr>
            <p:cNvPr id="204" name="Straight Connector 20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 userDrawn="1"/>
        </p:nvGrpSpPr>
        <p:grpSpPr>
          <a:xfrm>
            <a:off x="9717201" y="-141165"/>
            <a:ext cx="203200" cy="122115"/>
            <a:chOff x="7983415" y="6582508"/>
            <a:chExt cx="152400" cy="486507"/>
          </a:xfrm>
        </p:grpSpPr>
        <p:cxnSp>
          <p:nvCxnSpPr>
            <p:cNvPr id="202" name="Straight Connector 20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 userDrawn="1"/>
        </p:nvGrpSpPr>
        <p:grpSpPr>
          <a:xfrm>
            <a:off x="8786192" y="-141165"/>
            <a:ext cx="203200" cy="122115"/>
            <a:chOff x="7983415" y="6582508"/>
            <a:chExt cx="152400" cy="486507"/>
          </a:xfrm>
        </p:grpSpPr>
        <p:cxnSp>
          <p:nvCxnSpPr>
            <p:cNvPr id="200" name="Straight Connector 19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 userDrawn="1"/>
        </p:nvGrpSpPr>
        <p:grpSpPr>
          <a:xfrm>
            <a:off x="7855183" y="-141165"/>
            <a:ext cx="203200" cy="122115"/>
            <a:chOff x="7983415" y="6582508"/>
            <a:chExt cx="152400" cy="486507"/>
          </a:xfrm>
        </p:grpSpPr>
        <p:cxnSp>
          <p:nvCxnSpPr>
            <p:cNvPr id="198" name="Straight Connector 19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 userDrawn="1"/>
        </p:nvGrpSpPr>
        <p:grpSpPr>
          <a:xfrm>
            <a:off x="6924173" y="-141165"/>
            <a:ext cx="203200" cy="122115"/>
            <a:chOff x="7983415" y="6582508"/>
            <a:chExt cx="152400" cy="486507"/>
          </a:xfrm>
        </p:grpSpPr>
        <p:cxnSp>
          <p:nvCxnSpPr>
            <p:cNvPr id="196" name="Straight Connector 19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 userDrawn="1"/>
        </p:nvGrpSpPr>
        <p:grpSpPr>
          <a:xfrm>
            <a:off x="5993164" y="-141165"/>
            <a:ext cx="203200" cy="122115"/>
            <a:chOff x="7983415" y="6582508"/>
            <a:chExt cx="152400" cy="486507"/>
          </a:xfrm>
        </p:grpSpPr>
        <p:cxnSp>
          <p:nvCxnSpPr>
            <p:cNvPr id="194" name="Straight Connector 19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 userDrawn="1"/>
        </p:nvGrpSpPr>
        <p:grpSpPr>
          <a:xfrm>
            <a:off x="5062155" y="-141165"/>
            <a:ext cx="203200" cy="122115"/>
            <a:chOff x="7983415" y="6582508"/>
            <a:chExt cx="152400" cy="486507"/>
          </a:xfrm>
        </p:grpSpPr>
        <p:cxnSp>
          <p:nvCxnSpPr>
            <p:cNvPr id="192" name="Straight Connector 19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 userDrawn="1"/>
        </p:nvGrpSpPr>
        <p:grpSpPr>
          <a:xfrm>
            <a:off x="4131145" y="-141165"/>
            <a:ext cx="203200" cy="122115"/>
            <a:chOff x="7983415" y="6582508"/>
            <a:chExt cx="152400" cy="486507"/>
          </a:xfrm>
        </p:grpSpPr>
        <p:cxnSp>
          <p:nvCxnSpPr>
            <p:cNvPr id="190" name="Straight Connector 18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 userDrawn="1"/>
        </p:nvGrpSpPr>
        <p:grpSpPr>
          <a:xfrm>
            <a:off x="3200136" y="-141165"/>
            <a:ext cx="203200" cy="122115"/>
            <a:chOff x="7983415" y="6582508"/>
            <a:chExt cx="152400" cy="486507"/>
          </a:xfrm>
        </p:grpSpPr>
        <p:cxnSp>
          <p:nvCxnSpPr>
            <p:cNvPr id="188" name="Straight Connector 18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 userDrawn="1"/>
        </p:nvGrpSpPr>
        <p:grpSpPr>
          <a:xfrm>
            <a:off x="2269127" y="-141165"/>
            <a:ext cx="203200" cy="122115"/>
            <a:chOff x="7983415" y="6582508"/>
            <a:chExt cx="152400" cy="486507"/>
          </a:xfrm>
        </p:grpSpPr>
        <p:cxnSp>
          <p:nvCxnSpPr>
            <p:cNvPr id="186" name="Straight Connector 18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 userDrawn="1"/>
        </p:nvGrpSpPr>
        <p:grpSpPr>
          <a:xfrm>
            <a:off x="1338117" y="-141165"/>
            <a:ext cx="203200" cy="122115"/>
            <a:chOff x="7983415" y="6582508"/>
            <a:chExt cx="152400" cy="486507"/>
          </a:xfrm>
        </p:grpSpPr>
        <p:cxnSp>
          <p:nvCxnSpPr>
            <p:cNvPr id="184" name="Straight Connector 18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799" cy="5486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72" y="1055688"/>
            <a:ext cx="10972800" cy="457200"/>
          </a:xfrm>
        </p:spPr>
        <p:txBody>
          <a:bodyPr anchor="b" anchorCtr="0"/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BA17-B5CF-3E4B-ACD3-60C5AA7536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23A2B9-6131-7A40-8142-F2709585E636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FB5CC-E55D-8245-8B64-7577EF58BD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5ACEE-C45C-DF42-B5FB-48F6EF2830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828800"/>
            <a:ext cx="2589828" cy="4261866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6" name="Content Placeholder 2"/>
          <p:cNvSpPr>
            <a:spLocks noGrp="1"/>
          </p:cNvSpPr>
          <p:nvPr>
            <p:ph idx="11"/>
          </p:nvPr>
        </p:nvSpPr>
        <p:spPr>
          <a:xfrm>
            <a:off x="3381572" y="1828800"/>
            <a:ext cx="2589828" cy="4261866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7" name="Content Placeholder 2"/>
          <p:cNvSpPr>
            <a:spLocks noGrp="1"/>
          </p:cNvSpPr>
          <p:nvPr>
            <p:ph idx="12"/>
          </p:nvPr>
        </p:nvSpPr>
        <p:spPr>
          <a:xfrm>
            <a:off x="6187072" y="1828800"/>
            <a:ext cx="2589828" cy="4261866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8" name="Content Placeholder 2"/>
          <p:cNvSpPr>
            <a:spLocks noGrp="1"/>
          </p:cNvSpPr>
          <p:nvPr>
            <p:ph idx="13"/>
          </p:nvPr>
        </p:nvSpPr>
        <p:spPr>
          <a:xfrm>
            <a:off x="8992573" y="1828800"/>
            <a:ext cx="2589828" cy="4261866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169" name="Group 168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170" name="Group 169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79" name="Straight Connector 278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1" name="Group 280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2" name="Straight Connector 3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" name="Group 281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0" name="Straight Connector 3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3" name="Group 282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8" name="Straight Connector 3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4" name="Group 283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6" name="Straight Connector 3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5" name="Group 284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4" name="Straight Connector 3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6" name="Group 285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2" name="Straight Connector 3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7" name="Group 286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0" name="Straight Connector 2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" name="Group 287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8" name="Straight Connector 2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9" name="Group 288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6" name="Straight Connector 2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0" name="Group 289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4" name="Straight Connector 29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1" name="Group 290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2" name="Straight Connector 29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1" name="Group 170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44" name="Straight Connector 243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5" name="Group 244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7" name="Straight Connector 2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5" name="Straight Connector 2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7" name="Group 246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3" name="Straight Connector 2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8" name="Group 247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1" name="Straight Connector 2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9" name="Straight Connector 2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" name="Group 249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7" name="Straight Connector 2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5" name="Straight Connector 26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251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3" name="Straight Connector 26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oup 252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1" name="Straight Connector 26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9" name="Straight Connector 25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5" name="Group 254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7" name="Straight Connector 25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6" name="Straight Connector 255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09" name="Straight Connector 208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0" name="Group 209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2" name="Straight Connector 2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oup 210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0" name="Straight Connector 2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2" name="Group 211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8" name="Straight Connector 2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 212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6" name="Straight Connector 2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4" name="Group 213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4" name="Straight Connector 2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" name="Group 214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2" name="Straight Connector 2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Group 215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0" name="Straight Connector 2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" name="Group 216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8" name="Straight Connector 2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8" name="Group 217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6" name="Straight Connector 2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9" name="Group 218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4" name="Straight Connector 22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2" name="Straight Connector 22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1" name="Straight Connector 220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74" name="Straight Connector 173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Group 175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7" name="Straight Connector 2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176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5" name="Straight Connector 2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8" name="Group 177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3" name="Straight Connector 2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78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1" name="Straight Connector 2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9" name="Straight Connector 1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7" name="Straight Connector 1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5" name="Straight Connector 19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82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3" name="Straight Connector 19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1" name="Straight Connector 19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9" name="Straight Connector 18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7" name="Straight Connector 18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4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799" cy="5486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76072" y="1055688"/>
            <a:ext cx="10972800" cy="457200"/>
          </a:xfrm>
        </p:spPr>
        <p:txBody>
          <a:bodyPr anchor="b" anchorCtr="0"/>
          <a:lstStyle>
            <a:lvl1pPr marL="0" indent="0">
              <a:buNone/>
              <a:defRPr sz="2000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F150E8-6E0B-F14F-B8C9-1C9859261E2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7860A00-8FA4-9D40-8EC4-25F248320587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4A70B-EF2B-EC40-96A3-DFF7EEFD6B1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D8143-091E-944B-8ACD-1F19D50F88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36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828800"/>
            <a:ext cx="2031223" cy="4261866"/>
          </a:xfrm>
        </p:spPr>
        <p:txBody>
          <a:bodyPr>
            <a:noAutofit/>
          </a:bodyPr>
          <a:lstStyle>
            <a:lvl1pPr marL="0" indent="0">
              <a:buFontTx/>
              <a:buNone/>
              <a:tabLst/>
              <a:defRPr sz="1400"/>
            </a:lvl1pPr>
            <a:lvl2pPr marL="225425" indent="0">
              <a:buFontTx/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9" name="Content Placeholder 2"/>
          <p:cNvSpPr>
            <a:spLocks noGrp="1"/>
          </p:cNvSpPr>
          <p:nvPr>
            <p:ph idx="11"/>
          </p:nvPr>
        </p:nvSpPr>
        <p:spPr>
          <a:xfrm>
            <a:off x="2819055" y="1828800"/>
            <a:ext cx="2031223" cy="426186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 marL="225425" indent="0">
              <a:buFontTx/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1" name="Content Placeholder 2"/>
          <p:cNvSpPr>
            <a:spLocks noGrp="1"/>
          </p:cNvSpPr>
          <p:nvPr>
            <p:ph idx="12"/>
          </p:nvPr>
        </p:nvSpPr>
        <p:spPr>
          <a:xfrm>
            <a:off x="5062038" y="1828800"/>
            <a:ext cx="2031223" cy="426186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 marL="225425" indent="0">
              <a:buFontTx/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Content Placeholder 2"/>
          <p:cNvSpPr>
            <a:spLocks noGrp="1"/>
          </p:cNvSpPr>
          <p:nvPr>
            <p:ph idx="13"/>
          </p:nvPr>
        </p:nvSpPr>
        <p:spPr>
          <a:xfrm>
            <a:off x="7305021" y="1828800"/>
            <a:ext cx="2031223" cy="426186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 marL="225425" indent="0">
              <a:buFontTx/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3" name="Content Placeholder 2"/>
          <p:cNvSpPr>
            <a:spLocks noGrp="1"/>
          </p:cNvSpPr>
          <p:nvPr>
            <p:ph idx="14"/>
          </p:nvPr>
        </p:nvSpPr>
        <p:spPr>
          <a:xfrm>
            <a:off x="9548003" y="1828800"/>
            <a:ext cx="2031223" cy="426186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 marL="225425" indent="0">
              <a:buFontTx/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79" name="Group 178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180" name="Group 179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89" name="Straight Connector 288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1" name="Group 290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2" name="Straight Connector 32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2" name="Group 291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0" name="Straight Connector 31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" name="Group 292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8" name="Straight Connector 31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4" name="Group 293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6" name="Straight Connector 31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" name="Group 294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4" name="Straight Connector 31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6" name="Group 295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2" name="Straight Connector 3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Group 296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0" name="Straight Connector 3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8" name="Group 297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8" name="Straight Connector 3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9" name="Group 298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6" name="Straight Connector 3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0" name="Group 299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4" name="Straight Connector 3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1" name="Group 300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2" name="Straight Connector 3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1" name="Group 180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54" name="Straight Connector 253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5" name="Group 254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7" name="Straight Connector 28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" name="Group 255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5" name="Straight Connector 28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56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3" name="Straight Connector 28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oup 257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1" name="Straight Connector 2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9" name="Straight Connector 27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0" name="Group 259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7" name="Straight Connector 2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1" name="Group 260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5" name="Straight Connector 2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2" name="Group 261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3" name="Straight Connector 2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262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1" name="Straight Connector 2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" name="Group 263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9" name="Straight Connector 2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5" name="Group 264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7" name="Straight Connector 2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6" name="Straight Connector 265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19" name="Straight Connector 218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0" name="Group 219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2" name="Straight Connector 25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1" name="Group 220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0" name="Straight Connector 24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" name="Group 221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8" name="Straight Connector 24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6" name="Straight Connector 2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" name="Group 223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4" name="Straight Connector 2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5" name="Group 224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2" name="Straight Connector 2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6" name="Group 225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0" name="Straight Connector 2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7" name="Group 226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8" name="Straight Connector 2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8" name="Group 227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6" name="Straight Connector 2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9" name="Group 228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4" name="Straight Connector 2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0" name="Group 229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2" name="Straight Connector 2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1" name="Straight Connector 230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84" name="Straight Connector 183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6" name="Group 185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7" name="Straight Connector 21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7" name="Group 186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5" name="Straight Connector 21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8" name="Group 187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3" name="Straight Connector 21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9" name="Group 188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1" name="Straight Connector 21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" name="Group 189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9" name="Straight Connector 20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 190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7" name="Straight Connector 2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2" name="Group 191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5" name="Straight Connector 2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3" name="Group 192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3" name="Straight Connector 2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1" name="Straight Connector 2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5" name="Group 194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9" name="Straight Connector 1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6" name="Group 195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7" name="Straight Connector 1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5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799" cy="5486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76072" y="1055688"/>
            <a:ext cx="10972800" cy="457200"/>
          </a:xfrm>
        </p:spPr>
        <p:txBody>
          <a:bodyPr anchor="b" anchorCtr="0"/>
          <a:lstStyle>
            <a:lvl1pPr marL="0" indent="0">
              <a:buNone/>
              <a:defRPr sz="2000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ED857-2620-2448-B0AC-4E16D916711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713B3D1-7B81-2645-BC84-2B7397D5AC93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68ABD5-FC8E-264F-A51A-A9A998F611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373FF-1443-3646-BE53-30C874D1903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11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li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325" y="1828800"/>
            <a:ext cx="2589828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6" name="Content Placeholder 2"/>
          <p:cNvSpPr>
            <a:spLocks noGrp="1"/>
          </p:cNvSpPr>
          <p:nvPr>
            <p:ph idx="11"/>
          </p:nvPr>
        </p:nvSpPr>
        <p:spPr>
          <a:xfrm>
            <a:off x="3367354" y="1828800"/>
            <a:ext cx="2589828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7" name="Content Placeholder 2"/>
          <p:cNvSpPr>
            <a:spLocks noGrp="1"/>
          </p:cNvSpPr>
          <p:nvPr>
            <p:ph idx="12"/>
          </p:nvPr>
        </p:nvSpPr>
        <p:spPr>
          <a:xfrm>
            <a:off x="6160384" y="1828800"/>
            <a:ext cx="2589828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Content Placeholder 2"/>
          <p:cNvSpPr>
            <a:spLocks noGrp="1"/>
          </p:cNvSpPr>
          <p:nvPr>
            <p:ph idx="13"/>
          </p:nvPr>
        </p:nvSpPr>
        <p:spPr>
          <a:xfrm>
            <a:off x="8956588" y="1828800"/>
            <a:ext cx="2589828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69" name="Group 168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170" name="Group 169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79" name="Straight Connector 278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1" name="Group 280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2" name="Straight Connector 3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" name="Group 281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0" name="Straight Connector 3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3" name="Group 282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8" name="Straight Connector 3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4" name="Group 283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6" name="Straight Connector 3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5" name="Group 284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4" name="Straight Connector 3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6" name="Group 285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2" name="Straight Connector 3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7" name="Group 286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0" name="Straight Connector 2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" name="Group 287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8" name="Straight Connector 2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9" name="Group 288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6" name="Straight Connector 2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0" name="Group 289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4" name="Straight Connector 29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1" name="Group 290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2" name="Straight Connector 29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1" name="Group 170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44" name="Straight Connector 243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5" name="Group 244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7" name="Straight Connector 2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5" name="Straight Connector 2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7" name="Group 246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3" name="Straight Connector 2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8" name="Group 247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1" name="Straight Connector 2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9" name="Straight Connector 2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" name="Group 249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7" name="Straight Connector 2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5" name="Straight Connector 26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251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3" name="Straight Connector 26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oup 252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1" name="Straight Connector 26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9" name="Straight Connector 25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5" name="Group 254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7" name="Straight Connector 25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6" name="Straight Connector 255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09" name="Straight Connector 208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0" name="Group 209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2" name="Straight Connector 2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oup 210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0" name="Straight Connector 2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2" name="Group 211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8" name="Straight Connector 2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 212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6" name="Straight Connector 2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4" name="Group 213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4" name="Straight Connector 2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" name="Group 214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2" name="Straight Connector 2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Group 215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0" name="Straight Connector 2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" name="Group 216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8" name="Straight Connector 2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8" name="Group 217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6" name="Straight Connector 2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9" name="Group 218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4" name="Straight Connector 22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2" name="Straight Connector 22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1" name="Straight Connector 220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74" name="Straight Connector 173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Group 175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7" name="Straight Connector 2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176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5" name="Straight Connector 2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8" name="Group 177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3" name="Straight Connector 2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78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1" name="Straight Connector 2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9" name="Straight Connector 1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7" name="Straight Connector 1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5" name="Straight Connector 19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82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3" name="Straight Connector 19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1" name="Straight Connector 19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9" name="Straight Connector 18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7" name="Straight Connector 18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5" name="Content Placeholder 2"/>
          <p:cNvSpPr>
            <a:spLocks noGrp="1"/>
          </p:cNvSpPr>
          <p:nvPr>
            <p:ph idx="14"/>
          </p:nvPr>
        </p:nvSpPr>
        <p:spPr>
          <a:xfrm>
            <a:off x="574326" y="4114800"/>
            <a:ext cx="2586650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6" name="Content Placeholder 2"/>
          <p:cNvSpPr>
            <a:spLocks noGrp="1"/>
          </p:cNvSpPr>
          <p:nvPr>
            <p:ph idx="15"/>
          </p:nvPr>
        </p:nvSpPr>
        <p:spPr>
          <a:xfrm>
            <a:off x="3367354" y="4114800"/>
            <a:ext cx="2586650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7" name="Content Placeholder 2"/>
          <p:cNvSpPr>
            <a:spLocks noGrp="1"/>
          </p:cNvSpPr>
          <p:nvPr>
            <p:ph idx="16"/>
          </p:nvPr>
        </p:nvSpPr>
        <p:spPr>
          <a:xfrm>
            <a:off x="6160384" y="4114800"/>
            <a:ext cx="2586651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8" name="Content Placeholder 2"/>
          <p:cNvSpPr>
            <a:spLocks noGrp="1"/>
          </p:cNvSpPr>
          <p:nvPr>
            <p:ph idx="17"/>
          </p:nvPr>
        </p:nvSpPr>
        <p:spPr>
          <a:xfrm>
            <a:off x="8953415" y="4114800"/>
            <a:ext cx="2593001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9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799" cy="5486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73617" y="1055688"/>
            <a:ext cx="10972799" cy="457200"/>
          </a:xfrm>
        </p:spPr>
        <p:txBody>
          <a:bodyPr anchor="b" anchorCtr="0"/>
          <a:lstStyle>
            <a:lvl1pPr marL="0" indent="0">
              <a:buNone/>
              <a:defRPr sz="2000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CF3D4-9550-2B4C-A2D9-F1BC3FA46D3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E04403A-0C23-C244-918E-37A28C2A21A6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B7AD2-42B3-D040-89FB-9532814301A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7830B-F58C-2C4F-B2DA-7715A3F491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64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799" cy="5486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6E923-E749-6F4A-B825-3967AA21C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3DF7-FB29-2149-BC6C-92A6B41C54D7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10A5FC-5DFA-414E-8083-0049CCCD2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25894-79D7-5644-B9F6-84C19E2C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27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8D2A51-DE47-3D41-9C30-741E5FFC5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20402" y="6356349"/>
            <a:ext cx="726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E73C4A5-E23A-C247-8441-863BA23CEE18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C15E74-FDF0-0C47-9617-826C96ABE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9106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 | BERKELEY LAB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80D3C9-DAFC-4C4B-8A7A-ED0AD7665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70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273050"/>
            <a:ext cx="4011084" cy="1162050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" y="1435101"/>
            <a:ext cx="4011084" cy="469106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C352D-1A0F-1243-A3B1-6EF8CE39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1BBA-8849-CF40-8281-9189FAA8CA31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89BF0E-F1BB-0D4C-8BF2-7A7BEDDB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84B3DD-8252-394C-9787-06EBDE1B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2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273051"/>
            <a:ext cx="6815667" cy="5853113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7574882" y="1435101"/>
            <a:ext cx="4011084" cy="469106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62613" y="273050"/>
            <a:ext cx="4011084" cy="1162050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39326-CBBD-354B-8291-E65C4D3669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21D717-8677-EB48-960B-7B5E07665226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268BF-1FD3-4B47-A983-1B740D12BA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895CD-C1AB-B94A-8F36-56EB9A9244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0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Dark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309" y="1134598"/>
            <a:ext cx="10968914" cy="2422759"/>
          </a:xfrm>
        </p:spPr>
        <p:txBody>
          <a:bodyPr anchor="b" anchorCtr="0">
            <a:noAutofit/>
          </a:bodyPr>
          <a:lstStyle>
            <a:lvl1pPr algn="ctr">
              <a:defRPr sz="5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309" y="3886201"/>
            <a:ext cx="10968907" cy="1092083"/>
          </a:xfrm>
        </p:spPr>
        <p:txBody>
          <a:bodyPr>
            <a:noAutofit/>
          </a:bodyPr>
          <a:lstStyle>
            <a:lvl1pPr marL="0" indent="0" algn="ctr">
              <a:buNone/>
              <a:defRPr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18" name="Straight Connector 117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1" name="Straight Connector 15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9" name="Straight Connector 14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7" name="Straight Connector 14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5" name="Straight Connector 14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3" name="Straight Connector 14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1" name="Straight Connector 14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9" name="Straight Connector 13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7" name="Straight Connector 13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5" name="Straight Connector 13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3" name="Straight Connector 13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1" name="Straight Connector 13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3" name="Straight Connector 82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Group 83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" name="Straight Connector 11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4" name="Straight Connector 11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2" name="Straight Connector 1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0" name="Straight Connector 1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" name="Straight Connector 1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" name="Straight Connector 1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" name="Straight Connector 1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" name="Straight Connector 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8" name="Straight Connector 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6" name="Straight Connector 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Connector 94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8" name="Straight Connector 47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" name="Straight Connector 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" name="Straight Connector 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" name="Straight Connector 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" name="Straight Connector 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3" name="Straight Connector 12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" name="Straight Connector 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0" name="Straight Connector 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" name="Straight Connector 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" name="Straight Connector 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" name="Straight Connector 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" name="Straight Connector 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6" name="Straight Connector 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4" name="Text Placeholder 153"/>
          <p:cNvSpPr>
            <a:spLocks noGrp="1"/>
          </p:cNvSpPr>
          <p:nvPr>
            <p:ph type="body" sz="quarter" idx="13"/>
          </p:nvPr>
        </p:nvSpPr>
        <p:spPr>
          <a:xfrm>
            <a:off x="610309" y="5327650"/>
            <a:ext cx="10968907" cy="520700"/>
          </a:xfrm>
        </p:spPr>
        <p:txBody>
          <a:bodyPr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3" name="Picture 152" descr="DOE_Office_Science_white.png">
            <a:extLst>
              <a:ext uri="{FF2B5EF4-FFF2-40B4-BE49-F238E27FC236}">
                <a16:creationId xmlns:a16="http://schemas.microsoft.com/office/drawing/2014/main" id="{4327B12B-9E2F-EA47-9B79-D54BD52AFA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3692" y="408349"/>
            <a:ext cx="1769532" cy="588347"/>
          </a:xfrm>
          <a:prstGeom prst="rect">
            <a:avLst/>
          </a:prstGeom>
        </p:spPr>
      </p:pic>
      <p:pic>
        <p:nvPicPr>
          <p:cNvPr id="156" name="Picture 1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7DB3F6-A168-E141-AC49-F54F3BED4F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49" y="323748"/>
            <a:ext cx="3200400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0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059" y="1784905"/>
            <a:ext cx="10968916" cy="809919"/>
          </a:xfrm>
        </p:spPr>
        <p:txBody>
          <a:bodyPr anchor="b" anchorCtr="0">
            <a:noAutofit/>
          </a:bodyPr>
          <a:lstStyle>
            <a:lvl1pPr algn="ctr">
              <a:defRPr sz="54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059" y="2762473"/>
            <a:ext cx="10968916" cy="357392"/>
          </a:xfrm>
        </p:spPr>
        <p:txBody>
          <a:bodyPr>
            <a:noAutofit/>
          </a:bodyPr>
          <a:lstStyle>
            <a:lvl1pPr marL="0" indent="0" algn="ctr" fontAlgn="ctr">
              <a:buNone/>
              <a:defRPr b="0" i="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18" name="Straight Connector 117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1" name="Straight Connector 15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9" name="Straight Connector 14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7" name="Straight Connector 14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5" name="Straight Connector 14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3" name="Straight Connector 14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1" name="Straight Connector 14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9" name="Straight Connector 13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7" name="Straight Connector 13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5" name="Straight Connector 13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3" name="Straight Connector 13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1" name="Straight Connector 13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3" name="Straight Connector 82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Group 83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" name="Straight Connector 11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4" name="Straight Connector 11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2" name="Straight Connector 1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0" name="Straight Connector 1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" name="Straight Connector 1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" name="Straight Connector 1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" name="Straight Connector 1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" name="Straight Connector 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8" name="Straight Connector 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6" name="Straight Connector 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Connector 94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8" name="Straight Connector 47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" name="Straight Connector 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" name="Straight Connector 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" name="Straight Connector 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" name="Straight Connector 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3" name="Straight Connector 12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" name="Straight Connector 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0" name="Straight Connector 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" name="Straight Connector 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" name="Straight Connector 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" name="Straight Connector 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" name="Straight Connector 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6" name="Straight Connector 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4" name="Text Placeholder 153"/>
          <p:cNvSpPr>
            <a:spLocks noGrp="1"/>
          </p:cNvSpPr>
          <p:nvPr>
            <p:ph type="body" sz="quarter" idx="13"/>
          </p:nvPr>
        </p:nvSpPr>
        <p:spPr>
          <a:xfrm>
            <a:off x="607059" y="3289385"/>
            <a:ext cx="10968916" cy="267972"/>
          </a:xfrm>
        </p:spPr>
        <p:txBody>
          <a:bodyPr>
            <a:noAutofit/>
          </a:bodyPr>
          <a:lstStyle>
            <a:lvl1pPr marL="0" indent="0" algn="ctr">
              <a:buNone/>
              <a:defRPr sz="1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5" name="Picture Placeholder 154">
            <a:extLst>
              <a:ext uri="{FF2B5EF4-FFF2-40B4-BE49-F238E27FC236}">
                <a16:creationId xmlns:a16="http://schemas.microsoft.com/office/drawing/2014/main" id="{DDEDD069-6DED-8E45-89A4-F1AB098B03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709988"/>
            <a:ext cx="12192000" cy="31480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3" name="Picture 152" descr="A close up of a sign&#10;&#10;Description automatically generated">
            <a:extLst>
              <a:ext uri="{FF2B5EF4-FFF2-40B4-BE49-F238E27FC236}">
                <a16:creationId xmlns:a16="http://schemas.microsoft.com/office/drawing/2014/main" id="{4595E5C9-9D1D-E54F-A7EF-4D59140D6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60" y="406400"/>
            <a:ext cx="3200400" cy="817306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9D89F58-FCB2-A04E-B6D9-68B5328B7F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112" y="411480"/>
            <a:ext cx="1773936" cy="57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1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457200"/>
            <a:ext cx="10972799" cy="1143001"/>
          </a:xfrm>
        </p:spPr>
        <p:txBody>
          <a:bodyPr wrap="square" anchor="t" anchorCtr="0"/>
          <a:lstStyle>
            <a:lvl1pPr>
              <a:defRPr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600201"/>
            <a:ext cx="10972800" cy="450849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 marL="457200" indent="-228600">
              <a:spcBef>
                <a:spcPts val="380"/>
              </a:spcBef>
              <a:buClr>
                <a:schemeClr val="accent2"/>
              </a:buClr>
              <a:defRPr baseline="0">
                <a:latin typeface="Arial" panose="020B0604020202020204" pitchFamily="34" charset="0"/>
              </a:defRPr>
            </a:lvl2pPr>
            <a:lvl3pPr>
              <a:buClr>
                <a:schemeClr val="accent2"/>
              </a:buClr>
              <a:defRPr baseline="0">
                <a:latin typeface="Arial" panose="020B0604020202020204" pitchFamily="34" charset="0"/>
              </a:defRPr>
            </a:lvl3pPr>
            <a:lvl4pPr>
              <a:buClr>
                <a:schemeClr val="accent2"/>
              </a:buClr>
              <a:defRPr baseline="0">
                <a:latin typeface="Arial" panose="020B0604020202020204" pitchFamily="34" charset="0"/>
              </a:defRPr>
            </a:lvl4pPr>
            <a:lvl5pPr>
              <a:buClr>
                <a:schemeClr val="accent2"/>
              </a:buCl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DF37F-4300-7446-B86E-A122B61C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3B32-0FD6-654A-8A3E-5A7632837DD7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918A5-5A9E-D242-856A-C2A607D6B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72" y="6356350"/>
            <a:ext cx="9106596" cy="365125"/>
          </a:xfrm>
        </p:spPr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CE0EE-5B5A-6145-8847-32783B91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1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800" cy="548640"/>
          </a:xfrm>
        </p:spPr>
        <p:txBody>
          <a:bodyPr anchor="t" anchorCtr="0"/>
          <a:lstStyle>
            <a:lvl1pPr>
              <a:defRPr sz="3200" b="1" i="0" cap="none" baseline="0">
                <a:solidFill>
                  <a:srgbClr val="313C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616" y="1600201"/>
            <a:ext cx="11008784" cy="449579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72" y="1055688"/>
            <a:ext cx="10936816" cy="457200"/>
          </a:xfrm>
        </p:spPr>
        <p:txBody>
          <a:bodyPr anchor="b" anchorCtr="0"/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0BA4C-AA60-9A4D-B29D-E83B8846A5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D97717-E7DB-4548-B51C-0A9B0A443C8D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DFF5C0-BDA8-E348-A773-C9C0C69FB3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9A09C0-DCA8-BA45-84BB-3CD9C9C7BF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9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1864177"/>
            <a:ext cx="10963079" cy="1362075"/>
          </a:xfrm>
        </p:spPr>
        <p:txBody>
          <a:bodyPr anchor="b" anchorCtr="0">
            <a:noAutofit/>
          </a:bodyPr>
          <a:lstStyle>
            <a:lvl1pPr algn="ctr">
              <a:defRPr sz="5400" b="1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3667126"/>
            <a:ext cx="10963079" cy="97589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76072" y="5083895"/>
            <a:ext cx="10963079" cy="1268528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spcAft>
                <a:spcPts val="600"/>
              </a:spcAft>
              <a:buNone/>
              <a:defRPr sz="1100" b="0" i="0" baseline="0">
                <a:solidFill>
                  <a:schemeClr val="tx1"/>
                </a:solidFill>
                <a:latin typeface="+mn-lt"/>
              </a:defRPr>
            </a:lvl1pPr>
            <a:lvl2pPr>
              <a:defRPr sz="1100" b="0" i="0">
                <a:solidFill>
                  <a:schemeClr val="tx2"/>
                </a:solidFill>
                <a:latin typeface="+mj-lt"/>
              </a:defRPr>
            </a:lvl2pPr>
            <a:lvl3pPr>
              <a:defRPr sz="1100" b="0" i="0">
                <a:solidFill>
                  <a:schemeClr val="tx2"/>
                </a:solidFill>
                <a:latin typeface="+mj-lt"/>
              </a:defRPr>
            </a:lvl3pPr>
            <a:lvl4pPr>
              <a:defRPr sz="1100" b="0" i="0">
                <a:solidFill>
                  <a:schemeClr val="tx2"/>
                </a:solidFill>
                <a:latin typeface="+mj-lt"/>
              </a:defRPr>
            </a:lvl4pPr>
            <a:lvl5pPr>
              <a:defRPr sz="1100" b="0" i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4460" y="4931494"/>
            <a:ext cx="1096308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F82B9-A148-A84F-BCA0-4034A3A8AD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54AC63-4A8D-5543-89A9-AD12D81EF8E4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8C270-EE72-E643-86F3-6BAB5A74ED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3693B-CF22-D144-AFDE-69A55E2673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0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1828800"/>
            <a:ext cx="10963079" cy="1362075"/>
          </a:xfrm>
        </p:spPr>
        <p:txBody>
          <a:bodyPr anchor="b" anchorCtr="0">
            <a:noAutofit/>
          </a:bodyPr>
          <a:lstStyle>
            <a:lvl1pPr algn="ctr">
              <a:defRPr sz="5400" b="1" i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3657600"/>
            <a:ext cx="10963079" cy="97589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76072" y="5029200"/>
            <a:ext cx="10972091" cy="1268528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spcAft>
                <a:spcPts val="600"/>
              </a:spcAft>
              <a:buNone/>
              <a:defRPr sz="1100" b="1" i="0" baseline="0">
                <a:solidFill>
                  <a:schemeClr val="bg1"/>
                </a:solidFill>
                <a:latin typeface="+mn-lt"/>
              </a:defRPr>
            </a:lvl1pPr>
            <a:lvl2pPr>
              <a:defRPr sz="1100" b="0" i="0">
                <a:solidFill>
                  <a:schemeClr val="tx2"/>
                </a:solidFill>
                <a:latin typeface="+mj-lt"/>
              </a:defRPr>
            </a:lvl2pPr>
            <a:lvl3pPr>
              <a:defRPr sz="1100" b="0" i="0">
                <a:solidFill>
                  <a:schemeClr val="tx2"/>
                </a:solidFill>
                <a:latin typeface="+mj-lt"/>
              </a:defRPr>
            </a:lvl3pPr>
            <a:lvl4pPr>
              <a:defRPr sz="1100" b="0" i="0">
                <a:solidFill>
                  <a:schemeClr val="tx2"/>
                </a:solidFill>
                <a:latin typeface="+mj-lt"/>
              </a:defRPr>
            </a:lvl4pPr>
            <a:lvl5pPr>
              <a:defRPr sz="1100" b="0" i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F621C-FC7B-AA4C-B773-C53AB56AC8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577A38-EABE-D745-9C5B-75C05AD201BD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43C85-676B-9E43-8411-B3C29E7186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ABA0E-5CEB-3C4C-9288-67AEEFBD80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8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1600201"/>
            <a:ext cx="5384800" cy="4525963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defRPr sz="1800"/>
            </a:lvl1pPr>
            <a:lvl2pPr marL="457200" indent="-228600">
              <a:lnSpc>
                <a:spcPct val="110000"/>
              </a:lnSpc>
              <a:spcBef>
                <a:spcPts val="300"/>
              </a:spcBef>
              <a:buClr>
                <a:schemeClr val="accent2"/>
              </a:buClr>
              <a:defRPr sz="1800"/>
            </a:lvl2pPr>
            <a:lvl3pPr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defRPr sz="1800"/>
            </a:lvl1pPr>
            <a:lvl2pPr marL="457200" indent="-228600">
              <a:lnSpc>
                <a:spcPct val="110000"/>
              </a:lnSpc>
              <a:spcBef>
                <a:spcPts val="300"/>
              </a:spcBef>
              <a:buClr>
                <a:schemeClr val="accent2"/>
              </a:buClr>
              <a:defRPr sz="1800"/>
            </a:lvl2pPr>
            <a:lvl3pPr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6071" y="457200"/>
            <a:ext cx="10972800" cy="548640"/>
          </a:xfrm>
        </p:spPr>
        <p:txBody>
          <a:bodyPr anchor="t" anchorCtr="0"/>
          <a:lstStyle>
            <a:lvl1pPr>
              <a:defRPr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72" y="1055688"/>
            <a:ext cx="10972800" cy="457200"/>
          </a:xfrm>
        </p:spPr>
        <p:txBody>
          <a:bodyPr anchor="b" anchorCtr="0"/>
          <a:lstStyle>
            <a:lvl1pPr marL="0" indent="0">
              <a:buNone/>
              <a:defRPr sz="2000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40A2F8-98C2-AE42-B80E-AFF286D612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88A2A4-5926-E149-AF4C-031E0D7AB879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7AB93-9FC2-8D44-AEE3-C8AC366C69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648286-D5F1-064D-8702-CBF91A24FE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2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" y="2174875"/>
            <a:ext cx="5386917" cy="3951288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8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8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800" cy="5486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71" y="1055688"/>
            <a:ext cx="10972800" cy="457200"/>
          </a:xfrm>
        </p:spPr>
        <p:txBody>
          <a:bodyPr anchor="b" anchorCtr="0"/>
          <a:lstStyle>
            <a:lvl1pPr marL="0" indent="0">
              <a:buNone/>
              <a:defRPr sz="2000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146CC-68D8-2B43-ADE3-CACFD52C8D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BCEF84-5672-7F43-91A8-8C5591694022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9013A-C358-3C4E-9648-7384DB887B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68AB6F-7C5E-1842-B488-5444DE400A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6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" y="454005"/>
            <a:ext cx="10972800" cy="11461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17" name="Straight Connector 116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" name="Group 118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0" name="Straight Connector 14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8" name="Straight Connector 14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Straight Connector 1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4" name="Straight Connector 1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2" name="Straight Connector 1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Straight Connector 1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8" name="Straight Connector 1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6" name="Straight Connector 1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Straight Connector 1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2" name="Straight Connector 1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0" name="Straight Connector 1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2" name="Straight Connector 81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" name="Group 82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83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1" name="Straight Connector 11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Straight Connector 10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" name="Straight Connector 1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" name="Straight Connector 1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Straight Connector 1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" name="Straight Connector 1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" name="Straight Connector 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7" name="Straight Connector 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5" name="Straight Connector 9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4" name="Straight Connector 93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7" name="Straight Connector 46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4" name="Straight Connector 7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" name="Straight Connector 7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Straight Connector 6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0" name="Straight Connector 5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" name="Straight Connector 11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Straight Connector 4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9" name="Straight Connector 3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" name="Straight Connector 3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" name="Straight Connector 3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Straight Connector 2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" name="Straight Connector 2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5" name="Straight Connector 2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7938E-2D20-FF4F-8096-2B3063A64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20402" y="6356349"/>
            <a:ext cx="726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C487824-C1D1-1643-8250-16208E32767F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5B255-25BE-C14D-9125-BA628753C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ED084-B76C-A64D-B9EC-DB4B52A93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5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7" r:id="rId3"/>
    <p:sldLayoutId id="2147483650" r:id="rId4"/>
    <p:sldLayoutId id="2147483658" r:id="rId5"/>
    <p:sldLayoutId id="2147483651" r:id="rId6"/>
    <p:sldLayoutId id="2147483664" r:id="rId7"/>
    <p:sldLayoutId id="2147483652" r:id="rId8"/>
    <p:sldLayoutId id="2147483653" r:id="rId9"/>
    <p:sldLayoutId id="2147483660" r:id="rId10"/>
    <p:sldLayoutId id="2147483661" r:id="rId11"/>
    <p:sldLayoutId id="2147483662" r:id="rId12"/>
    <p:sldLayoutId id="2147483663" r:id="rId13"/>
    <p:sldLayoutId id="2147483654" r:id="rId14"/>
    <p:sldLayoutId id="2147483655" r:id="rId15"/>
    <p:sldLayoutId id="2147483656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457200" rtl="0" eaLnBrk="1" latinLnBrk="0" hangingPunct="1">
        <a:lnSpc>
          <a:spcPct val="110000"/>
        </a:lnSpc>
        <a:spcBef>
          <a:spcPts val="8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lnSpc>
          <a:spcPct val="110000"/>
        </a:lnSpc>
        <a:spcBef>
          <a:spcPts val="400"/>
        </a:spcBef>
        <a:buClr>
          <a:schemeClr val="accent2"/>
        </a:buClr>
        <a:buFont typeface="Arial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457200" rtl="0" eaLnBrk="1" latinLnBrk="0" hangingPunct="1">
        <a:spcBef>
          <a:spcPts val="400"/>
        </a:spcBef>
        <a:buClr>
          <a:schemeClr val="accent2"/>
        </a:buClr>
        <a:buSzPct val="85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2813" indent="-225425" algn="l" defTabSz="457200" rtl="0" eaLnBrk="1" latinLnBrk="0" hangingPunct="1">
        <a:spcBef>
          <a:spcPts val="400"/>
        </a:spcBef>
        <a:buClr>
          <a:schemeClr val="accent2"/>
        </a:buClr>
        <a:buSzPct val="85000"/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39825" indent="-227013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9B50A73-266E-0B44-8939-0C5227C83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309" y="1126006"/>
            <a:ext cx="10968914" cy="2422759"/>
          </a:xfrm>
        </p:spPr>
        <p:txBody>
          <a:bodyPr/>
          <a:lstStyle/>
          <a:p>
            <a:r>
              <a:rPr lang="en-US" sz="4000" dirty="0"/>
              <a:t>Magnetic Optimization of a 6 T Helmholtz Coil for an Electron Beam Ion Trap (EBIT)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1D5773DE-2A24-5A46-A359-5B3DCC6AF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309" y="4756267"/>
            <a:ext cx="10968907" cy="1092083"/>
          </a:xfrm>
        </p:spPr>
        <p:txBody>
          <a:bodyPr/>
          <a:lstStyle/>
          <a:p>
            <a:r>
              <a:rPr lang="en-US" dirty="0"/>
              <a:t>J. L. Rudeiros Fernández</a:t>
            </a: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B8F48418-CEF8-ACC1-D1FE-A30008A7ED8B}"/>
              </a:ext>
            </a:extLst>
          </p:cNvPr>
          <p:cNvSpPr txBox="1">
            <a:spLocks/>
          </p:cNvSpPr>
          <p:nvPr/>
        </p:nvSpPr>
        <p:spPr>
          <a:xfrm>
            <a:off x="3609710" y="1926789"/>
            <a:ext cx="4970104" cy="242275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b="1" i="0" kern="1200" cap="none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b="0" dirty="0"/>
              <a:t>SMP Technical Meeting</a:t>
            </a:r>
          </a:p>
        </p:txBody>
      </p:sp>
    </p:spTree>
    <p:extLst>
      <p:ext uri="{BB962C8B-B14F-4D97-AF65-F5344CB8AC3E}">
        <p14:creationId xmlns:p14="http://schemas.microsoft.com/office/powerpoint/2010/main" val="2410227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9753-9B82-2444-A832-A2F5EA35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Magnetic optimization</a:t>
            </a:r>
            <a:endParaRPr lang="en-US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79FB-9C38-2D4A-BB0A-17BF2B14F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High-Field EBIT magnet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A0FD9-2410-8344-ACBE-3B3C27FDD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Footer Placeholder 21">
            <a:extLst>
              <a:ext uri="{FF2B5EF4-FFF2-40B4-BE49-F238E27FC236}">
                <a16:creationId xmlns:a16="http://schemas.microsoft.com/office/drawing/2014/main" id="{FE1CC5F8-7EDD-490E-A02F-C3C4F0249C11}"/>
              </a:ext>
            </a:extLst>
          </p:cNvPr>
          <p:cNvSpPr txBox="1">
            <a:spLocks/>
          </p:cNvSpPr>
          <p:nvPr/>
        </p:nvSpPr>
        <p:spPr>
          <a:xfrm>
            <a:off x="9312264" y="6356350"/>
            <a:ext cx="1977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>
                <a:solidFill>
                  <a:prstClr val="black">
                    <a:tint val="75000"/>
                  </a:prstClr>
                </a:solidFill>
              </a:rPr>
              <a:t>J. L. Rudeiros Fernandez et al.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F26A3AF-BC25-1FEF-1125-3F82D35D0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67" y="1602683"/>
            <a:ext cx="6978695" cy="5184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6E10F8-EDD7-3918-883D-F650857D4E9E}"/>
                  </a:ext>
                </a:extLst>
              </p:cNvPr>
              <p:cNvSpPr txBox="1"/>
              <p:nvPr/>
            </p:nvSpPr>
            <p:spPr>
              <a:xfrm>
                <a:off x="2959940" y="1150859"/>
                <a:ext cx="880439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𝑉𝑎𝑟𝑖𝑎𝑡𝑖𝑜𝑛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100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4+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1+2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4+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/>
                  <a:t> where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6E10F8-EDD7-3918-883D-F650857D4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940" y="1150859"/>
                <a:ext cx="8804398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FA635026-8763-81CA-D01B-E3B4995990D8}"/>
              </a:ext>
            </a:extLst>
          </p:cNvPr>
          <p:cNvGrpSpPr>
            <a:grpSpLocks noChangeAspect="1"/>
          </p:cNvGrpSpPr>
          <p:nvPr/>
        </p:nvGrpSpPr>
        <p:grpSpPr>
          <a:xfrm>
            <a:off x="8541545" y="2059513"/>
            <a:ext cx="3404688" cy="3981015"/>
            <a:chOff x="8541545" y="2455969"/>
            <a:chExt cx="2528927" cy="295701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D860562-05DD-80E6-5E53-25D817BEA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41545" y="2455969"/>
              <a:ext cx="2528927" cy="295701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D230F6F-BF63-CC49-842B-6309BA7915B0}"/>
                    </a:ext>
                  </a:extLst>
                </p:cNvPr>
                <p:cNvSpPr txBox="1"/>
                <p:nvPr/>
              </p:nvSpPr>
              <p:spPr>
                <a:xfrm>
                  <a:off x="8905778" y="2592048"/>
                  <a:ext cx="1469057" cy="45512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48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D230F6F-BF63-CC49-842B-6309BA7915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5778" y="2592048"/>
                  <a:ext cx="1469057" cy="45512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B318BD6-15E9-FFC3-A022-66C74AADA2C6}"/>
              </a:ext>
            </a:extLst>
          </p:cNvPr>
          <p:cNvCxnSpPr/>
          <p:nvPr/>
        </p:nvCxnSpPr>
        <p:spPr>
          <a:xfrm flipH="1">
            <a:off x="4629150" y="2466975"/>
            <a:ext cx="64770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55DDF9B-E2F5-98D2-825D-58813F900F51}"/>
                  </a:ext>
                </a:extLst>
              </p:cNvPr>
              <p:cNvSpPr txBox="1"/>
              <p:nvPr/>
            </p:nvSpPr>
            <p:spPr>
              <a:xfrm>
                <a:off x="5650209" y="4479376"/>
                <a:ext cx="6296024" cy="461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55DDF9B-E2F5-98D2-825D-58813F900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209" y="4479376"/>
                <a:ext cx="6296024" cy="461473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DE2BACA-BB2A-A423-22F2-0DA96A670104}"/>
              </a:ext>
            </a:extLst>
          </p:cNvPr>
          <p:cNvCxnSpPr>
            <a:cxnSpLocks/>
          </p:cNvCxnSpPr>
          <p:nvPr/>
        </p:nvCxnSpPr>
        <p:spPr>
          <a:xfrm flipV="1">
            <a:off x="10115653" y="4069522"/>
            <a:ext cx="0" cy="8713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D0237A-D48F-15F0-C67D-08C8646499B5}"/>
              </a:ext>
            </a:extLst>
          </p:cNvPr>
          <p:cNvCxnSpPr>
            <a:cxnSpLocks/>
          </p:cNvCxnSpPr>
          <p:nvPr/>
        </p:nvCxnSpPr>
        <p:spPr>
          <a:xfrm>
            <a:off x="10115653" y="4947748"/>
            <a:ext cx="9377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825DCB66-4271-BC58-387A-B9907E47892F}"/>
              </a:ext>
            </a:extLst>
          </p:cNvPr>
          <p:cNvSpPr/>
          <p:nvPr/>
        </p:nvSpPr>
        <p:spPr>
          <a:xfrm>
            <a:off x="10025653" y="4848225"/>
            <a:ext cx="180000" cy="180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CA5E4CF-B1EE-AEE0-56CA-E9359624BAF5}"/>
                  </a:ext>
                </a:extLst>
              </p:cNvPr>
              <p:cNvSpPr txBox="1"/>
              <p:nvPr/>
            </p:nvSpPr>
            <p:spPr>
              <a:xfrm>
                <a:off x="9534141" y="3902650"/>
                <a:ext cx="6715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CA5E4CF-B1EE-AEE0-56CA-E9359624B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141" y="3902650"/>
                <a:ext cx="67151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5D65F99-3C27-2A0D-F8ED-128D1AC689BA}"/>
              </a:ext>
            </a:extLst>
          </p:cNvPr>
          <p:cNvCxnSpPr>
            <a:cxnSpLocks/>
          </p:cNvCxnSpPr>
          <p:nvPr/>
        </p:nvCxnSpPr>
        <p:spPr>
          <a:xfrm>
            <a:off x="9087861" y="5443048"/>
            <a:ext cx="186588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DF005A2-806C-64BA-A1FB-0ED2D05C52FA}"/>
                  </a:ext>
                </a:extLst>
              </p:cNvPr>
              <p:cNvSpPr txBox="1"/>
              <p:nvPr/>
            </p:nvSpPr>
            <p:spPr>
              <a:xfrm>
                <a:off x="9701821" y="5390078"/>
                <a:ext cx="6715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DF005A2-806C-64BA-A1FB-0ED2D05C5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821" y="5390078"/>
                <a:ext cx="67151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E3EC667-725D-4DBE-3FDE-F7A6A0694A38}"/>
              </a:ext>
            </a:extLst>
          </p:cNvPr>
          <p:cNvSpPr txBox="1"/>
          <p:nvPr/>
        </p:nvSpPr>
        <p:spPr>
          <a:xfrm>
            <a:off x="5784434" y="635117"/>
            <a:ext cx="6161799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Field uniformity (objective of 0.02 % along 20 mm in the axis at 100 um)</a:t>
            </a:r>
          </a:p>
        </p:txBody>
      </p:sp>
    </p:spTree>
    <p:extLst>
      <p:ext uri="{BB962C8B-B14F-4D97-AF65-F5344CB8AC3E}">
        <p14:creationId xmlns:p14="http://schemas.microsoft.com/office/powerpoint/2010/main" val="277725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9753-9B82-2444-A832-A2F5EA35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Magnetic optimization</a:t>
            </a:r>
            <a:endParaRPr lang="en-US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79FB-9C38-2D4A-BB0A-17BF2B14F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High-Field EBIT magnet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A0FD9-2410-8344-ACBE-3B3C27FDD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Footer Placeholder 21">
            <a:extLst>
              <a:ext uri="{FF2B5EF4-FFF2-40B4-BE49-F238E27FC236}">
                <a16:creationId xmlns:a16="http://schemas.microsoft.com/office/drawing/2014/main" id="{FE1CC5F8-7EDD-490E-A02F-C3C4F0249C11}"/>
              </a:ext>
            </a:extLst>
          </p:cNvPr>
          <p:cNvSpPr txBox="1">
            <a:spLocks/>
          </p:cNvSpPr>
          <p:nvPr/>
        </p:nvSpPr>
        <p:spPr>
          <a:xfrm>
            <a:off x="9312264" y="6356350"/>
            <a:ext cx="1977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>
                <a:solidFill>
                  <a:prstClr val="black">
                    <a:tint val="75000"/>
                  </a:prstClr>
                </a:solidFill>
              </a:rPr>
              <a:t>J. L. Rudeiros Fernandez et al.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F02366C-A0FA-464A-B69C-9F118EB79F7E}"/>
              </a:ext>
            </a:extLst>
          </p:cNvPr>
          <p:cNvGrpSpPr>
            <a:grpSpLocks noChangeAspect="1"/>
          </p:cNvGrpSpPr>
          <p:nvPr/>
        </p:nvGrpSpPr>
        <p:grpSpPr>
          <a:xfrm>
            <a:off x="-2819" y="2023557"/>
            <a:ext cx="4310142" cy="3315076"/>
            <a:chOff x="4736864" y="1422452"/>
            <a:chExt cx="6294826" cy="484156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D2BCE11-092A-BDED-28B8-77C7483FBA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5040"/>
            <a:stretch/>
          </p:blipFill>
          <p:spPr>
            <a:xfrm>
              <a:off x="4978572" y="1884116"/>
              <a:ext cx="5142771" cy="437990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87B05C8-CE8A-17C2-AB35-4E206B429182}"/>
                </a:ext>
              </a:extLst>
            </p:cNvPr>
            <p:cNvSpPr txBox="1"/>
            <p:nvPr/>
          </p:nvSpPr>
          <p:spPr>
            <a:xfrm>
              <a:off x="4736864" y="1422452"/>
              <a:ext cx="62948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0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Central field uniformity</a:t>
              </a:r>
              <a:endParaRPr lang="en-US" dirty="0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F83F210-737D-056A-58B1-B53B35513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6102" y="2858050"/>
              <a:ext cx="1936350" cy="1944625"/>
            </a:xfrm>
            <a:prstGeom prst="rect">
              <a:avLst/>
            </a:prstGeom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8EE3904-D968-4913-BDB3-854109D105DE}"/>
                </a:ext>
              </a:extLst>
            </p:cNvPr>
            <p:cNvCxnSpPr>
              <a:cxnSpLocks/>
            </p:cNvCxnSpPr>
            <p:nvPr/>
          </p:nvCxnSpPr>
          <p:spPr>
            <a:xfrm>
              <a:off x="7347222" y="3736663"/>
              <a:ext cx="0" cy="291610"/>
            </a:xfrm>
            <a:prstGeom prst="line">
              <a:avLst/>
            </a:prstGeom>
            <a:ln w="603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8A7F4B2-D8A7-B960-4804-84E492FAEA7D}"/>
                </a:ext>
              </a:extLst>
            </p:cNvPr>
            <p:cNvCxnSpPr>
              <a:cxnSpLocks/>
            </p:cNvCxnSpPr>
            <p:nvPr/>
          </p:nvCxnSpPr>
          <p:spPr>
            <a:xfrm>
              <a:off x="7347222" y="3736663"/>
              <a:ext cx="1530078" cy="1965637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C954B7E-086F-EFC0-4237-6C76FD738C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6900" y="4028273"/>
              <a:ext cx="400321" cy="1674027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D577D0EE-4FB8-C555-F834-CA232013A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943" y="2226908"/>
            <a:ext cx="4261765" cy="31617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04DC8EE-4820-1275-ECE4-7CDDD8ECE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4652" y="2303936"/>
            <a:ext cx="4111097" cy="308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9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79FB-9C38-2D4A-BB0A-17BF2B14F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High-Field EBIT magnet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A0FD9-2410-8344-ACBE-3B3C27FDD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Footer Placeholder 21">
            <a:extLst>
              <a:ext uri="{FF2B5EF4-FFF2-40B4-BE49-F238E27FC236}">
                <a16:creationId xmlns:a16="http://schemas.microsoft.com/office/drawing/2014/main" id="{FE1CC5F8-7EDD-490E-A02F-C3C4F0249C11}"/>
              </a:ext>
            </a:extLst>
          </p:cNvPr>
          <p:cNvSpPr txBox="1">
            <a:spLocks/>
          </p:cNvSpPr>
          <p:nvPr/>
        </p:nvSpPr>
        <p:spPr>
          <a:xfrm>
            <a:off x="9312264" y="6356350"/>
            <a:ext cx="1977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>
                <a:solidFill>
                  <a:prstClr val="black">
                    <a:tint val="75000"/>
                  </a:prstClr>
                </a:solidFill>
              </a:rPr>
              <a:t>J. L. Rudeiros Fernandez et al.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16D23A-CBE4-52E8-D551-A1D704B9C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424" y="1277944"/>
            <a:ext cx="3570421" cy="13027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3FCFE4-A984-4BD1-1496-EA76C43C3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317" y="3040453"/>
            <a:ext cx="4904701" cy="9361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C175C7-C684-1A7B-61BC-AD9F58163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995" y="4648466"/>
            <a:ext cx="2279343" cy="5467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C0B642-D869-13FA-0CDF-294D7ECCC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73474"/>
            <a:ext cx="6348504" cy="501524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602DF3E-B422-C6E0-6474-1933828D7999}"/>
              </a:ext>
            </a:extLst>
          </p:cNvPr>
          <p:cNvSpPr txBox="1"/>
          <p:nvPr/>
        </p:nvSpPr>
        <p:spPr>
          <a:xfrm>
            <a:off x="5575315" y="2376406"/>
            <a:ext cx="1041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303C"/>
                </a:solidFill>
                <a:latin typeface="Arial" panose="020B0604020202020204"/>
              </a:rPr>
              <a:t>Coil 1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73A504-F6BF-9405-F367-E01B29793BDD}"/>
              </a:ext>
            </a:extLst>
          </p:cNvPr>
          <p:cNvSpPr txBox="1"/>
          <p:nvPr/>
        </p:nvSpPr>
        <p:spPr>
          <a:xfrm>
            <a:off x="5575315" y="3790073"/>
            <a:ext cx="1041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303C"/>
                </a:solidFill>
                <a:latin typeface="Arial" panose="020B0604020202020204"/>
              </a:rPr>
              <a:t>Coil 2</a:t>
            </a:r>
            <a:endParaRPr lang="en-US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A390F50-9C4A-33B6-EE2B-94FEA58C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800" cy="548640"/>
          </a:xfrm>
        </p:spPr>
        <p:txBody>
          <a:bodyPr/>
          <a:lstStyle/>
          <a:p>
            <a:r>
              <a:rPr lang="en-US" dirty="0"/>
              <a:t>3. Magnetic optimization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2749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706CD6-FF0F-9435-4938-45256E850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2" y="1019993"/>
            <a:ext cx="6477205" cy="530460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79FB-9C38-2D4A-BB0A-17BF2B14F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High-Field EBIT magnet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A0FD9-2410-8344-ACBE-3B3C27FDD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Footer Placeholder 21">
            <a:extLst>
              <a:ext uri="{FF2B5EF4-FFF2-40B4-BE49-F238E27FC236}">
                <a16:creationId xmlns:a16="http://schemas.microsoft.com/office/drawing/2014/main" id="{FE1CC5F8-7EDD-490E-A02F-C3C4F0249C11}"/>
              </a:ext>
            </a:extLst>
          </p:cNvPr>
          <p:cNvSpPr txBox="1">
            <a:spLocks/>
          </p:cNvSpPr>
          <p:nvPr/>
        </p:nvSpPr>
        <p:spPr>
          <a:xfrm>
            <a:off x="9312264" y="6356350"/>
            <a:ext cx="1977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>
                <a:solidFill>
                  <a:prstClr val="black">
                    <a:tint val="75000"/>
                  </a:prstClr>
                </a:solidFill>
              </a:rPr>
              <a:t>J. L. Rudeiros Fernandez et al.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16D23A-CBE4-52E8-D551-A1D704B9C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424" y="1277944"/>
            <a:ext cx="3570421" cy="13027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3FCFE4-A984-4BD1-1496-EA76C43C3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317" y="3040453"/>
            <a:ext cx="4904701" cy="9361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C175C7-C684-1A7B-61BC-AD9F58163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995" y="4648466"/>
            <a:ext cx="2279343" cy="54670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602DF3E-B422-C6E0-6474-1933828D7999}"/>
              </a:ext>
            </a:extLst>
          </p:cNvPr>
          <p:cNvSpPr txBox="1"/>
          <p:nvPr/>
        </p:nvSpPr>
        <p:spPr>
          <a:xfrm>
            <a:off x="5575315" y="2376406"/>
            <a:ext cx="1041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303C"/>
                </a:solidFill>
                <a:latin typeface="Arial" panose="020B0604020202020204"/>
              </a:rPr>
              <a:t>Coil 1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73A504-F6BF-9405-F367-E01B29793BDD}"/>
              </a:ext>
            </a:extLst>
          </p:cNvPr>
          <p:cNvSpPr txBox="1"/>
          <p:nvPr/>
        </p:nvSpPr>
        <p:spPr>
          <a:xfrm>
            <a:off x="5575315" y="3790073"/>
            <a:ext cx="1041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303C"/>
                </a:solidFill>
                <a:latin typeface="Arial" panose="020B0604020202020204"/>
              </a:rPr>
              <a:t>Coil 2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1DD7C0-9F0B-78BC-44A7-51335A19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800" cy="548640"/>
          </a:xfrm>
        </p:spPr>
        <p:txBody>
          <a:bodyPr/>
          <a:lstStyle/>
          <a:p>
            <a:r>
              <a:rPr lang="en-US" dirty="0"/>
              <a:t>3. Magnetic optimization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37441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79FB-9C38-2D4A-BB0A-17BF2B14F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High-Field EBIT magnet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A0FD9-2410-8344-ACBE-3B3C27FDD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Footer Placeholder 21">
            <a:extLst>
              <a:ext uri="{FF2B5EF4-FFF2-40B4-BE49-F238E27FC236}">
                <a16:creationId xmlns:a16="http://schemas.microsoft.com/office/drawing/2014/main" id="{FE1CC5F8-7EDD-490E-A02F-C3C4F0249C11}"/>
              </a:ext>
            </a:extLst>
          </p:cNvPr>
          <p:cNvSpPr txBox="1">
            <a:spLocks/>
          </p:cNvSpPr>
          <p:nvPr/>
        </p:nvSpPr>
        <p:spPr>
          <a:xfrm>
            <a:off x="9312264" y="6356350"/>
            <a:ext cx="1977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>
                <a:solidFill>
                  <a:prstClr val="black">
                    <a:tint val="75000"/>
                  </a:prstClr>
                </a:solidFill>
              </a:rPr>
              <a:t>J. L. Rudeiros Fernandez et al.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1DD7C0-9F0B-78BC-44A7-51335A19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800" cy="548640"/>
          </a:xfrm>
        </p:spPr>
        <p:txBody>
          <a:bodyPr/>
          <a:lstStyle/>
          <a:p>
            <a:r>
              <a:rPr lang="en-US" dirty="0"/>
              <a:t>3. Magnetic optimization</a:t>
            </a:r>
            <a:endParaRPr lang="en-US" i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1FE0BF-66CF-CFDD-81B8-2D7535A39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081870"/>
              </p:ext>
            </p:extLst>
          </p:nvPr>
        </p:nvGraphicFramePr>
        <p:xfrm>
          <a:off x="1650683" y="1124584"/>
          <a:ext cx="8496865" cy="5574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6168">
                  <a:extLst>
                    <a:ext uri="{9D8B030D-6E8A-4147-A177-3AD203B41FA5}">
                      <a16:colId xmlns:a16="http://schemas.microsoft.com/office/drawing/2014/main" val="4207540971"/>
                    </a:ext>
                  </a:extLst>
                </a:gridCol>
                <a:gridCol w="3560697">
                  <a:extLst>
                    <a:ext uri="{9D8B030D-6E8A-4147-A177-3AD203B41FA5}">
                      <a16:colId xmlns:a16="http://schemas.microsoft.com/office/drawing/2014/main" val="3288853030"/>
                    </a:ext>
                  </a:extLst>
                </a:gridCol>
              </a:tblGrid>
              <a:tr h="25336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cap="small" baseline="0" dirty="0">
                          <a:effectLst/>
                        </a:rPr>
                        <a:t>Magnet system requirements</a:t>
                      </a:r>
                      <a:endParaRPr lang="en-US" sz="1600" b="1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125899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cap="small" baseline="0" dirty="0">
                          <a:effectLst/>
                        </a:rPr>
                        <a:t>Parameter</a:t>
                      </a:r>
                      <a:endParaRPr lang="en-US" sz="1100" b="1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cap="small" baseline="0" dirty="0">
                          <a:effectLst/>
                        </a:rPr>
                        <a:t>Value</a:t>
                      </a:r>
                      <a:endParaRPr lang="en-US" sz="1100" b="1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69096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Electromagnetic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18596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Considered superconductor materials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NbTi</a:t>
                      </a:r>
                      <a:r>
                        <a:rPr lang="en-US" sz="1100" u="none" strike="noStrike" dirty="0">
                          <a:effectLst/>
                        </a:rPr>
                        <a:t>, Nb3Sn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020401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Central target field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 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65820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Nominal operational temperature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4.2 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682483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Nominal operational electromagnetic margin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Not defined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8337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Power supply limitation/ Current on the strand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ALARA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476273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Protection system/  requirements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Not defined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081919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Max inductance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Not defined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683676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Field quality requirements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951846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Volumetric definition of region of interest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Central cylinder: 20 mm length x 100 µm diameter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838346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Maximum field variation along the axis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904478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Angular deviations of field lines in the boundary of region of interest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≤ 0.3 </a:t>
                      </a:r>
                      <a:r>
                        <a:rPr lang="en-US" sz="1100" u="none" strike="noStrike" dirty="0" err="1">
                          <a:effectLst/>
                        </a:rPr>
                        <a:t>mrad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729580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Thermo-mechanical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43842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Impregnation resin radiation resistance requirement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Not defined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615971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Cryogenic system (final configuration)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Cryocooler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933018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Available cooling power (final configuration)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1.5 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268983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Bobbin material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Not defined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606739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Geometrical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Not well defined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310868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Max stress in conductor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Not defined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173852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Structural safety margin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Not defined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910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23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79FB-9C38-2D4A-BB0A-17BF2B14F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High-Field EBIT magnet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A0FD9-2410-8344-ACBE-3B3C27FDD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Footer Placeholder 21">
            <a:extLst>
              <a:ext uri="{FF2B5EF4-FFF2-40B4-BE49-F238E27FC236}">
                <a16:creationId xmlns:a16="http://schemas.microsoft.com/office/drawing/2014/main" id="{FE1CC5F8-7EDD-490E-A02F-C3C4F0249C11}"/>
              </a:ext>
            </a:extLst>
          </p:cNvPr>
          <p:cNvSpPr txBox="1">
            <a:spLocks/>
          </p:cNvSpPr>
          <p:nvPr/>
        </p:nvSpPr>
        <p:spPr>
          <a:xfrm>
            <a:off x="9312264" y="6356350"/>
            <a:ext cx="1977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>
                <a:solidFill>
                  <a:prstClr val="black">
                    <a:tint val="75000"/>
                  </a:prstClr>
                </a:solidFill>
              </a:rPr>
              <a:t>J. L. Rudeiros Fernandez et al.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1DD7C0-9F0B-78BC-44A7-51335A19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800" cy="548640"/>
          </a:xfrm>
        </p:spPr>
        <p:txBody>
          <a:bodyPr/>
          <a:lstStyle/>
          <a:p>
            <a:r>
              <a:rPr lang="en-US" dirty="0"/>
              <a:t>3. Magnetic optimization</a:t>
            </a:r>
            <a:endParaRPr lang="en-US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9EDA00-6DA7-4A78-5134-4BC6D381E939}"/>
              </a:ext>
            </a:extLst>
          </p:cNvPr>
          <p:cNvSpPr txBox="1"/>
          <p:nvPr/>
        </p:nvSpPr>
        <p:spPr>
          <a:xfrm>
            <a:off x="6128323" y="2351190"/>
            <a:ext cx="40074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03C"/>
                </a:solidFill>
                <a:latin typeface="Arial" panose="020B0604020202020204"/>
              </a:rPr>
              <a:t>Optimization based on a genetic algorithm</a:t>
            </a:r>
            <a:endParaRPr lang="en-US" sz="1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3263A74-B1BA-3FCF-5175-99FCB71348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8551" y="3207294"/>
            <a:ext cx="1823754" cy="21324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68ED3A4-66A2-CCC0-1D88-A4C52FBF4D0D}"/>
              </a:ext>
            </a:extLst>
          </p:cNvPr>
          <p:cNvSpPr txBox="1"/>
          <p:nvPr/>
        </p:nvSpPr>
        <p:spPr>
          <a:xfrm>
            <a:off x="4802312" y="2759312"/>
            <a:ext cx="22186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03C"/>
                </a:solidFill>
                <a:latin typeface="Arial" panose="020B0604020202020204"/>
              </a:rPr>
              <a:t>Boundary conditions</a:t>
            </a:r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922359-D186-4D4A-9908-AAE10531CE9C}"/>
              </a:ext>
            </a:extLst>
          </p:cNvPr>
          <p:cNvSpPr/>
          <p:nvPr/>
        </p:nvSpPr>
        <p:spPr>
          <a:xfrm>
            <a:off x="3773163" y="1506536"/>
            <a:ext cx="4299488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Python program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3C21F5-719B-6C8D-7BAE-D53B9581463D}"/>
              </a:ext>
            </a:extLst>
          </p:cNvPr>
          <p:cNvSpPr/>
          <p:nvPr/>
        </p:nvSpPr>
        <p:spPr>
          <a:xfrm>
            <a:off x="826102" y="2345336"/>
            <a:ext cx="2371270" cy="3724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model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0A4C1CF7-92C0-22C9-0EE7-3732FB5AA664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 rot="5400000">
            <a:off x="3730485" y="152913"/>
            <a:ext cx="473675" cy="3911170"/>
          </a:xfrm>
          <a:prstGeom prst="bentConnector3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FDC0E38E-161F-1D65-ED1D-7211717248F9}"/>
              </a:ext>
            </a:extLst>
          </p:cNvPr>
          <p:cNvCxnSpPr>
            <a:cxnSpLocks/>
            <a:stCxn id="29" idx="2"/>
            <a:endCxn id="24" idx="0"/>
          </p:cNvCxnSpPr>
          <p:nvPr/>
        </p:nvCxnSpPr>
        <p:spPr>
          <a:xfrm rot="16200000" flipH="1">
            <a:off x="6787719" y="1006849"/>
            <a:ext cx="479529" cy="2209152"/>
          </a:xfrm>
          <a:prstGeom prst="bentConnector3">
            <a:avLst>
              <a:gd name="adj1" fmla="val 50000"/>
            </a:avLst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2BB1B18-A8DA-5BEC-FD2C-2C0641A9B92A}"/>
              </a:ext>
            </a:extLst>
          </p:cNvPr>
          <p:cNvSpPr txBox="1"/>
          <p:nvPr/>
        </p:nvSpPr>
        <p:spPr>
          <a:xfrm>
            <a:off x="8900458" y="2788435"/>
            <a:ext cx="22186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03C"/>
                </a:solidFill>
                <a:latin typeface="Arial" panose="020B0604020202020204"/>
              </a:rPr>
              <a:t>Objective</a:t>
            </a:r>
            <a:endParaRPr lang="en-US" sz="14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69B3A9-D7C6-1D53-06E6-7E254C955A2D}"/>
              </a:ext>
            </a:extLst>
          </p:cNvPr>
          <p:cNvCxnSpPr>
            <a:cxnSpLocks/>
          </p:cNvCxnSpPr>
          <p:nvPr/>
        </p:nvCxnSpPr>
        <p:spPr>
          <a:xfrm>
            <a:off x="3830443" y="2652862"/>
            <a:ext cx="78738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D4FDD65-7B69-6A92-5AC7-A59B02FC8CF4}"/>
              </a:ext>
            </a:extLst>
          </p:cNvPr>
          <p:cNvSpPr txBox="1"/>
          <p:nvPr/>
        </p:nvSpPr>
        <p:spPr>
          <a:xfrm>
            <a:off x="8450097" y="3146438"/>
            <a:ext cx="352884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Maximization of the operational margin.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C5820C-3CE7-8879-832B-C62C2159B131}"/>
              </a:ext>
            </a:extLst>
          </p:cNvPr>
          <p:cNvSpPr txBox="1"/>
          <p:nvPr/>
        </p:nvSpPr>
        <p:spPr>
          <a:xfrm>
            <a:off x="5574535" y="3211156"/>
            <a:ext cx="2218682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Field uniformity of 0.02 % along </a:t>
            </a:r>
            <a:br>
              <a:rPr lang="en-US" sz="1400" dirty="0"/>
            </a:br>
            <a:r>
              <a:rPr lang="en-US" sz="1400" dirty="0"/>
              <a:t>20 mm in the axis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EE4155B-E8CA-4181-2065-B81FB6373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51" y="2854163"/>
            <a:ext cx="2837981" cy="232420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E800E90-60C7-3B8F-78E5-228282FFDADA}"/>
              </a:ext>
            </a:extLst>
          </p:cNvPr>
          <p:cNvSpPr txBox="1"/>
          <p:nvPr/>
        </p:nvSpPr>
        <p:spPr>
          <a:xfrm>
            <a:off x="5574535" y="4057795"/>
            <a:ext cx="221868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Winding constraints</a:t>
            </a:r>
          </a:p>
        </p:txBody>
      </p:sp>
    </p:spTree>
    <p:extLst>
      <p:ext uri="{BB962C8B-B14F-4D97-AF65-F5344CB8AC3E}">
        <p14:creationId xmlns:p14="http://schemas.microsoft.com/office/powerpoint/2010/main" val="311207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79FB-9C38-2D4A-BB0A-17BF2B14F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High-Field EBIT magnet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A0FD9-2410-8344-ACBE-3B3C27FDD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6" name="Footer Placeholder 21">
            <a:extLst>
              <a:ext uri="{FF2B5EF4-FFF2-40B4-BE49-F238E27FC236}">
                <a16:creationId xmlns:a16="http://schemas.microsoft.com/office/drawing/2014/main" id="{FE1CC5F8-7EDD-490E-A02F-C3C4F0249C11}"/>
              </a:ext>
            </a:extLst>
          </p:cNvPr>
          <p:cNvSpPr txBox="1">
            <a:spLocks/>
          </p:cNvSpPr>
          <p:nvPr/>
        </p:nvSpPr>
        <p:spPr>
          <a:xfrm>
            <a:off x="9312264" y="6356350"/>
            <a:ext cx="1977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>
                <a:solidFill>
                  <a:prstClr val="black">
                    <a:tint val="75000"/>
                  </a:prstClr>
                </a:solidFill>
              </a:rPr>
              <a:t>J. L. Rudeiros Fernandez et al.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1DD7C0-9F0B-78BC-44A7-51335A19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800" cy="548640"/>
          </a:xfrm>
        </p:spPr>
        <p:txBody>
          <a:bodyPr/>
          <a:lstStyle/>
          <a:p>
            <a:r>
              <a:rPr lang="en-US" dirty="0"/>
              <a:t>3. Magnetic optimization</a:t>
            </a:r>
            <a:endParaRPr lang="en-US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C61ED1-1D4B-DD41-7478-C73C72C18C03}"/>
              </a:ext>
            </a:extLst>
          </p:cNvPr>
          <p:cNvSpPr txBox="1"/>
          <p:nvPr/>
        </p:nvSpPr>
        <p:spPr>
          <a:xfrm>
            <a:off x="723024" y="2543303"/>
            <a:ext cx="1874841" cy="404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4198B5"/>
              </a:buClr>
              <a:buSzTx/>
              <a:tabLst/>
              <a:defRPr/>
            </a:pPr>
            <a:r>
              <a:rPr lang="en-US" sz="2000" b="1" dirty="0">
                <a:solidFill>
                  <a:srgbClr val="00303C"/>
                </a:solidFill>
                <a:latin typeface="Arial" panose="020B0604020202020204"/>
              </a:rPr>
              <a:t>Initial results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03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13DD3D-C48F-B1F2-81B2-17BA933F6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985418"/>
              </p:ext>
            </p:extLst>
          </p:nvPr>
        </p:nvGraphicFramePr>
        <p:xfrm>
          <a:off x="651989" y="2947966"/>
          <a:ext cx="10888022" cy="3402412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216449">
                  <a:extLst>
                    <a:ext uri="{9D8B030D-6E8A-4147-A177-3AD203B41FA5}">
                      <a16:colId xmlns:a16="http://schemas.microsoft.com/office/drawing/2014/main" val="2564063606"/>
                    </a:ext>
                  </a:extLst>
                </a:gridCol>
                <a:gridCol w="624231">
                  <a:extLst>
                    <a:ext uri="{9D8B030D-6E8A-4147-A177-3AD203B41FA5}">
                      <a16:colId xmlns:a16="http://schemas.microsoft.com/office/drawing/2014/main" val="387585198"/>
                    </a:ext>
                  </a:extLst>
                </a:gridCol>
                <a:gridCol w="560207">
                  <a:extLst>
                    <a:ext uri="{9D8B030D-6E8A-4147-A177-3AD203B41FA5}">
                      <a16:colId xmlns:a16="http://schemas.microsoft.com/office/drawing/2014/main" val="1142885425"/>
                    </a:ext>
                  </a:extLst>
                </a:gridCol>
                <a:gridCol w="608226">
                  <a:extLst>
                    <a:ext uri="{9D8B030D-6E8A-4147-A177-3AD203B41FA5}">
                      <a16:colId xmlns:a16="http://schemas.microsoft.com/office/drawing/2014/main" val="925054166"/>
                    </a:ext>
                  </a:extLst>
                </a:gridCol>
                <a:gridCol w="880325">
                  <a:extLst>
                    <a:ext uri="{9D8B030D-6E8A-4147-A177-3AD203B41FA5}">
                      <a16:colId xmlns:a16="http://schemas.microsoft.com/office/drawing/2014/main" val="575348086"/>
                    </a:ext>
                  </a:extLst>
                </a:gridCol>
                <a:gridCol w="816301">
                  <a:extLst>
                    <a:ext uri="{9D8B030D-6E8A-4147-A177-3AD203B41FA5}">
                      <a16:colId xmlns:a16="http://schemas.microsoft.com/office/drawing/2014/main" val="2006464476"/>
                    </a:ext>
                  </a:extLst>
                </a:gridCol>
                <a:gridCol w="852314">
                  <a:extLst>
                    <a:ext uri="{9D8B030D-6E8A-4147-A177-3AD203B41FA5}">
                      <a16:colId xmlns:a16="http://schemas.microsoft.com/office/drawing/2014/main" val="2665406241"/>
                    </a:ext>
                  </a:extLst>
                </a:gridCol>
                <a:gridCol w="1008372">
                  <a:extLst>
                    <a:ext uri="{9D8B030D-6E8A-4147-A177-3AD203B41FA5}">
                      <a16:colId xmlns:a16="http://schemas.microsoft.com/office/drawing/2014/main" val="1129551885"/>
                    </a:ext>
                  </a:extLst>
                </a:gridCol>
                <a:gridCol w="1312484">
                  <a:extLst>
                    <a:ext uri="{9D8B030D-6E8A-4147-A177-3AD203B41FA5}">
                      <a16:colId xmlns:a16="http://schemas.microsoft.com/office/drawing/2014/main" val="3700799713"/>
                    </a:ext>
                  </a:extLst>
                </a:gridCol>
                <a:gridCol w="704261">
                  <a:extLst>
                    <a:ext uri="{9D8B030D-6E8A-4147-A177-3AD203B41FA5}">
                      <a16:colId xmlns:a16="http://schemas.microsoft.com/office/drawing/2014/main" val="3387584689"/>
                    </a:ext>
                  </a:extLst>
                </a:gridCol>
                <a:gridCol w="928343">
                  <a:extLst>
                    <a:ext uri="{9D8B030D-6E8A-4147-A177-3AD203B41FA5}">
                      <a16:colId xmlns:a16="http://schemas.microsoft.com/office/drawing/2014/main" val="3328631230"/>
                    </a:ext>
                  </a:extLst>
                </a:gridCol>
                <a:gridCol w="1376509">
                  <a:extLst>
                    <a:ext uri="{9D8B030D-6E8A-4147-A177-3AD203B41FA5}">
                      <a16:colId xmlns:a16="http://schemas.microsoft.com/office/drawing/2014/main" val="3543761430"/>
                    </a:ext>
                  </a:extLst>
                </a:gridCol>
              </a:tblGrid>
              <a:tr h="567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ID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y_dim</a:t>
                      </a:r>
                      <a:r>
                        <a:rPr lang="en-US" sz="1100" u="none" strike="noStrike" dirty="0">
                          <a:effectLst/>
                        </a:rPr>
                        <a:t> (m)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x_dim</a:t>
                      </a:r>
                      <a:r>
                        <a:rPr lang="en-US" sz="1100" u="none" strike="noStrike" dirty="0">
                          <a:effectLst/>
                        </a:rPr>
                        <a:t> (m)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Load line 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Central variation (%)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By_mean</a:t>
                      </a:r>
                      <a:r>
                        <a:rPr lang="en-US" sz="1100" u="none" strike="noStrike" dirty="0">
                          <a:effectLst/>
                        </a:rPr>
                        <a:t> (T)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Central separation (m)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inner_radius</a:t>
                      </a:r>
                      <a:r>
                        <a:rPr lang="en-US" sz="1100" u="none" strike="noStrike" dirty="0">
                          <a:effectLst/>
                        </a:rPr>
                        <a:t> (m)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outer_diameter (m)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(A)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Conductor material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Equivalent current density (A/m2)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0549475"/>
                  </a:ext>
                </a:extLst>
              </a:tr>
              <a:tr h="1599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Original design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0.116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nb3sn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668044077.1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0573641"/>
                  </a:ext>
                </a:extLst>
              </a:tr>
              <a:tr h="1599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0.198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nb3sn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126021625.3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8714224"/>
                  </a:ext>
                </a:extLst>
              </a:tr>
              <a:tr h="1599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0.173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nb3sn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194302915.7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5198644"/>
                  </a:ext>
                </a:extLst>
              </a:tr>
              <a:tr h="1599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0.153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nb3sn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262445211.2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3695976"/>
                  </a:ext>
                </a:extLst>
              </a:tr>
              <a:tr h="1599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0.128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nb3sn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489793634.1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042262"/>
                  </a:ext>
                </a:extLst>
              </a:tr>
              <a:tr h="1599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0.239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nbti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108206960.3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1985545"/>
                  </a:ext>
                </a:extLst>
              </a:tr>
              <a:tr h="1599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0.040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0.040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71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0.020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0.022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0.076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0.155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nbti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250219453.6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0476350"/>
                  </a:ext>
                </a:extLst>
              </a:tr>
              <a:tr h="1599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0.185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nbti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164530068.9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8637445"/>
                  </a:ext>
                </a:extLst>
              </a:tr>
              <a:tr h="1599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0.180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nbti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172834064.3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7035893"/>
                  </a:ext>
                </a:extLst>
              </a:tr>
              <a:tr h="1599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0.170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nbti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192813462.8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0369483"/>
                  </a:ext>
                </a:extLst>
              </a:tr>
              <a:tr h="1599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0.046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0.036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71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0.020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0.020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0.080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0.151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108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</a:rPr>
                        <a:t>nbti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249019823.2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5653665"/>
                  </a:ext>
                </a:extLst>
              </a:tr>
              <a:tr h="1599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0.171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nbti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237991829.7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7165881"/>
                  </a:ext>
                </a:extLst>
              </a:tr>
              <a:tr h="1599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0.163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nbti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262737075.3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6496929"/>
                  </a:ext>
                </a:extLst>
              </a:tr>
              <a:tr h="1599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0.163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nbti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269290746.1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1294613"/>
                  </a:ext>
                </a:extLst>
              </a:tr>
              <a:tr h="1599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0.158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nbti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264352596.4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4094319"/>
                  </a:ext>
                </a:extLst>
              </a:tr>
              <a:tr h="1599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0.157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nbti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273254690.1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9662272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99E60AF-0D1F-3284-0ABC-EDAE97034E3A}"/>
              </a:ext>
            </a:extLst>
          </p:cNvPr>
          <p:cNvCxnSpPr>
            <a:cxnSpLocks/>
          </p:cNvCxnSpPr>
          <p:nvPr/>
        </p:nvCxnSpPr>
        <p:spPr>
          <a:xfrm flipV="1">
            <a:off x="8432280" y="535248"/>
            <a:ext cx="0" cy="87132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B559E7-FEC2-CE04-D333-574569FBA74F}"/>
              </a:ext>
            </a:extLst>
          </p:cNvPr>
          <p:cNvCxnSpPr>
            <a:cxnSpLocks/>
          </p:cNvCxnSpPr>
          <p:nvPr/>
        </p:nvCxnSpPr>
        <p:spPr>
          <a:xfrm>
            <a:off x="8432280" y="1414054"/>
            <a:ext cx="937792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EC68F74-BA77-5B44-76E6-C988963A4957}"/>
              </a:ext>
            </a:extLst>
          </p:cNvPr>
          <p:cNvSpPr/>
          <p:nvPr/>
        </p:nvSpPr>
        <p:spPr>
          <a:xfrm>
            <a:off x="8349104" y="1320775"/>
            <a:ext cx="180000" cy="180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D26A06-A256-96EC-F732-7088FAB876F4}"/>
                  </a:ext>
                </a:extLst>
              </p:cNvPr>
              <p:cNvSpPr txBox="1"/>
              <p:nvPr/>
            </p:nvSpPr>
            <p:spPr>
              <a:xfrm>
                <a:off x="7850768" y="402496"/>
                <a:ext cx="6715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D26A06-A256-96EC-F732-7088FAB87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768" y="402496"/>
                <a:ext cx="671512" cy="369332"/>
              </a:xfrm>
              <a:prstGeom prst="rect">
                <a:avLst/>
              </a:prstGeom>
              <a:blipFill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39CA7B-C617-12D1-8807-5E37131B2449}"/>
                  </a:ext>
                </a:extLst>
              </p:cNvPr>
              <p:cNvSpPr txBox="1"/>
              <p:nvPr/>
            </p:nvSpPr>
            <p:spPr>
              <a:xfrm>
                <a:off x="8698560" y="1324595"/>
                <a:ext cx="6715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39CA7B-C617-12D1-8807-5E37131B2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560" y="1324595"/>
                <a:ext cx="67151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9024A72C-5F2B-02DB-1322-B35A29AE8905}"/>
              </a:ext>
            </a:extLst>
          </p:cNvPr>
          <p:cNvSpPr/>
          <p:nvPr/>
        </p:nvSpPr>
        <p:spPr>
          <a:xfrm>
            <a:off x="9280073" y="381032"/>
            <a:ext cx="402595" cy="54864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F174E6-4489-59D1-9B54-B9F6A12F63C7}"/>
              </a:ext>
            </a:extLst>
          </p:cNvPr>
          <p:cNvCxnSpPr>
            <a:cxnSpLocks/>
          </p:cNvCxnSpPr>
          <p:nvPr/>
        </p:nvCxnSpPr>
        <p:spPr>
          <a:xfrm>
            <a:off x="9258502" y="294789"/>
            <a:ext cx="445736" cy="0"/>
          </a:xfrm>
          <a:prstGeom prst="straightConnector1">
            <a:avLst/>
          </a:prstGeom>
          <a:ln w="22225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B789119-41D8-E55A-5865-720EF74FAF18}"/>
              </a:ext>
            </a:extLst>
          </p:cNvPr>
          <p:cNvSpPr/>
          <p:nvPr/>
        </p:nvSpPr>
        <p:spPr>
          <a:xfrm>
            <a:off x="9280073" y="1898436"/>
            <a:ext cx="402595" cy="54864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16179D-CCF9-29F8-E30B-2DE5930AA50B}"/>
              </a:ext>
            </a:extLst>
          </p:cNvPr>
          <p:cNvCxnSpPr>
            <a:cxnSpLocks/>
          </p:cNvCxnSpPr>
          <p:nvPr/>
        </p:nvCxnSpPr>
        <p:spPr>
          <a:xfrm>
            <a:off x="8442323" y="771828"/>
            <a:ext cx="816179" cy="0"/>
          </a:xfrm>
          <a:prstGeom prst="straightConnector1">
            <a:avLst/>
          </a:prstGeom>
          <a:ln w="22225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987C839-2DCA-BEC7-1DB0-4D90875142D8}"/>
              </a:ext>
            </a:extLst>
          </p:cNvPr>
          <p:cNvSpPr txBox="1"/>
          <p:nvPr/>
        </p:nvSpPr>
        <p:spPr>
          <a:xfrm>
            <a:off x="9258502" y="-11815"/>
            <a:ext cx="7199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u="none" strike="noStrike" dirty="0" err="1">
                <a:solidFill>
                  <a:srgbClr val="000000"/>
                </a:solidFill>
                <a:effectLst/>
              </a:rPr>
              <a:t>x_dim</a:t>
            </a:r>
            <a:r>
              <a:rPr lang="en-US" sz="1200" u="none" strike="noStrike" dirty="0">
                <a:solidFill>
                  <a:srgbClr val="000000"/>
                </a:solidFill>
                <a:effectLst/>
              </a:rPr>
              <a:t> 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F3B2A4A-E6EC-6AFB-1BFB-1FD97E2CCEB1}"/>
              </a:ext>
            </a:extLst>
          </p:cNvPr>
          <p:cNvCxnSpPr>
            <a:cxnSpLocks/>
          </p:cNvCxnSpPr>
          <p:nvPr/>
        </p:nvCxnSpPr>
        <p:spPr>
          <a:xfrm>
            <a:off x="9813624" y="384264"/>
            <a:ext cx="0" cy="545408"/>
          </a:xfrm>
          <a:prstGeom prst="straightConnector1">
            <a:avLst/>
          </a:prstGeom>
          <a:ln w="22225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380FA2E-15B4-1871-F1C3-A5EB510B4340}"/>
              </a:ext>
            </a:extLst>
          </p:cNvPr>
          <p:cNvSpPr txBox="1"/>
          <p:nvPr/>
        </p:nvSpPr>
        <p:spPr>
          <a:xfrm>
            <a:off x="8399072" y="481668"/>
            <a:ext cx="9826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u="none" strike="noStrike" dirty="0" err="1">
                <a:solidFill>
                  <a:srgbClr val="000000"/>
                </a:solidFill>
                <a:effectLst/>
              </a:rPr>
              <a:t>inner_radius</a:t>
            </a:r>
            <a:r>
              <a:rPr lang="en-US" sz="1100" u="none" strike="noStrike" dirty="0">
                <a:solidFill>
                  <a:srgbClr val="000000"/>
                </a:solidFill>
                <a:effectLst/>
              </a:rPr>
              <a:t> 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8B9EA-8879-6D20-BAD6-3EB6ABAF43B3}"/>
              </a:ext>
            </a:extLst>
          </p:cNvPr>
          <p:cNvSpPr txBox="1"/>
          <p:nvPr/>
        </p:nvSpPr>
        <p:spPr>
          <a:xfrm>
            <a:off x="9816921" y="463205"/>
            <a:ext cx="7199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</a:rPr>
              <a:t>y</a:t>
            </a:r>
            <a:r>
              <a:rPr lang="en-US" sz="1200" u="none" strike="noStrike" dirty="0" err="1">
                <a:solidFill>
                  <a:srgbClr val="000000"/>
                </a:solidFill>
                <a:effectLst/>
              </a:rPr>
              <a:t>_dim</a:t>
            </a:r>
            <a:r>
              <a:rPr lang="en-US" sz="1200" u="none" strike="noStrike" dirty="0">
                <a:solidFill>
                  <a:srgbClr val="000000"/>
                </a:solidFill>
                <a:effectLst/>
              </a:rPr>
              <a:t> 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C4B140C-E88D-BF76-CFC5-388112F5407A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9481370" y="929672"/>
            <a:ext cx="1" cy="968764"/>
          </a:xfrm>
          <a:prstGeom prst="straightConnector1">
            <a:avLst/>
          </a:prstGeom>
          <a:ln w="22225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7F81654-9469-5FCD-A1AF-22FF11A4C8C1}"/>
              </a:ext>
            </a:extLst>
          </p:cNvPr>
          <p:cNvSpPr txBox="1"/>
          <p:nvPr/>
        </p:nvSpPr>
        <p:spPr>
          <a:xfrm>
            <a:off x="9453262" y="1259046"/>
            <a:ext cx="18284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</a:rPr>
              <a:t>Central_separation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CAFE61-2E0B-C1EF-4D99-F51CB9359E3F}"/>
              </a:ext>
            </a:extLst>
          </p:cNvPr>
          <p:cNvSpPr/>
          <p:nvPr/>
        </p:nvSpPr>
        <p:spPr>
          <a:xfrm>
            <a:off x="7099141" y="341077"/>
            <a:ext cx="402595" cy="54864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806C90-94F8-A528-7DAA-8CED27384AD4}"/>
              </a:ext>
            </a:extLst>
          </p:cNvPr>
          <p:cNvSpPr/>
          <p:nvPr/>
        </p:nvSpPr>
        <p:spPr>
          <a:xfrm>
            <a:off x="7099141" y="1898436"/>
            <a:ext cx="402595" cy="54864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81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79FB-9C38-2D4A-BB0A-17BF2B14F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High-Field EBIT magnet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A0FD9-2410-8344-ACBE-3B3C27FDD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6" name="Footer Placeholder 21">
            <a:extLst>
              <a:ext uri="{FF2B5EF4-FFF2-40B4-BE49-F238E27FC236}">
                <a16:creationId xmlns:a16="http://schemas.microsoft.com/office/drawing/2014/main" id="{FE1CC5F8-7EDD-490E-A02F-C3C4F0249C11}"/>
              </a:ext>
            </a:extLst>
          </p:cNvPr>
          <p:cNvSpPr txBox="1">
            <a:spLocks/>
          </p:cNvSpPr>
          <p:nvPr/>
        </p:nvSpPr>
        <p:spPr>
          <a:xfrm>
            <a:off x="9312264" y="6356350"/>
            <a:ext cx="1977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>
                <a:solidFill>
                  <a:prstClr val="black">
                    <a:tint val="75000"/>
                  </a:prstClr>
                </a:solidFill>
              </a:rPr>
              <a:t>J. L. Rudeiros Fernandez et al.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1DD7C0-9F0B-78BC-44A7-51335A19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800" cy="548640"/>
          </a:xfrm>
        </p:spPr>
        <p:txBody>
          <a:bodyPr/>
          <a:lstStyle/>
          <a:p>
            <a:r>
              <a:rPr lang="en-US" dirty="0"/>
              <a:t>4. Next steps</a:t>
            </a:r>
            <a:endParaRPr lang="en-US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80ECAA-811D-654D-2B04-4C83C725906D}"/>
              </a:ext>
            </a:extLst>
          </p:cNvPr>
          <p:cNvSpPr txBox="1"/>
          <p:nvPr/>
        </p:nvSpPr>
        <p:spPr>
          <a:xfrm>
            <a:off x="639234" y="1255512"/>
            <a:ext cx="9619192" cy="4834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lvl="0" indent="-225425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4198B5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Fix the preliminary design based on the solutions found through the genetic algorithm. Prepare a general specification document for review, and </a:t>
            </a:r>
            <a:r>
              <a:rPr lang="en-US" sz="2800" dirty="0">
                <a:solidFill>
                  <a:srgbClr val="00303C"/>
                </a:solidFill>
                <a:latin typeface="Arial" panose="020B0604020202020204"/>
              </a:rPr>
              <a:t>start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procurement of the conductor.</a:t>
            </a:r>
          </a:p>
          <a:p>
            <a:pPr marL="225425" marR="0" lvl="0" indent="-225425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4198B5"/>
              </a:buClr>
              <a:buSzTx/>
              <a:buFont typeface="Arial"/>
              <a:buChar char="•"/>
              <a:tabLst/>
              <a:defRPr/>
            </a:pPr>
            <a:r>
              <a:rPr lang="en-US" sz="2800" dirty="0">
                <a:solidFill>
                  <a:srgbClr val="00303C"/>
                </a:solidFill>
                <a:latin typeface="Arial" panose="020B0604020202020204"/>
              </a:rPr>
              <a:t>Magnet protection.</a:t>
            </a:r>
          </a:p>
          <a:p>
            <a:pPr marL="225425" marR="0" lvl="0" indent="-225425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4198B5"/>
              </a:buClr>
              <a:buSzTx/>
              <a:buFont typeface="Arial"/>
              <a:buChar char="•"/>
              <a:tabLst/>
              <a:defRPr/>
            </a:pPr>
            <a:r>
              <a:rPr lang="en-US" sz="2800" dirty="0">
                <a:solidFill>
                  <a:srgbClr val="00303C"/>
                </a:solidFill>
                <a:latin typeface="Arial" panose="020B0604020202020204"/>
              </a:rPr>
              <a:t>Mechanical analysis and Engineering design.</a:t>
            </a:r>
          </a:p>
          <a:p>
            <a:pPr marL="225425" marR="0" lvl="0" indent="-225425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4198B5"/>
              </a:buClr>
              <a:buSzTx/>
              <a:buFont typeface="Arial"/>
              <a:buChar char="•"/>
              <a:tabLst/>
              <a:defRPr/>
            </a:pPr>
            <a:r>
              <a:rPr lang="en-US" sz="2800" dirty="0">
                <a:solidFill>
                  <a:srgbClr val="00303C"/>
                </a:solidFill>
                <a:latin typeface="Arial" panose="020B0604020202020204"/>
              </a:rPr>
              <a:t>Prototyping.</a:t>
            </a:r>
          </a:p>
          <a:p>
            <a:pPr marL="225425" marR="0" lvl="0" indent="-225425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4198B5"/>
              </a:buClr>
              <a:buSzTx/>
              <a:buFont typeface="Arial"/>
              <a:buChar char="•"/>
              <a:tabLst/>
              <a:defRPr/>
            </a:pPr>
            <a:r>
              <a:rPr lang="en-US" sz="2800" dirty="0">
                <a:solidFill>
                  <a:srgbClr val="00303C"/>
                </a:solidFill>
                <a:latin typeface="Arial" panose="020B0604020202020204"/>
              </a:rPr>
              <a:t>Coil manufacturing.</a:t>
            </a:r>
          </a:p>
          <a:p>
            <a:pPr marL="225425" marR="0" lvl="0" indent="-225425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4198B5"/>
              </a:buClr>
              <a:buSzTx/>
              <a:buFont typeface="Arial"/>
              <a:buChar char="•"/>
              <a:tabLst/>
              <a:defRPr/>
            </a:pPr>
            <a:r>
              <a:rPr lang="en-US" sz="2800" dirty="0">
                <a:solidFill>
                  <a:srgbClr val="00303C"/>
                </a:solidFill>
                <a:latin typeface="Arial" panose="020B0604020202020204"/>
              </a:rPr>
              <a:t>Testing.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481A6BF-E7CA-0F69-F9E2-82BECF962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597" y="4492642"/>
            <a:ext cx="4200258" cy="17983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0E2B9F0-08DC-8FDB-DE14-340EE50A88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1138" y="4492642"/>
            <a:ext cx="2416162" cy="190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55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79FB-9C38-2D4A-BB0A-17BF2B14F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z="1000" dirty="0"/>
              <a:t>High-Field EBIT magnet </a:t>
            </a:r>
            <a:r>
              <a:rPr lang="en-US" dirty="0"/>
              <a:t>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A0FD9-2410-8344-ACBE-3B3C27FDD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6" name="Footer Placeholder 21">
            <a:extLst>
              <a:ext uri="{FF2B5EF4-FFF2-40B4-BE49-F238E27FC236}">
                <a16:creationId xmlns:a16="http://schemas.microsoft.com/office/drawing/2014/main" id="{FE1CC5F8-7EDD-490E-A02F-C3C4F0249C11}"/>
              </a:ext>
            </a:extLst>
          </p:cNvPr>
          <p:cNvSpPr txBox="1">
            <a:spLocks/>
          </p:cNvSpPr>
          <p:nvPr/>
        </p:nvSpPr>
        <p:spPr>
          <a:xfrm>
            <a:off x="9312264" y="6356350"/>
            <a:ext cx="1977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>
                <a:solidFill>
                  <a:prstClr val="black">
                    <a:tint val="75000"/>
                  </a:prstClr>
                </a:solidFill>
              </a:rPr>
              <a:t>J. L. Rudeiros Fernandez et al.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04712E-9D3F-6906-62DA-EAF9ED57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351" y="2472266"/>
            <a:ext cx="4218515" cy="1502833"/>
          </a:xfrm>
        </p:spPr>
        <p:txBody>
          <a:bodyPr/>
          <a:lstStyle/>
          <a:p>
            <a:r>
              <a:rPr lang="en-US" sz="8000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80501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FF10101-1B42-7D47-8A74-6B7E85359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72AA6-E8B4-9F47-B3A6-38674957AFE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z="1000" dirty="0"/>
              <a:t>High-Field EBIT magnet </a:t>
            </a:r>
            <a:r>
              <a:rPr lang="en-US" dirty="0"/>
              <a:t>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F41E7-8DF8-3F4E-ACF4-93E5E9E9E5E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5" name="Footer Placeholder 21">
            <a:extLst>
              <a:ext uri="{FF2B5EF4-FFF2-40B4-BE49-F238E27FC236}">
                <a16:creationId xmlns:a16="http://schemas.microsoft.com/office/drawing/2014/main" id="{23294F37-3E63-4991-9295-50ED4B61FD80}"/>
              </a:ext>
            </a:extLst>
          </p:cNvPr>
          <p:cNvSpPr txBox="1">
            <a:spLocks/>
          </p:cNvSpPr>
          <p:nvPr/>
        </p:nvSpPr>
        <p:spPr>
          <a:xfrm>
            <a:off x="9312264" y="6356350"/>
            <a:ext cx="1977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>
                <a:solidFill>
                  <a:prstClr val="black">
                    <a:tint val="75000"/>
                  </a:prstClr>
                </a:solidFill>
              </a:rPr>
              <a:t>J. L. Rudeiros Fernandez et al.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02C6DD-9123-DA07-0E5F-906A497D15F2}"/>
              </a:ext>
            </a:extLst>
          </p:cNvPr>
          <p:cNvSpPr txBox="1"/>
          <p:nvPr/>
        </p:nvSpPr>
        <p:spPr>
          <a:xfrm>
            <a:off x="721568" y="1319063"/>
            <a:ext cx="5716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Introduction to Helmholtz coils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Initial design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Magnetic optimization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79577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9753-9B82-2444-A832-A2F5EA35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Introduction to Helmholtz coils</a:t>
            </a:r>
            <a:endParaRPr lang="en-US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79FB-9C38-2D4A-BB0A-17BF2B14F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High-Field EBIT magnet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A0FD9-2410-8344-ACBE-3B3C27FDD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Footer Placeholder 21">
            <a:extLst>
              <a:ext uri="{FF2B5EF4-FFF2-40B4-BE49-F238E27FC236}">
                <a16:creationId xmlns:a16="http://schemas.microsoft.com/office/drawing/2014/main" id="{FE1CC5F8-7EDD-490E-A02F-C3C4F0249C11}"/>
              </a:ext>
            </a:extLst>
          </p:cNvPr>
          <p:cNvSpPr txBox="1">
            <a:spLocks/>
          </p:cNvSpPr>
          <p:nvPr/>
        </p:nvSpPr>
        <p:spPr>
          <a:xfrm>
            <a:off x="9312264" y="6356350"/>
            <a:ext cx="1977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>
                <a:solidFill>
                  <a:prstClr val="black">
                    <a:tint val="75000"/>
                  </a:prstClr>
                </a:solidFill>
              </a:rPr>
              <a:t>J. L. Rudeiros Fernandez et al.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4D29E75-59A2-F106-634A-E70EC9393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35"/>
          <a:stretch/>
        </p:blipFill>
        <p:spPr>
          <a:xfrm>
            <a:off x="7190147" y="702678"/>
            <a:ext cx="4528403" cy="4108807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6E08F26-8FF1-7F1A-CE9D-96B9FAAD8BA9}"/>
              </a:ext>
            </a:extLst>
          </p:cNvPr>
          <p:cNvCxnSpPr>
            <a:cxnSpLocks/>
          </p:cNvCxnSpPr>
          <p:nvPr/>
        </p:nvCxnSpPr>
        <p:spPr>
          <a:xfrm flipV="1">
            <a:off x="3296353" y="1806712"/>
            <a:ext cx="0" cy="160882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4C3FD4D-3E9A-48F0-BC8C-636A3C7D14A7}"/>
              </a:ext>
            </a:extLst>
          </p:cNvPr>
          <p:cNvCxnSpPr>
            <a:cxnSpLocks/>
          </p:cNvCxnSpPr>
          <p:nvPr/>
        </p:nvCxnSpPr>
        <p:spPr>
          <a:xfrm>
            <a:off x="3296353" y="3429344"/>
            <a:ext cx="173154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A5BF591-66E1-E9AE-5C2F-E5B3F1E4580E}"/>
              </a:ext>
            </a:extLst>
          </p:cNvPr>
          <p:cNvSpPr>
            <a:spLocks noChangeAspect="1"/>
          </p:cNvSpPr>
          <p:nvPr/>
        </p:nvSpPr>
        <p:spPr>
          <a:xfrm>
            <a:off x="3260241" y="3358505"/>
            <a:ext cx="143999" cy="14399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116580-A5F9-8CB7-6527-62ED47FE3EE5}"/>
                  </a:ext>
                </a:extLst>
              </p:cNvPr>
              <p:cNvSpPr txBox="1"/>
              <p:nvPr/>
            </p:nvSpPr>
            <p:spPr>
              <a:xfrm>
                <a:off x="2426459" y="1649696"/>
                <a:ext cx="1239883" cy="681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116580-A5F9-8CB7-6527-62ED47FE3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459" y="1649696"/>
                <a:ext cx="1239883" cy="681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51F477-6E96-EB6C-0808-93777703533A}"/>
                  </a:ext>
                </a:extLst>
              </p:cNvPr>
              <p:cNvSpPr txBox="1"/>
              <p:nvPr/>
            </p:nvSpPr>
            <p:spPr>
              <a:xfrm>
                <a:off x="4184867" y="3400937"/>
                <a:ext cx="1239883" cy="681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51F477-6E96-EB6C-0808-937777035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867" y="3400937"/>
                <a:ext cx="1239883" cy="681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6E6622C2-A890-F48C-203A-F2D3016D3974}"/>
              </a:ext>
            </a:extLst>
          </p:cNvPr>
          <p:cNvSpPr/>
          <p:nvPr/>
        </p:nvSpPr>
        <p:spPr>
          <a:xfrm>
            <a:off x="4850253" y="1933750"/>
            <a:ext cx="743353" cy="1013012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6CFEEF-979F-B0EA-FACF-F81FDA864AFB}"/>
              </a:ext>
            </a:extLst>
          </p:cNvPr>
          <p:cNvSpPr/>
          <p:nvPr/>
        </p:nvSpPr>
        <p:spPr>
          <a:xfrm>
            <a:off x="834839" y="1933750"/>
            <a:ext cx="743353" cy="1013012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ABA3013-8BBB-CABF-81BF-15DF36A943C0}"/>
              </a:ext>
            </a:extLst>
          </p:cNvPr>
          <p:cNvGrpSpPr/>
          <p:nvPr/>
        </p:nvGrpSpPr>
        <p:grpSpPr>
          <a:xfrm>
            <a:off x="5034315" y="2266805"/>
            <a:ext cx="395869" cy="396667"/>
            <a:chOff x="3398510" y="3258672"/>
            <a:chExt cx="105598" cy="105811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C4B4629-E2D8-2B5F-7C01-1F02DD384B53}"/>
                </a:ext>
              </a:extLst>
            </p:cNvPr>
            <p:cNvSpPr/>
            <p:nvPr/>
          </p:nvSpPr>
          <p:spPr>
            <a:xfrm>
              <a:off x="3398510" y="3258672"/>
              <a:ext cx="105598" cy="105811"/>
            </a:xfrm>
            <a:custGeom>
              <a:avLst/>
              <a:gdLst>
                <a:gd name="connsiteX0" fmla="*/ 52863 w 105598"/>
                <a:gd name="connsiteY0" fmla="*/ 105849 h 105811"/>
                <a:gd name="connsiteX1" fmla="*/ 90198 w 105598"/>
                <a:gd name="connsiteY1" fmla="*/ 90353 h 105811"/>
                <a:gd name="connsiteX2" fmla="*/ 105662 w 105598"/>
                <a:gd name="connsiteY2" fmla="*/ 52943 h 105811"/>
                <a:gd name="connsiteX3" fmla="*/ 90198 w 105598"/>
                <a:gd name="connsiteY3" fmla="*/ 15534 h 105811"/>
                <a:gd name="connsiteX4" fmla="*/ 52863 w 105598"/>
                <a:gd name="connsiteY4" fmla="*/ 38 h 105811"/>
                <a:gd name="connsiteX5" fmla="*/ 15529 w 105598"/>
                <a:gd name="connsiteY5" fmla="*/ 15534 h 105811"/>
                <a:gd name="connsiteX6" fmla="*/ 64 w 105598"/>
                <a:gd name="connsiteY6" fmla="*/ 52943 h 105811"/>
                <a:gd name="connsiteX7" fmla="*/ 15529 w 105598"/>
                <a:gd name="connsiteY7" fmla="*/ 90353 h 105811"/>
                <a:gd name="connsiteX8" fmla="*/ 52863 w 105598"/>
                <a:gd name="connsiteY8" fmla="*/ 105849 h 10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98" h="105811">
                  <a:moveTo>
                    <a:pt x="52863" y="105849"/>
                  </a:moveTo>
                  <a:cubicBezTo>
                    <a:pt x="66866" y="105849"/>
                    <a:pt x="80296" y="100275"/>
                    <a:pt x="90198" y="90353"/>
                  </a:cubicBezTo>
                  <a:cubicBezTo>
                    <a:pt x="100099" y="80432"/>
                    <a:pt x="105662" y="66974"/>
                    <a:pt x="105662" y="52943"/>
                  </a:cubicBezTo>
                  <a:cubicBezTo>
                    <a:pt x="105662" y="38913"/>
                    <a:pt x="100099" y="25455"/>
                    <a:pt x="90198" y="15534"/>
                  </a:cubicBezTo>
                  <a:cubicBezTo>
                    <a:pt x="80296" y="5612"/>
                    <a:pt x="66866" y="38"/>
                    <a:pt x="52863" y="38"/>
                  </a:cubicBezTo>
                  <a:cubicBezTo>
                    <a:pt x="38861" y="38"/>
                    <a:pt x="25430" y="5612"/>
                    <a:pt x="15529" y="15534"/>
                  </a:cubicBezTo>
                  <a:cubicBezTo>
                    <a:pt x="5627" y="25455"/>
                    <a:pt x="64" y="38913"/>
                    <a:pt x="64" y="52943"/>
                  </a:cubicBezTo>
                  <a:cubicBezTo>
                    <a:pt x="64" y="66974"/>
                    <a:pt x="5627" y="80432"/>
                    <a:pt x="15529" y="90353"/>
                  </a:cubicBezTo>
                  <a:cubicBezTo>
                    <a:pt x="25430" y="100275"/>
                    <a:pt x="38861" y="105849"/>
                    <a:pt x="52863" y="10584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52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1977E5-6DFD-39E8-7AFC-DE22E2668A34}"/>
                </a:ext>
              </a:extLst>
            </p:cNvPr>
            <p:cNvSpPr/>
            <p:nvPr/>
          </p:nvSpPr>
          <p:spPr>
            <a:xfrm>
              <a:off x="3428681" y="3288904"/>
              <a:ext cx="45256" cy="45347"/>
            </a:xfrm>
            <a:custGeom>
              <a:avLst/>
              <a:gdLst>
                <a:gd name="connsiteX0" fmla="*/ 64 w 45256"/>
                <a:gd name="connsiteY0" fmla="*/ 45386 h 45347"/>
                <a:gd name="connsiteX1" fmla="*/ 45320 w 45256"/>
                <a:gd name="connsiteY1" fmla="*/ 38 h 45347"/>
                <a:gd name="connsiteX2" fmla="*/ 64 w 45256"/>
                <a:gd name="connsiteY2" fmla="*/ 38 h 45347"/>
                <a:gd name="connsiteX3" fmla="*/ 45320 w 45256"/>
                <a:gd name="connsiteY3" fmla="*/ 45386 h 4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56" h="45347">
                  <a:moveTo>
                    <a:pt x="64" y="45386"/>
                  </a:moveTo>
                  <a:lnTo>
                    <a:pt x="45320" y="38"/>
                  </a:lnTo>
                  <a:moveTo>
                    <a:pt x="64" y="38"/>
                  </a:moveTo>
                  <a:lnTo>
                    <a:pt x="45320" y="45386"/>
                  </a:lnTo>
                </a:path>
              </a:pathLst>
            </a:custGeom>
            <a:solidFill>
              <a:srgbClr val="FF0000"/>
            </a:solidFill>
            <a:ln w="1452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2CFD57A-0C6F-4AC3-7147-81BD3FD9F1F8}"/>
              </a:ext>
            </a:extLst>
          </p:cNvPr>
          <p:cNvGrpSpPr/>
          <p:nvPr/>
        </p:nvGrpSpPr>
        <p:grpSpPr>
          <a:xfrm flipV="1">
            <a:off x="1008580" y="2266805"/>
            <a:ext cx="395869" cy="396667"/>
            <a:chOff x="1714139" y="3766065"/>
            <a:chExt cx="105598" cy="105811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386F9FB-2FB6-1DFA-2DD6-B4278C81DC8F}"/>
                </a:ext>
              </a:extLst>
            </p:cNvPr>
            <p:cNvSpPr/>
            <p:nvPr/>
          </p:nvSpPr>
          <p:spPr>
            <a:xfrm>
              <a:off x="1744054" y="3796297"/>
              <a:ext cx="45256" cy="45347"/>
            </a:xfrm>
            <a:custGeom>
              <a:avLst/>
              <a:gdLst>
                <a:gd name="connsiteX0" fmla="*/ 22650 w 45256"/>
                <a:gd name="connsiteY0" fmla="*/ 45397 h 45347"/>
                <a:gd name="connsiteX1" fmla="*/ 38650 w 45256"/>
                <a:gd name="connsiteY1" fmla="*/ 38756 h 45347"/>
                <a:gd name="connsiteX2" fmla="*/ 45278 w 45256"/>
                <a:gd name="connsiteY2" fmla="*/ 22723 h 45347"/>
                <a:gd name="connsiteX3" fmla="*/ 38650 w 45256"/>
                <a:gd name="connsiteY3" fmla="*/ 6690 h 45347"/>
                <a:gd name="connsiteX4" fmla="*/ 22650 w 45256"/>
                <a:gd name="connsiteY4" fmla="*/ 49 h 45347"/>
                <a:gd name="connsiteX5" fmla="*/ 6649 w 45256"/>
                <a:gd name="connsiteY5" fmla="*/ 6690 h 45347"/>
                <a:gd name="connsiteX6" fmla="*/ 22 w 45256"/>
                <a:gd name="connsiteY6" fmla="*/ 22723 h 45347"/>
                <a:gd name="connsiteX7" fmla="*/ 6649 w 45256"/>
                <a:gd name="connsiteY7" fmla="*/ 38756 h 45347"/>
                <a:gd name="connsiteX8" fmla="*/ 22650 w 45256"/>
                <a:gd name="connsiteY8" fmla="*/ 45397 h 4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256" h="45347">
                  <a:moveTo>
                    <a:pt x="22650" y="45397"/>
                  </a:moveTo>
                  <a:cubicBezTo>
                    <a:pt x="28651" y="45397"/>
                    <a:pt x="34407" y="43008"/>
                    <a:pt x="38650" y="38756"/>
                  </a:cubicBezTo>
                  <a:cubicBezTo>
                    <a:pt x="42894" y="34504"/>
                    <a:pt x="45278" y="28736"/>
                    <a:pt x="45278" y="22723"/>
                  </a:cubicBezTo>
                  <a:cubicBezTo>
                    <a:pt x="45278" y="16710"/>
                    <a:pt x="42894" y="10942"/>
                    <a:pt x="38650" y="6690"/>
                  </a:cubicBezTo>
                  <a:cubicBezTo>
                    <a:pt x="34407" y="2438"/>
                    <a:pt x="28651" y="49"/>
                    <a:pt x="22650" y="49"/>
                  </a:cubicBezTo>
                  <a:cubicBezTo>
                    <a:pt x="16649" y="49"/>
                    <a:pt x="10893" y="2438"/>
                    <a:pt x="6649" y="6690"/>
                  </a:cubicBezTo>
                  <a:cubicBezTo>
                    <a:pt x="2406" y="10942"/>
                    <a:pt x="22" y="16710"/>
                    <a:pt x="22" y="22723"/>
                  </a:cubicBezTo>
                  <a:cubicBezTo>
                    <a:pt x="22" y="28736"/>
                    <a:pt x="2406" y="34504"/>
                    <a:pt x="6649" y="38756"/>
                  </a:cubicBezTo>
                  <a:cubicBezTo>
                    <a:pt x="10893" y="43008"/>
                    <a:pt x="16649" y="45397"/>
                    <a:pt x="22650" y="45397"/>
                  </a:cubicBezTo>
                  <a:close/>
                </a:path>
              </a:pathLst>
            </a:custGeom>
            <a:solidFill>
              <a:srgbClr val="000000"/>
            </a:solidFill>
            <a:ln w="1452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3A67D73-7364-DE29-1CD1-3C47EF06374B}"/>
                </a:ext>
              </a:extLst>
            </p:cNvPr>
            <p:cNvSpPr/>
            <p:nvPr/>
          </p:nvSpPr>
          <p:spPr>
            <a:xfrm>
              <a:off x="1714139" y="3766065"/>
              <a:ext cx="105598" cy="105811"/>
            </a:xfrm>
            <a:custGeom>
              <a:avLst/>
              <a:gdLst>
                <a:gd name="connsiteX0" fmla="*/ 52821 w 105598"/>
                <a:gd name="connsiteY0" fmla="*/ 105860 h 105811"/>
                <a:gd name="connsiteX1" fmla="*/ 90155 w 105598"/>
                <a:gd name="connsiteY1" fmla="*/ 90365 h 105811"/>
                <a:gd name="connsiteX2" fmla="*/ 105620 w 105598"/>
                <a:gd name="connsiteY2" fmla="*/ 52955 h 105811"/>
                <a:gd name="connsiteX3" fmla="*/ 90155 w 105598"/>
                <a:gd name="connsiteY3" fmla="*/ 15545 h 105811"/>
                <a:gd name="connsiteX4" fmla="*/ 52821 w 105598"/>
                <a:gd name="connsiteY4" fmla="*/ 49 h 105811"/>
                <a:gd name="connsiteX5" fmla="*/ 15486 w 105598"/>
                <a:gd name="connsiteY5" fmla="*/ 15545 h 105811"/>
                <a:gd name="connsiteX6" fmla="*/ 22 w 105598"/>
                <a:gd name="connsiteY6" fmla="*/ 52955 h 105811"/>
                <a:gd name="connsiteX7" fmla="*/ 15486 w 105598"/>
                <a:gd name="connsiteY7" fmla="*/ 90365 h 105811"/>
                <a:gd name="connsiteX8" fmla="*/ 52821 w 105598"/>
                <a:gd name="connsiteY8" fmla="*/ 105860 h 10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98" h="105811">
                  <a:moveTo>
                    <a:pt x="52821" y="105860"/>
                  </a:moveTo>
                  <a:cubicBezTo>
                    <a:pt x="66823" y="105860"/>
                    <a:pt x="80254" y="100286"/>
                    <a:pt x="90155" y="90365"/>
                  </a:cubicBezTo>
                  <a:cubicBezTo>
                    <a:pt x="100057" y="80443"/>
                    <a:pt x="105620" y="66986"/>
                    <a:pt x="105620" y="52955"/>
                  </a:cubicBezTo>
                  <a:cubicBezTo>
                    <a:pt x="105620" y="38924"/>
                    <a:pt x="100057" y="25466"/>
                    <a:pt x="90155" y="15545"/>
                  </a:cubicBezTo>
                  <a:cubicBezTo>
                    <a:pt x="80254" y="5624"/>
                    <a:pt x="66823" y="49"/>
                    <a:pt x="52821" y="49"/>
                  </a:cubicBezTo>
                  <a:cubicBezTo>
                    <a:pt x="38818" y="49"/>
                    <a:pt x="25388" y="5624"/>
                    <a:pt x="15486" y="15545"/>
                  </a:cubicBezTo>
                  <a:cubicBezTo>
                    <a:pt x="5585" y="25466"/>
                    <a:pt x="22" y="38924"/>
                    <a:pt x="22" y="52955"/>
                  </a:cubicBezTo>
                  <a:cubicBezTo>
                    <a:pt x="22" y="66986"/>
                    <a:pt x="5585" y="80443"/>
                    <a:pt x="15486" y="90365"/>
                  </a:cubicBezTo>
                  <a:cubicBezTo>
                    <a:pt x="25388" y="100286"/>
                    <a:pt x="38818" y="105860"/>
                    <a:pt x="52821" y="10586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520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5B81612-4B6B-4F14-4104-BF8BE594C0EC}"/>
              </a:ext>
            </a:extLst>
          </p:cNvPr>
          <p:cNvGrpSpPr/>
          <p:nvPr/>
        </p:nvGrpSpPr>
        <p:grpSpPr>
          <a:xfrm>
            <a:off x="828489" y="3900902"/>
            <a:ext cx="4770237" cy="1031444"/>
            <a:chOff x="834839" y="4730727"/>
            <a:chExt cx="4770237" cy="103144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236124-E953-425E-E7A2-C1ADDAB00D92}"/>
                </a:ext>
              </a:extLst>
            </p:cNvPr>
            <p:cNvSpPr/>
            <p:nvPr/>
          </p:nvSpPr>
          <p:spPr>
            <a:xfrm>
              <a:off x="4861723" y="4730727"/>
              <a:ext cx="743353" cy="1013012"/>
            </a:xfrm>
            <a:prstGeom prst="rect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BBFE3E4-CA3E-5915-D39C-A2D9245E60E2}"/>
                </a:ext>
              </a:extLst>
            </p:cNvPr>
            <p:cNvSpPr/>
            <p:nvPr/>
          </p:nvSpPr>
          <p:spPr>
            <a:xfrm>
              <a:off x="834839" y="4749159"/>
              <a:ext cx="743353" cy="1013012"/>
            </a:xfrm>
            <a:prstGeom prst="rect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6F6700A-0040-2D3E-4E82-DA85056F961F}"/>
                </a:ext>
              </a:extLst>
            </p:cNvPr>
            <p:cNvGrpSpPr/>
            <p:nvPr/>
          </p:nvGrpSpPr>
          <p:grpSpPr>
            <a:xfrm>
              <a:off x="5038712" y="5057295"/>
              <a:ext cx="395869" cy="396667"/>
              <a:chOff x="3398510" y="3258671"/>
              <a:chExt cx="105598" cy="105811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3EF96B8-1F54-FCB9-174D-1165F06D5914}"/>
                  </a:ext>
                </a:extLst>
              </p:cNvPr>
              <p:cNvSpPr/>
              <p:nvPr/>
            </p:nvSpPr>
            <p:spPr>
              <a:xfrm>
                <a:off x="3398510" y="3258671"/>
                <a:ext cx="105598" cy="105811"/>
              </a:xfrm>
              <a:custGeom>
                <a:avLst/>
                <a:gdLst>
                  <a:gd name="connsiteX0" fmla="*/ 52863 w 105598"/>
                  <a:gd name="connsiteY0" fmla="*/ 105849 h 105811"/>
                  <a:gd name="connsiteX1" fmla="*/ 90198 w 105598"/>
                  <a:gd name="connsiteY1" fmla="*/ 90353 h 105811"/>
                  <a:gd name="connsiteX2" fmla="*/ 105662 w 105598"/>
                  <a:gd name="connsiteY2" fmla="*/ 52943 h 105811"/>
                  <a:gd name="connsiteX3" fmla="*/ 90198 w 105598"/>
                  <a:gd name="connsiteY3" fmla="*/ 15534 h 105811"/>
                  <a:gd name="connsiteX4" fmla="*/ 52863 w 105598"/>
                  <a:gd name="connsiteY4" fmla="*/ 38 h 105811"/>
                  <a:gd name="connsiteX5" fmla="*/ 15529 w 105598"/>
                  <a:gd name="connsiteY5" fmla="*/ 15534 h 105811"/>
                  <a:gd name="connsiteX6" fmla="*/ 64 w 105598"/>
                  <a:gd name="connsiteY6" fmla="*/ 52943 h 105811"/>
                  <a:gd name="connsiteX7" fmla="*/ 15529 w 105598"/>
                  <a:gd name="connsiteY7" fmla="*/ 90353 h 105811"/>
                  <a:gd name="connsiteX8" fmla="*/ 52863 w 105598"/>
                  <a:gd name="connsiteY8" fmla="*/ 105849 h 10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598" h="105811">
                    <a:moveTo>
                      <a:pt x="52863" y="105849"/>
                    </a:moveTo>
                    <a:cubicBezTo>
                      <a:pt x="66866" y="105849"/>
                      <a:pt x="80296" y="100275"/>
                      <a:pt x="90198" y="90353"/>
                    </a:cubicBezTo>
                    <a:cubicBezTo>
                      <a:pt x="100099" y="80432"/>
                      <a:pt x="105662" y="66974"/>
                      <a:pt x="105662" y="52943"/>
                    </a:cubicBezTo>
                    <a:cubicBezTo>
                      <a:pt x="105662" y="38913"/>
                      <a:pt x="100099" y="25455"/>
                      <a:pt x="90198" y="15534"/>
                    </a:cubicBezTo>
                    <a:cubicBezTo>
                      <a:pt x="80296" y="5612"/>
                      <a:pt x="66866" y="38"/>
                      <a:pt x="52863" y="38"/>
                    </a:cubicBezTo>
                    <a:cubicBezTo>
                      <a:pt x="38861" y="38"/>
                      <a:pt x="25430" y="5612"/>
                      <a:pt x="15529" y="15534"/>
                    </a:cubicBezTo>
                    <a:cubicBezTo>
                      <a:pt x="5627" y="25455"/>
                      <a:pt x="64" y="38913"/>
                      <a:pt x="64" y="52943"/>
                    </a:cubicBezTo>
                    <a:cubicBezTo>
                      <a:pt x="64" y="66974"/>
                      <a:pt x="5627" y="80432"/>
                      <a:pt x="15529" y="90353"/>
                    </a:cubicBezTo>
                    <a:cubicBezTo>
                      <a:pt x="25430" y="100275"/>
                      <a:pt x="38861" y="105849"/>
                      <a:pt x="52863" y="105849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4520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EC57152E-F098-4667-627D-09567022DD7F}"/>
                  </a:ext>
                </a:extLst>
              </p:cNvPr>
              <p:cNvSpPr/>
              <p:nvPr/>
            </p:nvSpPr>
            <p:spPr>
              <a:xfrm>
                <a:off x="3428681" y="3288904"/>
                <a:ext cx="45256" cy="45347"/>
              </a:xfrm>
              <a:custGeom>
                <a:avLst/>
                <a:gdLst>
                  <a:gd name="connsiteX0" fmla="*/ 64 w 45256"/>
                  <a:gd name="connsiteY0" fmla="*/ 45386 h 45347"/>
                  <a:gd name="connsiteX1" fmla="*/ 45320 w 45256"/>
                  <a:gd name="connsiteY1" fmla="*/ 38 h 45347"/>
                  <a:gd name="connsiteX2" fmla="*/ 64 w 45256"/>
                  <a:gd name="connsiteY2" fmla="*/ 38 h 45347"/>
                  <a:gd name="connsiteX3" fmla="*/ 45320 w 45256"/>
                  <a:gd name="connsiteY3" fmla="*/ 45386 h 45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256" h="45347">
                    <a:moveTo>
                      <a:pt x="64" y="45386"/>
                    </a:moveTo>
                    <a:lnTo>
                      <a:pt x="45320" y="38"/>
                    </a:lnTo>
                    <a:moveTo>
                      <a:pt x="64" y="38"/>
                    </a:moveTo>
                    <a:lnTo>
                      <a:pt x="45320" y="45386"/>
                    </a:lnTo>
                  </a:path>
                </a:pathLst>
              </a:custGeom>
              <a:solidFill>
                <a:srgbClr val="FF0000"/>
              </a:solidFill>
              <a:ln w="14520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DF427DB-7C41-EF28-2036-460495E534A0}"/>
                </a:ext>
              </a:extLst>
            </p:cNvPr>
            <p:cNvGrpSpPr/>
            <p:nvPr/>
          </p:nvGrpSpPr>
          <p:grpSpPr>
            <a:xfrm flipV="1">
              <a:off x="1008580" y="5038899"/>
              <a:ext cx="395869" cy="396667"/>
              <a:chOff x="1714139" y="3766065"/>
              <a:chExt cx="105598" cy="105811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E30E2AA-0E43-FBAA-FDCE-ADDF31DACF97}"/>
                  </a:ext>
                </a:extLst>
              </p:cNvPr>
              <p:cNvSpPr/>
              <p:nvPr/>
            </p:nvSpPr>
            <p:spPr>
              <a:xfrm>
                <a:off x="1744054" y="3796297"/>
                <a:ext cx="45256" cy="45347"/>
              </a:xfrm>
              <a:custGeom>
                <a:avLst/>
                <a:gdLst>
                  <a:gd name="connsiteX0" fmla="*/ 22650 w 45256"/>
                  <a:gd name="connsiteY0" fmla="*/ 45397 h 45347"/>
                  <a:gd name="connsiteX1" fmla="*/ 38650 w 45256"/>
                  <a:gd name="connsiteY1" fmla="*/ 38756 h 45347"/>
                  <a:gd name="connsiteX2" fmla="*/ 45278 w 45256"/>
                  <a:gd name="connsiteY2" fmla="*/ 22723 h 45347"/>
                  <a:gd name="connsiteX3" fmla="*/ 38650 w 45256"/>
                  <a:gd name="connsiteY3" fmla="*/ 6690 h 45347"/>
                  <a:gd name="connsiteX4" fmla="*/ 22650 w 45256"/>
                  <a:gd name="connsiteY4" fmla="*/ 49 h 45347"/>
                  <a:gd name="connsiteX5" fmla="*/ 6649 w 45256"/>
                  <a:gd name="connsiteY5" fmla="*/ 6690 h 45347"/>
                  <a:gd name="connsiteX6" fmla="*/ 22 w 45256"/>
                  <a:gd name="connsiteY6" fmla="*/ 22723 h 45347"/>
                  <a:gd name="connsiteX7" fmla="*/ 6649 w 45256"/>
                  <a:gd name="connsiteY7" fmla="*/ 38756 h 45347"/>
                  <a:gd name="connsiteX8" fmla="*/ 22650 w 45256"/>
                  <a:gd name="connsiteY8" fmla="*/ 45397 h 45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256" h="45347">
                    <a:moveTo>
                      <a:pt x="22650" y="45397"/>
                    </a:moveTo>
                    <a:cubicBezTo>
                      <a:pt x="28651" y="45397"/>
                      <a:pt x="34407" y="43008"/>
                      <a:pt x="38650" y="38756"/>
                    </a:cubicBezTo>
                    <a:cubicBezTo>
                      <a:pt x="42894" y="34504"/>
                      <a:pt x="45278" y="28736"/>
                      <a:pt x="45278" y="22723"/>
                    </a:cubicBezTo>
                    <a:cubicBezTo>
                      <a:pt x="45278" y="16710"/>
                      <a:pt x="42894" y="10942"/>
                      <a:pt x="38650" y="6690"/>
                    </a:cubicBezTo>
                    <a:cubicBezTo>
                      <a:pt x="34407" y="2438"/>
                      <a:pt x="28651" y="49"/>
                      <a:pt x="22650" y="49"/>
                    </a:cubicBezTo>
                    <a:cubicBezTo>
                      <a:pt x="16649" y="49"/>
                      <a:pt x="10893" y="2438"/>
                      <a:pt x="6649" y="6690"/>
                    </a:cubicBezTo>
                    <a:cubicBezTo>
                      <a:pt x="2406" y="10942"/>
                      <a:pt x="22" y="16710"/>
                      <a:pt x="22" y="22723"/>
                    </a:cubicBezTo>
                    <a:cubicBezTo>
                      <a:pt x="22" y="28736"/>
                      <a:pt x="2406" y="34504"/>
                      <a:pt x="6649" y="38756"/>
                    </a:cubicBezTo>
                    <a:cubicBezTo>
                      <a:pt x="10893" y="43008"/>
                      <a:pt x="16649" y="45397"/>
                      <a:pt x="22650" y="453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4520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3DAA28E8-638B-6CAE-2436-9A27CEC117DB}"/>
                  </a:ext>
                </a:extLst>
              </p:cNvPr>
              <p:cNvSpPr/>
              <p:nvPr/>
            </p:nvSpPr>
            <p:spPr>
              <a:xfrm>
                <a:off x="1714139" y="3766065"/>
                <a:ext cx="105598" cy="105811"/>
              </a:xfrm>
              <a:custGeom>
                <a:avLst/>
                <a:gdLst>
                  <a:gd name="connsiteX0" fmla="*/ 52821 w 105598"/>
                  <a:gd name="connsiteY0" fmla="*/ 105860 h 105811"/>
                  <a:gd name="connsiteX1" fmla="*/ 90155 w 105598"/>
                  <a:gd name="connsiteY1" fmla="*/ 90365 h 105811"/>
                  <a:gd name="connsiteX2" fmla="*/ 105620 w 105598"/>
                  <a:gd name="connsiteY2" fmla="*/ 52955 h 105811"/>
                  <a:gd name="connsiteX3" fmla="*/ 90155 w 105598"/>
                  <a:gd name="connsiteY3" fmla="*/ 15545 h 105811"/>
                  <a:gd name="connsiteX4" fmla="*/ 52821 w 105598"/>
                  <a:gd name="connsiteY4" fmla="*/ 49 h 105811"/>
                  <a:gd name="connsiteX5" fmla="*/ 15486 w 105598"/>
                  <a:gd name="connsiteY5" fmla="*/ 15545 h 105811"/>
                  <a:gd name="connsiteX6" fmla="*/ 22 w 105598"/>
                  <a:gd name="connsiteY6" fmla="*/ 52955 h 105811"/>
                  <a:gd name="connsiteX7" fmla="*/ 15486 w 105598"/>
                  <a:gd name="connsiteY7" fmla="*/ 90365 h 105811"/>
                  <a:gd name="connsiteX8" fmla="*/ 52821 w 105598"/>
                  <a:gd name="connsiteY8" fmla="*/ 105860 h 10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598" h="105811">
                    <a:moveTo>
                      <a:pt x="52821" y="105860"/>
                    </a:moveTo>
                    <a:cubicBezTo>
                      <a:pt x="66823" y="105860"/>
                      <a:pt x="80254" y="100286"/>
                      <a:pt x="90155" y="90365"/>
                    </a:cubicBezTo>
                    <a:cubicBezTo>
                      <a:pt x="100057" y="80443"/>
                      <a:pt x="105620" y="66986"/>
                      <a:pt x="105620" y="52955"/>
                    </a:cubicBezTo>
                    <a:cubicBezTo>
                      <a:pt x="105620" y="38924"/>
                      <a:pt x="100057" y="25466"/>
                      <a:pt x="90155" y="15545"/>
                    </a:cubicBezTo>
                    <a:cubicBezTo>
                      <a:pt x="80254" y="5624"/>
                      <a:pt x="66823" y="49"/>
                      <a:pt x="52821" y="49"/>
                    </a:cubicBezTo>
                    <a:cubicBezTo>
                      <a:pt x="38818" y="49"/>
                      <a:pt x="25388" y="5624"/>
                      <a:pt x="15486" y="15545"/>
                    </a:cubicBezTo>
                    <a:cubicBezTo>
                      <a:pt x="5585" y="25466"/>
                      <a:pt x="22" y="38924"/>
                      <a:pt x="22" y="52955"/>
                    </a:cubicBezTo>
                    <a:cubicBezTo>
                      <a:pt x="22" y="66986"/>
                      <a:pt x="5585" y="80443"/>
                      <a:pt x="15486" y="90365"/>
                    </a:cubicBezTo>
                    <a:cubicBezTo>
                      <a:pt x="25388" y="100286"/>
                      <a:pt x="38818" y="105860"/>
                      <a:pt x="52821" y="10586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4520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E9F6FA5-98BD-4194-11FE-21E4BADDA821}"/>
                  </a:ext>
                </a:extLst>
              </p:cNvPr>
              <p:cNvSpPr txBox="1"/>
              <p:nvPr/>
            </p:nvSpPr>
            <p:spPr>
              <a:xfrm>
                <a:off x="6273085" y="5152233"/>
                <a:ext cx="5445465" cy="1034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den>
                                          </m:f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den>
                                          </m:f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E9F6FA5-98BD-4194-11FE-21E4BADDA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085" y="5152233"/>
                <a:ext cx="5445465" cy="10346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F2058FD-7DF6-5CEB-43FF-6D1050557777}"/>
              </a:ext>
            </a:extLst>
          </p:cNvPr>
          <p:cNvCxnSpPr>
            <a:cxnSpLocks/>
          </p:cNvCxnSpPr>
          <p:nvPr/>
        </p:nvCxnSpPr>
        <p:spPr>
          <a:xfrm>
            <a:off x="3296353" y="2467502"/>
            <a:ext cx="1942397" cy="0"/>
          </a:xfrm>
          <a:prstGeom prst="straightConnector1">
            <a:avLst/>
          </a:prstGeom>
          <a:ln w="22225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5DF7D1D3-FF26-10B5-9ACF-2CE47B1ABDAF}"/>
              </a:ext>
            </a:extLst>
          </p:cNvPr>
          <p:cNvSpPr txBox="1"/>
          <p:nvPr/>
        </p:nvSpPr>
        <p:spPr>
          <a:xfrm>
            <a:off x="4164783" y="2230021"/>
            <a:ext cx="9826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u="none" strike="noStrike" dirty="0">
                <a:solidFill>
                  <a:srgbClr val="000000"/>
                </a:solidFill>
                <a:effectLst/>
              </a:rPr>
              <a:t>R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23320A8-6664-3AC7-7ACA-455C0303D573}"/>
              </a:ext>
            </a:extLst>
          </p:cNvPr>
          <p:cNvCxnSpPr>
            <a:cxnSpLocks/>
          </p:cNvCxnSpPr>
          <p:nvPr/>
        </p:nvCxnSpPr>
        <p:spPr>
          <a:xfrm rot="5400000">
            <a:off x="4254814" y="3444230"/>
            <a:ext cx="1942397" cy="0"/>
          </a:xfrm>
          <a:prstGeom prst="straightConnector1">
            <a:avLst/>
          </a:prstGeom>
          <a:ln w="22225">
            <a:solidFill>
              <a:srgbClr val="000000"/>
            </a:solidFill>
            <a:headEnd type="triangle"/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815C202E-B2E0-904F-4513-64C8FA7FDA7C}"/>
              </a:ext>
            </a:extLst>
          </p:cNvPr>
          <p:cNvSpPr txBox="1"/>
          <p:nvPr/>
        </p:nvSpPr>
        <p:spPr>
          <a:xfrm>
            <a:off x="5249691" y="3239520"/>
            <a:ext cx="9826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u="none" strike="noStrike" dirty="0">
                <a:solidFill>
                  <a:srgbClr val="000000"/>
                </a:solidFill>
                <a:effectLst/>
              </a:rPr>
              <a:t>R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97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9753-9B82-2444-A832-A2F5EA35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Initial design</a:t>
            </a:r>
            <a:endParaRPr lang="en-US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79FB-9C38-2D4A-BB0A-17BF2B14F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High-Field EBIT magnet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A0FD9-2410-8344-ACBE-3B3C27FDD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Footer Placeholder 21">
            <a:extLst>
              <a:ext uri="{FF2B5EF4-FFF2-40B4-BE49-F238E27FC236}">
                <a16:creationId xmlns:a16="http://schemas.microsoft.com/office/drawing/2014/main" id="{FE1CC5F8-7EDD-490E-A02F-C3C4F0249C11}"/>
              </a:ext>
            </a:extLst>
          </p:cNvPr>
          <p:cNvSpPr txBox="1">
            <a:spLocks/>
          </p:cNvSpPr>
          <p:nvPr/>
        </p:nvSpPr>
        <p:spPr>
          <a:xfrm>
            <a:off x="9312264" y="6356350"/>
            <a:ext cx="1977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>
                <a:solidFill>
                  <a:prstClr val="black">
                    <a:tint val="75000"/>
                  </a:prstClr>
                </a:solidFill>
              </a:rPr>
              <a:t>J. L. Rudeiros Fernandez et al.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8F5225-223A-6024-8C58-4E7C99E48125}"/>
              </a:ext>
            </a:extLst>
          </p:cNvPr>
          <p:cNvSpPr txBox="1"/>
          <p:nvPr/>
        </p:nvSpPr>
        <p:spPr>
          <a:xfrm>
            <a:off x="723024" y="1499300"/>
            <a:ext cx="5485740" cy="2169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4198B5"/>
              </a:buClr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Conductor and winding assumptions:</a:t>
            </a:r>
          </a:p>
          <a:p>
            <a:pPr marL="171450" marR="0" lvl="0" indent="-17145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4198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303C"/>
                </a:solidFill>
                <a:latin typeface="Arial" panose="020B0604020202020204"/>
              </a:rPr>
              <a:t>Nb</a:t>
            </a:r>
            <a:r>
              <a:rPr lang="en-US" sz="2000" baseline="-25000" dirty="0">
                <a:solidFill>
                  <a:srgbClr val="00303C"/>
                </a:solidFill>
                <a:latin typeface="Arial" panose="020B0604020202020204"/>
              </a:rPr>
              <a:t>3</a:t>
            </a:r>
            <a:r>
              <a:rPr lang="en-US" sz="2000" dirty="0">
                <a:solidFill>
                  <a:srgbClr val="00303C"/>
                </a:solidFill>
                <a:latin typeface="Arial" panose="020B0604020202020204"/>
              </a:rPr>
              <a:t>Sn strand 0.6 mm diameter.</a:t>
            </a:r>
          </a:p>
          <a:p>
            <a:pPr marL="171450" marR="0" lvl="0" indent="-17145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4198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303C"/>
                </a:solidFill>
                <a:latin typeface="Arial" panose="020B0604020202020204"/>
              </a:rPr>
              <a:t>Glass fiber insulation of thickness 50 um.</a:t>
            </a:r>
          </a:p>
          <a:p>
            <a:pPr marL="171450" marR="0" lvl="0" indent="-17145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4198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Hexagonal packing win</a:t>
            </a:r>
            <a:r>
              <a:rPr lang="en-US" sz="2000" dirty="0">
                <a:solidFill>
                  <a:srgbClr val="00303C"/>
                </a:solidFill>
                <a:latin typeface="Arial" panose="020B0604020202020204"/>
              </a:rPr>
              <a:t>ding.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303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5425" marR="0" lvl="0" indent="-225425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4198B5"/>
              </a:buClr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03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4C86E2-886D-9B51-FA81-D9E6C4EBF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47" y="3475150"/>
            <a:ext cx="3830338" cy="28811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349B77-EA97-D984-AE60-05B7F840A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34" y="1814588"/>
            <a:ext cx="6128695" cy="45110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61F1C56-62BA-3A4E-3B44-0F885A4C3DDF}"/>
              </a:ext>
            </a:extLst>
          </p:cNvPr>
          <p:cNvSpPr txBox="1"/>
          <p:nvPr/>
        </p:nvSpPr>
        <p:spPr>
          <a:xfrm>
            <a:off x="3905250" y="544802"/>
            <a:ext cx="6299200" cy="373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2625" lvl="1" indent="-225425">
              <a:lnSpc>
                <a:spcPct val="110000"/>
              </a:lnSpc>
              <a:spcBef>
                <a:spcPts val="800"/>
              </a:spcBef>
              <a:buClr>
                <a:srgbClr val="4198B5"/>
              </a:buClr>
              <a:buFont typeface="Arial"/>
              <a:buChar char="•"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3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Central target field: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T at 4.2 K</a:t>
            </a:r>
          </a:p>
        </p:txBody>
      </p:sp>
    </p:spTree>
    <p:extLst>
      <p:ext uri="{BB962C8B-B14F-4D97-AF65-F5344CB8AC3E}">
        <p14:creationId xmlns:p14="http://schemas.microsoft.com/office/powerpoint/2010/main" val="242686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9753-9B82-2444-A832-A2F5EA35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Initial design</a:t>
            </a:r>
            <a:endParaRPr lang="en-US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79FB-9C38-2D4A-BB0A-17BF2B14F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High-Field EBIT magnet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A0FD9-2410-8344-ACBE-3B3C27FDD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Footer Placeholder 21">
            <a:extLst>
              <a:ext uri="{FF2B5EF4-FFF2-40B4-BE49-F238E27FC236}">
                <a16:creationId xmlns:a16="http://schemas.microsoft.com/office/drawing/2014/main" id="{FE1CC5F8-7EDD-490E-A02F-C3C4F0249C11}"/>
              </a:ext>
            </a:extLst>
          </p:cNvPr>
          <p:cNvSpPr txBox="1">
            <a:spLocks/>
          </p:cNvSpPr>
          <p:nvPr/>
        </p:nvSpPr>
        <p:spPr>
          <a:xfrm>
            <a:off x="9312264" y="6356350"/>
            <a:ext cx="1977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>
                <a:solidFill>
                  <a:prstClr val="black">
                    <a:tint val="75000"/>
                  </a:prstClr>
                </a:solidFill>
              </a:rPr>
              <a:t>J. L. Rudeiros Fernandez et al.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1F1C56-62BA-3A4E-3B44-0F885A4C3DDF}"/>
              </a:ext>
            </a:extLst>
          </p:cNvPr>
          <p:cNvSpPr txBox="1"/>
          <p:nvPr/>
        </p:nvSpPr>
        <p:spPr>
          <a:xfrm>
            <a:off x="3905250" y="544802"/>
            <a:ext cx="6299200" cy="373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2625" lvl="1" indent="-225425">
              <a:lnSpc>
                <a:spcPct val="110000"/>
              </a:lnSpc>
              <a:spcBef>
                <a:spcPts val="800"/>
              </a:spcBef>
              <a:buClr>
                <a:srgbClr val="4198B5"/>
              </a:buClr>
              <a:buFont typeface="Arial"/>
              <a:buChar char="•"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3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Central target field: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T at 4.2 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5AC662-A268-A6E4-6273-C9ECD3C09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9" y="1497452"/>
            <a:ext cx="2369906" cy="43672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D417B2-0919-ED39-76BE-26A708571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850" y="1412837"/>
            <a:ext cx="4474671" cy="4451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FAA515-CFEC-DE09-1411-C7C98405F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048" y="1412837"/>
            <a:ext cx="4446353" cy="446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73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9753-9B82-2444-A832-A2F5EA35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Initial design</a:t>
            </a:r>
            <a:endParaRPr lang="en-US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79FB-9C38-2D4A-BB0A-17BF2B14F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High-Field EBIT magnet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A0FD9-2410-8344-ACBE-3B3C27FDD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Footer Placeholder 21">
            <a:extLst>
              <a:ext uri="{FF2B5EF4-FFF2-40B4-BE49-F238E27FC236}">
                <a16:creationId xmlns:a16="http://schemas.microsoft.com/office/drawing/2014/main" id="{FE1CC5F8-7EDD-490E-A02F-C3C4F0249C11}"/>
              </a:ext>
            </a:extLst>
          </p:cNvPr>
          <p:cNvSpPr txBox="1">
            <a:spLocks/>
          </p:cNvSpPr>
          <p:nvPr/>
        </p:nvSpPr>
        <p:spPr>
          <a:xfrm>
            <a:off x="9312264" y="6356350"/>
            <a:ext cx="1977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>
                <a:solidFill>
                  <a:prstClr val="black">
                    <a:tint val="75000"/>
                  </a:prstClr>
                </a:solidFill>
              </a:rPr>
              <a:t>J. L. Rudeiros Fernandez et al.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1F1C56-62BA-3A4E-3B44-0F885A4C3DDF}"/>
              </a:ext>
            </a:extLst>
          </p:cNvPr>
          <p:cNvSpPr txBox="1"/>
          <p:nvPr/>
        </p:nvSpPr>
        <p:spPr>
          <a:xfrm>
            <a:off x="3905250" y="544802"/>
            <a:ext cx="6299200" cy="373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2625" lvl="1" indent="-225425">
              <a:lnSpc>
                <a:spcPct val="110000"/>
              </a:lnSpc>
              <a:spcBef>
                <a:spcPts val="800"/>
              </a:spcBef>
              <a:buClr>
                <a:srgbClr val="4198B5"/>
              </a:buClr>
              <a:buFont typeface="Arial"/>
              <a:buChar char="•"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3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Central target field: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T at 4.2 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4A6498-9EA4-3A01-A0E0-45C82F44C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571" y="1884117"/>
            <a:ext cx="6053119" cy="43798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3F1021-8BA6-1AA9-09B3-2080EE5357E8}"/>
              </a:ext>
            </a:extLst>
          </p:cNvPr>
          <p:cNvSpPr txBox="1"/>
          <p:nvPr/>
        </p:nvSpPr>
        <p:spPr>
          <a:xfrm>
            <a:off x="4736864" y="1422452"/>
            <a:ext cx="62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Central field uniformity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C0BA10-1D60-BD28-5E93-4C9426AF9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00" y="1976450"/>
            <a:ext cx="3834258" cy="38506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D65DB3-6388-CD0F-E28E-A75F0E7B96CF}"/>
              </a:ext>
            </a:extLst>
          </p:cNvPr>
          <p:cNvCxnSpPr>
            <a:cxnSpLocks/>
          </p:cNvCxnSpPr>
          <p:nvPr/>
        </p:nvCxnSpPr>
        <p:spPr>
          <a:xfrm>
            <a:off x="1685562" y="3882468"/>
            <a:ext cx="0" cy="291610"/>
          </a:xfrm>
          <a:prstGeom prst="line">
            <a:avLst/>
          </a:prstGeom>
          <a:ln w="603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3D9FE1-BBC1-5A79-2B76-EECE7C16177A}"/>
              </a:ext>
            </a:extLst>
          </p:cNvPr>
          <p:cNvCxnSpPr>
            <a:cxnSpLocks/>
          </p:cNvCxnSpPr>
          <p:nvPr/>
        </p:nvCxnSpPr>
        <p:spPr>
          <a:xfrm>
            <a:off x="1685562" y="3882468"/>
            <a:ext cx="7191738" cy="1819832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0A1EEC-CE83-D8D8-26DC-5C17518DC80B}"/>
              </a:ext>
            </a:extLst>
          </p:cNvPr>
          <p:cNvCxnSpPr>
            <a:cxnSpLocks/>
          </p:cNvCxnSpPr>
          <p:nvPr/>
        </p:nvCxnSpPr>
        <p:spPr>
          <a:xfrm>
            <a:off x="1685561" y="4174078"/>
            <a:ext cx="5261339" cy="1528222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00CF5B7-B917-43ED-0738-67DBD5B24855}"/>
              </a:ext>
            </a:extLst>
          </p:cNvPr>
          <p:cNvSpPr txBox="1"/>
          <p:nvPr/>
        </p:nvSpPr>
        <p:spPr>
          <a:xfrm>
            <a:off x="4687058" y="1032624"/>
            <a:ext cx="6161799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Field uniformity (objective of 0.02 % along 20 mm in the axis at 100 um)</a:t>
            </a:r>
          </a:p>
        </p:txBody>
      </p:sp>
    </p:spTree>
    <p:extLst>
      <p:ext uri="{BB962C8B-B14F-4D97-AF65-F5344CB8AC3E}">
        <p14:creationId xmlns:p14="http://schemas.microsoft.com/office/powerpoint/2010/main" val="201634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9753-9B82-2444-A832-A2F5EA35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Initial design</a:t>
            </a:r>
            <a:endParaRPr lang="en-US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79FB-9C38-2D4A-BB0A-17BF2B14F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High-Field EBIT magnet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A0FD9-2410-8344-ACBE-3B3C27FDD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Footer Placeholder 21">
            <a:extLst>
              <a:ext uri="{FF2B5EF4-FFF2-40B4-BE49-F238E27FC236}">
                <a16:creationId xmlns:a16="http://schemas.microsoft.com/office/drawing/2014/main" id="{FE1CC5F8-7EDD-490E-A02F-C3C4F0249C11}"/>
              </a:ext>
            </a:extLst>
          </p:cNvPr>
          <p:cNvSpPr txBox="1">
            <a:spLocks/>
          </p:cNvSpPr>
          <p:nvPr/>
        </p:nvSpPr>
        <p:spPr>
          <a:xfrm>
            <a:off x="9312264" y="6356350"/>
            <a:ext cx="1977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>
                <a:solidFill>
                  <a:prstClr val="black">
                    <a:tint val="75000"/>
                  </a:prstClr>
                </a:solidFill>
              </a:rPr>
              <a:t>J. L. Rudeiros Fernandez et al.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1F1C56-62BA-3A4E-3B44-0F885A4C3DDF}"/>
              </a:ext>
            </a:extLst>
          </p:cNvPr>
          <p:cNvSpPr txBox="1"/>
          <p:nvPr/>
        </p:nvSpPr>
        <p:spPr>
          <a:xfrm>
            <a:off x="3905250" y="544802"/>
            <a:ext cx="6299200" cy="373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2625" lvl="1" indent="-225425">
              <a:lnSpc>
                <a:spcPct val="110000"/>
              </a:lnSpc>
              <a:spcBef>
                <a:spcPts val="800"/>
              </a:spcBef>
              <a:buClr>
                <a:srgbClr val="4198B5"/>
              </a:buClr>
              <a:buFont typeface="Arial"/>
              <a:buChar char="•"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3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Central target field: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T at 4.2 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CC3DC9-6D29-5F46-1DDA-67563B26D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322" y="1902178"/>
            <a:ext cx="5875830" cy="44009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2B178-443A-409A-9CE1-8A8042AD005C}"/>
              </a:ext>
            </a:extLst>
          </p:cNvPr>
          <p:cNvSpPr txBox="1"/>
          <p:nvPr/>
        </p:nvSpPr>
        <p:spPr>
          <a:xfrm>
            <a:off x="4870322" y="1616480"/>
            <a:ext cx="62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303C"/>
                </a:solidFill>
                <a:latin typeface="Arial" panose="020B0604020202020204"/>
              </a:rPr>
              <a:t>Field angular deviation @ 2 mm from center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E20DA3-EA74-D84C-0293-8EED62671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00" y="1976450"/>
            <a:ext cx="3834258" cy="385064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A216FB-D840-B4CC-8EC7-69C4073A95BE}"/>
              </a:ext>
            </a:extLst>
          </p:cNvPr>
          <p:cNvCxnSpPr>
            <a:cxnSpLocks/>
          </p:cNvCxnSpPr>
          <p:nvPr/>
        </p:nvCxnSpPr>
        <p:spPr>
          <a:xfrm>
            <a:off x="1685562" y="3882468"/>
            <a:ext cx="0" cy="291610"/>
          </a:xfrm>
          <a:prstGeom prst="line">
            <a:avLst/>
          </a:prstGeom>
          <a:ln w="603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C1B41B-FA77-B168-6C74-21748A61CD4A}"/>
              </a:ext>
            </a:extLst>
          </p:cNvPr>
          <p:cNvCxnSpPr>
            <a:cxnSpLocks/>
          </p:cNvCxnSpPr>
          <p:nvPr/>
        </p:nvCxnSpPr>
        <p:spPr>
          <a:xfrm>
            <a:off x="1685562" y="3882468"/>
            <a:ext cx="7544163" cy="1819832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A3DB01-CE0C-4C1F-6267-A0F7CE298B1A}"/>
              </a:ext>
            </a:extLst>
          </p:cNvPr>
          <p:cNvCxnSpPr>
            <a:cxnSpLocks/>
          </p:cNvCxnSpPr>
          <p:nvPr/>
        </p:nvCxnSpPr>
        <p:spPr>
          <a:xfrm>
            <a:off x="1685561" y="4174078"/>
            <a:ext cx="5261339" cy="1528222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45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9753-9B82-2444-A832-A2F5EA35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Initial design</a:t>
            </a:r>
            <a:endParaRPr lang="en-US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79FB-9C38-2D4A-BB0A-17BF2B14F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High-Field EBIT magnet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A0FD9-2410-8344-ACBE-3B3C27FDD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Footer Placeholder 21">
            <a:extLst>
              <a:ext uri="{FF2B5EF4-FFF2-40B4-BE49-F238E27FC236}">
                <a16:creationId xmlns:a16="http://schemas.microsoft.com/office/drawing/2014/main" id="{FE1CC5F8-7EDD-490E-A02F-C3C4F0249C11}"/>
              </a:ext>
            </a:extLst>
          </p:cNvPr>
          <p:cNvSpPr txBox="1">
            <a:spLocks/>
          </p:cNvSpPr>
          <p:nvPr/>
        </p:nvSpPr>
        <p:spPr>
          <a:xfrm>
            <a:off x="9312264" y="6356350"/>
            <a:ext cx="1977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>
                <a:solidFill>
                  <a:prstClr val="black">
                    <a:tint val="75000"/>
                  </a:prstClr>
                </a:solidFill>
              </a:rPr>
              <a:t>J. L. Rudeiros Fernandez et al.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1F1C56-62BA-3A4E-3B44-0F885A4C3DDF}"/>
              </a:ext>
            </a:extLst>
          </p:cNvPr>
          <p:cNvSpPr txBox="1"/>
          <p:nvPr/>
        </p:nvSpPr>
        <p:spPr>
          <a:xfrm>
            <a:off x="3905250" y="544802"/>
            <a:ext cx="6299200" cy="373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2625" lvl="1" indent="-225425">
              <a:lnSpc>
                <a:spcPct val="110000"/>
              </a:lnSpc>
              <a:spcBef>
                <a:spcPts val="800"/>
              </a:spcBef>
              <a:buClr>
                <a:srgbClr val="4198B5"/>
              </a:buClr>
              <a:buFont typeface="Arial"/>
              <a:buChar char="•"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3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Central target field: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T at 4.2 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110CA4-DE78-8C39-15DF-0FA95D2FD883}"/>
              </a:ext>
            </a:extLst>
          </p:cNvPr>
          <p:cNvSpPr txBox="1"/>
          <p:nvPr/>
        </p:nvSpPr>
        <p:spPr>
          <a:xfrm>
            <a:off x="4622564" y="1422452"/>
            <a:ext cx="62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Operational margin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9C7CC7-D501-BDEA-9E9B-C4774DD09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00" y="1976450"/>
            <a:ext cx="3834258" cy="3850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8D8320-B30E-314E-EE6E-7F0D0440C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770" y="1822494"/>
            <a:ext cx="5769013" cy="42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1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9753-9B82-2444-A832-A2F5EA35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Initial design</a:t>
            </a:r>
            <a:endParaRPr lang="en-US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79FB-9C38-2D4A-BB0A-17BF2B14F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High-Field EBIT magnet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A0FD9-2410-8344-ACBE-3B3C27FDD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Footer Placeholder 21">
            <a:extLst>
              <a:ext uri="{FF2B5EF4-FFF2-40B4-BE49-F238E27FC236}">
                <a16:creationId xmlns:a16="http://schemas.microsoft.com/office/drawing/2014/main" id="{FE1CC5F8-7EDD-490E-A02F-C3C4F0249C11}"/>
              </a:ext>
            </a:extLst>
          </p:cNvPr>
          <p:cNvSpPr txBox="1">
            <a:spLocks/>
          </p:cNvSpPr>
          <p:nvPr/>
        </p:nvSpPr>
        <p:spPr>
          <a:xfrm>
            <a:off x="9312264" y="6356350"/>
            <a:ext cx="1977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>
                <a:solidFill>
                  <a:prstClr val="black">
                    <a:tint val="75000"/>
                  </a:prstClr>
                </a:solidFill>
              </a:rPr>
              <a:t>J. L. Rudeiros Fernandez et al.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1F1C56-62BA-3A4E-3B44-0F885A4C3DDF}"/>
              </a:ext>
            </a:extLst>
          </p:cNvPr>
          <p:cNvSpPr txBox="1"/>
          <p:nvPr/>
        </p:nvSpPr>
        <p:spPr>
          <a:xfrm>
            <a:off x="3905250" y="544802"/>
            <a:ext cx="6299200" cy="373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2625" lvl="1" indent="-225425">
              <a:lnSpc>
                <a:spcPct val="110000"/>
              </a:lnSpc>
              <a:spcBef>
                <a:spcPts val="800"/>
              </a:spcBef>
              <a:buClr>
                <a:srgbClr val="4198B5"/>
              </a:buClr>
              <a:buFont typeface="Arial"/>
              <a:buChar char="•"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3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Central target field: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T at 4.2 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DD5D28-C9EB-2740-737A-FA89CA047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208" y="891964"/>
            <a:ext cx="2209140" cy="5448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759C02-D869-3E69-251B-8B11434DF3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900" y="2521059"/>
            <a:ext cx="3136900" cy="394916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20EAD3E-0BF3-10FD-FE49-E6AE1F937D2A}"/>
              </a:ext>
            </a:extLst>
          </p:cNvPr>
          <p:cNvGrpSpPr/>
          <p:nvPr/>
        </p:nvGrpSpPr>
        <p:grpSpPr>
          <a:xfrm>
            <a:off x="7054850" y="1203046"/>
            <a:ext cx="4194573" cy="4956096"/>
            <a:chOff x="3438762" y="1400253"/>
            <a:chExt cx="4194573" cy="49560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9E608E6-B53F-10F2-012E-5865FDA7E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38762" y="1400253"/>
              <a:ext cx="3825241" cy="4956096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4A47A44-E9E2-541A-0569-C4998B98C3E1}"/>
                </a:ext>
              </a:extLst>
            </p:cNvPr>
            <p:cNvCxnSpPr>
              <a:cxnSpLocks/>
            </p:cNvCxnSpPr>
            <p:nvPr/>
          </p:nvCxnSpPr>
          <p:spPr>
            <a:xfrm>
              <a:off x="3662790" y="2876270"/>
              <a:ext cx="326898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DD48BD-07CE-7EC2-2296-5CC608D4E69A}"/>
                </a:ext>
              </a:extLst>
            </p:cNvPr>
            <p:cNvSpPr txBox="1"/>
            <p:nvPr/>
          </p:nvSpPr>
          <p:spPr>
            <a:xfrm>
              <a:off x="3714154" y="2483103"/>
              <a:ext cx="3166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Diameter: 5.5 in = 139.7 mm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C11184B-440F-C5DC-F44D-A005496D9B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5130" y="3117826"/>
              <a:ext cx="0" cy="315468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F893AC-A831-C91A-968B-10B47402904F}"/>
                </a:ext>
              </a:extLst>
            </p:cNvPr>
            <p:cNvSpPr txBox="1"/>
            <p:nvPr/>
          </p:nvSpPr>
          <p:spPr>
            <a:xfrm rot="16200000">
              <a:off x="6301560" y="4510499"/>
              <a:ext cx="2294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5.25 in = 133.35 mm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9A078AE-4055-79A1-47AB-294C266553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8904" y="3858569"/>
              <a:ext cx="0" cy="241393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6A7635-0A2C-949C-75B2-10ECE912A3F2}"/>
                </a:ext>
              </a:extLst>
            </p:cNvPr>
            <p:cNvSpPr txBox="1"/>
            <p:nvPr/>
          </p:nvSpPr>
          <p:spPr>
            <a:xfrm rot="16200000">
              <a:off x="4310883" y="4880870"/>
              <a:ext cx="1845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 in = 101.6 mm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C79EAB0-855C-9733-1E37-667C2B19CC13}"/>
                </a:ext>
              </a:extLst>
            </p:cNvPr>
            <p:cNvCxnSpPr>
              <a:cxnSpLocks/>
            </p:cNvCxnSpPr>
            <p:nvPr/>
          </p:nvCxnSpPr>
          <p:spPr>
            <a:xfrm>
              <a:off x="4584810" y="3668750"/>
              <a:ext cx="145542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F1668B-906C-452C-AD89-37C9E2F380D3}"/>
                </a:ext>
              </a:extLst>
            </p:cNvPr>
            <p:cNvSpPr txBox="1"/>
            <p:nvPr/>
          </p:nvSpPr>
          <p:spPr>
            <a:xfrm>
              <a:off x="4396633" y="3288288"/>
              <a:ext cx="1909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2.5 in = 63.5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040265"/>
      </p:ext>
    </p:extLst>
  </p:cSld>
  <p:clrMapOvr>
    <a:masterClrMapping/>
  </p:clrMapOvr>
</p:sld>
</file>

<file path=ppt/theme/theme1.xml><?xml version="1.0" encoding="utf-8"?>
<a:theme xmlns:a="http://schemas.openxmlformats.org/drawingml/2006/main" name="Berkeley Lab Wide PPT Theme">
  <a:themeElements>
    <a:clrScheme name="2020 LBNL Color Theme">
      <a:dk1>
        <a:srgbClr val="00303C"/>
      </a:dk1>
      <a:lt1>
        <a:srgbClr val="FFFFFF"/>
      </a:lt1>
      <a:dk2>
        <a:srgbClr val="00303B"/>
      </a:dk2>
      <a:lt2>
        <a:srgbClr val="B1B3B3"/>
      </a:lt2>
      <a:accent1>
        <a:srgbClr val="007681"/>
      </a:accent1>
      <a:accent2>
        <a:srgbClr val="4198B5"/>
      </a:accent2>
      <a:accent3>
        <a:srgbClr val="D57800"/>
      </a:accent3>
      <a:accent4>
        <a:srgbClr val="74AA50"/>
      </a:accent4>
      <a:accent5>
        <a:srgbClr val="EAAA00"/>
      </a:accent5>
      <a:accent6>
        <a:srgbClr val="E04E38"/>
      </a:accent6>
      <a:hlink>
        <a:srgbClr val="0055D1"/>
      </a:hlink>
      <a:folHlink>
        <a:srgbClr val="6633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BNL_PPT_WideNew_Template_2020" id="{C6E9C8EA-3D6B-A14A-A256-FF0550AA0259}" vid="{02A6AE1C-0421-BE4C-A2DB-37E0776A5C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LBNL_PPT_WideNew_Template_2020</Template>
  <TotalTime>35695</TotalTime>
  <Words>1043</Words>
  <Application>Microsoft Office PowerPoint</Application>
  <PresentationFormat>Widescreen</PresentationFormat>
  <Paragraphs>377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 Math</vt:lpstr>
      <vt:lpstr>Berkeley Lab Wide PPT Theme</vt:lpstr>
      <vt:lpstr>Magnetic Optimization of a 6 T Helmholtz Coil for an Electron Beam Ion Trap (EBIT)</vt:lpstr>
      <vt:lpstr>Table of contents</vt:lpstr>
      <vt:lpstr>1. Introduction to Helmholtz coils</vt:lpstr>
      <vt:lpstr>2. Initial design</vt:lpstr>
      <vt:lpstr>2. Initial design</vt:lpstr>
      <vt:lpstr>2. Initial design</vt:lpstr>
      <vt:lpstr>2. Initial design</vt:lpstr>
      <vt:lpstr>2. Initial design</vt:lpstr>
      <vt:lpstr>2. Initial design</vt:lpstr>
      <vt:lpstr>3. Magnetic optimization</vt:lpstr>
      <vt:lpstr>3. Magnetic optimization</vt:lpstr>
      <vt:lpstr>3. Magnetic optimization</vt:lpstr>
      <vt:lpstr>3. Magnetic optimization</vt:lpstr>
      <vt:lpstr>3. Magnetic optimization</vt:lpstr>
      <vt:lpstr>3. Magnetic optimization</vt:lpstr>
      <vt:lpstr>3. Magnetic optimization</vt:lpstr>
      <vt:lpstr>4. Next steps</vt:lpstr>
      <vt:lpstr>Thanks!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and thermal analysis</dc:title>
  <dc:subject/>
  <dc:creator>Jose Fernandez</dc:creator>
  <cp:keywords/>
  <dc:description/>
  <cp:lastModifiedBy>Jose Fernandez</cp:lastModifiedBy>
  <cp:revision>93</cp:revision>
  <cp:lastPrinted>2022-12-05T19:07:23Z</cp:lastPrinted>
  <dcterms:created xsi:type="dcterms:W3CDTF">2021-11-07T00:53:49Z</dcterms:created>
  <dcterms:modified xsi:type="dcterms:W3CDTF">2023-10-16T23:49:02Z</dcterms:modified>
  <cp:category/>
</cp:coreProperties>
</file>