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6" r:id="rId4"/>
    <p:sldId id="277" r:id="rId5"/>
    <p:sldId id="278" r:id="rId6"/>
    <p:sldId id="258" r:id="rId7"/>
    <p:sldId id="279" r:id="rId8"/>
    <p:sldId id="257" r:id="rId9"/>
    <p:sldId id="260" r:id="rId10"/>
    <p:sldId id="266" r:id="rId11"/>
    <p:sldId id="261" r:id="rId12"/>
    <p:sldId id="262" r:id="rId13"/>
    <p:sldId id="263" r:id="rId14"/>
    <p:sldId id="264" r:id="rId15"/>
    <p:sldId id="272" r:id="rId16"/>
    <p:sldId id="280" r:id="rId17"/>
    <p:sldId id="283" r:id="rId18"/>
    <p:sldId id="285" r:id="rId19"/>
    <p:sldId id="287" r:id="rId20"/>
    <p:sldId id="290" r:id="rId21"/>
    <p:sldId id="265" r:id="rId22"/>
    <p:sldId id="269" r:id="rId23"/>
    <p:sldId id="267" r:id="rId24"/>
    <p:sldId id="268" r:id="rId25"/>
    <p:sldId id="288" r:id="rId2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2.jpeg" descr="20160714_001-2-Edit_blueppt.jpg"/>
          <p:cNvPicPr>
            <a:picLocks noChangeAspect="1"/>
          </p:cNvPicPr>
          <p:nvPr/>
        </p:nvPicPr>
        <p:blipFill>
          <a:blip r:embed="rId2">
            <a:extLst/>
          </a:blip>
          <a:srcRect l="4033" t="17632" r="5976" b="20233"/>
          <a:stretch>
            <a:fillRect/>
          </a:stretch>
        </p:blipFill>
        <p:spPr>
          <a:xfrm>
            <a:off x="-1" y="0"/>
            <a:ext cx="9144001" cy="6313728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0" y="4891938"/>
            <a:ext cx="9144000" cy="1421790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458789" y="4891938"/>
            <a:ext cx="8226426" cy="805054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2183807"/>
            <a:ext cx="9144000" cy="2183809"/>
          </a:xfrm>
          <a:prstGeom prst="rect">
            <a:avLst/>
          </a:prstGeom>
          <a:solidFill>
            <a:srgbClr val="00395A">
              <a:alpha val="90000"/>
            </a:srgbClr>
          </a:solidFill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half" idx="13"/>
          </p:nvPr>
        </p:nvSpPr>
        <p:spPr>
          <a:xfrm>
            <a:off x="458788" y="2538981"/>
            <a:ext cx="8226426" cy="1574801"/>
          </a:xfrm>
          <a:prstGeom prst="rect">
            <a:avLst/>
          </a:prstGeom>
        </p:spPr>
        <p:txBody>
          <a:bodyPr anchor="ctr"/>
          <a:lstStyle/>
          <a:p>
            <a:pPr marL="0" lvl="0" indent="0" algn="ctr">
              <a:spcBef>
                <a:spcPts val="800"/>
              </a:spcBef>
              <a:buSzTx/>
              <a:buFontTx/>
              <a:buNone/>
              <a:defRPr sz="3600">
                <a:solidFill>
                  <a:srgbClr val="FFFFFF"/>
                </a:solidFill>
              </a:defRPr>
            </a:pPr>
            <a:r>
              <a:rPr lang="en-US"/>
              <a:t>Edit Master text styles</a:t>
            </a:r>
          </a:p>
        </p:txBody>
      </p:sp>
      <p:pic>
        <p:nvPicPr>
          <p:cNvPr id="58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1" y="186638"/>
            <a:ext cx="2842338" cy="10204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685354" y="2130848"/>
            <a:ext cx="7773293" cy="147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1371824" y="3886646"/>
            <a:ext cx="6400354" cy="175245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321457" algn="ctr">
              <a:buSzTx/>
              <a:buFontTx/>
              <a:buNone/>
              <a:defRPr sz="2400"/>
            </a:lvl2pPr>
            <a:lvl3pPr marL="0" indent="642915" algn="ctr">
              <a:buSzTx/>
              <a:buFontTx/>
              <a:buNone/>
              <a:defRPr sz="2400"/>
            </a:lvl3pPr>
            <a:lvl4pPr marL="0" indent="964372" algn="ctr">
              <a:buSzTx/>
              <a:buFontTx/>
              <a:buNone/>
              <a:defRPr sz="2400"/>
            </a:lvl4pPr>
            <a:lvl5pPr marL="0" indent="1285828" algn="ctr"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8438544" y="6423342"/>
            <a:ext cx="248256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7"/>
          <p:cNvGrpSpPr/>
          <p:nvPr/>
        </p:nvGrpSpPr>
        <p:grpSpPr>
          <a:xfrm>
            <a:off x="-158721" y="-142629"/>
            <a:ext cx="9448131" cy="7137993"/>
            <a:chOff x="0" y="0"/>
            <a:chExt cx="9448129" cy="7137992"/>
          </a:xfrm>
        </p:grpSpPr>
        <p:grpSp>
          <p:nvGrpSpPr>
            <p:cNvPr id="103" name="Group 103"/>
            <p:cNvGrpSpPr/>
            <p:nvPr/>
          </p:nvGrpSpPr>
          <p:grpSpPr>
            <a:xfrm>
              <a:off x="626526" y="7015877"/>
              <a:ext cx="8217866" cy="122116"/>
              <a:chOff x="0" y="0"/>
              <a:chExt cx="8217865" cy="122115"/>
            </a:xfrm>
          </p:grpSpPr>
          <p:sp>
            <p:nvSpPr>
              <p:cNvPr id="95" name="Shape 95"/>
              <p:cNvSpPr/>
              <p:nvPr/>
            </p:nvSpPr>
            <p:spPr>
              <a:xfrm flipH="1">
                <a:off x="-1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821786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99" name="Group 99"/>
              <p:cNvGrpSpPr/>
              <p:nvPr/>
            </p:nvGrpSpPr>
            <p:grpSpPr>
              <a:xfrm>
                <a:off x="5247194" y="0"/>
                <a:ext cx="457201" cy="122116"/>
                <a:chOff x="0" y="0"/>
                <a:chExt cx="457200" cy="122115"/>
              </a:xfrm>
            </p:grpSpPr>
            <p:sp>
              <p:nvSpPr>
                <p:cNvPr id="97" name="Shape 97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8" name="Shape 98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2" name="Group 102"/>
              <p:cNvGrpSpPr/>
              <p:nvPr/>
            </p:nvGrpSpPr>
            <p:grpSpPr>
              <a:xfrm>
                <a:off x="2503993" y="0"/>
                <a:ext cx="457201" cy="122116"/>
                <a:chOff x="0" y="0"/>
                <a:chExt cx="457200" cy="122115"/>
              </a:xfrm>
            </p:grpSpPr>
            <p:sp>
              <p:nvSpPr>
                <p:cNvPr id="100" name="Shape 100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1" name="Shape 101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2" name="Group 112"/>
            <p:cNvGrpSpPr/>
            <p:nvPr/>
          </p:nvGrpSpPr>
          <p:grpSpPr>
            <a:xfrm>
              <a:off x="626526" y="0"/>
              <a:ext cx="8217866" cy="122116"/>
              <a:chOff x="0" y="0"/>
              <a:chExt cx="8217865" cy="122115"/>
            </a:xfrm>
          </p:grpSpPr>
          <p:sp>
            <p:nvSpPr>
              <p:cNvPr id="104" name="Shape 104"/>
              <p:cNvSpPr/>
              <p:nvPr/>
            </p:nvSpPr>
            <p:spPr>
              <a:xfrm flipH="1">
                <a:off x="-1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821786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08" name="Group 108"/>
              <p:cNvGrpSpPr/>
              <p:nvPr/>
            </p:nvGrpSpPr>
            <p:grpSpPr>
              <a:xfrm>
                <a:off x="5247194" y="0"/>
                <a:ext cx="457201" cy="122116"/>
                <a:chOff x="0" y="0"/>
                <a:chExt cx="457200" cy="122115"/>
              </a:xfrm>
            </p:grpSpPr>
            <p:sp>
              <p:nvSpPr>
                <p:cNvPr id="106" name="Shape 106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" name="Shape 107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11" name="Group 111"/>
              <p:cNvGrpSpPr/>
              <p:nvPr/>
            </p:nvGrpSpPr>
            <p:grpSpPr>
              <a:xfrm>
                <a:off x="2503993" y="0"/>
                <a:ext cx="457201" cy="122116"/>
                <a:chOff x="0" y="0"/>
                <a:chExt cx="457200" cy="122115"/>
              </a:xfrm>
            </p:grpSpPr>
            <p:sp>
              <p:nvSpPr>
                <p:cNvPr id="109" name="Shape 109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0" name="Shape 110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9" name="Group 119"/>
            <p:cNvGrpSpPr/>
            <p:nvPr/>
          </p:nvGrpSpPr>
          <p:grpSpPr>
            <a:xfrm>
              <a:off x="0" y="1285059"/>
              <a:ext cx="122751" cy="5029135"/>
              <a:chOff x="0" y="0"/>
              <a:chExt cx="122750" cy="5029134"/>
            </a:xfrm>
          </p:grpSpPr>
          <p:sp>
            <p:nvSpPr>
              <p:cNvPr id="113" name="Shape 113"/>
              <p:cNvSpPr/>
              <p:nvPr/>
            </p:nvSpPr>
            <p:spPr>
              <a:xfrm flipH="1" flipV="1">
                <a:off x="635" y="-1"/>
                <a:ext cx="122116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 flipH="1">
                <a:off x="635" y="457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 flipH="1">
                <a:off x="635" y="5029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flipH="1">
                <a:off x="0" y="2933216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flipH="1">
                <a:off x="0" y="2537015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 flipH="1">
                <a:off x="0" y="4631449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" name="Group 126"/>
            <p:cNvGrpSpPr/>
            <p:nvPr/>
          </p:nvGrpSpPr>
          <p:grpSpPr>
            <a:xfrm>
              <a:off x="9325378" y="1285059"/>
              <a:ext cx="122752" cy="5029135"/>
              <a:chOff x="0" y="0"/>
              <a:chExt cx="122750" cy="5029134"/>
            </a:xfrm>
          </p:grpSpPr>
          <p:sp>
            <p:nvSpPr>
              <p:cNvPr id="120" name="Shape 120"/>
              <p:cNvSpPr/>
              <p:nvPr/>
            </p:nvSpPr>
            <p:spPr>
              <a:xfrm flipH="1" flipV="1">
                <a:off x="635" y="-1"/>
                <a:ext cx="122116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flipH="1">
                <a:off x="635" y="457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 flipH="1">
                <a:off x="635" y="5029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 flipH="1">
                <a:off x="0" y="2933216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flipH="1">
                <a:off x="0" y="2537015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 flipH="1">
                <a:off x="0" y="4631449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8" name="Shape 128"/>
          <p:cNvSpPr/>
          <p:nvPr/>
        </p:nvSpPr>
        <p:spPr>
          <a:xfrm>
            <a:off x="459" y="6323774"/>
            <a:ext cx="9166199" cy="54609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9" name="image1.png" descr="RGB_White-Seal_White-Mark_SC_Horizontal–4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6457860"/>
            <a:ext cx="1570468" cy="26361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0" y="0"/>
            <a:ext cx="9144001" cy="1143000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939767" y="-12700"/>
            <a:ext cx="7204233" cy="114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62162" indent="-62162">
              <a:defRPr sz="2400"/>
            </a:lvl1pPr>
            <a:lvl2pPr marL="706581" indent="-249381"/>
            <a:lvl3pPr marL="1111910" indent="-197510">
              <a:defRPr sz="2000"/>
            </a:lvl3pPr>
            <a:lvl4pPr marL="1508760" indent="-137160">
              <a:defRPr sz="1800"/>
            </a:lvl4pPr>
            <a:lvl5pPr marL="1965960" indent="-137160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8438544" y="6423342"/>
            <a:ext cx="248256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4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0" y="47315"/>
            <a:ext cx="1788715" cy="64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 flipV="1">
            <a:off x="1910953" y="86678"/>
            <a:ext cx="1" cy="969823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2/8/2018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0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D09-F2CD-4CB9-896F-8BCCA67297B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1026" y="6233240"/>
            <a:ext cx="222174" cy="246221"/>
          </a:xfrm>
        </p:spPr>
        <p:txBody>
          <a:bodyPr/>
          <a:lstStyle/>
          <a:p>
            <a:fld id="{2190CC6E-E4F1-4C6F-A118-3263F646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0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-158721" y="-142629"/>
            <a:ext cx="9448131" cy="7137993"/>
            <a:chOff x="0" y="0"/>
            <a:chExt cx="9448129" cy="7137992"/>
          </a:xfrm>
        </p:grpSpPr>
        <p:grpSp>
          <p:nvGrpSpPr>
            <p:cNvPr id="10" name="Group 10"/>
            <p:cNvGrpSpPr/>
            <p:nvPr/>
          </p:nvGrpSpPr>
          <p:grpSpPr>
            <a:xfrm>
              <a:off x="626526" y="7015877"/>
              <a:ext cx="8217866" cy="122116"/>
              <a:chOff x="0" y="0"/>
              <a:chExt cx="8217865" cy="122115"/>
            </a:xfrm>
          </p:grpSpPr>
          <p:sp>
            <p:nvSpPr>
              <p:cNvPr id="2" name="Shape 2"/>
              <p:cNvSpPr/>
              <p:nvPr/>
            </p:nvSpPr>
            <p:spPr>
              <a:xfrm flipH="1">
                <a:off x="-1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821786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" name="Group 6"/>
              <p:cNvGrpSpPr/>
              <p:nvPr/>
            </p:nvGrpSpPr>
            <p:grpSpPr>
              <a:xfrm>
                <a:off x="5247194" y="0"/>
                <a:ext cx="457201" cy="122116"/>
                <a:chOff x="0" y="0"/>
                <a:chExt cx="457200" cy="122115"/>
              </a:xfrm>
            </p:grpSpPr>
            <p:sp>
              <p:nvSpPr>
                <p:cNvPr id="4" name="Shape 4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" name="Shape 5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503993" y="0"/>
                <a:ext cx="457201" cy="122116"/>
                <a:chOff x="0" y="0"/>
                <a:chExt cx="457200" cy="122115"/>
              </a:xfrm>
            </p:grpSpPr>
            <p:sp>
              <p:nvSpPr>
                <p:cNvPr id="7" name="Shape 7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" name="Shape 8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9" name="Group 19"/>
            <p:cNvGrpSpPr/>
            <p:nvPr/>
          </p:nvGrpSpPr>
          <p:grpSpPr>
            <a:xfrm>
              <a:off x="626526" y="0"/>
              <a:ext cx="8217866" cy="122116"/>
              <a:chOff x="0" y="0"/>
              <a:chExt cx="8217865" cy="122115"/>
            </a:xfrm>
          </p:grpSpPr>
          <p:sp>
            <p:nvSpPr>
              <p:cNvPr id="11" name="Shape 11"/>
              <p:cNvSpPr/>
              <p:nvPr/>
            </p:nvSpPr>
            <p:spPr>
              <a:xfrm flipH="1">
                <a:off x="-1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821786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5" name="Group 15"/>
              <p:cNvGrpSpPr/>
              <p:nvPr/>
            </p:nvGrpSpPr>
            <p:grpSpPr>
              <a:xfrm>
                <a:off x="5247194" y="0"/>
                <a:ext cx="457201" cy="122116"/>
                <a:chOff x="0" y="0"/>
                <a:chExt cx="457200" cy="122115"/>
              </a:xfrm>
            </p:grpSpPr>
            <p:sp>
              <p:nvSpPr>
                <p:cNvPr id="13" name="Shape 13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" name="Group 18"/>
              <p:cNvGrpSpPr/>
              <p:nvPr/>
            </p:nvGrpSpPr>
            <p:grpSpPr>
              <a:xfrm>
                <a:off x="2503993" y="0"/>
                <a:ext cx="457201" cy="122116"/>
                <a:chOff x="0" y="0"/>
                <a:chExt cx="457200" cy="122115"/>
              </a:xfrm>
            </p:grpSpPr>
            <p:sp>
              <p:nvSpPr>
                <p:cNvPr id="16" name="Shape 16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6"/>
            <p:cNvGrpSpPr/>
            <p:nvPr/>
          </p:nvGrpSpPr>
          <p:grpSpPr>
            <a:xfrm>
              <a:off x="0" y="1285059"/>
              <a:ext cx="122751" cy="5029135"/>
              <a:chOff x="0" y="0"/>
              <a:chExt cx="122750" cy="5029134"/>
            </a:xfrm>
          </p:grpSpPr>
          <p:sp>
            <p:nvSpPr>
              <p:cNvPr id="20" name="Shape 20"/>
              <p:cNvSpPr/>
              <p:nvPr/>
            </p:nvSpPr>
            <p:spPr>
              <a:xfrm flipH="1" flipV="1">
                <a:off x="635" y="-1"/>
                <a:ext cx="122116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 flipH="1">
                <a:off x="635" y="457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 flipH="1">
                <a:off x="635" y="5029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 flipH="1">
                <a:off x="0" y="2933216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 flipH="1">
                <a:off x="0" y="2537015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 flipH="1">
                <a:off x="0" y="4631449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9325378" y="1285059"/>
              <a:ext cx="122752" cy="5029135"/>
              <a:chOff x="0" y="0"/>
              <a:chExt cx="122750" cy="5029134"/>
            </a:xfrm>
          </p:grpSpPr>
          <p:sp>
            <p:nvSpPr>
              <p:cNvPr id="27" name="Shape 27"/>
              <p:cNvSpPr/>
              <p:nvPr/>
            </p:nvSpPr>
            <p:spPr>
              <a:xfrm flipH="1" flipV="1">
                <a:off x="635" y="-1"/>
                <a:ext cx="122116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 flipH="1">
                <a:off x="635" y="457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 flipH="1">
                <a:off x="635" y="5029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 flipH="1">
                <a:off x="0" y="2933216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 flipH="1">
                <a:off x="0" y="2537015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 flipH="1">
                <a:off x="0" y="4631449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5" name="Shape 35"/>
          <p:cNvSpPr/>
          <p:nvPr/>
        </p:nvSpPr>
        <p:spPr>
          <a:xfrm>
            <a:off x="459" y="6323774"/>
            <a:ext cx="9166199" cy="54609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" name="image1.png" descr="RGB_White-Seal_White-Mark_SC_Horizontal–400dpi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6457860"/>
            <a:ext cx="1570468" cy="263615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314325" marR="0" indent="-314325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771525" marR="0" indent="-314325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165860" marR="0" indent="-251460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623060" marR="0" indent="-251460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080260" marR="0" indent="-251460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537460" marR="0" indent="-251460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2994660" marR="0" indent="-251460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451859" marR="0" indent="-251459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3909059" marR="0" indent="-251459" algn="l" defTabSz="4572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458789" y="4891938"/>
            <a:ext cx="8226426" cy="12320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rPr lang="en-US" b="1" dirty="0"/>
              <a:t>Steve Krave, Pei Li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rPr lang="en-US"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rPr lang="en-US" dirty="0"/>
              <a:t>Fermi National Accelerator Laboratory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458789" y="2315591"/>
            <a:ext cx="822642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dirty="0"/>
              <a:t>Ten Stack Status and Next Steps</a:t>
            </a:r>
            <a:endParaRPr dirty="0"/>
          </a:p>
        </p:txBody>
      </p:sp>
      <p:pic>
        <p:nvPicPr>
          <p:cNvPr id="146" name="image4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958" y="6066096"/>
            <a:ext cx="1270001" cy="80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 older results using same procedure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47850" y="3467100"/>
          <a:ext cx="5448300" cy="1493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9250">
                  <a:extLst>
                    <a:ext uri="{9D8B030D-6E8A-4147-A177-3AD203B41FA5}">
                      <a16:colId xmlns:a16="http://schemas.microsoft.com/office/drawing/2014/main" val="3203373827"/>
                    </a:ext>
                  </a:extLst>
                </a:gridCol>
                <a:gridCol w="1257593">
                  <a:extLst>
                    <a:ext uri="{9D8B030D-6E8A-4147-A177-3AD203B41FA5}">
                      <a16:colId xmlns:a16="http://schemas.microsoft.com/office/drawing/2014/main" val="3672572177"/>
                    </a:ext>
                  </a:extLst>
                </a:gridCol>
                <a:gridCol w="1371920">
                  <a:extLst>
                    <a:ext uri="{9D8B030D-6E8A-4147-A177-3AD203B41FA5}">
                      <a16:colId xmlns:a16="http://schemas.microsoft.com/office/drawing/2014/main" val="1352168859"/>
                    </a:ext>
                  </a:extLst>
                </a:gridCol>
                <a:gridCol w="743123">
                  <a:extLst>
                    <a:ext uri="{9D8B030D-6E8A-4147-A177-3AD203B41FA5}">
                      <a16:colId xmlns:a16="http://schemas.microsoft.com/office/drawing/2014/main" val="3019596599"/>
                    </a:ext>
                  </a:extLst>
                </a:gridCol>
                <a:gridCol w="1066414">
                  <a:extLst>
                    <a:ext uri="{9D8B030D-6E8A-4147-A177-3AD203B41FA5}">
                      <a16:colId xmlns:a16="http://schemas.microsoft.com/office/drawing/2014/main" val="4420669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Potting Material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Stack Type 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(Pressing direction)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Parameter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Initial Pressing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Subsequent Pressings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560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CTD101K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Azimuthal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Young’s Modulus Az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633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Poissons ratio radial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.34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.37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10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Poisson’s ratio axial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.20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196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Radial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Young’s Modulus Rad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33/46*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835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Matrimid 5292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Azimuthal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Young’s Modulus Az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735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Poissons ratio radial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.27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.39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748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Poisson’s ratio axial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.11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.14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4420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Radial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Young’s Modulus Rad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21/51*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82007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5878" y="1558138"/>
            <a:ext cx="7015277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TQ Reacted cable, 5 mil S-2 Sleeve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Note, not enough samples to reduce noise, but mechanical properties do not vary much with different resins with similar neat resin properties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Sample length was a much larger fraction of twist pitch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Somewhere I should have similar </a:t>
            </a:r>
            <a:r>
              <a:rPr lang="en-US" dirty="0"/>
              <a:t>me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asurements with CE Resins…</a:t>
            </a:r>
          </a:p>
        </p:txBody>
      </p:sp>
    </p:spTree>
    <p:extLst>
      <p:ext uri="{BB962C8B-B14F-4D97-AF65-F5344CB8AC3E}">
        <p14:creationId xmlns:p14="http://schemas.microsoft.com/office/powerpoint/2010/main" val="42107262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the only ones with delamination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93" y="2476500"/>
            <a:ext cx="4608639" cy="35272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3941" y="5329412"/>
            <a:ext cx="445949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From Workshop on Nb3Sn Rutherford cable characterization for accelerator magnets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8" y="1722119"/>
            <a:ext cx="1726396" cy="28365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008" y="4306786"/>
            <a:ext cx="16434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From Maria Durante – Mechanical </a:t>
            </a:r>
            <a:r>
              <a:rPr lang="en-US" sz="1200" dirty="0" err="1">
                <a:solidFill>
                  <a:schemeClr val="tx1"/>
                </a:solidFill>
              </a:rPr>
              <a:t>characterizaiton</a:t>
            </a:r>
            <a:r>
              <a:rPr lang="en-US" sz="1200" dirty="0">
                <a:solidFill>
                  <a:schemeClr val="tx1"/>
                </a:solidFill>
              </a:rPr>
              <a:t> setup at CEA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500" y="1143000"/>
            <a:ext cx="2197802" cy="1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871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slides from C. </a:t>
            </a:r>
            <a:r>
              <a:rPr lang="en-US" dirty="0" err="1"/>
              <a:t>Scheuerlein</a:t>
            </a:r>
            <a:r>
              <a:rPr lang="en-US" dirty="0"/>
              <a:t> </a:t>
            </a:r>
            <a:r>
              <a:rPr lang="en-US" i="1" dirty="0"/>
              <a:t>Uncertainties in the measurement of the mechanical properties of Nb3Sn coil constituents and cable stacks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7" y="1363980"/>
            <a:ext cx="8552326" cy="4736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34763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C. </a:t>
            </a:r>
            <a:r>
              <a:rPr lang="en-US" dirty="0" err="1"/>
              <a:t>Scheuerlein</a:t>
            </a:r>
            <a:r>
              <a:rPr lang="en-US" dirty="0"/>
              <a:t> </a:t>
            </a:r>
            <a:r>
              <a:rPr lang="en-US" i="1" dirty="0"/>
              <a:t>Uncertainties in the measurement of the mechanical properties of Nb3Sn coil constituents and cable stacks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1456550"/>
            <a:ext cx="8206740" cy="4456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007866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reasons for differences between recent results and past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Core</a:t>
            </a:r>
          </a:p>
          <a:p>
            <a:pPr lvl="1"/>
            <a:r>
              <a:rPr lang="en-US" sz="1800" dirty="0"/>
              <a:t>Epoxy doesn’t like to stick to stainless steel</a:t>
            </a:r>
          </a:p>
          <a:p>
            <a:pPr lvl="1"/>
            <a:r>
              <a:rPr lang="en-US" sz="1800" dirty="0"/>
              <a:t>it is also rather squishy</a:t>
            </a:r>
          </a:p>
          <a:p>
            <a:r>
              <a:rPr lang="en-US" sz="1800" dirty="0"/>
              <a:t>E-Glass Tape</a:t>
            </a:r>
          </a:p>
          <a:p>
            <a:pPr lvl="1"/>
            <a:r>
              <a:rPr lang="en-US" sz="1800" dirty="0"/>
              <a:t>E-glass does not maintain any structural integrity after reaction&gt;no tensile fibers exist to carry load.</a:t>
            </a:r>
          </a:p>
          <a:p>
            <a:pPr lvl="1"/>
            <a:r>
              <a:rPr lang="en-US" sz="1800" dirty="0"/>
              <a:t>Epoxy does not solve this problem</a:t>
            </a:r>
          </a:p>
          <a:p>
            <a:pPr lvl="1"/>
            <a:r>
              <a:rPr lang="en-US" sz="1800" dirty="0"/>
              <a:t>Several attempts were made to fabricate E-glass stacks when </a:t>
            </a:r>
            <a:r>
              <a:rPr lang="en-US" sz="1800" dirty="0" err="1"/>
              <a:t>Matrimid</a:t>
            </a:r>
            <a:r>
              <a:rPr lang="en-US" sz="1800" dirty="0"/>
              <a:t> study was in progress using multiple resins with all samples essentially destroyed in fabrication</a:t>
            </a:r>
          </a:p>
          <a:p>
            <a:r>
              <a:rPr lang="en-US" sz="2000" dirty="0"/>
              <a:t>Short sample length relative to cable twist pitch</a:t>
            </a:r>
          </a:p>
          <a:p>
            <a:pPr lvl="1"/>
            <a:r>
              <a:rPr lang="en-US" sz="1800" dirty="0"/>
              <a:t>No continuous strands between cable edges</a:t>
            </a:r>
          </a:p>
          <a:p>
            <a:r>
              <a:rPr lang="en-US" sz="2000" dirty="0"/>
              <a:t>Poor bonding of insulation/epoxy to cable</a:t>
            </a:r>
          </a:p>
          <a:p>
            <a:pPr lvl="1"/>
            <a:r>
              <a:rPr lang="en-US" sz="1800" dirty="0"/>
              <a:t>Maybe from E-glass or oxidation of copper?</a:t>
            </a:r>
          </a:p>
          <a:p>
            <a:r>
              <a:rPr lang="en-US" sz="2000" dirty="0"/>
              <a:t>Binder-Tape interaction?</a:t>
            </a:r>
          </a:p>
        </p:txBody>
      </p:sp>
    </p:spTree>
    <p:extLst>
      <p:ext uri="{BB962C8B-B14F-4D97-AF65-F5344CB8AC3E}">
        <p14:creationId xmlns:p14="http://schemas.microsoft.com/office/powerpoint/2010/main" val="27979575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87" y="1710317"/>
            <a:ext cx="4147200" cy="3110400"/>
          </a:xfrm>
          <a:prstGeom prst="rect">
            <a:avLst/>
          </a:prstGeom>
        </p:spPr>
      </p:pic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118" y="1710317"/>
            <a:ext cx="4147200" cy="3110400"/>
          </a:xfrm>
          <a:prstGeom prst="rect">
            <a:avLst/>
          </a:prstGeom>
        </p:spPr>
      </p:pic>
      <p:sp>
        <p:nvSpPr>
          <p:cNvPr id="6" name="Oval 5">
            <a:extLst/>
          </p:cNvPr>
          <p:cNvSpPr/>
          <p:nvPr/>
        </p:nvSpPr>
        <p:spPr>
          <a:xfrm>
            <a:off x="7365303" y="2122491"/>
            <a:ext cx="986425" cy="4827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/>
          </p:cNvPr>
          <p:cNvSpPr/>
          <p:nvPr/>
        </p:nvSpPr>
        <p:spPr>
          <a:xfrm>
            <a:off x="4802766" y="2122491"/>
            <a:ext cx="1050020" cy="3025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/>
          </p:cNvPr>
          <p:cNvSpPr/>
          <p:nvPr/>
        </p:nvSpPr>
        <p:spPr>
          <a:xfrm>
            <a:off x="3429001" y="3111936"/>
            <a:ext cx="723378" cy="2718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/>
          </p:cNvPr>
          <p:cNvSpPr/>
          <p:nvPr/>
        </p:nvSpPr>
        <p:spPr>
          <a:xfrm>
            <a:off x="283444" y="2836474"/>
            <a:ext cx="561110" cy="1801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358887" y="4889731"/>
            <a:ext cx="738727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Large chunk of solid materials (circled) trapped between fiber layers. Probably dried binders. Need confirmation with elemental analysis.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Possible reason: because of tape wrapping, the inter-fiber space is non-uniform, leading to local accumulation of binder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Microstructure of insulation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5AE47-4B7D-45BE-A1C3-54D9EBFDB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91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92A15-3D8D-4950-994D-4D8A921A4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06" y="379301"/>
            <a:ext cx="3456000" cy="259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7EB0BE-39C8-48EC-BEAA-00F58942A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907" y="379301"/>
            <a:ext cx="3456000" cy="2592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3EAFB4-52AB-4E8C-932A-F9544BE6BB77}"/>
              </a:ext>
            </a:extLst>
          </p:cNvPr>
          <p:cNvCxnSpPr>
            <a:cxnSpLocks/>
          </p:cNvCxnSpPr>
          <p:nvPr/>
        </p:nvCxnSpPr>
        <p:spPr>
          <a:xfrm>
            <a:off x="7935023" y="3625550"/>
            <a:ext cx="2729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D1BF4D-8EDE-4B79-87CF-00E7E750FD59}"/>
              </a:ext>
            </a:extLst>
          </p:cNvPr>
          <p:cNvSpPr txBox="1"/>
          <p:nvPr/>
        </p:nvSpPr>
        <p:spPr>
          <a:xfrm>
            <a:off x="7751597" y="3272258"/>
            <a:ext cx="728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100</a:t>
            </a:r>
            <a:r>
              <a:rPr lang="en-US" sz="1350" dirty="0">
                <a:latin typeface="Symbol" panose="05050102010706020507" pitchFamily="18" charset="2"/>
              </a:rPr>
              <a:t>m</a:t>
            </a:r>
            <a:r>
              <a:rPr lang="en-US" sz="1350" dirty="0"/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50D0F2-3A46-4492-A30E-108870618303}"/>
              </a:ext>
            </a:extLst>
          </p:cNvPr>
          <p:cNvSpPr txBox="1"/>
          <p:nvPr/>
        </p:nvSpPr>
        <p:spPr>
          <a:xfrm>
            <a:off x="733427" y="4772"/>
            <a:ext cx="1412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E-glass wrapping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F6EBE-4959-44BF-BAD5-01EE2B34F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72" y="3434796"/>
            <a:ext cx="3456000" cy="25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0ADFE8-57C6-4B15-8485-903B96A41F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091" y="3434796"/>
            <a:ext cx="3456000" cy="2592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E9EE6C-D680-4A5C-9C28-8CF4A69AF8DF}"/>
              </a:ext>
            </a:extLst>
          </p:cNvPr>
          <p:cNvCxnSpPr/>
          <p:nvPr/>
        </p:nvCxnSpPr>
        <p:spPr>
          <a:xfrm>
            <a:off x="6948055" y="6648891"/>
            <a:ext cx="4987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B642B4-4185-4A47-B0CE-9843F9331388}"/>
              </a:ext>
            </a:extLst>
          </p:cNvPr>
          <p:cNvSpPr txBox="1"/>
          <p:nvPr/>
        </p:nvSpPr>
        <p:spPr>
          <a:xfrm>
            <a:off x="6877517" y="6302528"/>
            <a:ext cx="7280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100</a:t>
            </a:r>
            <a:r>
              <a:rPr lang="en-US" sz="1350" dirty="0">
                <a:latin typeface="Symbol" panose="05050102010706020507" pitchFamily="18" charset="2"/>
              </a:rPr>
              <a:t>m</a:t>
            </a:r>
            <a:r>
              <a:rPr lang="en-US" sz="1350" dirty="0"/>
              <a:t>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82E33-63E0-4F3F-AF8B-1868A25AB8EC}"/>
              </a:ext>
            </a:extLst>
          </p:cNvPr>
          <p:cNvSpPr txBox="1"/>
          <p:nvPr/>
        </p:nvSpPr>
        <p:spPr>
          <a:xfrm>
            <a:off x="670772" y="3553401"/>
            <a:ext cx="603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epoxy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16420-C82E-4300-8BE5-8EFEED11F513}"/>
              </a:ext>
            </a:extLst>
          </p:cNvPr>
          <p:cNvSpPr txBox="1"/>
          <p:nvPr/>
        </p:nvSpPr>
        <p:spPr>
          <a:xfrm>
            <a:off x="1955782" y="3944792"/>
            <a:ext cx="9733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chemeClr val="bg1"/>
                </a:solidFill>
              </a:rPr>
              <a:t>Fibre</a:t>
            </a:r>
            <a:r>
              <a:rPr lang="en-US" sz="1350" dirty="0">
                <a:solidFill>
                  <a:schemeClr val="bg1"/>
                </a:solidFill>
              </a:rPr>
              <a:t> glass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57AC78-9D37-4D61-A54A-00065CEE25A4}"/>
              </a:ext>
            </a:extLst>
          </p:cNvPr>
          <p:cNvSpPr txBox="1"/>
          <p:nvPr/>
        </p:nvSpPr>
        <p:spPr>
          <a:xfrm>
            <a:off x="670772" y="5457400"/>
            <a:ext cx="6527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binder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A1A617-0717-4197-8717-D17D7396B32B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997144" y="4311572"/>
            <a:ext cx="506075" cy="114582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87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A10769-CD4E-433C-9D2D-2C77BE5D523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27" y="2670983"/>
            <a:ext cx="1974056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3937C-FC61-4E6B-9976-F8176895029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8899" y="2670983"/>
            <a:ext cx="1974056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A318B-437D-4180-AD63-E7303B75386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371" y="2670983"/>
            <a:ext cx="1974056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A21FA-26B1-4032-BB4F-B89456EB02C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427" y="4513637"/>
            <a:ext cx="1974056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BD7357-BF38-4B36-87FD-2155D5B3FFBF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8899" y="4513637"/>
            <a:ext cx="1974056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364B53-3E65-4C8C-B4BB-2263DD13BDDF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371" y="4513637"/>
            <a:ext cx="1974056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D2255E-5948-484C-83A2-B674F2879FF0}"/>
              </a:ext>
            </a:extLst>
          </p:cNvPr>
          <p:cNvSpPr txBox="1"/>
          <p:nvPr/>
        </p:nvSpPr>
        <p:spPr>
          <a:xfrm>
            <a:off x="5783408" y="4290687"/>
            <a:ext cx="31582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High Ca content is a signature of E-glass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9D581D-5DFB-4D16-80BF-83F25751B425}"/>
              </a:ext>
            </a:extLst>
          </p:cNvPr>
          <p:cNvSpPr txBox="1"/>
          <p:nvPr/>
        </p:nvSpPr>
        <p:spPr>
          <a:xfrm>
            <a:off x="0" y="2393984"/>
            <a:ext cx="25346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Elemental composition mapping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C74D2-B395-4296-B69A-EB8F29084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427" y="442961"/>
            <a:ext cx="5217537" cy="23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2A27DD-3A30-4832-B047-C7B32CD7A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25" y="1246477"/>
            <a:ext cx="3138436" cy="2353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F8D020-9713-43C0-B35D-F9B7D1444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384" y="1211031"/>
            <a:ext cx="3138436" cy="235382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3504A6-97F7-4619-8963-54D2E65A450D}"/>
              </a:ext>
            </a:extLst>
          </p:cNvPr>
          <p:cNvCxnSpPr>
            <a:cxnSpLocks/>
          </p:cNvCxnSpPr>
          <p:nvPr/>
        </p:nvCxnSpPr>
        <p:spPr>
          <a:xfrm>
            <a:off x="7861056" y="3043138"/>
            <a:ext cx="47584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D605D5-5189-4D59-A495-06AF462DB99B}"/>
              </a:ext>
            </a:extLst>
          </p:cNvPr>
          <p:cNvSpPr txBox="1"/>
          <p:nvPr/>
        </p:nvSpPr>
        <p:spPr>
          <a:xfrm>
            <a:off x="7790518" y="2696774"/>
            <a:ext cx="7280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100</a:t>
            </a:r>
            <a:r>
              <a:rPr lang="en-US" sz="1350" dirty="0">
                <a:latin typeface="Symbol" panose="05050102010706020507" pitchFamily="18" charset="2"/>
              </a:rPr>
              <a:t>m</a:t>
            </a:r>
            <a:r>
              <a:rPr lang="en-US" sz="1350" dirty="0"/>
              <a:t>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BAA2F-0BAD-4355-947A-06FD4752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S-Glass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13E18-EAE5-4CA2-9EFA-B79429BB7C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384" y="3716482"/>
            <a:ext cx="3115521" cy="23366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6A8404-1EC6-4874-84E3-788B721F8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25" y="3716482"/>
            <a:ext cx="3138436" cy="235382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180EA2-3CEB-4DDD-B722-66E7874194AE}"/>
              </a:ext>
            </a:extLst>
          </p:cNvPr>
          <p:cNvCxnSpPr/>
          <p:nvPr/>
        </p:nvCxnSpPr>
        <p:spPr>
          <a:xfrm>
            <a:off x="7293823" y="7494380"/>
            <a:ext cx="6788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9DBA64-3F50-4789-AEDE-33B0B9B828A5}"/>
              </a:ext>
            </a:extLst>
          </p:cNvPr>
          <p:cNvSpPr txBox="1"/>
          <p:nvPr/>
        </p:nvSpPr>
        <p:spPr>
          <a:xfrm>
            <a:off x="7293823" y="7217380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50</a:t>
            </a:r>
            <a:r>
              <a:rPr lang="en-US" sz="1350" dirty="0">
                <a:latin typeface="Symbol" panose="05050102010706020507" pitchFamily="18" charset="2"/>
              </a:rPr>
              <a:t>m</a:t>
            </a:r>
            <a:r>
              <a:rPr lang="en-US" sz="135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5461225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4F08A-111F-419A-9728-D81BD4CFC7F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590" y="1408055"/>
            <a:ext cx="1974056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C736A-D4B0-4A3A-9AB5-66B5FCF34F6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263" y="1408055"/>
            <a:ext cx="1974056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5A8C1-DC8E-447A-A231-EEA3BC0B493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936" y="1408055"/>
            <a:ext cx="1974056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090F4E-1C37-4A1E-ABAA-6B668035FF3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590" y="3326909"/>
            <a:ext cx="1974056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E930CE-1678-40FD-A248-B83FF3A92EA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6263" y="3326909"/>
            <a:ext cx="1974056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53E6D5-715A-40DE-9F93-A4FC9D4326ED}"/>
              </a:ext>
            </a:extLst>
          </p:cNvPr>
          <p:cNvSpPr txBox="1"/>
          <p:nvPr/>
        </p:nvSpPr>
        <p:spPr>
          <a:xfrm>
            <a:off x="332509" y="950947"/>
            <a:ext cx="25346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Elemental composition mapping</a:t>
            </a:r>
          </a:p>
        </p:txBody>
      </p:sp>
    </p:spTree>
    <p:extLst>
      <p:ext uri="{BB962C8B-B14F-4D97-AF65-F5344CB8AC3E}">
        <p14:creationId xmlns:p14="http://schemas.microsoft.com/office/powerpoint/2010/main" val="327814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0E123A-67C8-49E2-AA8F-A754C3A5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Ten Stacks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04F07F-01D1-4360-8199-428CA8E7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443413" cy="4525963"/>
          </a:xfrm>
        </p:spPr>
        <p:txBody>
          <a:bodyPr/>
          <a:lstStyle/>
          <a:p>
            <a:r>
              <a:rPr lang="en-US" dirty="0"/>
              <a:t>Ten stacks serve as a way to work to characterize coil mechanical properties with less work and well defined</a:t>
            </a:r>
          </a:p>
          <a:p>
            <a:pPr lvl="1"/>
            <a:r>
              <a:rPr lang="en-US" dirty="0"/>
              <a:t>Coil Modulus measurements in 3 directions</a:t>
            </a:r>
          </a:p>
          <a:p>
            <a:pPr lvl="1"/>
            <a:r>
              <a:rPr lang="en-US" dirty="0"/>
              <a:t>Thermal contraction measurements</a:t>
            </a:r>
          </a:p>
          <a:p>
            <a:pPr lvl="1"/>
            <a:r>
              <a:rPr lang="en-US" dirty="0"/>
              <a:t>Some qualitative observations?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467770-3584-4F6C-8BB0-065591E7D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765" y="1600200"/>
            <a:ext cx="3398520" cy="42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9333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contraction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CE0A7-5856-4832-895F-9959CBCB5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Thermal Contraction is measured relative to a reference material of known near zero contraction by strain gage</a:t>
            </a:r>
          </a:p>
          <a:p>
            <a:pPr lvl="1"/>
            <a:r>
              <a:rPr lang="en-US" dirty="0"/>
              <a:t>Fused Quartz</a:t>
            </a:r>
          </a:p>
          <a:p>
            <a:r>
              <a:rPr lang="en-US" dirty="0"/>
              <a:t>These measurements are in close agreement (~10%) with previous measurements on TQ Cable Stacks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47110"/>
              </p:ext>
            </p:extLst>
          </p:nvPr>
        </p:nvGraphicFramePr>
        <p:xfrm>
          <a:off x="690978" y="4300538"/>
          <a:ext cx="7552910" cy="165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285">
                  <a:extLst>
                    <a:ext uri="{9D8B030D-6E8A-4147-A177-3AD203B41FA5}">
                      <a16:colId xmlns:a16="http://schemas.microsoft.com/office/drawing/2014/main" val="594994207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1616991764"/>
                    </a:ext>
                  </a:extLst>
                </a:gridCol>
              </a:tblGrid>
              <a:tr h="52850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Sample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Thermal contraction, 293-77K (%), after correction of thermal</a:t>
                      </a:r>
                      <a:r>
                        <a:rPr lang="en-US" sz="1400" baseline="0" dirty="0">
                          <a:latin typeface="+mj-lt"/>
                        </a:rPr>
                        <a:t> effect of gage, three samples average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6582773"/>
                  </a:ext>
                </a:extLst>
              </a:tr>
              <a:tr h="25720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Al-6061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-0.369 (calculated=-0.385)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8977002"/>
                  </a:ext>
                </a:extLst>
              </a:tr>
              <a:tr h="25720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10 stack,</a:t>
                      </a:r>
                      <a:r>
                        <a:rPr lang="en-US" sz="1400" baseline="0" dirty="0">
                          <a:latin typeface="+mj-lt"/>
                        </a:rPr>
                        <a:t> </a:t>
                      </a:r>
                      <a:r>
                        <a:rPr lang="en-US" sz="1400" dirty="0">
                          <a:latin typeface="+mj-lt"/>
                        </a:rPr>
                        <a:t>azimuthal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-0.422(±0.0005)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420453"/>
                  </a:ext>
                </a:extLst>
              </a:tr>
              <a:tr h="25720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10 stack,</a:t>
                      </a:r>
                      <a:r>
                        <a:rPr lang="en-US" sz="1400" baseline="0" dirty="0">
                          <a:latin typeface="+mj-lt"/>
                        </a:rPr>
                        <a:t> radial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-0.191(±0.0035)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9596543"/>
                  </a:ext>
                </a:extLst>
              </a:tr>
              <a:tr h="25720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10 stack, axial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-0.215(±0.0006)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638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64875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0105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Ongoing work</a:t>
            </a:r>
          </a:p>
          <a:p>
            <a:pPr lvl="1"/>
            <a:r>
              <a:rPr lang="en-US" dirty="0"/>
              <a:t>3 mil S-Glass tape is on hand, heat cleaned, and </a:t>
            </a:r>
            <a:r>
              <a:rPr lang="en-US" strike="sngStrike" dirty="0"/>
              <a:t>ready to apply</a:t>
            </a:r>
            <a:r>
              <a:rPr lang="en-US" dirty="0"/>
              <a:t> applied to cable.</a:t>
            </a:r>
          </a:p>
          <a:p>
            <a:pPr lvl="1"/>
            <a:r>
              <a:rPr lang="en-US" dirty="0"/>
              <a:t>Proceed with fabrication of more stacks to compare S-glass to E-Glass. Use 15T Outer cable.</a:t>
            </a:r>
          </a:p>
          <a:p>
            <a:r>
              <a:rPr lang="en-US" dirty="0"/>
              <a:t>Potential Improvements to test program</a:t>
            </a:r>
          </a:p>
          <a:p>
            <a:pPr lvl="1"/>
            <a:r>
              <a:rPr lang="en-US" dirty="0"/>
              <a:t>Increase sample length to one or more twist pitches to improve behavior.</a:t>
            </a:r>
          </a:p>
          <a:p>
            <a:pPr lvl="2"/>
            <a:r>
              <a:rPr lang="en-US" dirty="0"/>
              <a:t>Current max length is 6”.</a:t>
            </a:r>
          </a:p>
          <a:p>
            <a:pPr lvl="2"/>
            <a:r>
              <a:rPr lang="en-US" dirty="0"/>
              <a:t>Longer stack will reduce maximum loading</a:t>
            </a:r>
          </a:p>
          <a:p>
            <a:pPr lvl="1"/>
            <a:r>
              <a:rPr lang="en-US" dirty="0"/>
              <a:t>Build set of same stacks with 11T cable w/o core to see what core effect is.</a:t>
            </a:r>
          </a:p>
          <a:p>
            <a:pPr lvl="1"/>
            <a:r>
              <a:rPr lang="en-US" dirty="0"/>
              <a:t>Consider using traditional testing standards if possible to better characterize behavior.</a:t>
            </a:r>
          </a:p>
          <a:p>
            <a:pPr lvl="2"/>
            <a:r>
              <a:rPr lang="en-US" dirty="0"/>
              <a:t>Cryogenic fracture toughness may be more useful then all of the rest of the measurements to qualify resins.</a:t>
            </a:r>
          </a:p>
          <a:p>
            <a:r>
              <a:rPr lang="en-US" dirty="0"/>
              <a:t>Potential SBIR to work on characterizing filled resins for our uses</a:t>
            </a:r>
          </a:p>
        </p:txBody>
      </p:sp>
    </p:spTree>
    <p:extLst>
      <p:ext uri="{BB962C8B-B14F-4D97-AF65-F5344CB8AC3E}">
        <p14:creationId xmlns:p14="http://schemas.microsoft.com/office/powerpoint/2010/main" val="397772484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A0AB-FC22-4B97-9F60-A3E09E10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339EC-0DCD-45A3-82F7-0B503E59C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8" t="13872" r="21741"/>
          <a:stretch/>
        </p:blipFill>
        <p:spPr>
          <a:xfrm>
            <a:off x="5541883" y="1697037"/>
            <a:ext cx="2971800" cy="22976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2C620-FD15-48E7-9B2B-1E9AFD236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757613" cy="4525963"/>
          </a:xfrm>
        </p:spPr>
        <p:txBody>
          <a:bodyPr/>
          <a:lstStyle/>
          <a:p>
            <a:r>
              <a:rPr lang="en-US" dirty="0"/>
              <a:t>Stack fabrication using 15T outer cable is in progress to validate S2 improvement from E-Glass</a:t>
            </a:r>
          </a:p>
          <a:p>
            <a:pPr lvl="1"/>
            <a:r>
              <a:rPr lang="en-US" dirty="0"/>
              <a:t>As received</a:t>
            </a:r>
          </a:p>
          <a:p>
            <a:pPr lvl="1"/>
            <a:r>
              <a:rPr lang="en-US" dirty="0"/>
              <a:t>Heat Cleaned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67423-C0F2-4381-8279-43F6699F72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32" t="11642" r="17656" b="14422"/>
          <a:stretch/>
        </p:blipFill>
        <p:spPr>
          <a:xfrm>
            <a:off x="5541883" y="4429814"/>
            <a:ext cx="2971800" cy="16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111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Matrix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25773"/>
            <a:ext cx="8229600" cy="20003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Keep in mind, even though samples are small, each one is basically a small magnet in terms of process. </a:t>
            </a:r>
          </a:p>
          <a:p>
            <a:r>
              <a:rPr lang="en-US" dirty="0"/>
              <a:t>This is a very inefficient way to obtain measurements.</a:t>
            </a:r>
          </a:p>
          <a:p>
            <a:r>
              <a:rPr lang="en-US" dirty="0"/>
              <a:t>To complete stacks for rest of matrix is about 54 days or 1 year at ~0.25 FTE excluding testing…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773"/>
          <a:stretch/>
        </p:blipFill>
        <p:spPr>
          <a:xfrm>
            <a:off x="0" y="1463040"/>
            <a:ext cx="8875059" cy="255300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43881" y="2560320"/>
            <a:ext cx="0" cy="139720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01260" y="2559100"/>
            <a:ext cx="0" cy="139720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25772" y="2559099"/>
            <a:ext cx="0" cy="139720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27479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additional sample 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Fabrication of each stack takes about 18 days at 100% FTE</a:t>
            </a:r>
          </a:p>
          <a:p>
            <a:pPr lvl="1"/>
            <a:r>
              <a:rPr lang="en-US" dirty="0"/>
              <a:t>When reaction is included as well as regular down time, each takes over a month. We can react 2 samples at once, maybe more if we make new tooling..</a:t>
            </a:r>
          </a:p>
          <a:p>
            <a:pPr lvl="1"/>
            <a:r>
              <a:rPr lang="en-US" dirty="0"/>
              <a:t>We can impregnate 2 samples at once</a:t>
            </a:r>
          </a:p>
          <a:p>
            <a:r>
              <a:rPr lang="en-US" dirty="0"/>
              <a:t>Testing takes about</a:t>
            </a:r>
          </a:p>
          <a:p>
            <a:pPr lvl="1"/>
            <a:r>
              <a:rPr lang="en-US" dirty="0"/>
              <a:t>half a day per object for thermal contraction</a:t>
            </a:r>
          </a:p>
          <a:p>
            <a:pPr lvl="1"/>
            <a:r>
              <a:rPr lang="en-US" dirty="0"/>
              <a:t>1-2 days per sample for mechanical measurement</a:t>
            </a:r>
          </a:p>
          <a:p>
            <a:pPr lvl="2"/>
            <a:r>
              <a:rPr lang="en-US" dirty="0"/>
              <a:t>1 day prep, 1 day measure</a:t>
            </a:r>
          </a:p>
        </p:txBody>
      </p:sp>
    </p:spTree>
    <p:extLst>
      <p:ext uri="{BB962C8B-B14F-4D97-AF65-F5344CB8AC3E}">
        <p14:creationId xmlns:p14="http://schemas.microsoft.com/office/powerpoint/2010/main" val="412389774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5FF2-5326-40EA-A46E-19D11F65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route to similar geometry?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341F5-EF06-44B9-B988-FED5F777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7337"/>
            <a:ext cx="565785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Small Racetracks</a:t>
            </a:r>
          </a:p>
          <a:p>
            <a:pPr lvl="1"/>
            <a:r>
              <a:rPr lang="en-US" dirty="0"/>
              <a:t>We can likely build non-functional ten stack racetracks much faster than by individual pieces</a:t>
            </a:r>
          </a:p>
          <a:p>
            <a:pPr lvl="1"/>
            <a:r>
              <a:rPr lang="en-US" dirty="0"/>
              <a:t>Investigating feasibility of water-jetting all parts and making entire structure consumable</a:t>
            </a:r>
          </a:p>
          <a:p>
            <a:pPr lvl="2"/>
            <a:r>
              <a:rPr lang="en-US" dirty="0"/>
              <a:t>Wind, cure, react, and impregnate without changing(or needing to clean?!) tooling</a:t>
            </a:r>
          </a:p>
          <a:p>
            <a:pPr lvl="1"/>
            <a:r>
              <a:rPr lang="en-US" dirty="0"/>
              <a:t>No cable discontinuities through cross section</a:t>
            </a:r>
          </a:p>
          <a:p>
            <a:pPr lvl="2"/>
            <a:r>
              <a:rPr lang="en-US" dirty="0"/>
              <a:t>Can insulate cable on machine</a:t>
            </a:r>
          </a:p>
          <a:p>
            <a:pPr lvl="2"/>
            <a:r>
              <a:rPr lang="en-US" dirty="0"/>
              <a:t>No loss of tension on  cable core</a:t>
            </a:r>
          </a:p>
          <a:p>
            <a:pPr lvl="1"/>
            <a:r>
              <a:rPr lang="en-US" dirty="0"/>
              <a:t>Geometry much more like real coil</a:t>
            </a:r>
          </a:p>
          <a:p>
            <a:pPr lvl="2"/>
            <a:r>
              <a:rPr lang="en-US" dirty="0"/>
              <a:t>Better way to qualify difficult resins or techniques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F6E16-CF67-4843-BD01-BCF8923AE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39" y="1417284"/>
            <a:ext cx="2242488" cy="48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22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B5C3-C7EA-4ABA-BF51-1F4AE843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Fabrication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046C7-97BF-4583-A614-E1DD4A24B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94347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Cut and fuse cable</a:t>
            </a:r>
          </a:p>
          <a:p>
            <a:pPr lvl="1"/>
            <a:r>
              <a:rPr lang="en-US" dirty="0"/>
              <a:t>Each 10 stack requires  20 welds, and often rework and touchup</a:t>
            </a:r>
          </a:p>
          <a:p>
            <a:r>
              <a:rPr lang="en-US" dirty="0"/>
              <a:t>Insulate Cable</a:t>
            </a:r>
          </a:p>
          <a:p>
            <a:pPr lvl="1"/>
            <a:r>
              <a:rPr lang="en-US" dirty="0"/>
              <a:t>Wrap with tape or slide on sleeve</a:t>
            </a:r>
          </a:p>
          <a:p>
            <a:pPr lvl="1"/>
            <a:r>
              <a:rPr lang="en-US" dirty="0"/>
              <a:t>Braided on sleeve doesn’t really work</a:t>
            </a:r>
          </a:p>
          <a:p>
            <a:r>
              <a:rPr lang="en-US" dirty="0"/>
              <a:t>Wind (or stack) cables alternating thick/thin</a:t>
            </a:r>
          </a:p>
          <a:p>
            <a:r>
              <a:rPr lang="en-US" dirty="0"/>
              <a:t>Cure at nominal curing cavity equivalent</a:t>
            </a:r>
          </a:p>
          <a:p>
            <a:r>
              <a:rPr lang="en-US" dirty="0"/>
              <a:t>React at nominal  reaction cavity equivalent</a:t>
            </a:r>
          </a:p>
          <a:p>
            <a:r>
              <a:rPr lang="en-US" dirty="0"/>
              <a:t>Impregnate at nominal cavity</a:t>
            </a:r>
          </a:p>
        </p:txBody>
      </p:sp>
      <p:pic>
        <p:nvPicPr>
          <p:cNvPr id="4" name="Content Placeholder 8" descr="C:\Users\skrave\AppData\Local\Microsoft\Windows\Temporary Internet Files\Content.Word\contentmediaexternalimagesmedia358.jpg">
            <a:extLst>
              <a:ext uri="{FF2B5EF4-FFF2-40B4-BE49-F238E27FC236}">
                <a16:creationId xmlns:a16="http://schemas.microsoft.com/office/drawing/2014/main" id="{76752018-38C6-4ABD-AE62-D1CB08B890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413" y="1207889"/>
            <a:ext cx="3321050" cy="2278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6306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were last year: Experiment plan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3335731"/>
            <a:ext cx="8408504" cy="279043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loading test, each loading direction requires at least one 1 inch sample for each temperature (300, 77 and 4.2K). Thermal contraction requires one piece.</a:t>
            </a:r>
          </a:p>
          <a:p>
            <a:r>
              <a:rPr lang="en-US" dirty="0"/>
              <a:t>If 4.2K is to be included: 10 sample pieces; if not, 7 sample pieces. 2 10-stacks needed in either case.</a:t>
            </a:r>
          </a:p>
          <a:p>
            <a:r>
              <a:rPr lang="en-US" dirty="0"/>
              <a:t>For each cable insulation variety, 2 10 stack samples (6 inch long) is needed.</a:t>
            </a:r>
          </a:p>
          <a:p>
            <a:r>
              <a:rPr lang="en-US" dirty="0"/>
              <a:t>At least 3 gages per sample</a:t>
            </a:r>
          </a:p>
          <a:p>
            <a:r>
              <a:rPr lang="en-US" dirty="0"/>
              <a:t>Current plan is to build one set of stacks for each L1-2 and 3-4 cable:</a:t>
            </a:r>
          </a:p>
          <a:p>
            <a:pPr lvl="1"/>
            <a:r>
              <a:rPr lang="en-US" dirty="0"/>
              <a:t>E-Glass</a:t>
            </a:r>
          </a:p>
          <a:p>
            <a:pPr lvl="1"/>
            <a:r>
              <a:rPr lang="en-US" dirty="0"/>
              <a:t>S-Glass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9702" y="1298713"/>
          <a:ext cx="7172738" cy="170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527">
                  <a:extLst>
                    <a:ext uri="{9D8B030D-6E8A-4147-A177-3AD203B41FA5}">
                      <a16:colId xmlns:a16="http://schemas.microsoft.com/office/drawing/2014/main" val="484333953"/>
                    </a:ext>
                  </a:extLst>
                </a:gridCol>
                <a:gridCol w="688600">
                  <a:extLst>
                    <a:ext uri="{9D8B030D-6E8A-4147-A177-3AD203B41FA5}">
                      <a16:colId xmlns:a16="http://schemas.microsoft.com/office/drawing/2014/main" val="2358643362"/>
                    </a:ext>
                  </a:extLst>
                </a:gridCol>
                <a:gridCol w="847426">
                  <a:extLst>
                    <a:ext uri="{9D8B030D-6E8A-4147-A177-3AD203B41FA5}">
                      <a16:colId xmlns:a16="http://schemas.microsoft.com/office/drawing/2014/main" val="1525404441"/>
                    </a:ext>
                  </a:extLst>
                </a:gridCol>
                <a:gridCol w="1738555">
                  <a:extLst>
                    <a:ext uri="{9D8B030D-6E8A-4147-A177-3AD203B41FA5}">
                      <a16:colId xmlns:a16="http://schemas.microsoft.com/office/drawing/2014/main" val="3026933340"/>
                    </a:ext>
                  </a:extLst>
                </a:gridCol>
                <a:gridCol w="1403315">
                  <a:extLst>
                    <a:ext uri="{9D8B030D-6E8A-4147-A177-3AD203B41FA5}">
                      <a16:colId xmlns:a16="http://schemas.microsoft.com/office/drawing/2014/main" val="604251333"/>
                    </a:ext>
                  </a:extLst>
                </a:gridCol>
                <a:gridCol w="1403315">
                  <a:extLst>
                    <a:ext uri="{9D8B030D-6E8A-4147-A177-3AD203B41FA5}">
                      <a16:colId xmlns:a16="http://schemas.microsoft.com/office/drawing/2014/main" val="2850216999"/>
                    </a:ext>
                  </a:extLst>
                </a:gridCol>
              </a:tblGrid>
              <a:tr h="175548">
                <a:tc>
                  <a:txBody>
                    <a:bodyPr/>
                    <a:lstStyle/>
                    <a:p>
                      <a:r>
                        <a:rPr lang="en-US" sz="1200" dirty="0"/>
                        <a:t>Sample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Modulus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Poisson ratio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Loading procedure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Temperature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 of gages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797542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v21, v31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Low</a:t>
                      </a:r>
                      <a:r>
                        <a:rPr lang="en-US" sz="1200" baseline="0" dirty="0"/>
                        <a:t> strain loading, and then cyclic loading after large monotonic loading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300K,</a:t>
                      </a:r>
                      <a:r>
                        <a:rPr lang="en-US" sz="1200" baseline="0" dirty="0"/>
                        <a:t> 77K 4.2K (?)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At least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58381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v12, v32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7058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v13, v23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708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thermal</a:t>
                      </a:r>
                      <a:r>
                        <a:rPr lang="en-US" sz="1200" baseline="0" dirty="0"/>
                        <a:t> contraction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 loading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300-77K,</a:t>
                      </a:r>
                      <a:r>
                        <a:rPr lang="en-US" sz="1200" baseline="0" dirty="0"/>
                        <a:t> 300-4.2K (?)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At least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46969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256" y="1298713"/>
            <a:ext cx="157656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2010" y="2620151"/>
            <a:ext cx="11047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Axial=1</a:t>
            </a:r>
          </a:p>
          <a:p>
            <a:r>
              <a:rPr lang="en-US" sz="1350" dirty="0"/>
              <a:t>Azimuthal=2</a:t>
            </a:r>
          </a:p>
          <a:p>
            <a:r>
              <a:rPr lang="en-US" sz="1350" dirty="0"/>
              <a:t>Radial =3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34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now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3335731"/>
            <a:ext cx="8408504" cy="2790431"/>
          </a:xfrm>
        </p:spPr>
        <p:txBody>
          <a:bodyPr>
            <a:normAutofit fontScale="92500"/>
          </a:bodyPr>
          <a:lstStyle/>
          <a:p>
            <a:r>
              <a:rPr lang="en-US" dirty="0"/>
              <a:t>E- Glass samples fabricated and tested on 15T outer cable (11 Tesla cable)</a:t>
            </a:r>
          </a:p>
          <a:p>
            <a:pPr lvl="1"/>
            <a:r>
              <a:rPr lang="en-US" dirty="0"/>
              <a:t>Samples tested warm and for thermal contraction</a:t>
            </a:r>
          </a:p>
          <a:p>
            <a:pPr lvl="1"/>
            <a:r>
              <a:rPr lang="en-US" dirty="0"/>
              <a:t>See ICMC 2017: </a:t>
            </a:r>
            <a:r>
              <a:rPr lang="en-US" i="1" dirty="0"/>
              <a:t>Study of Thermomechanical Properties of The Epoxy Impregnated Cable Composite for a 15 T Nb3Sn Dipole Demonstrator</a:t>
            </a:r>
          </a:p>
          <a:p>
            <a:r>
              <a:rPr lang="en-US" dirty="0"/>
              <a:t>S-Glass proved more difficult to procure than anticipated</a:t>
            </a:r>
          </a:p>
          <a:p>
            <a:pPr lvl="1"/>
            <a:r>
              <a:rPr lang="en-US" dirty="0"/>
              <a:t>We have it now…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9702" y="1298713"/>
          <a:ext cx="7172738" cy="170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527">
                  <a:extLst>
                    <a:ext uri="{9D8B030D-6E8A-4147-A177-3AD203B41FA5}">
                      <a16:colId xmlns:a16="http://schemas.microsoft.com/office/drawing/2014/main" val="484333953"/>
                    </a:ext>
                  </a:extLst>
                </a:gridCol>
                <a:gridCol w="688600">
                  <a:extLst>
                    <a:ext uri="{9D8B030D-6E8A-4147-A177-3AD203B41FA5}">
                      <a16:colId xmlns:a16="http://schemas.microsoft.com/office/drawing/2014/main" val="2358643362"/>
                    </a:ext>
                  </a:extLst>
                </a:gridCol>
                <a:gridCol w="847426">
                  <a:extLst>
                    <a:ext uri="{9D8B030D-6E8A-4147-A177-3AD203B41FA5}">
                      <a16:colId xmlns:a16="http://schemas.microsoft.com/office/drawing/2014/main" val="1525404441"/>
                    </a:ext>
                  </a:extLst>
                </a:gridCol>
                <a:gridCol w="1738555">
                  <a:extLst>
                    <a:ext uri="{9D8B030D-6E8A-4147-A177-3AD203B41FA5}">
                      <a16:colId xmlns:a16="http://schemas.microsoft.com/office/drawing/2014/main" val="3026933340"/>
                    </a:ext>
                  </a:extLst>
                </a:gridCol>
                <a:gridCol w="1403315">
                  <a:extLst>
                    <a:ext uri="{9D8B030D-6E8A-4147-A177-3AD203B41FA5}">
                      <a16:colId xmlns:a16="http://schemas.microsoft.com/office/drawing/2014/main" val="604251333"/>
                    </a:ext>
                  </a:extLst>
                </a:gridCol>
                <a:gridCol w="1403315">
                  <a:extLst>
                    <a:ext uri="{9D8B030D-6E8A-4147-A177-3AD203B41FA5}">
                      <a16:colId xmlns:a16="http://schemas.microsoft.com/office/drawing/2014/main" val="2850216999"/>
                    </a:ext>
                  </a:extLst>
                </a:gridCol>
              </a:tblGrid>
              <a:tr h="175548">
                <a:tc>
                  <a:txBody>
                    <a:bodyPr/>
                    <a:lstStyle/>
                    <a:p>
                      <a:r>
                        <a:rPr lang="en-US" sz="1200" dirty="0"/>
                        <a:t>Sample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Modulus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Poisson ratio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Loading procedure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Temperature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 of gages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797542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v21, v31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Low</a:t>
                      </a:r>
                      <a:r>
                        <a:rPr lang="en-US" sz="1200" baseline="0" dirty="0"/>
                        <a:t> strain loading, and then cyclic loading after large monotonic loading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300K,</a:t>
                      </a:r>
                      <a:r>
                        <a:rPr lang="en-US" sz="1200" baseline="0" dirty="0"/>
                        <a:t> 77K 4.2K (?)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At least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58381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v12, v32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7058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v13, v23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708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thermal</a:t>
                      </a:r>
                      <a:r>
                        <a:rPr lang="en-US" sz="1200" baseline="0" dirty="0"/>
                        <a:t> contraction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 loading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300-77K,</a:t>
                      </a:r>
                      <a:r>
                        <a:rPr lang="en-US" sz="1200" baseline="0" dirty="0"/>
                        <a:t> 300-4.2K (?)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At least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46969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256" y="1298713"/>
            <a:ext cx="157656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2010" y="2620151"/>
            <a:ext cx="11047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Axial=1</a:t>
            </a:r>
          </a:p>
          <a:p>
            <a:r>
              <a:rPr lang="en-US" sz="1350" dirty="0"/>
              <a:t>Azimuthal=2</a:t>
            </a:r>
          </a:p>
          <a:p>
            <a:r>
              <a:rPr lang="en-US" sz="1350" dirty="0"/>
              <a:t>Radial =3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76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4360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Results from recent testing. Ultimate pressure of ~137 </a:t>
            </a:r>
            <a:r>
              <a:rPr lang="en-US" dirty="0" err="1"/>
              <a:t>MPa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34822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Results from Deepak. Ultimate pressure of 125 </a:t>
            </a:r>
            <a:r>
              <a:rPr lang="en-US" dirty="0" err="1"/>
              <a:t>MPa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Comparison between rounds of testing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1183191"/>
            <a:ext cx="4206875" cy="321050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692650" y="1487208"/>
            <a:ext cx="4214813" cy="2602471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381764" y="5303520"/>
            <a:ext cx="7533281" cy="79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4C97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457200" marR="0" indent="0" algn="l" defTabSz="4572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914400" marR="0" indent="0" algn="l" defTabSz="4572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0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371600" marR="0" indent="0" algn="l" defTabSz="4572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828800" marR="0" indent="0" algn="l" defTabSz="4572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286000" marR="0" indent="0" algn="l" defTabSz="4572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2743200" marR="0" indent="0" algn="l" defTabSz="4572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200400" marR="0" indent="0" algn="l" defTabSz="4572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3657600" marR="0" indent="0" algn="l" defTabSz="4572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 by side of Deepak data with recent data. Additional ~12MPa added ~ 0.5% Strain.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Subtract this offset and results are in much better agreement, but recent measured modulus is still low, maybe delamination?</a:t>
            </a:r>
          </a:p>
        </p:txBody>
      </p:sp>
    </p:spTree>
    <p:extLst>
      <p:ext uri="{BB962C8B-B14F-4D97-AF65-F5344CB8AC3E}">
        <p14:creationId xmlns:p14="http://schemas.microsoft.com/office/powerpoint/2010/main" val="9661151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87C76F-3B56-496C-B25F-2C4BE372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Observations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5F1ED-D36D-47EA-BDA9-365C4474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428749"/>
            <a:ext cx="4005262" cy="24724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C8300A-23A7-4080-8714-CDA743CC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1638"/>
            <a:ext cx="3743325" cy="4454525"/>
          </a:xfrm>
        </p:spPr>
        <p:txBody>
          <a:bodyPr>
            <a:normAutofit fontScale="92500"/>
          </a:bodyPr>
          <a:lstStyle/>
          <a:p>
            <a:r>
              <a:rPr lang="en-US" dirty="0"/>
              <a:t>Samples were rather fragile.</a:t>
            </a:r>
          </a:p>
          <a:p>
            <a:pPr lvl="1"/>
            <a:r>
              <a:rPr lang="en-US" dirty="0"/>
              <a:t>Section of stacks needed to be done very carefully to avoid delamination</a:t>
            </a:r>
          </a:p>
          <a:p>
            <a:r>
              <a:rPr lang="en-US" dirty="0"/>
              <a:t>Radial loading was prone to delamination</a:t>
            </a:r>
          </a:p>
          <a:p>
            <a:pPr lvl="1"/>
            <a:r>
              <a:rPr lang="en-US" dirty="0"/>
              <a:t>Lack of continuous stand in sample to reinforce over short 25mm </a:t>
            </a:r>
            <a:r>
              <a:rPr lang="en-US" dirty="0" err="1"/>
              <a:t>samplelength</a:t>
            </a:r>
            <a:endParaRPr lang="en-US" dirty="0"/>
          </a:p>
          <a:p>
            <a:r>
              <a:rPr lang="en-US" dirty="0"/>
              <a:t>Axial loading was not worth attempting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117995-CC04-4C5F-A0A3-5BC9227D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287" y="4630738"/>
            <a:ext cx="21812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527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CERN’s recent results (MQXF Cable)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69" y="1143000"/>
            <a:ext cx="6961661" cy="51700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91149" y="3372307"/>
            <a:ext cx="175565" cy="18288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07127" y="3339388"/>
            <a:ext cx="175565" cy="18288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07126" y="3018739"/>
            <a:ext cx="175565" cy="18288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91149" y="2835859"/>
            <a:ext cx="175565" cy="182880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07125" y="2585008"/>
            <a:ext cx="175565" cy="182880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30109" y="2767888"/>
            <a:ext cx="175565" cy="182880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30108" y="3110179"/>
            <a:ext cx="175565" cy="18288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69069" y="2585008"/>
            <a:ext cx="175565" cy="18288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08030" y="2345130"/>
            <a:ext cx="175565" cy="18288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57959" y="5027980"/>
            <a:ext cx="347207" cy="319432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30108" y="5027980"/>
            <a:ext cx="347207" cy="319432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24792" y="5020664"/>
            <a:ext cx="347207" cy="319432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74921" y="5590336"/>
            <a:ext cx="430245" cy="313030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66714" y="5586525"/>
            <a:ext cx="430245" cy="313030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83272" y="5586221"/>
            <a:ext cx="430245" cy="313030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cxnSp>
        <p:nvCxnSpPr>
          <p:cNvPr id="26" name="Straight Arrow Connector 25"/>
          <p:cNvCxnSpPr>
            <a:stCxn id="15" idx="6"/>
          </p:cNvCxnSpPr>
          <p:nvPr/>
        </p:nvCxnSpPr>
        <p:spPr>
          <a:xfrm flipV="1">
            <a:off x="2605166" y="3430829"/>
            <a:ext cx="3473765" cy="1756867"/>
          </a:xfrm>
          <a:prstGeom prst="straightConnector1">
            <a:avLst/>
          </a:prstGeom>
          <a:noFill/>
          <a:ln w="25400" cap="flat">
            <a:solidFill>
              <a:schemeClr val="accent6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/>
          <p:cNvCxnSpPr>
            <a:stCxn id="19" idx="6"/>
            <a:endCxn id="9" idx="4"/>
          </p:cNvCxnSpPr>
          <p:nvPr/>
        </p:nvCxnSpPr>
        <p:spPr>
          <a:xfrm flipV="1">
            <a:off x="2605166" y="3018739"/>
            <a:ext cx="3473766" cy="272811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/>
          <p:cNvCxnSpPr/>
          <p:nvPr/>
        </p:nvCxnSpPr>
        <p:spPr>
          <a:xfrm flipV="1">
            <a:off x="4571999" y="3293059"/>
            <a:ext cx="1016814" cy="1894637"/>
          </a:xfrm>
          <a:prstGeom prst="straightConnector1">
            <a:avLst/>
          </a:prstGeom>
          <a:noFill/>
          <a:ln w="25400" cap="flat">
            <a:solidFill>
              <a:schemeClr val="accent6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>
            <a:cxnSpLocks/>
            <a:stCxn id="24" idx="7"/>
          </p:cNvCxnSpPr>
          <p:nvPr/>
        </p:nvCxnSpPr>
        <p:spPr>
          <a:xfrm flipV="1">
            <a:off x="4550509" y="3110179"/>
            <a:ext cx="956616" cy="252188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Arrow Connector 33"/>
          <p:cNvCxnSpPr>
            <a:cxnSpLocks/>
            <a:stCxn id="17" idx="6"/>
          </p:cNvCxnSpPr>
          <p:nvPr/>
        </p:nvCxnSpPr>
        <p:spPr>
          <a:xfrm flipH="1" flipV="1">
            <a:off x="6556849" y="3226230"/>
            <a:ext cx="20466" cy="1961466"/>
          </a:xfrm>
          <a:prstGeom prst="straightConnector1">
            <a:avLst/>
          </a:prstGeom>
          <a:noFill/>
          <a:ln w="25400" cap="flat">
            <a:solidFill>
              <a:schemeClr val="accent6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/>
          <p:cNvCxnSpPr>
            <a:cxnSpLocks/>
            <a:stCxn id="22" idx="2"/>
          </p:cNvCxnSpPr>
          <p:nvPr/>
        </p:nvCxnSpPr>
        <p:spPr>
          <a:xfrm flipV="1">
            <a:off x="6166714" y="3018740"/>
            <a:ext cx="389638" cy="27243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471250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recent FNAL results…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07" y="1955928"/>
            <a:ext cx="3932261" cy="290804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732213" y="2787650"/>
            <a:ext cx="95250" cy="9525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76738" y="4057650"/>
            <a:ext cx="95250" cy="9525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cxnSp>
        <p:nvCxnSpPr>
          <p:cNvPr id="16" name="Straight Arrow Connector 15"/>
          <p:cNvCxnSpPr>
            <a:cxnSpLocks/>
            <a:endCxn id="13" idx="2"/>
          </p:cNvCxnSpPr>
          <p:nvPr/>
        </p:nvCxnSpPr>
        <p:spPr>
          <a:xfrm>
            <a:off x="2892689" y="2640976"/>
            <a:ext cx="839524" cy="19429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>
            <a:cxnSpLocks/>
            <a:endCxn id="14" idx="3"/>
          </p:cNvCxnSpPr>
          <p:nvPr/>
        </p:nvCxnSpPr>
        <p:spPr>
          <a:xfrm flipV="1">
            <a:off x="2992438" y="4138951"/>
            <a:ext cx="1398249" cy="96739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Oval 23"/>
          <p:cNvSpPr/>
          <p:nvPr/>
        </p:nvSpPr>
        <p:spPr>
          <a:xfrm>
            <a:off x="3827463" y="3323020"/>
            <a:ext cx="95250" cy="9525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471988" y="3493507"/>
            <a:ext cx="95250" cy="9525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86337" y="3377138"/>
            <a:ext cx="95250" cy="9525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6647" y="3451717"/>
            <a:ext cx="238760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CERN Data (MQXF) – Cyclic (has core)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Recent FNAL Data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57093" y="3588757"/>
            <a:ext cx="95250" cy="9525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57093" y="4057650"/>
            <a:ext cx="95250" cy="95250"/>
          </a:xfrm>
          <a:prstGeom prst="ellipse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C6F40-19F1-49A8-AC28-6634BA881D59}"/>
              </a:ext>
            </a:extLst>
          </p:cNvPr>
          <p:cNvSpPr txBox="1"/>
          <p:nvPr/>
        </p:nvSpPr>
        <p:spPr>
          <a:xfrm>
            <a:off x="3617119" y="1145465"/>
            <a:ext cx="273843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Our radial measurement goes to held together for ~55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MPa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2C6FA-1A07-4FCC-8574-2679EA70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26" y="1300800"/>
            <a:ext cx="3419335" cy="26178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E46660-4BA3-45B4-9C82-B77664B4D174}"/>
              </a:ext>
            </a:extLst>
          </p:cNvPr>
          <p:cNvSpPr txBox="1"/>
          <p:nvPr/>
        </p:nvSpPr>
        <p:spPr>
          <a:xfrm>
            <a:off x="3518359" y="4984153"/>
            <a:ext cx="273843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Azimuthal measurement up  to ~140MPa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081B5-6A41-4E8F-927F-A2F52CD2C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69" y="4109724"/>
            <a:ext cx="2631252" cy="21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299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DP Template 1.potx" id="{F1886FA7-DB5F-4D20-BD93-F1EF024EB04D}" vid="{6897A628-8D56-4DD4-9D64-435AC2751E30}"/>
    </a:ext>
  </a:extLst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MDP Template 1</Template>
  <TotalTime>9529</TotalTime>
  <Words>1397</Words>
  <Application>Microsoft Office PowerPoint</Application>
  <PresentationFormat>On-screen Show (4:3)</PresentationFormat>
  <Paragraphs>239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Franklin Gothic Book</vt:lpstr>
      <vt:lpstr>Franklin Gothic Medium</vt:lpstr>
      <vt:lpstr>Helvetica</vt:lpstr>
      <vt:lpstr>Symbol</vt:lpstr>
      <vt:lpstr>Times New Roman</vt:lpstr>
      <vt:lpstr>ATAP No Footer</vt:lpstr>
      <vt:lpstr>PowerPoint Presentation</vt:lpstr>
      <vt:lpstr>Why Ten Stacks</vt:lpstr>
      <vt:lpstr>General Fabrication Procedure</vt:lpstr>
      <vt:lpstr>Where we were last year: Experiment plan</vt:lpstr>
      <vt:lpstr>Where are now</vt:lpstr>
      <vt:lpstr>Comparison between rounds of testing</vt:lpstr>
      <vt:lpstr>General Observations</vt:lpstr>
      <vt:lpstr>Some of CERN’s recent results (MQXF Cable)</vt:lpstr>
      <vt:lpstr>Adding recent FNAL results…</vt:lpstr>
      <vt:lpstr>Keep in mind older results using same procedure</vt:lpstr>
      <vt:lpstr>Not the only ones with delamination</vt:lpstr>
      <vt:lpstr>Two slides from C. Scheuerlein Uncertainties in the measurement of the mechanical properties of Nb3Sn coil constituents and cable stacks</vt:lpstr>
      <vt:lpstr>from C. Scheuerlein Uncertainties in the measurement of the mechanical properties of Nb3Sn coil constituents and cable stacks</vt:lpstr>
      <vt:lpstr>Potential reasons for differences between recent results and past results</vt:lpstr>
      <vt:lpstr>Microstructure of insulation</vt:lpstr>
      <vt:lpstr>PowerPoint Presentation</vt:lpstr>
      <vt:lpstr>PowerPoint Presentation</vt:lpstr>
      <vt:lpstr>S-Glass</vt:lpstr>
      <vt:lpstr>PowerPoint Presentation</vt:lpstr>
      <vt:lpstr>Thermal contraction</vt:lpstr>
      <vt:lpstr>Moving Forward</vt:lpstr>
      <vt:lpstr>PowerPoint Presentation</vt:lpstr>
      <vt:lpstr>Test Matrix</vt:lpstr>
      <vt:lpstr>Time for additional sample sets</vt:lpstr>
      <vt:lpstr>Alternative route to similar geometry?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T. Krave x6952 15500N</dc:creator>
  <cp:lastModifiedBy>Steven T. Krave x6952 15500N</cp:lastModifiedBy>
  <cp:revision>40</cp:revision>
  <dcterms:created xsi:type="dcterms:W3CDTF">2017-12-05T21:31:39Z</dcterms:created>
  <dcterms:modified xsi:type="dcterms:W3CDTF">2018-02-09T15:24:04Z</dcterms:modified>
</cp:coreProperties>
</file>