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86" r:id="rId2"/>
    <p:sldId id="503" r:id="rId3"/>
    <p:sldId id="510" r:id="rId4"/>
    <p:sldId id="511" r:id="rId5"/>
    <p:sldId id="555" r:id="rId6"/>
    <p:sldId id="513" r:id="rId7"/>
    <p:sldId id="562" r:id="rId8"/>
    <p:sldId id="573" r:id="rId9"/>
    <p:sldId id="570" r:id="rId10"/>
    <p:sldId id="569" r:id="rId11"/>
    <p:sldId id="572" r:id="rId12"/>
    <p:sldId id="534" r:id="rId13"/>
    <p:sldId id="525" r:id="rId14"/>
    <p:sldId id="574" r:id="rId15"/>
    <p:sldId id="469" r:id="rId16"/>
    <p:sldId id="535" r:id="rId17"/>
    <p:sldId id="497" r:id="rId18"/>
    <p:sldId id="544" r:id="rId19"/>
    <p:sldId id="496" r:id="rId20"/>
    <p:sldId id="578" r:id="rId21"/>
    <p:sldId id="474" r:id="rId22"/>
    <p:sldId id="545" r:id="rId23"/>
    <p:sldId id="581" r:id="rId24"/>
    <p:sldId id="582" r:id="rId25"/>
    <p:sldId id="583" r:id="rId26"/>
    <p:sldId id="507" r:id="rId27"/>
    <p:sldId id="551" r:id="rId28"/>
    <p:sldId id="552" r:id="rId29"/>
    <p:sldId id="553" r:id="rId30"/>
    <p:sldId id="568" r:id="rId31"/>
    <p:sldId id="566" r:id="rId32"/>
    <p:sldId id="478" r:id="rId33"/>
    <p:sldId id="559" r:id="rId34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0" userDrawn="1">
          <p15:clr>
            <a:srgbClr val="A4A3A4"/>
          </p15:clr>
        </p15:guide>
        <p15:guide id="3" orient="horz" pos="3630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4103" userDrawn="1">
          <p15:clr>
            <a:srgbClr val="A4A3A4"/>
          </p15:clr>
        </p15:guide>
        <p15:guide id="6" pos="221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1556" userDrawn="1">
          <p15:clr>
            <a:srgbClr val="A4A3A4"/>
          </p15:clr>
        </p15:guide>
        <p15:guide id="9" pos="2917" userDrawn="1">
          <p15:clr>
            <a:srgbClr val="A4A3A4"/>
          </p15:clr>
        </p15:guide>
        <p15:guide id="10" pos="2759" userDrawn="1">
          <p15:clr>
            <a:srgbClr val="A4A3A4"/>
          </p15:clr>
        </p15:guide>
        <p15:guide id="11" pos="2139" userDrawn="1">
          <p15:clr>
            <a:srgbClr val="A4A3A4"/>
          </p15:clr>
        </p15:guide>
        <p15:guide id="12" pos="1403" userDrawn="1">
          <p15:clr>
            <a:srgbClr val="A4A3A4"/>
          </p15:clr>
        </p15:guide>
        <p15:guide id="13" orient="horz" pos="1920" userDrawn="1">
          <p15:clr>
            <a:srgbClr val="A4A3A4"/>
          </p15:clr>
        </p15:guide>
        <p15:guide id="14" orient="horz" pos="758" userDrawn="1">
          <p15:clr>
            <a:srgbClr val="A4A3A4"/>
          </p15:clr>
        </p15:guide>
        <p15:guide id="15" orient="horz" pos="2723" userDrawn="1">
          <p15:clr>
            <a:srgbClr val="A4A3A4"/>
          </p15:clr>
        </p15:guide>
        <p15:guide id="16" orient="horz" pos="17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3399"/>
    <a:srgbClr val="203BE2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1"/>
    <p:restoredTop sz="85591" autoAdjust="0"/>
  </p:normalViewPr>
  <p:slideViewPr>
    <p:cSldViewPr snapToGrid="0" snapToObjects="1">
      <p:cViewPr varScale="1">
        <p:scale>
          <a:sx n="103" d="100"/>
          <a:sy n="103" d="100"/>
        </p:scale>
        <p:origin x="1464" y="90"/>
      </p:cViewPr>
      <p:guideLst>
        <p:guide orient="horz" pos="2560"/>
        <p:guide orient="horz" pos="1010"/>
        <p:guide orient="horz" pos="3630"/>
        <p:guide orient="horz" pos="2309"/>
        <p:guide pos="4103"/>
        <p:guide pos="221"/>
        <p:guide/>
        <p:guide pos="1556"/>
        <p:guide pos="2917"/>
        <p:guide pos="2759"/>
        <p:guide pos="2139"/>
        <p:guide pos="1403"/>
        <p:guide orient="horz" pos="1920"/>
        <p:guide orient="horz" pos="758"/>
        <p:guide orient="horz" pos="2723"/>
        <p:guide orient="horz" pos="17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8"/>
    </p:cViewPr>
  </p:sorterViewPr>
  <p:notesViewPr>
    <p:cSldViewPr snapToGrid="0" snapToObjects="1">
      <p:cViewPr varScale="1">
        <p:scale>
          <a:sx n="70" d="100"/>
          <a:sy n="70" d="100"/>
        </p:scale>
        <p:origin x="-328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Add date on each slide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30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48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Maximum hysteresis between up and down ramps is about 4% of the nominal transfer function at 77 K and 2% at 4.2 K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27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Change the magnet graph to 3D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56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not moving fast enough to encounter and address more issues</a:t>
            </a:r>
          </a:p>
          <a:p>
            <a:r>
              <a:rPr lang="en-US" dirty="0" smtClean="0"/>
              <a:t>We need more wires to make magnets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44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200" kern="1200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Where are we now? What did we learn? What are the issues? What’s the plan?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28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 not afraid</a:t>
            </a:r>
            <a:r>
              <a:rPr lang="en-US" baseline="0" dirty="0" smtClean="0"/>
              <a:t> of mistakes. I am afraid that we have no steam to make mistakes.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8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1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200" kern="1200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Where are we now? What did we learn? What are the issues? What’s the plan?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1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r>
              <a:rPr lang="en-US" baseline="0" dirty="0" smtClean="0"/>
              <a:t> the message.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42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1BDA6-B052-47EF-8423-002DDCF8F35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824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Integrate to the test </a:t>
            </a:r>
            <a:r>
              <a:rPr lang="en-US" dirty="0" err="1" smtClean="0"/>
              <a:t>facillity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1BDA6-B052-47EF-8423-002DDCF8F35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814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13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576F7-A53C-E440-B563-EA54C8CB01D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87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576F7-A53C-E440-B563-EA54C8CB01D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70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Emphasize the point of 3.7 mm wire diameter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Two specific</a:t>
            </a:r>
            <a:r>
              <a:rPr lang="en-US" baseline="0" dirty="0" smtClean="0"/>
              <a:t> design, 4 layer and 6 layer, ID 50 mm, OD 97 and 121 mm.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1BDA6-B052-47EF-8423-002DDCF8F35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51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6858000" cy="473529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3668955"/>
            <a:ext cx="6858000" cy="1066341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094" y="3668955"/>
            <a:ext cx="6169819" cy="603789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05280"/>
            <a:ext cx="6858000" cy="1447480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4094" y="1038470"/>
            <a:ext cx="6169820" cy="11811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48" y="139981"/>
            <a:ext cx="2124192" cy="7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" y="0"/>
            <a:ext cx="6857999" cy="85725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410" y="0"/>
            <a:ext cx="523859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7594" y="4800602"/>
            <a:ext cx="387506" cy="273844"/>
          </a:xfrm>
        </p:spPr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4" y="92636"/>
            <a:ext cx="1534216" cy="5479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889155" y="4829802"/>
            <a:ext cx="29803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REBCO status,</a:t>
            </a:r>
            <a:r>
              <a:rPr lang="en-US" sz="800" baseline="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issues and next steps</a:t>
            </a:r>
            <a:r>
              <a:rPr lang="en-US" sz="8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X. Wang</a:t>
            </a:r>
            <a:r>
              <a:rPr lang="en-US" sz="800" baseline="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LBNL, 2/8/2018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018" y="1598138"/>
            <a:ext cx="5829970" cy="110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868" y="2914987"/>
            <a:ext cx="4800266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44104" y="4767264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14D7-8449-4DA0-9772-C31010F367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47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8C41A-7A0A-A74C-A765-4BF8AA94B2B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5738" y="1045370"/>
            <a:ext cx="6459141" cy="339209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5725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7597" y="4767264"/>
            <a:ext cx="3875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19040" y="-106972"/>
            <a:ext cx="7085621" cy="5353494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347" y="4742833"/>
            <a:ext cx="6874649" cy="4095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82" y="4843398"/>
            <a:ext cx="1177851" cy="1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  <p:sldLayoutId id="2147483689" r:id="rId5"/>
    <p:sldLayoutId id="2147483690" r:id="rId6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4094" y="2945558"/>
            <a:ext cx="6169819" cy="1141249"/>
          </a:xfrm>
        </p:spPr>
        <p:txBody>
          <a:bodyPr>
            <a:normAutofit/>
          </a:bodyPr>
          <a:lstStyle/>
          <a:p>
            <a:r>
              <a:rPr lang="en-US" sz="1500" dirty="0" err="1" smtClean="0">
                <a:latin typeface="+mj-lt"/>
              </a:rPr>
              <a:t>Xiaorong</a:t>
            </a:r>
            <a:r>
              <a:rPr lang="en-US" sz="1500" dirty="0" smtClean="0">
                <a:latin typeface="+mj-lt"/>
              </a:rPr>
              <a:t> </a:t>
            </a:r>
            <a:r>
              <a:rPr lang="en-US" sz="1500" dirty="0">
                <a:latin typeface="+mj-lt"/>
              </a:rPr>
              <a:t>Wang</a:t>
            </a:r>
          </a:p>
          <a:p>
            <a:r>
              <a:rPr lang="en-US" sz="1425" dirty="0" smtClean="0">
                <a:latin typeface="+mj-lt"/>
              </a:rPr>
              <a:t>Lawrence Berkeley National Laboratory</a:t>
            </a:r>
            <a:endParaRPr lang="en-US" sz="1425" dirty="0" smtClean="0">
              <a:latin typeface="+mj-lt"/>
            </a:endParaRPr>
          </a:p>
          <a:p>
            <a:r>
              <a:rPr lang="en-US" sz="1425" dirty="0" smtClean="0">
                <a:latin typeface="+mj-lt"/>
              </a:rPr>
              <a:t>MDP Collaboration Meeting, Jacksonville, FL, 2/8/2018</a:t>
            </a:r>
            <a:endParaRPr lang="en-US" sz="1425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052" y="1186104"/>
            <a:ext cx="563390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50" dirty="0">
                <a:solidFill>
                  <a:srgbClr val="FFFFFF"/>
                </a:solidFill>
                <a:latin typeface="+mj-lt"/>
              </a:rPr>
              <a:t>REBCO program: status, issues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now know what it takes to make the cut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149" y="1302786"/>
            <a:ext cx="3712028" cy="27840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Successfully wound two 40-turn coils for magnet C1, each coil used ~ 15 m long CORC</a:t>
            </a:r>
            <a:r>
              <a:rPr lang="en-US" baseline="30000" dirty="0" smtClean="0"/>
              <a:t>®</a:t>
            </a:r>
            <a:r>
              <a:rPr lang="en-US" dirty="0" smtClean="0"/>
              <a:t> wires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7F2A72A-8BE6-4ACC-9516-1CA1CEF62261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09247" y="1074027"/>
            <a:ext cx="4572000" cy="1553615"/>
            <a:chOff x="1419737" y="1074027"/>
            <a:chExt cx="4572000" cy="155361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19737" y="1114312"/>
              <a:ext cx="4572000" cy="151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110259" y="1074027"/>
              <a:ext cx="13420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>
                  <a:solidFill>
                    <a:srgbClr val="1F497D"/>
                  </a:solidFill>
                  <a:latin typeface="Franklin Gothic Medium" panose="020B0603020102020204" pitchFamily="34" charset="0"/>
                </a:defRPr>
              </a:lvl1pPr>
            </a:lstStyle>
            <a:p>
              <a:r>
                <a:rPr lang="en-US" dirty="0" smtClean="0"/>
                <a:t>Inner layer</a:t>
              </a:r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235131" y="3926710"/>
            <a:ext cx="652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</a:rPr>
              <a:t>Co-wound instrumentation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wires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to reduce inductive noise in voltage-based quench detection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09247" y="2684904"/>
            <a:ext cx="4558867" cy="1261327"/>
            <a:chOff x="1417339" y="2667927"/>
            <a:chExt cx="4558867" cy="12613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7339" y="2667927"/>
              <a:ext cx="4558867" cy="122829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017311" y="3529144"/>
              <a:ext cx="13768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>
                  <a:solidFill>
                    <a:srgbClr val="1F497D"/>
                  </a:solidFill>
                  <a:latin typeface="Franklin Gothic Medium" panose="020B0603020102020204" pitchFamily="34" charset="0"/>
                </a:defRPr>
              </a:lvl1pPr>
            </a:lstStyle>
            <a:p>
              <a:r>
                <a:rPr lang="en-US" dirty="0" smtClean="0"/>
                <a:t>Outer layer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158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developed effective magnet assembly plan based on mockup coils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2A72A-8BE6-4ACC-9516-1CA1CEF62261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47797"/>
            <a:ext cx="6858000" cy="2452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1" y="1108181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Return-end </a:t>
            </a:r>
            <a:r>
              <a:rPr lang="en-US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joint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6765" y="1091944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Lead-end </a:t>
            </a:r>
            <a:r>
              <a:rPr lang="en-US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joint</a:t>
            </a:r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 flipH="1">
            <a:off x="801778" y="1477513"/>
            <a:ext cx="198663" cy="9764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5772151" y="1461276"/>
            <a:ext cx="1" cy="6956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905198" y="3983837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1F497D"/>
                </a:solidFill>
                <a:latin typeface="Franklin Gothic Medium" panose="020B0603020102020204" pitchFamily="34" charset="0"/>
              </a:rPr>
              <a:t>NbTi</a:t>
            </a:r>
            <a:r>
              <a:rPr lang="en-US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 cable leads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4646645" y="3368351"/>
            <a:ext cx="1164410" cy="6154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F497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12284" y="3983837"/>
            <a:ext cx="264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1F497D"/>
                </a:solidFill>
                <a:latin typeface="Franklin Gothic Medium" panose="020B0603020102020204" pitchFamily="34" charset="0"/>
              </a:rPr>
              <a:t>Strongback</a:t>
            </a:r>
            <a:r>
              <a:rPr lang="en-US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 to anchor the coils and joints</a:t>
            </a:r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 bwMode="auto">
          <a:xfrm flipV="1">
            <a:off x="1437073" y="2774169"/>
            <a:ext cx="277429" cy="12096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F497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887626" y="1108181"/>
            <a:ext cx="223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Non-magnetic clamp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2114550" y="1461276"/>
            <a:ext cx="285750" cy="5813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020414" y="4000540"/>
            <a:ext cx="131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C1 </a:t>
            </a:r>
            <a:r>
              <a:rPr lang="en-US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mockup</a:t>
            </a:r>
            <a:endParaRPr lang="en-US" dirty="0">
              <a:solidFill>
                <a:srgbClr val="1F497D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4" name="Straight Arrow Connector 13"/>
          <p:cNvCxnSpPr>
            <a:stCxn id="20" idx="0"/>
          </p:cNvCxnSpPr>
          <p:nvPr/>
        </p:nvCxnSpPr>
        <p:spPr bwMode="auto">
          <a:xfrm flipH="1" flipV="1">
            <a:off x="3153173" y="2645430"/>
            <a:ext cx="523511" cy="13551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F497D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447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We learned how to integrate magnets to </a:t>
            </a:r>
            <a:r>
              <a:rPr lang="en-US" sz="2000" dirty="0" smtClean="0"/>
              <a:t>Test Facility and tested </a:t>
            </a:r>
            <a:r>
              <a:rPr lang="en-US" sz="2000" dirty="0" smtClean="0"/>
              <a:t>up to 12 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2A72A-8BE6-4ACC-9516-1CA1CEF62261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85950" y="1690493"/>
            <a:ext cx="3200400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1276323"/>
            <a:ext cx="142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NbTi</a:t>
            </a:r>
            <a:r>
              <a:rPr lang="en-US" sz="1600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600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cable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106" y="2428186"/>
            <a:ext cx="2009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Acoustic sensors for quench </a:t>
            </a:r>
            <a:r>
              <a:rPr lang="en-US" sz="1600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detection experiments (</a:t>
            </a:r>
            <a:r>
              <a:rPr lang="en-US" sz="1600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developed by M. </a:t>
            </a:r>
            <a:r>
              <a:rPr lang="en-US" sz="1600" dirty="0" err="1">
                <a:solidFill>
                  <a:srgbClr val="003366"/>
                </a:solidFill>
                <a:latin typeface="Franklin Gothic Medium" panose="020B0603020102020204" pitchFamily="34" charset="0"/>
              </a:rPr>
              <a:t>Marchevsky</a:t>
            </a:r>
            <a:r>
              <a:rPr lang="en-US" sz="1600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 at LBNL)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159697" y="2241427"/>
            <a:ext cx="620824" cy="848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3"/>
          </p:cNvCxnSpPr>
          <p:nvPr/>
        </p:nvCxnSpPr>
        <p:spPr bwMode="auto">
          <a:xfrm>
            <a:off x="1771650" y="1445600"/>
            <a:ext cx="628650" cy="2852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029200" y="1245350"/>
            <a:ext cx="142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CORC</a:t>
            </a:r>
            <a:r>
              <a:rPr lang="en-US" sz="1600" baseline="30000" dirty="0">
                <a:latin typeface="Franklin Gothic Medium" panose="020B0603020102020204" pitchFamily="34" charset="0"/>
              </a:rPr>
              <a:t>®</a:t>
            </a:r>
            <a:r>
              <a:rPr lang="en-US" sz="1600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 wire</a:t>
            </a:r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 bwMode="auto">
          <a:xfrm flipH="1">
            <a:off x="3714750" y="1414627"/>
            <a:ext cx="1314450" cy="2447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043320" y="1730834"/>
            <a:ext cx="142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Hall </a:t>
            </a:r>
            <a:r>
              <a:rPr lang="en-US" sz="1600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probe </a:t>
            </a:r>
            <a:r>
              <a:rPr lang="en-US" sz="1600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assembly</a:t>
            </a:r>
          </a:p>
        </p:txBody>
      </p:sp>
      <p:cxnSp>
        <p:nvCxnSpPr>
          <p:cNvPr id="25" name="Straight Arrow Connector 24"/>
          <p:cNvCxnSpPr>
            <a:stCxn id="23" idx="1"/>
          </p:cNvCxnSpPr>
          <p:nvPr/>
        </p:nvCxnSpPr>
        <p:spPr bwMode="auto">
          <a:xfrm flipH="1" flipV="1">
            <a:off x="3829050" y="1959436"/>
            <a:ext cx="1214270" cy="637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4826078" y="3751969"/>
            <a:ext cx="20319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“Acoustic thermometry for detecting quenches in superconducting coils and conductor stacks “, </a:t>
            </a:r>
            <a:r>
              <a:rPr lang="en-US" sz="900" dirty="0" err="1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Marchevsky</a:t>
            </a:r>
            <a:r>
              <a:rPr lang="en-US" sz="900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 et al., APL, 2017, </a:t>
            </a:r>
            <a:r>
              <a:rPr lang="en-US" sz="900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doi:10.1063/1.4973466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890" y="884946"/>
            <a:ext cx="625579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C0b, 29-tape wire, 3.7 mm diameter, 30 mm bending radius</a:t>
            </a:r>
            <a:endParaRPr lang="en-US" sz="1600" dirty="0">
              <a:solidFill>
                <a:srgbClr val="003366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C1 magnet successfully attached to the header after careful planning and practice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3019" y="1858155"/>
            <a:ext cx="3048228" cy="22861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39094" y="1858152"/>
            <a:ext cx="3048230" cy="22861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890" y="982519"/>
            <a:ext cx="577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+mj-lt"/>
              </a:rPr>
              <a:t>Used dummy magnet assembly to arrange all the details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57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Successful tests suggest that CORC</a:t>
            </a:r>
            <a:r>
              <a:rPr lang="en-US" baseline="30000" dirty="0" smtClean="0"/>
              <a:t>®</a:t>
            </a:r>
            <a:r>
              <a:rPr lang="en-US" dirty="0" smtClean="0"/>
              <a:t> CCT is a viable concept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7F2A72A-8BE6-4ACC-9516-1CA1CEF62261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671923" y="1300444"/>
            <a:ext cx="27409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C0a reached a peak </a:t>
            </a:r>
            <a:r>
              <a:rPr lang="en-US" sz="1650" i="1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J</a:t>
            </a:r>
            <a:r>
              <a:rPr lang="en-US" sz="1650" baseline="-25000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e</a:t>
            </a:r>
            <a:r>
              <a:rPr lang="en-US" sz="1650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of 997 </a:t>
            </a:r>
            <a:r>
              <a:rPr lang="en-US" sz="1650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A/mm</a:t>
            </a:r>
            <a:r>
              <a:rPr lang="en-US" sz="1650" baseline="30000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2</a:t>
            </a:r>
            <a:r>
              <a:rPr lang="en-US" sz="1650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at </a:t>
            </a:r>
            <a:r>
              <a:rPr lang="en-US" sz="1650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4.2 </a:t>
            </a: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1152" y="2014411"/>
            <a:ext cx="2948103" cy="1903617"/>
            <a:chOff x="336451" y="2697686"/>
            <a:chExt cx="4272763" cy="32004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51" y="2697686"/>
              <a:ext cx="4272763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72653" y="2988261"/>
              <a:ext cx="941019" cy="620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+mj-lt"/>
                </a:rPr>
                <a:t>77 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9162" y="2991225"/>
              <a:ext cx="1027352" cy="620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+mj-lt"/>
                </a:rPr>
                <a:t>4.2 K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12902" y="1974718"/>
            <a:ext cx="3081431" cy="2136212"/>
            <a:chOff x="4628679" y="983893"/>
            <a:chExt cx="4284743" cy="2848283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679" y="983893"/>
              <a:ext cx="4284743" cy="2848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530335" y="1319611"/>
              <a:ext cx="90282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+mj-lt"/>
                </a:rPr>
                <a:t>77 K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45814" y="1326285"/>
              <a:ext cx="98565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+mj-lt"/>
                </a:rPr>
                <a:t>4.2 K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2498503" y="3306727"/>
            <a:ext cx="57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C0a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097279" y="3024162"/>
            <a:ext cx="57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C0b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803513" y="1285046"/>
            <a:ext cx="26908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C0b </a:t>
            </a:r>
            <a:r>
              <a:rPr lang="en-US" sz="1650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reached </a:t>
            </a: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a peak </a:t>
            </a:r>
            <a:r>
              <a:rPr lang="en-US" sz="1650" i="1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J</a:t>
            </a:r>
            <a:r>
              <a:rPr lang="en-US" sz="1650" baseline="-25000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e</a:t>
            </a:r>
            <a:r>
              <a:rPr lang="en-US" sz="1650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of 1198 </a:t>
            </a:r>
            <a:r>
              <a:rPr lang="en-US" sz="1650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A/mm</a:t>
            </a:r>
            <a:r>
              <a:rPr lang="en-US" sz="1650" baseline="30000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2</a:t>
            </a:r>
            <a:r>
              <a:rPr lang="en-US" sz="1650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 at 4.2 </a:t>
            </a: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K</a:t>
            </a:r>
            <a:endParaRPr lang="en-US" sz="1650" dirty="0">
              <a:solidFill>
                <a:srgbClr val="1F497D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Measured dipole fields are consistent with calculation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7F2A72A-8BE6-4ACC-9516-1CA1CEF62261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968" y="2063432"/>
            <a:ext cx="3583271" cy="2557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80" y="2657988"/>
            <a:ext cx="1837114" cy="1644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3968" y="980440"/>
            <a:ext cx="3641132" cy="10247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2308" y="1025334"/>
            <a:ext cx="219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Hall probe assembly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2308" y="2011657"/>
            <a:ext cx="261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Calculation considers the coil ends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6" name="Straight Arrow Connector 5"/>
          <p:cNvCxnSpPr>
            <a:stCxn id="14" idx="3"/>
          </p:cNvCxnSpPr>
          <p:nvPr/>
        </p:nvCxnSpPr>
        <p:spPr>
          <a:xfrm>
            <a:off x="2425794" y="1210000"/>
            <a:ext cx="699961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8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Joint resistanc</a:t>
            </a:r>
            <a:r>
              <a:rPr lang="en-US" sz="2000" dirty="0" smtClean="0"/>
              <a:t>e is good enough for near-term magnet development and test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324" y="1274560"/>
            <a:ext cx="4129010" cy="29468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2218" y="4251706"/>
            <a:ext cx="624396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Soldering the wires can further reduce the joint resistance</a:t>
            </a:r>
            <a:endParaRPr lang="en-US" sz="1650" dirty="0">
              <a:solidFill>
                <a:srgbClr val="1F497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57947" y="3245007"/>
            <a:ext cx="665333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8 n</a:t>
            </a:r>
            <a:r>
              <a:rPr lang="el-GR" sz="160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Ω</a:t>
            </a:r>
            <a:endParaRPr lang="en-US" sz="1600" dirty="0">
              <a:solidFill>
                <a:srgbClr val="1F497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8369" y="2047982"/>
            <a:ext cx="828323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97 n</a:t>
            </a:r>
            <a:r>
              <a:rPr lang="el-GR" sz="160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Ω</a:t>
            </a:r>
            <a:endParaRPr lang="en-US" sz="1600" dirty="0">
              <a:solidFill>
                <a:srgbClr val="1F497D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2849" y="1354133"/>
            <a:ext cx="1731794" cy="64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8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81" y="1123616"/>
            <a:ext cx="5514344" cy="360123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C1 </a:t>
            </a:r>
            <a:r>
              <a:rPr lang="en-US" dirty="0" smtClean="0"/>
              <a:t>started transition around 3.5 kA in the inner layer, 76% expected short-sample limit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41A-7A0A-A74C-A765-4BF8AA94B2BC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2" name="AutoShape 2" descr="Displaying image.pn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1392842" y="3080978"/>
            <a:ext cx="1274708" cy="369332"/>
          </a:xfrm>
          <a:prstGeom prst="rect">
            <a:avLst/>
          </a:prstGeom>
          <a:solidFill>
            <a:srgbClr val="1F497D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 (Body)"/>
              </a:rPr>
              <a:t>Inner layer</a:t>
            </a:r>
            <a:endParaRPr lang="en-US" dirty="0">
              <a:solidFill>
                <a:schemeClr val="bg1"/>
              </a:solidFill>
              <a:latin typeface="Franklin Gothic Book (Body)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92842" y="1300388"/>
            <a:ext cx="1326004" cy="369332"/>
          </a:xfrm>
          <a:prstGeom prst="rect">
            <a:avLst/>
          </a:prstGeom>
          <a:solidFill>
            <a:srgbClr val="1F497D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 (Body)"/>
              </a:rPr>
              <a:t>Outer layer</a:t>
            </a:r>
            <a:endParaRPr lang="en-US" dirty="0">
              <a:solidFill>
                <a:schemeClr val="bg1"/>
              </a:solidFill>
              <a:latin typeface="Franklin Gothic Book (Body)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183363" y="1791054"/>
            <a:ext cx="753196" cy="1538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183364" y="2483464"/>
            <a:ext cx="75319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40155" y="1134864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+mj-lt"/>
              </a:rPr>
              <a:t>4.2 K</a:t>
            </a:r>
            <a:endParaRPr lang="en-US" sz="200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71081" y="3015664"/>
            <a:ext cx="307910" cy="3693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1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C1 reached 1.2 T at </a:t>
            </a:r>
            <a:r>
              <a:rPr lang="en-US" dirty="0"/>
              <a:t>4.2 K, 104% of the expected </a:t>
            </a:r>
            <a:r>
              <a:rPr lang="en-US" dirty="0" smtClean="0"/>
              <a:t>performance. Reproducible after thermal cycles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41A-7A0A-A74C-A765-4BF8AA94B2BC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2" name="AutoShape 2" descr="Displaying image.pn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66" y="1118241"/>
            <a:ext cx="4499639" cy="3170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42587" y="2921737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+mj-lt"/>
              </a:rPr>
              <a:t>J</a:t>
            </a:r>
            <a:r>
              <a:rPr lang="en-US" baseline="-25000" dirty="0" smtClean="0">
                <a:solidFill>
                  <a:srgbClr val="002060"/>
                </a:solidFill>
                <a:latin typeface="+mj-lt"/>
              </a:rPr>
              <a:t>e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 = 640 A/mm</a:t>
            </a:r>
            <a:r>
              <a:rPr lang="en-US" baseline="30000" dirty="0" smtClean="0">
                <a:solidFill>
                  <a:srgbClr val="002060"/>
                </a:solidFill>
                <a:latin typeface="+mj-lt"/>
              </a:rPr>
              <a:t>2</a:t>
            </a:r>
            <a:endParaRPr lang="en-US" baseline="300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7" name="Straight Arrow Connector 16"/>
          <p:cNvCxnSpPr>
            <a:stCxn id="11" idx="1"/>
          </p:cNvCxnSpPr>
          <p:nvPr/>
        </p:nvCxnSpPr>
        <p:spPr>
          <a:xfrm flipH="1" flipV="1">
            <a:off x="4627984" y="2728399"/>
            <a:ext cx="214603" cy="3780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6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00" y="1200151"/>
            <a:ext cx="6011247" cy="33944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U.S. Magnet Development Program, a collaboration between ASC/NHMFL/FSU, FNAL and LBNL, supported by DOE Office of Science, Office of High Energy Physics</a:t>
            </a:r>
          </a:p>
          <a:p>
            <a:endParaRPr lang="en-US" dirty="0" smtClean="0"/>
          </a:p>
          <a:p>
            <a:r>
              <a:rPr lang="en-US" dirty="0" err="1" smtClean="0"/>
              <a:t>Danko</a:t>
            </a:r>
            <a:r>
              <a:rPr lang="en-US" dirty="0" smtClean="0"/>
              <a:t> </a:t>
            </a:r>
            <a:r>
              <a:rPr lang="en-US" dirty="0"/>
              <a:t>van der </a:t>
            </a:r>
            <a:r>
              <a:rPr lang="en-US" dirty="0" err="1"/>
              <a:t>Laan</a:t>
            </a:r>
            <a:r>
              <a:rPr lang="en-US" dirty="0"/>
              <a:t> and Jeremy Weiss </a:t>
            </a:r>
            <a:r>
              <a:rPr lang="en-US" dirty="0" smtClean="0"/>
              <a:t>at Advanced </a:t>
            </a:r>
            <a:r>
              <a:rPr lang="en-US" dirty="0"/>
              <a:t>Conductor Technologies </a:t>
            </a:r>
            <a:r>
              <a:rPr lang="en-US" dirty="0" smtClean="0"/>
              <a:t>LLC and DOE </a:t>
            </a:r>
            <a:r>
              <a:rPr lang="en-US" dirty="0" smtClean="0"/>
              <a:t>HEP SBIR </a:t>
            </a:r>
            <a:r>
              <a:rPr lang="en-US" dirty="0" smtClean="0"/>
              <a:t>programs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Team at LBNL: Lucas </a:t>
            </a:r>
            <a:r>
              <a:rPr lang="en-US" dirty="0" err="1" smtClean="0"/>
              <a:t>Brouwer</a:t>
            </a:r>
            <a:r>
              <a:rPr lang="en-US" dirty="0" smtClean="0"/>
              <a:t>, </a:t>
            </a:r>
            <a:r>
              <a:rPr lang="en-US" dirty="0" err="1" smtClean="0"/>
              <a:t>Shlomo</a:t>
            </a:r>
            <a:r>
              <a:rPr lang="en-US" dirty="0" smtClean="0"/>
              <a:t> </a:t>
            </a:r>
            <a:r>
              <a:rPr lang="en-US" dirty="0" err="1" smtClean="0"/>
              <a:t>Caspi</a:t>
            </a:r>
            <a:r>
              <a:rPr lang="en-US" dirty="0" smtClean="0"/>
              <a:t>, William </a:t>
            </a:r>
            <a:r>
              <a:rPr lang="en-US" dirty="0" err="1" smtClean="0"/>
              <a:t>Ghiorso</a:t>
            </a:r>
            <a:r>
              <a:rPr lang="en-US" dirty="0" smtClean="0"/>
              <a:t>, Hugh Higley, Andy Lin, Thomas Lipton, Soren </a:t>
            </a:r>
            <a:r>
              <a:rPr lang="en-US" dirty="0" err="1"/>
              <a:t>Prestemon</a:t>
            </a:r>
            <a:r>
              <a:rPr lang="en-US" dirty="0"/>
              <a:t>, </a:t>
            </a:r>
            <a:r>
              <a:rPr lang="en-US" dirty="0" err="1" smtClean="0"/>
              <a:t>Tengming</a:t>
            </a:r>
            <a:r>
              <a:rPr lang="en-US" dirty="0" smtClean="0"/>
              <a:t> Shen, Jordan Taylor, </a:t>
            </a:r>
            <a:r>
              <a:rPr lang="en-US" dirty="0"/>
              <a:t>Marcos </a:t>
            </a:r>
            <a:r>
              <a:rPr lang="en-US" dirty="0" err="1" smtClean="0"/>
              <a:t>Turqueti</a:t>
            </a:r>
            <a:r>
              <a:rPr lang="en-US" dirty="0" smtClean="0"/>
              <a:t>, Kai Zhang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 two-pronged approach to generate 5 T in 16 T background field: improve magnet </a:t>
            </a:r>
            <a:r>
              <a:rPr lang="en-US" sz="2000" dirty="0"/>
              <a:t>design and </a:t>
            </a:r>
            <a:r>
              <a:rPr lang="en-US" sz="2000" dirty="0" smtClean="0"/>
              <a:t>wire performance</a:t>
            </a:r>
            <a:endParaRPr lang="en-US" sz="2000" baseline="-25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C1 wire </a:t>
            </a:r>
            <a:r>
              <a:rPr lang="en-US" i="1" dirty="0" smtClean="0">
                <a:latin typeface="Franklin Gothic Medium" panose="020B0603020102020204" pitchFamily="34" charset="0"/>
              </a:rPr>
              <a:t>J</a:t>
            </a:r>
            <a:r>
              <a:rPr lang="en-US" baseline="-25000" dirty="0" smtClean="0">
                <a:latin typeface="Franklin Gothic Medium" panose="020B0603020102020204" pitchFamily="34" charset="0"/>
              </a:rPr>
              <a:t>e</a:t>
            </a:r>
            <a:r>
              <a:rPr lang="en-US" dirty="0" smtClean="0">
                <a:latin typeface="Franklin Gothic Medium" panose="020B0603020102020204" pitchFamily="34" charset="0"/>
              </a:rPr>
              <a:t> </a:t>
            </a:r>
            <a:r>
              <a:rPr lang="en-US" dirty="0">
                <a:latin typeface="Franklin Gothic Medium" panose="020B0603020102020204" pitchFamily="34" charset="0"/>
              </a:rPr>
              <a:t>decreases by a factor of 5 from 600 A/mm</a:t>
            </a:r>
            <a:r>
              <a:rPr lang="en-US" baseline="30000" dirty="0">
                <a:latin typeface="Franklin Gothic Medium" panose="020B0603020102020204" pitchFamily="34" charset="0"/>
              </a:rPr>
              <a:t>2</a:t>
            </a:r>
            <a:r>
              <a:rPr lang="en-US" dirty="0">
                <a:latin typeface="Franklin Gothic Medium" panose="020B0603020102020204" pitchFamily="34" charset="0"/>
              </a:rPr>
              <a:t> at 1.4 T to 114 A/mm</a:t>
            </a:r>
            <a:r>
              <a:rPr lang="en-US" baseline="30000" dirty="0">
                <a:latin typeface="Franklin Gothic Medium" panose="020B0603020102020204" pitchFamily="34" charset="0"/>
              </a:rPr>
              <a:t>2</a:t>
            </a:r>
            <a:r>
              <a:rPr lang="en-US" dirty="0">
                <a:latin typeface="Franklin Gothic Medium" panose="020B0603020102020204" pitchFamily="34" charset="0"/>
              </a:rPr>
              <a:t> at 20 T </a:t>
            </a:r>
            <a:r>
              <a:rPr lang="en-US" dirty="0" smtClean="0">
                <a:latin typeface="Franklin Gothic Medium" panose="020B0603020102020204" pitchFamily="34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Franklin Gothic Medium" panose="020B0603020102020204" pitchFamily="34" charset="0"/>
              </a:rPr>
              <a:t> </a:t>
            </a:r>
            <a:r>
              <a:rPr lang="en-US" dirty="0">
                <a:latin typeface="Franklin Gothic Medium" panose="020B0603020102020204" pitchFamily="34" charset="0"/>
              </a:rPr>
              <a:t>generate 0.2 T in 16 T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 smtClean="0">
                <a:latin typeface="Franklin Gothic Medium" panose="020B0603020102020204" pitchFamily="34" charset="0"/>
              </a:rPr>
              <a:t>Improve </a:t>
            </a:r>
            <a:r>
              <a:rPr lang="en-US" dirty="0">
                <a:latin typeface="Franklin Gothic Medium" panose="020B0603020102020204" pitchFamily="34" charset="0"/>
              </a:rPr>
              <a:t>magnet efficiency: triple the dipole transfer function </a:t>
            </a:r>
            <a:endParaRPr lang="en-US" dirty="0" smtClean="0">
              <a:latin typeface="Franklin Gothic Medium" panose="020B0603020102020204" pitchFamily="34" charset="0"/>
            </a:endParaRPr>
          </a:p>
          <a:p>
            <a:pPr lvl="1"/>
            <a:r>
              <a:rPr lang="en-US" dirty="0" smtClean="0">
                <a:latin typeface="Franklin Gothic Medium" panose="020B0603020102020204" pitchFamily="34" charset="0"/>
              </a:rPr>
              <a:t>C1 design </a:t>
            </a:r>
            <a:r>
              <a:rPr lang="en-US" dirty="0">
                <a:latin typeface="Franklin Gothic Medium" panose="020B0603020102020204" pitchFamily="34" charset="0"/>
              </a:rPr>
              <a:t>has </a:t>
            </a:r>
            <a:r>
              <a:rPr lang="en-US" dirty="0" smtClean="0">
                <a:latin typeface="Franklin Gothic Medium" panose="020B0603020102020204" pitchFamily="34" charset="0"/>
              </a:rPr>
              <a:t>a </a:t>
            </a:r>
            <a:r>
              <a:rPr lang="en-US" dirty="0">
                <a:latin typeface="Franklin Gothic Medium" panose="020B0603020102020204" pitchFamily="34" charset="0"/>
              </a:rPr>
              <a:t>transfer function of </a:t>
            </a:r>
            <a:r>
              <a:rPr lang="en-US" dirty="0" smtClean="0">
                <a:latin typeface="Franklin Gothic Medium" panose="020B0603020102020204" pitchFamily="34" charset="0"/>
              </a:rPr>
              <a:t>only 0.25 </a:t>
            </a:r>
            <a:r>
              <a:rPr lang="en-US" dirty="0">
                <a:latin typeface="Franklin Gothic Medium" panose="020B0603020102020204" pitchFamily="34" charset="0"/>
              </a:rPr>
              <a:t>T/kA</a:t>
            </a:r>
            <a:endParaRPr lang="en-US" dirty="0" smtClean="0">
              <a:latin typeface="Franklin Gothic Medium" panose="020B0603020102020204" pitchFamily="34" charset="0"/>
            </a:endParaRPr>
          </a:p>
          <a:p>
            <a:pPr lvl="1"/>
            <a:r>
              <a:rPr lang="en-US" dirty="0" smtClean="0">
                <a:latin typeface="Franklin Gothic Medium" panose="020B0603020102020204" pitchFamily="34" charset="0"/>
              </a:rPr>
              <a:t>Increasing </a:t>
            </a:r>
            <a:r>
              <a:rPr lang="en-US" dirty="0">
                <a:latin typeface="Franklin Gothic Medium" panose="020B0603020102020204" pitchFamily="34" charset="0"/>
              </a:rPr>
              <a:t>number of coil layers </a:t>
            </a:r>
            <a:endParaRPr lang="en-US" dirty="0" smtClean="0">
              <a:latin typeface="Franklin Gothic Medium" panose="020B0603020102020204" pitchFamily="34" charset="0"/>
            </a:endParaRPr>
          </a:p>
          <a:p>
            <a:pPr lvl="1"/>
            <a:r>
              <a:rPr lang="en-US" dirty="0" smtClean="0">
                <a:latin typeface="Franklin Gothic Medium" panose="020B0603020102020204" pitchFamily="34" charset="0"/>
              </a:rPr>
              <a:t>Reducing </a:t>
            </a:r>
            <a:r>
              <a:rPr lang="en-US" dirty="0">
                <a:latin typeface="Franklin Gothic Medium" panose="020B0603020102020204" pitchFamily="34" charset="0"/>
              </a:rPr>
              <a:t>wire bending </a:t>
            </a:r>
            <a:r>
              <a:rPr lang="en-US" dirty="0" smtClean="0">
                <a:latin typeface="Franklin Gothic Medium" panose="020B0603020102020204" pitchFamily="34" charset="0"/>
              </a:rPr>
              <a:t>radii</a:t>
            </a:r>
            <a:endParaRPr lang="en-US" dirty="0">
              <a:solidFill>
                <a:srgbClr val="1F497D"/>
              </a:solidFill>
              <a:latin typeface="Franklin Gothic Medium" panose="020B0603020102020204" pitchFamily="34" charset="0"/>
            </a:endParaRPr>
          </a:p>
          <a:p>
            <a:pPr lvl="1"/>
            <a:endParaRPr lang="en-US" dirty="0" smtClean="0">
              <a:solidFill>
                <a:srgbClr val="1F497D"/>
              </a:solidFill>
              <a:latin typeface="Franklin Gothic Medium" panose="020B0603020102020204" pitchFamily="34" charset="0"/>
            </a:endParaRPr>
          </a:p>
          <a:p>
            <a:r>
              <a:rPr lang="en-US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Increase </a:t>
            </a:r>
            <a:r>
              <a:rPr lang="en-US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the wire </a:t>
            </a:r>
            <a:r>
              <a:rPr lang="en-US" i="1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J</a:t>
            </a:r>
            <a:r>
              <a:rPr lang="en-US" baseline="-2500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e</a:t>
            </a:r>
            <a:r>
              <a:rPr lang="en-US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 </a:t>
            </a:r>
            <a:r>
              <a:rPr lang="en-US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by </a:t>
            </a:r>
            <a:r>
              <a:rPr lang="en-US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improving tape </a:t>
            </a:r>
            <a:r>
              <a:rPr lang="en-US" i="1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J</a:t>
            </a:r>
            <a:r>
              <a:rPr lang="en-US" baseline="-2500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e</a:t>
            </a:r>
            <a:r>
              <a:rPr lang="en-US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 and reducing wire </a:t>
            </a:r>
            <a:r>
              <a:rPr lang="en-US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diameter</a:t>
            </a:r>
            <a:endParaRPr lang="en-US" dirty="0" smtClean="0">
              <a:solidFill>
                <a:srgbClr val="1F497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41A-7A0A-A74C-A765-4BF8AA94B2BC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37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550" y="1068121"/>
            <a:ext cx="384048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target wire performance </a:t>
            </a:r>
            <a:r>
              <a:rPr lang="en-US" dirty="0" smtClean="0"/>
              <a:t>to </a:t>
            </a:r>
            <a:r>
              <a:rPr lang="en-US" dirty="0" smtClean="0"/>
              <a:t>generate 5 T in 16 T background </a:t>
            </a:r>
            <a:r>
              <a:rPr lang="en-US" dirty="0" smtClean="0"/>
              <a:t>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260E43B-7F43-FA45-AAB7-E054FD6CC4E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2596" y="3825140"/>
            <a:ext cx="6272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Minimum </a:t>
            </a:r>
            <a:r>
              <a:rPr lang="fr-FR" i="1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J</a:t>
            </a:r>
            <a:r>
              <a:rPr lang="fr-FR" baseline="-25000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e</a:t>
            </a:r>
            <a:r>
              <a:rPr lang="fr-FR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 at 3.7 mm </a:t>
            </a:r>
            <a:r>
              <a:rPr lang="fr-FR" dirty="0" err="1">
                <a:solidFill>
                  <a:srgbClr val="003366"/>
                </a:solidFill>
                <a:latin typeface="Franklin Gothic Medium" panose="020B0603020102020204" pitchFamily="34" charset="0"/>
              </a:rPr>
              <a:t>wire</a:t>
            </a:r>
            <a:r>
              <a:rPr lang="fr-FR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 diameter : 540 A/mm</a:t>
            </a:r>
            <a:r>
              <a:rPr lang="fr-FR" baseline="30000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2</a:t>
            </a:r>
            <a:r>
              <a:rPr lang="fr-FR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 at 21 T, 4.2 K, 15 mm </a:t>
            </a:r>
            <a:r>
              <a:rPr lang="fr-FR" dirty="0" err="1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bend</a:t>
            </a:r>
            <a:r>
              <a:rPr lang="fr-FR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 </a:t>
            </a:r>
            <a:r>
              <a:rPr lang="fr-FR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radius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3366"/>
                </a:solidFill>
                <a:latin typeface="Franklin Gothic Medium" panose="020B0603020102020204" pitchFamily="34" charset="0"/>
              </a:rPr>
              <a:t>Today</a:t>
            </a:r>
            <a:r>
              <a:rPr lang="fr-FR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: 220 A/mm</a:t>
            </a:r>
            <a:r>
              <a:rPr lang="fr-FR" baseline="30000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2</a:t>
            </a:r>
            <a:r>
              <a:rPr lang="fr-FR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 at 21 T, 4.2 K, 30 mm </a:t>
            </a:r>
            <a:r>
              <a:rPr lang="fr-FR" dirty="0" err="1">
                <a:solidFill>
                  <a:srgbClr val="003366"/>
                </a:solidFill>
                <a:latin typeface="Franklin Gothic Medium" panose="020B0603020102020204" pitchFamily="34" charset="0"/>
              </a:rPr>
              <a:t>bend</a:t>
            </a:r>
            <a:r>
              <a:rPr lang="fr-FR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 radius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2030" y="900622"/>
            <a:ext cx="815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Today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1149" y="90062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Goal</a:t>
            </a:r>
            <a:endParaRPr lang="en-US" sz="1350" dirty="0">
              <a:solidFill>
                <a:srgbClr val="00336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447227" y="925327"/>
            <a:ext cx="762955" cy="1957831"/>
          </a:xfrm>
          <a:prstGeom prst="roundRect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236098" y="1007291"/>
            <a:ext cx="775931" cy="1959844"/>
          </a:xfrm>
          <a:prstGeom prst="roundRect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4045" y="3119356"/>
            <a:ext cx="167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OD for 6-layer design: 121 mm</a:t>
            </a:r>
            <a:endParaRPr lang="en-US" sz="1600" dirty="0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515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11" grpId="0" animBg="1"/>
      <p:bldP spid="20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 current sharing inside wires and prevent conductor over-heating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260E43B-7F43-FA45-AAB7-E054FD6CC4E3}" type="slidenum">
              <a:rPr lang="en-US" smtClean="0"/>
              <a:t>22</a:t>
            </a:fld>
            <a:endParaRPr lang="en-US" dirty="0"/>
          </a:p>
        </p:txBody>
      </p:sp>
      <p:pic>
        <p:nvPicPr>
          <p:cNvPr id="15362" name="Picture 2" descr="C:\Users\xrwang\Pictures\magnets\rebco\corc\3-turn\c0b\burnup\Image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395" y="1217863"/>
            <a:ext cx="2211705" cy="29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19" y="1217863"/>
            <a:ext cx="3639180" cy="2596376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17571620">
            <a:off x="4159916" y="743855"/>
            <a:ext cx="265245" cy="2419022"/>
          </a:xfrm>
          <a:prstGeom prst="downArrow">
            <a:avLst>
              <a:gd name="adj1" fmla="val 34892"/>
              <a:gd name="adj2" fmla="val 1441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983" y="3963141"/>
            <a:ext cx="6802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Mr. and Mrs. Voltage </a:t>
            </a:r>
            <a:r>
              <a:rPr lang="fr-FR" dirty="0" err="1">
                <a:solidFill>
                  <a:srgbClr val="003366"/>
                </a:solidFill>
                <a:latin typeface="Franklin Gothic Medium" panose="020B0603020102020204" pitchFamily="34" charset="0"/>
              </a:rPr>
              <a:t>Tap</a:t>
            </a:r>
            <a:r>
              <a:rPr lang="fr-FR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 </a:t>
            </a:r>
            <a:r>
              <a:rPr lang="fr-FR" dirty="0" err="1">
                <a:solidFill>
                  <a:srgbClr val="003366"/>
                </a:solidFill>
                <a:latin typeface="Franklin Gothic Medium" panose="020B0603020102020204" pitchFamily="34" charset="0"/>
              </a:rPr>
              <a:t>still</a:t>
            </a:r>
            <a:r>
              <a:rPr lang="fr-FR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 </a:t>
            </a:r>
            <a:r>
              <a:rPr lang="fr-FR" dirty="0" err="1">
                <a:solidFill>
                  <a:srgbClr val="003366"/>
                </a:solidFill>
                <a:latin typeface="Franklin Gothic Medium" panose="020B0603020102020204" pitchFamily="34" charset="0"/>
              </a:rPr>
              <a:t>work</a:t>
            </a:r>
            <a:endParaRPr lang="fr-FR" dirty="0">
              <a:solidFill>
                <a:srgbClr val="003366"/>
              </a:solidFill>
              <a:latin typeface="Franklin Gothic Medium" panose="020B06030201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Understand</a:t>
            </a:r>
            <a:r>
              <a:rPr lang="fr-FR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 </a:t>
            </a:r>
            <a:r>
              <a:rPr lang="fr-FR" dirty="0" err="1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current</a:t>
            </a:r>
            <a:r>
              <a:rPr lang="fr-FR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 sharing and </a:t>
            </a:r>
            <a:r>
              <a:rPr lang="fr-FR" dirty="0" err="1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develop</a:t>
            </a:r>
            <a:r>
              <a:rPr lang="fr-FR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 </a:t>
            </a:r>
            <a:r>
              <a:rPr lang="fr-FR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new </a:t>
            </a:r>
            <a:r>
              <a:rPr lang="fr-FR" dirty="0" err="1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detection</a:t>
            </a:r>
            <a:r>
              <a:rPr lang="fr-FR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 </a:t>
            </a:r>
            <a:r>
              <a:rPr lang="fr-FR" dirty="0" err="1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strategy</a:t>
            </a:r>
            <a:endParaRPr lang="fr-FR" dirty="0" smtClean="0">
              <a:solidFill>
                <a:srgbClr val="003366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33442" y="3694921"/>
            <a:ext cx="679994" cy="369332"/>
            <a:chOff x="2524111" y="3722914"/>
            <a:chExt cx="679994" cy="369332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556588" y="3722914"/>
              <a:ext cx="569919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524111" y="3722914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50 s!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profile at 1 kA generally follows the expectation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33" y="1764030"/>
            <a:ext cx="3051974" cy="2286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300" y="1768792"/>
            <a:ext cx="3051974" cy="228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5873" y="961239"/>
            <a:ext cx="62439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Measurement at the magnet center </a:t>
            </a:r>
            <a:r>
              <a:rPr lang="en-US" sz="1650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with </a:t>
            </a: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a 100 mm long rotating </a:t>
            </a:r>
            <a:r>
              <a:rPr lang="en-US" sz="1650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coil </a:t>
            </a: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developed by Joe </a:t>
            </a:r>
            <a:r>
              <a:rPr lang="en-US" sz="1650" dirty="0" err="1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DiMarco</a:t>
            </a: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 at FNAL</a:t>
            </a:r>
          </a:p>
        </p:txBody>
      </p:sp>
      <p:sp>
        <p:nvSpPr>
          <p:cNvPr id="9" name="Rectangle 8"/>
          <p:cNvSpPr/>
          <p:nvPr/>
        </p:nvSpPr>
        <p:spPr>
          <a:xfrm>
            <a:off x="363233" y="4133850"/>
            <a:ext cx="62439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Deviation </a:t>
            </a: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from the </a:t>
            </a: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calculation at </a:t>
            </a: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the magnet center </a:t>
            </a: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is due </a:t>
            </a: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to the persistent-current </a:t>
            </a: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effects at 1 kA</a:t>
            </a:r>
            <a:endParaRPr lang="en-US" sz="1650" dirty="0" smtClean="0">
              <a:solidFill>
                <a:srgbClr val="1F497D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8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Stronger self-field hysteresis at 77 K than at 4.2 K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5873" y="961239"/>
            <a:ext cx="616922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Measurement at the magnet center with a 100 mm long rotating coil developed by Joe </a:t>
            </a:r>
            <a:r>
              <a:rPr lang="en-US" sz="1650" dirty="0" err="1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DiMarco</a:t>
            </a: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 at FNAL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To be understood from the </a:t>
            </a:r>
            <a:r>
              <a:rPr 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temperature dependence of the tape magnetization</a:t>
            </a:r>
            <a:endParaRPr lang="en-US" sz="1600" dirty="0">
              <a:solidFill>
                <a:srgbClr val="1F497D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1460" y="2182650"/>
            <a:ext cx="3051974" cy="2286000"/>
            <a:chOff x="251460" y="2257298"/>
            <a:chExt cx="3051974" cy="2286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460" y="2257298"/>
              <a:ext cx="3051974" cy="2286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537460" y="2659380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77 K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1301586" y="3400298"/>
              <a:ext cx="490406" cy="3253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23731" y="3867184"/>
              <a:ext cx="503853" cy="34092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341534" y="2205510"/>
            <a:ext cx="3051974" cy="2286000"/>
            <a:chOff x="3341534" y="2280158"/>
            <a:chExt cx="3051974" cy="2286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1534" y="2280158"/>
              <a:ext cx="3051974" cy="22860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630460" y="2628900"/>
              <a:ext cx="7136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4.2 </a:t>
              </a:r>
              <a:r>
                <a:rPr lang="en-US" dirty="0">
                  <a:solidFill>
                    <a:schemeClr val="tx2"/>
                  </a:solidFill>
                </a:rPr>
                <a:t>K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4326346" y="3471668"/>
              <a:ext cx="490406" cy="3253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948491" y="3938554"/>
              <a:ext cx="503853" cy="34092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92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Negligible ramp-rate dependence indicates possible </a:t>
            </a:r>
            <a:r>
              <a:rPr lang="en-US" sz="1800" dirty="0"/>
              <a:t>large inter-tape contact resistance (</a:t>
            </a:r>
            <a:r>
              <a:rPr lang="en-US" sz="1800" dirty="0" err="1"/>
              <a:t>R</a:t>
            </a:r>
            <a:r>
              <a:rPr lang="en-US" sz="1800" baseline="-25000" dirty="0" err="1"/>
              <a:t>c</a:t>
            </a:r>
            <a:r>
              <a:rPr lang="en-US" sz="1800" dirty="0"/>
              <a:t>)</a:t>
            </a:r>
            <a:r>
              <a:rPr lang="en-US" sz="1800" dirty="0"/>
              <a:t> </a:t>
            </a:r>
            <a:r>
              <a:rPr lang="en-US" sz="1800" dirty="0" smtClean="0"/>
              <a:t>between tapes inside </a:t>
            </a:r>
            <a:r>
              <a:rPr lang="en-US" sz="1800" dirty="0"/>
              <a:t>the </a:t>
            </a:r>
            <a:r>
              <a:rPr lang="en-US" sz="1800" dirty="0" smtClean="0"/>
              <a:t>wire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166" y="1083664"/>
            <a:ext cx="3779878" cy="28312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41A-7A0A-A74C-A765-4BF8AA94B2BC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75975" y="1083664"/>
            <a:ext cx="2107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1F497D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z="1800" dirty="0" smtClean="0"/>
              <a:t>Possible </a:t>
            </a:r>
            <a:r>
              <a:rPr lang="en-US" sz="1800" dirty="0" err="1" smtClean="0"/>
              <a:t>R</a:t>
            </a:r>
            <a:r>
              <a:rPr lang="en-US" sz="1800" baseline="-25000" dirty="0" err="1" smtClean="0"/>
              <a:t>c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range is 1 </a:t>
            </a:r>
            <a:r>
              <a:rPr lang="en-US" sz="1800" dirty="0"/>
              <a:t>– 10 </a:t>
            </a:r>
            <a:r>
              <a:rPr lang="el-GR" sz="1800" dirty="0" smtClean="0"/>
              <a:t>μΩ</a:t>
            </a:r>
            <a:r>
              <a:rPr lang="en-US" sz="1800" dirty="0" smtClean="0"/>
              <a:t>, under investigation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0725" y="3966884"/>
            <a:ext cx="64792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Need to </a:t>
            </a: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establish </a:t>
            </a:r>
            <a:r>
              <a:rPr lang="en-US" sz="1650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the desired resistance level that </a:t>
            </a:r>
            <a:r>
              <a:rPr lang="en-US" sz="1650" dirty="0" smtClean="0">
                <a:solidFill>
                  <a:srgbClr val="1F497D"/>
                </a:solidFill>
                <a:latin typeface="Franklin Gothic Medium" panose="020B0603020102020204" pitchFamily="34" charset="0"/>
              </a:rPr>
              <a:t>can meet the competing needs of current sharing and low dynamic field errors</a:t>
            </a:r>
            <a:endParaRPr lang="en-US" sz="1650" dirty="0">
              <a:solidFill>
                <a:srgbClr val="1F497D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FY18 goal: make and test C2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19847"/>
            <a:ext cx="6172200" cy="1252250"/>
          </a:xfrm>
        </p:spPr>
        <p:txBody>
          <a:bodyPr>
            <a:normAutofit lnSpcReduction="10000"/>
          </a:bodyPr>
          <a:lstStyle/>
          <a:p>
            <a:r>
              <a:rPr lang="en-US" kern="0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4-layer design to generate 3 T dipole field at 4.2 K</a:t>
            </a:r>
          </a:p>
          <a:p>
            <a:r>
              <a:rPr lang="en-US" kern="0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Use </a:t>
            </a:r>
            <a:r>
              <a:rPr lang="en-US" kern="0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C0b 29-tape wire as the baseline conductor</a:t>
            </a:r>
            <a:endParaRPr lang="en-US" kern="0" dirty="0">
              <a:solidFill>
                <a:srgbClr val="003366"/>
              </a:solidFill>
              <a:latin typeface="Franklin Gothic Medium" panose="020B0603020102020204" pitchFamily="34" charset="0"/>
            </a:endParaRPr>
          </a:p>
          <a:p>
            <a:pPr lvl="1"/>
            <a:r>
              <a:rPr lang="en-US" dirty="0"/>
              <a:t>Wire </a:t>
            </a:r>
            <a:r>
              <a:rPr lang="en-US" dirty="0" smtClean="0"/>
              <a:t>OD </a:t>
            </a:r>
            <a:r>
              <a:rPr lang="en-US" dirty="0"/>
              <a:t>3.65 </a:t>
            </a:r>
            <a:r>
              <a:rPr lang="en-US" dirty="0" smtClean="0"/>
              <a:t>mm, minimum </a:t>
            </a:r>
            <a:r>
              <a:rPr lang="en-US" dirty="0"/>
              <a:t>bending radius </a:t>
            </a:r>
            <a:r>
              <a:rPr lang="en-US" dirty="0" smtClean="0"/>
              <a:t>30 mm</a:t>
            </a:r>
          </a:p>
          <a:p>
            <a:r>
              <a:rPr lang="en-US" kern="0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Magnet </a:t>
            </a:r>
            <a:r>
              <a:rPr lang="en-US" kern="0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ID 70 mm, OD 125 </a:t>
            </a:r>
            <a:r>
              <a:rPr lang="en-US" kern="0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mm</a:t>
            </a:r>
            <a:endParaRPr lang="en-US" kern="0" dirty="0">
              <a:solidFill>
                <a:srgbClr val="00336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085" y="2304126"/>
            <a:ext cx="3237427" cy="22823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07" y="2304126"/>
            <a:ext cx="1961606" cy="221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0.5 FTE technician, we can make and test C2 in FY18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November 2017</a:t>
            </a:r>
          </a:p>
          <a:p>
            <a:pPr lvl="1"/>
            <a:r>
              <a:rPr lang="en-US" dirty="0" smtClean="0"/>
              <a:t>Order the wire </a:t>
            </a:r>
            <a:r>
              <a:rPr lang="en-US" dirty="0" smtClean="0">
                <a:solidFill>
                  <a:srgbClr val="00B050"/>
                </a:solidFill>
              </a:rPr>
              <a:t>(done)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January 2018</a:t>
            </a:r>
          </a:p>
          <a:p>
            <a:pPr lvl="1"/>
            <a:r>
              <a:rPr lang="en-US" dirty="0" smtClean="0"/>
              <a:t>Complete the magnetic design </a:t>
            </a:r>
            <a:r>
              <a:rPr lang="en-US" dirty="0">
                <a:solidFill>
                  <a:srgbClr val="00B050"/>
                </a:solidFill>
              </a:rPr>
              <a:t>(done)</a:t>
            </a:r>
            <a:endParaRPr lang="en-US" dirty="0" smtClean="0"/>
          </a:p>
          <a:p>
            <a:pPr lvl="1"/>
            <a:r>
              <a:rPr lang="en-US" dirty="0" smtClean="0"/>
              <a:t>Determine </a:t>
            </a:r>
            <a:r>
              <a:rPr lang="en-US" dirty="0" smtClean="0"/>
              <a:t>the cryostat to </a:t>
            </a:r>
            <a:r>
              <a:rPr lang="en-US" dirty="0" smtClean="0"/>
              <a:t>use </a:t>
            </a:r>
            <a:endParaRPr lang="en-US" dirty="0" smtClean="0"/>
          </a:p>
          <a:p>
            <a:pPr lvl="1"/>
            <a:r>
              <a:rPr lang="en-US" u="sng" dirty="0"/>
              <a:t>Explore the fabrication of metal mandrel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March 2018</a:t>
            </a:r>
          </a:p>
          <a:p>
            <a:pPr lvl="1"/>
            <a:r>
              <a:rPr lang="en-US" dirty="0" smtClean="0"/>
              <a:t>ACT </a:t>
            </a:r>
            <a:r>
              <a:rPr lang="en-US" dirty="0" smtClean="0"/>
              <a:t>makes and delivers </a:t>
            </a:r>
            <a:r>
              <a:rPr lang="en-US" dirty="0" smtClean="0"/>
              <a:t>the </a:t>
            </a:r>
            <a:r>
              <a:rPr lang="en-US" dirty="0" smtClean="0"/>
              <a:t>wires</a:t>
            </a:r>
            <a:endParaRPr lang="en-US" dirty="0" smtClean="0"/>
          </a:p>
          <a:p>
            <a:pPr lvl="1"/>
            <a:r>
              <a:rPr lang="en-US" u="sng" dirty="0" smtClean="0"/>
              <a:t>Develop </a:t>
            </a:r>
            <a:r>
              <a:rPr lang="en-US" u="sng" dirty="0" smtClean="0"/>
              <a:t>a wet </a:t>
            </a:r>
            <a:r>
              <a:rPr lang="en-US" u="sng" dirty="0" smtClean="0"/>
              <a:t>winding </a:t>
            </a:r>
            <a:r>
              <a:rPr lang="en-US" u="sng" dirty="0" smtClean="0"/>
              <a:t>process </a:t>
            </a:r>
            <a:endParaRPr lang="en-US" u="sng" dirty="0" smtClean="0"/>
          </a:p>
          <a:p>
            <a:pPr lvl="1"/>
            <a:r>
              <a:rPr lang="en-US" u="sng" dirty="0" smtClean="0"/>
              <a:t>Complete the mechanical </a:t>
            </a:r>
            <a:r>
              <a:rPr lang="en-US" u="sng" dirty="0" smtClean="0"/>
              <a:t>analysis and determine if we need metal mandrels </a:t>
            </a:r>
            <a:endParaRPr lang="en-US" u="sng" dirty="0" smtClean="0"/>
          </a:p>
          <a:p>
            <a:pPr lvl="1"/>
            <a:r>
              <a:rPr lang="en-US" dirty="0" smtClean="0"/>
              <a:t>Complete the CAD </a:t>
            </a:r>
            <a:r>
              <a:rPr lang="en-US" dirty="0" smtClean="0"/>
              <a:t>design 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0.5 FTE technician, we can make and test C2 in FY18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 2018</a:t>
            </a:r>
          </a:p>
          <a:p>
            <a:pPr lvl="1"/>
            <a:r>
              <a:rPr lang="en-US" dirty="0" smtClean="0"/>
              <a:t>Finish fabricating </a:t>
            </a:r>
            <a:r>
              <a:rPr lang="en-US" dirty="0" smtClean="0"/>
              <a:t>the </a:t>
            </a:r>
            <a:r>
              <a:rPr lang="en-US" dirty="0" smtClean="0"/>
              <a:t>mandrels</a:t>
            </a:r>
          </a:p>
          <a:p>
            <a:pPr lvl="1"/>
            <a:r>
              <a:rPr lang="en-US" dirty="0" smtClean="0"/>
              <a:t>Wind and test </a:t>
            </a:r>
            <a:r>
              <a:rPr lang="en-US" dirty="0" smtClean="0"/>
              <a:t>subscale coils to verify the procedures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July 2018</a:t>
            </a:r>
          </a:p>
          <a:p>
            <a:pPr lvl="1"/>
            <a:r>
              <a:rPr lang="en-US" dirty="0" smtClean="0"/>
              <a:t>Wind and test individual layers</a:t>
            </a:r>
          </a:p>
          <a:p>
            <a:pPr lvl="1"/>
            <a:r>
              <a:rPr lang="en-US" dirty="0" smtClean="0"/>
              <a:t>Assemble C2 with 4 layers</a:t>
            </a:r>
          </a:p>
          <a:p>
            <a:pPr lvl="1"/>
            <a:r>
              <a:rPr lang="en-US" dirty="0" smtClean="0"/>
              <a:t>Test C2 at 77 K and 4.2 K, self-field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September 2018</a:t>
            </a:r>
          </a:p>
          <a:p>
            <a:pPr lvl="1"/>
            <a:r>
              <a:rPr lang="en-US" dirty="0" smtClean="0"/>
              <a:t>Complete test after thermal cycles</a:t>
            </a:r>
          </a:p>
          <a:p>
            <a:pPr lvl="1"/>
            <a:r>
              <a:rPr lang="en-US" dirty="0" smtClean="0"/>
              <a:t>Plan </a:t>
            </a:r>
            <a:r>
              <a:rPr lang="en-US" dirty="0" smtClean="0"/>
              <a:t>for the next magnet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need more hands and a cryostat to make it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need staff support</a:t>
            </a:r>
          </a:p>
          <a:p>
            <a:pPr lvl="1"/>
            <a:r>
              <a:rPr lang="en-US" dirty="0" smtClean="0"/>
              <a:t>C0 </a:t>
            </a:r>
            <a:r>
              <a:rPr lang="en-US" dirty="0"/>
              <a:t>and </a:t>
            </a:r>
            <a:r>
              <a:rPr lang="en-US" dirty="0" smtClean="0"/>
              <a:t>C1 used 0.25 FTE technician</a:t>
            </a:r>
          </a:p>
          <a:p>
            <a:pPr lvl="1"/>
            <a:r>
              <a:rPr lang="en-US" dirty="0" smtClean="0"/>
              <a:t>C2 is more challenging and needs 0.5 FTE</a:t>
            </a:r>
          </a:p>
          <a:p>
            <a:pPr lvl="1"/>
            <a:r>
              <a:rPr lang="en-US" dirty="0" smtClean="0"/>
              <a:t>Other high-priority projects take away the available FTE</a:t>
            </a:r>
          </a:p>
          <a:p>
            <a:endParaRPr lang="en-US" dirty="0" smtClean="0"/>
          </a:p>
          <a:p>
            <a:r>
              <a:rPr lang="en-US" dirty="0"/>
              <a:t>A vertical cryostat (15” ID, 75” depth) </a:t>
            </a:r>
            <a:r>
              <a:rPr lang="en-US" dirty="0" smtClean="0"/>
              <a:t>within </a:t>
            </a:r>
            <a:r>
              <a:rPr lang="en-US" dirty="0"/>
              <a:t>4 months</a:t>
            </a:r>
          </a:p>
          <a:p>
            <a:pPr lvl="1"/>
            <a:r>
              <a:rPr lang="en-US" dirty="0"/>
              <a:t>C2 </a:t>
            </a:r>
            <a:r>
              <a:rPr lang="en-US" dirty="0" smtClean="0"/>
              <a:t>will </a:t>
            </a:r>
            <a:r>
              <a:rPr lang="en-US" dirty="0"/>
              <a:t>not fit into the existing 15” cryostat (60” depth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 </a:t>
            </a:r>
            <a:r>
              <a:rPr lang="en-US" dirty="0"/>
              <a:t>magnet </a:t>
            </a:r>
            <a:r>
              <a:rPr lang="en-US" dirty="0" smtClean="0"/>
              <a:t>length </a:t>
            </a:r>
            <a:r>
              <a:rPr lang="en-US" dirty="0"/>
              <a:t>by </a:t>
            </a:r>
            <a:r>
              <a:rPr lang="en-US" dirty="0" smtClean="0"/>
              <a:t>reducing 25% of turns</a:t>
            </a:r>
            <a:endParaRPr lang="en-US" dirty="0"/>
          </a:p>
          <a:p>
            <a:pPr lvl="1"/>
            <a:r>
              <a:rPr lang="en-US" dirty="0" smtClean="0"/>
              <a:t>Commercially </a:t>
            </a:r>
            <a:r>
              <a:rPr lang="en-US" dirty="0"/>
              <a:t>available ($30 k), 3 month lead </a:t>
            </a:r>
            <a:r>
              <a:rPr lang="en-US" dirty="0" smtClean="0"/>
              <a:t>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MDP-REBCO program </a:t>
            </a:r>
            <a:r>
              <a:rPr lang="en-US" dirty="0" smtClean="0"/>
              <a:t>aims </a:t>
            </a:r>
            <a:r>
              <a:rPr lang="en-US" dirty="0" smtClean="0"/>
              <a:t>to address the following driving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127594" y="4767263"/>
            <a:ext cx="387506" cy="273844"/>
          </a:xfrm>
          <a:prstGeom prst="rect">
            <a:avLst/>
          </a:prstGeom>
        </p:spPr>
        <p:txBody>
          <a:bodyPr/>
          <a:lstStyle/>
          <a:p>
            <a:fld id="{D260E43B-7F43-FA45-AAB7-E054FD6CC4E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2654" y="1148881"/>
            <a:ext cx="6212446" cy="369332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105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Can we build practical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accelerator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magnets with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REBCO?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2654" y="3182426"/>
            <a:ext cx="6212446" cy="134139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105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What are the drivers and required operation margin for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REBCO magnets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?</a:t>
            </a:r>
          </a:p>
          <a:p>
            <a:pPr marL="285750" indent="-285750">
              <a:spcBef>
                <a:spcPts val="105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What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are the limitations on means to safely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protect REBCO magnets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2654" y="1679623"/>
            <a:ext cx="6212446" cy="134139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105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What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performance parameters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in REBCO are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most critical for high field accelerator magnets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?</a:t>
            </a:r>
          </a:p>
          <a:p>
            <a:pPr marL="285750" indent="-285750">
              <a:spcBef>
                <a:spcPts val="105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What are the near and long-term goals for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REBCO conductor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development?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917" y="1809844"/>
            <a:ext cx="6175920" cy="221599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Our approach: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F497D"/>
                </a:solidFill>
              </a:rPr>
              <a:t>Build, test and understand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F497D"/>
                </a:solidFill>
              </a:rPr>
              <a:t>Provide input to conductor development based on magnet performance and our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8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 wires in FY18 for FY19’s 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m more wire for C2 </a:t>
            </a:r>
          </a:p>
          <a:p>
            <a:pPr lvl="1"/>
            <a:r>
              <a:rPr lang="en-US" dirty="0" smtClean="0"/>
              <a:t>The current order has little margin</a:t>
            </a:r>
          </a:p>
          <a:p>
            <a:endParaRPr lang="en-US" dirty="0" smtClean="0"/>
          </a:p>
          <a:p>
            <a:r>
              <a:rPr lang="en-US" dirty="0" smtClean="0"/>
              <a:t>Order wires in FY18 to develop the next magnet in FY19</a:t>
            </a:r>
          </a:p>
          <a:p>
            <a:pPr lvl="1"/>
            <a:r>
              <a:rPr lang="en-US" dirty="0" smtClean="0"/>
              <a:t>150 – 200 m </a:t>
            </a:r>
          </a:p>
          <a:p>
            <a:pPr lvl="1"/>
            <a:r>
              <a:rPr lang="en-US" dirty="0" smtClean="0"/>
              <a:t>Exact wire length to be determined in the next few months</a:t>
            </a:r>
          </a:p>
          <a:p>
            <a:pPr lvl="2"/>
            <a:r>
              <a:rPr lang="en-US" dirty="0" smtClean="0"/>
              <a:t>Complete more detailed magnet design (goal is 5 T)</a:t>
            </a:r>
          </a:p>
          <a:p>
            <a:pPr lvl="2"/>
            <a:r>
              <a:rPr lang="en-US" dirty="0" smtClean="0"/>
              <a:t>Improved wire performance from the ongoing HEP Phase II SBIR program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7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We are addressing </a:t>
            </a:r>
            <a:r>
              <a:rPr lang="en-US" dirty="0" smtClean="0"/>
              <a:t>the </a:t>
            </a:r>
            <a:r>
              <a:rPr lang="en-US" dirty="0" smtClean="0"/>
              <a:t>driving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127594" y="4767263"/>
            <a:ext cx="387506" cy="273844"/>
          </a:xfrm>
          <a:prstGeom prst="rect">
            <a:avLst/>
          </a:prstGeom>
        </p:spPr>
        <p:txBody>
          <a:bodyPr/>
          <a:lstStyle/>
          <a:p>
            <a:fld id="{D260E43B-7F43-FA45-AAB7-E054FD6CC4E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2654" y="1148881"/>
            <a:ext cx="6212446" cy="369332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105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+mj-lt"/>
              </a:rPr>
              <a:t>Can we build practical 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accelerator </a:t>
            </a:r>
            <a:r>
              <a:rPr lang="en-US" dirty="0">
                <a:solidFill>
                  <a:srgbClr val="1F497D"/>
                </a:solidFill>
                <a:latin typeface="+mj-lt"/>
              </a:rPr>
              <a:t>magnets with 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REBCO?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2654" y="3182426"/>
            <a:ext cx="6212446" cy="1341393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105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+mj-lt"/>
              </a:rPr>
              <a:t>What are the drivers and required operation margin for 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REBCO magnets</a:t>
            </a:r>
            <a:r>
              <a:rPr lang="en-US" dirty="0">
                <a:solidFill>
                  <a:srgbClr val="1F497D"/>
                </a:solidFill>
                <a:latin typeface="+mj-lt"/>
              </a:rPr>
              <a:t>?</a:t>
            </a:r>
          </a:p>
          <a:p>
            <a:pPr marL="285750" indent="-285750">
              <a:spcBef>
                <a:spcPts val="105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+mj-lt"/>
              </a:rPr>
              <a:t>What </a:t>
            </a:r>
            <a:r>
              <a:rPr lang="en-US" dirty="0">
                <a:solidFill>
                  <a:srgbClr val="1F497D"/>
                </a:solidFill>
                <a:latin typeface="+mj-lt"/>
              </a:rPr>
              <a:t>are the limitations on means to safely 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protect REBCO magnets</a:t>
            </a:r>
            <a:r>
              <a:rPr lang="en-US" dirty="0">
                <a:solidFill>
                  <a:srgbClr val="1F497D"/>
                </a:solidFill>
                <a:latin typeface="+mj-lt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2654" y="1679623"/>
            <a:ext cx="6212446" cy="1341393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105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+mj-lt"/>
              </a:rPr>
              <a:t>What </a:t>
            </a:r>
            <a:r>
              <a:rPr lang="en-US" dirty="0">
                <a:solidFill>
                  <a:srgbClr val="1F497D"/>
                </a:solidFill>
                <a:latin typeface="+mj-lt"/>
              </a:rPr>
              <a:t>performance parameters 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in REBCO are </a:t>
            </a:r>
            <a:r>
              <a:rPr lang="en-US" dirty="0">
                <a:solidFill>
                  <a:srgbClr val="1F497D"/>
                </a:solidFill>
                <a:latin typeface="+mj-lt"/>
              </a:rPr>
              <a:t>most critical for high field accelerator magnets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?</a:t>
            </a:r>
          </a:p>
          <a:p>
            <a:pPr marL="285750" indent="-285750">
              <a:spcBef>
                <a:spcPts val="105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+mj-lt"/>
              </a:rPr>
              <a:t>What are the near and long-term goals for 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REBCO conductor </a:t>
            </a:r>
            <a:r>
              <a:rPr lang="en-US" dirty="0">
                <a:solidFill>
                  <a:srgbClr val="1F497D"/>
                </a:solidFill>
                <a:latin typeface="+mj-lt"/>
              </a:rPr>
              <a:t>development?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0379" y="1152202"/>
            <a:ext cx="6212446" cy="369332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105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Yes, we are demonstrating it with CORC® CCT concept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379" y="1961850"/>
            <a:ext cx="6212446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105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The goal for next 12-24 months is to increase or maintain the same J</a:t>
            </a:r>
            <a:r>
              <a:rPr lang="en-US" baseline="-25000" dirty="0" smtClean="0">
                <a:solidFill>
                  <a:schemeClr val="bg1"/>
                </a:solidFill>
                <a:latin typeface="+mj-lt"/>
              </a:rPr>
              <a:t>e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and reduce bending radius to 15 mm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0379" y="3250393"/>
            <a:ext cx="6212446" cy="120545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105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Need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to build and test more magnets to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answer</a:t>
            </a:r>
          </a:p>
          <a:p>
            <a:pPr marL="285750" indent="-285750">
              <a:spcBef>
                <a:spcPts val="105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Continue to develop diagnostics to detect local hot zones</a:t>
            </a:r>
          </a:p>
          <a:p>
            <a:pPr marL="285750" indent="-285750">
              <a:spcBef>
                <a:spcPts val="105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bg1"/>
                </a:solidFill>
                <a:latin typeface="+mj-lt"/>
              </a:rPr>
              <a:t>Need the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infrastructure to test in background field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0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made significant progress and can do better with enough resource this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It’s been an exciting </a:t>
            </a:r>
            <a:r>
              <a:rPr lang="en-US" dirty="0" smtClean="0"/>
              <a:t>year!</a:t>
            </a:r>
            <a:endParaRPr lang="en-US" dirty="0" smtClean="0"/>
          </a:p>
          <a:p>
            <a:pPr lvl="1"/>
            <a:r>
              <a:rPr lang="en-US" dirty="0" smtClean="0"/>
              <a:t>Made the first CORC</a:t>
            </a:r>
            <a:r>
              <a:rPr lang="en-US" baseline="30000" dirty="0" smtClean="0"/>
              <a:t>®</a:t>
            </a:r>
            <a:r>
              <a:rPr lang="en-US" dirty="0" smtClean="0"/>
              <a:t> CCT dipole magnets (1.1 T at 4.2 K</a:t>
            </a:r>
            <a:r>
              <a:rPr lang="en-US" dirty="0"/>
              <a:t>). Learned a </a:t>
            </a:r>
            <a:r>
              <a:rPr lang="en-US" dirty="0" smtClean="0"/>
              <a:t>lot and </a:t>
            </a:r>
            <a:r>
              <a:rPr lang="en-US" dirty="0"/>
              <a:t>k</a:t>
            </a:r>
            <a:r>
              <a:rPr lang="en-US" dirty="0" smtClean="0"/>
              <a:t>now </a:t>
            </a:r>
            <a:r>
              <a:rPr lang="en-US" dirty="0" smtClean="0"/>
              <a:t>what to do next</a:t>
            </a:r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he CCT concept using CORC</a:t>
            </a:r>
            <a:r>
              <a:rPr lang="en-US" baseline="30000" dirty="0" smtClean="0"/>
              <a:t>®</a:t>
            </a:r>
            <a:r>
              <a:rPr lang="en-US" dirty="0" smtClean="0"/>
              <a:t> is viable – no showstoppers foreseen</a:t>
            </a:r>
          </a:p>
          <a:p>
            <a:pPr lvl="1"/>
            <a:r>
              <a:rPr lang="en-US" dirty="0" smtClean="0"/>
              <a:t>Kudos to </a:t>
            </a:r>
            <a:r>
              <a:rPr lang="en-US" dirty="0"/>
              <a:t>ACT </a:t>
            </a:r>
            <a:r>
              <a:rPr lang="en-US" dirty="0" smtClean="0"/>
              <a:t>and the dedicated team – we can generate 5 T in FY19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But it is painfully slow. We are not moving fast enough to encounter and address technology issues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 smtClean="0"/>
              <a:t>0.5 FTE technical support and wires, this year w</a:t>
            </a:r>
            <a:r>
              <a:rPr lang="en-US" dirty="0" smtClean="0"/>
              <a:t>e can be much more effective – to demonstrate and define what’s possible with REBCO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41A-7A0A-A74C-A765-4BF8AA94B2BC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382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2357" y="1369684"/>
            <a:ext cx="3720718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j-lt"/>
              </a:rPr>
              <a:t>Develop cable &amp; magnet technology</a:t>
            </a:r>
          </a:p>
          <a:p>
            <a:r>
              <a:rPr lang="en-US" sz="1600" dirty="0">
                <a:solidFill>
                  <a:schemeClr val="tx2"/>
                </a:solidFill>
                <a:latin typeface="+mj-lt"/>
              </a:rPr>
              <a:t>Provide feedback on conductor R&amp;D</a:t>
            </a:r>
          </a:p>
        </p:txBody>
      </p:sp>
      <p:cxnSp>
        <p:nvCxnSpPr>
          <p:cNvPr id="56" name="Elbow Connector 55"/>
          <p:cNvCxnSpPr>
            <a:stCxn id="18" idx="3"/>
            <a:endCxn id="50" idx="2"/>
          </p:cNvCxnSpPr>
          <p:nvPr/>
        </p:nvCxnSpPr>
        <p:spPr>
          <a:xfrm flipV="1">
            <a:off x="5906069" y="2265398"/>
            <a:ext cx="343051" cy="115168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5-year technology-limited roadmap to demonstrate REBCO magnets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470650" y="4767263"/>
            <a:ext cx="387350" cy="274637"/>
          </a:xfrm>
        </p:spPr>
        <p:txBody>
          <a:bodyPr/>
          <a:lstStyle/>
          <a:p>
            <a:fld id="{B128C41A-7A0A-A74C-A765-4BF8AA94B2BC}" type="slidenum">
              <a:rPr lang="en-US" altLang="en-US" smtClean="0"/>
              <a:pPr/>
              <a:t>33</a:t>
            </a:fld>
            <a:endParaRPr lang="en-US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1649" y="955626"/>
          <a:ext cx="6714704" cy="37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6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2019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2021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2023</a:t>
                      </a:r>
                      <a:endParaRPr lang="en-US" sz="2000" dirty="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2357" y="2062177"/>
            <a:ext cx="1105469" cy="369332"/>
          </a:xfrm>
          <a:prstGeom prst="rect">
            <a:avLst/>
          </a:prstGeom>
          <a:solidFill>
            <a:srgbClr val="2E59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1 T insert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4765" y="2059618"/>
            <a:ext cx="1185651" cy="369332"/>
          </a:xfrm>
          <a:prstGeom prst="rect">
            <a:avLst/>
          </a:prstGeom>
          <a:solidFill>
            <a:srgbClr val="2E59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sz="1800" dirty="0"/>
              <a:t>5 T insert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9216" y="1642803"/>
            <a:ext cx="1274360" cy="369332"/>
          </a:xfrm>
          <a:prstGeom prst="rect">
            <a:avLst/>
          </a:prstGeom>
          <a:solidFill>
            <a:srgbClr val="285E9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10 T dipole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4761" y="2638354"/>
            <a:ext cx="2533361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1800" dirty="0"/>
              <a:t>10-15 T Nb</a:t>
            </a:r>
            <a:r>
              <a:rPr lang="en-US" sz="1800" baseline="-25000" dirty="0"/>
              <a:t>3</a:t>
            </a:r>
            <a:r>
              <a:rPr lang="en-US" sz="1800" dirty="0"/>
              <a:t>Sn </a:t>
            </a:r>
            <a:r>
              <a:rPr lang="en-US" sz="1800" dirty="0" err="1"/>
              <a:t>outserts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74252" y="2643699"/>
            <a:ext cx="2912099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800" dirty="0"/>
              <a:t>Develop 20 T hybrid dipole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7592" y="3093914"/>
            <a:ext cx="3008477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sz="1800" dirty="0"/>
              <a:t>Qualify &amp; develop FES cables</a:t>
            </a:r>
          </a:p>
        </p:txBody>
      </p:sp>
      <p:cxnSp>
        <p:nvCxnSpPr>
          <p:cNvPr id="21" name="Straight Arrow Connector 20"/>
          <p:cNvCxnSpPr>
            <a:stCxn id="11" idx="3"/>
            <a:endCxn id="12" idx="1"/>
          </p:cNvCxnSpPr>
          <p:nvPr/>
        </p:nvCxnSpPr>
        <p:spPr>
          <a:xfrm flipV="1">
            <a:off x="3490417" y="1815928"/>
            <a:ext cx="478799" cy="416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3"/>
            <a:endCxn id="42" idx="1"/>
          </p:cNvCxnSpPr>
          <p:nvPr/>
        </p:nvCxnSpPr>
        <p:spPr>
          <a:xfrm flipV="1">
            <a:off x="3490416" y="2232742"/>
            <a:ext cx="47879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3"/>
            <a:endCxn id="14" idx="1"/>
          </p:cNvCxnSpPr>
          <p:nvPr/>
        </p:nvCxnSpPr>
        <p:spPr>
          <a:xfrm>
            <a:off x="3608122" y="2811479"/>
            <a:ext cx="266130" cy="5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3"/>
          </p:cNvCxnSpPr>
          <p:nvPr/>
        </p:nvCxnSpPr>
        <p:spPr>
          <a:xfrm>
            <a:off x="5243576" y="1815928"/>
            <a:ext cx="488784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969215" y="2059617"/>
            <a:ext cx="1274360" cy="369332"/>
          </a:xfrm>
          <a:prstGeom prst="rect">
            <a:avLst/>
          </a:prstGeom>
          <a:solidFill>
            <a:srgbClr val="2E59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sz="1800" dirty="0"/>
              <a:t>7 T insert</a:t>
            </a:r>
          </a:p>
        </p:txBody>
      </p:sp>
      <p:cxnSp>
        <p:nvCxnSpPr>
          <p:cNvPr id="45" name="Straight Arrow Connector 44"/>
          <p:cNvCxnSpPr>
            <a:stCxn id="42" idx="2"/>
          </p:cNvCxnSpPr>
          <p:nvPr/>
        </p:nvCxnSpPr>
        <p:spPr>
          <a:xfrm>
            <a:off x="4606395" y="2405866"/>
            <a:ext cx="0" cy="237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32360" y="1619067"/>
            <a:ext cx="103351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FES magnet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629" y="2638354"/>
            <a:ext cx="702002" cy="369332"/>
          </a:xfrm>
          <a:prstGeom prst="rect">
            <a:avLst/>
          </a:prstGeom>
          <a:solidFill>
            <a:srgbClr val="2E59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CCT4</a:t>
            </a:r>
          </a:p>
        </p:txBody>
      </p:sp>
      <p:cxnSp>
        <p:nvCxnSpPr>
          <p:cNvPr id="17" name="Straight Arrow Connector 16"/>
          <p:cNvCxnSpPr>
            <a:stCxn id="24" idx="3"/>
            <a:endCxn id="13" idx="1"/>
          </p:cNvCxnSpPr>
          <p:nvPr/>
        </p:nvCxnSpPr>
        <p:spPr>
          <a:xfrm>
            <a:off x="808631" y="2823020"/>
            <a:ext cx="2661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3194" y="3494619"/>
            <a:ext cx="6199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2017: 1 T dipole insert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2019: 5 T dipole insert, 2 – 3 T in 10 – 15 T background field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2020: 7 T insert for 20 T hybrid dipole.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2023: demo coil for tokamak and/or stellarator</a:t>
            </a:r>
          </a:p>
        </p:txBody>
      </p:sp>
      <p:cxnSp>
        <p:nvCxnSpPr>
          <p:cNvPr id="31" name="Straight Arrow Connector 30"/>
          <p:cNvCxnSpPr>
            <a:stCxn id="11" idx="3"/>
            <a:endCxn id="14" idx="1"/>
          </p:cNvCxnSpPr>
          <p:nvPr/>
        </p:nvCxnSpPr>
        <p:spPr>
          <a:xfrm>
            <a:off x="3490416" y="2232743"/>
            <a:ext cx="383836" cy="584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969215" y="4044034"/>
            <a:ext cx="233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  <a:latin typeface="+mj-lt"/>
              </a:rPr>
              <a:t>10 T all-REBCO dipole</a:t>
            </a:r>
          </a:p>
        </p:txBody>
      </p:sp>
      <p:cxnSp>
        <p:nvCxnSpPr>
          <p:cNvPr id="78" name="Elbow Connector 77"/>
          <p:cNvCxnSpPr>
            <a:stCxn id="13" idx="2"/>
            <a:endCxn id="18" idx="1"/>
          </p:cNvCxnSpPr>
          <p:nvPr/>
        </p:nvCxnSpPr>
        <p:spPr>
          <a:xfrm rot="16200000" flipH="1">
            <a:off x="2414820" y="2934308"/>
            <a:ext cx="409394" cy="55615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3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42" grpId="0" animBg="1"/>
      <p:bldP spid="50" grpId="0" animBg="1"/>
      <p:bldP spid="24" grpId="0" animBg="1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main vehicle is CCT + </a:t>
            </a:r>
            <a:r>
              <a:rPr lang="en-US" dirty="0"/>
              <a:t>CORC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en-US" dirty="0" smtClean="0"/>
              <a:t>wires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71357" y="1169157"/>
            <a:ext cx="3224232" cy="970757"/>
            <a:chOff x="3784517" y="1252765"/>
            <a:chExt cx="5334000" cy="2397125"/>
          </a:xfrm>
        </p:grpSpPr>
        <p:pic>
          <p:nvPicPr>
            <p:cNvPr id="12" name="Picture 11" descr="C:\MyPrograms\ParaView\PlaneIntersecToroid\VeryLargeTorus\turn7sAll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517" y="1252765"/>
              <a:ext cx="5334000" cy="239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7365917" y="2302618"/>
              <a:ext cx="914400" cy="380999"/>
            </a:xfrm>
            <a:prstGeom prst="straightConnector1">
              <a:avLst/>
            </a:prstGeom>
            <a:ln w="50800">
              <a:solidFill>
                <a:schemeClr val="accent3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365917" y="2759818"/>
              <a:ext cx="761999" cy="533400"/>
            </a:xfrm>
            <a:prstGeom prst="straightConnector1">
              <a:avLst/>
            </a:prstGeom>
            <a:ln w="50800">
              <a:solidFill>
                <a:schemeClr val="accent3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6276864" y="2352454"/>
              <a:ext cx="1207412" cy="74100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solidFill>
                    <a:schemeClr val="bg1"/>
                  </a:solidFill>
                </a:rPr>
                <a:t>current</a:t>
              </a:r>
            </a:p>
          </p:txBody>
        </p:sp>
        <p:sp>
          <p:nvSpPr>
            <p:cNvPr id="16" name="TextBox 45"/>
            <p:cNvSpPr txBox="1"/>
            <p:nvPr/>
          </p:nvSpPr>
          <p:spPr>
            <a:xfrm>
              <a:off x="4927517" y="2243366"/>
              <a:ext cx="886274" cy="741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solidFill>
                    <a:srgbClr val="FFFF00"/>
                  </a:solidFill>
                </a:rPr>
                <a:t>Field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5841916" y="1911697"/>
              <a:ext cx="76199" cy="941271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180304" y="1210305"/>
            <a:ext cx="3403612" cy="94854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buFont typeface="Arial"/>
              <a:buChar char="•"/>
            </a:pPr>
            <a:r>
              <a:rPr lang="en-US" sz="1900" dirty="0" smtClean="0"/>
              <a:t>CCT design</a:t>
            </a:r>
            <a:endParaRPr lang="en-US" sz="1900" dirty="0"/>
          </a:p>
          <a:p>
            <a:pPr lvl="1"/>
            <a:r>
              <a:rPr lang="en-US" sz="1500" dirty="0"/>
              <a:t>Low conductor stresses</a:t>
            </a:r>
          </a:p>
          <a:p>
            <a:pPr lvl="1"/>
            <a:r>
              <a:rPr lang="en-US" sz="1500" dirty="0"/>
              <a:t>Excellent geometric field quality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3392" y="2129082"/>
            <a:ext cx="585203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25" dirty="0">
                <a:solidFill>
                  <a:srgbClr val="1F497D"/>
                </a:solidFill>
                <a:latin typeface="+mj-lt"/>
              </a:rPr>
              <a:t>[D. Meyer and R. </a:t>
            </a:r>
            <a:r>
              <a:rPr lang="en-US" sz="1125" dirty="0" err="1">
                <a:solidFill>
                  <a:srgbClr val="1F497D"/>
                </a:solidFill>
                <a:latin typeface="+mj-lt"/>
              </a:rPr>
              <a:t>Flasck</a:t>
            </a:r>
            <a:r>
              <a:rPr lang="en-US" sz="1125" dirty="0">
                <a:solidFill>
                  <a:srgbClr val="1F497D"/>
                </a:solidFill>
                <a:latin typeface="+mj-lt"/>
              </a:rPr>
              <a:t>, Nuclear Instruments and Methods, vol. 80, no. 2, pp. 339–341, 1970; AV </a:t>
            </a:r>
            <a:r>
              <a:rPr lang="en-US" sz="1125" dirty="0" err="1" smtClean="0">
                <a:solidFill>
                  <a:srgbClr val="1F497D"/>
                </a:solidFill>
                <a:latin typeface="+mj-lt"/>
              </a:rPr>
              <a:t>Gavrilin</a:t>
            </a:r>
            <a:r>
              <a:rPr lang="en-US" sz="1125" dirty="0" smtClean="0">
                <a:solidFill>
                  <a:srgbClr val="1F497D"/>
                </a:solidFill>
                <a:latin typeface="+mj-lt"/>
              </a:rPr>
              <a:t> </a:t>
            </a:r>
            <a:r>
              <a:rPr lang="en-US" sz="1125" i="1" dirty="0" smtClean="0">
                <a:solidFill>
                  <a:srgbClr val="1F497D"/>
                </a:solidFill>
                <a:latin typeface="+mj-lt"/>
              </a:rPr>
              <a:t>et al.</a:t>
            </a:r>
            <a:r>
              <a:rPr lang="en-US" sz="1125" dirty="0" smtClean="0">
                <a:solidFill>
                  <a:srgbClr val="1F497D"/>
                </a:solidFill>
                <a:latin typeface="+mj-lt"/>
              </a:rPr>
              <a:t>, IEEE TAS, 13(2), </a:t>
            </a:r>
            <a:r>
              <a:rPr lang="en-US" sz="1125" dirty="0" smtClean="0">
                <a:solidFill>
                  <a:srgbClr val="1F497D"/>
                </a:solidFill>
                <a:latin typeface="+mj-lt"/>
              </a:rPr>
              <a:t>2002; </a:t>
            </a:r>
            <a:r>
              <a:rPr lang="de-DE" sz="1125" dirty="0" smtClean="0">
                <a:solidFill>
                  <a:srgbClr val="1F497D"/>
                </a:solidFill>
                <a:latin typeface="+mj-lt"/>
              </a:rPr>
              <a:t>S</a:t>
            </a:r>
            <a:r>
              <a:rPr lang="de-DE" sz="1125" dirty="0">
                <a:solidFill>
                  <a:srgbClr val="1F497D"/>
                </a:solidFill>
                <a:latin typeface="+mj-lt"/>
              </a:rPr>
              <a:t>. Caspi </a:t>
            </a:r>
            <a:r>
              <a:rPr lang="de-DE" sz="1125" i="1" dirty="0">
                <a:solidFill>
                  <a:srgbClr val="1F497D"/>
                </a:solidFill>
                <a:latin typeface="+mj-lt"/>
              </a:rPr>
              <a:t>et al</a:t>
            </a:r>
            <a:r>
              <a:rPr lang="de-DE" sz="1125" dirty="0">
                <a:solidFill>
                  <a:srgbClr val="1F497D"/>
                </a:solidFill>
                <a:latin typeface="+mj-lt"/>
              </a:rPr>
              <a:t>., IEEE TAS, 4001804, </a:t>
            </a:r>
            <a:r>
              <a:rPr lang="de-DE" sz="1125" dirty="0" smtClean="0">
                <a:solidFill>
                  <a:srgbClr val="1F497D"/>
                </a:solidFill>
                <a:latin typeface="+mj-lt"/>
              </a:rPr>
              <a:t>2014]</a:t>
            </a:r>
            <a:endParaRPr lang="en-US" sz="1125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86281" y="4114541"/>
            <a:ext cx="5626689" cy="3808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buFont typeface="Arial"/>
              <a:buChar char="•"/>
            </a:pPr>
            <a:r>
              <a:rPr lang="en-US" sz="1800" dirty="0" smtClean="0"/>
              <a:t>Compliments to </a:t>
            </a:r>
            <a:r>
              <a:rPr lang="en-US" sz="1800" dirty="0" smtClean="0"/>
              <a:t>efforts in </a:t>
            </a:r>
            <a:r>
              <a:rPr lang="en-US" sz="1800" dirty="0" smtClean="0"/>
              <a:t>EU </a:t>
            </a:r>
            <a:r>
              <a:rPr lang="en-US" sz="1800" dirty="0" smtClean="0"/>
              <a:t>and </a:t>
            </a:r>
            <a:r>
              <a:rPr lang="en-US" sz="1800" dirty="0" smtClean="0"/>
              <a:t>Japan</a:t>
            </a:r>
            <a:endParaRPr lang="en-US" sz="1800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80304" y="3033105"/>
            <a:ext cx="5333995" cy="738947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CORC® wires </a:t>
            </a:r>
            <a:r>
              <a:rPr lang="en-US" sz="1900" dirty="0" smtClean="0"/>
              <a:t>(&lt; 3.7 mm </a:t>
            </a:r>
            <a:r>
              <a:rPr lang="en-US" sz="1900" dirty="0"/>
              <a:t>diameter</a:t>
            </a:r>
            <a:r>
              <a:rPr lang="en-US" sz="1900" dirty="0" smtClean="0"/>
              <a:t>)</a:t>
            </a:r>
          </a:p>
          <a:p>
            <a:pPr lvl="1"/>
            <a:r>
              <a:rPr lang="en-US" dirty="0" smtClean="0"/>
              <a:t>Isotropic for magnetics and mechanics</a:t>
            </a:r>
            <a:endParaRPr lang="en-US" dirty="0"/>
          </a:p>
          <a:p>
            <a:pPr lvl="1"/>
            <a:r>
              <a:rPr lang="en-US" dirty="0" smtClean="0"/>
              <a:t>Flexible (~ 50 </a:t>
            </a:r>
            <a:r>
              <a:rPr lang="en-US" dirty="0"/>
              <a:t>mm </a:t>
            </a:r>
            <a:r>
              <a:rPr lang="en-US" dirty="0" smtClean="0"/>
              <a:t>minimum bending diameter)</a:t>
            </a:r>
            <a:endParaRPr lang="en-US" dirty="0"/>
          </a:p>
        </p:txBody>
      </p:sp>
      <p:pic>
        <p:nvPicPr>
          <p:cNvPr id="24" name="Picture 23" descr="CORC wire 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4559" y="3281922"/>
            <a:ext cx="1136004" cy="80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Danko\Private\Docs\Conferenties\MT22 2011\ACT LLC log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604" y="2962116"/>
            <a:ext cx="1592513" cy="31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23392" y="3730369"/>
            <a:ext cx="419761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25" dirty="0">
                <a:solidFill>
                  <a:srgbClr val="1F497D"/>
                </a:solidFill>
                <a:latin typeface="+mj-lt"/>
              </a:rPr>
              <a:t>[J. D. Weiss </a:t>
            </a:r>
            <a:r>
              <a:rPr lang="de-DE" sz="1125" i="1" dirty="0">
                <a:solidFill>
                  <a:srgbClr val="1F497D"/>
                </a:solidFill>
                <a:latin typeface="+mj-lt"/>
              </a:rPr>
              <a:t>et al.</a:t>
            </a:r>
            <a:r>
              <a:rPr lang="de-DE" sz="1125" dirty="0">
                <a:solidFill>
                  <a:srgbClr val="1F497D"/>
                </a:solidFill>
                <a:latin typeface="+mj-lt"/>
              </a:rPr>
              <a:t>, </a:t>
            </a:r>
            <a:r>
              <a:rPr lang="en-US" sz="1125" dirty="0" err="1">
                <a:solidFill>
                  <a:srgbClr val="1F497D"/>
                </a:solidFill>
                <a:latin typeface="+mj-lt"/>
              </a:rPr>
              <a:t>SuST</a:t>
            </a:r>
            <a:r>
              <a:rPr lang="en-US" sz="1125" dirty="0">
                <a:solidFill>
                  <a:srgbClr val="1F497D"/>
                </a:solidFill>
                <a:latin typeface="+mj-lt"/>
              </a:rPr>
              <a:t>, 014002, 2017 and references therein]</a:t>
            </a:r>
          </a:p>
        </p:txBody>
      </p:sp>
    </p:spTree>
    <p:extLst>
      <p:ext uri="{BB962C8B-B14F-4D97-AF65-F5344CB8AC3E}">
        <p14:creationId xmlns:p14="http://schemas.microsoft.com/office/powerpoint/2010/main" val="42517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year ago, we started testing the first 3-turn magnet (C0a) and planned to make and test the first 40-turn magnet (C1)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284" y="1134835"/>
            <a:ext cx="4525432" cy="3394075"/>
          </a:xfrm>
          <a:prstGeom prst="rect">
            <a:avLst/>
          </a:prstGeom>
          <a:ln>
            <a:solidFill>
              <a:srgbClr val="1F497D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promised, we delivered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74063" y="1171421"/>
            <a:ext cx="600123" cy="346249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50" dirty="0" smtClean="0">
                <a:solidFill>
                  <a:schemeClr val="bg1"/>
                </a:solidFill>
                <a:latin typeface="+mj-lt"/>
              </a:rPr>
              <a:t>C1</a:t>
            </a:r>
            <a:endParaRPr lang="en-US" sz="16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780" y="1221173"/>
            <a:ext cx="662597" cy="346249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50" dirty="0" smtClean="0">
                <a:solidFill>
                  <a:schemeClr val="bg1"/>
                </a:solidFill>
                <a:latin typeface="+mj-lt"/>
              </a:rPr>
              <a:t>C0a</a:t>
            </a:r>
            <a:endParaRPr lang="en-US" sz="165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21" y="1656156"/>
            <a:ext cx="1021553" cy="50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2690" y="1674230"/>
            <a:ext cx="2262865" cy="48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372" y="1604941"/>
            <a:ext cx="1240536" cy="61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23582" y="1212621"/>
            <a:ext cx="593805" cy="346249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50" dirty="0" smtClean="0">
                <a:solidFill>
                  <a:schemeClr val="bg1"/>
                </a:solidFill>
                <a:latin typeface="+mj-lt"/>
              </a:rPr>
              <a:t>C0b</a:t>
            </a:r>
            <a:endParaRPr lang="en-US" sz="16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439" y="3713899"/>
            <a:ext cx="5877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+mj-lt"/>
              </a:rPr>
              <a:t>Capable 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technical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+mj-lt"/>
              </a:rPr>
              <a:t>Effective collaboration with 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industry (ACT)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01919" y="1214959"/>
            <a:ext cx="593805" cy="346249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50" dirty="0" smtClean="0">
                <a:solidFill>
                  <a:schemeClr val="bg1"/>
                </a:solidFill>
                <a:latin typeface="+mj-lt"/>
              </a:rPr>
              <a:t>C0c</a:t>
            </a:r>
            <a:endParaRPr lang="en-US" sz="165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689" y="1645114"/>
            <a:ext cx="715223" cy="55926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05439" y="2790569"/>
            <a:ext cx="63001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+mj-lt"/>
              </a:rPr>
              <a:t>Significantly </a:t>
            </a:r>
            <a:r>
              <a:rPr lang="en-US" dirty="0">
                <a:solidFill>
                  <a:srgbClr val="1F497D"/>
                </a:solidFill>
                <a:latin typeface="+mj-lt"/>
              </a:rPr>
              <a:t>pushed forward the REBCO 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front </a:t>
            </a:r>
            <a:r>
              <a:rPr lang="en-US" dirty="0">
                <a:solidFill>
                  <a:srgbClr val="1F497D"/>
                </a:solidFill>
                <a:latin typeface="+mj-lt"/>
              </a:rPr>
              <a:t>within a year using 3-turn and 40-turn 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magnets – we are well positioned for more significant next steps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6444" y="2211983"/>
            <a:ext cx="2333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Winding, test integration</a:t>
            </a:r>
            <a:endParaRPr lang="en-US" sz="160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50973" y="2204374"/>
            <a:ext cx="3700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Winding, terminal, magnet performance</a:t>
            </a:r>
            <a:endParaRPr lang="en-US" sz="1600" dirty="0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942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3" grpId="0"/>
      <p:bldP spid="20" grpId="0" animBg="1"/>
      <p:bldP spid="24" grpId="0"/>
      <p:bldP spid="26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learned how to wind coils without significant degradation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110" y="1145990"/>
            <a:ext cx="1205815" cy="160775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79" y="2944950"/>
            <a:ext cx="1920693" cy="1440520"/>
          </a:xfrm>
          <a:prstGeom prst="rect">
            <a:avLst/>
          </a:prstGeom>
        </p:spPr>
      </p:pic>
      <p:pic>
        <p:nvPicPr>
          <p:cNvPr id="13" name="Picture 2" descr="C:\Users\xrwang\Pictures\magnets\rebco\corc\40-turn\C1_mockup_outer_layer_winding\00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568" y="1151393"/>
            <a:ext cx="3704779" cy="268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04619" y="3935515"/>
            <a:ext cx="37047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1F497D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z="1500" dirty="0"/>
              <a:t>Hugh Higley (left) and Andy Lin (right) winding a </a:t>
            </a:r>
            <a:r>
              <a:rPr lang="en-US" sz="1500" dirty="0" smtClean="0"/>
              <a:t>40-turn mockup </a:t>
            </a:r>
            <a:r>
              <a:rPr lang="en-US" sz="1500" dirty="0"/>
              <a:t>coil</a:t>
            </a:r>
          </a:p>
        </p:txBody>
      </p:sp>
    </p:spTree>
    <p:extLst>
      <p:ext uri="{BB962C8B-B14F-4D97-AF65-F5344CB8AC3E}">
        <p14:creationId xmlns:p14="http://schemas.microsoft.com/office/powerpoint/2010/main" val="259017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learned how to make convenient joints between wires with acceptable performance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13653" y="1276431"/>
            <a:ext cx="2077845" cy="15583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995" y="3142888"/>
            <a:ext cx="1846772" cy="1385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25912" y="1593823"/>
            <a:ext cx="3511267" cy="23570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3935" y="1362269"/>
            <a:ext cx="1138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Indium foil pressure contact</a:t>
            </a:r>
            <a:endParaRPr lang="en-US" sz="160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0056" y="3696970"/>
            <a:ext cx="113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Praying-hand joint</a:t>
            </a:r>
            <a:endParaRPr lang="en-US" sz="1600" dirty="0">
              <a:solidFill>
                <a:srgbClr val="1F497D"/>
              </a:solidFill>
              <a:latin typeface="+mj-lt"/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4739951" y="3989358"/>
            <a:ext cx="920105" cy="694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90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 taught us how to make wire terminals which is crucial and not trivial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716" y="1069521"/>
            <a:ext cx="1568307" cy="15243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87351" y="1417818"/>
            <a:ext cx="2730373" cy="2047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281" y="1410817"/>
            <a:ext cx="2730376" cy="2047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577" y="3909527"/>
            <a:ext cx="202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Install terminals after winding</a:t>
            </a:r>
            <a:endParaRPr lang="en-US" sz="160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6926" y="2806181"/>
            <a:ext cx="202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Minimal voids after soldering benefits current transfer</a:t>
            </a:r>
            <a:endParaRPr lang="en-US" sz="160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5354" y="3909526"/>
            <a:ext cx="202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J. Weiss and D. van der </a:t>
            </a:r>
            <a:r>
              <a:rPr lang="en-US" sz="1600" dirty="0" err="1" smtClean="0">
                <a:solidFill>
                  <a:srgbClr val="1F497D"/>
                </a:solidFill>
                <a:latin typeface="+mj-lt"/>
              </a:rPr>
              <a:t>Laan</a:t>
            </a:r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 onsite to install terminals</a:t>
            </a:r>
            <a:endParaRPr lang="en-US" sz="1600" dirty="0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22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69071</TotalTime>
  <Words>1945</Words>
  <Application>Microsoft Office PowerPoint</Application>
  <PresentationFormat>Custom</PresentationFormat>
  <Paragraphs>277</Paragraphs>
  <Slides>33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Franklin Gothic Book (Body)</vt:lpstr>
      <vt:lpstr>ＭＳ Ｐゴシック</vt:lpstr>
      <vt:lpstr>Arial</vt:lpstr>
      <vt:lpstr>Calibri</vt:lpstr>
      <vt:lpstr>Courier New</vt:lpstr>
      <vt:lpstr>Franklin Gothic Book</vt:lpstr>
      <vt:lpstr>Franklin Gothic Medium</vt:lpstr>
      <vt:lpstr>Helvetica</vt:lpstr>
      <vt:lpstr>Wingdings</vt:lpstr>
      <vt:lpstr>ATAP No Footer</vt:lpstr>
      <vt:lpstr>PowerPoint Presentation</vt:lpstr>
      <vt:lpstr>Acknowledgments</vt:lpstr>
      <vt:lpstr>MDP-REBCO program aims to address the following driving questions</vt:lpstr>
      <vt:lpstr>Our main vehicle is CCT + CORC® wires</vt:lpstr>
      <vt:lpstr>A year ago, we started testing the first 3-turn magnet (C0a) and planned to make and test the first 40-turn magnet (C1)</vt:lpstr>
      <vt:lpstr>We promised, we delivered</vt:lpstr>
      <vt:lpstr>We learned how to wind coils without significant degradation</vt:lpstr>
      <vt:lpstr>We learned how to make convenient joints between wires with acceptable performance</vt:lpstr>
      <vt:lpstr>ACT taught us how to make wire terminals which is crucial and not trivial</vt:lpstr>
      <vt:lpstr>We now know what it takes to make the cut</vt:lpstr>
      <vt:lpstr>Successfully wound two 40-turn coils for magnet C1, each coil used ~ 15 m long CORC® wires</vt:lpstr>
      <vt:lpstr>We developed effective magnet assembly plan based on mockup coils</vt:lpstr>
      <vt:lpstr>We learned how to integrate magnets to Test Facility and tested up to 12 kA</vt:lpstr>
      <vt:lpstr>C1 magnet successfully attached to the header after careful planning and practice</vt:lpstr>
      <vt:lpstr>Successful tests suggest that CORC® CCT is a viable concept</vt:lpstr>
      <vt:lpstr>Measured dipole fields are consistent with calculation</vt:lpstr>
      <vt:lpstr>Joint resistance is good enough for near-term magnet development and test</vt:lpstr>
      <vt:lpstr>C1 started transition around 3.5 kA in the inner layer, 76% expected short-sample limit</vt:lpstr>
      <vt:lpstr>C1 reached 1.2 T at 4.2 K, 104% of the expected performance. Reproducible after thermal cycles</vt:lpstr>
      <vt:lpstr>A two-pronged approach to generate 5 T in 16 T background field: improve magnet design and wire performance</vt:lpstr>
      <vt:lpstr>A target wire performance to generate 5 T in 16 T background field</vt:lpstr>
      <vt:lpstr>Understand current sharing inside wires and prevent conductor over-heating</vt:lpstr>
      <vt:lpstr>Field profile at 1 kA generally follows the expectation</vt:lpstr>
      <vt:lpstr>Stronger self-field hysteresis at 77 K than at 4.2 K</vt:lpstr>
      <vt:lpstr>Negligible ramp-rate dependence indicates possible large inter-tape contact resistance (Rc) between tapes inside the wire</vt:lpstr>
      <vt:lpstr>FY18 goal: make and test C2</vt:lpstr>
      <vt:lpstr>With 0.5 FTE technician, we can make and test C2 in FY18</vt:lpstr>
      <vt:lpstr>With 0.5 FTE technician, we can make and test C2 in FY18</vt:lpstr>
      <vt:lpstr>We need more hands and a cryostat to make it happen</vt:lpstr>
      <vt:lpstr>Order wires in FY18 for FY19’s magnets</vt:lpstr>
      <vt:lpstr>We are addressing the driving questions</vt:lpstr>
      <vt:lpstr>We made significant progress and can do better with enough resource this year</vt:lpstr>
      <vt:lpstr>A 5-year technology-limited roadmap to demonstrate REBCO magnets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xrwang</dc:creator>
  <cp:lastModifiedBy>xrwang</cp:lastModifiedBy>
  <cp:revision>2655</cp:revision>
  <dcterms:created xsi:type="dcterms:W3CDTF">2015-07-10T17:44:33Z</dcterms:created>
  <dcterms:modified xsi:type="dcterms:W3CDTF">2018-02-08T19:52:35Z</dcterms:modified>
</cp:coreProperties>
</file>