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472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34" r:id="rId11"/>
    <p:sldId id="435" r:id="rId12"/>
    <p:sldId id="471" r:id="rId13"/>
    <p:sldId id="484" r:id="rId14"/>
    <p:sldId id="438" r:id="rId15"/>
    <p:sldId id="465" r:id="rId16"/>
    <p:sldId id="485" r:id="rId17"/>
    <p:sldId id="460" r:id="rId18"/>
    <p:sldId id="513" r:id="rId19"/>
    <p:sldId id="514" r:id="rId20"/>
    <p:sldId id="517" r:id="rId21"/>
    <p:sldId id="515" r:id="rId22"/>
    <p:sldId id="516" r:id="rId23"/>
    <p:sldId id="518" r:id="rId24"/>
    <p:sldId id="519" r:id="rId25"/>
    <p:sldId id="520" r:id="rId26"/>
    <p:sldId id="521" r:id="rId27"/>
    <p:sldId id="524" r:id="rId28"/>
    <p:sldId id="525" r:id="rId29"/>
    <p:sldId id="526" r:id="rId30"/>
    <p:sldId id="523" r:id="rId31"/>
    <p:sldId id="522" r:id="rId32"/>
    <p:sldId id="421" r:id="rId33"/>
    <p:sldId id="258" r:id="rId3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E"/>
    <a:srgbClr val="0055B4"/>
    <a:srgbClr val="0055A0"/>
    <a:srgbClr val="0055B9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C7E12-11DA-4885-B66D-F7D11F7D1822}" type="datetimeFigureOut">
              <a:rPr lang="fr-FR" smtClean="0"/>
              <a:t>08/02/2018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23D61-F67E-4C76-8138-E62F9BC2E99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8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7210-7F66-4993-86DA-C4808AC66E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6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39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93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7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331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978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212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01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DA81-3FB2-49EB-95B6-9165AF10FC9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6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8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6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61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BDC04-82DE-414C-8AF1-0570058187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80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BDC04-82DE-414C-8AF1-0570058187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17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52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D61-F67E-4C76-8138-E62F9BC2E99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36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20" y="2999946"/>
            <a:ext cx="1470128" cy="109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91600"/>
            <a:ext cx="12192000" cy="266400"/>
          </a:xfrm>
          <a:prstGeom prst="rect">
            <a:avLst/>
          </a:prstGeom>
          <a:solidFill>
            <a:srgbClr val="0055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3145" y="6607384"/>
            <a:ext cx="1735908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Davide </a:t>
            </a:r>
            <a:r>
              <a:rPr lang="fr-FR" sz="1200" dirty="0" err="1" smtClean="0">
                <a:solidFill>
                  <a:schemeClr val="bg1"/>
                </a:solidFill>
              </a:rPr>
              <a:t>Tommasini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319551" y="6614291"/>
            <a:ext cx="2750043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US</a:t>
            </a:r>
            <a:r>
              <a:rPr lang="en-GB" sz="1200" i="1" baseline="0" dirty="0" smtClean="0">
                <a:solidFill>
                  <a:schemeClr val="bg1"/>
                </a:solidFill>
              </a:rPr>
              <a:t> MDP Meeting </a:t>
            </a:r>
            <a:r>
              <a:rPr lang="en-GB" sz="1200" i="1" dirty="0" smtClean="0">
                <a:solidFill>
                  <a:schemeClr val="bg1"/>
                </a:solidFill>
              </a:rPr>
              <a:t> February</a:t>
            </a:r>
            <a:r>
              <a:rPr lang="en-GB" sz="1200" i="1" baseline="0" dirty="0" smtClean="0">
                <a:solidFill>
                  <a:schemeClr val="bg1"/>
                </a:solidFill>
              </a:rPr>
              <a:t> 8-10 , 2018</a:t>
            </a:r>
            <a:endParaRPr lang="en-GB" sz="12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684035" y="6591600"/>
            <a:ext cx="4899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Status of the FCC Study and of the 16 T dipole development program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63479" cy="41768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63479" cy="41768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2515819"/>
            <a:ext cx="11021312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733" y="1329869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101967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269778"/>
            <a:ext cx="5389033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91600"/>
            <a:ext cx="12192000" cy="266400"/>
          </a:xfrm>
          <a:prstGeom prst="rect">
            <a:avLst/>
          </a:prstGeom>
          <a:solidFill>
            <a:srgbClr val="0055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0893" y="6614141"/>
            <a:ext cx="1735908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Davide </a:t>
            </a:r>
            <a:r>
              <a:rPr lang="fr-FR" sz="1200" dirty="0" err="1" smtClean="0">
                <a:solidFill>
                  <a:schemeClr val="bg1"/>
                </a:solidFill>
              </a:rPr>
              <a:t>Tommasini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44171" y="6558160"/>
            <a:ext cx="4899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Status of the FCC Study and of the 16 T dipole development program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91600"/>
            <a:ext cx="12192000" cy="266400"/>
          </a:xfrm>
          <a:prstGeom prst="rect">
            <a:avLst/>
          </a:prstGeom>
          <a:solidFill>
            <a:srgbClr val="0055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33145" y="6607384"/>
            <a:ext cx="1735908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Davide </a:t>
            </a:r>
            <a:r>
              <a:rPr lang="fr-FR" sz="1200" dirty="0" err="1" smtClean="0">
                <a:solidFill>
                  <a:schemeClr val="bg1"/>
                </a:solidFill>
              </a:rPr>
              <a:t>Tommasini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62209" y="6607384"/>
            <a:ext cx="2753591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US</a:t>
            </a:r>
            <a:r>
              <a:rPr lang="en-GB" sz="1200" i="1" baseline="0" dirty="0" smtClean="0">
                <a:solidFill>
                  <a:schemeClr val="bg1"/>
                </a:solidFill>
              </a:rPr>
              <a:t> MDP Meeting </a:t>
            </a:r>
            <a:r>
              <a:rPr lang="en-GB" sz="1200" i="1" dirty="0" smtClean="0">
                <a:solidFill>
                  <a:schemeClr val="bg1"/>
                </a:solidFill>
              </a:rPr>
              <a:t> February</a:t>
            </a:r>
            <a:r>
              <a:rPr lang="en-GB" sz="1200" i="1" baseline="0" dirty="0" smtClean="0">
                <a:solidFill>
                  <a:schemeClr val="bg1"/>
                </a:solidFill>
              </a:rPr>
              <a:t> 8-10 , 2018</a:t>
            </a:r>
            <a:endParaRPr lang="en-GB" sz="1200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84035" y="6591600"/>
            <a:ext cx="4899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Status of the FCC Study and of the 16 T dipole development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0346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Status of the </a:t>
            </a:r>
            <a:r>
              <a:rPr lang="en-US" sz="2400" b="1" dirty="0" smtClean="0"/>
              <a:t>FCC Study and of the 16 </a:t>
            </a:r>
            <a:r>
              <a:rPr lang="en-US" sz="2400" b="1" dirty="0"/>
              <a:t>T dipole </a:t>
            </a:r>
            <a:r>
              <a:rPr lang="en-US" sz="2400" b="1" dirty="0" smtClean="0"/>
              <a:t>development program</a:t>
            </a:r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77" y="2986658"/>
            <a:ext cx="2016869" cy="96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48" y="3066172"/>
            <a:ext cx="2127153" cy="889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708" y="5224645"/>
            <a:ext cx="11386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D.Arbelaez</a:t>
            </a:r>
            <a:r>
              <a:rPr lang="en-US" sz="11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B.Auchmann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H.Bajas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M.Bajko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A.Ballarino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E.Barzi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G.Bellomo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 Benedikt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S.Izquierdo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Bermudez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B.Bordini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L.Bottura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L.Brower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M.Buzio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B.Caiffi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S.Caspi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M.Dhalle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M.Durante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 de Rijk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P.Fabbricatore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S.Farinon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P.Ferracin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P.Gao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S.Gourlay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M.Juchno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V.Kashikhin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F.Lackner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C.Lorin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M.Marchevsky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V.Marinozzi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T.Martinez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J.Munilla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I.Novitski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T.Ogitsu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R.Ortwein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J.Perez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C.Petrone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S.Prestemon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M.Prioli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J.M.Rifflet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E.Rochepault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S.Russenschuck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T.Salmi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F.Savary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D.Schoerling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M.Segreti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C.Senatore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M.Sorbi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A.Stenvall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E.Todesco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F.Toral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A.P.Verweij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S.Wessel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F.Wolf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A.V.Zlobin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443" y="6122424"/>
            <a:ext cx="11191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1.CERN, 1211 Geneva, Switzerland; 2.INFN, 20133 Milano, Italy; 3.Twente University, 7500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Twente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Netherlands; 4.CEA, 91400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Saclay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France; </a:t>
            </a:r>
            <a:r>
              <a:rPr lang="en-GB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5.INFN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16146 Genova, Italy; 6.CIEMAT, 28040 Madrid, Spain; 7.KEK, 305-0801 Tsukuba, Japan; 8.Tampere University, 33100 Tampere, Finland; </a:t>
            </a:r>
            <a:r>
              <a:rPr lang="en-GB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9.University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Geneva, 1211 Geneva, Switzerland; 10.FNAL, Batavia IL 60510, USA; 11.LBNL, Berkeley, CA 94720, USA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44279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i="1" dirty="0" smtClean="0"/>
              <a:t>Davide Tommasini on </a:t>
            </a:r>
            <a:r>
              <a:rPr lang="fr-CH" sz="1600" i="1" dirty="0" err="1" smtClean="0"/>
              <a:t>behalf</a:t>
            </a:r>
            <a:r>
              <a:rPr lang="fr-CH" sz="1600" i="1" dirty="0" smtClean="0"/>
              <a:t> of: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104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Magnets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095" y="1063054"/>
            <a:ext cx="1178780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A Future Circular Collider (FCC), or an energy upgrade of the LHC (HE-LHC), would require bending magnets operating at up to 16 T. </a:t>
            </a:r>
          </a:p>
          <a:p>
            <a:pPr algn="just"/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This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is about twice the magnetic field amplitude produced by the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Nb-Ti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magnets of the LHC,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and about 5 T higher than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the field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produced by the Nb3Sn magnets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for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the High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Luminosity LHC.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endParaRPr lang="fr-CH" sz="24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AutoNum type="arabicPeriod"/>
            </a:pP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Can, </a:t>
            </a:r>
            <a:r>
              <a:rPr lang="fr-CH" sz="2400" b="1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these</a:t>
            </a:r>
            <a:r>
              <a:rPr lang="fr-CH" sz="24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fr-CH" sz="2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magnets</a:t>
            </a: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fr-CH" sz="2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be</a:t>
            </a: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fr-CH" sz="2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feasible</a:t>
            </a: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in «</a:t>
            </a:r>
            <a:r>
              <a:rPr lang="fr-CH" sz="2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accelerator</a:t>
            </a: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fr-CH" sz="2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quality</a:t>
            </a: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»*?</a:t>
            </a:r>
            <a:endParaRPr lang="fr-CH" sz="24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AutoNum type="arabicPeriod"/>
            </a:pPr>
            <a:r>
              <a:rPr lang="fr-CH" sz="24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If </a:t>
            </a:r>
            <a:r>
              <a:rPr lang="fr-CH" sz="2400" b="1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yes</a:t>
            </a:r>
            <a:r>
              <a:rPr lang="fr-CH" sz="24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 at </a:t>
            </a:r>
            <a:r>
              <a:rPr lang="fr-CH" sz="2400" b="1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which</a:t>
            </a:r>
            <a:r>
              <a:rPr lang="fr-CH" sz="24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fr-CH" sz="2400" b="1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cost</a:t>
            </a:r>
            <a:r>
              <a:rPr lang="fr-CH" sz="2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fr-CH" sz="24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* </a:t>
            </a:r>
            <a:r>
              <a:rPr lang="fr-CH" sz="1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margin</a:t>
            </a:r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 construction </a:t>
            </a:r>
            <a:r>
              <a:rPr lang="fr-CH" sz="1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including</a:t>
            </a:r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fr-CH" sz="1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alignmnent</a:t>
            </a:r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fr-CH" sz="1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field</a:t>
            </a:r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fr-CH" sz="1400" b="1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quality</a:t>
            </a:r>
            <a:r>
              <a:rPr lang="fr-CH" sz="14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 protection in a circuit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073" y="780145"/>
            <a:ext cx="1096164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24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FCC </a:t>
            </a:r>
            <a:r>
              <a:rPr lang="fr-CH" sz="24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Conceptual</a:t>
            </a:r>
            <a:r>
              <a:rPr lang="fr-CH" sz="24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Design Report (to </a:t>
            </a:r>
            <a:r>
              <a:rPr lang="fr-CH" sz="24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be</a:t>
            </a:r>
            <a:r>
              <a:rPr lang="fr-CH" sz="24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</a:t>
            </a:r>
            <a:r>
              <a:rPr lang="fr-CH" sz="24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delivered</a:t>
            </a:r>
            <a:r>
              <a:rPr lang="fr-CH" sz="24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by end 2018)</a:t>
            </a:r>
          </a:p>
          <a:p>
            <a:pPr lvl="0"/>
            <a:r>
              <a:rPr lang="fr-CH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Feed</a:t>
            </a:r>
            <a:r>
              <a:rPr lang="fr-CH" dirty="0">
                <a:solidFill>
                  <a:srgbClr val="4D4D4D"/>
                </a:solidFill>
                <a:latin typeface="Palatino Linotype" panose="02040502050505030304" pitchFamily="18" charset="0"/>
              </a:rPr>
              <a:t> the CDR </a:t>
            </a:r>
            <a:r>
              <a:rPr lang="fr-CH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with</a:t>
            </a:r>
            <a:r>
              <a:rPr lang="fr-CH" dirty="0">
                <a:solidFill>
                  <a:srgbClr val="4D4D4D"/>
                </a:solidFill>
                <a:latin typeface="Palatino Linotype" panose="02040502050505030304" pitchFamily="18" charset="0"/>
              </a:rPr>
              <a:t> one </a:t>
            </a:r>
            <a:r>
              <a:rPr lang="fr-CH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reference</a:t>
            </a:r>
            <a:r>
              <a:rPr lang="fr-CH" dirty="0">
                <a:solidFill>
                  <a:srgbClr val="4D4D4D"/>
                </a:solidFill>
                <a:latin typeface="Palatino Linotype" panose="02040502050505030304" pitchFamily="18" charset="0"/>
              </a:rPr>
              <a:t> option, </a:t>
            </a:r>
            <a:r>
              <a:rPr lang="fr-CH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including</a:t>
            </a:r>
            <a:r>
              <a:rPr lang="fr-CH" dirty="0">
                <a:solidFill>
                  <a:srgbClr val="4D4D4D"/>
                </a:solidFill>
                <a:latin typeface="Palatino Linotype" panose="02040502050505030304" pitchFamily="18" charset="0"/>
              </a:rPr>
              <a:t> </a:t>
            </a:r>
            <a:r>
              <a:rPr lang="fr-CH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cost</a:t>
            </a:r>
            <a:r>
              <a:rPr lang="fr-CH" dirty="0">
                <a:solidFill>
                  <a:srgbClr val="4D4D4D"/>
                </a:solidFill>
                <a:latin typeface="Palatino Linotype" panose="02040502050505030304" pitchFamily="18" charset="0"/>
              </a:rPr>
              <a:t> model, plus a description of alternative options</a:t>
            </a:r>
            <a:r>
              <a:rPr lang="fr-CH" dirty="0" smtClean="0">
                <a:solidFill>
                  <a:srgbClr val="4D4D4D"/>
                </a:solidFill>
                <a:latin typeface="Palatino Linotype" panose="02040502050505030304" pitchFamily="18" charset="0"/>
              </a:rPr>
              <a:t>.</a:t>
            </a:r>
          </a:p>
          <a:p>
            <a:pPr lvl="0"/>
            <a:endParaRPr lang="fr-CH" b="1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24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endParaRPr lang="fr-CH" sz="24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Procurement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of 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up to 1.5 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t of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/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year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to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feed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models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and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demonstrators</a:t>
            </a:r>
            <a:endParaRPr lang="fr-CH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Increase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of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J</a:t>
            </a:r>
            <a:r>
              <a:rPr lang="fr-CH" baseline="-250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c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up to FCC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target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(1500 A/mm</a:t>
            </a:r>
            <a:r>
              <a:rPr lang="fr-CH" baseline="300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2</a:t>
            </a:r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 @ 4.2 K, 16 T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)</a:t>
            </a:r>
            <a:endParaRPr lang="fr-CH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E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lectro-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mechanical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characterization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of the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.</a:t>
            </a:r>
            <a:endParaRPr lang="fr-CH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endParaRPr lang="fr-CH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24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R&amp;D </a:t>
            </a:r>
            <a:r>
              <a:rPr lang="fr-CH" sz="24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24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Design, Manufacture &amp; Test of ERMC and RMM </a:t>
            </a:r>
            <a:r>
              <a:rPr lang="fr-CH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Identify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and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implement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required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technological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R&amp;D (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wound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,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splices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,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impregnation</a:t>
            </a:r>
            <a:r>
              <a:rPr lang="fr-CH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…)</a:t>
            </a:r>
          </a:p>
          <a:p>
            <a:endParaRPr lang="fr-CH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2400" b="1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Model </a:t>
            </a:r>
            <a:r>
              <a:rPr lang="fr-CH" sz="24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24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dirty="0">
                <a:solidFill>
                  <a:schemeClr val="accent6"/>
                </a:solidFill>
                <a:latin typeface="Palatino Linotype" panose="02040502050505030304" pitchFamily="18" charset="0"/>
              </a:rPr>
              <a:t>Design, Manufacture &amp; Test of Model </a:t>
            </a:r>
            <a:r>
              <a:rPr lang="fr-CH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Overview of activities 2018-2023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32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2" y="5451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/>
              <a:t>Present</a:t>
            </a:r>
            <a:r>
              <a:rPr lang="fr-FR" sz="3000" b="1" dirty="0"/>
              <a:t> 16 T </a:t>
            </a:r>
            <a:r>
              <a:rPr lang="fr-FR" sz="3000" b="1" dirty="0" err="1"/>
              <a:t>Development</a:t>
            </a:r>
            <a:r>
              <a:rPr lang="fr-FR" sz="3000" b="1" dirty="0"/>
              <a:t> Programs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789380" y="2274429"/>
            <a:ext cx="1140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EuroCirCol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WP5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(CEA, CERN, CIEMAT, Geneva UNIV, KEK, INFN, Tampere UNIV,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Twente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UNIV)</a:t>
            </a:r>
          </a:p>
          <a:p>
            <a:pPr marL="1814513" lvl="4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 the FCC CDR with design and cost model of 16 T magnets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5" y="758256"/>
            <a:ext cx="728351" cy="309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5" y="2387689"/>
            <a:ext cx="755374" cy="36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4" y="4915277"/>
            <a:ext cx="782396" cy="344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380" y="4888867"/>
            <a:ext cx="89626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225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FCC 16 T Magnet Development, supporting:</a:t>
            </a:r>
          </a:p>
          <a:p>
            <a:pPr marL="1357313" lvl="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conductor development &amp; procurement</a:t>
            </a:r>
          </a:p>
          <a:p>
            <a:pPr marL="1357313" lvl="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R&amp;D magnets (ERMC and RMM) and associated development </a:t>
            </a:r>
          </a:p>
          <a:p>
            <a:pPr marL="1357313" lvl="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magnets, agreements CERN with CEA, CIEMAT, INFN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890" y="377532"/>
            <a:ext cx="11117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endParaRPr lang="en-US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Magnet Development Program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(ASC/NHMFL, FNAL, LBNL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313" lvl="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initially focused to a 14-15 T cosine-theta magnet (2017-2018)</a:t>
            </a:r>
          </a:p>
          <a:p>
            <a:pPr marL="1357313" lvl="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exploring a canted cosine-theta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(insert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outer layers of the 14-15 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magnet?)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15" y="1175327"/>
            <a:ext cx="1106735" cy="74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00" y="5368170"/>
            <a:ext cx="1502401" cy="773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517" y="2920760"/>
            <a:ext cx="6514298" cy="16636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21693" y="4460848"/>
            <a:ext cx="851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       </a:t>
            </a:r>
            <a:r>
              <a:rPr lang="fr-CH" dirty="0" err="1"/>
              <a:t>cosinetheta</a:t>
            </a:r>
            <a:r>
              <a:rPr lang="fr-CH" dirty="0"/>
              <a:t>       </a:t>
            </a:r>
            <a:r>
              <a:rPr lang="fr-CH" dirty="0" smtClean="0"/>
              <a:t>block-</a:t>
            </a:r>
            <a:r>
              <a:rPr lang="fr-CH" dirty="0" err="1" smtClean="0"/>
              <a:t>coils</a:t>
            </a:r>
            <a:r>
              <a:rPr lang="fr-CH" dirty="0" smtClean="0"/>
              <a:t>    </a:t>
            </a:r>
            <a:r>
              <a:rPr lang="fr-CH" dirty="0" err="1" smtClean="0"/>
              <a:t>common-coils</a:t>
            </a:r>
            <a:r>
              <a:rPr lang="fr-CH" dirty="0" smtClean="0"/>
              <a:t>   </a:t>
            </a:r>
            <a:r>
              <a:rPr lang="fr-CH" dirty="0" err="1" smtClean="0"/>
              <a:t>canted</a:t>
            </a:r>
            <a:r>
              <a:rPr lang="fr-CH" dirty="0" smtClean="0"/>
              <a:t> </a:t>
            </a:r>
            <a:r>
              <a:rPr lang="fr-CH" dirty="0" err="1"/>
              <a:t>cosinetheta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2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2" y="5451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 smtClean="0"/>
              <a:t>EuroCirCol</a:t>
            </a:r>
            <a:endParaRPr lang="fr-FR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510" y="1608931"/>
            <a:ext cx="12035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FCC CDR with design and cost model of 16 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magnets</a:t>
            </a:r>
          </a:p>
          <a:p>
            <a:pPr indent="-228600" algn="ctr"/>
            <a:endParaRPr lang="en-US" sz="28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Daniel’s talk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397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ERMC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</a:rPr>
              <a:t>Enhanced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</a:rPr>
              <a:t>Racetrack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 Model 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</a:rPr>
              <a:t>Coil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) and </a:t>
            </a:r>
            <a:r>
              <a:rPr lang="fr-CH" dirty="0" smtClean="0">
                <a:solidFill>
                  <a:srgbClr val="FF0000"/>
                </a:solidFill>
              </a:rPr>
              <a:t>RMM 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</a:rPr>
              <a:t>racetrack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 Model </a:t>
            </a:r>
            <a:r>
              <a:rPr lang="fr-CH" dirty="0" err="1" smtClean="0">
                <a:solidFill>
                  <a:schemeClr val="accent6">
                    <a:lumMod val="50000"/>
                  </a:schemeClr>
                </a:solidFill>
              </a:rPr>
              <a:t>Magnet</a:t>
            </a:r>
            <a:r>
              <a:rPr lang="fr-CH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fr-CH" dirty="0">
                <a:solidFill>
                  <a:schemeClr val="accent6">
                    <a:lumMod val="50000"/>
                  </a:schemeClr>
                </a:solidFill>
              </a:rPr>
              <a:t>non-</a:t>
            </a:r>
            <a:r>
              <a:rPr lang="fr-CH" dirty="0" err="1">
                <a:solidFill>
                  <a:schemeClr val="accent6">
                    <a:lumMod val="50000"/>
                  </a:schemeClr>
                </a:solidFill>
              </a:rPr>
              <a:t>graded</a:t>
            </a:r>
            <a:r>
              <a:rPr lang="fr-CH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r-CH" dirty="0" err="1">
                <a:solidFill>
                  <a:schemeClr val="accent6">
                    <a:lumMod val="50000"/>
                  </a:schemeClr>
                </a:solidFill>
              </a:rPr>
              <a:t>graded</a:t>
            </a:r>
            <a:r>
              <a:rPr lang="fr-CH" dirty="0">
                <a:solidFill>
                  <a:schemeClr val="accent6">
                    <a:lumMod val="50000"/>
                  </a:schemeClr>
                </a:solidFill>
              </a:rPr>
              <a:t> versions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649" y="4444982"/>
            <a:ext cx="5790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a real straight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section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a structure for fields up to 18-19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key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&amp; bladders for ease of multiple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ERMC coils compatible with use in the RMM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RMM equipped with harmonic field probes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5180" y="4444982"/>
            <a:ext cx="6426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demonstrate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the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field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level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with margin and limited/no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measure and characterize field quality static and dynamic 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management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of transitions (layer jump, ends 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study/optimize coil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manufacture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explore different loading configurations/strategies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splice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studies in real magnet configuration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44" y="1741148"/>
            <a:ext cx="4369537" cy="1919901"/>
          </a:xfrm>
          <a:prstGeom prst="rect">
            <a:avLst/>
          </a:prstGeom>
        </p:spPr>
      </p:pic>
      <p:pic>
        <p:nvPicPr>
          <p:cNvPr id="47" name="Picture 2" descr="Pict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08" b="45343"/>
          <a:stretch/>
        </p:blipFill>
        <p:spPr bwMode="auto">
          <a:xfrm>
            <a:off x="868271" y="1833213"/>
            <a:ext cx="1505085" cy="158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129048" y="1804771"/>
            <a:ext cx="67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6">
                    <a:lumMod val="50000"/>
                  </a:schemeClr>
                </a:solidFill>
              </a:rPr>
              <a:t>530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47555" y="2012001"/>
            <a:ext cx="67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6">
                    <a:lumMod val="50000"/>
                  </a:schemeClr>
                </a:solidFill>
              </a:rPr>
              <a:t>800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806230" y="2273048"/>
            <a:ext cx="294088" cy="193786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Pict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2"/>
          <a:stretch/>
        </p:blipFill>
        <p:spPr bwMode="auto">
          <a:xfrm>
            <a:off x="7267140" y="2343843"/>
            <a:ext cx="4559295" cy="100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987470" y="2069625"/>
            <a:ext cx="1202693" cy="41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RMC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52627" y="2038392"/>
            <a:ext cx="1584050" cy="41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ERMC/RMM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956" y="14864"/>
            <a:ext cx="1167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16 </a:t>
            </a:r>
            <a:r>
              <a:rPr lang="fr-FR" sz="4000" b="1" dirty="0" smtClean="0"/>
              <a:t>T </a:t>
            </a:r>
            <a:r>
              <a:rPr lang="fr-FR" sz="4000" b="1" dirty="0" err="1" smtClean="0"/>
              <a:t>Magnet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Development</a:t>
            </a:r>
            <a:r>
              <a:rPr lang="fr-FR" sz="4000" b="1" dirty="0" smtClean="0"/>
              <a:t>: R&amp;D </a:t>
            </a:r>
            <a:r>
              <a:rPr lang="fr-FR" sz="4000" b="1" dirty="0" err="1" smtClean="0"/>
              <a:t>Magnets</a:t>
            </a:r>
            <a:endParaRPr lang="fr-FR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94691" y="3624231"/>
            <a:ext cx="62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RMC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122" y="3626085"/>
            <a:ext cx="66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ERMC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1363" y="3656375"/>
            <a:ext cx="66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RMM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9862" y="14864"/>
            <a:ext cx="116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16 </a:t>
            </a:r>
            <a:r>
              <a:rPr lang="fr-FR" sz="4000" b="1" dirty="0" smtClean="0"/>
              <a:t>T </a:t>
            </a:r>
            <a:r>
              <a:rPr lang="fr-FR" sz="4000" b="1" dirty="0" err="1" smtClean="0"/>
              <a:t>Magnet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Development</a:t>
            </a:r>
            <a:r>
              <a:rPr lang="fr-FR" sz="4000" b="1" dirty="0" smtClean="0"/>
              <a:t>: Model </a:t>
            </a:r>
            <a:r>
              <a:rPr lang="fr-FR" sz="4000" b="1" dirty="0" err="1" smtClean="0"/>
              <a:t>Magnets</a:t>
            </a:r>
            <a:endParaRPr lang="fr-FR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90293" y="855070"/>
            <a:ext cx="111735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EuroCirCol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shows that more than one design option may work</a:t>
            </a:r>
          </a:p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of the options has stronger and weaker points than the others</a:t>
            </a:r>
          </a:p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Furthermore, each of the options can be imagined in different variants</a:t>
            </a:r>
          </a:p>
          <a:p>
            <a:pPr>
              <a:spcAft>
                <a:spcPts val="3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now an opportunity to build up a varied experience on Nb3Sn magnets beyond the HILUMI specifications thanks to new initiatives:</a:t>
            </a:r>
          </a:p>
          <a:p>
            <a:pPr>
              <a:spcAft>
                <a:spcPts val="3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magnet at CEA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signed, start winding (block coils)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magnet at CIEMAT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discussion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magnet at INFN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finalization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81668" y="14864"/>
            <a:ext cx="111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16 </a:t>
            </a:r>
            <a:r>
              <a:rPr lang="fr-FR" sz="4000" b="1" dirty="0" smtClean="0"/>
              <a:t>T </a:t>
            </a:r>
            <a:r>
              <a:rPr lang="fr-FR" sz="4000" b="1" dirty="0" err="1" smtClean="0"/>
              <a:t>Magnet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Development</a:t>
            </a:r>
            <a:r>
              <a:rPr lang="fr-FR" sz="4000" b="1" dirty="0" smtClean="0"/>
              <a:t>: </a:t>
            </a:r>
            <a:r>
              <a:rPr lang="fr-FR" sz="4000" b="1" dirty="0" err="1"/>
              <a:t>o</a:t>
            </a:r>
            <a:r>
              <a:rPr lang="fr-FR" sz="4000" b="1" dirty="0" err="1" smtClean="0"/>
              <a:t>ther</a:t>
            </a:r>
            <a:r>
              <a:rPr lang="fr-FR" sz="4000" b="1" dirty="0" smtClean="0"/>
              <a:t> initiatives</a:t>
            </a:r>
            <a:endParaRPr lang="fr-FR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97427" y="855070"/>
            <a:ext cx="1186641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CERN-PSI for Nb3Sn splice R&amp;D 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signed, under way (talk at the FCC week)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CERN-ETHZ for R&amp;D on impregnation resins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signature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CERN-Univ.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Patras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(Gr) for compact mechanical structures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CERN-Univ. Tampere (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for industrialization of large production  </a:t>
            </a:r>
            <a:r>
              <a:rPr lang="en-US" sz="24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12494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5327" y="0"/>
            <a:ext cx="1194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16 </a:t>
            </a:r>
            <a:r>
              <a:rPr lang="fr-FR" sz="4000" b="1" dirty="0" smtClean="0"/>
              <a:t>T </a:t>
            </a:r>
            <a:r>
              <a:rPr lang="fr-FR" sz="4000" b="1" dirty="0" err="1" smtClean="0"/>
              <a:t>Magnet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Development</a:t>
            </a:r>
            <a:r>
              <a:rPr lang="fr-FR" sz="4000" b="1" dirty="0" smtClean="0"/>
              <a:t>: </a:t>
            </a:r>
            <a:r>
              <a:rPr lang="fr-FR" sz="4000" b="1" dirty="0" err="1" smtClean="0"/>
              <a:t>Conductor</a:t>
            </a:r>
            <a:endParaRPr lang="fr-FR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2856" y="885113"/>
            <a:ext cx="1146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FF0000"/>
                </a:solidFill>
              </a:rPr>
              <a:t>Initial effort </a:t>
            </a:r>
            <a:r>
              <a:rPr lang="fr-CH" sz="2400" b="1" dirty="0" err="1" smtClean="0">
                <a:solidFill>
                  <a:srgbClr val="FF0000"/>
                </a:solidFill>
              </a:rPr>
              <a:t>is</a:t>
            </a:r>
            <a:r>
              <a:rPr lang="fr-CH" sz="2400" b="1" dirty="0" smtClean="0">
                <a:solidFill>
                  <a:srgbClr val="FF0000"/>
                </a:solidFill>
              </a:rPr>
              <a:t> to </a:t>
            </a:r>
            <a:r>
              <a:rPr lang="fr-CH" sz="2400" b="1" dirty="0" err="1" smtClean="0">
                <a:solidFill>
                  <a:srgbClr val="FF0000"/>
                </a:solidFill>
              </a:rPr>
              <a:t>achieve</a:t>
            </a:r>
            <a:r>
              <a:rPr lang="fr-CH" sz="2400" b="1" dirty="0" smtClean="0">
                <a:solidFill>
                  <a:srgbClr val="FF0000"/>
                </a:solidFill>
              </a:rPr>
              <a:t> </a:t>
            </a:r>
            <a:r>
              <a:rPr lang="fr-CH" sz="2400" b="1" dirty="0" err="1" smtClean="0">
                <a:solidFill>
                  <a:srgbClr val="FF0000"/>
                </a:solidFill>
              </a:rPr>
              <a:t>J</a:t>
            </a:r>
            <a:r>
              <a:rPr lang="fr-CH" sz="2400" b="1" baseline="-25000" dirty="0" err="1" smtClean="0">
                <a:solidFill>
                  <a:srgbClr val="FF0000"/>
                </a:solidFill>
              </a:rPr>
              <a:t>c</a:t>
            </a:r>
            <a:r>
              <a:rPr lang="fr-CH" sz="2400" b="1" dirty="0" smtClean="0">
                <a:solidFill>
                  <a:srgbClr val="FF0000"/>
                </a:solidFill>
              </a:rPr>
              <a:t> = 1500 A/mm</a:t>
            </a:r>
            <a:r>
              <a:rPr lang="fr-CH" sz="2400" b="1" baseline="30000" dirty="0" smtClean="0">
                <a:solidFill>
                  <a:srgbClr val="FF0000"/>
                </a:solidFill>
              </a:rPr>
              <a:t>2</a:t>
            </a:r>
            <a:r>
              <a:rPr lang="fr-CH" sz="2400" b="1" dirty="0" smtClean="0">
                <a:solidFill>
                  <a:srgbClr val="FF0000"/>
                </a:solidFill>
              </a:rPr>
              <a:t> at 4.2 K, 16 T</a:t>
            </a:r>
          </a:p>
          <a:p>
            <a:pPr algn="ctr"/>
            <a:r>
              <a:rPr lang="fr-CH" sz="2400" b="1" dirty="0" err="1" smtClean="0">
                <a:solidFill>
                  <a:srgbClr val="FF0000"/>
                </a:solidFill>
              </a:rPr>
              <a:t>Until</a:t>
            </a:r>
            <a:r>
              <a:rPr lang="fr-CH" sz="2400" b="1" dirty="0" smtClean="0">
                <a:solidFill>
                  <a:srgbClr val="FF0000"/>
                </a:solidFill>
              </a:rPr>
              <a:t> 2023, the 16 T </a:t>
            </a:r>
            <a:r>
              <a:rPr lang="fr-CH" sz="2400" b="1" dirty="0" err="1" smtClean="0">
                <a:solidFill>
                  <a:srgbClr val="FF0000"/>
                </a:solidFill>
              </a:rPr>
              <a:t>development</a:t>
            </a:r>
            <a:r>
              <a:rPr lang="fr-CH" sz="2400" b="1" dirty="0" smtClean="0">
                <a:solidFill>
                  <a:srgbClr val="FF0000"/>
                </a:solidFill>
              </a:rPr>
              <a:t> program </a:t>
            </a:r>
            <a:r>
              <a:rPr lang="fr-CH" sz="2400" b="1" dirty="0" err="1" smtClean="0">
                <a:solidFill>
                  <a:srgbClr val="FF0000"/>
                </a:solidFill>
              </a:rPr>
              <a:t>requires</a:t>
            </a:r>
            <a:r>
              <a:rPr lang="fr-CH" sz="2400" b="1" dirty="0" smtClean="0">
                <a:solidFill>
                  <a:srgbClr val="FF0000"/>
                </a:solidFill>
              </a:rPr>
              <a:t> up to 1.5 tons/</a:t>
            </a:r>
            <a:r>
              <a:rPr lang="fr-CH" sz="2400" b="1" dirty="0" err="1" smtClean="0">
                <a:solidFill>
                  <a:srgbClr val="FF0000"/>
                </a:solidFill>
              </a:rPr>
              <a:t>year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406" y="1926565"/>
            <a:ext cx="10533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Interesting results from collaborations (Korea, Japan, Russia) will be presented at the LTSW next week</a:t>
            </a:r>
          </a:p>
          <a:p>
            <a:pPr algn="ctr"/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Personally, I believe that Nb</a:t>
            </a:r>
            <a:r>
              <a:rPr lang="en-GB" sz="2400" baseline="-250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Sn has an enormous potential which is not yet exploited and may open new horizons for performance and cost reduction.</a:t>
            </a:r>
          </a:p>
          <a:p>
            <a:pPr algn="just"/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ubstrate and experience of US labs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on Nb</a:t>
            </a:r>
            <a:r>
              <a:rPr lang="en-GB" sz="2400" baseline="-250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Sn still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remains ahead of the field but risks to be severely weakened if not properly cultivated. </a:t>
            </a:r>
          </a:p>
        </p:txBody>
      </p:sp>
    </p:spTree>
    <p:extLst>
      <p:ext uri="{BB962C8B-B14F-4D97-AF65-F5344CB8AC3E}">
        <p14:creationId xmlns:p14="http://schemas.microsoft.com/office/powerpoint/2010/main" val="15859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resca2vsSMCvsRM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>
            <a:fillRect/>
          </a:stretch>
        </p:blipFill>
        <p:spPr bwMode="auto">
          <a:xfrm>
            <a:off x="1478734" y="3929357"/>
            <a:ext cx="1439203" cy="12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esca2vsSMCvsRM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"/>
          <a:stretch>
            <a:fillRect/>
          </a:stretch>
        </p:blipFill>
        <p:spPr bwMode="auto">
          <a:xfrm>
            <a:off x="3130609" y="3874250"/>
            <a:ext cx="1458000" cy="13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esca2vsSMCvsRMC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2180" r="3757" b="2203"/>
          <a:stretch>
            <a:fillRect/>
          </a:stretch>
        </p:blipFill>
        <p:spPr bwMode="auto">
          <a:xfrm>
            <a:off x="8389384" y="3389165"/>
            <a:ext cx="2208515" cy="223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5934" y="1394776"/>
            <a:ext cx="741363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SMC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837" y="1405982"/>
            <a:ext cx="8636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RMC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0157" y="1344794"/>
            <a:ext cx="1658452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FRESCA2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856" y="3669076"/>
            <a:ext cx="2106000" cy="17659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91152" y="1965354"/>
            <a:ext cx="13564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OD = 1.03 m</a:t>
            </a:r>
          </a:p>
          <a:p>
            <a:pPr algn="ctr"/>
            <a:r>
              <a:rPr lang="en-GB" sz="1600" dirty="0"/>
              <a:t>L = 1.6 m</a:t>
            </a:r>
          </a:p>
          <a:p>
            <a:pPr algn="ctr"/>
            <a:r>
              <a:rPr lang="en-GB" sz="1600" dirty="0"/>
              <a:t>100 mm Ap.</a:t>
            </a:r>
          </a:p>
          <a:p>
            <a:pPr algn="ctr"/>
            <a:r>
              <a:rPr lang="en-GB" sz="1600" dirty="0"/>
              <a:t>B</a:t>
            </a:r>
            <a:r>
              <a:rPr lang="en-GB" sz="1600" baseline="-25000" dirty="0"/>
              <a:t>op</a:t>
            </a:r>
            <a:r>
              <a:rPr lang="en-GB" sz="1600" dirty="0"/>
              <a:t>= 13 T </a:t>
            </a:r>
          </a:p>
          <a:p>
            <a:pPr algn="ctr"/>
            <a:r>
              <a:rPr lang="en-GB" sz="1600" dirty="0" err="1"/>
              <a:t>B</a:t>
            </a:r>
            <a:r>
              <a:rPr lang="en-GB" sz="1600" baseline="-25000" dirty="0" err="1"/>
              <a:t>ult</a:t>
            </a:r>
            <a:r>
              <a:rPr lang="en-GB" sz="1600" dirty="0"/>
              <a:t> = 15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4524" y="1991630"/>
            <a:ext cx="2575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OD = 800 mm</a:t>
            </a:r>
          </a:p>
          <a:p>
            <a:pPr algn="ctr"/>
            <a:r>
              <a:rPr lang="en-GB" sz="1600" dirty="0"/>
              <a:t>L = 1.2-1.4 m</a:t>
            </a:r>
          </a:p>
          <a:p>
            <a:pPr algn="ctr"/>
            <a:r>
              <a:rPr lang="en-GB" sz="1600" dirty="0"/>
              <a:t>50 mm closed Ap.</a:t>
            </a:r>
          </a:p>
          <a:p>
            <a:pPr algn="ctr"/>
            <a:r>
              <a:rPr lang="en-GB" sz="1600" dirty="0"/>
              <a:t>B</a:t>
            </a:r>
            <a:r>
              <a:rPr lang="en-GB" sz="1600" baseline="-25000" dirty="0"/>
              <a:t>op</a:t>
            </a:r>
            <a:r>
              <a:rPr lang="en-GB" sz="1600" dirty="0"/>
              <a:t>= 16 T </a:t>
            </a:r>
          </a:p>
          <a:p>
            <a:pPr algn="ctr"/>
            <a:r>
              <a:rPr lang="en-GB" sz="1600" dirty="0" err="1"/>
              <a:t>B</a:t>
            </a:r>
            <a:r>
              <a:rPr lang="en-GB" sz="1600" baseline="-25000" dirty="0" err="1"/>
              <a:t>ult</a:t>
            </a:r>
            <a:r>
              <a:rPr lang="en-GB" sz="1600" dirty="0"/>
              <a:t> = 18 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1088" y="1956652"/>
            <a:ext cx="2435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OD = 800 mm</a:t>
            </a:r>
          </a:p>
          <a:p>
            <a:pPr algn="ctr"/>
            <a:r>
              <a:rPr lang="en-GB" sz="1600" dirty="0"/>
              <a:t>L = 1.2-1.4 m</a:t>
            </a:r>
          </a:p>
          <a:p>
            <a:pPr algn="ctr"/>
            <a:r>
              <a:rPr lang="en-GB" sz="1600" dirty="0"/>
              <a:t>No Ap.</a:t>
            </a:r>
          </a:p>
          <a:p>
            <a:pPr algn="ctr"/>
            <a:r>
              <a:rPr lang="en-GB" sz="1600" dirty="0"/>
              <a:t>B</a:t>
            </a:r>
            <a:r>
              <a:rPr lang="en-GB" sz="1600" baseline="-25000" dirty="0"/>
              <a:t>op</a:t>
            </a:r>
            <a:r>
              <a:rPr lang="en-GB" sz="1600" dirty="0"/>
              <a:t>= 16 T </a:t>
            </a:r>
          </a:p>
          <a:p>
            <a:pPr algn="ctr"/>
            <a:r>
              <a:rPr lang="en-GB" sz="1600" dirty="0" err="1"/>
              <a:t>B</a:t>
            </a:r>
            <a:r>
              <a:rPr lang="en-GB" sz="1600" baseline="-25000" dirty="0" err="1"/>
              <a:t>ult</a:t>
            </a:r>
            <a:r>
              <a:rPr lang="en-GB" sz="1600" dirty="0"/>
              <a:t> = 18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257" y="1913040"/>
            <a:ext cx="14702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OD = 570 mm</a:t>
            </a:r>
          </a:p>
          <a:p>
            <a:pPr algn="ctr"/>
            <a:r>
              <a:rPr lang="en-GB" sz="1600" dirty="0"/>
              <a:t>L = 820 mm</a:t>
            </a:r>
          </a:p>
          <a:p>
            <a:pPr algn="ctr"/>
            <a:r>
              <a:rPr lang="en-GB" sz="1600" dirty="0"/>
              <a:t>No Ap.</a:t>
            </a:r>
          </a:p>
          <a:p>
            <a:pPr algn="ctr"/>
            <a:r>
              <a:rPr lang="en-GB" sz="1600" dirty="0"/>
              <a:t>B</a:t>
            </a:r>
            <a:r>
              <a:rPr lang="en-GB" sz="1600" baseline="-25000" dirty="0"/>
              <a:t>op</a:t>
            </a:r>
            <a:r>
              <a:rPr lang="en-GB" sz="1600" dirty="0"/>
              <a:t>= </a:t>
            </a:r>
            <a:r>
              <a:rPr lang="en-GB" sz="1600" dirty="0" err="1"/>
              <a:t>n.a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 err="1"/>
              <a:t>B</a:t>
            </a:r>
            <a:r>
              <a:rPr lang="en-GB" sz="1600" baseline="-25000" dirty="0" err="1"/>
              <a:t>ult</a:t>
            </a:r>
            <a:r>
              <a:rPr lang="en-GB" sz="1600" dirty="0"/>
              <a:t> = 16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9026" y="1881857"/>
            <a:ext cx="14702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OD = 530 mm</a:t>
            </a:r>
          </a:p>
          <a:p>
            <a:pPr algn="ctr"/>
            <a:r>
              <a:rPr lang="en-GB" sz="1600" dirty="0"/>
              <a:t>L = 500 mm</a:t>
            </a:r>
          </a:p>
          <a:p>
            <a:pPr algn="ctr"/>
            <a:r>
              <a:rPr lang="en-GB" sz="1600" dirty="0"/>
              <a:t>No Ap.</a:t>
            </a:r>
          </a:p>
          <a:p>
            <a:pPr algn="ctr"/>
            <a:r>
              <a:rPr lang="en-GB" sz="1600" dirty="0"/>
              <a:t>B</a:t>
            </a:r>
            <a:r>
              <a:rPr lang="en-GB" sz="1600" baseline="-25000" dirty="0"/>
              <a:t>op</a:t>
            </a:r>
            <a:r>
              <a:rPr lang="en-GB" sz="1600" dirty="0"/>
              <a:t>= </a:t>
            </a:r>
            <a:r>
              <a:rPr lang="en-GB" sz="1600" dirty="0" err="1"/>
              <a:t>n.a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 err="1"/>
              <a:t>B</a:t>
            </a:r>
            <a:r>
              <a:rPr lang="en-GB" sz="1600" baseline="-25000" dirty="0" err="1"/>
              <a:t>ult</a:t>
            </a:r>
            <a:r>
              <a:rPr lang="en-GB" sz="1600" dirty="0"/>
              <a:t> = 14 T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718345" y="3634868"/>
            <a:ext cx="1898063" cy="17564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99201" y="1404353"/>
            <a:ext cx="8636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ERMC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5239" y="1399449"/>
            <a:ext cx="86360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RMM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9626" y="1221940"/>
            <a:ext cx="3228648" cy="451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279758" y="341109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Hi-</a:t>
            </a:r>
            <a:r>
              <a:rPr lang="en-GB" dirty="0" err="1">
                <a:solidFill>
                  <a:srgbClr val="FF0000"/>
                </a:solidFill>
              </a:rPr>
              <a:t>Lumi</a:t>
            </a:r>
            <a:r>
              <a:rPr lang="en-GB" dirty="0">
                <a:solidFill>
                  <a:srgbClr val="FF0000"/>
                </a:solidFill>
              </a:rPr>
              <a:t> R&amp;D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3567" y="1223545"/>
            <a:ext cx="3549177" cy="451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974630" y="3325084"/>
            <a:ext cx="156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FCC R&amp;D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1" y="-566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Nb3Sn HFM </a:t>
            </a:r>
            <a:r>
              <a:rPr lang="fr-FR" sz="4000" b="1" dirty="0" err="1"/>
              <a:t>development</a:t>
            </a:r>
            <a:r>
              <a:rPr lang="fr-FR" sz="4000" b="1" dirty="0"/>
              <a:t> @ CERN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7097" y="5840596"/>
            <a:ext cx="2055371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S. Izquierdo Bermudez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444815"/>
            <a:ext cx="10969139" cy="94044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ERMC-RMM : Non-Graded Design</a:t>
            </a:r>
          </a:p>
          <a:p>
            <a:pPr algn="ctr"/>
            <a:endParaRPr lang="fr-CH" dirty="0"/>
          </a:p>
          <a:p>
            <a:pPr algn="ctr"/>
            <a:r>
              <a:rPr lang="fr-CH" sz="3200" dirty="0" smtClean="0">
                <a:solidFill>
                  <a:srgbClr val="FF0000"/>
                </a:solidFill>
              </a:rPr>
              <a:t>Start </a:t>
            </a:r>
            <a:r>
              <a:rPr lang="fr-CH" sz="3200" dirty="0" err="1" smtClean="0">
                <a:solidFill>
                  <a:srgbClr val="FF0000"/>
                </a:solidFill>
              </a:rPr>
              <a:t>winding</a:t>
            </a:r>
            <a:r>
              <a:rPr lang="fr-CH" sz="3200" dirty="0" smtClean="0">
                <a:solidFill>
                  <a:srgbClr val="FF0000"/>
                </a:solidFill>
              </a:rPr>
              <a:t> </a:t>
            </a:r>
            <a:r>
              <a:rPr lang="fr-CH" sz="3200" dirty="0" err="1" smtClean="0">
                <a:solidFill>
                  <a:srgbClr val="FF0000"/>
                </a:solidFill>
              </a:rPr>
              <a:t>next</a:t>
            </a:r>
            <a:r>
              <a:rPr lang="fr-CH" sz="3200" dirty="0" smtClean="0">
                <a:solidFill>
                  <a:srgbClr val="FF0000"/>
                </a:solidFill>
              </a:rPr>
              <a:t> </a:t>
            </a:r>
            <a:r>
              <a:rPr lang="fr-CH" sz="3200" dirty="0" err="1" smtClean="0">
                <a:solidFill>
                  <a:srgbClr val="FF0000"/>
                </a:solidFill>
              </a:rPr>
              <a:t>week</a:t>
            </a:r>
            <a:r>
              <a:rPr lang="fr-CH" sz="3200" dirty="0">
                <a:solidFill>
                  <a:srgbClr val="FF0000"/>
                </a:solidFill>
              </a:rPr>
              <a:t> </a:t>
            </a:r>
            <a:r>
              <a:rPr lang="fr-CH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89" y="1112808"/>
            <a:ext cx="11697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400" dirty="0" err="1" smtClean="0">
                <a:solidFill>
                  <a:schemeClr val="accent6">
                    <a:lumMod val="50000"/>
                  </a:schemeClr>
                </a:solidFill>
              </a:rPr>
              <a:t>Status</a:t>
            </a:r>
            <a:r>
              <a:rPr lang="fr-CH" sz="2400" dirty="0" smtClean="0">
                <a:solidFill>
                  <a:schemeClr val="accent6">
                    <a:lumMod val="50000"/>
                  </a:schemeClr>
                </a:solidFill>
              </a:rPr>
              <a:t> of the FCC </a:t>
            </a:r>
            <a:r>
              <a:rPr lang="fr-CH" sz="2400" dirty="0" err="1" smtClean="0">
                <a:solidFill>
                  <a:schemeClr val="accent6">
                    <a:lumMod val="50000"/>
                  </a:schemeClr>
                </a:solidFill>
              </a:rPr>
              <a:t>Study</a:t>
            </a:r>
            <a:endParaRPr lang="fr-CH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400" dirty="0" err="1" smtClean="0">
                <a:solidFill>
                  <a:schemeClr val="accent6">
                    <a:lumMod val="50000"/>
                  </a:schemeClr>
                </a:solidFill>
              </a:rPr>
              <a:t>Status</a:t>
            </a:r>
            <a:r>
              <a:rPr lang="fr-CH" sz="2400" dirty="0" smtClean="0">
                <a:solidFill>
                  <a:schemeClr val="accent6">
                    <a:lumMod val="50000"/>
                  </a:schemeClr>
                </a:solidFill>
              </a:rPr>
              <a:t> of 16 T programs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fr-CH" sz="2400" dirty="0" smtClean="0">
                <a:solidFill>
                  <a:schemeClr val="accent6">
                    <a:lumMod val="50000"/>
                  </a:schemeClr>
                </a:solidFill>
              </a:rPr>
              <a:t>he ERMC and RMM R&amp;D </a:t>
            </a:r>
            <a:r>
              <a:rPr lang="fr-CH" sz="2400" dirty="0" err="1" smtClean="0">
                <a:solidFill>
                  <a:schemeClr val="accent6">
                    <a:lumMod val="50000"/>
                  </a:schemeClr>
                </a:solidFill>
              </a:rPr>
              <a:t>magnets</a:t>
            </a:r>
            <a:endParaRPr lang="fr-CH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chemeClr val="accent6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887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980" y="1692500"/>
            <a:ext cx="5284762" cy="3962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91836"/>
              </p:ext>
            </p:extLst>
          </p:nvPr>
        </p:nvGraphicFramePr>
        <p:xfrm>
          <a:off x="1169105" y="1692500"/>
          <a:ext cx="5022533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893">
                  <a:extLst>
                    <a:ext uri="{9D8B030D-6E8A-4147-A177-3AD203B41FA5}">
                      <a16:colId xmlns:a16="http://schemas.microsoft.com/office/drawing/2014/main" val="2535624785"/>
                    </a:ext>
                  </a:extLst>
                </a:gridCol>
                <a:gridCol w="778192">
                  <a:extLst>
                    <a:ext uri="{9D8B030D-6E8A-4147-A177-3AD203B41FA5}">
                      <a16:colId xmlns:a16="http://schemas.microsoft.com/office/drawing/2014/main" val="3343933363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358644098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310757224"/>
                    </a:ext>
                  </a:extLst>
                </a:gridCol>
              </a:tblGrid>
              <a:tr h="269448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Units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ERMC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RMM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632417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Nominal current (</a:t>
                      </a:r>
                      <a:r>
                        <a:rPr lang="en-GB" sz="1400" b="1" dirty="0" err="1" smtClean="0"/>
                        <a:t>I</a:t>
                      </a:r>
                      <a:r>
                        <a:rPr lang="en-GB" sz="1400" b="1" baseline="-25000" dirty="0" err="1" smtClean="0"/>
                        <a:t>nom</a:t>
                      </a:r>
                      <a:r>
                        <a:rPr lang="en-GB" sz="1400" b="1" dirty="0" smtClean="0"/>
                        <a:t>)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kA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13.1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11.4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605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Overall current density</a:t>
                      </a:r>
                      <a:endParaRPr lang="en-GB" sz="14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A/mm</a:t>
                      </a:r>
                      <a:r>
                        <a:rPr lang="en-GB" sz="1400" b="1" baseline="30000" dirty="0" smtClean="0"/>
                        <a:t>2</a:t>
                      </a:r>
                      <a:endParaRPr lang="en-GB" sz="14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282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245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8988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Bore</a:t>
                      </a:r>
                      <a:r>
                        <a:rPr lang="en-GB" sz="1400" b="1" baseline="0" dirty="0" smtClean="0"/>
                        <a:t> f</a:t>
                      </a:r>
                      <a:r>
                        <a:rPr lang="en-GB" sz="1400" b="1" dirty="0" smtClean="0"/>
                        <a:t>ield</a:t>
                      </a:r>
                      <a:endParaRPr lang="en-GB" sz="14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T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15.7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16.0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79761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Peak</a:t>
                      </a:r>
                      <a:r>
                        <a:rPr lang="en-GB" sz="1400" b="1" baseline="0" dirty="0" smtClean="0"/>
                        <a:t> field </a:t>
                      </a:r>
                      <a:r>
                        <a:rPr lang="en-GB" sz="1400" b="1" dirty="0" smtClean="0"/>
                        <a:t>at </a:t>
                      </a:r>
                      <a:r>
                        <a:rPr lang="en-GB" sz="1400" b="1" dirty="0" err="1" smtClean="0"/>
                        <a:t>I</a:t>
                      </a:r>
                      <a:r>
                        <a:rPr lang="en-GB" sz="1400" b="1" baseline="-25000" dirty="0" err="1" smtClean="0"/>
                        <a:t>nom</a:t>
                      </a:r>
                      <a:endParaRPr lang="en-GB" sz="1400" b="1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T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16.0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16.2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595188"/>
                  </a:ext>
                </a:extLst>
              </a:tr>
              <a:tr h="25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Stored energy at </a:t>
                      </a:r>
                      <a:r>
                        <a:rPr lang="en-GB" sz="1400" b="1" dirty="0" err="1" smtClean="0"/>
                        <a:t>I</a:t>
                      </a:r>
                      <a:r>
                        <a:rPr lang="en-GB" sz="1400" b="1" baseline="-25000" dirty="0" err="1" smtClean="0"/>
                        <a:t>nom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MJ/m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1.5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2.1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98600"/>
                  </a:ext>
                </a:extLst>
              </a:tr>
              <a:tr h="25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Differential inductance at </a:t>
                      </a:r>
                      <a:r>
                        <a:rPr lang="en-GB" sz="1400" b="1" dirty="0" err="1" smtClean="0"/>
                        <a:t>I</a:t>
                      </a:r>
                      <a:r>
                        <a:rPr lang="en-GB" sz="1400" b="1" baseline="-25000" dirty="0" err="1" smtClean="0"/>
                        <a:t>nom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mH</a:t>
                      </a:r>
                      <a:r>
                        <a:rPr lang="en-GB" sz="1400" b="1" dirty="0" smtClean="0"/>
                        <a:t>/m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16.6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31.1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13416"/>
                  </a:ext>
                </a:extLst>
              </a:tr>
              <a:tr h="25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Short</a:t>
                      </a:r>
                      <a:r>
                        <a:rPr lang="en-GB" sz="1400" b="1" baseline="0" dirty="0" smtClean="0"/>
                        <a:t> sample field at 4.2 K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T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17.3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17.7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0268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Short</a:t>
                      </a:r>
                      <a:r>
                        <a:rPr lang="en-GB" sz="1400" b="1" baseline="0" dirty="0" smtClean="0"/>
                        <a:t> sample field at 1.9 K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T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18.9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19.4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9081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Short</a:t>
                      </a:r>
                      <a:r>
                        <a:rPr lang="en-GB" sz="1400" b="1" baseline="0" dirty="0" smtClean="0"/>
                        <a:t> sample current at 4.2 K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kA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14.4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2150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Short</a:t>
                      </a:r>
                      <a:r>
                        <a:rPr lang="en-GB" sz="1400" b="1" baseline="0" dirty="0" smtClean="0"/>
                        <a:t> sample current at 1.9 K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kA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15.9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14.1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638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(1-I/</a:t>
                      </a:r>
                      <a:r>
                        <a:rPr lang="en-GB" sz="1400" b="1" dirty="0" err="1" smtClean="0"/>
                        <a:t>I</a:t>
                      </a:r>
                      <a:r>
                        <a:rPr lang="en-GB" sz="1400" b="1" baseline="-25000" dirty="0" err="1" smtClean="0"/>
                        <a:t>ss</a:t>
                      </a:r>
                      <a:r>
                        <a:rPr lang="en-GB" sz="1400" b="1" dirty="0" smtClean="0"/>
                        <a:t>)</a:t>
                      </a:r>
                      <a:r>
                        <a:rPr lang="en-GB" sz="1400" b="1" baseline="0" dirty="0" smtClean="0"/>
                        <a:t> at 1.9 K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%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450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(1-B/</a:t>
                      </a:r>
                      <a:r>
                        <a:rPr lang="en-GB" sz="1400" b="1" dirty="0" err="1" smtClean="0"/>
                        <a:t>B</a:t>
                      </a:r>
                      <a:r>
                        <a:rPr lang="en-GB" sz="1400" b="1" baseline="-25000" dirty="0" err="1" smtClean="0"/>
                        <a:t>ss</a:t>
                      </a:r>
                      <a:r>
                        <a:rPr lang="en-GB" sz="1400" b="1" dirty="0" smtClean="0"/>
                        <a:t>)</a:t>
                      </a:r>
                      <a:r>
                        <a:rPr lang="en-GB" sz="1400" b="1" baseline="0" dirty="0" smtClean="0"/>
                        <a:t> at 1.9 K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%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553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1" y="-566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Magnet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parameters</a:t>
            </a:r>
            <a:endParaRPr lang="fr-FR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952" y="5841827"/>
            <a:ext cx="2055371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S. Izquierdo Bermudez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77686" y="1240882"/>
            <a:ext cx="4419753" cy="1578585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ERMC</a:t>
            </a:r>
            <a:endParaRPr lang="en-GB" sz="1600" smtClean="0"/>
          </a:p>
          <a:p>
            <a:r>
              <a:rPr lang="en-GB" sz="1600" smtClean="0"/>
              <a:t>Two double-layers with 45 turns each wounded around a magnetic pole</a:t>
            </a:r>
          </a:p>
          <a:p>
            <a:r>
              <a:rPr lang="en-GB" sz="1600" smtClean="0"/>
              <a:t>B</a:t>
            </a:r>
            <a:r>
              <a:rPr lang="en-GB" sz="1600" baseline="-25000" smtClean="0"/>
              <a:t>p</a:t>
            </a:r>
            <a:r>
              <a:rPr lang="en-GB" sz="1600" smtClean="0"/>
              <a:t>/B</a:t>
            </a:r>
            <a:r>
              <a:rPr lang="en-GB" sz="1600" baseline="-25000" smtClean="0"/>
              <a:t>o</a:t>
            </a:r>
            <a:r>
              <a:rPr lang="en-GB" sz="1600" smtClean="0"/>
              <a:t> = 1.097</a:t>
            </a:r>
          </a:p>
          <a:p>
            <a:pPr lvl="1"/>
            <a:endParaRPr lang="en-GB" sz="1600" smtClean="0"/>
          </a:p>
          <a:p>
            <a:pPr lvl="1"/>
            <a:endParaRPr lang="en-GB" sz="1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97439" y="1240882"/>
            <a:ext cx="4419753" cy="1894521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GB" sz="1800" b="1" dirty="0">
                <a:solidFill>
                  <a:srgbClr val="FF0000"/>
                </a:solidFill>
              </a:rPr>
              <a:t>RMM</a:t>
            </a:r>
            <a:r>
              <a:rPr lang="en-GB" sz="1800" dirty="0"/>
              <a:t> (ERMC double layers +)</a:t>
            </a:r>
          </a:p>
          <a:p>
            <a:r>
              <a:rPr lang="en-GB" sz="1600" dirty="0"/>
              <a:t>Middle double layer with 42 turns each wound around a titanium closed cavity</a:t>
            </a:r>
          </a:p>
          <a:p>
            <a:r>
              <a:rPr lang="en-GB" sz="1600" dirty="0"/>
              <a:t>Coil aperture radius = 31 mm</a:t>
            </a:r>
          </a:p>
          <a:p>
            <a:r>
              <a:rPr lang="en-GB" sz="1600" dirty="0"/>
              <a:t>Closed aperture radius = 25 mm</a:t>
            </a:r>
          </a:p>
          <a:p>
            <a:r>
              <a:rPr lang="en-GB" sz="1600" dirty="0" err="1"/>
              <a:t>B</a:t>
            </a:r>
            <a:r>
              <a:rPr lang="en-GB" sz="1600" baseline="-25000" dirty="0" err="1"/>
              <a:t>p</a:t>
            </a:r>
            <a:r>
              <a:rPr lang="en-GB" sz="1600" dirty="0"/>
              <a:t>/B</a:t>
            </a:r>
            <a:r>
              <a:rPr lang="en-GB" sz="1600" baseline="-25000" dirty="0"/>
              <a:t>o</a:t>
            </a:r>
            <a:r>
              <a:rPr lang="en-GB" sz="1600" dirty="0"/>
              <a:t> = 1.097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914"/>
          <a:stretch/>
        </p:blipFill>
        <p:spPr>
          <a:xfrm>
            <a:off x="6210300" y="3202349"/>
            <a:ext cx="4206891" cy="28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549"/>
          <a:stretch/>
        </p:blipFill>
        <p:spPr>
          <a:xfrm>
            <a:off x="1657879" y="3143291"/>
            <a:ext cx="3989977" cy="2868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1" y="-566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Magnetic</a:t>
            </a:r>
            <a:r>
              <a:rPr lang="fr-FR" sz="4000" b="1" dirty="0" smtClean="0"/>
              <a:t> design (2D)</a:t>
            </a:r>
            <a:endParaRPr lang="fr-FR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52690" y="769164"/>
            <a:ext cx="2005677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S. Izquierdo Bermudez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1" y="1566689"/>
            <a:ext cx="4308201" cy="2968291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</a:rPr>
              <a:t>1 mm </a:t>
            </a:r>
            <a:r>
              <a:rPr lang="en-GB" sz="2000" dirty="0"/>
              <a:t>diameter wire, </a:t>
            </a:r>
            <a:r>
              <a:rPr lang="en-GB" sz="2000" dirty="0">
                <a:solidFill>
                  <a:srgbClr val="FF0000"/>
                </a:solidFill>
              </a:rPr>
              <a:t>cu/</a:t>
            </a:r>
            <a:r>
              <a:rPr lang="en-GB" sz="2000" dirty="0" err="1">
                <a:solidFill>
                  <a:srgbClr val="FF0000"/>
                </a:solidFill>
              </a:rPr>
              <a:t>sc</a:t>
            </a:r>
            <a:r>
              <a:rPr lang="en-GB" sz="2000" dirty="0">
                <a:solidFill>
                  <a:srgbClr val="FF0000"/>
                </a:solidFill>
              </a:rPr>
              <a:t> =1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/>
              <a:t>Wire received in 2016: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/>
              <a:t>4 billets </a:t>
            </a:r>
            <a:r>
              <a:rPr lang="en-GB" sz="2000" dirty="0">
                <a:solidFill>
                  <a:srgbClr val="FF0000"/>
                </a:solidFill>
              </a:rPr>
              <a:t>RRP 120/127 </a:t>
            </a:r>
          </a:p>
          <a:p>
            <a:pPr lvl="2">
              <a:buFont typeface="Arial" charset="0"/>
              <a:buChar char="•"/>
              <a:defRPr/>
            </a:pPr>
            <a:r>
              <a:rPr lang="en-GB" sz="2000" dirty="0"/>
              <a:t>62-64 µm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/>
              <a:t>5 billets </a:t>
            </a:r>
            <a:r>
              <a:rPr lang="en-GB" sz="2000" dirty="0">
                <a:solidFill>
                  <a:srgbClr val="FF0000"/>
                </a:solidFill>
              </a:rPr>
              <a:t>RRP 150/169</a:t>
            </a:r>
          </a:p>
          <a:p>
            <a:pPr lvl="2">
              <a:buFont typeface="Arial" charset="0"/>
              <a:buChar char="•"/>
              <a:defRPr/>
            </a:pPr>
            <a:r>
              <a:rPr lang="en-GB" sz="2000" dirty="0"/>
              <a:t>54-55 µm</a:t>
            </a:r>
          </a:p>
          <a:p>
            <a:pPr lvl="1">
              <a:buFont typeface="Arial" charset="0"/>
              <a:buChar char="•"/>
              <a:defRPr/>
            </a:pPr>
            <a:endParaRPr lang="en-GB" sz="1600" dirty="0"/>
          </a:p>
          <a:p>
            <a:pPr marL="448056" lvl="1" indent="0">
              <a:buNone/>
              <a:defRPr/>
            </a:pPr>
            <a:r>
              <a:rPr lang="en-GB" sz="1600" dirty="0">
                <a:solidFill>
                  <a:srgbClr val="FF0000"/>
                </a:solidFill>
              </a:rPr>
              <a:t>		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25" r="62845"/>
          <a:stretch/>
        </p:blipFill>
        <p:spPr>
          <a:xfrm>
            <a:off x="1922916" y="3826485"/>
            <a:ext cx="1807351" cy="1624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51" t="5521" r="4635" b="6715"/>
          <a:stretch/>
        </p:blipFill>
        <p:spPr>
          <a:xfrm>
            <a:off x="3730266" y="3826486"/>
            <a:ext cx="1669048" cy="1566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0059" y="5524586"/>
            <a:ext cx="8164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000" dirty="0"/>
              <a:t> Enough wire to produce 5 coils (1 magnet + 1 spare coil per type)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31" y="1537258"/>
            <a:ext cx="4801418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1" y="-566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Strand</a:t>
            </a:r>
            <a:endParaRPr lang="fr-FR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52221" y="734678"/>
            <a:ext cx="96212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B. Bordini</a:t>
            </a:r>
          </a:p>
        </p:txBody>
      </p:sp>
    </p:spTree>
    <p:extLst>
      <p:ext uri="{BB962C8B-B14F-4D97-AF65-F5344CB8AC3E}">
        <p14:creationId xmlns:p14="http://schemas.microsoft.com/office/powerpoint/2010/main" val="42930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676403" y="2629342"/>
            <a:ext cx="8719275" cy="1484146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GB" sz="1800" smtClean="0"/>
              <a:t>Assumed growth during HT :</a:t>
            </a:r>
            <a:r>
              <a:rPr lang="en-GB" sz="1800" smtClean="0">
                <a:solidFill>
                  <a:srgbClr val="FF0000"/>
                </a:solidFill>
              </a:rPr>
              <a:t> 3%</a:t>
            </a:r>
            <a:r>
              <a:rPr lang="en-GB" sz="1800" smtClean="0"/>
              <a:t> (thickness), </a:t>
            </a:r>
            <a:r>
              <a:rPr lang="en-GB" sz="1800" smtClean="0">
                <a:solidFill>
                  <a:srgbClr val="FF0000"/>
                </a:solidFill>
              </a:rPr>
              <a:t>1%</a:t>
            </a:r>
            <a:r>
              <a:rPr lang="en-GB" sz="1800" smtClean="0"/>
              <a:t> (width)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smtClean="0"/>
              <a:t>Assumed </a:t>
            </a:r>
            <a:r>
              <a:rPr lang="en-GB" sz="1800" smtClean="0">
                <a:solidFill>
                  <a:srgbClr val="FF0000"/>
                </a:solidFill>
              </a:rPr>
              <a:t>5 % degradation </a:t>
            </a:r>
            <a:r>
              <a:rPr lang="en-GB" sz="1800" smtClean="0"/>
              <a:t>on the critical current density due to </a:t>
            </a:r>
            <a:r>
              <a:rPr lang="en-GB" sz="1800" smtClean="0">
                <a:solidFill>
                  <a:srgbClr val="FF0000"/>
                </a:solidFill>
              </a:rPr>
              <a:t>cabling.</a:t>
            </a:r>
            <a:endParaRPr lang="en-GB" sz="1800" smtClean="0"/>
          </a:p>
          <a:p>
            <a:pPr>
              <a:buFont typeface="Arial" charset="0"/>
              <a:buChar char="•"/>
              <a:defRPr/>
            </a:pPr>
            <a:r>
              <a:rPr lang="en-GB" sz="1800" smtClean="0">
                <a:solidFill>
                  <a:srgbClr val="FF0000"/>
                </a:solidFill>
              </a:rPr>
              <a:t>3</a:t>
            </a:r>
            <a:r>
              <a:rPr lang="en-GB" sz="1800" smtClean="0"/>
              <a:t> cable </a:t>
            </a:r>
            <a:r>
              <a:rPr lang="en-GB" sz="1800" smtClean="0">
                <a:solidFill>
                  <a:srgbClr val="FF0000"/>
                </a:solidFill>
              </a:rPr>
              <a:t>unit lengths</a:t>
            </a:r>
            <a:r>
              <a:rPr lang="en-GB" sz="1800" smtClean="0"/>
              <a:t> (220 m x 3) </a:t>
            </a:r>
            <a:r>
              <a:rPr lang="en-GB" sz="1800" smtClean="0">
                <a:solidFill>
                  <a:srgbClr val="FF0000"/>
                </a:solidFill>
              </a:rPr>
              <a:t>produced</a:t>
            </a:r>
            <a:r>
              <a:rPr lang="en-GB" sz="1800" smtClean="0"/>
              <a:t> in April 2017.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smtClean="0"/>
              <a:t>2 additional cable lengths to be produced (for RMM)</a:t>
            </a:r>
          </a:p>
          <a:p>
            <a:pPr>
              <a:buFont typeface="Arial" charset="0"/>
              <a:buChar char="•"/>
              <a:defRPr/>
            </a:pPr>
            <a:endParaRPr lang="en-GB" sz="1800" smtClean="0"/>
          </a:p>
          <a:p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9421821" y="696140"/>
            <a:ext cx="194771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J. Fleiter &amp; A. Bonasia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52270"/>
              </p:ext>
            </p:extLst>
          </p:nvPr>
        </p:nvGraphicFramePr>
        <p:xfrm>
          <a:off x="6547879" y="1231078"/>
          <a:ext cx="3901138" cy="1341120"/>
        </p:xfrm>
        <a:graphic>
          <a:graphicData uri="http://schemas.openxmlformats.org/drawingml/2006/table">
            <a:tbl>
              <a:tblPr firstRow="1" bandRow="1" bandCol="1">
                <a:tableStyleId>{073A0DAA-6AF3-43AB-8588-CEC1D06C72B9}</a:tableStyleId>
              </a:tblPr>
              <a:tblGrid>
                <a:gridCol w="1846020">
                  <a:extLst>
                    <a:ext uri="{9D8B030D-6E8A-4147-A177-3AD203B41FA5}">
                      <a16:colId xmlns:a16="http://schemas.microsoft.com/office/drawing/2014/main" val="403859479"/>
                    </a:ext>
                  </a:extLst>
                </a:gridCol>
                <a:gridCol w="1145207">
                  <a:extLst>
                    <a:ext uri="{9D8B030D-6E8A-4147-A177-3AD203B41FA5}">
                      <a16:colId xmlns:a16="http://schemas.microsoft.com/office/drawing/2014/main" val="2832149024"/>
                    </a:ext>
                  </a:extLst>
                </a:gridCol>
                <a:gridCol w="909911">
                  <a:extLst>
                    <a:ext uri="{9D8B030D-6E8A-4147-A177-3AD203B41FA5}">
                      <a16:colId xmlns:a16="http://schemas.microsoft.com/office/drawing/2014/main" val="185208175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Before Heat Treatment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After Heat Treatment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2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Cable bare </a:t>
                      </a:r>
                      <a:r>
                        <a:rPr lang="en-US" sz="1400" dirty="0" smtClean="0">
                          <a:effectLst/>
                        </a:rPr>
                        <a:t>width,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20.900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21.109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17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Cable bare </a:t>
                      </a:r>
                      <a:r>
                        <a:rPr lang="en-US" sz="1400" dirty="0" smtClean="0">
                          <a:effectLst/>
                        </a:rPr>
                        <a:t>thickness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mm</a:t>
                      </a:r>
                      <a:endParaRPr lang="en-GB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1.820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1.875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243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12650" r="21113" b="15448"/>
          <a:stretch/>
        </p:blipFill>
        <p:spPr>
          <a:xfrm>
            <a:off x="1583243" y="4260034"/>
            <a:ext cx="9022768" cy="18061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29742" y="1231080"/>
            <a:ext cx="9898378" cy="2968291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GB" sz="1800" dirty="0"/>
              <a:t>40-strand cable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/>
              <a:t>Bare width x thickness: </a:t>
            </a:r>
          </a:p>
          <a:p>
            <a:pPr marL="448056" lvl="1" indent="0">
              <a:buNone/>
              <a:defRPr/>
            </a:pPr>
            <a:r>
              <a:rPr lang="en-GB" sz="1600" dirty="0">
                <a:solidFill>
                  <a:srgbClr val="FF0000"/>
                </a:solidFill>
              </a:rPr>
              <a:t>		20.9</a:t>
            </a:r>
            <a:r>
              <a:rPr lang="en-GB" sz="1600" dirty="0"/>
              <a:t> x </a:t>
            </a:r>
            <a:r>
              <a:rPr lang="en-GB" sz="1600" dirty="0">
                <a:solidFill>
                  <a:srgbClr val="FF0000"/>
                </a:solidFill>
              </a:rPr>
              <a:t>1.82 </a:t>
            </a:r>
            <a:r>
              <a:rPr lang="en-GB" sz="1600" dirty="0"/>
              <a:t>mm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/>
              <a:t>SS core </a:t>
            </a:r>
            <a:r>
              <a:rPr lang="en-US" sz="1600" dirty="0"/>
              <a:t>14 mm wide and 25 </a:t>
            </a:r>
            <a:r>
              <a:rPr lang="en-US" sz="1600" dirty="0" err="1"/>
              <a:t>μm</a:t>
            </a:r>
            <a:r>
              <a:rPr lang="en-US" sz="1600" dirty="0"/>
              <a:t> thick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Cable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5931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8431" y="494817"/>
            <a:ext cx="86113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J. Mazet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27" y="872974"/>
            <a:ext cx="3753704" cy="2815278"/>
          </a:xfrm>
          <a:prstGeom prst="rect">
            <a:avLst/>
          </a:prstGeom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208230" y="872974"/>
            <a:ext cx="6312197" cy="2885658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GB" sz="2000" dirty="0" smtClean="0"/>
              <a:t>Baseline: </a:t>
            </a:r>
            <a:r>
              <a:rPr lang="en-GB" sz="2000" dirty="0" smtClean="0">
                <a:solidFill>
                  <a:srgbClr val="FF0000"/>
                </a:solidFill>
              </a:rPr>
              <a:t>0.150 </a:t>
            </a:r>
            <a:r>
              <a:rPr lang="en-GB" sz="2000" baseline="30000" dirty="0" smtClean="0">
                <a:solidFill>
                  <a:srgbClr val="FF0000"/>
                </a:solidFill>
              </a:rPr>
              <a:t>+0.00/-0.02 mm</a:t>
            </a:r>
            <a:r>
              <a:rPr lang="en-GB" sz="2000" dirty="0" smtClean="0">
                <a:solidFill>
                  <a:srgbClr val="FF0000"/>
                </a:solidFill>
              </a:rPr>
              <a:t> Mica-Glass</a:t>
            </a:r>
            <a:r>
              <a:rPr lang="en-GB" sz="2000" dirty="0" smtClean="0"/>
              <a:t> Insulation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 smtClean="0"/>
              <a:t>Insulation tests preformed to define the best parameters: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 smtClean="0">
                <a:solidFill>
                  <a:srgbClr val="0055A0"/>
                </a:solidFill>
                <a:latin typeface="Arial" panose="020B0604020202020204" pitchFamily="34" charset="0"/>
              </a:rPr>
              <a:t>S2 glass 636 11 TEX yarn</a:t>
            </a:r>
            <a:endParaRPr lang="en-GB" sz="1600" dirty="0" smtClean="0"/>
          </a:p>
          <a:p>
            <a:pPr lvl="1">
              <a:buFont typeface="Arial" charset="0"/>
              <a:buChar char="•"/>
              <a:defRPr/>
            </a:pPr>
            <a:r>
              <a:rPr lang="en-GB" sz="1600" dirty="0" smtClean="0"/>
              <a:t>14 yarns (ply) per bobbin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 smtClean="0"/>
              <a:t>32 bobbins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600" dirty="0" smtClean="0"/>
              <a:t>Speed (angle) set to guarantee full coverage and appropriate thickness</a:t>
            </a:r>
          </a:p>
          <a:p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1980831" y="4455430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https://indico.cern.ch/event/641886/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Cable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insulation</a:t>
            </a:r>
            <a:endParaRPr lang="fr-FR" sz="4000" b="1" dirty="0"/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8" t="668" r="4334" b="1961"/>
          <a:stretch/>
        </p:blipFill>
        <p:spPr>
          <a:xfrm rot="16200000">
            <a:off x="6390815" y="3054602"/>
            <a:ext cx="651415" cy="5028453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2" r="1893" b="4929"/>
          <a:stretch/>
        </p:blipFill>
        <p:spPr>
          <a:xfrm rot="16140000">
            <a:off x="6318216" y="2543396"/>
            <a:ext cx="654320" cy="4713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8306" y="4614601"/>
            <a:ext cx="950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SMC11T-1 </a:t>
            </a:r>
          </a:p>
          <a:p>
            <a:pPr algn="ctr"/>
            <a:r>
              <a:rPr lang="en-GB" sz="1200" dirty="0"/>
              <a:t>(no mica)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8306" y="5338744"/>
            <a:ext cx="950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SMC11T-3 </a:t>
            </a:r>
          </a:p>
          <a:p>
            <a:pPr algn="ctr"/>
            <a:r>
              <a:rPr lang="en-GB" sz="1200" dirty="0"/>
              <a:t>(mica)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08906" y="4660838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/>
              <a:t>Upper layer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1313" y="4898317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/>
              <a:t>Lower layer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1313" y="5336112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/>
              <a:t>Upper layer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33720" y="5573591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/>
              <a:t>Lower layer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6364" y="4086098"/>
            <a:ext cx="445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ATTENTION !!!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82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Mechanical</a:t>
            </a:r>
            <a:r>
              <a:rPr lang="fr-FR" sz="4000" b="1" dirty="0" smtClean="0"/>
              <a:t> design</a:t>
            </a:r>
            <a:endParaRPr lang="fr-FR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2"/>
          <a:stretch/>
        </p:blipFill>
        <p:spPr>
          <a:xfrm>
            <a:off x="9364992" y="2018086"/>
            <a:ext cx="2827008" cy="282178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7" y="1157013"/>
            <a:ext cx="2988000" cy="22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18" y="1157013"/>
            <a:ext cx="2988000" cy="22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87" y="1157013"/>
            <a:ext cx="2988000" cy="22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006455" y="895402"/>
            <a:ext cx="8611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Cool-down</a:t>
            </a:r>
            <a:endParaRPr lang="en-GB" altLang="en-U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184009" y="895402"/>
            <a:ext cx="8814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Powering</a:t>
            </a:r>
            <a:endParaRPr lang="en-GB" altLang="en-US" sz="6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27286" y="916997"/>
            <a:ext cx="79701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Assembly</a:t>
            </a:r>
            <a:endParaRPr lang="en-GB" alt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7" y="3428978"/>
            <a:ext cx="2988000" cy="22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18" y="3428978"/>
            <a:ext cx="2988000" cy="22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6409649" y="3431302"/>
            <a:ext cx="2988000" cy="2250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55988" y="1498674"/>
            <a:ext cx="60144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ERMC</a:t>
            </a:r>
            <a:endParaRPr lang="en-GB" alt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5988" y="3533905"/>
            <a:ext cx="52129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RMM</a:t>
            </a:r>
            <a:endParaRPr lang="en-GB" alt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300446" y="1502814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183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49368" y="1629479"/>
            <a:ext cx="421170" cy="206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695280" y="1498674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183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444202" y="1625339"/>
            <a:ext cx="421170" cy="206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899679" y="5263893"/>
            <a:ext cx="7489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173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608787" y="4785550"/>
            <a:ext cx="384124" cy="543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695278" y="3538045"/>
            <a:ext cx="7489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168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444202" y="3664710"/>
            <a:ext cx="421170" cy="206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3D </a:t>
            </a:r>
            <a:r>
              <a:rPr lang="fr-FR" sz="4000" b="1" dirty="0" err="1" smtClean="0"/>
              <a:t>magnetic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optimization</a:t>
            </a:r>
            <a:endParaRPr lang="fr-FR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" y="732001"/>
            <a:ext cx="12191998" cy="1613867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OBJECTIVE: </a:t>
            </a:r>
            <a:r>
              <a:rPr lang="en-US" sz="1800" dirty="0" smtClean="0"/>
              <a:t>Decrease the peak field in the end regions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51" y="2367972"/>
            <a:ext cx="3259941" cy="2979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33676" r="35362" b="38002"/>
          <a:stretch/>
        </p:blipFill>
        <p:spPr>
          <a:xfrm>
            <a:off x="4853840" y="1627726"/>
            <a:ext cx="2726626" cy="11329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7936" y="1273583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>
                <a:cs typeface="Times New Roman" panose="02020603050405020304" pitchFamily="18" charset="0"/>
              </a:rPr>
              <a:t>ΔBpeak</a:t>
            </a:r>
            <a:r>
              <a:rPr lang="fr-CH" dirty="0">
                <a:cs typeface="Times New Roman" panose="02020603050405020304" pitchFamily="18" charset="0"/>
              </a:rPr>
              <a:t> = 1.1T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0609" y="1222483"/>
            <a:ext cx="4434730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Optimized solution 1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No end-spacer  simpler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Shifted layer  minimum peak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Unbalanced electromagnetic forces in the top layer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30530" r="20184" b="33275"/>
          <a:stretch/>
        </p:blipFill>
        <p:spPr>
          <a:xfrm>
            <a:off x="4887251" y="4305965"/>
            <a:ext cx="2732436" cy="112130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23804" y="3646814"/>
            <a:ext cx="177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>
                <a:cs typeface="Times New Roman" panose="02020603050405020304" pitchFamily="18" charset="0"/>
              </a:rPr>
              <a:t>ΔBpeak</a:t>
            </a:r>
            <a:r>
              <a:rPr lang="fr-CH" dirty="0">
                <a:cs typeface="Times New Roman" panose="02020603050405020304" pitchFamily="18" charset="0"/>
              </a:rPr>
              <a:t> = 0.5 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0948" y="3652441"/>
            <a:ext cx="3810548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Optimized solution 2 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Requires coil end spacers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The peak field in the coil ends is only 0.5 T lower than in the straight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Balanced electromagnetic forces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62873" y="1875195"/>
            <a:ext cx="661182" cy="70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19687" y="1766226"/>
            <a:ext cx="1223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362 </a:t>
            </a:r>
            <a:r>
              <a:rPr lang="en-US" sz="1200" b="1" dirty="0" err="1">
                <a:solidFill>
                  <a:srgbClr val="000000"/>
                </a:solidFill>
              </a:rPr>
              <a:t>kN</a:t>
            </a:r>
            <a:r>
              <a:rPr lang="en-US" sz="1200" b="1" dirty="0">
                <a:solidFill>
                  <a:srgbClr val="000000"/>
                </a:solidFill>
              </a:rPr>
              <a:t> @ 18 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32312" y="2229472"/>
            <a:ext cx="661182" cy="70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65175" y="2583615"/>
            <a:ext cx="661182" cy="70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19688" y="2090973"/>
            <a:ext cx="1223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168 </a:t>
            </a:r>
            <a:r>
              <a:rPr lang="en-US" sz="1200" b="1" dirty="0" err="1">
                <a:solidFill>
                  <a:srgbClr val="000000"/>
                </a:solidFill>
              </a:rPr>
              <a:t>kN</a:t>
            </a:r>
            <a:r>
              <a:rPr lang="en-US" sz="1200" b="1" dirty="0">
                <a:solidFill>
                  <a:srgbClr val="000000"/>
                </a:solidFill>
              </a:rPr>
              <a:t> @ 18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19688" y="2433256"/>
            <a:ext cx="1223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158 </a:t>
            </a:r>
            <a:r>
              <a:rPr lang="en-US" sz="1200" b="1" dirty="0" err="1">
                <a:solidFill>
                  <a:srgbClr val="000000"/>
                </a:solidFill>
              </a:rPr>
              <a:t>kN</a:t>
            </a:r>
            <a:r>
              <a:rPr lang="en-US" sz="1200" b="1" dirty="0">
                <a:solidFill>
                  <a:srgbClr val="000000"/>
                </a:solidFill>
              </a:rPr>
              <a:t> @ 18 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84523" y="4532500"/>
            <a:ext cx="661182" cy="70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65054" y="4443768"/>
            <a:ext cx="1223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223 </a:t>
            </a:r>
            <a:r>
              <a:rPr lang="en-US" sz="1200" b="1" dirty="0" err="1">
                <a:solidFill>
                  <a:srgbClr val="000000"/>
                </a:solidFill>
              </a:rPr>
              <a:t>kN</a:t>
            </a:r>
            <a:r>
              <a:rPr lang="en-US" sz="1200" b="1" dirty="0">
                <a:solidFill>
                  <a:srgbClr val="000000"/>
                </a:solidFill>
              </a:rPr>
              <a:t> @ 18 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77678" y="4907014"/>
            <a:ext cx="661182" cy="70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10541" y="5261157"/>
            <a:ext cx="661182" cy="70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765054" y="4768515"/>
            <a:ext cx="1223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239 </a:t>
            </a:r>
            <a:r>
              <a:rPr lang="en-US" sz="1200" b="1" dirty="0" err="1">
                <a:solidFill>
                  <a:srgbClr val="000000"/>
                </a:solidFill>
              </a:rPr>
              <a:t>kN</a:t>
            </a:r>
            <a:r>
              <a:rPr lang="en-US" sz="1200" b="1" dirty="0">
                <a:solidFill>
                  <a:srgbClr val="000000"/>
                </a:solidFill>
              </a:rPr>
              <a:t> @ 18 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65054" y="5110798"/>
            <a:ext cx="1223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208 </a:t>
            </a:r>
            <a:r>
              <a:rPr lang="en-US" sz="1200" b="1" dirty="0" err="1">
                <a:solidFill>
                  <a:srgbClr val="000000"/>
                </a:solidFill>
              </a:rPr>
              <a:t>kN</a:t>
            </a:r>
            <a:r>
              <a:rPr lang="en-US" sz="1200" b="1" dirty="0">
                <a:solidFill>
                  <a:srgbClr val="000000"/>
                </a:solidFill>
              </a:rPr>
              <a:t> @ 18 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" y="3469251"/>
            <a:ext cx="8988465" cy="2494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" y="3428126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Selected option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Axial support</a:t>
            </a:r>
            <a:endParaRPr lang="fr-FR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46" y="912815"/>
            <a:ext cx="4797831" cy="32093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307547" y="1356052"/>
            <a:ext cx="4244798" cy="2257369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2000" smtClean="0"/>
              <a:t>Mechanical structure capable to load the magnet up to 18 T (3 MN longitudinal force RMM @ 18 T) , with enough margin to perform an experimental exploration of the different parameters relevant to magnet performance.</a:t>
            </a:r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6127" y="4273172"/>
            <a:ext cx="8674184" cy="1667475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To allow a further exploration of the assembly parameters:</a:t>
            </a:r>
          </a:p>
          <a:p>
            <a:pPr lvl="1"/>
            <a:r>
              <a:rPr lang="en-US" sz="1800" dirty="0"/>
              <a:t>Two different sets of shells have been procured:</a:t>
            </a:r>
          </a:p>
          <a:p>
            <a:pPr lvl="2"/>
            <a:r>
              <a:rPr lang="en-US" sz="1800" dirty="0"/>
              <a:t>One shell, full length</a:t>
            </a:r>
          </a:p>
          <a:p>
            <a:pPr lvl="2"/>
            <a:r>
              <a:rPr lang="en-US" sz="1800" dirty="0"/>
              <a:t>Two shells, central split</a:t>
            </a:r>
          </a:p>
          <a:p>
            <a:pPr lvl="1"/>
            <a:r>
              <a:rPr lang="en-US" sz="1800" dirty="0"/>
              <a:t>Aluminum rods and stainless steel rods are under procurement.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240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3D </a:t>
            </a:r>
            <a:r>
              <a:rPr lang="fr-FR" sz="4000" b="1" dirty="0" err="1" smtClean="0"/>
              <a:t>Mechanical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analysis</a:t>
            </a:r>
            <a:endParaRPr lang="fr-FR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8608" r="20936" b="23327"/>
          <a:stretch/>
        </p:blipFill>
        <p:spPr>
          <a:xfrm>
            <a:off x="1668776" y="2416380"/>
            <a:ext cx="2994026" cy="147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0322" r="24644" b="20000"/>
          <a:stretch/>
        </p:blipFill>
        <p:spPr>
          <a:xfrm>
            <a:off x="4655998" y="2452380"/>
            <a:ext cx="2912108" cy="14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7683" r="21264" b="24252"/>
          <a:stretch/>
        </p:blipFill>
        <p:spPr>
          <a:xfrm>
            <a:off x="1668000" y="4337092"/>
            <a:ext cx="2993000" cy="1476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74467" y="4001179"/>
            <a:ext cx="1162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Cool-down</a:t>
            </a:r>
            <a:endParaRPr lang="en-GB" alt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52022" y="3940265"/>
            <a:ext cx="881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18 T</a:t>
            </a:r>
            <a:endParaRPr lang="en-GB" altLang="en-US" sz="9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95298" y="4022774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Assembly</a:t>
            </a:r>
            <a:endParaRPr lang="en-GB" altLang="en-US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28931" y="1193273"/>
            <a:ext cx="59025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Von Mises Stress [MPa]: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Peak stress in the straight section</a:t>
            </a:r>
            <a:endParaRPr lang="en-US" altLang="en-US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&lt;</a:t>
            </a:r>
            <a:r>
              <a:rPr lang="en-GB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150 at Pre-load, &lt;200 Cool-Down/Operation</a:t>
            </a:r>
            <a:endParaRPr lang="en-US" altLang="en-US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17683" r="22007" b="24252"/>
          <a:stretch/>
        </p:blipFill>
        <p:spPr>
          <a:xfrm>
            <a:off x="4584000" y="4337092"/>
            <a:ext cx="2993000" cy="14760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72100" y="3768141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101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2450" y="3012281"/>
            <a:ext cx="324110" cy="75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35551" y="3768141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160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17992" r="19681" b="23943"/>
          <a:stretch/>
        </p:blipFill>
        <p:spPr>
          <a:xfrm>
            <a:off x="7608000" y="2398380"/>
            <a:ext cx="2993000" cy="147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7683" r="22751" b="24252"/>
          <a:stretch/>
        </p:blipFill>
        <p:spPr>
          <a:xfrm>
            <a:off x="7500000" y="4337092"/>
            <a:ext cx="2993000" cy="1476000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687584" y="3768141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163 MPa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10011" y="3117007"/>
            <a:ext cx="0" cy="651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043332" y="2812355"/>
            <a:ext cx="211668" cy="955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</p:cNvCxnSpPr>
          <p:nvPr/>
        </p:nvCxnSpPr>
        <p:spPr>
          <a:xfrm>
            <a:off x="8062046" y="4029752"/>
            <a:ext cx="1271425" cy="7517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32547" y="5852599"/>
            <a:ext cx="309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Equivalent (Von Mises) Stress [MPa]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55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444815"/>
            <a:ext cx="10969139" cy="94044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ERMC-RMM : Graded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3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b="4263"/>
          <a:stretch/>
        </p:blipFill>
        <p:spPr>
          <a:xfrm>
            <a:off x="0" y="5230"/>
            <a:ext cx="12192000" cy="68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Magnetic</a:t>
            </a:r>
            <a:r>
              <a:rPr lang="fr-FR" sz="4000" b="1" dirty="0" smtClean="0"/>
              <a:t> design</a:t>
            </a:r>
            <a:endParaRPr lang="fr-FR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46089"/>
              </p:ext>
            </p:extLst>
          </p:nvPr>
        </p:nvGraphicFramePr>
        <p:xfrm>
          <a:off x="6538248" y="3038624"/>
          <a:ext cx="4375125" cy="3350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0497">
                  <a:extLst>
                    <a:ext uri="{9D8B030D-6E8A-4147-A177-3AD203B41FA5}">
                      <a16:colId xmlns:a16="http://schemas.microsoft.com/office/drawing/2014/main" val="522639386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1637673155"/>
                    </a:ext>
                  </a:extLst>
                </a:gridCol>
                <a:gridCol w="1154715">
                  <a:extLst>
                    <a:ext uri="{9D8B030D-6E8A-4147-A177-3AD203B41FA5}">
                      <a16:colId xmlns:a16="http://schemas.microsoft.com/office/drawing/2014/main" val="3258020093"/>
                    </a:ext>
                  </a:extLst>
                </a:gridCol>
                <a:gridCol w="488852">
                  <a:extLst>
                    <a:ext uri="{9D8B030D-6E8A-4147-A177-3AD203B41FA5}">
                      <a16:colId xmlns:a16="http://schemas.microsoft.com/office/drawing/2014/main" val="2502778952"/>
                    </a:ext>
                  </a:extLst>
                </a:gridCol>
                <a:gridCol w="452099">
                  <a:extLst>
                    <a:ext uri="{9D8B030D-6E8A-4147-A177-3AD203B41FA5}">
                      <a16:colId xmlns:a16="http://schemas.microsoft.com/office/drawing/2014/main" val="1892995945"/>
                    </a:ext>
                  </a:extLst>
                </a:gridCol>
              </a:tblGrid>
              <a:tr h="2222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GB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Non Graded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Graded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476413"/>
                  </a:ext>
                </a:extLst>
              </a:tr>
              <a:tr h="222223"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787247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strand diameter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88377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Cu/SC 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293532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 of strands/cable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36358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 turns/quadrant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9262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coil width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723183"/>
                  </a:ext>
                </a:extLst>
              </a:tr>
              <a:tr h="239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400" b="1" u="none" strike="noStrike" baseline="-25000" dirty="0" err="1">
                          <a:solidFill>
                            <a:schemeClr val="bg1"/>
                          </a:solidFill>
                          <a:effectLst/>
                        </a:rPr>
                        <a:t>nom</a:t>
                      </a:r>
                      <a:endParaRPr lang="en-GB" sz="14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8695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769340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</a:t>
                      </a:r>
                      <a:r>
                        <a:rPr lang="en-GB" sz="1400" b="1" u="none" strike="noStrike" baseline="-25000" dirty="0" err="1">
                          <a:solidFill>
                            <a:schemeClr val="bg1"/>
                          </a:solidFill>
                          <a:effectLst/>
                        </a:rPr>
                        <a:t>overall</a:t>
                      </a:r>
                      <a:endParaRPr lang="en-GB" sz="14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A/mm</a:t>
                      </a:r>
                      <a:r>
                        <a:rPr lang="en-GB" sz="14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834234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Ratio LF/JF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993106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GB" sz="1400" b="1" u="none" strike="noStrike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 </a:t>
                      </a: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nom</a:t>
                      </a:r>
                      <a:endParaRPr lang="en-GB" sz="1400" b="1" i="0" u="none" strike="noStrike" baseline="-250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464850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GB" sz="1400" b="1" u="none" strike="noStrike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at </a:t>
                      </a: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nom</a:t>
                      </a:r>
                      <a:endParaRPr lang="en-GB" sz="1400" b="1" i="0" u="none" strike="noStrike" baseline="-250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20740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1-B</a:t>
                      </a:r>
                      <a:r>
                        <a:rPr lang="en-GB" sz="1400" b="1" u="none" strike="noStrike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nom</a:t>
                      </a: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)/</a:t>
                      </a: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ss</a:t>
                      </a: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(1.9 K)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69043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/h 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 </a:t>
                      </a: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nom</a:t>
                      </a:r>
                      <a:endParaRPr lang="en-GB" sz="1400" b="1" i="0" u="none" strike="noStrike" baseline="-250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MPa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141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145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40571"/>
                  </a:ext>
                </a:extLst>
              </a:tr>
              <a:tr h="222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/w at </a:t>
                      </a:r>
                      <a:r>
                        <a:rPr lang="en-GB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GB" sz="1400" b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nom</a:t>
                      </a:r>
                      <a:endParaRPr lang="en-GB" sz="14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MPa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-49</a:t>
                      </a:r>
                      <a:endParaRPr kumimoji="0"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-55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3431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52" t="44790" r="12079" b="17239"/>
          <a:stretch/>
        </p:blipFill>
        <p:spPr>
          <a:xfrm>
            <a:off x="7560896" y="812074"/>
            <a:ext cx="3352477" cy="2080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24" t="30608" r="73882" b="27301"/>
          <a:stretch/>
        </p:blipFill>
        <p:spPr>
          <a:xfrm>
            <a:off x="6817416" y="746244"/>
            <a:ext cx="642257" cy="21187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7741" y="1064622"/>
            <a:ext cx="5103392" cy="5046467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Strong synergy with the </a:t>
            </a:r>
            <a:r>
              <a:rPr lang="en-US" sz="1800" dirty="0" err="1" smtClean="0"/>
              <a:t>EuroCirCol</a:t>
            </a:r>
            <a:r>
              <a:rPr lang="en-US" sz="1800" dirty="0" smtClean="0"/>
              <a:t> Block design option, slightly more conservative in some aspects: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16 T </a:t>
            </a:r>
            <a:r>
              <a:rPr lang="en-GB" sz="1600" dirty="0" smtClean="0"/>
              <a:t>bore field, with </a:t>
            </a:r>
            <a:r>
              <a:rPr lang="en-GB" sz="1600" dirty="0" smtClean="0">
                <a:solidFill>
                  <a:srgbClr val="FF0000"/>
                </a:solidFill>
              </a:rPr>
              <a:t>14 % margin</a:t>
            </a:r>
            <a:r>
              <a:rPr lang="en-GB" sz="1600" dirty="0" smtClean="0"/>
              <a:t>, using “available” critical current density (RMM critical current density, assuming 5 % cabling degradation)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20 % margin </a:t>
            </a:r>
            <a:r>
              <a:rPr lang="en-GB" sz="1600" dirty="0" smtClean="0"/>
              <a:t>in the </a:t>
            </a:r>
            <a:r>
              <a:rPr lang="en-GB" sz="1600" dirty="0" smtClean="0">
                <a:solidFill>
                  <a:srgbClr val="FF0000"/>
                </a:solidFill>
              </a:rPr>
              <a:t>low field</a:t>
            </a:r>
            <a:r>
              <a:rPr lang="en-GB" sz="1600" dirty="0" smtClean="0"/>
              <a:t> region, as the impact on coil size is relatively small.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Inner support thickness </a:t>
            </a:r>
            <a:r>
              <a:rPr lang="en-GB" sz="1600" dirty="0" smtClean="0"/>
              <a:t>of </a:t>
            </a:r>
            <a:r>
              <a:rPr lang="en-GB" sz="1600" dirty="0" smtClean="0">
                <a:solidFill>
                  <a:srgbClr val="FF0000"/>
                </a:solidFill>
              </a:rPr>
              <a:t>4 mm</a:t>
            </a:r>
            <a:r>
              <a:rPr lang="en-GB" sz="1600" dirty="0" smtClean="0"/>
              <a:t>. In a later stage, coil with 2 mm inner support can be produced to study the impact of the inner support on the performance.</a:t>
            </a:r>
          </a:p>
          <a:p>
            <a:pPr lvl="1"/>
            <a:r>
              <a:rPr lang="en-US" sz="1600" dirty="0" smtClean="0"/>
              <a:t>Minimum available copper to superconductor ration 1 instead of 0.8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38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1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Mechanical</a:t>
            </a:r>
            <a:r>
              <a:rPr lang="fr-FR" sz="4000" b="1" dirty="0" smtClean="0"/>
              <a:t> design</a:t>
            </a:r>
            <a:endParaRPr lang="fr-FR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721521"/>
            <a:ext cx="5338130" cy="2723880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Fulfills EuroCirCol Criteria. </a:t>
            </a:r>
          </a:p>
          <a:p>
            <a:pPr lvl="1"/>
            <a:r>
              <a:rPr lang="en-US" sz="2000" smtClean="0"/>
              <a:t>Max. Coil stress = 150 MPa at RT</a:t>
            </a:r>
          </a:p>
          <a:p>
            <a:pPr lvl="1"/>
            <a:r>
              <a:rPr lang="en-US" sz="2000" smtClean="0"/>
              <a:t>Max. Coil stress = 200 MPa at 1.9 K</a:t>
            </a:r>
            <a:endParaRPr lang="en-GB" sz="2000" smtClean="0"/>
          </a:p>
          <a:p>
            <a:pPr lvl="1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4530" r="28228" b="4298"/>
          <a:stretch/>
        </p:blipFill>
        <p:spPr>
          <a:xfrm>
            <a:off x="6873124" y="1688076"/>
            <a:ext cx="3799040" cy="371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9" y="3701143"/>
            <a:ext cx="2227943" cy="167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15" y="3707069"/>
            <a:ext cx="2264020" cy="17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8155" y="746699"/>
            <a:ext cx="11619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Accelerator magnets in Nb</a:t>
            </a:r>
            <a:r>
              <a:rPr lang="en-GB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Sn technology are becoming reality in HILUMI.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Still, the distance between 11 T and 16 T is large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I believe that the conductor can be greatly improved in both performance and cost. Recent results on artificial pinning and introduction of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Gd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oxides are impressive. Perhaps the US MDP should reconsider the situation of Nb</a:t>
            </a:r>
            <a:r>
              <a:rPr lang="en-GB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Sn.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The commitment of the US MDP in developing a new generation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en-GB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Sn models would be extremely useful for the 16 T Program for the FCC or for a HE-LHC.        It will not only widen the opportunities of success with new ideas and models, but also contribute to maintain, after the HL-LHC, an effective channel of  sharing of knowledge between laboratories.</a:t>
            </a:r>
          </a:p>
        </p:txBody>
      </p:sp>
    </p:spTree>
    <p:extLst>
      <p:ext uri="{BB962C8B-B14F-4D97-AF65-F5344CB8AC3E}">
        <p14:creationId xmlns:p14="http://schemas.microsoft.com/office/powerpoint/2010/main" val="39243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1" y="1577380"/>
            <a:ext cx="804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Thank you for your attention</a:t>
            </a:r>
            <a:endParaRPr lang="fr-FR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77" y="2986658"/>
            <a:ext cx="2016869" cy="96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48" y="3066172"/>
            <a:ext cx="2127153" cy="8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6"/>
          <p:cNvPicPr>
            <a:picLocks noChangeAspect="1"/>
          </p:cNvPicPr>
          <p:nvPr/>
        </p:nvPicPr>
        <p:blipFill rotWithShape="1">
          <a:blip r:embed="rId3"/>
          <a:srcRect t="7782" b="26122"/>
          <a:stretch/>
        </p:blipFill>
        <p:spPr>
          <a:xfrm>
            <a:off x="0" y="293298"/>
            <a:ext cx="12204835" cy="65647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22433" y="2649570"/>
            <a:ext cx="1440000" cy="1440000"/>
          </a:xfrm>
          <a:prstGeom prst="roundRect">
            <a:avLst>
              <a:gd name="adj" fmla="val 4512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</a:rPr>
              <a:t>32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dirty="0">
                <a:solidFill>
                  <a:prstClr val="white"/>
                </a:solidFill>
              </a:rPr>
              <a:t>Countries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445" y="1068618"/>
            <a:ext cx="1495977" cy="1440000"/>
          </a:xfrm>
          <a:prstGeom prst="roundRect">
            <a:avLst>
              <a:gd name="adj" fmla="val 4512"/>
            </a:avLst>
          </a:prstGeom>
          <a:solidFill>
            <a:srgbClr val="FF85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</a:rPr>
              <a:t>113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dirty="0">
                <a:solidFill>
                  <a:prstClr val="white"/>
                </a:solidFill>
              </a:rPr>
              <a:t>Institutes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4445" y="4230522"/>
            <a:ext cx="1446586" cy="1441608"/>
            <a:chOff x="5729374" y="5011728"/>
            <a:chExt cx="1446586" cy="14416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9374" y="5027801"/>
              <a:ext cx="1440001" cy="1425535"/>
            </a:xfrm>
            <a:prstGeom prst="roundRect">
              <a:avLst>
                <a:gd name="adj" fmla="val 3715"/>
              </a:avLst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5735960" y="5011728"/>
              <a:ext cx="1440000" cy="1440000"/>
            </a:xfrm>
            <a:prstGeom prst="roundRect">
              <a:avLst>
                <a:gd name="adj" fmla="val 4512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EC</a:t>
              </a:r>
              <a:r>
                <a:rPr lang="en-US" sz="6000" dirty="0"/>
                <a:t>  </a:t>
              </a:r>
              <a:endParaRPr lang="en-US" dirty="0"/>
            </a:p>
            <a:p>
              <a:pPr algn="ctr"/>
              <a:r>
                <a:rPr lang="en-US" dirty="0"/>
                <a:t>H2020</a:t>
              </a:r>
            </a:p>
          </p:txBody>
        </p:sp>
      </p:grpSp>
      <p:sp>
        <p:nvSpPr>
          <p:cNvPr id="2" name="Oval 1"/>
          <p:cNvSpPr>
            <a:spLocks noChangeAspect="1"/>
          </p:cNvSpPr>
          <p:nvPr/>
        </p:nvSpPr>
        <p:spPr>
          <a:xfrm>
            <a:off x="10910934" y="5806040"/>
            <a:ext cx="153938" cy="144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68508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kern="0" dirty="0" smtClean="0"/>
              <a:t>FCC Collaboration </a:t>
            </a:r>
            <a:r>
              <a:rPr lang="en-US" sz="4800" kern="0" dirty="0"/>
              <a:t>&amp; Industry Relations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39886" y="3928597"/>
            <a:ext cx="756824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International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collaboration (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CERN as host lab) to study: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100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TeV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pp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-collider (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FCC-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hh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) 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~100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km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tunnel infrastructure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Geneva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area, site specific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e</a:t>
            </a:r>
            <a:r>
              <a:rPr kumimoji="0" lang="en-US" sz="20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+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e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-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collider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(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FCC-ee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),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as potential first step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HE-LHC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with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FCC-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hh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technology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p-e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(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FCC-he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)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option,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e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-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from ERL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5689" y="6283088"/>
            <a:ext cx="3833552" cy="40011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in 100 </a:t>
            </a:r>
            <a:r>
              <a:rPr lang="fr-CH" sz="2000" b="1" kern="0" dirty="0" smtClean="0">
                <a:solidFill>
                  <a:srgbClr val="FF0000"/>
                </a:solidFill>
                <a:sym typeface="Symbol"/>
              </a:rPr>
              <a:t>km  ~16 T   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2678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10173" r="3275" b="8368"/>
          <a:stretch/>
        </p:blipFill>
        <p:spPr>
          <a:xfrm>
            <a:off x="884064" y="1012424"/>
            <a:ext cx="10078211" cy="5560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3916" y="4324616"/>
            <a:ext cx="3833552" cy="40011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in 100 </a:t>
            </a:r>
            <a:r>
              <a:rPr lang="fr-CH" sz="2000" b="1" kern="0" dirty="0" smtClean="0">
                <a:solidFill>
                  <a:srgbClr val="FF0000"/>
                </a:solidFill>
                <a:sym typeface="Symbol"/>
              </a:rPr>
              <a:t>km  ~16 T   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FCC Tunnel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97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642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layout_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63" y="1366632"/>
            <a:ext cx="4744107" cy="494177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8451" y="634393"/>
            <a:ext cx="60675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Two high-luminosity experiments (A &amp; G)</a:t>
            </a:r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Two other experiments combined with injection (L &amp; B)</a:t>
            </a:r>
          </a:p>
          <a:p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Two collimation insertions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err="1"/>
              <a:t>B</a:t>
            </a:r>
            <a:r>
              <a:rPr lang="en-GB" sz="2400" dirty="0" err="1" smtClean="0"/>
              <a:t>etatron</a:t>
            </a:r>
            <a:r>
              <a:rPr lang="en-GB" sz="2400" dirty="0" smtClean="0"/>
              <a:t> cleaning (J)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/>
              <a:t>M</a:t>
            </a:r>
            <a:r>
              <a:rPr lang="en-GB" sz="2400" dirty="0" smtClean="0"/>
              <a:t>omentum cleaning (F)</a:t>
            </a:r>
          </a:p>
          <a:p>
            <a:pPr marL="800100" lvl="1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Extraction insertion (D)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Clean insertion with RF (H)</a:t>
            </a:r>
          </a:p>
          <a:p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Compatible with LHC or SPS as injector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6619888" y="817725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Circumference 97.8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FCC-</a:t>
            </a:r>
            <a:r>
              <a:rPr lang="en-US" sz="4000" b="1" dirty="0" err="1" smtClean="0"/>
              <a:t>hh</a:t>
            </a:r>
            <a:r>
              <a:rPr lang="en-US" sz="4000" b="1" dirty="0" smtClean="0"/>
              <a:t> layout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769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4849"/>
          <a:stretch/>
        </p:blipFill>
        <p:spPr>
          <a:xfrm>
            <a:off x="477078" y="1140221"/>
            <a:ext cx="5351228" cy="528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20857"/>
          <a:stretch/>
        </p:blipFill>
        <p:spPr>
          <a:xfrm>
            <a:off x="6003235" y="1206869"/>
            <a:ext cx="5780598" cy="5336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49" y="1425020"/>
            <a:ext cx="1341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FCC-</a:t>
            </a:r>
            <a:r>
              <a:rPr lang="en-US" sz="3200" dirty="0" err="1" smtClean="0"/>
              <a:t>ee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43103" y="1423283"/>
            <a:ext cx="1367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FCC-</a:t>
            </a:r>
            <a:r>
              <a:rPr lang="en-US" sz="3200" dirty="0" err="1" smtClean="0"/>
              <a:t>hh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424160" y="1140221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5.5 m diameter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Tunnel integration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77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7" y="5642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5681" y="1225104"/>
            <a:ext cx="10893128" cy="4178515"/>
            <a:chOff x="871215" y="1428000"/>
            <a:chExt cx="10893128" cy="4626754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71215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296" name="Straight Connector 295"/>
            <p:cNvCxnSpPr/>
            <p:nvPr/>
          </p:nvCxnSpPr>
          <p:spPr>
            <a:xfrm>
              <a:off x="1345864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297" name="Straight Connector 296"/>
            <p:cNvCxnSpPr/>
            <p:nvPr/>
          </p:nvCxnSpPr>
          <p:spPr>
            <a:xfrm>
              <a:off x="1820512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298" name="Straight Connector 297"/>
            <p:cNvCxnSpPr/>
            <p:nvPr/>
          </p:nvCxnSpPr>
          <p:spPr>
            <a:xfrm>
              <a:off x="2295161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299" name="Straight Connector 298"/>
            <p:cNvCxnSpPr/>
            <p:nvPr/>
          </p:nvCxnSpPr>
          <p:spPr>
            <a:xfrm>
              <a:off x="2769810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0" name="Straight Connector 299"/>
            <p:cNvCxnSpPr/>
            <p:nvPr/>
          </p:nvCxnSpPr>
          <p:spPr>
            <a:xfrm>
              <a:off x="3244458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1" name="Straight Connector 300"/>
            <p:cNvCxnSpPr/>
            <p:nvPr/>
          </p:nvCxnSpPr>
          <p:spPr>
            <a:xfrm>
              <a:off x="3719107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2" name="Straight Connector 301"/>
            <p:cNvCxnSpPr/>
            <p:nvPr/>
          </p:nvCxnSpPr>
          <p:spPr>
            <a:xfrm>
              <a:off x="4193756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3" name="Straight Connector 302"/>
            <p:cNvCxnSpPr/>
            <p:nvPr/>
          </p:nvCxnSpPr>
          <p:spPr>
            <a:xfrm>
              <a:off x="4668405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4" name="Straight Connector 303"/>
            <p:cNvCxnSpPr/>
            <p:nvPr/>
          </p:nvCxnSpPr>
          <p:spPr>
            <a:xfrm>
              <a:off x="5143053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5" name="Straight Connector 304"/>
            <p:cNvCxnSpPr/>
            <p:nvPr/>
          </p:nvCxnSpPr>
          <p:spPr>
            <a:xfrm>
              <a:off x="5617702" y="1428000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6" name="Straight Connector 305"/>
            <p:cNvCxnSpPr/>
            <p:nvPr/>
          </p:nvCxnSpPr>
          <p:spPr>
            <a:xfrm>
              <a:off x="6092351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7" name="Straight Connector 306"/>
            <p:cNvCxnSpPr/>
            <p:nvPr/>
          </p:nvCxnSpPr>
          <p:spPr>
            <a:xfrm>
              <a:off x="6566999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8" name="Straight Connector 307"/>
            <p:cNvCxnSpPr/>
            <p:nvPr/>
          </p:nvCxnSpPr>
          <p:spPr>
            <a:xfrm>
              <a:off x="7010125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09" name="Straight Connector 308"/>
            <p:cNvCxnSpPr/>
            <p:nvPr/>
          </p:nvCxnSpPr>
          <p:spPr>
            <a:xfrm>
              <a:off x="7484774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10" name="Straight Connector 309"/>
            <p:cNvCxnSpPr/>
            <p:nvPr/>
          </p:nvCxnSpPr>
          <p:spPr>
            <a:xfrm>
              <a:off x="7959423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11" name="Straight Connector 310"/>
            <p:cNvCxnSpPr/>
            <p:nvPr/>
          </p:nvCxnSpPr>
          <p:spPr>
            <a:xfrm>
              <a:off x="8434072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12" name="Straight Connector 311"/>
            <p:cNvCxnSpPr/>
            <p:nvPr/>
          </p:nvCxnSpPr>
          <p:spPr>
            <a:xfrm>
              <a:off x="8908720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13" name="Straight Connector 312"/>
            <p:cNvCxnSpPr/>
            <p:nvPr/>
          </p:nvCxnSpPr>
          <p:spPr>
            <a:xfrm>
              <a:off x="9383369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14" name="Straight Connector 313"/>
            <p:cNvCxnSpPr/>
            <p:nvPr/>
          </p:nvCxnSpPr>
          <p:spPr>
            <a:xfrm>
              <a:off x="9858018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15" name="Straight Connector 314"/>
            <p:cNvCxnSpPr/>
            <p:nvPr/>
          </p:nvCxnSpPr>
          <p:spPr>
            <a:xfrm>
              <a:off x="10332666" y="1445276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60" name="Straight Connector 359"/>
            <p:cNvCxnSpPr/>
            <p:nvPr/>
          </p:nvCxnSpPr>
          <p:spPr>
            <a:xfrm>
              <a:off x="10815046" y="1446754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61" name="Straight Connector 360"/>
            <p:cNvCxnSpPr/>
            <p:nvPr/>
          </p:nvCxnSpPr>
          <p:spPr>
            <a:xfrm>
              <a:off x="11289694" y="1446754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  <p:cxnSp>
          <p:nvCxnSpPr>
            <p:cNvPr id="362" name="Straight Connector 361"/>
            <p:cNvCxnSpPr/>
            <p:nvPr/>
          </p:nvCxnSpPr>
          <p:spPr>
            <a:xfrm>
              <a:off x="11764343" y="1446754"/>
              <a:ext cx="0" cy="4608000"/>
            </a:xfrm>
            <a:prstGeom prst="line">
              <a:avLst/>
            </a:prstGeom>
            <a:noFill/>
            <a:ln w="19050" cap="flat" cmpd="sng" algn="ctr">
              <a:solidFill>
                <a:srgbClr val="0C377B"/>
              </a:solidFill>
              <a:prstDash val="solid"/>
            </a:ln>
            <a:effectLst>
              <a:glow rad="63500">
                <a:srgbClr val="0C377B">
                  <a:tint val="30000"/>
                  <a:shade val="95000"/>
                  <a:satMod val="300000"/>
                  <a:alpha val="50000"/>
                </a:srgbClr>
              </a:glow>
            </a:effectLst>
          </p:spPr>
        </p:cxnSp>
      </p:grpSp>
      <p:sp>
        <p:nvSpPr>
          <p:cNvPr id="294" name="Rectangle 293"/>
          <p:cNvSpPr/>
          <p:nvPr/>
        </p:nvSpPr>
        <p:spPr>
          <a:xfrm>
            <a:off x="214698" y="708056"/>
            <a:ext cx="11185673" cy="377163"/>
          </a:xfrm>
          <a:prstGeom prst="rect">
            <a:avLst/>
          </a:prstGeom>
          <a:gradFill rotWithShape="1">
            <a:gsLst>
              <a:gs pos="0">
                <a:srgbClr val="0C377B">
                  <a:tint val="73000"/>
                  <a:satMod val="150000"/>
                </a:srgbClr>
              </a:gs>
              <a:gs pos="25000">
                <a:srgbClr val="0C377B">
                  <a:tint val="96000"/>
                  <a:shade val="80000"/>
                  <a:satMod val="105000"/>
                </a:srgbClr>
              </a:gs>
              <a:gs pos="38000">
                <a:srgbClr val="0C377B">
                  <a:tint val="96000"/>
                  <a:shade val="59000"/>
                  <a:satMod val="120000"/>
                </a:srgbClr>
              </a:gs>
              <a:gs pos="55000">
                <a:srgbClr val="0C377B">
                  <a:shade val="57000"/>
                  <a:satMod val="120000"/>
                </a:srgbClr>
              </a:gs>
              <a:gs pos="80000">
                <a:srgbClr val="0C377B">
                  <a:shade val="56000"/>
                  <a:satMod val="145000"/>
                </a:srgbClr>
              </a:gs>
              <a:gs pos="88000">
                <a:srgbClr val="0C377B">
                  <a:shade val="63000"/>
                  <a:satMod val="160000"/>
                </a:srgbClr>
              </a:gs>
              <a:gs pos="100000">
                <a:srgbClr val="0C377B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245646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1180730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2129394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3075025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4020655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4979470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940229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6892129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8778305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9738736" y="721419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4265684" y="2970126"/>
            <a:ext cx="3288204" cy="240324"/>
          </a:xfrm>
          <a:prstGeom prst="rect">
            <a:avLst/>
          </a:prstGeom>
          <a:gradFill rotWithShape="1">
            <a:gsLst>
              <a:gs pos="0">
                <a:srgbClr val="4F9A06">
                  <a:tint val="73000"/>
                  <a:satMod val="150000"/>
                </a:srgbClr>
              </a:gs>
              <a:gs pos="25000">
                <a:srgbClr val="4F9A06">
                  <a:tint val="96000"/>
                  <a:shade val="80000"/>
                  <a:satMod val="105000"/>
                </a:srgbClr>
              </a:gs>
              <a:gs pos="38000">
                <a:srgbClr val="4F9A06">
                  <a:tint val="96000"/>
                  <a:shade val="59000"/>
                  <a:satMod val="120000"/>
                </a:srgbClr>
              </a:gs>
              <a:gs pos="55000">
                <a:srgbClr val="4F9A06">
                  <a:shade val="57000"/>
                  <a:satMod val="120000"/>
                </a:srgbClr>
              </a:gs>
              <a:gs pos="80000">
                <a:srgbClr val="4F9A06">
                  <a:shade val="56000"/>
                  <a:satMod val="145000"/>
                </a:srgbClr>
              </a:gs>
              <a:gs pos="88000">
                <a:srgbClr val="4F9A06">
                  <a:shade val="63000"/>
                  <a:satMod val="160000"/>
                </a:srgbClr>
              </a:gs>
              <a:gs pos="100000">
                <a:srgbClr val="4F9A06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F9A06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4F9A06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Civil Engineering FCC-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ring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169139" y="1658745"/>
            <a:ext cx="2188838" cy="227438"/>
          </a:xfrm>
          <a:prstGeom prst="rect">
            <a:avLst/>
          </a:prstGeom>
          <a:gradFill rotWithShape="1">
            <a:gsLst>
              <a:gs pos="0">
                <a:srgbClr val="A40000">
                  <a:tint val="73000"/>
                  <a:satMod val="150000"/>
                </a:srgbClr>
              </a:gs>
              <a:gs pos="25000">
                <a:srgbClr val="A40000">
                  <a:tint val="96000"/>
                  <a:shade val="80000"/>
                  <a:satMod val="105000"/>
                </a:srgbClr>
              </a:gs>
              <a:gs pos="38000">
                <a:srgbClr val="A40000">
                  <a:tint val="96000"/>
                  <a:shade val="59000"/>
                  <a:satMod val="120000"/>
                </a:srgbClr>
              </a:gs>
              <a:gs pos="55000">
                <a:srgbClr val="A40000">
                  <a:shade val="57000"/>
                  <a:satMod val="120000"/>
                </a:srgbClr>
              </a:gs>
              <a:gs pos="80000">
                <a:srgbClr val="A40000">
                  <a:shade val="56000"/>
                  <a:satMod val="145000"/>
                </a:srgbClr>
              </a:gs>
              <a:gs pos="88000">
                <a:srgbClr val="A40000">
                  <a:shade val="63000"/>
                  <a:satMod val="160000"/>
                </a:srgbClr>
              </a:gs>
              <a:gs pos="100000">
                <a:srgbClr val="A4000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A4000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A4000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Dipole short models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3576373" y="2157100"/>
            <a:ext cx="2569961" cy="227438"/>
          </a:xfrm>
          <a:prstGeom prst="rect">
            <a:avLst/>
          </a:prstGeom>
          <a:gradFill rotWithShape="1">
            <a:gsLst>
              <a:gs pos="0">
                <a:srgbClr val="A40000">
                  <a:tint val="73000"/>
                  <a:satMod val="150000"/>
                </a:srgbClr>
              </a:gs>
              <a:gs pos="25000">
                <a:srgbClr val="A40000">
                  <a:tint val="96000"/>
                  <a:shade val="80000"/>
                  <a:satMod val="105000"/>
                </a:srgbClr>
              </a:gs>
              <a:gs pos="38000">
                <a:srgbClr val="A40000">
                  <a:tint val="96000"/>
                  <a:shade val="59000"/>
                  <a:satMod val="120000"/>
                </a:srgbClr>
              </a:gs>
              <a:gs pos="55000">
                <a:srgbClr val="A40000">
                  <a:shade val="57000"/>
                  <a:satMod val="120000"/>
                </a:srgbClr>
              </a:gs>
              <a:gs pos="80000">
                <a:srgbClr val="A40000">
                  <a:shade val="56000"/>
                  <a:satMod val="145000"/>
                </a:srgbClr>
              </a:gs>
              <a:gs pos="88000">
                <a:srgbClr val="A40000">
                  <a:shade val="63000"/>
                  <a:satMod val="160000"/>
                </a:srgbClr>
              </a:gs>
              <a:gs pos="100000">
                <a:srgbClr val="A4000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A4000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A4000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16 T dipole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i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ndust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. prototypes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6160999" y="2399593"/>
            <a:ext cx="1858448" cy="232035"/>
          </a:xfrm>
          <a:prstGeom prst="rect">
            <a:avLst/>
          </a:prstGeom>
          <a:gradFill rotWithShape="1">
            <a:gsLst>
              <a:gs pos="0">
                <a:srgbClr val="A40000">
                  <a:tint val="73000"/>
                  <a:satMod val="150000"/>
                </a:srgbClr>
              </a:gs>
              <a:gs pos="25000">
                <a:srgbClr val="A40000">
                  <a:tint val="96000"/>
                  <a:shade val="80000"/>
                  <a:satMod val="105000"/>
                </a:srgbClr>
              </a:gs>
              <a:gs pos="38000">
                <a:srgbClr val="A40000">
                  <a:tint val="96000"/>
                  <a:shade val="59000"/>
                  <a:satMod val="120000"/>
                </a:srgbClr>
              </a:gs>
              <a:gs pos="55000">
                <a:srgbClr val="A40000">
                  <a:shade val="57000"/>
                  <a:satMod val="120000"/>
                </a:srgbClr>
              </a:gs>
              <a:gs pos="80000">
                <a:srgbClr val="A40000">
                  <a:shade val="56000"/>
                  <a:satMod val="145000"/>
                </a:srgbClr>
              </a:gs>
              <a:gs pos="88000">
                <a:srgbClr val="A40000">
                  <a:shade val="63000"/>
                  <a:satMod val="160000"/>
                </a:srgbClr>
              </a:gs>
              <a:gs pos="100000">
                <a:srgbClr val="A4000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A4000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A4000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16 T dipoles 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preseries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Narrow" charset="0"/>
              <a:cs typeface="Arial Narrow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8035525" y="2649902"/>
            <a:ext cx="2352962" cy="230393"/>
          </a:xfrm>
          <a:prstGeom prst="rect">
            <a:avLst/>
          </a:prstGeom>
          <a:gradFill rotWithShape="1">
            <a:gsLst>
              <a:gs pos="0">
                <a:srgbClr val="A40000">
                  <a:tint val="73000"/>
                  <a:satMod val="150000"/>
                </a:srgbClr>
              </a:gs>
              <a:gs pos="25000">
                <a:srgbClr val="A40000">
                  <a:tint val="96000"/>
                  <a:shade val="80000"/>
                  <a:satMod val="105000"/>
                </a:srgbClr>
              </a:gs>
              <a:gs pos="38000">
                <a:srgbClr val="A40000">
                  <a:tint val="96000"/>
                  <a:shade val="59000"/>
                  <a:satMod val="120000"/>
                </a:srgbClr>
              </a:gs>
              <a:gs pos="55000">
                <a:srgbClr val="A40000">
                  <a:shade val="57000"/>
                  <a:satMod val="120000"/>
                </a:srgbClr>
              </a:gs>
              <a:gs pos="80000">
                <a:srgbClr val="A40000">
                  <a:shade val="56000"/>
                  <a:satMod val="145000"/>
                </a:srgbClr>
              </a:gs>
              <a:gs pos="88000">
                <a:srgbClr val="A40000">
                  <a:shade val="63000"/>
                  <a:satMod val="160000"/>
                </a:srgbClr>
              </a:gs>
              <a:gs pos="100000">
                <a:srgbClr val="A4000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A4000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A4000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16 T series production</a:t>
            </a:r>
          </a:p>
        </p:txBody>
      </p:sp>
      <p:sp>
        <p:nvSpPr>
          <p:cNvPr id="333" name="TextBox 332"/>
          <p:cNvSpPr txBox="1"/>
          <p:nvPr/>
        </p:nvSpPr>
        <p:spPr>
          <a:xfrm rot="16200000">
            <a:off x="-444982" y="2235630"/>
            <a:ext cx="11823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SC Magnets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302731" y="3864231"/>
            <a:ext cx="3318138" cy="269108"/>
          </a:xfrm>
          <a:prstGeom prst="rect">
            <a:avLst/>
          </a:prstGeom>
          <a:gradFill rotWithShape="1">
            <a:gsLst>
              <a:gs pos="0">
                <a:srgbClr val="0C377B">
                  <a:tint val="73000"/>
                  <a:satMod val="150000"/>
                </a:srgbClr>
              </a:gs>
              <a:gs pos="25000">
                <a:srgbClr val="0C377B">
                  <a:tint val="96000"/>
                  <a:shade val="80000"/>
                  <a:satMod val="105000"/>
                </a:srgbClr>
              </a:gs>
              <a:gs pos="38000">
                <a:srgbClr val="0C377B">
                  <a:tint val="96000"/>
                  <a:shade val="59000"/>
                  <a:satMod val="120000"/>
                </a:srgbClr>
              </a:gs>
              <a:gs pos="55000">
                <a:srgbClr val="0C377B">
                  <a:shade val="57000"/>
                  <a:satMod val="120000"/>
                </a:srgbClr>
              </a:gs>
              <a:gs pos="80000">
                <a:srgbClr val="0C377B">
                  <a:shade val="56000"/>
                  <a:satMod val="145000"/>
                </a:srgbClr>
              </a:gs>
              <a:gs pos="88000">
                <a:srgbClr val="0C377B">
                  <a:shade val="63000"/>
                  <a:satMod val="160000"/>
                </a:srgbClr>
              </a:gs>
              <a:gs pos="100000">
                <a:srgbClr val="0C377B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0C377B">
                <a:shade val="30000"/>
                <a:satMod val="2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 FCC-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ring + injector</a:t>
            </a:r>
          </a:p>
        </p:txBody>
      </p:sp>
      <p:cxnSp>
        <p:nvCxnSpPr>
          <p:cNvPr id="338" name="Straight Connector 337"/>
          <p:cNvCxnSpPr/>
          <p:nvPr/>
        </p:nvCxnSpPr>
        <p:spPr>
          <a:xfrm flipH="1">
            <a:off x="173420" y="2910550"/>
            <a:ext cx="11230784" cy="0"/>
          </a:xfrm>
          <a:prstGeom prst="line">
            <a:avLst/>
          </a:prstGeom>
          <a:noFill/>
          <a:ln w="19050" cap="flat" cmpd="sng" algn="ctr">
            <a:solidFill>
              <a:srgbClr val="0C377B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339" name="Straight Connector 338"/>
          <p:cNvCxnSpPr/>
          <p:nvPr/>
        </p:nvCxnSpPr>
        <p:spPr>
          <a:xfrm flipH="1">
            <a:off x="173420" y="3835184"/>
            <a:ext cx="11230784" cy="0"/>
          </a:xfrm>
          <a:prstGeom prst="line">
            <a:avLst/>
          </a:prstGeom>
          <a:noFill/>
          <a:ln w="19050" cap="flat" cmpd="sng" algn="ctr">
            <a:solidFill>
              <a:srgbClr val="0C377B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340" name="Straight Connector 339"/>
          <p:cNvCxnSpPr/>
          <p:nvPr/>
        </p:nvCxnSpPr>
        <p:spPr>
          <a:xfrm flipH="1">
            <a:off x="173420" y="4739042"/>
            <a:ext cx="11230784" cy="0"/>
          </a:xfrm>
          <a:prstGeom prst="line">
            <a:avLst/>
          </a:prstGeom>
          <a:noFill/>
          <a:ln w="19050" cap="flat" cmpd="sng" algn="ctr">
            <a:solidFill>
              <a:srgbClr val="0C377B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341" name="Straight Connector 340"/>
          <p:cNvCxnSpPr/>
          <p:nvPr/>
        </p:nvCxnSpPr>
        <p:spPr>
          <a:xfrm flipH="1">
            <a:off x="173420" y="5405699"/>
            <a:ext cx="11230784" cy="0"/>
          </a:xfrm>
          <a:prstGeom prst="line">
            <a:avLst/>
          </a:prstGeom>
          <a:noFill/>
          <a:ln w="19050" cap="flat" cmpd="sng" algn="ctr">
            <a:solidFill>
              <a:srgbClr val="0C377B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342" name="Straight Connector 341"/>
          <p:cNvCxnSpPr/>
          <p:nvPr/>
        </p:nvCxnSpPr>
        <p:spPr>
          <a:xfrm flipH="1">
            <a:off x="169139" y="1630684"/>
            <a:ext cx="11230784" cy="0"/>
          </a:xfrm>
          <a:prstGeom prst="line">
            <a:avLst/>
          </a:prstGeom>
          <a:noFill/>
          <a:ln w="19050" cap="flat" cmpd="sng" algn="ctr">
            <a:solidFill>
              <a:srgbClr val="0C377B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343" name="TextBox 342"/>
          <p:cNvSpPr txBox="1"/>
          <p:nvPr/>
        </p:nvSpPr>
        <p:spPr>
          <a:xfrm rot="16200000">
            <a:off x="-175783" y="3252455"/>
            <a:ext cx="6439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9A0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FCC-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9A0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hh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4F9A06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 rot="16200000">
            <a:off x="-168175" y="4004042"/>
            <a:ext cx="6287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FCC-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ee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 rot="16200000">
            <a:off x="-187196" y="4924369"/>
            <a:ext cx="666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HE-LHC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47" name="Diamond 346"/>
          <p:cNvSpPr/>
          <p:nvPr/>
        </p:nvSpPr>
        <p:spPr>
          <a:xfrm>
            <a:off x="537739" y="1315652"/>
            <a:ext cx="230074" cy="188582"/>
          </a:xfrm>
          <a:prstGeom prst="diamond">
            <a:avLst/>
          </a:prstGeom>
          <a:gradFill rotWithShape="1">
            <a:gsLst>
              <a:gs pos="0">
                <a:srgbClr val="EF2929">
                  <a:tint val="73000"/>
                  <a:satMod val="150000"/>
                </a:srgbClr>
              </a:gs>
              <a:gs pos="25000">
                <a:srgbClr val="EF2929">
                  <a:tint val="96000"/>
                  <a:shade val="80000"/>
                  <a:satMod val="105000"/>
                </a:srgbClr>
              </a:gs>
              <a:gs pos="38000">
                <a:srgbClr val="EF2929">
                  <a:tint val="96000"/>
                  <a:shade val="59000"/>
                  <a:satMod val="120000"/>
                </a:srgbClr>
              </a:gs>
              <a:gs pos="55000">
                <a:srgbClr val="EF2929">
                  <a:shade val="57000"/>
                  <a:satMod val="120000"/>
                </a:srgbClr>
              </a:gs>
              <a:gs pos="80000">
                <a:srgbClr val="EF2929">
                  <a:shade val="56000"/>
                  <a:satMod val="145000"/>
                </a:srgbClr>
              </a:gs>
              <a:gs pos="88000">
                <a:srgbClr val="EF2929">
                  <a:shade val="63000"/>
                  <a:satMod val="160000"/>
                </a:srgbClr>
              </a:gs>
              <a:gs pos="100000">
                <a:srgbClr val="EF2929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EF2929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EF2929">
                <a:shade val="30000"/>
                <a:satMod val="2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" name="Diamond 350"/>
          <p:cNvSpPr/>
          <p:nvPr/>
        </p:nvSpPr>
        <p:spPr>
          <a:xfrm>
            <a:off x="3267418" y="1297290"/>
            <a:ext cx="230074" cy="188582"/>
          </a:xfrm>
          <a:prstGeom prst="diamond">
            <a:avLst/>
          </a:prstGeom>
          <a:gradFill rotWithShape="1">
            <a:gsLst>
              <a:gs pos="0">
                <a:srgbClr val="EF2929">
                  <a:tint val="73000"/>
                  <a:satMod val="150000"/>
                </a:srgbClr>
              </a:gs>
              <a:gs pos="25000">
                <a:srgbClr val="EF2929">
                  <a:tint val="96000"/>
                  <a:shade val="80000"/>
                  <a:satMod val="105000"/>
                </a:srgbClr>
              </a:gs>
              <a:gs pos="38000">
                <a:srgbClr val="EF2929">
                  <a:tint val="96000"/>
                  <a:shade val="59000"/>
                  <a:satMod val="120000"/>
                </a:srgbClr>
              </a:gs>
              <a:gs pos="55000">
                <a:srgbClr val="EF2929">
                  <a:shade val="57000"/>
                  <a:satMod val="120000"/>
                </a:srgbClr>
              </a:gs>
              <a:gs pos="80000">
                <a:srgbClr val="EF2929">
                  <a:shade val="56000"/>
                  <a:satMod val="145000"/>
                </a:srgbClr>
              </a:gs>
              <a:gs pos="88000">
                <a:srgbClr val="EF2929">
                  <a:shade val="63000"/>
                  <a:satMod val="160000"/>
                </a:srgbClr>
              </a:gs>
              <a:gs pos="100000">
                <a:srgbClr val="EF2929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EF2929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EF2929">
                <a:shade val="30000"/>
                <a:satMod val="2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3622149" y="1285059"/>
            <a:ext cx="4861319" cy="18990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 Update 2026 – assumed project decision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7565400" y="5097027"/>
            <a:ext cx="2361731" cy="283078"/>
          </a:xfrm>
          <a:prstGeom prst="rect">
            <a:avLst/>
          </a:prstGeom>
          <a:gradFill rotWithShape="1">
            <a:gsLst>
              <a:gs pos="0">
                <a:srgbClr val="5197CC">
                  <a:tint val="73000"/>
                  <a:satMod val="150000"/>
                </a:srgbClr>
              </a:gs>
              <a:gs pos="25000">
                <a:srgbClr val="5197CC">
                  <a:tint val="96000"/>
                  <a:shade val="80000"/>
                  <a:satMod val="105000"/>
                </a:srgbClr>
              </a:gs>
              <a:gs pos="38000">
                <a:srgbClr val="5197CC">
                  <a:tint val="96000"/>
                  <a:shade val="59000"/>
                  <a:satMod val="120000"/>
                </a:srgbClr>
              </a:gs>
              <a:gs pos="55000">
                <a:srgbClr val="5197CC">
                  <a:shade val="57000"/>
                  <a:satMod val="120000"/>
                </a:srgbClr>
              </a:gs>
              <a:gs pos="80000">
                <a:srgbClr val="5197CC">
                  <a:shade val="56000"/>
                  <a:satMod val="145000"/>
                </a:srgbClr>
              </a:gs>
              <a:gs pos="88000">
                <a:srgbClr val="5197CC">
                  <a:shade val="63000"/>
                  <a:satMod val="160000"/>
                </a:srgbClr>
              </a:gs>
              <a:gs pos="100000">
                <a:srgbClr val="5197CC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5197CC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5197CC">
                <a:shade val="30000"/>
                <a:satMod val="200000"/>
              </a:srgbClr>
            </a:contourClr>
          </a:sp3d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Installation HE-LHC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8512277" y="3263734"/>
            <a:ext cx="1897235" cy="247637"/>
          </a:xfrm>
          <a:prstGeom prst="rect">
            <a:avLst/>
          </a:prstGeom>
          <a:gradFill rotWithShape="1">
            <a:gsLst>
              <a:gs pos="0">
                <a:srgbClr val="4F9A06">
                  <a:tint val="73000"/>
                  <a:satMod val="150000"/>
                </a:srgbClr>
              </a:gs>
              <a:gs pos="25000">
                <a:srgbClr val="4F9A06">
                  <a:tint val="96000"/>
                  <a:shade val="80000"/>
                  <a:satMod val="105000"/>
                </a:srgbClr>
              </a:gs>
              <a:gs pos="38000">
                <a:srgbClr val="4F9A06">
                  <a:tint val="96000"/>
                  <a:shade val="59000"/>
                  <a:satMod val="120000"/>
                </a:srgbClr>
              </a:gs>
              <a:gs pos="55000">
                <a:srgbClr val="4F9A06">
                  <a:shade val="57000"/>
                  <a:satMod val="120000"/>
                </a:srgbClr>
              </a:gs>
              <a:gs pos="80000">
                <a:srgbClr val="4F9A06">
                  <a:shade val="56000"/>
                  <a:satMod val="145000"/>
                </a:srgbClr>
              </a:gs>
              <a:gs pos="88000">
                <a:srgbClr val="4F9A06">
                  <a:shade val="63000"/>
                  <a:satMod val="160000"/>
                </a:srgbClr>
              </a:gs>
              <a:gs pos="100000">
                <a:srgbClr val="4F9A06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F9A06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4F9A06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 Modification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10675227" y="722968"/>
            <a:ext cx="370614" cy="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865930" y="1293626"/>
            <a:ext cx="2325672" cy="227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70000">
              <a:srgbClr val="A4000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Technical Design Phase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7916274" y="2899311"/>
            <a:ext cx="121355" cy="2290364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7830708" y="721419"/>
            <a:ext cx="368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6409888" y="4465470"/>
            <a:ext cx="3040612" cy="252747"/>
          </a:xfrm>
          <a:prstGeom prst="rect">
            <a:avLst/>
          </a:prstGeom>
          <a:gradFill rotWithShape="1">
            <a:gsLst>
              <a:gs pos="0">
                <a:srgbClr val="0C377B">
                  <a:tint val="73000"/>
                  <a:satMod val="150000"/>
                </a:srgbClr>
              </a:gs>
              <a:gs pos="25000">
                <a:srgbClr val="0C377B">
                  <a:tint val="96000"/>
                  <a:shade val="80000"/>
                  <a:satMod val="105000"/>
                </a:srgbClr>
              </a:gs>
              <a:gs pos="38000">
                <a:srgbClr val="0C377B">
                  <a:tint val="96000"/>
                  <a:shade val="59000"/>
                  <a:satMod val="120000"/>
                </a:srgbClr>
              </a:gs>
              <a:gs pos="55000">
                <a:srgbClr val="0C377B">
                  <a:shade val="57000"/>
                  <a:satMod val="120000"/>
                </a:srgbClr>
              </a:gs>
              <a:gs pos="80000">
                <a:srgbClr val="0C377B">
                  <a:shade val="56000"/>
                  <a:satMod val="145000"/>
                </a:srgbClr>
              </a:gs>
              <a:gs pos="88000">
                <a:srgbClr val="0C377B">
                  <a:shade val="63000"/>
                  <a:satMod val="160000"/>
                </a:srgbClr>
              </a:gs>
              <a:gs pos="100000">
                <a:srgbClr val="0C377B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0C377B">
                <a:shade val="30000"/>
                <a:satMod val="2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Installation + test FCC-ee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6388682" y="3553359"/>
            <a:ext cx="4970127" cy="247637"/>
          </a:xfrm>
          <a:prstGeom prst="rect">
            <a:avLst/>
          </a:prstGeom>
          <a:gradFill rotWithShape="1">
            <a:gsLst>
              <a:gs pos="0">
                <a:srgbClr val="4F9A06">
                  <a:tint val="73000"/>
                  <a:satMod val="150000"/>
                </a:srgbClr>
              </a:gs>
              <a:gs pos="25000">
                <a:srgbClr val="4F9A06">
                  <a:tint val="96000"/>
                  <a:shade val="80000"/>
                  <a:satMod val="105000"/>
                </a:srgbClr>
              </a:gs>
              <a:gs pos="38000">
                <a:srgbClr val="4F9A06">
                  <a:tint val="96000"/>
                  <a:shade val="59000"/>
                  <a:satMod val="120000"/>
                </a:srgbClr>
              </a:gs>
              <a:gs pos="55000">
                <a:srgbClr val="4F9A06">
                  <a:shade val="57000"/>
                  <a:satMod val="120000"/>
                </a:srgbClr>
              </a:gs>
              <a:gs pos="80000">
                <a:srgbClr val="4F9A06">
                  <a:shade val="56000"/>
                  <a:satMod val="145000"/>
                </a:srgbClr>
              </a:gs>
              <a:gs pos="88000">
                <a:srgbClr val="4F9A06">
                  <a:shade val="63000"/>
                  <a:satMod val="160000"/>
                </a:srgbClr>
              </a:gs>
              <a:gs pos="100000">
                <a:srgbClr val="4F9A06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F9A06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4F9A06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Installation + test FCC-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Down Arrow 79"/>
          <p:cNvSpPr/>
          <p:nvPr/>
        </p:nvSpPr>
        <p:spPr>
          <a:xfrm>
            <a:off x="8033036" y="2908343"/>
            <a:ext cx="111714" cy="72371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6612322" y="3263594"/>
            <a:ext cx="1876116" cy="247637"/>
          </a:xfrm>
          <a:prstGeom prst="rect">
            <a:avLst/>
          </a:prstGeom>
          <a:gradFill rotWithShape="1">
            <a:gsLst>
              <a:gs pos="0">
                <a:srgbClr val="4F9A06">
                  <a:tint val="73000"/>
                  <a:satMod val="150000"/>
                </a:srgbClr>
              </a:gs>
              <a:gs pos="25000">
                <a:srgbClr val="4F9A06">
                  <a:tint val="96000"/>
                  <a:shade val="80000"/>
                  <a:satMod val="105000"/>
                </a:srgbClr>
              </a:gs>
              <a:gs pos="38000">
                <a:srgbClr val="4F9A06">
                  <a:tint val="96000"/>
                  <a:shade val="59000"/>
                  <a:satMod val="120000"/>
                </a:srgbClr>
              </a:gs>
              <a:gs pos="55000">
                <a:srgbClr val="4F9A06">
                  <a:shade val="57000"/>
                  <a:satMod val="120000"/>
                </a:srgbClr>
              </a:gs>
              <a:gs pos="80000">
                <a:srgbClr val="4F9A06">
                  <a:shade val="56000"/>
                  <a:satMod val="145000"/>
                </a:srgbClr>
              </a:gs>
              <a:gs pos="88000">
                <a:srgbClr val="4F9A06">
                  <a:shade val="63000"/>
                  <a:satMod val="160000"/>
                </a:srgbClr>
              </a:gs>
              <a:gs pos="100000">
                <a:srgbClr val="4F9A06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F9A06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4F9A06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 TL to LHC        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7091493" y="4789533"/>
            <a:ext cx="1367366" cy="274569"/>
          </a:xfrm>
          <a:prstGeom prst="rect">
            <a:avLst/>
          </a:prstGeom>
          <a:gradFill rotWithShape="1">
            <a:gsLst>
              <a:gs pos="0">
                <a:srgbClr val="5197CC">
                  <a:tint val="73000"/>
                  <a:satMod val="150000"/>
                </a:srgbClr>
              </a:gs>
              <a:gs pos="25000">
                <a:srgbClr val="5197CC">
                  <a:tint val="96000"/>
                  <a:shade val="80000"/>
                  <a:satMod val="105000"/>
                </a:srgbClr>
              </a:gs>
              <a:gs pos="38000">
                <a:srgbClr val="5197CC">
                  <a:tint val="96000"/>
                  <a:shade val="59000"/>
                  <a:satMod val="120000"/>
                </a:srgbClr>
              </a:gs>
              <a:gs pos="55000">
                <a:srgbClr val="5197CC">
                  <a:shade val="57000"/>
                  <a:satMod val="120000"/>
                </a:srgbClr>
              </a:gs>
              <a:gs pos="80000">
                <a:srgbClr val="5197CC">
                  <a:shade val="56000"/>
                  <a:satMod val="145000"/>
                </a:srgbClr>
              </a:gs>
              <a:gs pos="88000">
                <a:srgbClr val="5197CC">
                  <a:shade val="63000"/>
                  <a:satMod val="160000"/>
                </a:srgbClr>
              </a:gs>
              <a:gs pos="100000">
                <a:srgbClr val="5197CC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5197CC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5197CC">
                <a:shade val="30000"/>
                <a:satMod val="200000"/>
              </a:srgbClr>
            </a:contourClr>
          </a:sp3d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 Removal</a:t>
            </a:r>
          </a:p>
        </p:txBody>
      </p:sp>
      <p:sp>
        <p:nvSpPr>
          <p:cNvPr id="9" name="Bent-Up Arrow 8"/>
          <p:cNvSpPr/>
          <p:nvPr/>
        </p:nvSpPr>
        <p:spPr>
          <a:xfrm rot="5400000">
            <a:off x="2988350" y="1903007"/>
            <a:ext cx="1646899" cy="878495"/>
          </a:xfrm>
          <a:prstGeom prst="bentUpArrow">
            <a:avLst>
              <a:gd name="adj1" fmla="val 4930"/>
              <a:gd name="adj2" fmla="val 4626"/>
              <a:gd name="adj3" fmla="val 2500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Bent-Up Arrow 81"/>
          <p:cNvSpPr/>
          <p:nvPr/>
        </p:nvSpPr>
        <p:spPr>
          <a:xfrm rot="5400000">
            <a:off x="2508409" y="2300868"/>
            <a:ext cx="2520280" cy="953078"/>
          </a:xfrm>
          <a:prstGeom prst="bentUpArrow">
            <a:avLst>
              <a:gd name="adj1" fmla="val 4930"/>
              <a:gd name="adj2" fmla="val 4626"/>
              <a:gd name="adj3" fmla="val 2500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Bent-Up Arrow 82"/>
          <p:cNvSpPr/>
          <p:nvPr/>
        </p:nvSpPr>
        <p:spPr>
          <a:xfrm rot="5400000">
            <a:off x="3143222" y="1830429"/>
            <a:ext cx="792086" cy="165766"/>
          </a:xfrm>
          <a:prstGeom prst="bentUpArrow">
            <a:avLst>
              <a:gd name="adj1" fmla="val 22590"/>
              <a:gd name="adj2" fmla="val 22956"/>
              <a:gd name="adj3" fmla="val 47442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1889208" y="1910080"/>
            <a:ext cx="1898596" cy="227438"/>
          </a:xfrm>
          <a:prstGeom prst="rect">
            <a:avLst/>
          </a:prstGeom>
          <a:gradFill rotWithShape="1">
            <a:gsLst>
              <a:gs pos="0">
                <a:srgbClr val="A40000">
                  <a:tint val="73000"/>
                  <a:satMod val="150000"/>
                </a:srgbClr>
              </a:gs>
              <a:gs pos="25000">
                <a:srgbClr val="A40000">
                  <a:tint val="96000"/>
                  <a:shade val="80000"/>
                  <a:satMod val="105000"/>
                </a:srgbClr>
              </a:gs>
              <a:gs pos="38000">
                <a:srgbClr val="A40000">
                  <a:tint val="96000"/>
                  <a:shade val="59000"/>
                  <a:satMod val="120000"/>
                </a:srgbClr>
              </a:gs>
              <a:gs pos="55000">
                <a:srgbClr val="A40000">
                  <a:shade val="57000"/>
                  <a:satMod val="120000"/>
                </a:srgbClr>
              </a:gs>
              <a:gs pos="80000">
                <a:srgbClr val="A40000">
                  <a:shade val="56000"/>
                  <a:satMod val="145000"/>
                </a:srgbClr>
              </a:gs>
              <a:gs pos="88000">
                <a:srgbClr val="A40000">
                  <a:shade val="63000"/>
                  <a:satMod val="160000"/>
                </a:srgbClr>
              </a:gs>
              <a:gs pos="100000">
                <a:srgbClr val="A4000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A4000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A4000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Narrow" charset="0"/>
                <a:cs typeface="Arial Narrow" charset="0"/>
              </a:rPr>
              <a:t>Dipole long models</a:t>
            </a:r>
          </a:p>
        </p:txBody>
      </p:sp>
      <p:sp>
        <p:nvSpPr>
          <p:cNvPr id="85" name="Bent-Up Arrow 84"/>
          <p:cNvSpPr/>
          <p:nvPr/>
        </p:nvSpPr>
        <p:spPr>
          <a:xfrm rot="5400000">
            <a:off x="6131622" y="3349035"/>
            <a:ext cx="532429" cy="165766"/>
          </a:xfrm>
          <a:prstGeom prst="bentUpArrow">
            <a:avLst>
              <a:gd name="adj1" fmla="val 22590"/>
              <a:gd name="adj2" fmla="val 22956"/>
              <a:gd name="adj3" fmla="val 47442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Bent-Up Arrow 85"/>
          <p:cNvSpPr/>
          <p:nvPr/>
        </p:nvSpPr>
        <p:spPr>
          <a:xfrm rot="5400000">
            <a:off x="6148812" y="4274827"/>
            <a:ext cx="532429" cy="165766"/>
          </a:xfrm>
          <a:prstGeom prst="bentUpArrow">
            <a:avLst>
              <a:gd name="adj1" fmla="val 22590"/>
              <a:gd name="adj2" fmla="val 22956"/>
              <a:gd name="adj3" fmla="val 47442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212168" y="4169009"/>
            <a:ext cx="3286738" cy="253180"/>
          </a:xfrm>
          <a:prstGeom prst="rect">
            <a:avLst/>
          </a:prstGeom>
          <a:gradFill rotWithShape="1">
            <a:gsLst>
              <a:gs pos="0">
                <a:srgbClr val="0C377B">
                  <a:tint val="73000"/>
                  <a:satMod val="150000"/>
                </a:srgbClr>
              </a:gs>
              <a:gs pos="25000">
                <a:srgbClr val="0C377B">
                  <a:tint val="96000"/>
                  <a:shade val="80000"/>
                  <a:satMod val="105000"/>
                </a:srgbClr>
              </a:gs>
              <a:gs pos="38000">
                <a:srgbClr val="0C377B">
                  <a:tint val="96000"/>
                  <a:shade val="59000"/>
                  <a:satMod val="120000"/>
                </a:srgbClr>
              </a:gs>
              <a:gs pos="55000">
                <a:srgbClr val="0C377B">
                  <a:shade val="57000"/>
                  <a:satMod val="120000"/>
                </a:srgbClr>
              </a:gs>
              <a:gs pos="80000">
                <a:srgbClr val="0C377B">
                  <a:shade val="56000"/>
                  <a:satMod val="145000"/>
                </a:srgbClr>
              </a:gs>
              <a:gs pos="88000">
                <a:srgbClr val="0C377B">
                  <a:shade val="63000"/>
                  <a:satMod val="160000"/>
                </a:srgbClr>
              </a:gs>
              <a:gs pos="100000">
                <a:srgbClr val="0C377B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0C377B">
                <a:shade val="30000"/>
                <a:satMod val="2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Injector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2926" y="4871276"/>
            <a:ext cx="6105385" cy="1631216"/>
          </a:xfrm>
          <a:prstGeom prst="rect">
            <a:avLst/>
          </a:prstGeom>
          <a:solidFill>
            <a:srgbClr val="FFFF00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FF0000"/>
                </a:solidFill>
                <a:latin typeface="Arial"/>
              </a:rPr>
              <a:t>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chedule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constrained by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16 T magnets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&amp; CE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→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earliest possible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physics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starting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dates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FCC-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hh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: 2043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FCC-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: 2039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HE-LHC: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2040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(with HL-LHC stop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LS5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/ 2034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0803" y="1846537"/>
            <a:ext cx="2735108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16 T magnets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401216" y="2886989"/>
            <a:ext cx="1511119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FCC-</a:t>
            </a:r>
            <a:r>
              <a:rPr lang="en-US" sz="3600" b="1" dirty="0" err="1" smtClean="0">
                <a:solidFill>
                  <a:srgbClr val="008000"/>
                </a:solidFill>
              </a:rPr>
              <a:t>hh</a:t>
            </a:r>
            <a:endParaRPr lang="en-GB" sz="3600" b="1" dirty="0">
              <a:solidFill>
                <a:srgbClr val="008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528245" y="3947334"/>
            <a:ext cx="1485471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FCC-</a:t>
            </a:r>
            <a:r>
              <a:rPr lang="en-US" sz="3600" b="1" dirty="0" err="1" smtClean="0">
                <a:solidFill>
                  <a:srgbClr val="0000CC"/>
                </a:solidFill>
              </a:rPr>
              <a:t>ee</a:t>
            </a:r>
            <a:endParaRPr lang="en-GB" sz="3600" b="1" dirty="0">
              <a:solidFill>
                <a:srgbClr val="0000CC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33612" y="4742310"/>
            <a:ext cx="156645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HE-LHC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Technical schedule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146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1388" y="5484656"/>
            <a:ext cx="10748292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ts val="900"/>
              </a:spcBef>
              <a:defRPr/>
            </a:pPr>
            <a:r>
              <a:rPr lang="en-US" sz="3200" b="1" kern="0" dirty="0" smtClean="0">
                <a:solidFill>
                  <a:srgbClr val="0C377B"/>
                </a:solidFill>
                <a:latin typeface="Arial"/>
                <a:cs typeface="Calibri" pitchFamily="34" charset="0"/>
              </a:rPr>
              <a:t>CDR summary volumes will be available by end </a:t>
            </a:r>
            <a:r>
              <a:rPr lang="en-US" sz="3200" b="1" kern="0" dirty="0">
                <a:solidFill>
                  <a:srgbClr val="0C377B"/>
                </a:solidFill>
                <a:latin typeface="Arial"/>
                <a:cs typeface="Calibri" pitchFamily="34" charset="0"/>
              </a:rPr>
              <a:t>2018, as input for European Strategy </a:t>
            </a:r>
            <a:r>
              <a:rPr lang="en-US" sz="3200" b="1" kern="0" dirty="0" smtClean="0">
                <a:solidFill>
                  <a:srgbClr val="0C377B"/>
                </a:solidFill>
                <a:latin typeface="Arial"/>
                <a:cs typeface="Calibri" pitchFamily="34" charset="0"/>
              </a:rPr>
              <a:t>Update 2019/20</a:t>
            </a:r>
            <a:endParaRPr lang="en-US" sz="3200" b="1" kern="0" dirty="0">
              <a:solidFill>
                <a:srgbClr val="0C377B"/>
              </a:solidFill>
              <a:latin typeface="Arial"/>
              <a:cs typeface="Calibri" pitchFamily="34" charset="0"/>
            </a:endParaRPr>
          </a:p>
          <a:p>
            <a:pPr marL="257175" indent="-257175" defTabSz="68580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endParaRPr lang="en-US" sz="3200" b="1" kern="0" dirty="0">
              <a:solidFill>
                <a:srgbClr val="0C377B"/>
              </a:solidFill>
              <a:latin typeface="Arial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86" y="698492"/>
            <a:ext cx="8823295" cy="472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Conceptual Design 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0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Présentation1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CERNPrésentation1</Template>
  <TotalTime>6681</TotalTime>
  <Words>2221</Words>
  <Application>Microsoft Office PowerPoint</Application>
  <PresentationFormat>Widescreen</PresentationFormat>
  <Paragraphs>465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Palatino Linotype</vt:lpstr>
      <vt:lpstr>Symbol</vt:lpstr>
      <vt:lpstr>Times New Roman</vt:lpstr>
      <vt:lpstr>Wingdings</vt:lpstr>
      <vt:lpstr>CERNPrésentation1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Bourcey</dc:creator>
  <cp:lastModifiedBy>Davide Tommasini</cp:lastModifiedBy>
  <cp:revision>753</cp:revision>
  <cp:lastPrinted>2017-06-08T07:54:40Z</cp:lastPrinted>
  <dcterms:created xsi:type="dcterms:W3CDTF">2012-11-02T06:26:28Z</dcterms:created>
  <dcterms:modified xsi:type="dcterms:W3CDTF">2018-02-08T19:54:42Z</dcterms:modified>
</cp:coreProperties>
</file>