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9"/>
  </p:notesMasterIdLst>
  <p:handoutMasterIdLst>
    <p:handoutMasterId r:id="rId30"/>
  </p:handoutMasterIdLst>
  <p:sldIdLst>
    <p:sldId id="338" r:id="rId2"/>
    <p:sldId id="379" r:id="rId3"/>
    <p:sldId id="337" r:id="rId4"/>
    <p:sldId id="340" r:id="rId5"/>
    <p:sldId id="352" r:id="rId6"/>
    <p:sldId id="351" r:id="rId7"/>
    <p:sldId id="354" r:id="rId8"/>
    <p:sldId id="368" r:id="rId9"/>
    <p:sldId id="369" r:id="rId10"/>
    <p:sldId id="370" r:id="rId11"/>
    <p:sldId id="371" r:id="rId12"/>
    <p:sldId id="372" r:id="rId13"/>
    <p:sldId id="373" r:id="rId14"/>
    <p:sldId id="380" r:id="rId15"/>
    <p:sldId id="381" r:id="rId16"/>
    <p:sldId id="377" r:id="rId17"/>
    <p:sldId id="376" r:id="rId18"/>
    <p:sldId id="384" r:id="rId19"/>
    <p:sldId id="355" r:id="rId20"/>
    <p:sldId id="357" r:id="rId21"/>
    <p:sldId id="382" r:id="rId22"/>
    <p:sldId id="383" r:id="rId23"/>
    <p:sldId id="362" r:id="rId24"/>
    <p:sldId id="366" r:id="rId25"/>
    <p:sldId id="365" r:id="rId26"/>
    <p:sldId id="367" r:id="rId27"/>
    <p:sldId id="361" r:id="rId28"/>
  </p:sldIdLst>
  <p:sldSz cx="12192000" cy="6858000"/>
  <p:notesSz cx="9872663"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1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t2" initials="e"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FF00"/>
    <a:srgbClr val="0055A0"/>
    <a:srgbClr val="FFFFFF"/>
    <a:srgbClr val="F0F0F0"/>
    <a:srgbClr val="FF666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8" autoAdjust="0"/>
    <p:restoredTop sz="96866" autoAdjust="0"/>
  </p:normalViewPr>
  <p:slideViewPr>
    <p:cSldViewPr snapToGrid="0" snapToObjects="1">
      <p:cViewPr varScale="1">
        <p:scale>
          <a:sx n="115" d="100"/>
          <a:sy n="115" d="100"/>
        </p:scale>
        <p:origin x="270" y="1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0" d="100"/>
          <a:sy n="50" d="100"/>
        </p:scale>
        <p:origin x="2160" y="54"/>
      </p:cViewPr>
      <p:guideLst>
        <p:guide orient="horz" pos="2141"/>
        <p:guide pos="311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image" Target="../media/image5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279230" cy="341297"/>
          </a:xfrm>
          <a:prstGeom prst="rect">
            <a:avLst/>
          </a:prstGeom>
        </p:spPr>
        <p:txBody>
          <a:bodyPr vert="horz" lIns="90727" tIns="45363" rIns="90727" bIns="45363" rtlCol="0"/>
          <a:lstStyle>
            <a:lvl1pPr algn="l">
              <a:defRPr sz="1200"/>
            </a:lvl1pPr>
          </a:lstStyle>
          <a:p>
            <a:endParaRPr lang="en-GB"/>
          </a:p>
        </p:txBody>
      </p:sp>
      <p:sp>
        <p:nvSpPr>
          <p:cNvPr id="3" name="Date Placeholder 2"/>
          <p:cNvSpPr>
            <a:spLocks noGrp="1"/>
          </p:cNvSpPr>
          <p:nvPr>
            <p:ph type="dt" sz="quarter" idx="1"/>
          </p:nvPr>
        </p:nvSpPr>
        <p:spPr>
          <a:xfrm>
            <a:off x="5591128" y="2"/>
            <a:ext cx="4279230" cy="341297"/>
          </a:xfrm>
          <a:prstGeom prst="rect">
            <a:avLst/>
          </a:prstGeom>
        </p:spPr>
        <p:txBody>
          <a:bodyPr vert="horz" lIns="90727" tIns="45363" rIns="90727" bIns="45363" rtlCol="0"/>
          <a:lstStyle>
            <a:lvl1pPr algn="r">
              <a:defRPr sz="1200"/>
            </a:lvl1pPr>
          </a:lstStyle>
          <a:p>
            <a:fld id="{D3F5B3BF-D9F3-4E95-B71D-1E367DE8B973}" type="datetimeFigureOut">
              <a:rPr lang="en-GB" smtClean="0"/>
              <a:t>08/02/2018</a:t>
            </a:fld>
            <a:endParaRPr lang="en-GB"/>
          </a:p>
        </p:txBody>
      </p:sp>
      <p:sp>
        <p:nvSpPr>
          <p:cNvPr id="4" name="Footer Placeholder 3"/>
          <p:cNvSpPr>
            <a:spLocks noGrp="1"/>
          </p:cNvSpPr>
          <p:nvPr>
            <p:ph type="ftr" sz="quarter" idx="2"/>
          </p:nvPr>
        </p:nvSpPr>
        <p:spPr>
          <a:xfrm>
            <a:off x="1" y="6456379"/>
            <a:ext cx="4279230" cy="341297"/>
          </a:xfrm>
          <a:prstGeom prst="rect">
            <a:avLst/>
          </a:prstGeom>
        </p:spPr>
        <p:txBody>
          <a:bodyPr vert="horz" lIns="90727" tIns="45363" rIns="90727" bIns="45363" rtlCol="0" anchor="b"/>
          <a:lstStyle>
            <a:lvl1pPr algn="l">
              <a:defRPr sz="1200"/>
            </a:lvl1pPr>
          </a:lstStyle>
          <a:p>
            <a:endParaRPr lang="en-GB"/>
          </a:p>
        </p:txBody>
      </p:sp>
      <p:sp>
        <p:nvSpPr>
          <p:cNvPr id="5" name="Slide Number Placeholder 4"/>
          <p:cNvSpPr>
            <a:spLocks noGrp="1"/>
          </p:cNvSpPr>
          <p:nvPr>
            <p:ph type="sldNum" sz="quarter" idx="3"/>
          </p:nvPr>
        </p:nvSpPr>
        <p:spPr>
          <a:xfrm>
            <a:off x="5591128" y="6456379"/>
            <a:ext cx="4279230" cy="341297"/>
          </a:xfrm>
          <a:prstGeom prst="rect">
            <a:avLst/>
          </a:prstGeom>
        </p:spPr>
        <p:txBody>
          <a:bodyPr vert="horz" lIns="90727" tIns="45363" rIns="90727" bIns="45363" rtlCol="0" anchor="b"/>
          <a:lstStyle>
            <a:lvl1pPr algn="r">
              <a:defRPr sz="1200"/>
            </a:lvl1pPr>
          </a:lstStyle>
          <a:p>
            <a:fld id="{C41F9635-494B-4BBC-A0A9-927193F2625C}" type="slidenum">
              <a:rPr lang="en-GB" smtClean="0"/>
              <a:t>‹#›</a:t>
            </a:fld>
            <a:endParaRPr lang="en-GB"/>
          </a:p>
        </p:txBody>
      </p:sp>
    </p:spTree>
    <p:extLst>
      <p:ext uri="{BB962C8B-B14F-4D97-AF65-F5344CB8AC3E}">
        <p14:creationId xmlns:p14="http://schemas.microsoft.com/office/powerpoint/2010/main" val="1186530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4278154" cy="339884"/>
          </a:xfrm>
          <a:prstGeom prst="rect">
            <a:avLst/>
          </a:prstGeom>
        </p:spPr>
        <p:txBody>
          <a:bodyPr vert="horz" lIns="90727" tIns="45363" rIns="90727" bIns="45363" rtlCol="0"/>
          <a:lstStyle>
            <a:lvl1pPr algn="l">
              <a:defRPr sz="1200"/>
            </a:lvl1pPr>
          </a:lstStyle>
          <a:p>
            <a:endParaRPr lang="en-US"/>
          </a:p>
        </p:txBody>
      </p:sp>
      <p:sp>
        <p:nvSpPr>
          <p:cNvPr id="3" name="Date Placeholder 2"/>
          <p:cNvSpPr>
            <a:spLocks noGrp="1"/>
          </p:cNvSpPr>
          <p:nvPr>
            <p:ph type="dt" idx="1"/>
          </p:nvPr>
        </p:nvSpPr>
        <p:spPr>
          <a:xfrm>
            <a:off x="5592228" y="1"/>
            <a:ext cx="4278154" cy="339884"/>
          </a:xfrm>
          <a:prstGeom prst="rect">
            <a:avLst/>
          </a:prstGeom>
        </p:spPr>
        <p:txBody>
          <a:bodyPr vert="horz" lIns="90727" tIns="45363" rIns="90727" bIns="45363" rtlCol="0"/>
          <a:lstStyle>
            <a:lvl1pPr algn="r">
              <a:defRPr sz="1200"/>
            </a:lvl1pPr>
          </a:lstStyle>
          <a:p>
            <a:fld id="{D628A480-3686-4A45-B348-778E52A86B5D}" type="datetimeFigureOut">
              <a:rPr lang="en-US" smtClean="0"/>
              <a:t>2/8/2018</a:t>
            </a:fld>
            <a:endParaRPr lang="en-US"/>
          </a:p>
        </p:txBody>
      </p:sp>
      <p:sp>
        <p:nvSpPr>
          <p:cNvPr id="4" name="Slide Image Placeholder 3"/>
          <p:cNvSpPr>
            <a:spLocks noGrp="1" noRot="1" noChangeAspect="1"/>
          </p:cNvSpPr>
          <p:nvPr>
            <p:ph type="sldImg" idx="2"/>
          </p:nvPr>
        </p:nvSpPr>
        <p:spPr>
          <a:xfrm>
            <a:off x="2670175" y="509588"/>
            <a:ext cx="4532313" cy="2549525"/>
          </a:xfrm>
          <a:prstGeom prst="rect">
            <a:avLst/>
          </a:prstGeom>
          <a:noFill/>
          <a:ln w="12700">
            <a:solidFill>
              <a:prstClr val="black"/>
            </a:solidFill>
          </a:ln>
        </p:spPr>
        <p:txBody>
          <a:bodyPr vert="horz" lIns="90727" tIns="45363" rIns="90727" bIns="45363" rtlCol="0" anchor="ctr"/>
          <a:lstStyle/>
          <a:p>
            <a:endParaRPr lang="en-US"/>
          </a:p>
        </p:txBody>
      </p:sp>
      <p:sp>
        <p:nvSpPr>
          <p:cNvPr id="5" name="Notes Placeholder 4"/>
          <p:cNvSpPr>
            <a:spLocks noGrp="1"/>
          </p:cNvSpPr>
          <p:nvPr>
            <p:ph type="body" sz="quarter" idx="3"/>
          </p:nvPr>
        </p:nvSpPr>
        <p:spPr>
          <a:xfrm>
            <a:off x="987267" y="3228897"/>
            <a:ext cx="7898130" cy="3058954"/>
          </a:xfrm>
          <a:prstGeom prst="rect">
            <a:avLst/>
          </a:prstGeom>
        </p:spPr>
        <p:txBody>
          <a:bodyPr vert="horz" lIns="90727" tIns="45363" rIns="90727" bIns="4536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6456613"/>
            <a:ext cx="4278154" cy="339884"/>
          </a:xfrm>
          <a:prstGeom prst="rect">
            <a:avLst/>
          </a:prstGeom>
        </p:spPr>
        <p:txBody>
          <a:bodyPr vert="horz" lIns="90727" tIns="45363" rIns="90727" bIns="45363" rtlCol="0" anchor="b"/>
          <a:lstStyle>
            <a:lvl1pPr algn="l">
              <a:defRPr sz="1200"/>
            </a:lvl1pPr>
          </a:lstStyle>
          <a:p>
            <a:endParaRPr lang="en-US"/>
          </a:p>
        </p:txBody>
      </p:sp>
      <p:sp>
        <p:nvSpPr>
          <p:cNvPr id="7" name="Slide Number Placeholder 6"/>
          <p:cNvSpPr>
            <a:spLocks noGrp="1"/>
          </p:cNvSpPr>
          <p:nvPr>
            <p:ph type="sldNum" sz="quarter" idx="5"/>
          </p:nvPr>
        </p:nvSpPr>
        <p:spPr>
          <a:xfrm>
            <a:off x="5592228" y="6456613"/>
            <a:ext cx="4278154" cy="339884"/>
          </a:xfrm>
          <a:prstGeom prst="rect">
            <a:avLst/>
          </a:prstGeom>
        </p:spPr>
        <p:txBody>
          <a:bodyPr vert="horz" lIns="90727" tIns="45363" rIns="90727" bIns="45363" rtlCol="0" anchor="b"/>
          <a:lstStyle>
            <a:lvl1pPr algn="r">
              <a:defRPr sz="1200"/>
            </a:lvl1pPr>
          </a:lstStyle>
          <a:p>
            <a:fld id="{3B51F81B-0188-F944-95C5-D896A11FCEC3}" type="slidenum">
              <a:rPr lang="en-US" smtClean="0"/>
              <a:t>‹#›</a:t>
            </a:fld>
            <a:endParaRPr lang="en-US"/>
          </a:p>
        </p:txBody>
      </p:sp>
    </p:spTree>
    <p:extLst>
      <p:ext uri="{BB962C8B-B14F-4D97-AF65-F5344CB8AC3E}">
        <p14:creationId xmlns:p14="http://schemas.microsoft.com/office/powerpoint/2010/main" val="13999409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51F81B-0188-F944-95C5-D896A11FCEC3}" type="slidenum">
              <a:rPr lang="en-US" smtClean="0"/>
              <a:t>1</a:t>
            </a:fld>
            <a:endParaRPr lang="en-US"/>
          </a:p>
        </p:txBody>
      </p:sp>
    </p:spTree>
    <p:extLst>
      <p:ext uri="{BB962C8B-B14F-4D97-AF65-F5344CB8AC3E}">
        <p14:creationId xmlns:p14="http://schemas.microsoft.com/office/powerpoint/2010/main" val="982788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F81B-0188-F944-95C5-D896A11FCEC3}" type="slidenum">
              <a:rPr lang="en-US" smtClean="0"/>
              <a:t>10</a:t>
            </a:fld>
            <a:endParaRPr lang="en-US"/>
          </a:p>
        </p:txBody>
      </p:sp>
    </p:spTree>
    <p:extLst>
      <p:ext uri="{BB962C8B-B14F-4D97-AF65-F5344CB8AC3E}">
        <p14:creationId xmlns:p14="http://schemas.microsoft.com/office/powerpoint/2010/main" val="106336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F81B-0188-F944-95C5-D896A11FCEC3}" type="slidenum">
              <a:rPr lang="en-US" smtClean="0"/>
              <a:t>11</a:t>
            </a:fld>
            <a:endParaRPr lang="en-US"/>
          </a:p>
        </p:txBody>
      </p:sp>
    </p:spTree>
    <p:extLst>
      <p:ext uri="{BB962C8B-B14F-4D97-AF65-F5344CB8AC3E}">
        <p14:creationId xmlns:p14="http://schemas.microsoft.com/office/powerpoint/2010/main" val="2804135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F81B-0188-F944-95C5-D896A11FCEC3}" type="slidenum">
              <a:rPr lang="en-US" smtClean="0"/>
              <a:t>12</a:t>
            </a:fld>
            <a:endParaRPr lang="en-US"/>
          </a:p>
        </p:txBody>
      </p:sp>
    </p:spTree>
    <p:extLst>
      <p:ext uri="{BB962C8B-B14F-4D97-AF65-F5344CB8AC3E}">
        <p14:creationId xmlns:p14="http://schemas.microsoft.com/office/powerpoint/2010/main" val="3907576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F81B-0188-F944-95C5-D896A11FCEC3}" type="slidenum">
              <a:rPr lang="en-US" smtClean="0"/>
              <a:t>13</a:t>
            </a:fld>
            <a:endParaRPr lang="en-US"/>
          </a:p>
        </p:txBody>
      </p:sp>
    </p:spTree>
    <p:extLst>
      <p:ext uri="{BB962C8B-B14F-4D97-AF65-F5344CB8AC3E}">
        <p14:creationId xmlns:p14="http://schemas.microsoft.com/office/powerpoint/2010/main" val="481733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F81B-0188-F944-95C5-D896A11FCEC3}" type="slidenum">
              <a:rPr lang="en-US" smtClean="0"/>
              <a:t>14</a:t>
            </a:fld>
            <a:endParaRPr lang="en-US"/>
          </a:p>
        </p:txBody>
      </p:sp>
    </p:spTree>
    <p:extLst>
      <p:ext uri="{BB962C8B-B14F-4D97-AF65-F5344CB8AC3E}">
        <p14:creationId xmlns:p14="http://schemas.microsoft.com/office/powerpoint/2010/main" val="2969731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F81B-0188-F944-95C5-D896A11FCEC3}" type="slidenum">
              <a:rPr lang="en-US" smtClean="0"/>
              <a:t>15</a:t>
            </a:fld>
            <a:endParaRPr lang="en-US"/>
          </a:p>
        </p:txBody>
      </p:sp>
    </p:spTree>
    <p:extLst>
      <p:ext uri="{BB962C8B-B14F-4D97-AF65-F5344CB8AC3E}">
        <p14:creationId xmlns:p14="http://schemas.microsoft.com/office/powerpoint/2010/main" val="3618949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F81B-0188-F944-95C5-D896A11FCEC3}" type="slidenum">
              <a:rPr lang="en-US" smtClean="0"/>
              <a:t>16</a:t>
            </a:fld>
            <a:endParaRPr lang="en-US"/>
          </a:p>
        </p:txBody>
      </p:sp>
    </p:spTree>
    <p:extLst>
      <p:ext uri="{BB962C8B-B14F-4D97-AF65-F5344CB8AC3E}">
        <p14:creationId xmlns:p14="http://schemas.microsoft.com/office/powerpoint/2010/main" val="2123843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F81B-0188-F944-95C5-D896A11FCEC3}" type="slidenum">
              <a:rPr lang="en-US" smtClean="0"/>
              <a:t>17</a:t>
            </a:fld>
            <a:endParaRPr lang="en-US"/>
          </a:p>
        </p:txBody>
      </p:sp>
    </p:spTree>
    <p:extLst>
      <p:ext uri="{BB962C8B-B14F-4D97-AF65-F5344CB8AC3E}">
        <p14:creationId xmlns:p14="http://schemas.microsoft.com/office/powerpoint/2010/main" val="746367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F81B-0188-F944-95C5-D896A11FCEC3}" type="slidenum">
              <a:rPr lang="en-US" smtClean="0"/>
              <a:t>19</a:t>
            </a:fld>
            <a:endParaRPr lang="en-US"/>
          </a:p>
        </p:txBody>
      </p:sp>
    </p:spTree>
    <p:extLst>
      <p:ext uri="{BB962C8B-B14F-4D97-AF65-F5344CB8AC3E}">
        <p14:creationId xmlns:p14="http://schemas.microsoft.com/office/powerpoint/2010/main" val="3932149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51F81B-0188-F944-95C5-D896A11FCEC3}" type="slidenum">
              <a:rPr lang="en-US" smtClean="0"/>
              <a:t>20</a:t>
            </a:fld>
            <a:endParaRPr lang="en-US"/>
          </a:p>
        </p:txBody>
      </p:sp>
    </p:spTree>
    <p:extLst>
      <p:ext uri="{BB962C8B-B14F-4D97-AF65-F5344CB8AC3E}">
        <p14:creationId xmlns:p14="http://schemas.microsoft.com/office/powerpoint/2010/main" val="2540800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F81B-0188-F944-95C5-D896A11FCEC3}" type="slidenum">
              <a:rPr lang="en-US" smtClean="0"/>
              <a:t>2</a:t>
            </a:fld>
            <a:endParaRPr lang="en-US"/>
          </a:p>
        </p:txBody>
      </p:sp>
    </p:spTree>
    <p:extLst>
      <p:ext uri="{BB962C8B-B14F-4D97-AF65-F5344CB8AC3E}">
        <p14:creationId xmlns:p14="http://schemas.microsoft.com/office/powerpoint/2010/main" val="2271386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51F81B-0188-F944-95C5-D896A11FCEC3}" type="slidenum">
              <a:rPr lang="en-US" smtClean="0"/>
              <a:t>21</a:t>
            </a:fld>
            <a:endParaRPr lang="en-US"/>
          </a:p>
        </p:txBody>
      </p:sp>
    </p:spTree>
    <p:extLst>
      <p:ext uri="{BB962C8B-B14F-4D97-AF65-F5344CB8AC3E}">
        <p14:creationId xmlns:p14="http://schemas.microsoft.com/office/powerpoint/2010/main" val="753860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51F81B-0188-F944-95C5-D896A11FCEC3}" type="slidenum">
              <a:rPr lang="en-US" smtClean="0"/>
              <a:t>22</a:t>
            </a:fld>
            <a:endParaRPr lang="en-US"/>
          </a:p>
        </p:txBody>
      </p:sp>
    </p:spTree>
    <p:extLst>
      <p:ext uri="{BB962C8B-B14F-4D97-AF65-F5344CB8AC3E}">
        <p14:creationId xmlns:p14="http://schemas.microsoft.com/office/powerpoint/2010/main" val="1772210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F81B-0188-F944-95C5-D896A11FCEC3}" type="slidenum">
              <a:rPr lang="en-US" smtClean="0"/>
              <a:t>23</a:t>
            </a:fld>
            <a:endParaRPr lang="en-US"/>
          </a:p>
        </p:txBody>
      </p:sp>
    </p:spTree>
    <p:extLst>
      <p:ext uri="{BB962C8B-B14F-4D97-AF65-F5344CB8AC3E}">
        <p14:creationId xmlns:p14="http://schemas.microsoft.com/office/powerpoint/2010/main" val="582991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F81B-0188-F944-95C5-D896A11FCEC3}" type="slidenum">
              <a:rPr lang="en-US" smtClean="0"/>
              <a:t>24</a:t>
            </a:fld>
            <a:endParaRPr lang="en-US"/>
          </a:p>
        </p:txBody>
      </p:sp>
    </p:spTree>
    <p:extLst>
      <p:ext uri="{BB962C8B-B14F-4D97-AF65-F5344CB8AC3E}">
        <p14:creationId xmlns:p14="http://schemas.microsoft.com/office/powerpoint/2010/main" val="1077116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F81B-0188-F944-95C5-D896A11FCEC3}" type="slidenum">
              <a:rPr lang="en-US" smtClean="0"/>
              <a:t>25</a:t>
            </a:fld>
            <a:endParaRPr lang="en-US"/>
          </a:p>
        </p:txBody>
      </p:sp>
    </p:spTree>
    <p:extLst>
      <p:ext uri="{BB962C8B-B14F-4D97-AF65-F5344CB8AC3E}">
        <p14:creationId xmlns:p14="http://schemas.microsoft.com/office/powerpoint/2010/main" val="4060131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F81B-0188-F944-95C5-D896A11FCEC3}" type="slidenum">
              <a:rPr lang="en-US" smtClean="0"/>
              <a:t>26</a:t>
            </a:fld>
            <a:endParaRPr lang="en-US"/>
          </a:p>
        </p:txBody>
      </p:sp>
    </p:spTree>
    <p:extLst>
      <p:ext uri="{BB962C8B-B14F-4D97-AF65-F5344CB8AC3E}">
        <p14:creationId xmlns:p14="http://schemas.microsoft.com/office/powerpoint/2010/main" val="3780904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F81B-0188-F944-95C5-D896A11FCEC3}" type="slidenum">
              <a:rPr lang="en-US" smtClean="0"/>
              <a:t>27</a:t>
            </a:fld>
            <a:endParaRPr lang="en-US"/>
          </a:p>
        </p:txBody>
      </p:sp>
    </p:spTree>
    <p:extLst>
      <p:ext uri="{BB962C8B-B14F-4D97-AF65-F5344CB8AC3E}">
        <p14:creationId xmlns:p14="http://schemas.microsoft.com/office/powerpoint/2010/main" val="2626440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F81B-0188-F944-95C5-D896A11FCEC3}" type="slidenum">
              <a:rPr lang="en-US" smtClean="0"/>
              <a:t>3</a:t>
            </a:fld>
            <a:endParaRPr lang="en-US"/>
          </a:p>
        </p:txBody>
      </p:sp>
    </p:spTree>
    <p:extLst>
      <p:ext uri="{BB962C8B-B14F-4D97-AF65-F5344CB8AC3E}">
        <p14:creationId xmlns:p14="http://schemas.microsoft.com/office/powerpoint/2010/main" val="2750891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F81B-0188-F944-95C5-D896A11FCEC3}" type="slidenum">
              <a:rPr lang="en-US" smtClean="0"/>
              <a:t>4</a:t>
            </a:fld>
            <a:endParaRPr lang="en-US"/>
          </a:p>
        </p:txBody>
      </p:sp>
    </p:spTree>
    <p:extLst>
      <p:ext uri="{BB962C8B-B14F-4D97-AF65-F5344CB8AC3E}">
        <p14:creationId xmlns:p14="http://schemas.microsoft.com/office/powerpoint/2010/main" val="2316161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F81B-0188-F944-95C5-D896A11FCEC3}" type="slidenum">
              <a:rPr lang="en-US" smtClean="0"/>
              <a:t>5</a:t>
            </a:fld>
            <a:endParaRPr lang="en-US"/>
          </a:p>
        </p:txBody>
      </p:sp>
    </p:spTree>
    <p:extLst>
      <p:ext uri="{BB962C8B-B14F-4D97-AF65-F5344CB8AC3E}">
        <p14:creationId xmlns:p14="http://schemas.microsoft.com/office/powerpoint/2010/main" val="565676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F81B-0188-F944-95C5-D896A11FCEC3}" type="slidenum">
              <a:rPr lang="en-US" smtClean="0"/>
              <a:t>6</a:t>
            </a:fld>
            <a:endParaRPr lang="en-US"/>
          </a:p>
        </p:txBody>
      </p:sp>
    </p:spTree>
    <p:extLst>
      <p:ext uri="{BB962C8B-B14F-4D97-AF65-F5344CB8AC3E}">
        <p14:creationId xmlns:p14="http://schemas.microsoft.com/office/powerpoint/2010/main" val="133693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F81B-0188-F944-95C5-D896A11FCEC3}" type="slidenum">
              <a:rPr lang="en-US" smtClean="0"/>
              <a:t>7</a:t>
            </a:fld>
            <a:endParaRPr lang="en-US"/>
          </a:p>
        </p:txBody>
      </p:sp>
    </p:spTree>
    <p:extLst>
      <p:ext uri="{BB962C8B-B14F-4D97-AF65-F5344CB8AC3E}">
        <p14:creationId xmlns:p14="http://schemas.microsoft.com/office/powerpoint/2010/main" val="2445333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F81B-0188-F944-95C5-D896A11FCEC3}" type="slidenum">
              <a:rPr lang="en-US" smtClean="0"/>
              <a:t>8</a:t>
            </a:fld>
            <a:endParaRPr lang="en-US"/>
          </a:p>
        </p:txBody>
      </p:sp>
    </p:spTree>
    <p:extLst>
      <p:ext uri="{BB962C8B-B14F-4D97-AF65-F5344CB8AC3E}">
        <p14:creationId xmlns:p14="http://schemas.microsoft.com/office/powerpoint/2010/main" val="848683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9588"/>
            <a:ext cx="4532313"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F81B-0188-F944-95C5-D896A11FCEC3}" type="slidenum">
              <a:rPr lang="en-US" smtClean="0"/>
              <a:t>9</a:t>
            </a:fld>
            <a:endParaRPr lang="en-US"/>
          </a:p>
        </p:txBody>
      </p:sp>
    </p:spTree>
    <p:extLst>
      <p:ext uri="{BB962C8B-B14F-4D97-AF65-F5344CB8AC3E}">
        <p14:creationId xmlns:p14="http://schemas.microsoft.com/office/powerpoint/2010/main" val="2815865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chemeClr val="bg2"/>
        </a:solid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328357" y="2703285"/>
            <a:ext cx="1563273" cy="1467041"/>
          </a:xfrm>
          <a:prstGeom prst="rect">
            <a:avLst/>
          </a:prstGeom>
        </p:spPr>
      </p:pic>
    </p:spTree>
    <p:extLst>
      <p:ext uri="{BB962C8B-B14F-4D97-AF65-F5344CB8AC3E}">
        <p14:creationId xmlns:p14="http://schemas.microsoft.com/office/powerpoint/2010/main" val="39894612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320"/>
            <a:ext cx="9960864" cy="1143000"/>
          </a:xfrm>
        </p:spPr>
        <p:txBody>
          <a:bodyPr anchor="ctr"/>
          <a:lstStyle>
            <a:lvl1pPr algn="l">
              <a:defRPr sz="4600"/>
            </a:lvl1pPr>
          </a:lstStyle>
          <a:p>
            <a:r>
              <a:rPr kumimoji="0" lang="fr-CH" dirty="0" smtClean="0"/>
              <a:t>Click to </a:t>
            </a:r>
            <a:r>
              <a:rPr kumimoji="0" lang="fr-CH" dirty="0" err="1" smtClean="0"/>
              <a:t>edit</a:t>
            </a:r>
            <a:r>
              <a:rPr kumimoji="0" lang="fr-CH" dirty="0" smtClean="0"/>
              <a:t> Master </a:t>
            </a:r>
            <a:r>
              <a:rPr kumimoji="0" lang="fr-CH" dirty="0" err="1" smtClean="0"/>
              <a:t>title</a:t>
            </a:r>
            <a:r>
              <a:rPr kumimoji="0" lang="fr-CH" dirty="0" smtClean="0"/>
              <a:t> style</a:t>
            </a:r>
            <a:endParaRPr kumimoji="0" lang="en-US" dirty="0"/>
          </a:p>
        </p:txBody>
      </p:sp>
      <p:sp>
        <p:nvSpPr>
          <p:cNvPr id="6" name="Date Placeholder 5"/>
          <p:cNvSpPr>
            <a:spLocks noGrp="1"/>
          </p:cNvSpPr>
          <p:nvPr>
            <p:ph type="dt" sz="half" idx="10"/>
          </p:nvPr>
        </p:nvSpPr>
        <p:spPr/>
        <p:txBody>
          <a:bodyPr/>
          <a:lstStyle/>
          <a:p>
            <a:fld id="{3F3BDE7F-2A2F-45D2-8407-49A59CB8A9C3}" type="datetime1">
              <a:rPr lang="en-US" smtClean="0"/>
              <a:t>2/8/2018</a:t>
            </a:fld>
            <a:endParaRPr lang="en-US" dirty="0"/>
          </a:p>
        </p:txBody>
      </p:sp>
      <p:sp>
        <p:nvSpPr>
          <p:cNvPr id="7" name="Footer Placeholder 6"/>
          <p:cNvSpPr>
            <a:spLocks noGrp="1"/>
          </p:cNvSpPr>
          <p:nvPr>
            <p:ph type="ftr" sz="quarter" idx="11"/>
          </p:nvPr>
        </p:nvSpPr>
        <p:spPr/>
        <p:txBody>
          <a:bodyPr/>
          <a:lstStyle/>
          <a:p>
            <a:r>
              <a:rPr lang="en-US" smtClean="0"/>
              <a:t>Document reference</a:t>
            </a:r>
            <a:endParaRPr lang="en-US" dirty="0"/>
          </a:p>
        </p:txBody>
      </p:sp>
      <p:sp>
        <p:nvSpPr>
          <p:cNvPr id="8" name="Slide Number Placeholder 7"/>
          <p:cNvSpPr>
            <a:spLocks noGrp="1"/>
          </p:cNvSpPr>
          <p:nvPr>
            <p:ph type="sldNum" sz="quarter" idx="12"/>
          </p:nvPr>
        </p:nvSpPr>
        <p:spPr/>
        <p:txBody>
          <a:bodyPr/>
          <a:lstStyle/>
          <a:p>
            <a:fld id="{17918391-D411-FE40-AAD7-861AE5233E0E}" type="slidenum">
              <a:rPr lang="en-US" smtClean="0"/>
              <a:t>‹#›</a:t>
            </a:fld>
            <a:endParaRPr lang="en-US" dirty="0"/>
          </a:p>
        </p:txBody>
      </p:sp>
      <p:cxnSp>
        <p:nvCxnSpPr>
          <p:cNvPr id="11" name="Gerade Verbindung 29"/>
          <p:cNvCxnSpPr/>
          <p:nvPr userDrawn="1"/>
        </p:nvCxnSpPr>
        <p:spPr>
          <a:xfrm>
            <a:off x="0" y="836712"/>
            <a:ext cx="12192000"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0" y="-27384"/>
            <a:ext cx="12192000"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0" y="913060"/>
            <a:ext cx="12192000" cy="5079968"/>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pic>
        <p:nvPicPr>
          <p:cNvPr id="5" name="Image 4" descr="bande-01.eps"/>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0" y="6157663"/>
            <a:ext cx="12192000" cy="707202"/>
          </a:xfrm>
          <a:prstGeom prst="rect">
            <a:avLst/>
          </a:prstGeom>
        </p:spPr>
      </p:pic>
      <p:sp>
        <p:nvSpPr>
          <p:cNvPr id="2"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F3BDE7F-2A2F-45D2-8407-49A59CB8A9C3}" type="datetime1">
              <a:rPr lang="en-US" smtClean="0"/>
              <a:t>2/8/2018</a:t>
            </a:fld>
            <a:endParaRPr lang="en-US" dirty="0"/>
          </a:p>
        </p:txBody>
      </p:sp>
      <p:sp>
        <p:nvSpPr>
          <p:cNvPr id="4"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t>‹#›</a:t>
            </a:fld>
            <a:endParaRPr lang="en-US" dirty="0"/>
          </a:p>
        </p:txBody>
      </p:sp>
      <p:pic>
        <p:nvPicPr>
          <p:cNvPr id="8" name="Image 4" descr="bande-01.eps"/>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0" y="6157663"/>
            <a:ext cx="9144000" cy="707202"/>
          </a:xfrm>
          <a:prstGeom prst="rect">
            <a:avLst/>
          </a:prstGeom>
        </p:spPr>
      </p:pic>
      <p:sp>
        <p:nvSpPr>
          <p:cNvPr id="3"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smtClean="0"/>
              <a:t>Document reference</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76" r:id="rId2"/>
    <p:sldLayoutId id="2147483666" r:id="rId3"/>
  </p:sldLayoutIdLst>
  <p:timing>
    <p:tnLst>
      <p:par>
        <p:cTn id="1" dur="indefinite" restart="never" nodeType="tmRoot"/>
      </p:par>
    </p:tnLst>
  </p:timing>
  <p:hf hdr="0" ft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wmf"/><Relationship Id="rId4" Type="http://schemas.openxmlformats.org/officeDocument/2006/relationships/image" Target="../media/image33.wmf"/></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cds.cern.ch/record/633599/files/thesis-2003-022.pdf"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51.e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3.emf"/><Relationship Id="rId4" Type="http://schemas.openxmlformats.org/officeDocument/2006/relationships/image" Target="../media/image52.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54.emf"/><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53.emf"/><Relationship Id="rId4" Type="http://schemas.openxmlformats.org/officeDocument/2006/relationships/image" Target="../media/image52.emf"/></Relationships>
</file>

<file path=ppt/slides/_rels/slide2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25.xml"/><Relationship Id="rId7" Type="http://schemas.openxmlformats.org/officeDocument/2006/relationships/image" Target="../media/image63.png"/><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61.emf"/><Relationship Id="rId5" Type="http://schemas.openxmlformats.org/officeDocument/2006/relationships/image" Target="../media/image59.emf"/><Relationship Id="rId10" Type="http://schemas.openxmlformats.org/officeDocument/2006/relationships/image" Target="../media/image640.png"/><Relationship Id="rId4" Type="http://schemas.openxmlformats.org/officeDocument/2006/relationships/oleObject" Target="../embeddings/oleObject3.bin"/><Relationship Id="rId9" Type="http://schemas.openxmlformats.org/officeDocument/2006/relationships/image" Target="../media/image60.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indico.cern.ch/event/646926/"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429157"/>
            <a:ext cx="12192000" cy="3185487"/>
          </a:xfrm>
          <a:prstGeom prst="rect">
            <a:avLst/>
          </a:prstGeom>
          <a:noFill/>
        </p:spPr>
        <p:txBody>
          <a:bodyPr wrap="square" rtlCol="0">
            <a:spAutoFit/>
          </a:bodyPr>
          <a:lstStyle/>
          <a:p>
            <a:pPr algn="ctr"/>
            <a:r>
              <a:rPr lang="en-GB" sz="3200" dirty="0" smtClean="0"/>
              <a:t>Overview of </a:t>
            </a:r>
            <a:r>
              <a:rPr lang="en-GB" sz="3200" dirty="0" err="1" smtClean="0"/>
              <a:t>EuroCirCol</a:t>
            </a:r>
            <a:r>
              <a:rPr lang="en-GB" sz="3200" dirty="0" smtClean="0"/>
              <a:t> dipole designs, the efforts towards HE-LHC dipoles and other magnets for FCC-</a:t>
            </a:r>
            <a:r>
              <a:rPr lang="en-GB" sz="3200" dirty="0" err="1" smtClean="0"/>
              <a:t>hh</a:t>
            </a:r>
            <a:endParaRPr lang="en-GB" sz="3200" dirty="0" smtClean="0"/>
          </a:p>
          <a:p>
            <a:pPr algn="ctr"/>
            <a:endParaRPr lang="en-US" sz="2100" b="1" dirty="0"/>
          </a:p>
          <a:p>
            <a:pPr algn="ctr"/>
            <a:r>
              <a:rPr lang="en-US" sz="3200" dirty="0"/>
              <a:t>Daniel </a:t>
            </a:r>
            <a:r>
              <a:rPr lang="en-US" sz="3200" dirty="0" smtClean="0"/>
              <a:t>Schoerling</a:t>
            </a:r>
          </a:p>
          <a:p>
            <a:pPr algn="ctr"/>
            <a:r>
              <a:rPr lang="en-US" sz="1200" dirty="0" smtClean="0"/>
              <a:t>9</a:t>
            </a:r>
            <a:r>
              <a:rPr lang="en-US" sz="1200" baseline="30000" dirty="0" smtClean="0"/>
              <a:t>th</a:t>
            </a:r>
            <a:r>
              <a:rPr lang="en-US" sz="1200" dirty="0" smtClean="0"/>
              <a:t> of February 2018</a:t>
            </a:r>
          </a:p>
          <a:p>
            <a:pPr algn="ctr"/>
            <a:endParaRPr lang="en-US" sz="1600" dirty="0"/>
          </a:p>
          <a:p>
            <a:pPr algn="ctr"/>
            <a:r>
              <a:rPr lang="en-US" sz="2100" b="1" dirty="0" smtClean="0"/>
              <a:t>On </a:t>
            </a:r>
            <a:r>
              <a:rPr lang="en-US" sz="2100" b="1" dirty="0"/>
              <a:t>behalf of </a:t>
            </a:r>
            <a:r>
              <a:rPr lang="en-US" sz="2100" b="1" dirty="0" err="1" smtClean="0"/>
              <a:t>EuroCirCol</a:t>
            </a:r>
            <a:r>
              <a:rPr lang="en-US" sz="2100" b="1" dirty="0" smtClean="0"/>
              <a:t> WP5 and the FCC-</a:t>
            </a:r>
            <a:r>
              <a:rPr lang="en-US" sz="2100" b="1" dirty="0" err="1" smtClean="0"/>
              <a:t>hh</a:t>
            </a:r>
            <a:r>
              <a:rPr lang="en-US" sz="2100" b="1" dirty="0" smtClean="0"/>
              <a:t> Magnet Development Program</a:t>
            </a:r>
          </a:p>
          <a:p>
            <a:pPr algn="ctr"/>
            <a:endParaRPr lang="en-US" sz="2100" b="1" dirty="0"/>
          </a:p>
          <a:p>
            <a:pPr algn="ctr"/>
            <a:endParaRPr lang="en-US" sz="1400" b="1" dirty="0"/>
          </a:p>
        </p:txBody>
      </p:sp>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35187" y="677420"/>
            <a:ext cx="2585541" cy="1242366"/>
          </a:xfrm>
          <a:prstGeom prst="rect">
            <a:avLst/>
          </a:prstGeom>
        </p:spPr>
      </p:pic>
      <p:pic>
        <p:nvPicPr>
          <p:cNvPr id="9" name="Picture 8"/>
          <p:cNvPicPr>
            <a:picLocks noChangeAspect="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036214" y="773328"/>
            <a:ext cx="2920598" cy="1221432"/>
          </a:xfrm>
          <a:prstGeom prst="rect">
            <a:avLst/>
          </a:prstGeom>
        </p:spPr>
      </p:pic>
      <p:pic>
        <p:nvPicPr>
          <p:cNvPr id="7" name="Image 4" descr="logooutline.eps"/>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55915" y="520257"/>
            <a:ext cx="1745112" cy="1727574"/>
          </a:xfrm>
          <a:prstGeom prst="rect">
            <a:avLst/>
          </a:prstGeom>
        </p:spPr>
      </p:pic>
      <p:sp>
        <p:nvSpPr>
          <p:cNvPr id="6" name="Rectangle 5"/>
          <p:cNvSpPr/>
          <p:nvPr/>
        </p:nvSpPr>
        <p:spPr>
          <a:xfrm>
            <a:off x="567696" y="5164762"/>
            <a:ext cx="4812362" cy="1477328"/>
          </a:xfrm>
          <a:prstGeom prst="rect">
            <a:avLst/>
          </a:prstGeom>
        </p:spPr>
        <p:txBody>
          <a:bodyPr wrap="square">
            <a:spAutoFit/>
          </a:bodyPr>
          <a:lstStyle/>
          <a:p>
            <a:pPr algn="just">
              <a:lnSpc>
                <a:spcPts val="1200"/>
              </a:lnSpc>
            </a:pPr>
            <a:r>
              <a:rPr lang="en-US" sz="1100" dirty="0" smtClean="0">
                <a:latin typeface="Times New Roman" panose="02020603050405020304" pitchFamily="18" charset="0"/>
                <a:ea typeface="Times New Roman" panose="02020603050405020304" pitchFamily="18" charset="0"/>
              </a:rPr>
              <a:t>D.Arbelaez</a:t>
            </a:r>
            <a:r>
              <a:rPr lang="en-US" sz="1100" baseline="30000" dirty="0" smtClean="0">
                <a:latin typeface="Times New Roman" panose="02020603050405020304" pitchFamily="18" charset="0"/>
                <a:ea typeface="Times New Roman" panose="02020603050405020304" pitchFamily="18" charset="0"/>
              </a:rPr>
              <a:t>11</a:t>
            </a:r>
            <a:r>
              <a:rPr lang="en-US" sz="1100" dirty="0">
                <a:latin typeface="Times New Roman" panose="02020603050405020304" pitchFamily="18" charset="0"/>
                <a:ea typeface="Times New Roman" panose="02020603050405020304" pitchFamily="18" charset="0"/>
              </a:rPr>
              <a:t>, B.Auchmann</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H.Bajas</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M.Bajko</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A.Ballarino</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E.Barzi</a:t>
            </a:r>
            <a:r>
              <a:rPr lang="en-US" sz="1100" baseline="30000" dirty="0">
                <a:latin typeface="Times New Roman" panose="02020603050405020304" pitchFamily="18" charset="0"/>
                <a:ea typeface="Times New Roman" panose="02020603050405020304" pitchFamily="18" charset="0"/>
              </a:rPr>
              <a:t>10</a:t>
            </a:r>
            <a:r>
              <a:rPr lang="en-US" sz="1100" dirty="0">
                <a:latin typeface="Times New Roman" panose="02020603050405020304" pitchFamily="18" charset="0"/>
                <a:ea typeface="Times New Roman" panose="02020603050405020304" pitchFamily="18" charset="0"/>
              </a:rPr>
              <a:t>, G.Bellomo</a:t>
            </a:r>
            <a:r>
              <a:rPr lang="en-US" sz="1100" baseline="30000" dirty="0">
                <a:latin typeface="Times New Roman" panose="02020603050405020304" pitchFamily="18" charset="0"/>
                <a:ea typeface="Times New Roman" panose="02020603050405020304" pitchFamily="18" charset="0"/>
              </a:rPr>
              <a:t>2</a:t>
            </a:r>
            <a:r>
              <a:rPr lang="en-US" sz="1100" dirty="0">
                <a:latin typeface="Times New Roman" panose="02020603050405020304" pitchFamily="18" charset="0"/>
                <a:ea typeface="Times New Roman" panose="02020603050405020304" pitchFamily="18" charset="0"/>
              </a:rPr>
              <a:t>, M. Benedikt</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a:t>
            </a:r>
            <a:r>
              <a:rPr lang="en-US" sz="1100" dirty="0" smtClean="0">
                <a:latin typeface="Times New Roman" panose="02020603050405020304" pitchFamily="18" charset="0"/>
                <a:ea typeface="Times New Roman" panose="02020603050405020304" pitchFamily="18" charset="0"/>
              </a:rPr>
              <a:t>S. Izquierdo </a:t>
            </a:r>
            <a:r>
              <a:rPr lang="en-US" sz="1100" dirty="0">
                <a:latin typeface="Times New Roman" panose="02020603050405020304" pitchFamily="18" charset="0"/>
                <a:ea typeface="Times New Roman" panose="02020603050405020304" pitchFamily="18" charset="0"/>
              </a:rPr>
              <a:t>Bermudez</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B.Bordini</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L.Bottura</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L.Brower</a:t>
            </a:r>
            <a:r>
              <a:rPr lang="en-US" sz="1100" baseline="30000" dirty="0">
                <a:latin typeface="Times New Roman" panose="02020603050405020304" pitchFamily="18" charset="0"/>
                <a:ea typeface="Times New Roman" panose="02020603050405020304" pitchFamily="18" charset="0"/>
              </a:rPr>
              <a:t>11</a:t>
            </a:r>
            <a:r>
              <a:rPr lang="en-US" sz="1100" dirty="0">
                <a:latin typeface="Times New Roman" panose="02020603050405020304" pitchFamily="18" charset="0"/>
                <a:ea typeface="Times New Roman" panose="02020603050405020304" pitchFamily="18" charset="0"/>
              </a:rPr>
              <a:t>, M.Buzio</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B.Caiffi</a:t>
            </a:r>
            <a:r>
              <a:rPr lang="en-US" sz="1100" baseline="30000" dirty="0">
                <a:latin typeface="Times New Roman" panose="02020603050405020304" pitchFamily="18" charset="0"/>
                <a:ea typeface="Times New Roman" panose="02020603050405020304" pitchFamily="18" charset="0"/>
              </a:rPr>
              <a:t>5</a:t>
            </a:r>
            <a:r>
              <a:rPr lang="en-US" sz="1100" dirty="0">
                <a:latin typeface="Times New Roman" panose="02020603050405020304" pitchFamily="18" charset="0"/>
                <a:ea typeface="Times New Roman" panose="02020603050405020304" pitchFamily="18" charset="0"/>
              </a:rPr>
              <a:t>, S.Caspi</a:t>
            </a:r>
            <a:r>
              <a:rPr lang="en-US" sz="1100" baseline="30000" dirty="0">
                <a:latin typeface="Times New Roman" panose="02020603050405020304" pitchFamily="18" charset="0"/>
                <a:ea typeface="Times New Roman" panose="02020603050405020304" pitchFamily="18" charset="0"/>
              </a:rPr>
              <a:t>11</a:t>
            </a:r>
            <a:r>
              <a:rPr lang="en-US" sz="1100" dirty="0">
                <a:latin typeface="Times New Roman" panose="02020603050405020304" pitchFamily="18" charset="0"/>
                <a:ea typeface="Times New Roman" panose="02020603050405020304" pitchFamily="18" charset="0"/>
              </a:rPr>
              <a:t>, M.Dhalle</a:t>
            </a:r>
            <a:r>
              <a:rPr lang="en-US" sz="1100" baseline="30000" dirty="0">
                <a:latin typeface="Times New Roman" panose="02020603050405020304" pitchFamily="18" charset="0"/>
                <a:ea typeface="Times New Roman" panose="02020603050405020304" pitchFamily="18" charset="0"/>
              </a:rPr>
              <a:t>3</a:t>
            </a:r>
            <a:r>
              <a:rPr lang="en-US" sz="1100" dirty="0">
                <a:latin typeface="Times New Roman" panose="02020603050405020304" pitchFamily="18" charset="0"/>
                <a:ea typeface="Times New Roman" panose="02020603050405020304" pitchFamily="18" charset="0"/>
              </a:rPr>
              <a:t>, M.Durante</a:t>
            </a:r>
            <a:r>
              <a:rPr lang="en-US" sz="1100" baseline="30000" dirty="0">
                <a:latin typeface="Times New Roman" panose="02020603050405020304" pitchFamily="18" charset="0"/>
                <a:ea typeface="Times New Roman" panose="02020603050405020304" pitchFamily="18" charset="0"/>
              </a:rPr>
              <a:t>4</a:t>
            </a:r>
            <a:r>
              <a:rPr lang="en-US" sz="1100" dirty="0">
                <a:latin typeface="Times New Roman" panose="02020603050405020304" pitchFamily="18" charset="0"/>
                <a:ea typeface="Times New Roman" panose="02020603050405020304" pitchFamily="18" charset="0"/>
              </a:rPr>
              <a:t>, G. de Rijk</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P.Fabbricatore</a:t>
            </a:r>
            <a:r>
              <a:rPr lang="en-US" sz="1100" baseline="30000" dirty="0">
                <a:latin typeface="Times New Roman" panose="02020603050405020304" pitchFamily="18" charset="0"/>
                <a:ea typeface="Times New Roman" panose="02020603050405020304" pitchFamily="18" charset="0"/>
              </a:rPr>
              <a:t>5</a:t>
            </a:r>
            <a:r>
              <a:rPr lang="en-US" sz="1100" dirty="0">
                <a:latin typeface="Times New Roman" panose="02020603050405020304" pitchFamily="18" charset="0"/>
                <a:ea typeface="Times New Roman" panose="02020603050405020304" pitchFamily="18" charset="0"/>
              </a:rPr>
              <a:t>, S.Farinon</a:t>
            </a:r>
            <a:r>
              <a:rPr lang="en-US" sz="1100" baseline="30000" dirty="0">
                <a:latin typeface="Times New Roman" panose="02020603050405020304" pitchFamily="18" charset="0"/>
                <a:ea typeface="Times New Roman" panose="02020603050405020304" pitchFamily="18" charset="0"/>
              </a:rPr>
              <a:t>5</a:t>
            </a:r>
            <a:r>
              <a:rPr lang="en-US" sz="1100" dirty="0">
                <a:latin typeface="Times New Roman" panose="02020603050405020304" pitchFamily="18" charset="0"/>
                <a:ea typeface="Times New Roman" panose="02020603050405020304" pitchFamily="18" charset="0"/>
              </a:rPr>
              <a:t>, P.Ferracin</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P.Gao</a:t>
            </a:r>
            <a:r>
              <a:rPr lang="en-US" sz="1100" baseline="30000" dirty="0">
                <a:latin typeface="Times New Roman" panose="02020603050405020304" pitchFamily="18" charset="0"/>
                <a:ea typeface="Times New Roman" panose="02020603050405020304" pitchFamily="18" charset="0"/>
              </a:rPr>
              <a:t>3</a:t>
            </a:r>
            <a:r>
              <a:rPr lang="en-US" sz="1100" dirty="0">
                <a:latin typeface="Times New Roman" panose="02020603050405020304" pitchFamily="18" charset="0"/>
                <a:ea typeface="Times New Roman" panose="02020603050405020304" pitchFamily="18" charset="0"/>
              </a:rPr>
              <a:t>, S.Gourlay</a:t>
            </a:r>
            <a:r>
              <a:rPr lang="en-US" sz="1100" baseline="30000" dirty="0">
                <a:latin typeface="Times New Roman" panose="02020603050405020304" pitchFamily="18" charset="0"/>
                <a:ea typeface="Times New Roman" panose="02020603050405020304" pitchFamily="18" charset="0"/>
              </a:rPr>
              <a:t>11</a:t>
            </a:r>
            <a:r>
              <a:rPr lang="en-US" sz="1100" dirty="0">
                <a:latin typeface="Times New Roman" panose="02020603050405020304" pitchFamily="18" charset="0"/>
                <a:ea typeface="Times New Roman" panose="02020603050405020304" pitchFamily="18" charset="0"/>
              </a:rPr>
              <a:t>, M.Juchno</a:t>
            </a:r>
            <a:r>
              <a:rPr lang="en-US" sz="1100" baseline="30000" dirty="0">
                <a:latin typeface="Times New Roman" panose="02020603050405020304" pitchFamily="18" charset="0"/>
                <a:ea typeface="Times New Roman" panose="02020603050405020304" pitchFamily="18" charset="0"/>
              </a:rPr>
              <a:t>11</a:t>
            </a:r>
            <a:r>
              <a:rPr lang="en-US" sz="1100" dirty="0">
                <a:latin typeface="Times New Roman" panose="02020603050405020304" pitchFamily="18" charset="0"/>
                <a:ea typeface="Times New Roman" panose="02020603050405020304" pitchFamily="18" charset="0"/>
              </a:rPr>
              <a:t>, V.Kashikhin</a:t>
            </a:r>
            <a:r>
              <a:rPr lang="en-US" sz="1100" baseline="30000" dirty="0">
                <a:latin typeface="Times New Roman" panose="02020603050405020304" pitchFamily="18" charset="0"/>
                <a:ea typeface="Times New Roman" panose="02020603050405020304" pitchFamily="18" charset="0"/>
              </a:rPr>
              <a:t>10</a:t>
            </a:r>
            <a:r>
              <a:rPr lang="en-US" sz="1100" dirty="0">
                <a:latin typeface="Times New Roman" panose="02020603050405020304" pitchFamily="18" charset="0"/>
                <a:ea typeface="Times New Roman" panose="02020603050405020304" pitchFamily="18" charset="0"/>
              </a:rPr>
              <a:t>, F.Lackner</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C.Lorin</a:t>
            </a:r>
            <a:r>
              <a:rPr lang="en-US" sz="1100" baseline="30000" dirty="0">
                <a:latin typeface="Times New Roman" panose="02020603050405020304" pitchFamily="18" charset="0"/>
                <a:ea typeface="Times New Roman" panose="02020603050405020304" pitchFamily="18" charset="0"/>
              </a:rPr>
              <a:t>4</a:t>
            </a:r>
            <a:r>
              <a:rPr lang="en-US" sz="1100" dirty="0">
                <a:latin typeface="Times New Roman" panose="02020603050405020304" pitchFamily="18" charset="0"/>
                <a:ea typeface="Times New Roman" panose="02020603050405020304" pitchFamily="18" charset="0"/>
              </a:rPr>
              <a:t>, M.Marchevsky</a:t>
            </a:r>
            <a:r>
              <a:rPr lang="en-US" sz="1100" baseline="30000" dirty="0">
                <a:latin typeface="Times New Roman" panose="02020603050405020304" pitchFamily="18" charset="0"/>
                <a:ea typeface="Times New Roman" panose="02020603050405020304" pitchFamily="18" charset="0"/>
              </a:rPr>
              <a:t>11</a:t>
            </a:r>
            <a:r>
              <a:rPr lang="en-US" sz="1100" dirty="0">
                <a:latin typeface="Times New Roman" panose="02020603050405020304" pitchFamily="18" charset="0"/>
                <a:ea typeface="Times New Roman" panose="02020603050405020304" pitchFamily="18" charset="0"/>
              </a:rPr>
              <a:t>, V.Marinozzi</a:t>
            </a:r>
            <a:r>
              <a:rPr lang="en-US" sz="1100" baseline="30000" dirty="0">
                <a:latin typeface="Times New Roman" panose="02020603050405020304" pitchFamily="18" charset="0"/>
                <a:ea typeface="Times New Roman" panose="02020603050405020304" pitchFamily="18" charset="0"/>
              </a:rPr>
              <a:t>2</a:t>
            </a:r>
            <a:r>
              <a:rPr lang="en-US" sz="1100" dirty="0">
                <a:latin typeface="Times New Roman" panose="02020603050405020304" pitchFamily="18" charset="0"/>
                <a:ea typeface="Times New Roman" panose="02020603050405020304" pitchFamily="18" charset="0"/>
              </a:rPr>
              <a:t>, </a:t>
            </a:r>
            <a:r>
              <a:rPr lang="en-US" sz="1100" dirty="0" err="1">
                <a:latin typeface="Times New Roman" panose="02020603050405020304" pitchFamily="18" charset="0"/>
                <a:ea typeface="Times New Roman" panose="02020603050405020304" pitchFamily="18" charset="0"/>
              </a:rPr>
              <a:t>T.Martinez</a:t>
            </a:r>
            <a:r>
              <a:rPr lang="en-US" sz="1100" dirty="0">
                <a:latin typeface="Times New Roman" panose="02020603050405020304" pitchFamily="18" charset="0"/>
                <a:ea typeface="Times New Roman" panose="02020603050405020304" pitchFamily="18" charset="0"/>
              </a:rPr>
              <a:t> </a:t>
            </a:r>
            <a:r>
              <a:rPr lang="en-US" sz="1100" baseline="30000" dirty="0">
                <a:latin typeface="Times New Roman" panose="02020603050405020304" pitchFamily="18" charset="0"/>
                <a:ea typeface="Times New Roman" panose="02020603050405020304" pitchFamily="18" charset="0"/>
              </a:rPr>
              <a:t>6</a:t>
            </a:r>
            <a:r>
              <a:rPr lang="en-US" sz="1100" dirty="0">
                <a:latin typeface="Times New Roman" panose="02020603050405020304" pitchFamily="18" charset="0"/>
                <a:ea typeface="Times New Roman" panose="02020603050405020304" pitchFamily="18" charset="0"/>
              </a:rPr>
              <a:t>, J.Munilla</a:t>
            </a:r>
            <a:r>
              <a:rPr lang="en-US" sz="1100" baseline="30000" dirty="0">
                <a:latin typeface="Times New Roman" panose="02020603050405020304" pitchFamily="18" charset="0"/>
                <a:ea typeface="Times New Roman" panose="02020603050405020304" pitchFamily="18" charset="0"/>
              </a:rPr>
              <a:t>6</a:t>
            </a:r>
            <a:r>
              <a:rPr lang="en-US" sz="1100" dirty="0">
                <a:latin typeface="Times New Roman" panose="02020603050405020304" pitchFamily="18" charset="0"/>
                <a:ea typeface="Times New Roman" panose="02020603050405020304" pitchFamily="18" charset="0"/>
              </a:rPr>
              <a:t>, I.Novitski</a:t>
            </a:r>
            <a:r>
              <a:rPr lang="en-US" sz="1100" baseline="30000" dirty="0">
                <a:latin typeface="Times New Roman" panose="02020603050405020304" pitchFamily="18" charset="0"/>
                <a:ea typeface="Times New Roman" panose="02020603050405020304" pitchFamily="18" charset="0"/>
              </a:rPr>
              <a:t>10</a:t>
            </a:r>
            <a:r>
              <a:rPr lang="en-US" sz="1100" dirty="0">
                <a:latin typeface="Times New Roman" panose="02020603050405020304" pitchFamily="18" charset="0"/>
                <a:ea typeface="Times New Roman" panose="02020603050405020304" pitchFamily="18" charset="0"/>
              </a:rPr>
              <a:t>, T.Ogitsu</a:t>
            </a:r>
            <a:r>
              <a:rPr lang="en-US" sz="1100" baseline="30000" dirty="0">
                <a:latin typeface="Times New Roman" panose="02020603050405020304" pitchFamily="18" charset="0"/>
                <a:ea typeface="Times New Roman" panose="02020603050405020304" pitchFamily="18" charset="0"/>
              </a:rPr>
              <a:t>7</a:t>
            </a:r>
            <a:r>
              <a:rPr lang="en-US" sz="1100" dirty="0">
                <a:latin typeface="Times New Roman" panose="02020603050405020304" pitchFamily="18" charset="0"/>
                <a:ea typeface="Times New Roman" panose="02020603050405020304" pitchFamily="18" charset="0"/>
              </a:rPr>
              <a:t>, R.Ortwein</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J.Perez</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C.Petrone</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S.Prestemon</a:t>
            </a:r>
            <a:r>
              <a:rPr lang="en-US" sz="1100" baseline="30000" dirty="0">
                <a:latin typeface="Times New Roman" panose="02020603050405020304" pitchFamily="18" charset="0"/>
                <a:ea typeface="Times New Roman" panose="02020603050405020304" pitchFamily="18" charset="0"/>
              </a:rPr>
              <a:t>11</a:t>
            </a:r>
            <a:r>
              <a:rPr lang="en-US" sz="1100" dirty="0">
                <a:latin typeface="Times New Roman" panose="02020603050405020304" pitchFamily="18" charset="0"/>
                <a:ea typeface="Times New Roman" panose="02020603050405020304" pitchFamily="18" charset="0"/>
              </a:rPr>
              <a:t>, M.Prioli</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J.M.Rifflet</a:t>
            </a:r>
            <a:r>
              <a:rPr lang="en-US" sz="1100" baseline="30000" dirty="0">
                <a:latin typeface="Times New Roman" panose="02020603050405020304" pitchFamily="18" charset="0"/>
                <a:ea typeface="Times New Roman" panose="02020603050405020304" pitchFamily="18" charset="0"/>
              </a:rPr>
              <a:t>4</a:t>
            </a:r>
            <a:r>
              <a:rPr lang="en-US" sz="1100" dirty="0">
                <a:latin typeface="Times New Roman" panose="02020603050405020304" pitchFamily="18" charset="0"/>
                <a:ea typeface="Times New Roman" panose="02020603050405020304" pitchFamily="18" charset="0"/>
              </a:rPr>
              <a:t>, E.Rochepault</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S.Russenschuck</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T.Salmi</a:t>
            </a:r>
            <a:r>
              <a:rPr lang="en-US" sz="1100" baseline="30000" dirty="0">
                <a:latin typeface="Times New Roman" panose="02020603050405020304" pitchFamily="18" charset="0"/>
                <a:ea typeface="Times New Roman" panose="02020603050405020304" pitchFamily="18" charset="0"/>
              </a:rPr>
              <a:t>8</a:t>
            </a:r>
            <a:r>
              <a:rPr lang="en-US" sz="1100" dirty="0">
                <a:latin typeface="Times New Roman" panose="02020603050405020304" pitchFamily="18" charset="0"/>
                <a:ea typeface="Times New Roman" panose="02020603050405020304" pitchFamily="18" charset="0"/>
              </a:rPr>
              <a:t>, F.Savary</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D.Schoerling</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M.Segreti</a:t>
            </a:r>
            <a:r>
              <a:rPr lang="en-US" sz="1100" baseline="30000" dirty="0">
                <a:latin typeface="Times New Roman" panose="02020603050405020304" pitchFamily="18" charset="0"/>
                <a:ea typeface="Times New Roman" panose="02020603050405020304" pitchFamily="18" charset="0"/>
              </a:rPr>
              <a:t>4</a:t>
            </a:r>
            <a:r>
              <a:rPr lang="en-US" sz="1100" dirty="0">
                <a:latin typeface="Times New Roman" panose="02020603050405020304" pitchFamily="18" charset="0"/>
                <a:ea typeface="Times New Roman" panose="02020603050405020304" pitchFamily="18" charset="0"/>
              </a:rPr>
              <a:t>, C.Senatore</a:t>
            </a:r>
            <a:r>
              <a:rPr lang="en-US" sz="1100" baseline="30000" dirty="0">
                <a:latin typeface="Times New Roman" panose="02020603050405020304" pitchFamily="18" charset="0"/>
                <a:ea typeface="Times New Roman" panose="02020603050405020304" pitchFamily="18" charset="0"/>
              </a:rPr>
              <a:t>9</a:t>
            </a:r>
            <a:r>
              <a:rPr lang="en-US" sz="1100" dirty="0">
                <a:latin typeface="Times New Roman" panose="02020603050405020304" pitchFamily="18" charset="0"/>
                <a:ea typeface="Times New Roman" panose="02020603050405020304" pitchFamily="18" charset="0"/>
              </a:rPr>
              <a:t>, M.Sorbi</a:t>
            </a:r>
            <a:r>
              <a:rPr lang="en-US" sz="1100" baseline="30000" dirty="0">
                <a:latin typeface="Times New Roman" panose="02020603050405020304" pitchFamily="18" charset="0"/>
                <a:ea typeface="Times New Roman" panose="02020603050405020304" pitchFamily="18" charset="0"/>
              </a:rPr>
              <a:t>2</a:t>
            </a:r>
            <a:r>
              <a:rPr lang="en-US" sz="1100" dirty="0">
                <a:latin typeface="Times New Roman" panose="02020603050405020304" pitchFamily="18" charset="0"/>
                <a:ea typeface="Times New Roman" panose="02020603050405020304" pitchFamily="18" charset="0"/>
              </a:rPr>
              <a:t>, A.Stenvall</a:t>
            </a:r>
            <a:r>
              <a:rPr lang="en-US" sz="1100" baseline="30000" dirty="0">
                <a:latin typeface="Times New Roman" panose="02020603050405020304" pitchFamily="18" charset="0"/>
                <a:ea typeface="Times New Roman" panose="02020603050405020304" pitchFamily="18" charset="0"/>
              </a:rPr>
              <a:t>8</a:t>
            </a:r>
            <a:r>
              <a:rPr lang="en-US" sz="1100" dirty="0">
                <a:latin typeface="Times New Roman" panose="02020603050405020304" pitchFamily="18" charset="0"/>
                <a:ea typeface="Times New Roman" panose="02020603050405020304" pitchFamily="18" charset="0"/>
              </a:rPr>
              <a:t>, E.Todesco</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F.Toral</a:t>
            </a:r>
            <a:r>
              <a:rPr lang="en-US" sz="1100" baseline="30000" dirty="0">
                <a:latin typeface="Times New Roman" panose="02020603050405020304" pitchFamily="18" charset="0"/>
                <a:ea typeface="Times New Roman" panose="02020603050405020304" pitchFamily="18" charset="0"/>
              </a:rPr>
              <a:t>6</a:t>
            </a:r>
            <a:r>
              <a:rPr lang="en-US" sz="1100" dirty="0">
                <a:latin typeface="Times New Roman" panose="02020603050405020304" pitchFamily="18" charset="0"/>
                <a:ea typeface="Times New Roman" panose="02020603050405020304" pitchFamily="18" charset="0"/>
              </a:rPr>
              <a:t>, A.P.Verweij</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S.Wessel</a:t>
            </a:r>
            <a:r>
              <a:rPr lang="en-US" sz="1100" baseline="30000" dirty="0">
                <a:latin typeface="Times New Roman" panose="02020603050405020304" pitchFamily="18" charset="0"/>
                <a:ea typeface="Times New Roman" panose="02020603050405020304" pitchFamily="18" charset="0"/>
              </a:rPr>
              <a:t>3</a:t>
            </a:r>
            <a:r>
              <a:rPr lang="en-US" sz="1100" dirty="0">
                <a:latin typeface="Times New Roman" panose="02020603050405020304" pitchFamily="18" charset="0"/>
                <a:ea typeface="Times New Roman" panose="02020603050405020304" pitchFamily="18" charset="0"/>
              </a:rPr>
              <a:t>, F.Wolf</a:t>
            </a:r>
            <a:r>
              <a:rPr lang="en-US" sz="1100" baseline="30000" dirty="0">
                <a:latin typeface="Times New Roman" panose="02020603050405020304" pitchFamily="18" charset="0"/>
                <a:ea typeface="Times New Roman" panose="02020603050405020304" pitchFamily="18" charset="0"/>
              </a:rPr>
              <a:t>1</a:t>
            </a:r>
            <a:r>
              <a:rPr lang="en-US" sz="1100" dirty="0">
                <a:latin typeface="Times New Roman" panose="02020603050405020304" pitchFamily="18" charset="0"/>
                <a:ea typeface="Times New Roman" panose="02020603050405020304" pitchFamily="18" charset="0"/>
              </a:rPr>
              <a:t>, A.V.Zlobin</a:t>
            </a:r>
            <a:r>
              <a:rPr lang="en-US" sz="1100" baseline="30000" dirty="0">
                <a:latin typeface="Times New Roman" panose="02020603050405020304" pitchFamily="18" charset="0"/>
                <a:ea typeface="Times New Roman" panose="02020603050405020304" pitchFamily="18" charset="0"/>
              </a:rPr>
              <a:t>10</a:t>
            </a:r>
            <a:endParaRPr lang="en-GB" sz="1000" dirty="0">
              <a:latin typeface="Times New Roman" panose="02020603050405020304" pitchFamily="18" charset="0"/>
              <a:ea typeface="Times New Roman" panose="02020603050405020304" pitchFamily="18" charset="0"/>
            </a:endParaRPr>
          </a:p>
        </p:txBody>
      </p:sp>
      <p:sp>
        <p:nvSpPr>
          <p:cNvPr id="10" name="Rectangle 9"/>
          <p:cNvSpPr/>
          <p:nvPr/>
        </p:nvSpPr>
        <p:spPr>
          <a:xfrm>
            <a:off x="6584674" y="5472539"/>
            <a:ext cx="4730321" cy="861774"/>
          </a:xfrm>
          <a:prstGeom prst="rect">
            <a:avLst/>
          </a:prstGeom>
        </p:spPr>
        <p:txBody>
          <a:bodyPr wrap="square">
            <a:spAutoFit/>
          </a:bodyPr>
          <a:lstStyle/>
          <a:p>
            <a:r>
              <a:rPr lang="en-GB" sz="1000" dirty="0">
                <a:latin typeface="Times New Roman" panose="02020603050405020304" pitchFamily="18" charset="0"/>
                <a:ea typeface="Times New Roman" panose="02020603050405020304" pitchFamily="18" charset="0"/>
              </a:rPr>
              <a:t>1.CERN, 1211 Geneva, Switzerland; 2.INFN, 20133 Milano, Italy; 3.Twente University, 7500 </a:t>
            </a:r>
            <a:r>
              <a:rPr lang="en-GB" sz="1000" dirty="0" err="1">
                <a:latin typeface="Times New Roman" panose="02020603050405020304" pitchFamily="18" charset="0"/>
                <a:ea typeface="Times New Roman" panose="02020603050405020304" pitchFamily="18" charset="0"/>
              </a:rPr>
              <a:t>Twente</a:t>
            </a:r>
            <a:r>
              <a:rPr lang="en-GB" sz="1000" dirty="0">
                <a:latin typeface="Times New Roman" panose="02020603050405020304" pitchFamily="18" charset="0"/>
                <a:ea typeface="Times New Roman" panose="02020603050405020304" pitchFamily="18" charset="0"/>
              </a:rPr>
              <a:t>, Netherlands; 4.CEA, 91400 </a:t>
            </a:r>
            <a:r>
              <a:rPr lang="en-GB" sz="1000" dirty="0" err="1">
                <a:latin typeface="Times New Roman" panose="02020603050405020304" pitchFamily="18" charset="0"/>
                <a:ea typeface="Times New Roman" panose="02020603050405020304" pitchFamily="18" charset="0"/>
              </a:rPr>
              <a:t>Saclay</a:t>
            </a:r>
            <a:r>
              <a:rPr lang="en-GB" sz="1000" dirty="0">
                <a:latin typeface="Times New Roman" panose="02020603050405020304" pitchFamily="18" charset="0"/>
                <a:ea typeface="Times New Roman" panose="02020603050405020304" pitchFamily="18" charset="0"/>
              </a:rPr>
              <a:t>, France; </a:t>
            </a:r>
            <a:r>
              <a:rPr lang="en-GB" sz="1000" dirty="0" smtClean="0">
                <a:latin typeface="Times New Roman" panose="02020603050405020304" pitchFamily="18" charset="0"/>
                <a:ea typeface="Times New Roman" panose="02020603050405020304" pitchFamily="18" charset="0"/>
              </a:rPr>
              <a:t>5.INFN</a:t>
            </a:r>
            <a:r>
              <a:rPr lang="en-GB" sz="1000" dirty="0">
                <a:latin typeface="Times New Roman" panose="02020603050405020304" pitchFamily="18" charset="0"/>
                <a:ea typeface="Times New Roman" panose="02020603050405020304" pitchFamily="18" charset="0"/>
              </a:rPr>
              <a:t>, 16146 Genova, Italy; 6.CIEMAT, 28040 Madrid, Spain; 7.KEK, 305-0801 Tsukuba, Japan; 8.Tampere University, 33100 Tampere, Finland; </a:t>
            </a:r>
            <a:r>
              <a:rPr lang="en-GB" sz="1000" dirty="0" smtClean="0">
                <a:latin typeface="Times New Roman" panose="02020603050405020304" pitchFamily="18" charset="0"/>
                <a:ea typeface="Times New Roman" panose="02020603050405020304" pitchFamily="18" charset="0"/>
              </a:rPr>
              <a:t>9.University </a:t>
            </a:r>
            <a:r>
              <a:rPr lang="en-GB" sz="1000" dirty="0">
                <a:latin typeface="Times New Roman" panose="02020603050405020304" pitchFamily="18" charset="0"/>
                <a:ea typeface="Times New Roman" panose="02020603050405020304" pitchFamily="18" charset="0"/>
              </a:rPr>
              <a:t>of Geneva, 1211 Geneva, Switzerland; 10.FNAL, Batavia IL 60510, USA; 11.LBNL, Berkeley, CA 94720, USA</a:t>
            </a:r>
            <a:endParaRPr lang="en-GB" dirty="0"/>
          </a:p>
        </p:txBody>
      </p:sp>
    </p:spTree>
    <p:extLst>
      <p:ext uri="{BB962C8B-B14F-4D97-AF65-F5344CB8AC3E}">
        <p14:creationId xmlns:p14="http://schemas.microsoft.com/office/powerpoint/2010/main" val="3148367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8"/>
          <p:cNvPicPr>
            <a:picLocks noChangeAspect="1"/>
          </p:cNvPicPr>
          <p:nvPr/>
        </p:nvPicPr>
        <p:blipFill rotWithShape="1">
          <a:blip r:embed="rId3"/>
          <a:srcRect l="20159" t="43626" r="30622" b="27253"/>
          <a:stretch/>
        </p:blipFill>
        <p:spPr>
          <a:xfrm>
            <a:off x="1517478" y="2007704"/>
            <a:ext cx="3406538" cy="2853496"/>
          </a:xfrm>
          <a:prstGeom prst="rect">
            <a:avLst/>
          </a:prstGeom>
        </p:spPr>
      </p:pic>
      <p:sp>
        <p:nvSpPr>
          <p:cNvPr id="85" name="Title 1"/>
          <p:cNvSpPr txBox="1">
            <a:spLocks/>
          </p:cNvSpPr>
          <p:nvPr/>
        </p:nvSpPr>
        <p:spPr>
          <a:xfrm>
            <a:off x="-1" y="1"/>
            <a:ext cx="12191999"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de-CH" sz="4000" dirty="0"/>
              <a:t>	</a:t>
            </a:r>
            <a:r>
              <a:rPr lang="en-GB" sz="4000" dirty="0" smtClean="0"/>
              <a:t>Design of the block</a:t>
            </a:r>
            <a:endParaRPr lang="en-US" sz="4000" dirty="0"/>
          </a:p>
        </p:txBody>
      </p:sp>
      <p:sp>
        <p:nvSpPr>
          <p:cNvPr id="2" name="Slide Number Placeholder 1"/>
          <p:cNvSpPr>
            <a:spLocks noGrp="1"/>
          </p:cNvSpPr>
          <p:nvPr>
            <p:ph type="sldNum" sz="quarter" idx="12"/>
          </p:nvPr>
        </p:nvSpPr>
        <p:spPr>
          <a:xfrm>
            <a:off x="10913835" y="6356351"/>
            <a:ext cx="668565" cy="365125"/>
          </a:xfrm>
        </p:spPr>
        <p:txBody>
          <a:bodyPr/>
          <a:lstStyle/>
          <a:p>
            <a:fld id="{17918391-D411-FE40-AAD7-861AE5233E0E}" type="slidenum">
              <a:rPr lang="en-US" smtClean="0"/>
              <a:pPr/>
              <a:t>10</a:t>
            </a:fld>
            <a:endParaRPr lang="en-US" dirty="0"/>
          </a:p>
        </p:txBody>
      </p:sp>
      <p:graphicFrame>
        <p:nvGraphicFramePr>
          <p:cNvPr id="32" name="Tabella 5"/>
          <p:cNvGraphicFramePr>
            <a:graphicFrameLocks noGrp="1"/>
          </p:cNvGraphicFramePr>
          <p:nvPr>
            <p:extLst>
              <p:ext uri="{D42A27DB-BD31-4B8C-83A1-F6EECF244321}">
                <p14:modId xmlns:p14="http://schemas.microsoft.com/office/powerpoint/2010/main" val="1563980032"/>
              </p:ext>
            </p:extLst>
          </p:nvPr>
        </p:nvGraphicFramePr>
        <p:xfrm>
          <a:off x="5878737" y="1097188"/>
          <a:ext cx="6096002" cy="2485651"/>
        </p:xfrm>
        <a:graphic>
          <a:graphicData uri="http://schemas.openxmlformats.org/drawingml/2006/table">
            <a:tbl>
              <a:tblPr firstRow="1" bandRow="1">
                <a:tableStyleId>{69012ECD-51FC-41F1-AA8D-1B2483CD663E}</a:tableStyleId>
              </a:tblPr>
              <a:tblGrid>
                <a:gridCol w="2743200">
                  <a:extLst>
                    <a:ext uri="{9D8B030D-6E8A-4147-A177-3AD203B41FA5}">
                      <a16:colId xmlns:a16="http://schemas.microsoft.com/office/drawing/2014/main" val="20000"/>
                    </a:ext>
                  </a:extLst>
                </a:gridCol>
                <a:gridCol w="1645921">
                  <a:extLst>
                    <a:ext uri="{9D8B030D-6E8A-4147-A177-3AD203B41FA5}">
                      <a16:colId xmlns:a16="http://schemas.microsoft.com/office/drawing/2014/main" val="20001"/>
                    </a:ext>
                  </a:extLst>
                </a:gridCol>
                <a:gridCol w="1706881">
                  <a:extLst>
                    <a:ext uri="{9D8B030D-6E8A-4147-A177-3AD203B41FA5}">
                      <a16:colId xmlns:a16="http://schemas.microsoft.com/office/drawing/2014/main" val="20002"/>
                    </a:ext>
                  </a:extLst>
                </a:gridCol>
              </a:tblGrid>
              <a:tr h="352051">
                <a:tc>
                  <a:txBody>
                    <a:bodyPr/>
                    <a:lstStyle/>
                    <a:p>
                      <a:pPr algn="ctr"/>
                      <a:endParaRPr lang="en-US" sz="1400" dirty="0"/>
                    </a:p>
                  </a:txBody>
                  <a:tcPr>
                    <a:solidFill>
                      <a:schemeClr val="bg1"/>
                    </a:solidFill>
                  </a:tcPr>
                </a:tc>
                <a:tc>
                  <a:txBody>
                    <a:bodyPr/>
                    <a:lstStyle/>
                    <a:p>
                      <a:pPr algn="ctr"/>
                      <a:r>
                        <a:rPr lang="it-IT" sz="1400" dirty="0" smtClean="0"/>
                        <a:t>HF</a:t>
                      </a:r>
                      <a:r>
                        <a:rPr lang="it-IT" sz="1400" baseline="0" dirty="0" smtClean="0"/>
                        <a:t> </a:t>
                      </a:r>
                      <a:r>
                        <a:rPr lang="it-IT" sz="1400" dirty="0" smtClean="0"/>
                        <a:t>Cable</a:t>
                      </a:r>
                      <a:r>
                        <a:rPr lang="it-IT" sz="1400" baseline="0" dirty="0" smtClean="0"/>
                        <a:t>  (</a:t>
                      </a:r>
                      <a:r>
                        <a:rPr lang="it-IT" sz="1400" baseline="0" dirty="0" err="1" smtClean="0"/>
                        <a:t>inner</a:t>
                      </a:r>
                      <a:r>
                        <a:rPr lang="it-IT" sz="1400" baseline="0" dirty="0" smtClean="0"/>
                        <a:t>)</a:t>
                      </a:r>
                      <a:endParaRPr lang="en-US" sz="1400" dirty="0"/>
                    </a:p>
                  </a:txBody>
                  <a:tcPr/>
                </a:tc>
                <a:tc>
                  <a:txBody>
                    <a:bodyPr/>
                    <a:lstStyle/>
                    <a:p>
                      <a:pPr algn="ctr"/>
                      <a:r>
                        <a:rPr lang="it-IT" sz="1400" dirty="0" smtClean="0"/>
                        <a:t>LF Cable (</a:t>
                      </a:r>
                      <a:r>
                        <a:rPr lang="it-IT" sz="1400" dirty="0" err="1" smtClean="0"/>
                        <a:t>outer</a:t>
                      </a:r>
                      <a:r>
                        <a:rPr lang="it-IT" sz="1400" dirty="0" smtClean="0"/>
                        <a:t>)</a:t>
                      </a:r>
                      <a:endParaRPr lang="en-US" sz="1400" dirty="0"/>
                    </a:p>
                  </a:txBody>
                  <a:tcPr/>
                </a:tc>
                <a:extLst>
                  <a:ext uri="{0D108BD9-81ED-4DB2-BD59-A6C34878D82A}">
                    <a16:rowId xmlns:a16="http://schemas.microsoft.com/office/drawing/2014/main" val="10000"/>
                  </a:ext>
                </a:extLst>
              </a:tr>
              <a:tr h="279117">
                <a:tc>
                  <a:txBody>
                    <a:bodyPr/>
                    <a:lstStyle/>
                    <a:p>
                      <a:pPr algn="r"/>
                      <a:r>
                        <a:rPr lang="it-IT" sz="1400" dirty="0" smtClean="0"/>
                        <a:t>Strand</a:t>
                      </a:r>
                      <a:r>
                        <a:rPr lang="it-IT" sz="1400" baseline="0" dirty="0" smtClean="0"/>
                        <a:t> </a:t>
                      </a:r>
                      <a:r>
                        <a:rPr lang="it-IT" sz="1400" baseline="0" dirty="0" err="1" smtClean="0"/>
                        <a:t>number</a:t>
                      </a:r>
                      <a:endParaRPr lang="en-US" sz="1400" dirty="0"/>
                    </a:p>
                  </a:txBody>
                  <a:tcPr>
                    <a:solidFill>
                      <a:schemeClr val="bg2"/>
                    </a:solidFill>
                  </a:tcPr>
                </a:tc>
                <a:tc>
                  <a:txBody>
                    <a:bodyPr/>
                    <a:lstStyle/>
                    <a:p>
                      <a:pPr algn="ctr"/>
                      <a:r>
                        <a:rPr lang="it-IT" sz="1400" dirty="0" smtClean="0"/>
                        <a:t>21</a:t>
                      </a:r>
                      <a:endParaRPr lang="en-US" sz="1400" dirty="0"/>
                    </a:p>
                  </a:txBody>
                  <a:tcPr/>
                </a:tc>
                <a:tc>
                  <a:txBody>
                    <a:bodyPr/>
                    <a:lstStyle/>
                    <a:p>
                      <a:pPr algn="ctr"/>
                      <a:r>
                        <a:rPr kumimoji="0" lang="it-IT" sz="1400" kern="1200" dirty="0" smtClean="0">
                          <a:solidFill>
                            <a:schemeClr val="tx1"/>
                          </a:solidFill>
                          <a:latin typeface="+mn-lt"/>
                          <a:ea typeface="+mn-ea"/>
                          <a:cs typeface="+mn-cs"/>
                        </a:rPr>
                        <a:t>34</a:t>
                      </a:r>
                      <a:endParaRPr kumimoji="0" lang="en-US" sz="1400" kern="1200" dirty="0">
                        <a:solidFill>
                          <a:schemeClr val="tx1"/>
                        </a:solidFill>
                        <a:latin typeface="+mn-lt"/>
                        <a:ea typeface="+mn-ea"/>
                        <a:cs typeface="+mn-cs"/>
                      </a:endParaRPr>
                    </a:p>
                  </a:txBody>
                  <a:tcPr/>
                </a:tc>
                <a:extLst>
                  <a:ext uri="{0D108BD9-81ED-4DB2-BD59-A6C34878D82A}">
                    <a16:rowId xmlns:a16="http://schemas.microsoft.com/office/drawing/2014/main" val="10001"/>
                  </a:ext>
                </a:extLst>
              </a:tr>
              <a:tr h="279117">
                <a:tc>
                  <a:txBody>
                    <a:bodyPr/>
                    <a:lstStyle/>
                    <a:p>
                      <a:pPr algn="r"/>
                      <a:r>
                        <a:rPr lang="it-IT" sz="1400" noProof="0" dirty="0" smtClean="0"/>
                        <a:t>Strand </a:t>
                      </a:r>
                      <a:r>
                        <a:rPr lang="it-IT" sz="1400" noProof="0" dirty="0" err="1" smtClean="0"/>
                        <a:t>diameter</a:t>
                      </a:r>
                      <a:endParaRPr lang="en-US" sz="1400" noProof="0" dirty="0"/>
                    </a:p>
                  </a:txBody>
                  <a:tcPr>
                    <a:solidFill>
                      <a:schemeClr val="bg2"/>
                    </a:solidFill>
                  </a:tcPr>
                </a:tc>
                <a:tc>
                  <a:txBody>
                    <a:bodyPr/>
                    <a:lstStyle/>
                    <a:p>
                      <a:pPr algn="ctr"/>
                      <a:r>
                        <a:rPr lang="it-IT" sz="1400" noProof="0" dirty="0" smtClean="0"/>
                        <a:t>1.</a:t>
                      </a:r>
                      <a:r>
                        <a:rPr lang="it-IT" sz="1400" baseline="0" noProof="0" dirty="0" smtClean="0"/>
                        <a:t>1 mm</a:t>
                      </a:r>
                      <a:endParaRPr lang="en-US" sz="1400" noProof="0" dirty="0"/>
                    </a:p>
                  </a:txBody>
                  <a:tcPr/>
                </a:tc>
                <a:tc>
                  <a:txBody>
                    <a:bodyPr/>
                    <a:lstStyle/>
                    <a:p>
                      <a:pPr algn="ctr"/>
                      <a:r>
                        <a:rPr lang="it-IT" sz="1400" dirty="0" smtClean="0"/>
                        <a:t>0.7</a:t>
                      </a:r>
                      <a:r>
                        <a:rPr lang="it-IT" sz="1400" baseline="0" dirty="0" smtClean="0"/>
                        <a:t> mm</a:t>
                      </a:r>
                      <a:endParaRPr lang="en-US" sz="1400" dirty="0"/>
                    </a:p>
                  </a:txBody>
                  <a:tcPr/>
                </a:tc>
                <a:extLst>
                  <a:ext uri="{0D108BD9-81ED-4DB2-BD59-A6C34878D82A}">
                    <a16:rowId xmlns:a16="http://schemas.microsoft.com/office/drawing/2014/main" val="10002"/>
                  </a:ext>
                </a:extLst>
              </a:tr>
              <a:tr h="279117">
                <a:tc>
                  <a:txBody>
                    <a:bodyPr/>
                    <a:lstStyle/>
                    <a:p>
                      <a:pPr algn="r"/>
                      <a:r>
                        <a:rPr lang="it-IT" sz="1400" dirty="0" smtClean="0"/>
                        <a:t>Bare </a:t>
                      </a:r>
                      <a:r>
                        <a:rPr lang="it-IT" sz="1400" dirty="0" err="1" smtClean="0"/>
                        <a:t>width</a:t>
                      </a:r>
                      <a:endParaRPr lang="it-IT" sz="1400" dirty="0" smtClean="0"/>
                    </a:p>
                  </a:txBody>
                  <a:tcPr>
                    <a:solidFill>
                      <a:schemeClr val="bg2"/>
                    </a:solidFill>
                  </a:tcPr>
                </a:tc>
                <a:tc>
                  <a:txBody>
                    <a:bodyPr/>
                    <a:lstStyle/>
                    <a:p>
                      <a:pPr algn="ctr"/>
                      <a:r>
                        <a:rPr lang="en-US" sz="1400" dirty="0" smtClean="0">
                          <a:solidFill>
                            <a:schemeClr val="tx1"/>
                          </a:solidFill>
                        </a:rPr>
                        <a:t>12.47 mm</a:t>
                      </a:r>
                      <a:endParaRPr lang="en-US" sz="1400" dirty="0">
                        <a:solidFill>
                          <a:schemeClr val="tx1"/>
                        </a:solidFill>
                      </a:endParaRPr>
                    </a:p>
                  </a:txBody>
                  <a:tcPr/>
                </a:tc>
                <a:tc>
                  <a:txBody>
                    <a:bodyPr/>
                    <a:lstStyle/>
                    <a:p>
                      <a:pPr algn="ctr"/>
                      <a:r>
                        <a:rPr lang="en-US" sz="1400" dirty="0" smtClean="0">
                          <a:solidFill>
                            <a:schemeClr val="tx1"/>
                          </a:solidFill>
                        </a:rPr>
                        <a:t>12.47</a:t>
                      </a:r>
                      <a:r>
                        <a:rPr lang="en-US" sz="1400" baseline="0" dirty="0" smtClean="0">
                          <a:solidFill>
                            <a:schemeClr val="tx1"/>
                          </a:solidFill>
                        </a:rPr>
                        <a:t> </a:t>
                      </a:r>
                      <a:r>
                        <a:rPr lang="en-US" sz="1400" dirty="0" smtClean="0">
                          <a:solidFill>
                            <a:schemeClr val="tx1"/>
                          </a:solidFill>
                        </a:rPr>
                        <a:t>mm</a:t>
                      </a:r>
                      <a:endParaRPr lang="en-US" sz="1400" dirty="0">
                        <a:solidFill>
                          <a:schemeClr val="tx1"/>
                        </a:solidFill>
                      </a:endParaRPr>
                    </a:p>
                  </a:txBody>
                  <a:tcPr/>
                </a:tc>
                <a:extLst>
                  <a:ext uri="{0D108BD9-81ED-4DB2-BD59-A6C34878D82A}">
                    <a16:rowId xmlns:a16="http://schemas.microsoft.com/office/drawing/2014/main" val="10003"/>
                  </a:ext>
                </a:extLst>
              </a:tr>
              <a:tr h="279117">
                <a:tc>
                  <a:txBody>
                    <a:bodyPr/>
                    <a:lstStyle/>
                    <a:p>
                      <a:pPr algn="r"/>
                      <a:r>
                        <a:rPr lang="it-IT" sz="1400" dirty="0" smtClean="0"/>
                        <a:t>Bare </a:t>
                      </a:r>
                      <a:r>
                        <a:rPr lang="it-IT" sz="1400" dirty="0" err="1" smtClean="0"/>
                        <a:t>inner</a:t>
                      </a:r>
                      <a:r>
                        <a:rPr lang="it-IT" sz="1400" dirty="0" smtClean="0"/>
                        <a:t> </a:t>
                      </a:r>
                      <a:r>
                        <a:rPr lang="it-IT" sz="1400" dirty="0" err="1" smtClean="0"/>
                        <a:t>thickness</a:t>
                      </a:r>
                      <a:endParaRPr lang="en-US" sz="1400" dirty="0"/>
                    </a:p>
                  </a:txBody>
                  <a:tcPr>
                    <a:solidFill>
                      <a:schemeClr val="bg2"/>
                    </a:solidFill>
                  </a:tcPr>
                </a:tc>
                <a:tc>
                  <a:txBody>
                    <a:bodyPr/>
                    <a:lstStyle/>
                    <a:p>
                      <a:pPr algn="ctr"/>
                      <a:r>
                        <a:rPr lang="en-US" sz="1400" dirty="0" smtClean="0">
                          <a:solidFill>
                            <a:schemeClr val="tx1"/>
                          </a:solidFill>
                        </a:rPr>
                        <a:t>1.904 mm</a:t>
                      </a:r>
                      <a:endParaRPr lang="en-US" sz="1400" dirty="0">
                        <a:solidFill>
                          <a:schemeClr val="tx1"/>
                        </a:solidFill>
                      </a:endParaRPr>
                    </a:p>
                  </a:txBody>
                  <a:tcPr/>
                </a:tc>
                <a:tc>
                  <a:txBody>
                    <a:bodyPr/>
                    <a:lstStyle/>
                    <a:p>
                      <a:pPr algn="ctr"/>
                      <a:r>
                        <a:rPr lang="en-US" sz="1400" dirty="0" smtClean="0">
                          <a:solidFill>
                            <a:schemeClr val="tx1"/>
                          </a:solidFill>
                        </a:rPr>
                        <a:t>1.230</a:t>
                      </a:r>
                      <a:r>
                        <a:rPr lang="en-US" sz="1400" baseline="0" dirty="0" smtClean="0">
                          <a:solidFill>
                            <a:schemeClr val="tx1"/>
                          </a:solidFill>
                        </a:rPr>
                        <a:t> mm</a:t>
                      </a:r>
                      <a:endParaRPr lang="en-US" sz="1400" dirty="0">
                        <a:solidFill>
                          <a:schemeClr val="tx1"/>
                        </a:solidFill>
                      </a:endParaRPr>
                    </a:p>
                  </a:txBody>
                  <a:tcPr/>
                </a:tc>
                <a:extLst>
                  <a:ext uri="{0D108BD9-81ED-4DB2-BD59-A6C34878D82A}">
                    <a16:rowId xmlns:a16="http://schemas.microsoft.com/office/drawing/2014/main" val="10004"/>
                  </a:ext>
                </a:extLst>
              </a:tr>
              <a:tr h="279117">
                <a:tc>
                  <a:txBody>
                    <a:bodyPr/>
                    <a:lstStyle/>
                    <a:p>
                      <a:pPr algn="r"/>
                      <a:r>
                        <a:rPr lang="en-US" sz="1400" dirty="0" smtClean="0"/>
                        <a:t>Insulation</a:t>
                      </a:r>
                      <a:endParaRPr lang="en-US" sz="1400" dirty="0"/>
                    </a:p>
                  </a:txBody>
                  <a:tcPr>
                    <a:solidFill>
                      <a:schemeClr val="bg2"/>
                    </a:solidFill>
                  </a:tcPr>
                </a:tc>
                <a:tc>
                  <a:txBody>
                    <a:bodyPr/>
                    <a:lstStyle/>
                    <a:p>
                      <a:pPr algn="ctr"/>
                      <a:r>
                        <a:rPr lang="en-US" sz="1400" dirty="0" smtClean="0"/>
                        <a:t>0.15 mm</a:t>
                      </a:r>
                      <a:endParaRPr lang="en-US" sz="1400" dirty="0"/>
                    </a:p>
                  </a:txBody>
                  <a:tcPr/>
                </a:tc>
                <a:tc>
                  <a:txBody>
                    <a:bodyPr/>
                    <a:lstStyle/>
                    <a:p>
                      <a:pPr algn="ctr"/>
                      <a:r>
                        <a:rPr lang="en-US" sz="1400" dirty="0" smtClean="0"/>
                        <a:t>0.15 mm</a:t>
                      </a:r>
                      <a:endParaRPr lang="en-US" sz="1400" dirty="0"/>
                    </a:p>
                  </a:txBody>
                  <a:tcPr/>
                </a:tc>
                <a:extLst>
                  <a:ext uri="{0D108BD9-81ED-4DB2-BD59-A6C34878D82A}">
                    <a16:rowId xmlns:a16="http://schemas.microsoft.com/office/drawing/2014/main" val="10006"/>
                  </a:ext>
                </a:extLst>
              </a:tr>
              <a:tr h="279117">
                <a:tc>
                  <a:txBody>
                    <a:bodyPr/>
                    <a:lstStyle/>
                    <a:p>
                      <a:pPr algn="r"/>
                      <a:r>
                        <a:rPr lang="it-IT" sz="1400" dirty="0" smtClean="0"/>
                        <a:t>Cu/</a:t>
                      </a:r>
                      <a:r>
                        <a:rPr lang="it-IT" sz="1400" dirty="0" err="1" smtClean="0"/>
                        <a:t>NCu</a:t>
                      </a:r>
                      <a:endParaRPr lang="en-US" sz="1400" dirty="0"/>
                    </a:p>
                  </a:txBody>
                  <a:tcPr>
                    <a:solidFill>
                      <a:schemeClr val="bg2"/>
                    </a:solidFill>
                  </a:tcPr>
                </a:tc>
                <a:tc>
                  <a:txBody>
                    <a:bodyPr/>
                    <a:lstStyle/>
                    <a:p>
                      <a:pPr algn="ctr"/>
                      <a:r>
                        <a:rPr lang="it-IT" sz="1400" dirty="0" smtClean="0">
                          <a:solidFill>
                            <a:schemeClr val="tx1"/>
                          </a:solidFill>
                        </a:rPr>
                        <a:t>0.8</a:t>
                      </a:r>
                      <a:endParaRPr lang="en-US" sz="1400" dirty="0">
                        <a:solidFill>
                          <a:schemeClr val="tx1"/>
                        </a:solidFill>
                      </a:endParaRPr>
                    </a:p>
                  </a:txBody>
                  <a:tcPr/>
                </a:tc>
                <a:tc>
                  <a:txBody>
                    <a:bodyPr/>
                    <a:lstStyle/>
                    <a:p>
                      <a:pPr algn="ctr"/>
                      <a:r>
                        <a:rPr lang="it-IT" sz="1400" dirty="0" smtClean="0">
                          <a:solidFill>
                            <a:schemeClr val="tx1"/>
                          </a:solidFill>
                        </a:rPr>
                        <a:t>2.0</a:t>
                      </a:r>
                      <a:endParaRPr lang="en-US" sz="1400" dirty="0">
                        <a:solidFill>
                          <a:schemeClr val="tx1"/>
                        </a:solidFill>
                      </a:endParaRPr>
                    </a:p>
                  </a:txBody>
                  <a:tcPr/>
                </a:tc>
                <a:extLst>
                  <a:ext uri="{0D108BD9-81ED-4DB2-BD59-A6C34878D82A}">
                    <a16:rowId xmlns:a16="http://schemas.microsoft.com/office/drawing/2014/main" val="10008"/>
                  </a:ext>
                </a:extLst>
              </a:tr>
              <a:tr h="27911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it-IT" sz="1400" b="0" dirty="0" smtClean="0"/>
                        <a:t>Operating </a:t>
                      </a:r>
                      <a:r>
                        <a:rPr lang="it-IT" sz="1400" b="0" dirty="0" err="1" smtClean="0"/>
                        <a:t>point</a:t>
                      </a:r>
                      <a:r>
                        <a:rPr lang="it-IT" sz="1400" b="0" dirty="0" smtClean="0"/>
                        <a:t> on LL (1.9 K)</a:t>
                      </a:r>
                      <a:endParaRPr lang="en-US" sz="1400" b="0" dirty="0" smtClean="0"/>
                    </a:p>
                  </a:txBody>
                  <a:tcPr>
                    <a:solidFill>
                      <a:schemeClr val="bg2"/>
                    </a:solidFill>
                  </a:tcPr>
                </a:tc>
                <a:tc>
                  <a:txBody>
                    <a:bodyPr/>
                    <a:lstStyle/>
                    <a:p>
                      <a:pPr algn="ctr"/>
                      <a:r>
                        <a:rPr lang="it-IT" sz="1400" b="0" dirty="0" smtClean="0"/>
                        <a:t>86 %</a:t>
                      </a:r>
                      <a:endParaRPr lang="en-US" sz="1400" b="0" dirty="0"/>
                    </a:p>
                  </a:txBody>
                  <a:tcPr/>
                </a:tc>
                <a:tc>
                  <a:txBody>
                    <a:bodyPr/>
                    <a:lstStyle/>
                    <a:p>
                      <a:pPr algn="ctr"/>
                      <a:r>
                        <a:rPr lang="it-IT" sz="1400" b="0" dirty="0" smtClean="0"/>
                        <a:t>86 %</a:t>
                      </a:r>
                      <a:endParaRPr lang="en-US" sz="1400" b="0" dirty="0"/>
                    </a:p>
                  </a:txBody>
                  <a:tcPr/>
                </a:tc>
                <a:extLst>
                  <a:ext uri="{0D108BD9-81ED-4DB2-BD59-A6C34878D82A}">
                    <a16:rowId xmlns:a16="http://schemas.microsoft.com/office/drawing/2014/main" val="10010"/>
                  </a:ext>
                </a:extLst>
              </a:tr>
            </a:tbl>
          </a:graphicData>
        </a:graphic>
      </p:graphicFrame>
      <p:sp>
        <p:nvSpPr>
          <p:cNvPr id="4" name="TextBox 3"/>
          <p:cNvSpPr txBox="1"/>
          <p:nvPr/>
        </p:nvSpPr>
        <p:spPr>
          <a:xfrm>
            <a:off x="1275347" y="6356351"/>
            <a:ext cx="1646605" cy="369332"/>
          </a:xfrm>
          <a:prstGeom prst="rect">
            <a:avLst/>
          </a:prstGeom>
          <a:noFill/>
        </p:spPr>
        <p:txBody>
          <a:bodyPr wrap="none" rtlCol="0">
            <a:spAutoFit/>
          </a:bodyPr>
          <a:lstStyle/>
          <a:p>
            <a:r>
              <a:rPr lang="en-US" dirty="0" smtClean="0">
                <a:solidFill>
                  <a:schemeClr val="bg1"/>
                </a:solidFill>
              </a:rPr>
              <a:t>Courtesy </a:t>
            </a:r>
            <a:r>
              <a:rPr lang="en-US" dirty="0" smtClean="0">
                <a:solidFill>
                  <a:schemeClr val="bg1"/>
                </a:solidFill>
              </a:rPr>
              <a:t>CEA</a:t>
            </a:r>
            <a:endParaRPr lang="en-GB" dirty="0">
              <a:solidFill>
                <a:schemeClr val="bg1"/>
              </a:solidFill>
            </a:endParaRPr>
          </a:p>
        </p:txBody>
      </p:sp>
      <p:graphicFrame>
        <p:nvGraphicFramePr>
          <p:cNvPr id="13" name="Tabella 5"/>
          <p:cNvGraphicFramePr>
            <a:graphicFrameLocks noGrp="1"/>
          </p:cNvGraphicFramePr>
          <p:nvPr>
            <p:extLst>
              <p:ext uri="{D42A27DB-BD31-4B8C-83A1-F6EECF244321}">
                <p14:modId xmlns:p14="http://schemas.microsoft.com/office/powerpoint/2010/main" val="663892592"/>
              </p:ext>
            </p:extLst>
          </p:nvPr>
        </p:nvGraphicFramePr>
        <p:xfrm>
          <a:off x="6732177" y="4083779"/>
          <a:ext cx="4389121" cy="1876051"/>
        </p:xfrm>
        <a:graphic>
          <a:graphicData uri="http://schemas.openxmlformats.org/drawingml/2006/table">
            <a:tbl>
              <a:tblPr firstRow="1" bandRow="1">
                <a:tableStyleId>{69012ECD-51FC-41F1-AA8D-1B2483CD663E}</a:tableStyleId>
              </a:tblPr>
              <a:tblGrid>
                <a:gridCol w="2743200">
                  <a:extLst>
                    <a:ext uri="{9D8B030D-6E8A-4147-A177-3AD203B41FA5}">
                      <a16:colId xmlns:a16="http://schemas.microsoft.com/office/drawing/2014/main" val="20000"/>
                    </a:ext>
                  </a:extLst>
                </a:gridCol>
                <a:gridCol w="1645921">
                  <a:extLst>
                    <a:ext uri="{9D8B030D-6E8A-4147-A177-3AD203B41FA5}">
                      <a16:colId xmlns:a16="http://schemas.microsoft.com/office/drawing/2014/main" val="20001"/>
                    </a:ext>
                  </a:extLst>
                </a:gridCol>
              </a:tblGrid>
              <a:tr h="352051">
                <a:tc>
                  <a:txBody>
                    <a:bodyPr/>
                    <a:lstStyle/>
                    <a:p>
                      <a:pPr algn="ctr"/>
                      <a:endParaRPr lang="en-US" sz="1400" dirty="0"/>
                    </a:p>
                  </a:txBody>
                  <a:tcPr>
                    <a:solidFill>
                      <a:schemeClr val="bg1"/>
                    </a:solidFill>
                  </a:tcPr>
                </a:tc>
                <a:tc>
                  <a:txBody>
                    <a:bodyPr/>
                    <a:lstStyle/>
                    <a:p>
                      <a:pPr algn="ctr"/>
                      <a:r>
                        <a:rPr lang="it-IT" sz="1400" dirty="0" smtClean="0"/>
                        <a:t>Parameter</a:t>
                      </a:r>
                      <a:endParaRPr lang="en-US" sz="1400" dirty="0"/>
                    </a:p>
                  </a:txBody>
                  <a:tcPr/>
                </a:tc>
                <a:extLst>
                  <a:ext uri="{0D108BD9-81ED-4DB2-BD59-A6C34878D82A}">
                    <a16:rowId xmlns:a16="http://schemas.microsoft.com/office/drawing/2014/main" val="10000"/>
                  </a:ext>
                </a:extLst>
              </a:tr>
              <a:tr h="279117">
                <a:tc>
                  <a:txBody>
                    <a:bodyPr/>
                    <a:lstStyle/>
                    <a:p>
                      <a:pPr algn="r"/>
                      <a:r>
                        <a:rPr lang="it-IT" sz="1400" dirty="0" smtClean="0"/>
                        <a:t>Operating current</a:t>
                      </a:r>
                      <a:endParaRPr lang="en-US" sz="1400" dirty="0"/>
                    </a:p>
                  </a:txBody>
                  <a:tcPr>
                    <a:solidFill>
                      <a:schemeClr val="bg2"/>
                    </a:solidFill>
                  </a:tcPr>
                </a:tc>
                <a:tc>
                  <a:txBody>
                    <a:bodyPr/>
                    <a:lstStyle/>
                    <a:p>
                      <a:pPr algn="ctr"/>
                      <a:r>
                        <a:rPr lang="it-IT" sz="1400" dirty="0" smtClean="0"/>
                        <a:t>10090 A</a:t>
                      </a:r>
                      <a:endParaRPr lang="en-US" sz="1400" dirty="0"/>
                    </a:p>
                  </a:txBody>
                  <a:tcPr/>
                </a:tc>
                <a:extLst>
                  <a:ext uri="{0D108BD9-81ED-4DB2-BD59-A6C34878D82A}">
                    <a16:rowId xmlns:a16="http://schemas.microsoft.com/office/drawing/2014/main" val="10001"/>
                  </a:ext>
                </a:extLst>
              </a:tr>
              <a:tr h="279117">
                <a:tc>
                  <a:txBody>
                    <a:bodyPr/>
                    <a:lstStyle/>
                    <a:p>
                      <a:pPr algn="r"/>
                      <a:r>
                        <a:rPr lang="it-IT" sz="1400" noProof="0" dirty="0" smtClean="0"/>
                        <a:t>Inductance (2 ap)</a:t>
                      </a:r>
                      <a:endParaRPr lang="en-US" sz="1400" noProof="0" dirty="0"/>
                    </a:p>
                  </a:txBody>
                  <a:tcPr>
                    <a:solidFill>
                      <a:schemeClr val="bg2"/>
                    </a:solidFill>
                  </a:tcPr>
                </a:tc>
                <a:tc>
                  <a:txBody>
                    <a:bodyPr/>
                    <a:lstStyle/>
                    <a:p>
                      <a:pPr algn="ctr"/>
                      <a:r>
                        <a:rPr lang="en-US" sz="1400" noProof="0" dirty="0" smtClean="0"/>
                        <a:t>49.1</a:t>
                      </a:r>
                      <a:r>
                        <a:rPr lang="en-US" sz="1400" baseline="0" noProof="0" dirty="0" smtClean="0"/>
                        <a:t> </a:t>
                      </a:r>
                      <a:r>
                        <a:rPr lang="en-US" sz="1400" baseline="0" noProof="0" dirty="0" err="1" smtClean="0"/>
                        <a:t>mH</a:t>
                      </a:r>
                      <a:r>
                        <a:rPr lang="en-US" sz="1400" baseline="0" noProof="0" dirty="0" smtClean="0"/>
                        <a:t>/m</a:t>
                      </a:r>
                      <a:endParaRPr lang="en-US" sz="1400" noProof="0" dirty="0"/>
                    </a:p>
                  </a:txBody>
                  <a:tcPr/>
                </a:tc>
                <a:extLst>
                  <a:ext uri="{0D108BD9-81ED-4DB2-BD59-A6C34878D82A}">
                    <a16:rowId xmlns:a16="http://schemas.microsoft.com/office/drawing/2014/main" val="10002"/>
                  </a:ext>
                </a:extLst>
              </a:tr>
              <a:tr h="279117">
                <a:tc>
                  <a:txBody>
                    <a:bodyPr/>
                    <a:lstStyle/>
                    <a:p>
                      <a:pPr algn="r"/>
                      <a:r>
                        <a:rPr lang="it-IT" sz="1400" dirty="0" smtClean="0"/>
                        <a:t>Stored energy (2</a:t>
                      </a:r>
                      <a:r>
                        <a:rPr lang="it-IT" sz="1400" baseline="0" dirty="0" smtClean="0"/>
                        <a:t> ap)</a:t>
                      </a:r>
                      <a:endParaRPr lang="it-IT" sz="1400" dirty="0" smtClean="0"/>
                    </a:p>
                  </a:txBody>
                  <a:tcPr>
                    <a:solidFill>
                      <a:schemeClr val="bg2"/>
                    </a:solidFill>
                  </a:tcPr>
                </a:tc>
                <a:tc>
                  <a:txBody>
                    <a:bodyPr/>
                    <a:lstStyle/>
                    <a:p>
                      <a:pPr algn="ctr"/>
                      <a:r>
                        <a:rPr lang="en-US" sz="1400" dirty="0" smtClean="0">
                          <a:solidFill>
                            <a:schemeClr val="tx1"/>
                          </a:solidFill>
                        </a:rPr>
                        <a:t>2611 kJ/m</a:t>
                      </a:r>
                      <a:endParaRPr lang="en-US" sz="1400" dirty="0">
                        <a:solidFill>
                          <a:schemeClr val="tx1"/>
                        </a:solidFill>
                      </a:endParaRPr>
                    </a:p>
                  </a:txBody>
                  <a:tcPr/>
                </a:tc>
                <a:extLst>
                  <a:ext uri="{0D108BD9-81ED-4DB2-BD59-A6C34878D82A}">
                    <a16:rowId xmlns:a16="http://schemas.microsoft.com/office/drawing/2014/main" val="3156469524"/>
                  </a:ext>
                </a:extLst>
              </a:tr>
              <a:tr h="279117">
                <a:tc>
                  <a:txBody>
                    <a:bodyPr/>
                    <a:lstStyle/>
                    <a:p>
                      <a:pPr algn="r"/>
                      <a:r>
                        <a:rPr lang="it-IT" sz="1400" dirty="0" smtClean="0"/>
                        <a:t>Number</a:t>
                      </a:r>
                      <a:r>
                        <a:rPr lang="it-IT" sz="1400" baseline="0" dirty="0" smtClean="0"/>
                        <a:t> of turns/aperture</a:t>
                      </a:r>
                      <a:endParaRPr lang="it-IT" sz="1400" dirty="0" smtClean="0"/>
                    </a:p>
                  </a:txBody>
                  <a:tcPr>
                    <a:solidFill>
                      <a:schemeClr val="bg2"/>
                    </a:solidFill>
                  </a:tcPr>
                </a:tc>
                <a:tc>
                  <a:txBody>
                    <a:bodyPr/>
                    <a:lstStyle/>
                    <a:p>
                      <a:pPr algn="ctr"/>
                      <a:r>
                        <a:rPr lang="en-US" sz="1400" dirty="0" smtClean="0">
                          <a:solidFill>
                            <a:schemeClr val="tx1"/>
                          </a:solidFill>
                        </a:rPr>
                        <a:t>232</a:t>
                      </a:r>
                      <a:endParaRPr lang="en-US" sz="1400" dirty="0">
                        <a:solidFill>
                          <a:schemeClr val="tx1"/>
                        </a:solidFill>
                      </a:endParaRPr>
                    </a:p>
                  </a:txBody>
                  <a:tcPr/>
                </a:tc>
                <a:extLst>
                  <a:ext uri="{0D108BD9-81ED-4DB2-BD59-A6C34878D82A}">
                    <a16:rowId xmlns:a16="http://schemas.microsoft.com/office/drawing/2014/main" val="10003"/>
                  </a:ext>
                </a:extLst>
              </a:tr>
              <a:tr h="279117">
                <a:tc>
                  <a:txBody>
                    <a:bodyPr/>
                    <a:lstStyle/>
                    <a:p>
                      <a:pPr algn="r"/>
                      <a:r>
                        <a:rPr lang="it-IT" sz="1400" dirty="0" smtClean="0"/>
                        <a:t>Total</a:t>
                      </a:r>
                      <a:r>
                        <a:rPr lang="it-IT" sz="1400" baseline="0" dirty="0" smtClean="0"/>
                        <a:t> conductor mass</a:t>
                      </a:r>
                      <a:endParaRPr lang="en-US" sz="1400" dirty="0"/>
                    </a:p>
                  </a:txBody>
                  <a:tcPr>
                    <a:solidFill>
                      <a:schemeClr val="bg2"/>
                    </a:solidFill>
                  </a:tcPr>
                </a:tc>
                <a:tc>
                  <a:txBody>
                    <a:bodyPr/>
                    <a:lstStyle/>
                    <a:p>
                      <a:pPr algn="ctr"/>
                      <a:r>
                        <a:rPr lang="en-US" sz="1400" dirty="0" smtClean="0">
                          <a:solidFill>
                            <a:schemeClr val="tx1"/>
                          </a:solidFill>
                        </a:rPr>
                        <a:t>7860 t</a:t>
                      </a:r>
                      <a:endParaRPr lang="en-US" sz="1400" dirty="0">
                        <a:solidFill>
                          <a:schemeClr val="tx1"/>
                        </a:solidFill>
                      </a:endParaRPr>
                    </a:p>
                  </a:txBody>
                  <a:tcPr/>
                </a:tc>
                <a:extLst>
                  <a:ext uri="{0D108BD9-81ED-4DB2-BD59-A6C34878D82A}">
                    <a16:rowId xmlns:a16="http://schemas.microsoft.com/office/drawing/2014/main" val="10004"/>
                  </a:ext>
                </a:extLst>
              </a:tr>
            </a:tbl>
          </a:graphicData>
        </a:graphic>
      </p:graphicFrame>
      <p:pic>
        <p:nvPicPr>
          <p:cNvPr id="8" name="Image 8"/>
          <p:cNvPicPr>
            <a:picLocks noChangeAspect="1"/>
          </p:cNvPicPr>
          <p:nvPr/>
        </p:nvPicPr>
        <p:blipFill rotWithShape="1">
          <a:blip r:embed="rId3"/>
          <a:srcRect l="5394" t="29846" r="82469" b="34215"/>
          <a:stretch/>
        </p:blipFill>
        <p:spPr>
          <a:xfrm>
            <a:off x="562757" y="1673664"/>
            <a:ext cx="839987" cy="3521576"/>
          </a:xfrm>
          <a:prstGeom prst="rect">
            <a:avLst/>
          </a:prstGeom>
        </p:spPr>
      </p:pic>
    </p:spTree>
    <p:extLst>
      <p:ext uri="{BB962C8B-B14F-4D97-AF65-F5344CB8AC3E}">
        <p14:creationId xmlns:p14="http://schemas.microsoft.com/office/powerpoint/2010/main" val="17946040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p:cNvSpPr txBox="1">
            <a:spLocks/>
          </p:cNvSpPr>
          <p:nvPr/>
        </p:nvSpPr>
        <p:spPr>
          <a:xfrm>
            <a:off x="-1" y="1"/>
            <a:ext cx="12191999"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de-CH" sz="4000" dirty="0"/>
              <a:t>	</a:t>
            </a:r>
            <a:r>
              <a:rPr lang="en-GB" sz="4000" dirty="0" smtClean="0"/>
              <a:t>Design of the block</a:t>
            </a:r>
            <a:endParaRPr lang="en-US" sz="4000" dirty="0"/>
          </a:p>
        </p:txBody>
      </p:sp>
      <p:sp>
        <p:nvSpPr>
          <p:cNvPr id="2" name="Slide Number Placeholder 1"/>
          <p:cNvSpPr>
            <a:spLocks noGrp="1"/>
          </p:cNvSpPr>
          <p:nvPr>
            <p:ph type="sldNum" sz="quarter" idx="12"/>
          </p:nvPr>
        </p:nvSpPr>
        <p:spPr>
          <a:xfrm>
            <a:off x="10913835" y="6356351"/>
            <a:ext cx="668565" cy="365125"/>
          </a:xfrm>
        </p:spPr>
        <p:txBody>
          <a:bodyPr/>
          <a:lstStyle/>
          <a:p>
            <a:fld id="{17918391-D411-FE40-AAD7-861AE5233E0E}" type="slidenum">
              <a:rPr lang="en-US" smtClean="0"/>
              <a:pPr/>
              <a:t>11</a:t>
            </a:fld>
            <a:endParaRPr lang="en-US" dirty="0"/>
          </a:p>
        </p:txBody>
      </p:sp>
      <p:sp>
        <p:nvSpPr>
          <p:cNvPr id="4" name="TextBox 3"/>
          <p:cNvSpPr txBox="1"/>
          <p:nvPr/>
        </p:nvSpPr>
        <p:spPr>
          <a:xfrm>
            <a:off x="1275347" y="6356351"/>
            <a:ext cx="1646605" cy="369332"/>
          </a:xfrm>
          <a:prstGeom prst="rect">
            <a:avLst/>
          </a:prstGeom>
          <a:noFill/>
        </p:spPr>
        <p:txBody>
          <a:bodyPr wrap="none" rtlCol="0">
            <a:spAutoFit/>
          </a:bodyPr>
          <a:lstStyle/>
          <a:p>
            <a:r>
              <a:rPr lang="en-US" dirty="0" smtClean="0">
                <a:solidFill>
                  <a:schemeClr val="bg1"/>
                </a:solidFill>
              </a:rPr>
              <a:t>Courtesy CEA</a:t>
            </a:r>
            <a:endParaRPr lang="en-GB" dirty="0">
              <a:solidFill>
                <a:schemeClr val="bg1"/>
              </a:solidFill>
            </a:endParaRPr>
          </a:p>
        </p:txBody>
      </p:sp>
      <p:pic>
        <p:nvPicPr>
          <p:cNvPr id="5" name="Picture 4"/>
          <p:cNvPicPr>
            <a:picLocks noChangeAspect="1"/>
          </p:cNvPicPr>
          <p:nvPr/>
        </p:nvPicPr>
        <p:blipFill>
          <a:blip r:embed="rId3"/>
          <a:stretch>
            <a:fillRect/>
          </a:stretch>
        </p:blipFill>
        <p:spPr>
          <a:xfrm>
            <a:off x="0" y="2356421"/>
            <a:ext cx="3691362" cy="3691362"/>
          </a:xfrm>
          <a:prstGeom prst="rect">
            <a:avLst/>
          </a:prstGeom>
        </p:spPr>
      </p:pic>
      <p:pic>
        <p:nvPicPr>
          <p:cNvPr id="3" name="Picture 2"/>
          <p:cNvPicPr>
            <a:picLocks noChangeAspect="1"/>
          </p:cNvPicPr>
          <p:nvPr/>
        </p:nvPicPr>
        <p:blipFill>
          <a:blip r:embed="rId4"/>
          <a:stretch>
            <a:fillRect/>
          </a:stretch>
        </p:blipFill>
        <p:spPr>
          <a:xfrm>
            <a:off x="1933084" y="1001077"/>
            <a:ext cx="10138281" cy="2402120"/>
          </a:xfrm>
          <a:prstGeom prst="rect">
            <a:avLst/>
          </a:prstGeom>
        </p:spPr>
      </p:pic>
      <p:graphicFrame>
        <p:nvGraphicFramePr>
          <p:cNvPr id="46" name="Tableau 12"/>
          <p:cNvGraphicFramePr>
            <a:graphicFrameLocks noGrp="1"/>
          </p:cNvGraphicFramePr>
          <p:nvPr>
            <p:extLst>
              <p:ext uri="{D42A27DB-BD31-4B8C-83A1-F6EECF244321}">
                <p14:modId xmlns:p14="http://schemas.microsoft.com/office/powerpoint/2010/main" val="80886933"/>
              </p:ext>
            </p:extLst>
          </p:nvPr>
        </p:nvGraphicFramePr>
        <p:xfrm>
          <a:off x="8785980" y="4382521"/>
          <a:ext cx="3285385" cy="1138710"/>
        </p:xfrm>
        <a:graphic>
          <a:graphicData uri="http://schemas.openxmlformats.org/drawingml/2006/table">
            <a:tbl>
              <a:tblPr>
                <a:tableStyleId>{5C22544A-7EE6-4342-B048-85BDC9FD1C3A}</a:tableStyleId>
              </a:tblPr>
              <a:tblGrid>
                <a:gridCol w="1232218">
                  <a:extLst>
                    <a:ext uri="{9D8B030D-6E8A-4147-A177-3AD203B41FA5}">
                      <a16:colId xmlns:a16="http://schemas.microsoft.com/office/drawing/2014/main" val="20000"/>
                    </a:ext>
                  </a:extLst>
                </a:gridCol>
                <a:gridCol w="860594">
                  <a:extLst>
                    <a:ext uri="{9D8B030D-6E8A-4147-A177-3AD203B41FA5}">
                      <a16:colId xmlns:a16="http://schemas.microsoft.com/office/drawing/2014/main" val="20001"/>
                    </a:ext>
                  </a:extLst>
                </a:gridCol>
                <a:gridCol w="1192573">
                  <a:extLst>
                    <a:ext uri="{9D8B030D-6E8A-4147-A177-3AD203B41FA5}">
                      <a16:colId xmlns:a16="http://schemas.microsoft.com/office/drawing/2014/main" val="20002"/>
                    </a:ext>
                  </a:extLst>
                </a:gridCol>
              </a:tblGrid>
              <a:tr h="314325">
                <a:tc>
                  <a:txBody>
                    <a:bodyPr/>
                    <a:lstStyle/>
                    <a:p>
                      <a:pPr algn="l" fontAlgn="b"/>
                      <a:endParaRPr lang="fr-FR" sz="1200" b="0" i="0" u="none" strike="noStrike" dirty="0">
                        <a:solidFill>
                          <a:srgbClr val="000000"/>
                        </a:solidFill>
                        <a:effectLst/>
                        <a:latin typeface="+mn-lt"/>
                      </a:endParaRPr>
                    </a:p>
                  </a:txBody>
                  <a:tcPr marL="9525" marR="9525" marT="9525" marB="0" anchor="b"/>
                </a:tc>
                <a:tc>
                  <a:txBody>
                    <a:bodyPr/>
                    <a:lstStyle/>
                    <a:p>
                      <a:pPr algn="ctr" rtl="0" fontAlgn="ctr"/>
                      <a:r>
                        <a:rPr lang="el-GR" sz="1200" u="none" strike="noStrike" dirty="0">
                          <a:effectLst/>
                          <a:latin typeface="+mn-lt"/>
                        </a:rPr>
                        <a:t>σ</a:t>
                      </a:r>
                      <a:r>
                        <a:rPr lang="fr-FR" sz="1200" u="none" strike="noStrike" baseline="-25000" dirty="0">
                          <a:effectLst/>
                          <a:latin typeface="+mn-lt"/>
                        </a:rPr>
                        <a:t>X</a:t>
                      </a:r>
                      <a:r>
                        <a:rPr lang="fr-FR" sz="1200" u="none" strike="noStrike" dirty="0">
                          <a:effectLst/>
                          <a:latin typeface="+mn-lt"/>
                        </a:rPr>
                        <a:t> max</a:t>
                      </a:r>
                      <a:endParaRPr lang="fr-FR" sz="1200" b="0" i="0" u="none" strike="noStrike" dirty="0">
                        <a:solidFill>
                          <a:srgbClr val="000000"/>
                        </a:solidFill>
                        <a:effectLst/>
                        <a:latin typeface="+mn-lt"/>
                      </a:endParaRPr>
                    </a:p>
                  </a:txBody>
                  <a:tcPr marL="9525" marR="9525" marT="9525" marB="0" anchor="ctr"/>
                </a:tc>
                <a:tc>
                  <a:txBody>
                    <a:bodyPr/>
                    <a:lstStyle/>
                    <a:p>
                      <a:pPr algn="ctr" rtl="0" fontAlgn="ctr"/>
                      <a:r>
                        <a:rPr lang="el-GR" sz="1200" u="none" strike="noStrike">
                          <a:effectLst/>
                          <a:latin typeface="+mn-lt"/>
                        </a:rPr>
                        <a:t>σ </a:t>
                      </a:r>
                      <a:r>
                        <a:rPr lang="fr-FR" sz="1200" u="none" strike="noStrike">
                          <a:effectLst/>
                          <a:latin typeface="+mn-lt"/>
                        </a:rPr>
                        <a:t>Von Mises max</a:t>
                      </a:r>
                      <a:endParaRPr lang="fr-FR" sz="12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0000"/>
                  </a:ext>
                </a:extLst>
              </a:tr>
              <a:tr h="270076">
                <a:tc>
                  <a:txBody>
                    <a:bodyPr/>
                    <a:lstStyle/>
                    <a:p>
                      <a:pPr algn="ctr" rtl="0" fontAlgn="ctr"/>
                      <a:r>
                        <a:rPr lang="fr-FR" sz="1200" u="none" strike="noStrike" dirty="0">
                          <a:effectLst/>
                          <a:latin typeface="+mn-lt"/>
                        </a:rPr>
                        <a:t>Keys</a:t>
                      </a:r>
                      <a:endParaRPr lang="fr-FR" sz="1200" b="0" i="0" u="none" strike="noStrike" dirty="0">
                        <a:solidFill>
                          <a:srgbClr val="000000"/>
                        </a:solidFill>
                        <a:effectLst/>
                        <a:latin typeface="+mn-lt"/>
                      </a:endParaRPr>
                    </a:p>
                  </a:txBody>
                  <a:tcPr marL="9525" marR="9525" marT="9525" marB="0" anchor="ctr"/>
                </a:tc>
                <a:tc>
                  <a:txBody>
                    <a:bodyPr/>
                    <a:lstStyle/>
                    <a:p>
                      <a:pPr algn="ctr" rtl="0" fontAlgn="ctr"/>
                      <a:r>
                        <a:rPr lang="fr-FR" sz="1200" b="1" u="none" strike="noStrike" dirty="0">
                          <a:solidFill>
                            <a:srgbClr val="FF0000"/>
                          </a:solidFill>
                          <a:effectLst/>
                          <a:latin typeface="+mn-lt"/>
                        </a:rPr>
                        <a:t>-</a:t>
                      </a:r>
                      <a:r>
                        <a:rPr lang="fr-FR" sz="1200" b="1" u="none" strike="noStrike" dirty="0" smtClean="0">
                          <a:solidFill>
                            <a:srgbClr val="FF0000"/>
                          </a:solidFill>
                          <a:effectLst/>
                          <a:latin typeface="+mn-lt"/>
                        </a:rPr>
                        <a:t>165</a:t>
                      </a:r>
                      <a:endParaRPr lang="fr-FR" sz="1200" b="1" i="0" u="none" strike="noStrike" dirty="0">
                        <a:solidFill>
                          <a:srgbClr val="FF0000"/>
                        </a:solidFill>
                        <a:effectLst/>
                        <a:latin typeface="+mn-lt"/>
                      </a:endParaRPr>
                    </a:p>
                  </a:txBody>
                  <a:tcPr marL="9525" marR="9525" marT="9525" marB="0" anchor="ctr"/>
                </a:tc>
                <a:tc>
                  <a:txBody>
                    <a:bodyPr/>
                    <a:lstStyle/>
                    <a:p>
                      <a:pPr algn="ctr" rtl="0" fontAlgn="ctr"/>
                      <a:r>
                        <a:rPr lang="fr-FR" sz="1200" u="none" strike="noStrike" dirty="0" smtClean="0">
                          <a:effectLst/>
                          <a:latin typeface="+mn-lt"/>
                        </a:rPr>
                        <a:t>145</a:t>
                      </a:r>
                      <a:endParaRPr lang="fr-FR" sz="12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1"/>
                  </a:ext>
                </a:extLst>
              </a:tr>
              <a:tr h="239984">
                <a:tc>
                  <a:txBody>
                    <a:bodyPr/>
                    <a:lstStyle/>
                    <a:p>
                      <a:pPr algn="ctr" rtl="0" fontAlgn="ctr"/>
                      <a:r>
                        <a:rPr lang="fr-FR" sz="1200" u="none" strike="noStrike" dirty="0">
                          <a:effectLst/>
                          <a:latin typeface="+mn-lt"/>
                        </a:rPr>
                        <a:t>Cool-down</a:t>
                      </a:r>
                      <a:endParaRPr lang="fr-FR" sz="1200" b="0" i="0" u="none" strike="noStrike" dirty="0">
                        <a:solidFill>
                          <a:srgbClr val="000000"/>
                        </a:solidFill>
                        <a:effectLst/>
                        <a:latin typeface="+mn-lt"/>
                      </a:endParaRPr>
                    </a:p>
                  </a:txBody>
                  <a:tcPr marL="9525" marR="9525" marT="9525" marB="0" anchor="ctr"/>
                </a:tc>
                <a:tc>
                  <a:txBody>
                    <a:bodyPr/>
                    <a:lstStyle/>
                    <a:p>
                      <a:pPr algn="ctr" rtl="0" fontAlgn="ctr"/>
                      <a:r>
                        <a:rPr lang="fr-FR" sz="1200" u="none" strike="noStrike" dirty="0" smtClean="0">
                          <a:effectLst/>
                          <a:latin typeface="+mn-lt"/>
                        </a:rPr>
                        <a:t>-204</a:t>
                      </a:r>
                      <a:endParaRPr lang="fr-FR" sz="1200" b="0" i="0" u="none" strike="noStrike" dirty="0">
                        <a:solidFill>
                          <a:srgbClr val="000000"/>
                        </a:solidFill>
                        <a:effectLst/>
                        <a:latin typeface="+mn-lt"/>
                      </a:endParaRPr>
                    </a:p>
                  </a:txBody>
                  <a:tcPr marL="9525" marR="9525" marT="9525" marB="0" anchor="ctr"/>
                </a:tc>
                <a:tc>
                  <a:txBody>
                    <a:bodyPr/>
                    <a:lstStyle/>
                    <a:p>
                      <a:pPr algn="ctr" rtl="0" fontAlgn="ctr"/>
                      <a:r>
                        <a:rPr lang="fr-FR" sz="1200" u="none" strike="noStrike" dirty="0" smtClean="0">
                          <a:effectLst/>
                          <a:latin typeface="+mn-lt"/>
                        </a:rPr>
                        <a:t>187</a:t>
                      </a:r>
                      <a:endParaRPr lang="fr-FR" sz="12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2"/>
                  </a:ext>
                </a:extLst>
              </a:tr>
              <a:tr h="314325">
                <a:tc>
                  <a:txBody>
                    <a:bodyPr/>
                    <a:lstStyle/>
                    <a:p>
                      <a:pPr algn="ctr" rtl="0" fontAlgn="ctr"/>
                      <a:r>
                        <a:rPr lang="fr-FR" sz="1200" u="none" strike="noStrike" dirty="0">
                          <a:effectLst/>
                          <a:latin typeface="+mn-lt"/>
                        </a:rPr>
                        <a:t>Energization 16 T</a:t>
                      </a:r>
                      <a:endParaRPr lang="fr-FR" sz="1200" b="0" i="0" u="none" strike="noStrike" dirty="0">
                        <a:solidFill>
                          <a:srgbClr val="000000"/>
                        </a:solidFill>
                        <a:effectLst/>
                        <a:latin typeface="+mn-lt"/>
                      </a:endParaRPr>
                    </a:p>
                  </a:txBody>
                  <a:tcPr marL="9525" marR="9525" marT="9525" marB="0" anchor="ctr"/>
                </a:tc>
                <a:tc>
                  <a:txBody>
                    <a:bodyPr/>
                    <a:lstStyle/>
                    <a:p>
                      <a:pPr algn="ctr" rtl="0" fontAlgn="ctr"/>
                      <a:r>
                        <a:rPr lang="fr-FR" sz="1200" u="none" strike="noStrike" dirty="0" smtClean="0">
                          <a:effectLst/>
                          <a:latin typeface="+mn-lt"/>
                        </a:rPr>
                        <a:t>-194</a:t>
                      </a:r>
                      <a:endParaRPr lang="fr-FR" sz="1200" b="0" i="0" u="none" strike="noStrike" dirty="0">
                        <a:solidFill>
                          <a:srgbClr val="000000"/>
                        </a:solidFill>
                        <a:effectLst/>
                        <a:latin typeface="+mn-lt"/>
                      </a:endParaRPr>
                    </a:p>
                  </a:txBody>
                  <a:tcPr marL="9525" marR="9525" marT="9525" marB="0" anchor="ctr"/>
                </a:tc>
                <a:tc>
                  <a:txBody>
                    <a:bodyPr/>
                    <a:lstStyle/>
                    <a:p>
                      <a:pPr algn="ctr" rtl="0" fontAlgn="ctr"/>
                      <a:r>
                        <a:rPr lang="fr-FR" sz="1200" b="0" i="0" u="none" strike="noStrike" dirty="0" smtClean="0">
                          <a:solidFill>
                            <a:schemeClr val="dk1"/>
                          </a:solidFill>
                          <a:effectLst/>
                          <a:latin typeface="+mn-lt"/>
                        </a:rPr>
                        <a:t>182</a:t>
                      </a:r>
                      <a:endParaRPr lang="fr-FR" sz="12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3"/>
                  </a:ext>
                </a:extLst>
              </a:tr>
            </a:tbl>
          </a:graphicData>
        </a:graphic>
      </p:graphicFrame>
      <p:sp>
        <p:nvSpPr>
          <p:cNvPr id="47" name="TextBox 46"/>
          <p:cNvSpPr txBox="1"/>
          <p:nvPr/>
        </p:nvSpPr>
        <p:spPr>
          <a:xfrm>
            <a:off x="4062001" y="4314451"/>
            <a:ext cx="4353339"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Inter-beam distance now also 204 mm</a:t>
            </a:r>
          </a:p>
          <a:p>
            <a:pPr marL="285750" indent="-285750">
              <a:buFont typeface="Arial" panose="020B0604020202020204" pitchFamily="34" charset="0"/>
              <a:buChar char="•"/>
            </a:pPr>
            <a:r>
              <a:rPr lang="en-US" dirty="0" smtClean="0"/>
              <a:t>Internal splice </a:t>
            </a:r>
            <a:r>
              <a:rPr lang="en-US" dirty="0"/>
              <a:t>development ongoing with PSI</a:t>
            </a:r>
          </a:p>
          <a:p>
            <a:pPr marL="285750" indent="-285750">
              <a:buFont typeface="Arial" panose="020B0604020202020204" pitchFamily="34" charset="0"/>
              <a:buChar char="•"/>
            </a:pPr>
            <a:endParaRPr lang="en-US" dirty="0" smtClean="0"/>
          </a:p>
          <a:p>
            <a:endParaRPr lang="en-GB" dirty="0"/>
          </a:p>
        </p:txBody>
      </p:sp>
      <p:sp>
        <p:nvSpPr>
          <p:cNvPr id="9" name="object 17"/>
          <p:cNvSpPr txBox="1"/>
          <p:nvPr/>
        </p:nvSpPr>
        <p:spPr>
          <a:xfrm>
            <a:off x="2921952" y="1315965"/>
            <a:ext cx="1005840" cy="258404"/>
          </a:xfrm>
          <a:prstGeom prst="rect">
            <a:avLst/>
          </a:prstGeom>
        </p:spPr>
        <p:txBody>
          <a:bodyPr vert="horz" wrap="square" lIns="0" tIns="12065" rIns="0" bIns="0" rtlCol="0">
            <a:spAutoFit/>
          </a:bodyPr>
          <a:lstStyle/>
          <a:p>
            <a:pPr marL="12700">
              <a:lnSpc>
                <a:spcPct val="100000"/>
              </a:lnSpc>
              <a:spcBef>
                <a:spcPts val="95"/>
              </a:spcBef>
            </a:pPr>
            <a:r>
              <a:rPr sz="1600" spc="-10" dirty="0">
                <a:uFill>
                  <a:solidFill>
                    <a:srgbClr val="000000"/>
                  </a:solidFill>
                </a:uFill>
                <a:latin typeface="Century Gothic"/>
                <a:cs typeface="Century Gothic"/>
              </a:rPr>
              <a:t>ASSEMBLY</a:t>
            </a:r>
            <a:endParaRPr sz="1600" dirty="0">
              <a:latin typeface="Century Gothic"/>
              <a:cs typeface="Century Gothic"/>
            </a:endParaRPr>
          </a:p>
        </p:txBody>
      </p:sp>
      <p:sp>
        <p:nvSpPr>
          <p:cNvPr id="10" name="object 18"/>
          <p:cNvSpPr txBox="1"/>
          <p:nvPr/>
        </p:nvSpPr>
        <p:spPr>
          <a:xfrm>
            <a:off x="6292646" y="1315965"/>
            <a:ext cx="1815339" cy="258404"/>
          </a:xfrm>
          <a:prstGeom prst="rect">
            <a:avLst/>
          </a:prstGeom>
        </p:spPr>
        <p:txBody>
          <a:bodyPr vert="horz" wrap="square" lIns="0" tIns="12065" rIns="0" bIns="0" rtlCol="0">
            <a:spAutoFit/>
          </a:bodyPr>
          <a:lstStyle>
            <a:defPPr>
              <a:defRPr lang="en-US"/>
            </a:defPPr>
            <a:lvl1pPr marL="12700">
              <a:lnSpc>
                <a:spcPct val="100000"/>
              </a:lnSpc>
              <a:spcBef>
                <a:spcPts val="95"/>
              </a:spcBef>
              <a:defRPr sz="1600" spc="-10">
                <a:uFill>
                  <a:solidFill>
                    <a:srgbClr val="000000"/>
                  </a:solidFill>
                </a:uFill>
                <a:latin typeface="Century Gothic"/>
                <a:cs typeface="Century Gothic"/>
              </a:defRPr>
            </a:lvl1pPr>
          </a:lstStyle>
          <a:p>
            <a:r>
              <a:rPr dirty="0"/>
              <a:t>COOL DOWN</a:t>
            </a:r>
          </a:p>
        </p:txBody>
      </p:sp>
      <p:sp>
        <p:nvSpPr>
          <p:cNvPr id="11" name="object 19"/>
          <p:cNvSpPr txBox="1"/>
          <p:nvPr/>
        </p:nvSpPr>
        <p:spPr>
          <a:xfrm>
            <a:off x="10076599" y="1315965"/>
            <a:ext cx="396240" cy="258404"/>
          </a:xfrm>
          <a:prstGeom prst="rect">
            <a:avLst/>
          </a:prstGeom>
        </p:spPr>
        <p:txBody>
          <a:bodyPr vert="horz" wrap="square" lIns="0" tIns="12065" rIns="0" bIns="0" rtlCol="0">
            <a:spAutoFit/>
          </a:bodyPr>
          <a:lstStyle>
            <a:defPPr>
              <a:defRPr lang="en-US"/>
            </a:defPPr>
            <a:lvl1pPr marL="12700">
              <a:lnSpc>
                <a:spcPct val="100000"/>
              </a:lnSpc>
              <a:spcBef>
                <a:spcPts val="95"/>
              </a:spcBef>
              <a:defRPr sz="1600" spc="-10">
                <a:uFill>
                  <a:solidFill>
                    <a:srgbClr val="000000"/>
                  </a:solidFill>
                </a:uFill>
                <a:latin typeface="Century Gothic"/>
                <a:cs typeface="Century Gothic"/>
              </a:defRPr>
            </a:lvl1pPr>
          </a:lstStyle>
          <a:p>
            <a:r>
              <a:rPr dirty="0"/>
              <a:t>16 T</a:t>
            </a:r>
          </a:p>
        </p:txBody>
      </p:sp>
    </p:spTree>
    <p:extLst>
      <p:ext uri="{BB962C8B-B14F-4D97-AF65-F5344CB8AC3E}">
        <p14:creationId xmlns:p14="http://schemas.microsoft.com/office/powerpoint/2010/main" val="23040331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p:cNvSpPr txBox="1">
            <a:spLocks/>
          </p:cNvSpPr>
          <p:nvPr/>
        </p:nvSpPr>
        <p:spPr>
          <a:xfrm>
            <a:off x="-1" y="1"/>
            <a:ext cx="12191999"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de-CH" sz="4000" dirty="0"/>
              <a:t>	</a:t>
            </a:r>
            <a:r>
              <a:rPr lang="en-GB" sz="4000" dirty="0" smtClean="0"/>
              <a:t>Design of the common-coil</a:t>
            </a:r>
            <a:endParaRPr lang="en-US" sz="4000" dirty="0"/>
          </a:p>
        </p:txBody>
      </p:sp>
      <p:sp>
        <p:nvSpPr>
          <p:cNvPr id="2" name="Slide Number Placeholder 1"/>
          <p:cNvSpPr>
            <a:spLocks noGrp="1"/>
          </p:cNvSpPr>
          <p:nvPr>
            <p:ph type="sldNum" sz="quarter" idx="12"/>
          </p:nvPr>
        </p:nvSpPr>
        <p:spPr>
          <a:xfrm>
            <a:off x="10913835" y="6356351"/>
            <a:ext cx="668565" cy="365125"/>
          </a:xfrm>
        </p:spPr>
        <p:txBody>
          <a:bodyPr/>
          <a:lstStyle/>
          <a:p>
            <a:fld id="{17918391-D411-FE40-AAD7-861AE5233E0E}" type="slidenum">
              <a:rPr lang="en-US" smtClean="0"/>
              <a:pPr/>
              <a:t>12</a:t>
            </a:fld>
            <a:endParaRPr lang="en-US" dirty="0"/>
          </a:p>
        </p:txBody>
      </p:sp>
      <p:sp>
        <p:nvSpPr>
          <p:cNvPr id="4" name="TextBox 3"/>
          <p:cNvSpPr txBox="1"/>
          <p:nvPr/>
        </p:nvSpPr>
        <p:spPr>
          <a:xfrm>
            <a:off x="1275347" y="6356351"/>
            <a:ext cx="2027030" cy="369332"/>
          </a:xfrm>
          <a:prstGeom prst="rect">
            <a:avLst/>
          </a:prstGeom>
          <a:noFill/>
        </p:spPr>
        <p:txBody>
          <a:bodyPr wrap="none" rtlCol="0">
            <a:spAutoFit/>
          </a:bodyPr>
          <a:lstStyle/>
          <a:p>
            <a:r>
              <a:rPr lang="en-US" dirty="0" smtClean="0">
                <a:solidFill>
                  <a:schemeClr val="bg1"/>
                </a:solidFill>
              </a:rPr>
              <a:t>Courtesy CIEMAT</a:t>
            </a:r>
            <a:endParaRPr lang="en-GB" dirty="0">
              <a:solidFill>
                <a:schemeClr val="bg1"/>
              </a:solidFill>
            </a:endParaRPr>
          </a:p>
        </p:txBody>
      </p:sp>
      <p:graphicFrame>
        <p:nvGraphicFramePr>
          <p:cNvPr id="13" name="Tabella 5"/>
          <p:cNvGraphicFramePr>
            <a:graphicFrameLocks noGrp="1"/>
          </p:cNvGraphicFramePr>
          <p:nvPr>
            <p:extLst>
              <p:ext uri="{D42A27DB-BD31-4B8C-83A1-F6EECF244321}">
                <p14:modId xmlns:p14="http://schemas.microsoft.com/office/powerpoint/2010/main" val="661228109"/>
              </p:ext>
            </p:extLst>
          </p:nvPr>
        </p:nvGraphicFramePr>
        <p:xfrm>
          <a:off x="7041425" y="4011230"/>
          <a:ext cx="4389121" cy="2089411"/>
        </p:xfrm>
        <a:graphic>
          <a:graphicData uri="http://schemas.openxmlformats.org/drawingml/2006/table">
            <a:tbl>
              <a:tblPr firstRow="1" bandRow="1">
                <a:tableStyleId>{69012ECD-51FC-41F1-AA8D-1B2483CD663E}</a:tableStyleId>
              </a:tblPr>
              <a:tblGrid>
                <a:gridCol w="2743200">
                  <a:extLst>
                    <a:ext uri="{9D8B030D-6E8A-4147-A177-3AD203B41FA5}">
                      <a16:colId xmlns:a16="http://schemas.microsoft.com/office/drawing/2014/main" val="20000"/>
                    </a:ext>
                  </a:extLst>
                </a:gridCol>
                <a:gridCol w="1645921">
                  <a:extLst>
                    <a:ext uri="{9D8B030D-6E8A-4147-A177-3AD203B41FA5}">
                      <a16:colId xmlns:a16="http://schemas.microsoft.com/office/drawing/2014/main" val="20001"/>
                    </a:ext>
                  </a:extLst>
                </a:gridCol>
              </a:tblGrid>
              <a:tr h="352051">
                <a:tc>
                  <a:txBody>
                    <a:bodyPr/>
                    <a:lstStyle/>
                    <a:p>
                      <a:pPr algn="ctr"/>
                      <a:endParaRPr lang="en-US" sz="1400" dirty="0"/>
                    </a:p>
                  </a:txBody>
                  <a:tcPr>
                    <a:solidFill>
                      <a:schemeClr val="bg1"/>
                    </a:solidFill>
                  </a:tcPr>
                </a:tc>
                <a:tc>
                  <a:txBody>
                    <a:bodyPr/>
                    <a:lstStyle/>
                    <a:p>
                      <a:pPr algn="ctr"/>
                      <a:r>
                        <a:rPr lang="it-IT" sz="1400" dirty="0" smtClean="0"/>
                        <a:t>Parameter</a:t>
                      </a:r>
                      <a:endParaRPr lang="en-US" sz="1400" dirty="0"/>
                    </a:p>
                  </a:txBody>
                  <a:tcPr/>
                </a:tc>
                <a:extLst>
                  <a:ext uri="{0D108BD9-81ED-4DB2-BD59-A6C34878D82A}">
                    <a16:rowId xmlns:a16="http://schemas.microsoft.com/office/drawing/2014/main" val="10000"/>
                  </a:ext>
                </a:extLst>
              </a:tr>
              <a:tr h="279117">
                <a:tc>
                  <a:txBody>
                    <a:bodyPr/>
                    <a:lstStyle/>
                    <a:p>
                      <a:pPr algn="r"/>
                      <a:r>
                        <a:rPr lang="it-IT" sz="1400" dirty="0" smtClean="0"/>
                        <a:t>Operating current</a:t>
                      </a:r>
                      <a:endParaRPr lang="en-US" sz="1400" dirty="0"/>
                    </a:p>
                  </a:txBody>
                  <a:tcPr>
                    <a:solidFill>
                      <a:schemeClr val="bg2"/>
                    </a:solidFill>
                  </a:tcPr>
                </a:tc>
                <a:tc>
                  <a:txBody>
                    <a:bodyPr/>
                    <a:lstStyle/>
                    <a:p>
                      <a:pPr algn="ctr"/>
                      <a:r>
                        <a:rPr lang="it-IT" sz="1400" dirty="0" smtClean="0"/>
                        <a:t>16100 A</a:t>
                      </a:r>
                      <a:endParaRPr lang="en-US" sz="1400" dirty="0"/>
                    </a:p>
                  </a:txBody>
                  <a:tcPr/>
                </a:tc>
                <a:extLst>
                  <a:ext uri="{0D108BD9-81ED-4DB2-BD59-A6C34878D82A}">
                    <a16:rowId xmlns:a16="http://schemas.microsoft.com/office/drawing/2014/main" val="10001"/>
                  </a:ext>
                </a:extLst>
              </a:tr>
              <a:tr h="279117">
                <a:tc>
                  <a:txBody>
                    <a:bodyPr/>
                    <a:lstStyle/>
                    <a:p>
                      <a:pPr algn="r"/>
                      <a:r>
                        <a:rPr lang="it-IT" sz="1400" noProof="0" dirty="0" smtClean="0"/>
                        <a:t>Inductance (2 ap)</a:t>
                      </a:r>
                      <a:endParaRPr lang="en-US" sz="1400" noProof="0" dirty="0"/>
                    </a:p>
                  </a:txBody>
                  <a:tcPr>
                    <a:solidFill>
                      <a:schemeClr val="bg2"/>
                    </a:solidFill>
                  </a:tcPr>
                </a:tc>
                <a:tc>
                  <a:txBody>
                    <a:bodyPr/>
                    <a:lstStyle/>
                    <a:p>
                      <a:pPr algn="ctr"/>
                      <a:r>
                        <a:rPr lang="en-US" sz="1400" noProof="0" dirty="0" smtClean="0"/>
                        <a:t>23</a:t>
                      </a:r>
                      <a:r>
                        <a:rPr lang="en-US" sz="1400" baseline="0" noProof="0" dirty="0" smtClean="0"/>
                        <a:t> </a:t>
                      </a:r>
                      <a:r>
                        <a:rPr lang="en-US" sz="1400" baseline="0" noProof="0" dirty="0" err="1" smtClean="0"/>
                        <a:t>mH</a:t>
                      </a:r>
                      <a:r>
                        <a:rPr lang="en-US" sz="1400" baseline="0" noProof="0" dirty="0" smtClean="0"/>
                        <a:t>/m</a:t>
                      </a:r>
                      <a:endParaRPr lang="en-US" sz="1400" noProof="0" dirty="0"/>
                    </a:p>
                  </a:txBody>
                  <a:tcPr/>
                </a:tc>
                <a:extLst>
                  <a:ext uri="{0D108BD9-81ED-4DB2-BD59-A6C34878D82A}">
                    <a16:rowId xmlns:a16="http://schemas.microsoft.com/office/drawing/2014/main" val="10002"/>
                  </a:ext>
                </a:extLst>
              </a:tr>
              <a:tr h="279117">
                <a:tc>
                  <a:txBody>
                    <a:bodyPr/>
                    <a:lstStyle/>
                    <a:p>
                      <a:pPr algn="r"/>
                      <a:r>
                        <a:rPr lang="it-IT" sz="1400" dirty="0" smtClean="0"/>
                        <a:t>Stored energy (2</a:t>
                      </a:r>
                      <a:r>
                        <a:rPr lang="it-IT" sz="1400" baseline="0" dirty="0" smtClean="0"/>
                        <a:t> ap)</a:t>
                      </a:r>
                      <a:endParaRPr lang="it-IT" sz="1400" dirty="0" smtClean="0"/>
                    </a:p>
                  </a:txBody>
                  <a:tcPr>
                    <a:solidFill>
                      <a:schemeClr val="bg2"/>
                    </a:solidFill>
                  </a:tcPr>
                </a:tc>
                <a:tc>
                  <a:txBody>
                    <a:bodyPr/>
                    <a:lstStyle/>
                    <a:p>
                      <a:pPr algn="ctr"/>
                      <a:r>
                        <a:rPr lang="en-US" sz="1400" dirty="0" smtClean="0">
                          <a:solidFill>
                            <a:schemeClr val="tx1"/>
                          </a:solidFill>
                        </a:rPr>
                        <a:t>2930 kJ/m</a:t>
                      </a:r>
                      <a:endParaRPr lang="en-US" sz="1400" dirty="0">
                        <a:solidFill>
                          <a:schemeClr val="tx1"/>
                        </a:solidFill>
                      </a:endParaRPr>
                    </a:p>
                  </a:txBody>
                  <a:tcPr/>
                </a:tc>
                <a:extLst>
                  <a:ext uri="{0D108BD9-81ED-4DB2-BD59-A6C34878D82A}">
                    <a16:rowId xmlns:a16="http://schemas.microsoft.com/office/drawing/2014/main" val="3156469524"/>
                  </a:ext>
                </a:extLst>
              </a:tr>
              <a:tr h="279117">
                <a:tc>
                  <a:txBody>
                    <a:bodyPr/>
                    <a:lstStyle/>
                    <a:p>
                      <a:pPr algn="r"/>
                      <a:r>
                        <a:rPr lang="it-IT" sz="1400" dirty="0" smtClean="0"/>
                        <a:t>Number</a:t>
                      </a:r>
                      <a:r>
                        <a:rPr lang="it-IT" sz="1400" baseline="0" dirty="0" smtClean="0"/>
                        <a:t> of turns/aperture</a:t>
                      </a:r>
                      <a:endParaRPr lang="it-IT" sz="1400" dirty="0" smtClean="0"/>
                    </a:p>
                  </a:txBody>
                  <a:tcPr>
                    <a:solidFill>
                      <a:schemeClr val="bg2"/>
                    </a:solidFill>
                  </a:tcPr>
                </a:tc>
                <a:tc>
                  <a:txBody>
                    <a:bodyPr/>
                    <a:lstStyle/>
                    <a:p>
                      <a:pPr algn="ctr"/>
                      <a:r>
                        <a:rPr lang="en-US" sz="1400" dirty="0" smtClean="0">
                          <a:solidFill>
                            <a:schemeClr val="tx1"/>
                          </a:solidFill>
                        </a:rPr>
                        <a:t>75 (HF)+72 (LF) + 16 (PC)</a:t>
                      </a:r>
                      <a:endParaRPr lang="en-US" sz="1400" dirty="0">
                        <a:solidFill>
                          <a:schemeClr val="tx1"/>
                        </a:solidFill>
                      </a:endParaRPr>
                    </a:p>
                  </a:txBody>
                  <a:tcPr/>
                </a:tc>
                <a:extLst>
                  <a:ext uri="{0D108BD9-81ED-4DB2-BD59-A6C34878D82A}">
                    <a16:rowId xmlns:a16="http://schemas.microsoft.com/office/drawing/2014/main" val="10003"/>
                  </a:ext>
                </a:extLst>
              </a:tr>
              <a:tr h="279117">
                <a:tc>
                  <a:txBody>
                    <a:bodyPr/>
                    <a:lstStyle/>
                    <a:p>
                      <a:pPr algn="r"/>
                      <a:r>
                        <a:rPr lang="it-IT" sz="1400" dirty="0" smtClean="0"/>
                        <a:t>Total</a:t>
                      </a:r>
                      <a:r>
                        <a:rPr lang="it-IT" sz="1400" baseline="0" dirty="0" smtClean="0"/>
                        <a:t> conductor mass</a:t>
                      </a:r>
                      <a:endParaRPr lang="en-US" sz="1400" dirty="0"/>
                    </a:p>
                  </a:txBody>
                  <a:tcPr>
                    <a:solidFill>
                      <a:schemeClr val="bg2"/>
                    </a:solidFill>
                  </a:tcPr>
                </a:tc>
                <a:tc>
                  <a:txBody>
                    <a:bodyPr/>
                    <a:lstStyle/>
                    <a:p>
                      <a:pPr algn="ctr"/>
                      <a:r>
                        <a:rPr lang="en-US" sz="1400" dirty="0" smtClean="0">
                          <a:solidFill>
                            <a:schemeClr val="tx1"/>
                          </a:solidFill>
                        </a:rPr>
                        <a:t>8951 t</a:t>
                      </a:r>
                      <a:endParaRPr lang="en-US" sz="1400" dirty="0">
                        <a:solidFill>
                          <a:schemeClr val="tx1"/>
                        </a:solidFill>
                      </a:endParaRPr>
                    </a:p>
                  </a:txBody>
                  <a:tcPr/>
                </a:tc>
                <a:extLst>
                  <a:ext uri="{0D108BD9-81ED-4DB2-BD59-A6C34878D82A}">
                    <a16:rowId xmlns:a16="http://schemas.microsoft.com/office/drawing/2014/main" val="10004"/>
                  </a:ext>
                </a:extLst>
              </a:tr>
            </a:tbl>
          </a:graphicData>
        </a:graphic>
      </p:graphicFrame>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701" t="16345" b="4453"/>
          <a:stretch/>
        </p:blipFill>
        <p:spPr bwMode="auto">
          <a:xfrm>
            <a:off x="1040529" y="1530626"/>
            <a:ext cx="4523696" cy="421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902" r="83987"/>
          <a:stretch/>
        </p:blipFill>
        <p:spPr bwMode="auto">
          <a:xfrm>
            <a:off x="134240" y="1365449"/>
            <a:ext cx="993491" cy="419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94119" y="1405609"/>
            <a:ext cx="5388281"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 design with a larger current (16 kA) has been proposed to reduce voltages during quenches</a:t>
            </a:r>
          </a:p>
          <a:p>
            <a:pPr marL="285750" indent="-285750">
              <a:buFont typeface="Arial" panose="020B0604020202020204" pitchFamily="34" charset="0"/>
              <a:buChar char="•"/>
            </a:pPr>
            <a:r>
              <a:rPr lang="en-US" dirty="0" smtClean="0"/>
              <a:t>Two main coils are used for this design and flat (or only slightly) flared ancillary coils</a:t>
            </a:r>
          </a:p>
          <a:p>
            <a:pPr marL="285750" indent="-285750">
              <a:buFont typeface="Arial" panose="020B0604020202020204" pitchFamily="34" charset="0"/>
              <a:buChar char="•"/>
            </a:pPr>
            <a:r>
              <a:rPr lang="en-US" dirty="0" smtClean="0"/>
              <a:t>EM design optimization is still ongoing </a:t>
            </a:r>
            <a:endParaRPr lang="en-GB" dirty="0"/>
          </a:p>
        </p:txBody>
      </p:sp>
      <p:pic>
        <p:nvPicPr>
          <p:cNvPr id="10" name="2 Imagen"/>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99492" y="4806647"/>
            <a:ext cx="1812071" cy="1236405"/>
          </a:xfrm>
          <a:prstGeom prst="rect">
            <a:avLst/>
          </a:prstGeom>
        </p:spPr>
      </p:pic>
    </p:spTree>
    <p:extLst>
      <p:ext uri="{BB962C8B-B14F-4D97-AF65-F5344CB8AC3E}">
        <p14:creationId xmlns:p14="http://schemas.microsoft.com/office/powerpoint/2010/main" val="11135744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stretch>
            <a:fillRect/>
          </a:stretch>
        </p:blipFill>
        <p:spPr>
          <a:xfrm>
            <a:off x="7048442" y="4062612"/>
            <a:ext cx="4480949" cy="1847249"/>
          </a:xfrm>
          <a:prstGeom prst="rect">
            <a:avLst/>
          </a:prstGeom>
        </p:spPr>
      </p:pic>
      <p:sp>
        <p:nvSpPr>
          <p:cNvPr id="85" name="Title 1"/>
          <p:cNvSpPr txBox="1">
            <a:spLocks/>
          </p:cNvSpPr>
          <p:nvPr/>
        </p:nvSpPr>
        <p:spPr>
          <a:xfrm>
            <a:off x="-1" y="1"/>
            <a:ext cx="12191999"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de-CH" sz="4000" dirty="0"/>
              <a:t>	</a:t>
            </a:r>
            <a:r>
              <a:rPr lang="en-GB" sz="4000" dirty="0" smtClean="0"/>
              <a:t>Design of the common-coil</a:t>
            </a:r>
            <a:endParaRPr lang="en-US" sz="4000" dirty="0"/>
          </a:p>
        </p:txBody>
      </p:sp>
      <p:sp>
        <p:nvSpPr>
          <p:cNvPr id="2" name="Slide Number Placeholder 1"/>
          <p:cNvSpPr>
            <a:spLocks noGrp="1"/>
          </p:cNvSpPr>
          <p:nvPr>
            <p:ph type="sldNum" sz="quarter" idx="12"/>
          </p:nvPr>
        </p:nvSpPr>
        <p:spPr>
          <a:xfrm>
            <a:off x="10991698" y="6360558"/>
            <a:ext cx="668565" cy="365125"/>
          </a:xfrm>
        </p:spPr>
        <p:txBody>
          <a:bodyPr/>
          <a:lstStyle/>
          <a:p>
            <a:fld id="{17918391-D411-FE40-AAD7-861AE5233E0E}" type="slidenum">
              <a:rPr lang="en-US" smtClean="0"/>
              <a:pPr/>
              <a:t>13</a:t>
            </a:fld>
            <a:endParaRPr lang="en-US" dirty="0"/>
          </a:p>
        </p:txBody>
      </p:sp>
      <p:sp>
        <p:nvSpPr>
          <p:cNvPr id="4" name="TextBox 3"/>
          <p:cNvSpPr txBox="1"/>
          <p:nvPr/>
        </p:nvSpPr>
        <p:spPr>
          <a:xfrm>
            <a:off x="1427950" y="6341452"/>
            <a:ext cx="2027030" cy="369332"/>
          </a:xfrm>
          <a:prstGeom prst="rect">
            <a:avLst/>
          </a:prstGeom>
          <a:noFill/>
        </p:spPr>
        <p:txBody>
          <a:bodyPr wrap="none" rtlCol="0">
            <a:spAutoFit/>
          </a:bodyPr>
          <a:lstStyle/>
          <a:p>
            <a:r>
              <a:rPr lang="en-US" dirty="0" smtClean="0">
                <a:solidFill>
                  <a:schemeClr val="bg1"/>
                </a:solidFill>
              </a:rPr>
              <a:t>Courtesy CIEMAT</a:t>
            </a:r>
            <a:endParaRPr lang="en-GB" dirty="0">
              <a:solidFill>
                <a:schemeClr val="bg1"/>
              </a:solidFill>
            </a:endParaRPr>
          </a:p>
        </p:txBody>
      </p:sp>
      <p:sp>
        <p:nvSpPr>
          <p:cNvPr id="3" name="Rectangle 2"/>
          <p:cNvSpPr/>
          <p:nvPr/>
        </p:nvSpPr>
        <p:spPr>
          <a:xfrm>
            <a:off x="0" y="828778"/>
            <a:ext cx="11112501" cy="923330"/>
          </a:xfrm>
          <a:prstGeom prst="rect">
            <a:avLst/>
          </a:prstGeom>
        </p:spPr>
        <p:txBody>
          <a:bodyPr wrap="square">
            <a:spAutoFit/>
          </a:bodyPr>
          <a:lstStyle/>
          <a:p>
            <a:r>
              <a:rPr lang="en-US" kern="0" dirty="0" smtClean="0"/>
              <a:t>To reach to a magnet design fulfilling all specifications further optimization is required, probably with an update of the EM design. The main challenge is to deal with the horizontal force (approx. double compared to the block coil), so the mechanics are extremely challenging </a:t>
            </a:r>
          </a:p>
        </p:txBody>
      </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25" y="4172033"/>
            <a:ext cx="1465035" cy="168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74" y="2087848"/>
            <a:ext cx="1465035" cy="175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900" y="1718516"/>
            <a:ext cx="1582484" cy="369332"/>
          </a:xfrm>
          <a:prstGeom prst="rect">
            <a:avLst/>
          </a:prstGeom>
          <a:noFill/>
        </p:spPr>
        <p:txBody>
          <a:bodyPr wrap="none" rtlCol="0">
            <a:spAutoFit/>
          </a:bodyPr>
          <a:lstStyle/>
          <a:p>
            <a:r>
              <a:rPr lang="en-US" dirty="0" smtClean="0"/>
              <a:t>Open support</a:t>
            </a:r>
            <a:endParaRPr lang="en-GB" dirty="0"/>
          </a:p>
        </p:txBody>
      </p:sp>
      <p:sp>
        <p:nvSpPr>
          <p:cNvPr id="16" name="TextBox 15"/>
          <p:cNvSpPr txBox="1"/>
          <p:nvPr/>
        </p:nvSpPr>
        <p:spPr>
          <a:xfrm>
            <a:off x="-1900" y="3827398"/>
            <a:ext cx="1736373" cy="369332"/>
          </a:xfrm>
          <a:prstGeom prst="rect">
            <a:avLst/>
          </a:prstGeom>
          <a:noFill/>
        </p:spPr>
        <p:txBody>
          <a:bodyPr wrap="none" rtlCol="0">
            <a:spAutoFit/>
          </a:bodyPr>
          <a:lstStyle/>
          <a:p>
            <a:r>
              <a:rPr lang="en-US" dirty="0" smtClean="0"/>
              <a:t>Closed support</a:t>
            </a:r>
            <a:endParaRPr lang="en-GB" dirty="0"/>
          </a:p>
        </p:txBody>
      </p:sp>
      <p:graphicFrame>
        <p:nvGraphicFramePr>
          <p:cNvPr id="17" name="5 Tabla"/>
          <p:cNvGraphicFramePr>
            <a:graphicFrameLocks noGrp="1"/>
          </p:cNvGraphicFramePr>
          <p:nvPr>
            <p:extLst>
              <p:ext uri="{D42A27DB-BD31-4B8C-83A1-F6EECF244321}">
                <p14:modId xmlns:p14="http://schemas.microsoft.com/office/powerpoint/2010/main" val="2230636446"/>
              </p:ext>
            </p:extLst>
          </p:nvPr>
        </p:nvGraphicFramePr>
        <p:xfrm>
          <a:off x="1583434" y="2140225"/>
          <a:ext cx="4378037" cy="1483360"/>
        </p:xfrm>
        <a:graphic>
          <a:graphicData uri="http://schemas.openxmlformats.org/drawingml/2006/table">
            <a:tbl>
              <a:tblPr firstRow="1" bandRow="1">
                <a:tableStyleId>{5C22544A-7EE6-4342-B048-85BDC9FD1C3A}</a:tableStyleId>
              </a:tblPr>
              <a:tblGrid>
                <a:gridCol w="2389442">
                  <a:extLst>
                    <a:ext uri="{9D8B030D-6E8A-4147-A177-3AD203B41FA5}">
                      <a16:colId xmlns:a16="http://schemas.microsoft.com/office/drawing/2014/main" val="20000"/>
                    </a:ext>
                  </a:extLst>
                </a:gridCol>
                <a:gridCol w="1988595">
                  <a:extLst>
                    <a:ext uri="{9D8B030D-6E8A-4147-A177-3AD203B41FA5}">
                      <a16:colId xmlns:a16="http://schemas.microsoft.com/office/drawing/2014/main" val="20001"/>
                    </a:ext>
                  </a:extLst>
                </a:gridCol>
              </a:tblGrid>
              <a:tr h="370840">
                <a:tc gridSpan="2">
                  <a:txBody>
                    <a:bodyPr/>
                    <a:lstStyle/>
                    <a:p>
                      <a:r>
                        <a:rPr lang="es-ES" dirty="0" smtClean="0"/>
                        <a:t>OPEN SUPPORT (16T)</a:t>
                      </a:r>
                      <a:endParaRPr lang="es-ES" dirty="0"/>
                    </a:p>
                  </a:txBody>
                  <a:tcPr/>
                </a:tc>
                <a:tc hMerge="1">
                  <a:txBody>
                    <a:bodyPr/>
                    <a:lstStyle/>
                    <a:p>
                      <a:endParaRPr lang="es-ES" dirty="0"/>
                    </a:p>
                  </a:txBody>
                  <a:tcPr/>
                </a:tc>
                <a:extLst>
                  <a:ext uri="{0D108BD9-81ED-4DB2-BD59-A6C34878D82A}">
                    <a16:rowId xmlns:a16="http://schemas.microsoft.com/office/drawing/2014/main" val="10000"/>
                  </a:ext>
                </a:extLst>
              </a:tr>
              <a:tr h="370840">
                <a:tc>
                  <a:txBody>
                    <a:bodyPr/>
                    <a:lstStyle/>
                    <a:p>
                      <a:r>
                        <a:rPr lang="es-ES" sz="1800" dirty="0" err="1" smtClean="0"/>
                        <a:t>Displ</a:t>
                      </a:r>
                      <a:r>
                        <a:rPr lang="es-ES" sz="1800" dirty="0" smtClean="0"/>
                        <a:t>.</a:t>
                      </a:r>
                      <a:r>
                        <a:rPr lang="es-ES" sz="1800" baseline="0" dirty="0" smtClean="0"/>
                        <a:t> X COILS (mm)</a:t>
                      </a:r>
                      <a:endParaRPr lang="es-ES" dirty="0"/>
                    </a:p>
                  </a:txBody>
                  <a:tcPr/>
                </a:tc>
                <a:tc>
                  <a:txBody>
                    <a:bodyPr/>
                    <a:lstStyle/>
                    <a:p>
                      <a:r>
                        <a:rPr lang="es-ES" dirty="0" smtClean="0"/>
                        <a:t>0,58 / 0,40</a:t>
                      </a:r>
                      <a:endParaRPr lang="es-ES" dirty="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dirty="0" err="1" smtClean="0"/>
                        <a:t>Displ</a:t>
                      </a:r>
                      <a:r>
                        <a:rPr lang="es-ES" sz="1800" dirty="0" smtClean="0"/>
                        <a:t>.</a:t>
                      </a:r>
                      <a:r>
                        <a:rPr lang="es-ES" sz="1800" baseline="0" dirty="0" smtClean="0"/>
                        <a:t> Y COILS (mm)</a:t>
                      </a:r>
                      <a:endParaRPr lang="es-ES" dirty="0"/>
                    </a:p>
                  </a:txBody>
                  <a:tcPr/>
                </a:tc>
                <a:tc>
                  <a:txBody>
                    <a:bodyPr/>
                    <a:lstStyle/>
                    <a:p>
                      <a:r>
                        <a:rPr lang="es-ES" dirty="0" smtClean="0"/>
                        <a:t>0,03 / -0,23</a:t>
                      </a:r>
                      <a:endParaRPr lang="es-ES" dirty="0"/>
                    </a:p>
                  </a:txBody>
                  <a:tcPr/>
                </a:tc>
                <a:extLst>
                  <a:ext uri="{0D108BD9-81ED-4DB2-BD59-A6C34878D82A}">
                    <a16:rowId xmlns:a16="http://schemas.microsoft.com/office/drawing/2014/main" val="10002"/>
                  </a:ext>
                </a:extLst>
              </a:tr>
              <a:tr h="370840">
                <a:tc>
                  <a:txBody>
                    <a:bodyPr/>
                    <a:lstStyle/>
                    <a:p>
                      <a:r>
                        <a:rPr lang="el-GR" sz="1800" dirty="0" smtClean="0"/>
                        <a:t>σ</a:t>
                      </a:r>
                      <a:r>
                        <a:rPr lang="es-ES" sz="1800" baseline="-25000" dirty="0" smtClean="0"/>
                        <a:t>VM</a:t>
                      </a:r>
                      <a:r>
                        <a:rPr lang="es-ES" sz="1800" baseline="0" dirty="0" smtClean="0"/>
                        <a:t> </a:t>
                      </a:r>
                      <a:r>
                        <a:rPr lang="es-ES" sz="1800" baseline="0" dirty="0" err="1" smtClean="0"/>
                        <a:t>Support</a:t>
                      </a:r>
                      <a:r>
                        <a:rPr lang="es-ES" sz="1800" baseline="0" dirty="0" smtClean="0"/>
                        <a:t> (</a:t>
                      </a:r>
                      <a:r>
                        <a:rPr lang="es-ES" sz="1800" baseline="0" dirty="0" err="1" smtClean="0"/>
                        <a:t>MPa</a:t>
                      </a:r>
                      <a:r>
                        <a:rPr lang="es-ES" sz="1800" baseline="0" dirty="0" smtClean="0"/>
                        <a:t>)</a:t>
                      </a:r>
                      <a:endParaRPr lang="es-ES" sz="1800" dirty="0" smtClean="0"/>
                    </a:p>
                  </a:txBody>
                  <a:tcPr/>
                </a:tc>
                <a:tc>
                  <a:txBody>
                    <a:bodyPr/>
                    <a:lstStyle/>
                    <a:p>
                      <a:r>
                        <a:rPr lang="es-ES" dirty="0" smtClean="0"/>
                        <a:t>527</a:t>
                      </a:r>
                      <a:endParaRPr lang="es-ES" dirty="0"/>
                    </a:p>
                  </a:txBody>
                  <a:tcPr/>
                </a:tc>
                <a:extLst>
                  <a:ext uri="{0D108BD9-81ED-4DB2-BD59-A6C34878D82A}">
                    <a16:rowId xmlns:a16="http://schemas.microsoft.com/office/drawing/2014/main" val="10003"/>
                  </a:ext>
                </a:extLst>
              </a:tr>
            </a:tbl>
          </a:graphicData>
        </a:graphic>
      </p:graphicFrame>
      <p:graphicFrame>
        <p:nvGraphicFramePr>
          <p:cNvPr id="18" name="6 Tabla"/>
          <p:cNvGraphicFramePr>
            <a:graphicFrameLocks noGrp="1"/>
          </p:cNvGraphicFramePr>
          <p:nvPr>
            <p:extLst>
              <p:ext uri="{D42A27DB-BD31-4B8C-83A1-F6EECF244321}">
                <p14:modId xmlns:p14="http://schemas.microsoft.com/office/powerpoint/2010/main" val="740031520"/>
              </p:ext>
            </p:extLst>
          </p:nvPr>
        </p:nvGraphicFramePr>
        <p:xfrm>
          <a:off x="1583434" y="4254581"/>
          <a:ext cx="4378037" cy="1483360"/>
        </p:xfrm>
        <a:graphic>
          <a:graphicData uri="http://schemas.openxmlformats.org/drawingml/2006/table">
            <a:tbl>
              <a:tblPr firstRow="1" bandRow="1">
                <a:tableStyleId>{5C22544A-7EE6-4342-B048-85BDC9FD1C3A}</a:tableStyleId>
              </a:tblPr>
              <a:tblGrid>
                <a:gridCol w="2389442">
                  <a:extLst>
                    <a:ext uri="{9D8B030D-6E8A-4147-A177-3AD203B41FA5}">
                      <a16:colId xmlns:a16="http://schemas.microsoft.com/office/drawing/2014/main" val="20000"/>
                    </a:ext>
                  </a:extLst>
                </a:gridCol>
                <a:gridCol w="1988595">
                  <a:extLst>
                    <a:ext uri="{9D8B030D-6E8A-4147-A177-3AD203B41FA5}">
                      <a16:colId xmlns:a16="http://schemas.microsoft.com/office/drawing/2014/main" val="20001"/>
                    </a:ext>
                  </a:extLst>
                </a:gridCol>
              </a:tblGrid>
              <a:tr h="370840">
                <a:tc gridSpan="2">
                  <a:txBody>
                    <a:bodyPr/>
                    <a:lstStyle/>
                    <a:p>
                      <a:r>
                        <a:rPr lang="es-ES" dirty="0" smtClean="0"/>
                        <a:t>CLOSED SUPPORT (16T)</a:t>
                      </a:r>
                      <a:endParaRPr lang="es-ES" dirty="0"/>
                    </a:p>
                  </a:txBody>
                  <a:tcPr/>
                </a:tc>
                <a:tc hMerge="1">
                  <a:txBody>
                    <a:bodyPr/>
                    <a:lstStyle/>
                    <a:p>
                      <a:endParaRPr lang="es-ES" dirty="0"/>
                    </a:p>
                  </a:txBody>
                  <a:tcPr/>
                </a:tc>
                <a:extLst>
                  <a:ext uri="{0D108BD9-81ED-4DB2-BD59-A6C34878D82A}">
                    <a16:rowId xmlns:a16="http://schemas.microsoft.com/office/drawing/2014/main" val="10000"/>
                  </a:ext>
                </a:extLst>
              </a:tr>
              <a:tr h="370840">
                <a:tc>
                  <a:txBody>
                    <a:bodyPr/>
                    <a:lstStyle/>
                    <a:p>
                      <a:r>
                        <a:rPr lang="es-ES" sz="1800" dirty="0" err="1" smtClean="0"/>
                        <a:t>Displ</a:t>
                      </a:r>
                      <a:r>
                        <a:rPr lang="es-ES" sz="1800" dirty="0" smtClean="0"/>
                        <a:t>.</a:t>
                      </a:r>
                      <a:r>
                        <a:rPr lang="es-ES" sz="1800" baseline="0" dirty="0" smtClean="0"/>
                        <a:t> X COILS (mm)</a:t>
                      </a:r>
                      <a:endParaRPr lang="es-ES" dirty="0"/>
                    </a:p>
                  </a:txBody>
                  <a:tcPr/>
                </a:tc>
                <a:tc>
                  <a:txBody>
                    <a:bodyPr/>
                    <a:lstStyle/>
                    <a:p>
                      <a:r>
                        <a:rPr lang="es-ES" dirty="0" smtClean="0"/>
                        <a:t>0,275 / 0,11</a:t>
                      </a:r>
                      <a:endParaRPr lang="es-ES" dirty="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dirty="0" err="1" smtClean="0"/>
                        <a:t>Displ</a:t>
                      </a:r>
                      <a:r>
                        <a:rPr lang="es-ES" sz="1800" dirty="0" smtClean="0"/>
                        <a:t>.</a:t>
                      </a:r>
                      <a:r>
                        <a:rPr lang="es-ES" sz="1800" baseline="0" dirty="0" smtClean="0"/>
                        <a:t> Y COILS (mm)</a:t>
                      </a:r>
                      <a:endParaRPr lang="es-ES" dirty="0"/>
                    </a:p>
                  </a:txBody>
                  <a:tcPr/>
                </a:tc>
                <a:tc>
                  <a:txBody>
                    <a:bodyPr/>
                    <a:lstStyle/>
                    <a:p>
                      <a:r>
                        <a:rPr lang="es-ES" dirty="0" smtClean="0"/>
                        <a:t>0,52 / -0,25</a:t>
                      </a:r>
                      <a:endParaRPr lang="es-ES" dirty="0"/>
                    </a:p>
                  </a:txBody>
                  <a:tcPr/>
                </a:tc>
                <a:extLst>
                  <a:ext uri="{0D108BD9-81ED-4DB2-BD59-A6C34878D82A}">
                    <a16:rowId xmlns:a16="http://schemas.microsoft.com/office/drawing/2014/main" val="10002"/>
                  </a:ext>
                </a:extLst>
              </a:tr>
              <a:tr h="370840">
                <a:tc>
                  <a:txBody>
                    <a:bodyPr/>
                    <a:lstStyle/>
                    <a:p>
                      <a:r>
                        <a:rPr lang="el-GR" sz="1800" dirty="0" smtClean="0"/>
                        <a:t>σ</a:t>
                      </a:r>
                      <a:r>
                        <a:rPr lang="es-ES" sz="1800" baseline="-25000" dirty="0" smtClean="0"/>
                        <a:t>VM</a:t>
                      </a:r>
                      <a:r>
                        <a:rPr lang="es-ES" sz="1800" baseline="0" dirty="0" smtClean="0"/>
                        <a:t> </a:t>
                      </a:r>
                      <a:r>
                        <a:rPr lang="es-ES" sz="1800" baseline="0" dirty="0" err="1" smtClean="0"/>
                        <a:t>Support</a:t>
                      </a:r>
                      <a:r>
                        <a:rPr lang="es-ES" sz="1800" baseline="0" dirty="0" smtClean="0"/>
                        <a:t> (</a:t>
                      </a:r>
                      <a:r>
                        <a:rPr lang="es-ES" sz="1800" baseline="0" dirty="0" err="1" smtClean="0"/>
                        <a:t>MPa</a:t>
                      </a:r>
                      <a:r>
                        <a:rPr lang="es-ES" sz="1800" baseline="0" dirty="0" smtClean="0"/>
                        <a:t>)</a:t>
                      </a:r>
                      <a:endParaRPr lang="es-ES" sz="1800" dirty="0" smtClean="0"/>
                    </a:p>
                  </a:txBody>
                  <a:tcPr/>
                </a:tc>
                <a:tc>
                  <a:txBody>
                    <a:bodyPr/>
                    <a:lstStyle/>
                    <a:p>
                      <a:r>
                        <a:rPr lang="es-ES" dirty="0" smtClean="0"/>
                        <a:t>1059</a:t>
                      </a:r>
                      <a:endParaRPr lang="es-ES" dirty="0"/>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7176850" y="5839797"/>
            <a:ext cx="4483413" cy="369332"/>
          </a:xfrm>
          <a:prstGeom prst="rect">
            <a:avLst/>
          </a:prstGeom>
          <a:noFill/>
        </p:spPr>
        <p:txBody>
          <a:bodyPr wrap="square" rtlCol="0">
            <a:spAutoFit/>
          </a:bodyPr>
          <a:lstStyle/>
          <a:p>
            <a:r>
              <a:rPr lang="en-US" dirty="0" smtClean="0"/>
              <a:t>43 MPa             106 MPa          178 MPa           </a:t>
            </a:r>
            <a:endParaRPr lang="en-GB" dirty="0"/>
          </a:p>
        </p:txBody>
      </p:sp>
      <p:graphicFrame>
        <p:nvGraphicFramePr>
          <p:cNvPr id="8" name="Table 7"/>
          <p:cNvGraphicFramePr>
            <a:graphicFrameLocks noGrp="1"/>
          </p:cNvGraphicFramePr>
          <p:nvPr>
            <p:extLst>
              <p:ext uri="{D42A27DB-BD31-4B8C-83A1-F6EECF244321}">
                <p14:modId xmlns:p14="http://schemas.microsoft.com/office/powerpoint/2010/main" val="1156797053"/>
              </p:ext>
            </p:extLst>
          </p:nvPr>
        </p:nvGraphicFramePr>
        <p:xfrm>
          <a:off x="8595130" y="1477130"/>
          <a:ext cx="3558153" cy="2468880"/>
        </p:xfrm>
        <a:graphic>
          <a:graphicData uri="http://schemas.openxmlformats.org/drawingml/2006/table">
            <a:tbl>
              <a:tblPr firstRow="1" firstCol="1" bandRow="1">
                <a:tableStyleId>{5C22544A-7EE6-4342-B048-85BDC9FD1C3A}</a:tableStyleId>
              </a:tblPr>
              <a:tblGrid>
                <a:gridCol w="1331910">
                  <a:extLst>
                    <a:ext uri="{9D8B030D-6E8A-4147-A177-3AD203B41FA5}">
                      <a16:colId xmlns:a16="http://schemas.microsoft.com/office/drawing/2014/main" val="4015033289"/>
                    </a:ext>
                  </a:extLst>
                </a:gridCol>
                <a:gridCol w="1311275">
                  <a:extLst>
                    <a:ext uri="{9D8B030D-6E8A-4147-A177-3AD203B41FA5}">
                      <a16:colId xmlns:a16="http://schemas.microsoft.com/office/drawing/2014/main" val="746518357"/>
                    </a:ext>
                  </a:extLst>
                </a:gridCol>
                <a:gridCol w="914968">
                  <a:extLst>
                    <a:ext uri="{9D8B030D-6E8A-4147-A177-3AD203B41FA5}">
                      <a16:colId xmlns:a16="http://schemas.microsoft.com/office/drawing/2014/main" val="418598979"/>
                    </a:ext>
                  </a:extLst>
                </a:gridCol>
              </a:tblGrid>
              <a:tr h="163281">
                <a:tc>
                  <a:txBody>
                    <a:bodyPr/>
                    <a:lstStyle/>
                    <a:p>
                      <a:endParaRPr lang="en-GB" sz="1200">
                        <a:effectLst/>
                        <a:latin typeface="Calibri" panose="020F0502020204030204" pitchFamily="34" charset="0"/>
                      </a:endParaRPr>
                    </a:p>
                  </a:txBody>
                  <a:tcPr/>
                </a:tc>
                <a:tc>
                  <a:txBody>
                    <a:bodyPr/>
                    <a:lstStyle/>
                    <a:p>
                      <a:pPr>
                        <a:spcAft>
                          <a:spcPts val="0"/>
                        </a:spcAft>
                      </a:pPr>
                      <a:r>
                        <a:rPr kumimoji="0" lang="it-IT" sz="1200" b="1" kern="1200" dirty="0">
                          <a:solidFill>
                            <a:schemeClr val="bg1"/>
                          </a:solidFill>
                          <a:latin typeface="+mn-lt"/>
                          <a:ea typeface="+mn-ea"/>
                          <a:cs typeface="+mn-cs"/>
                        </a:rPr>
                        <a:t>HF </a:t>
                      </a:r>
                      <a:r>
                        <a:rPr kumimoji="0" lang="it-IT" sz="1200" b="1" kern="1200" dirty="0" smtClean="0">
                          <a:solidFill>
                            <a:schemeClr val="bg1"/>
                          </a:solidFill>
                          <a:latin typeface="+mn-lt"/>
                          <a:ea typeface="+mn-ea"/>
                          <a:cs typeface="+mn-cs"/>
                        </a:rPr>
                        <a:t>cable</a:t>
                      </a:r>
                      <a:endParaRPr kumimoji="0" lang="en-GB" sz="1200" b="1" kern="1200" dirty="0">
                        <a:solidFill>
                          <a:schemeClr val="bg1"/>
                        </a:solidFill>
                        <a:latin typeface="+mn-lt"/>
                        <a:ea typeface="+mn-ea"/>
                        <a:cs typeface="+mn-cs"/>
                      </a:endParaRPr>
                    </a:p>
                  </a:txBody>
                  <a:tcPr/>
                </a:tc>
                <a:tc>
                  <a:txBody>
                    <a:bodyPr/>
                    <a:lstStyle/>
                    <a:p>
                      <a:pPr>
                        <a:spcAft>
                          <a:spcPts val="0"/>
                        </a:spcAft>
                      </a:pPr>
                      <a:r>
                        <a:rPr kumimoji="0" lang="en-US" sz="1200" b="1" kern="1200" dirty="0" smtClean="0">
                          <a:solidFill>
                            <a:schemeClr val="bg1"/>
                          </a:solidFill>
                          <a:latin typeface="+mn-lt"/>
                          <a:ea typeface="+mn-ea"/>
                          <a:cs typeface="+mn-cs"/>
                        </a:rPr>
                        <a:t>LF cable</a:t>
                      </a:r>
                      <a:endParaRPr kumimoji="0" lang="en-GB" sz="1200" b="1" kern="1200" dirty="0">
                        <a:solidFill>
                          <a:schemeClr val="bg1"/>
                        </a:solidFill>
                        <a:latin typeface="+mn-lt"/>
                        <a:ea typeface="+mn-ea"/>
                        <a:cs typeface="+mn-cs"/>
                      </a:endParaRPr>
                    </a:p>
                  </a:txBody>
                  <a:tcPr marL="0" marR="0" marT="0" marB="0" anchor="ctr"/>
                </a:tc>
                <a:extLst>
                  <a:ext uri="{0D108BD9-81ED-4DB2-BD59-A6C34878D82A}">
                    <a16:rowId xmlns:a16="http://schemas.microsoft.com/office/drawing/2014/main" val="869668659"/>
                  </a:ext>
                </a:extLst>
              </a:tr>
              <a:tr h="272136">
                <a:tc>
                  <a:txBody>
                    <a:bodyPr/>
                    <a:lstStyle/>
                    <a:p>
                      <a:pPr>
                        <a:spcAft>
                          <a:spcPts val="0"/>
                        </a:spcAft>
                      </a:pPr>
                      <a:r>
                        <a:rPr kumimoji="0" lang="en-US" sz="1200" b="0" kern="1200" baseline="0" dirty="0" smtClean="0">
                          <a:solidFill>
                            <a:schemeClr val="tx1"/>
                          </a:solidFill>
                          <a:latin typeface="+mn-lt"/>
                          <a:ea typeface="+mn-ea"/>
                          <a:cs typeface="+mn-cs"/>
                        </a:rPr>
                        <a:t>Coils</a:t>
                      </a:r>
                      <a:endParaRPr kumimoji="0" lang="en-GB" sz="1200" b="0" kern="1200" baseline="0" dirty="0">
                        <a:solidFill>
                          <a:schemeClr val="tx1"/>
                        </a:solidFill>
                        <a:latin typeface="+mn-lt"/>
                        <a:ea typeface="+mn-ea"/>
                        <a:cs typeface="+mn-cs"/>
                      </a:endParaRPr>
                    </a:p>
                  </a:txBody>
                  <a:tcPr/>
                </a:tc>
                <a:tc>
                  <a:txBody>
                    <a:bodyPr/>
                    <a:lstStyle/>
                    <a:p>
                      <a:pPr>
                        <a:spcAft>
                          <a:spcPts val="0"/>
                        </a:spcAft>
                      </a:pPr>
                      <a:r>
                        <a:rPr kumimoji="0" lang="en-US" sz="1200" kern="1200" dirty="0" smtClean="0">
                          <a:solidFill>
                            <a:schemeClr val="tx1"/>
                          </a:solidFill>
                          <a:latin typeface="+mn-lt"/>
                          <a:ea typeface="+mn-ea"/>
                          <a:cs typeface="+mn-cs"/>
                        </a:rPr>
                        <a:t>IL HF, Pole coils</a:t>
                      </a:r>
                      <a:endParaRPr kumimoji="0" lang="en-GB" sz="1200" kern="1200" dirty="0">
                        <a:solidFill>
                          <a:schemeClr val="tx1"/>
                        </a:solidFill>
                        <a:latin typeface="+mn-lt"/>
                        <a:ea typeface="+mn-ea"/>
                        <a:cs typeface="+mn-cs"/>
                      </a:endParaRPr>
                    </a:p>
                  </a:txBody>
                  <a:tcPr/>
                </a:tc>
                <a:tc>
                  <a:txBody>
                    <a:bodyPr/>
                    <a:lstStyle/>
                    <a:p>
                      <a:pPr>
                        <a:spcAft>
                          <a:spcPts val="0"/>
                        </a:spcAft>
                      </a:pPr>
                      <a:r>
                        <a:rPr kumimoji="0" lang="en-US" sz="1200" kern="1200" dirty="0" smtClean="0">
                          <a:solidFill>
                            <a:schemeClr val="tx1"/>
                          </a:solidFill>
                          <a:latin typeface="+mn-lt"/>
                          <a:ea typeface="+mn-ea"/>
                          <a:cs typeface="+mn-cs"/>
                        </a:rPr>
                        <a:t>OL HF, LF</a:t>
                      </a:r>
                      <a:endParaRPr kumimoji="0" lang="en-GB" sz="1200" kern="1200" dirty="0">
                        <a:solidFill>
                          <a:schemeClr val="tx1"/>
                        </a:solidFill>
                        <a:latin typeface="+mn-lt"/>
                        <a:ea typeface="+mn-ea"/>
                        <a:cs typeface="+mn-cs"/>
                      </a:endParaRPr>
                    </a:p>
                  </a:txBody>
                  <a:tcPr marL="0" marR="0" marT="0" marB="0" anchor="ctr"/>
                </a:tc>
                <a:extLst>
                  <a:ext uri="{0D108BD9-81ED-4DB2-BD59-A6C34878D82A}">
                    <a16:rowId xmlns:a16="http://schemas.microsoft.com/office/drawing/2014/main" val="2070246728"/>
                  </a:ext>
                </a:extLst>
              </a:tr>
              <a:tr h="272136">
                <a:tc>
                  <a:txBody>
                    <a:bodyPr/>
                    <a:lstStyle/>
                    <a:p>
                      <a:pPr>
                        <a:spcAft>
                          <a:spcPts val="0"/>
                        </a:spcAft>
                      </a:pPr>
                      <a:r>
                        <a:rPr kumimoji="0" lang="it-IT" sz="1200" b="0" kern="1200" baseline="0" dirty="0">
                          <a:solidFill>
                            <a:schemeClr val="tx1"/>
                          </a:solidFill>
                          <a:latin typeface="+mn-lt"/>
                          <a:ea typeface="+mn-ea"/>
                          <a:cs typeface="+mn-cs"/>
                        </a:rPr>
                        <a:t>Strand number</a:t>
                      </a:r>
                      <a:endParaRPr kumimoji="0" lang="en-GB" sz="1200" b="0" kern="1200" baseline="0" dirty="0">
                        <a:solidFill>
                          <a:schemeClr val="tx1"/>
                        </a:solidFill>
                        <a:latin typeface="+mn-lt"/>
                        <a:ea typeface="+mn-ea"/>
                        <a:cs typeface="+mn-cs"/>
                      </a:endParaRPr>
                    </a:p>
                  </a:txBody>
                  <a:tcPr/>
                </a:tc>
                <a:tc>
                  <a:txBody>
                    <a:bodyPr/>
                    <a:lstStyle/>
                    <a:p>
                      <a:pPr>
                        <a:spcAft>
                          <a:spcPts val="0"/>
                        </a:spcAft>
                      </a:pPr>
                      <a:r>
                        <a:rPr kumimoji="0" lang="en-GB" sz="1200" kern="1200">
                          <a:solidFill>
                            <a:schemeClr val="tx1"/>
                          </a:solidFill>
                          <a:latin typeface="+mn-lt"/>
                          <a:ea typeface="+mn-ea"/>
                          <a:cs typeface="+mn-cs"/>
                        </a:rPr>
                        <a:t>28</a:t>
                      </a:r>
                    </a:p>
                  </a:txBody>
                  <a:tcPr/>
                </a:tc>
                <a:tc>
                  <a:txBody>
                    <a:bodyPr/>
                    <a:lstStyle/>
                    <a:p>
                      <a:pPr>
                        <a:spcAft>
                          <a:spcPts val="0"/>
                        </a:spcAft>
                      </a:pPr>
                      <a:r>
                        <a:rPr kumimoji="0" lang="it-IT" sz="1200" kern="1200" dirty="0">
                          <a:solidFill>
                            <a:schemeClr val="tx1"/>
                          </a:solidFill>
                          <a:latin typeface="+mn-lt"/>
                          <a:ea typeface="+mn-ea"/>
                          <a:cs typeface="+mn-cs"/>
                        </a:rPr>
                        <a:t>18</a:t>
                      </a:r>
                      <a:endParaRPr kumimoji="0" lang="en-GB" sz="1200" kern="1200" dirty="0">
                        <a:solidFill>
                          <a:schemeClr val="tx1"/>
                        </a:solidFill>
                        <a:latin typeface="+mn-lt"/>
                        <a:ea typeface="+mn-ea"/>
                        <a:cs typeface="+mn-cs"/>
                      </a:endParaRPr>
                    </a:p>
                  </a:txBody>
                  <a:tcPr marL="0" marR="0" marT="0" marB="0"/>
                </a:tc>
                <a:extLst>
                  <a:ext uri="{0D108BD9-81ED-4DB2-BD59-A6C34878D82A}">
                    <a16:rowId xmlns:a16="http://schemas.microsoft.com/office/drawing/2014/main" val="3715361737"/>
                  </a:ext>
                </a:extLst>
              </a:tr>
              <a:tr h="272136">
                <a:tc>
                  <a:txBody>
                    <a:bodyPr/>
                    <a:lstStyle/>
                    <a:p>
                      <a:pPr>
                        <a:spcAft>
                          <a:spcPts val="0"/>
                        </a:spcAft>
                      </a:pPr>
                      <a:r>
                        <a:rPr kumimoji="0" lang="it-IT" sz="1200" b="0" kern="1200" baseline="0">
                          <a:solidFill>
                            <a:schemeClr val="tx1"/>
                          </a:solidFill>
                          <a:latin typeface="+mn-lt"/>
                          <a:ea typeface="+mn-ea"/>
                          <a:cs typeface="+mn-cs"/>
                        </a:rPr>
                        <a:t>Strand diameter</a:t>
                      </a:r>
                      <a:endParaRPr kumimoji="0" lang="en-GB" sz="1200" b="0" kern="1200" baseline="0">
                        <a:solidFill>
                          <a:schemeClr val="tx1"/>
                        </a:solidFill>
                        <a:latin typeface="+mn-lt"/>
                        <a:ea typeface="+mn-ea"/>
                        <a:cs typeface="+mn-cs"/>
                      </a:endParaRPr>
                    </a:p>
                  </a:txBody>
                  <a:tcPr/>
                </a:tc>
                <a:tc>
                  <a:txBody>
                    <a:bodyPr/>
                    <a:lstStyle/>
                    <a:p>
                      <a:pPr>
                        <a:spcAft>
                          <a:spcPts val="0"/>
                        </a:spcAft>
                      </a:pPr>
                      <a:r>
                        <a:rPr kumimoji="0" lang="it-IT" sz="1200" kern="1200" dirty="0">
                          <a:solidFill>
                            <a:schemeClr val="tx1"/>
                          </a:solidFill>
                          <a:latin typeface="+mn-lt"/>
                          <a:ea typeface="+mn-ea"/>
                          <a:cs typeface="+mn-cs"/>
                        </a:rPr>
                        <a:t>1.2 mm</a:t>
                      </a:r>
                      <a:endParaRPr kumimoji="0" lang="en-GB" sz="1200" kern="1200" dirty="0">
                        <a:solidFill>
                          <a:schemeClr val="tx1"/>
                        </a:solidFill>
                        <a:latin typeface="+mn-lt"/>
                        <a:ea typeface="+mn-ea"/>
                        <a:cs typeface="+mn-cs"/>
                      </a:endParaRPr>
                    </a:p>
                  </a:txBody>
                  <a:tcPr/>
                </a:tc>
                <a:tc>
                  <a:txBody>
                    <a:bodyPr/>
                    <a:lstStyle/>
                    <a:p>
                      <a:pPr>
                        <a:spcAft>
                          <a:spcPts val="0"/>
                        </a:spcAft>
                      </a:pPr>
                      <a:r>
                        <a:rPr kumimoji="0" lang="it-IT" sz="1200" kern="1200">
                          <a:solidFill>
                            <a:schemeClr val="tx1"/>
                          </a:solidFill>
                          <a:latin typeface="+mn-lt"/>
                          <a:ea typeface="+mn-ea"/>
                          <a:cs typeface="+mn-cs"/>
                        </a:rPr>
                        <a:t>1.2 mm</a:t>
                      </a:r>
                      <a:endParaRPr kumimoji="0" lang="en-GB" sz="1200" kern="1200">
                        <a:solidFill>
                          <a:schemeClr val="tx1"/>
                        </a:solidFill>
                        <a:latin typeface="+mn-lt"/>
                        <a:ea typeface="+mn-ea"/>
                        <a:cs typeface="+mn-cs"/>
                      </a:endParaRPr>
                    </a:p>
                  </a:txBody>
                  <a:tcPr marL="0" marR="0" marT="0" marB="0"/>
                </a:tc>
                <a:extLst>
                  <a:ext uri="{0D108BD9-81ED-4DB2-BD59-A6C34878D82A}">
                    <a16:rowId xmlns:a16="http://schemas.microsoft.com/office/drawing/2014/main" val="1774223764"/>
                  </a:ext>
                </a:extLst>
              </a:tr>
              <a:tr h="163281">
                <a:tc>
                  <a:txBody>
                    <a:bodyPr/>
                    <a:lstStyle/>
                    <a:p>
                      <a:pPr>
                        <a:spcAft>
                          <a:spcPts val="0"/>
                        </a:spcAft>
                      </a:pPr>
                      <a:r>
                        <a:rPr kumimoji="0" lang="it-IT" sz="1200" b="0" kern="1200" baseline="0" dirty="0">
                          <a:solidFill>
                            <a:schemeClr val="tx1"/>
                          </a:solidFill>
                          <a:latin typeface="+mn-lt"/>
                          <a:ea typeface="+mn-ea"/>
                          <a:cs typeface="+mn-cs"/>
                        </a:rPr>
                        <a:t>Bare width</a:t>
                      </a:r>
                      <a:endParaRPr kumimoji="0" lang="en-GB" sz="1200" b="0" kern="1200" baseline="0" dirty="0">
                        <a:solidFill>
                          <a:schemeClr val="tx1"/>
                        </a:solidFill>
                        <a:latin typeface="+mn-lt"/>
                        <a:ea typeface="+mn-ea"/>
                        <a:cs typeface="+mn-cs"/>
                      </a:endParaRPr>
                    </a:p>
                  </a:txBody>
                  <a:tcPr/>
                </a:tc>
                <a:tc>
                  <a:txBody>
                    <a:bodyPr/>
                    <a:lstStyle/>
                    <a:p>
                      <a:pPr>
                        <a:spcAft>
                          <a:spcPts val="0"/>
                        </a:spcAft>
                      </a:pPr>
                      <a:r>
                        <a:rPr kumimoji="0" lang="en-US" sz="1200" kern="1200">
                          <a:solidFill>
                            <a:schemeClr val="tx1"/>
                          </a:solidFill>
                          <a:latin typeface="+mn-lt"/>
                          <a:ea typeface="+mn-ea"/>
                          <a:cs typeface="+mn-cs"/>
                        </a:rPr>
                        <a:t>18 mm</a:t>
                      </a:r>
                      <a:endParaRPr kumimoji="0" lang="en-GB" sz="1200" kern="1200">
                        <a:solidFill>
                          <a:schemeClr val="tx1"/>
                        </a:solidFill>
                        <a:latin typeface="+mn-lt"/>
                        <a:ea typeface="+mn-ea"/>
                        <a:cs typeface="+mn-cs"/>
                      </a:endParaRPr>
                    </a:p>
                  </a:txBody>
                  <a:tcPr/>
                </a:tc>
                <a:tc>
                  <a:txBody>
                    <a:bodyPr/>
                    <a:lstStyle/>
                    <a:p>
                      <a:pPr>
                        <a:spcAft>
                          <a:spcPts val="0"/>
                        </a:spcAft>
                      </a:pPr>
                      <a:r>
                        <a:rPr kumimoji="0" lang="en-US" sz="1200" kern="1200" dirty="0">
                          <a:solidFill>
                            <a:schemeClr val="tx1"/>
                          </a:solidFill>
                          <a:latin typeface="+mn-lt"/>
                          <a:ea typeface="+mn-ea"/>
                          <a:cs typeface="+mn-cs"/>
                        </a:rPr>
                        <a:t>12 mm</a:t>
                      </a:r>
                      <a:endParaRPr kumimoji="0" lang="en-GB" sz="1200" kern="1200" dirty="0">
                        <a:solidFill>
                          <a:schemeClr val="tx1"/>
                        </a:solidFill>
                        <a:latin typeface="+mn-lt"/>
                        <a:ea typeface="+mn-ea"/>
                        <a:cs typeface="+mn-cs"/>
                      </a:endParaRPr>
                    </a:p>
                  </a:txBody>
                  <a:tcPr marL="0" marR="0" marT="0" marB="0"/>
                </a:tc>
                <a:extLst>
                  <a:ext uri="{0D108BD9-81ED-4DB2-BD59-A6C34878D82A}">
                    <a16:rowId xmlns:a16="http://schemas.microsoft.com/office/drawing/2014/main" val="4138719696"/>
                  </a:ext>
                </a:extLst>
              </a:tr>
              <a:tr h="272136">
                <a:tc>
                  <a:txBody>
                    <a:bodyPr/>
                    <a:lstStyle/>
                    <a:p>
                      <a:pPr>
                        <a:spcAft>
                          <a:spcPts val="0"/>
                        </a:spcAft>
                      </a:pPr>
                      <a:r>
                        <a:rPr kumimoji="0" lang="it-IT" sz="1200" b="0" kern="1200" baseline="0">
                          <a:solidFill>
                            <a:schemeClr val="tx1"/>
                          </a:solidFill>
                          <a:latin typeface="+mn-lt"/>
                          <a:ea typeface="+mn-ea"/>
                          <a:cs typeface="+mn-cs"/>
                        </a:rPr>
                        <a:t>Bare thickness</a:t>
                      </a:r>
                      <a:endParaRPr kumimoji="0" lang="en-GB" sz="1200" b="0" kern="1200" baseline="0">
                        <a:solidFill>
                          <a:schemeClr val="tx1"/>
                        </a:solidFill>
                        <a:latin typeface="+mn-lt"/>
                        <a:ea typeface="+mn-ea"/>
                        <a:cs typeface="+mn-cs"/>
                      </a:endParaRPr>
                    </a:p>
                  </a:txBody>
                  <a:tcPr/>
                </a:tc>
                <a:tc>
                  <a:txBody>
                    <a:bodyPr/>
                    <a:lstStyle/>
                    <a:p>
                      <a:pPr>
                        <a:spcAft>
                          <a:spcPts val="0"/>
                        </a:spcAft>
                      </a:pPr>
                      <a:r>
                        <a:rPr kumimoji="0" lang="en-US" sz="1200" kern="1200">
                          <a:solidFill>
                            <a:schemeClr val="tx1"/>
                          </a:solidFill>
                          <a:latin typeface="+mn-lt"/>
                          <a:ea typeface="+mn-ea"/>
                          <a:cs typeface="+mn-cs"/>
                        </a:rPr>
                        <a:t>2.2 mm</a:t>
                      </a:r>
                      <a:endParaRPr kumimoji="0" lang="en-GB" sz="1200" kern="1200">
                        <a:solidFill>
                          <a:schemeClr val="tx1"/>
                        </a:solidFill>
                        <a:latin typeface="+mn-lt"/>
                        <a:ea typeface="+mn-ea"/>
                        <a:cs typeface="+mn-cs"/>
                      </a:endParaRPr>
                    </a:p>
                  </a:txBody>
                  <a:tcPr/>
                </a:tc>
                <a:tc>
                  <a:txBody>
                    <a:bodyPr/>
                    <a:lstStyle/>
                    <a:p>
                      <a:pPr>
                        <a:spcAft>
                          <a:spcPts val="0"/>
                        </a:spcAft>
                      </a:pPr>
                      <a:r>
                        <a:rPr kumimoji="0" lang="en-US" sz="1200" kern="1200">
                          <a:solidFill>
                            <a:schemeClr val="tx1"/>
                          </a:solidFill>
                          <a:latin typeface="+mn-lt"/>
                          <a:ea typeface="+mn-ea"/>
                          <a:cs typeface="+mn-cs"/>
                        </a:rPr>
                        <a:t>2.2 mm</a:t>
                      </a:r>
                      <a:endParaRPr kumimoji="0" lang="en-GB" sz="1200" kern="1200">
                        <a:solidFill>
                          <a:schemeClr val="tx1"/>
                        </a:solidFill>
                        <a:latin typeface="+mn-lt"/>
                        <a:ea typeface="+mn-ea"/>
                        <a:cs typeface="+mn-cs"/>
                      </a:endParaRPr>
                    </a:p>
                  </a:txBody>
                  <a:tcPr marL="0" marR="0" marT="0" marB="0"/>
                </a:tc>
                <a:extLst>
                  <a:ext uri="{0D108BD9-81ED-4DB2-BD59-A6C34878D82A}">
                    <a16:rowId xmlns:a16="http://schemas.microsoft.com/office/drawing/2014/main" val="3832185617"/>
                  </a:ext>
                </a:extLst>
              </a:tr>
              <a:tr h="163281">
                <a:tc>
                  <a:txBody>
                    <a:bodyPr/>
                    <a:lstStyle/>
                    <a:p>
                      <a:pPr>
                        <a:spcAft>
                          <a:spcPts val="0"/>
                        </a:spcAft>
                      </a:pPr>
                      <a:r>
                        <a:rPr kumimoji="0" lang="en-US" sz="1200" b="0" kern="1200" baseline="0">
                          <a:solidFill>
                            <a:schemeClr val="tx1"/>
                          </a:solidFill>
                          <a:latin typeface="+mn-lt"/>
                          <a:ea typeface="+mn-ea"/>
                          <a:cs typeface="+mn-cs"/>
                        </a:rPr>
                        <a:t>Insulation</a:t>
                      </a:r>
                      <a:endParaRPr kumimoji="0" lang="en-GB" sz="1200" b="0" kern="1200" baseline="0">
                        <a:solidFill>
                          <a:schemeClr val="tx1"/>
                        </a:solidFill>
                        <a:latin typeface="+mn-lt"/>
                        <a:ea typeface="+mn-ea"/>
                        <a:cs typeface="+mn-cs"/>
                      </a:endParaRPr>
                    </a:p>
                  </a:txBody>
                  <a:tcPr/>
                </a:tc>
                <a:tc>
                  <a:txBody>
                    <a:bodyPr/>
                    <a:lstStyle/>
                    <a:p>
                      <a:pPr>
                        <a:spcAft>
                          <a:spcPts val="0"/>
                        </a:spcAft>
                      </a:pPr>
                      <a:r>
                        <a:rPr kumimoji="0" lang="en-US" sz="1200" kern="1200">
                          <a:solidFill>
                            <a:schemeClr val="tx1"/>
                          </a:solidFill>
                          <a:latin typeface="+mn-lt"/>
                          <a:ea typeface="+mn-ea"/>
                          <a:cs typeface="+mn-cs"/>
                        </a:rPr>
                        <a:t>0.15 mm</a:t>
                      </a:r>
                      <a:endParaRPr kumimoji="0" lang="en-GB" sz="1200" kern="1200">
                        <a:solidFill>
                          <a:schemeClr val="tx1"/>
                        </a:solidFill>
                        <a:latin typeface="+mn-lt"/>
                        <a:ea typeface="+mn-ea"/>
                        <a:cs typeface="+mn-cs"/>
                      </a:endParaRPr>
                    </a:p>
                  </a:txBody>
                  <a:tcPr/>
                </a:tc>
                <a:tc>
                  <a:txBody>
                    <a:bodyPr/>
                    <a:lstStyle/>
                    <a:p>
                      <a:pPr>
                        <a:spcAft>
                          <a:spcPts val="0"/>
                        </a:spcAft>
                      </a:pPr>
                      <a:r>
                        <a:rPr kumimoji="0" lang="en-US" sz="1200" kern="1200">
                          <a:solidFill>
                            <a:schemeClr val="tx1"/>
                          </a:solidFill>
                          <a:latin typeface="+mn-lt"/>
                          <a:ea typeface="+mn-ea"/>
                          <a:cs typeface="+mn-cs"/>
                        </a:rPr>
                        <a:t>0.15 mm</a:t>
                      </a:r>
                      <a:endParaRPr kumimoji="0" lang="en-GB" sz="1200" kern="1200">
                        <a:solidFill>
                          <a:schemeClr val="tx1"/>
                        </a:solidFill>
                        <a:latin typeface="+mn-lt"/>
                        <a:ea typeface="+mn-ea"/>
                        <a:cs typeface="+mn-cs"/>
                      </a:endParaRPr>
                    </a:p>
                  </a:txBody>
                  <a:tcPr marL="0" marR="0" marT="0" marB="0"/>
                </a:tc>
                <a:extLst>
                  <a:ext uri="{0D108BD9-81ED-4DB2-BD59-A6C34878D82A}">
                    <a16:rowId xmlns:a16="http://schemas.microsoft.com/office/drawing/2014/main" val="2955188179"/>
                  </a:ext>
                </a:extLst>
              </a:tr>
              <a:tr h="163281">
                <a:tc>
                  <a:txBody>
                    <a:bodyPr/>
                    <a:lstStyle/>
                    <a:p>
                      <a:pPr>
                        <a:spcAft>
                          <a:spcPts val="0"/>
                        </a:spcAft>
                      </a:pPr>
                      <a:r>
                        <a:rPr kumimoji="0" lang="it-IT" sz="1200" b="0" kern="1200" baseline="0">
                          <a:solidFill>
                            <a:schemeClr val="tx1"/>
                          </a:solidFill>
                          <a:latin typeface="+mn-lt"/>
                          <a:ea typeface="+mn-ea"/>
                          <a:cs typeface="+mn-cs"/>
                        </a:rPr>
                        <a:t>Cu/NCu</a:t>
                      </a:r>
                      <a:endParaRPr kumimoji="0" lang="en-GB" sz="1200" b="0" kern="1200" baseline="0">
                        <a:solidFill>
                          <a:schemeClr val="tx1"/>
                        </a:solidFill>
                        <a:latin typeface="+mn-lt"/>
                        <a:ea typeface="+mn-ea"/>
                        <a:cs typeface="+mn-cs"/>
                      </a:endParaRPr>
                    </a:p>
                  </a:txBody>
                  <a:tcPr/>
                </a:tc>
                <a:tc>
                  <a:txBody>
                    <a:bodyPr/>
                    <a:lstStyle/>
                    <a:p>
                      <a:pPr>
                        <a:spcAft>
                          <a:spcPts val="0"/>
                        </a:spcAft>
                      </a:pPr>
                      <a:r>
                        <a:rPr kumimoji="0" lang="it-IT" sz="1200" kern="1200">
                          <a:solidFill>
                            <a:schemeClr val="tx1"/>
                          </a:solidFill>
                          <a:latin typeface="+mn-lt"/>
                          <a:ea typeface="+mn-ea"/>
                          <a:cs typeface="+mn-cs"/>
                        </a:rPr>
                        <a:t>0.8</a:t>
                      </a:r>
                      <a:endParaRPr kumimoji="0" lang="en-GB" sz="1200" kern="1200">
                        <a:solidFill>
                          <a:schemeClr val="tx1"/>
                        </a:solidFill>
                        <a:latin typeface="+mn-lt"/>
                        <a:ea typeface="+mn-ea"/>
                        <a:cs typeface="+mn-cs"/>
                      </a:endParaRPr>
                    </a:p>
                  </a:txBody>
                  <a:tcPr/>
                </a:tc>
                <a:tc>
                  <a:txBody>
                    <a:bodyPr/>
                    <a:lstStyle/>
                    <a:p>
                      <a:pPr>
                        <a:spcAft>
                          <a:spcPts val="0"/>
                        </a:spcAft>
                      </a:pPr>
                      <a:r>
                        <a:rPr kumimoji="0" lang="it-IT" sz="1200" kern="1200">
                          <a:solidFill>
                            <a:schemeClr val="tx1"/>
                          </a:solidFill>
                          <a:latin typeface="+mn-lt"/>
                          <a:ea typeface="+mn-ea"/>
                          <a:cs typeface="+mn-cs"/>
                        </a:rPr>
                        <a:t>2.5</a:t>
                      </a:r>
                      <a:endParaRPr kumimoji="0" lang="en-GB" sz="1200" kern="1200">
                        <a:solidFill>
                          <a:schemeClr val="tx1"/>
                        </a:solidFill>
                        <a:latin typeface="+mn-lt"/>
                        <a:ea typeface="+mn-ea"/>
                        <a:cs typeface="+mn-cs"/>
                      </a:endParaRPr>
                    </a:p>
                  </a:txBody>
                  <a:tcPr marL="0" marR="0" marT="0" marB="0"/>
                </a:tc>
                <a:extLst>
                  <a:ext uri="{0D108BD9-81ED-4DB2-BD59-A6C34878D82A}">
                    <a16:rowId xmlns:a16="http://schemas.microsoft.com/office/drawing/2014/main" val="1107188593"/>
                  </a:ext>
                </a:extLst>
              </a:tr>
              <a:tr h="272136">
                <a:tc>
                  <a:txBody>
                    <a:bodyPr/>
                    <a:lstStyle/>
                    <a:p>
                      <a:pPr>
                        <a:spcAft>
                          <a:spcPts val="0"/>
                        </a:spcAft>
                      </a:pPr>
                      <a:r>
                        <a:rPr kumimoji="0" lang="it-IT" sz="1200" b="0" kern="1200" baseline="0" dirty="0" smtClean="0">
                          <a:solidFill>
                            <a:schemeClr val="tx1"/>
                          </a:solidFill>
                          <a:latin typeface="+mn-lt"/>
                          <a:ea typeface="+mn-ea"/>
                          <a:cs typeface="+mn-cs"/>
                        </a:rPr>
                        <a:t>OP </a:t>
                      </a:r>
                      <a:r>
                        <a:rPr kumimoji="0" lang="it-IT" sz="1200" b="0" kern="1200" baseline="0" dirty="0">
                          <a:solidFill>
                            <a:schemeClr val="tx1"/>
                          </a:solidFill>
                          <a:latin typeface="+mn-lt"/>
                          <a:ea typeface="+mn-ea"/>
                          <a:cs typeface="+mn-cs"/>
                        </a:rPr>
                        <a:t>on LL (1.9 K)</a:t>
                      </a:r>
                      <a:endParaRPr kumimoji="0" lang="en-GB" sz="1200" b="0" kern="1200" baseline="0" dirty="0">
                        <a:solidFill>
                          <a:schemeClr val="tx1"/>
                        </a:solidFill>
                        <a:latin typeface="+mn-lt"/>
                        <a:ea typeface="+mn-ea"/>
                        <a:cs typeface="+mn-cs"/>
                      </a:endParaRPr>
                    </a:p>
                  </a:txBody>
                  <a:tcPr/>
                </a:tc>
                <a:tc>
                  <a:txBody>
                    <a:bodyPr/>
                    <a:lstStyle/>
                    <a:p>
                      <a:pPr>
                        <a:spcAft>
                          <a:spcPts val="0"/>
                        </a:spcAft>
                      </a:pPr>
                      <a:r>
                        <a:rPr kumimoji="0" lang="it-IT" sz="1200" kern="1200" dirty="0" smtClean="0">
                          <a:solidFill>
                            <a:schemeClr val="tx1"/>
                          </a:solidFill>
                          <a:latin typeface="+mn-lt"/>
                          <a:ea typeface="+mn-ea"/>
                          <a:cs typeface="+mn-cs"/>
                        </a:rPr>
                        <a:t>84.7%/86%</a:t>
                      </a:r>
                      <a:endParaRPr kumimoji="0" lang="en-GB" sz="1200" kern="1200" dirty="0">
                        <a:solidFill>
                          <a:schemeClr val="tx1"/>
                        </a:solidFill>
                        <a:latin typeface="+mn-lt"/>
                        <a:ea typeface="+mn-ea"/>
                        <a:cs typeface="+mn-cs"/>
                      </a:endParaRPr>
                    </a:p>
                  </a:txBody>
                  <a:tcPr/>
                </a:tc>
                <a:tc>
                  <a:txBody>
                    <a:bodyPr/>
                    <a:lstStyle/>
                    <a:p>
                      <a:pPr>
                        <a:spcAft>
                          <a:spcPts val="0"/>
                        </a:spcAft>
                      </a:pPr>
                      <a:r>
                        <a:rPr kumimoji="0" lang="it-IT" sz="1200" kern="1200" dirty="0" smtClean="0">
                          <a:solidFill>
                            <a:schemeClr val="tx1"/>
                          </a:solidFill>
                          <a:latin typeface="+mn-lt"/>
                          <a:ea typeface="+mn-ea"/>
                          <a:cs typeface="+mn-cs"/>
                        </a:rPr>
                        <a:t>84.8%/80.4</a:t>
                      </a:r>
                      <a:r>
                        <a:rPr kumimoji="0" lang="it-IT" sz="1200" kern="1200" dirty="0">
                          <a:solidFill>
                            <a:schemeClr val="tx1"/>
                          </a:solidFill>
                          <a:latin typeface="+mn-lt"/>
                          <a:ea typeface="+mn-ea"/>
                          <a:cs typeface="+mn-cs"/>
                        </a:rPr>
                        <a:t>%</a:t>
                      </a:r>
                      <a:endParaRPr kumimoji="0" lang="en-GB" sz="1200" kern="1200" dirty="0">
                        <a:solidFill>
                          <a:schemeClr val="tx1"/>
                        </a:solidFill>
                        <a:latin typeface="+mn-lt"/>
                        <a:ea typeface="+mn-ea"/>
                        <a:cs typeface="+mn-cs"/>
                      </a:endParaRPr>
                    </a:p>
                  </a:txBody>
                  <a:tcPr marL="0" marR="0" marT="0" marB="0"/>
                </a:tc>
                <a:extLst>
                  <a:ext uri="{0D108BD9-81ED-4DB2-BD59-A6C34878D82A}">
                    <a16:rowId xmlns:a16="http://schemas.microsoft.com/office/drawing/2014/main" val="3200432098"/>
                  </a:ext>
                </a:extLst>
              </a:tr>
            </a:tbl>
          </a:graphicData>
        </a:graphic>
      </p:graphicFrame>
      <p:pic>
        <p:nvPicPr>
          <p:cNvPr id="9" name="Picture 8"/>
          <p:cNvPicPr>
            <a:picLocks noChangeAspect="1"/>
          </p:cNvPicPr>
          <p:nvPr/>
        </p:nvPicPr>
        <p:blipFill rotWithShape="1">
          <a:blip r:embed="rId6"/>
          <a:srcRect t="1986" r="2650"/>
          <a:stretch/>
        </p:blipFill>
        <p:spPr>
          <a:xfrm>
            <a:off x="6202135" y="1800985"/>
            <a:ext cx="2373637" cy="2036827"/>
          </a:xfrm>
          <a:prstGeom prst="rect">
            <a:avLst/>
          </a:prstGeom>
        </p:spPr>
      </p:pic>
    </p:spTree>
    <p:extLst>
      <p:ext uri="{BB962C8B-B14F-4D97-AF65-F5344CB8AC3E}">
        <p14:creationId xmlns:p14="http://schemas.microsoft.com/office/powerpoint/2010/main" val="18521136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p:cNvSpPr txBox="1">
            <a:spLocks/>
          </p:cNvSpPr>
          <p:nvPr/>
        </p:nvSpPr>
        <p:spPr>
          <a:xfrm>
            <a:off x="-1" y="1"/>
            <a:ext cx="12191999"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en-US" sz="4000" dirty="0" smtClean="0"/>
              <a:t>Quench protection </a:t>
            </a:r>
            <a:endParaRPr lang="en-US" sz="4000" dirty="0"/>
          </a:p>
        </p:txBody>
      </p:sp>
      <p:sp>
        <p:nvSpPr>
          <p:cNvPr id="2" name="Slide Number Placeholder 1"/>
          <p:cNvSpPr>
            <a:spLocks noGrp="1"/>
          </p:cNvSpPr>
          <p:nvPr>
            <p:ph type="sldNum" sz="quarter" idx="12"/>
          </p:nvPr>
        </p:nvSpPr>
        <p:spPr>
          <a:xfrm>
            <a:off x="10913835" y="6356351"/>
            <a:ext cx="668565" cy="365125"/>
          </a:xfrm>
        </p:spPr>
        <p:txBody>
          <a:bodyPr/>
          <a:lstStyle/>
          <a:p>
            <a:fld id="{17918391-D411-FE40-AAD7-861AE5233E0E}" type="slidenum">
              <a:rPr lang="en-US" smtClean="0"/>
              <a:pPr/>
              <a:t>14</a:t>
            </a:fld>
            <a:endParaRPr lang="en-US" dirty="0"/>
          </a:p>
        </p:txBody>
      </p:sp>
      <p:sp>
        <p:nvSpPr>
          <p:cNvPr id="4" name="TextBox 3"/>
          <p:cNvSpPr txBox="1"/>
          <p:nvPr/>
        </p:nvSpPr>
        <p:spPr>
          <a:xfrm>
            <a:off x="1035611" y="6342863"/>
            <a:ext cx="4031938" cy="369332"/>
          </a:xfrm>
          <a:prstGeom prst="rect">
            <a:avLst/>
          </a:prstGeom>
          <a:noFill/>
        </p:spPr>
        <p:txBody>
          <a:bodyPr wrap="none" rtlCol="0">
            <a:spAutoFit/>
          </a:bodyPr>
          <a:lstStyle/>
          <a:p>
            <a:r>
              <a:rPr lang="en-US" dirty="0" smtClean="0">
                <a:solidFill>
                  <a:schemeClr val="bg1"/>
                </a:solidFill>
              </a:rPr>
              <a:t>Courtesy Tiina Salmi and Marco Prioli</a:t>
            </a:r>
            <a:endParaRPr lang="en-GB" dirty="0">
              <a:solidFill>
                <a:schemeClr val="bg1"/>
              </a:solidFill>
            </a:endParaRPr>
          </a:p>
        </p:txBody>
      </p:sp>
      <p:sp>
        <p:nvSpPr>
          <p:cNvPr id="5" name="TextBox 4"/>
          <p:cNvSpPr txBox="1"/>
          <p:nvPr/>
        </p:nvSpPr>
        <p:spPr>
          <a:xfrm>
            <a:off x="0" y="836713"/>
            <a:ext cx="11826875" cy="1528624"/>
          </a:xfrm>
          <a:prstGeom prst="rect">
            <a:avLst/>
          </a:prstGeom>
          <a:noFill/>
        </p:spPr>
        <p:txBody>
          <a:bodyPr wrap="square" rtlCol="0">
            <a:spAutoFit/>
          </a:bodyPr>
          <a:lstStyle/>
          <a:p>
            <a:pPr marL="285750" indent="-285750">
              <a:spcAft>
                <a:spcPts val="225"/>
              </a:spcAft>
              <a:buFont typeface="Arial" panose="020B0604020202020204" pitchFamily="34" charset="0"/>
              <a:buChar char="•"/>
            </a:pPr>
            <a:r>
              <a:rPr lang="en-US" dirty="0" smtClean="0"/>
              <a:t>All designs are evaluated with the same software tools and under the same assumption (max hot-spot temperature 350 K and maximum </a:t>
            </a:r>
            <a:r>
              <a:rPr lang="en-US" dirty="0"/>
              <a:t>voltage to ground (</a:t>
            </a:r>
            <a:r>
              <a:rPr lang="en-US" dirty="0" smtClean="0"/>
              <a:t>magnet) of 1.2 kV at 105%</a:t>
            </a:r>
            <a:r>
              <a:rPr lang="en-US" i="1" dirty="0" smtClean="0"/>
              <a:t>I</a:t>
            </a:r>
            <a:r>
              <a:rPr lang="en-US" baseline="-25000" dirty="0" smtClean="0"/>
              <a:t>nom </a:t>
            </a:r>
            <a:r>
              <a:rPr lang="en-US" dirty="0" smtClean="0"/>
              <a:t>for single aperture (except CC), </a:t>
            </a:r>
            <a:r>
              <a:rPr lang="en-US" dirty="0"/>
              <a:t>21 </a:t>
            </a:r>
            <a:r>
              <a:rPr lang="en-US" dirty="0" err="1"/>
              <a:t>ms</a:t>
            </a:r>
            <a:r>
              <a:rPr lang="en-US" dirty="0"/>
              <a:t> delay for quench detection, validation, and </a:t>
            </a:r>
            <a:r>
              <a:rPr lang="en-US" dirty="0" smtClean="0"/>
              <a:t>switches</a:t>
            </a:r>
            <a:endParaRPr lang="en-US" baseline="-25000" dirty="0" smtClean="0"/>
          </a:p>
          <a:p>
            <a:pPr marL="285750" indent="-285750">
              <a:spcAft>
                <a:spcPts val="225"/>
              </a:spcAft>
              <a:buFont typeface="Arial" panose="020B0604020202020204" pitchFamily="34" charset="0"/>
              <a:buChar char="•"/>
            </a:pPr>
            <a:r>
              <a:rPr lang="en-US" dirty="0" smtClean="0"/>
              <a:t>CLIQ has been selected as baseline protection design</a:t>
            </a:r>
          </a:p>
          <a:p>
            <a:pPr>
              <a:spcAft>
                <a:spcPts val="225"/>
              </a:spcAft>
            </a:pPr>
            <a:endParaRPr lang="en-US" dirty="0"/>
          </a:p>
        </p:txBody>
      </p:sp>
      <p:pic>
        <p:nvPicPr>
          <p:cNvPr id="6" name="Picture 5"/>
          <p:cNvPicPr>
            <a:picLocks noChangeAspect="1"/>
          </p:cNvPicPr>
          <p:nvPr/>
        </p:nvPicPr>
        <p:blipFill rotWithShape="1">
          <a:blip r:embed="rId3"/>
          <a:srcRect b="1760"/>
          <a:stretch/>
        </p:blipFill>
        <p:spPr>
          <a:xfrm>
            <a:off x="1312924" y="1932952"/>
            <a:ext cx="9539560" cy="4219196"/>
          </a:xfrm>
          <a:prstGeom prst="rect">
            <a:avLst/>
          </a:prstGeom>
        </p:spPr>
      </p:pic>
    </p:spTree>
    <p:extLst>
      <p:ext uri="{BB962C8B-B14F-4D97-AF65-F5344CB8AC3E}">
        <p14:creationId xmlns:p14="http://schemas.microsoft.com/office/powerpoint/2010/main" val="34949923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p:cNvSpPr txBox="1">
            <a:spLocks/>
          </p:cNvSpPr>
          <p:nvPr/>
        </p:nvSpPr>
        <p:spPr>
          <a:xfrm>
            <a:off x="-1" y="1"/>
            <a:ext cx="12191999"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en-US" sz="4000" dirty="0" smtClean="0"/>
              <a:t>Quench structural analysis </a:t>
            </a:r>
            <a:endParaRPr lang="en-US" sz="4000" dirty="0"/>
          </a:p>
        </p:txBody>
      </p:sp>
      <p:sp>
        <p:nvSpPr>
          <p:cNvPr id="2" name="Slide Number Placeholder 1"/>
          <p:cNvSpPr>
            <a:spLocks noGrp="1"/>
          </p:cNvSpPr>
          <p:nvPr>
            <p:ph type="sldNum" sz="quarter" idx="12"/>
          </p:nvPr>
        </p:nvSpPr>
        <p:spPr>
          <a:xfrm>
            <a:off x="10913835" y="6356351"/>
            <a:ext cx="668565" cy="365125"/>
          </a:xfrm>
        </p:spPr>
        <p:txBody>
          <a:bodyPr/>
          <a:lstStyle/>
          <a:p>
            <a:fld id="{17918391-D411-FE40-AAD7-861AE5233E0E}" type="slidenum">
              <a:rPr lang="en-US" smtClean="0"/>
              <a:pPr/>
              <a:t>15</a:t>
            </a:fld>
            <a:endParaRPr lang="en-US" dirty="0"/>
          </a:p>
        </p:txBody>
      </p:sp>
      <p:sp>
        <p:nvSpPr>
          <p:cNvPr id="4" name="TextBox 3"/>
          <p:cNvSpPr txBox="1"/>
          <p:nvPr/>
        </p:nvSpPr>
        <p:spPr>
          <a:xfrm>
            <a:off x="787753" y="6356351"/>
            <a:ext cx="10460364" cy="276999"/>
          </a:xfrm>
          <a:prstGeom prst="rect">
            <a:avLst/>
          </a:prstGeom>
          <a:noFill/>
        </p:spPr>
        <p:txBody>
          <a:bodyPr wrap="none" rtlCol="0">
            <a:spAutoFit/>
          </a:bodyPr>
          <a:lstStyle/>
          <a:p>
            <a:r>
              <a:rPr lang="en-US" sz="1200" dirty="0" smtClean="0">
                <a:solidFill>
                  <a:schemeClr val="bg1"/>
                </a:solidFill>
              </a:rPr>
              <a:t>J. Zhao et al., </a:t>
            </a:r>
            <a:r>
              <a:rPr lang="en-GB" sz="1200" dirty="0">
                <a:solidFill>
                  <a:schemeClr val="bg1"/>
                </a:solidFill>
              </a:rPr>
              <a:t>Mechanical </a:t>
            </a:r>
            <a:r>
              <a:rPr lang="en-GB" sz="1200" dirty="0" err="1">
                <a:solidFill>
                  <a:schemeClr val="bg1"/>
                </a:solidFill>
              </a:rPr>
              <a:t>behavior</a:t>
            </a:r>
            <a:r>
              <a:rPr lang="en-GB" sz="1200" dirty="0">
                <a:solidFill>
                  <a:schemeClr val="bg1"/>
                </a:solidFill>
              </a:rPr>
              <a:t> during a quench in CLIQ protected 16 T dipole magnets designed for the Future Circular </a:t>
            </a:r>
            <a:r>
              <a:rPr lang="en-GB" sz="1200" dirty="0" smtClean="0">
                <a:solidFill>
                  <a:schemeClr val="bg1"/>
                </a:solidFill>
              </a:rPr>
              <a:t>Collider, submitted to SUST </a:t>
            </a:r>
            <a:endParaRPr lang="en-GB" sz="1200" dirty="0">
              <a:solidFill>
                <a:schemeClr val="bg1"/>
              </a:solidFill>
            </a:endParaRPr>
          </a:p>
        </p:txBody>
      </p:sp>
      <p:sp>
        <p:nvSpPr>
          <p:cNvPr id="3" name="Rectangle 2"/>
          <p:cNvSpPr/>
          <p:nvPr/>
        </p:nvSpPr>
        <p:spPr>
          <a:xfrm>
            <a:off x="3331180" y="1723679"/>
            <a:ext cx="862716" cy="24606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p:cNvSpPr txBox="1"/>
          <p:nvPr/>
        </p:nvSpPr>
        <p:spPr>
          <a:xfrm>
            <a:off x="-1" y="838591"/>
            <a:ext cx="10692717"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Study performed for single aperture and slightly different cross-section at nominal current 100%</a:t>
            </a:r>
            <a:r>
              <a:rPr lang="en-US" i="1" dirty="0" smtClean="0"/>
              <a:t>I</a:t>
            </a:r>
            <a:r>
              <a:rPr lang="en-US" baseline="-25000" dirty="0" smtClean="0"/>
              <a:t>nom</a:t>
            </a:r>
          </a:p>
          <a:p>
            <a:pPr marL="285750" indent="-285750">
              <a:buFont typeface="Arial" panose="020B0604020202020204" pitchFamily="34" charset="0"/>
              <a:buChar char="•"/>
            </a:pPr>
            <a:r>
              <a:rPr lang="en-US" dirty="0" smtClean="0"/>
              <a:t>CLIQ activation with initial quench </a:t>
            </a:r>
            <a:r>
              <a:rPr lang="en-US" i="1" dirty="0"/>
              <a:t>T</a:t>
            </a:r>
            <a:r>
              <a:rPr lang="en-US" baseline="-25000" dirty="0"/>
              <a:t>hot-spot</a:t>
            </a:r>
            <a:r>
              <a:rPr lang="en-US" dirty="0"/>
              <a:t> </a:t>
            </a:r>
            <a:r>
              <a:rPr lang="en-US" dirty="0">
                <a:sym typeface="Symbol" panose="05050102010706020507" pitchFamily="18" charset="2"/>
              </a:rPr>
              <a:t></a:t>
            </a:r>
            <a:r>
              <a:rPr lang="en-US" dirty="0"/>
              <a:t> 300 K (</a:t>
            </a:r>
            <a:r>
              <a:rPr lang="en-US" i="1" dirty="0"/>
              <a:t>t</a:t>
            </a:r>
            <a:r>
              <a:rPr lang="en-US" dirty="0"/>
              <a:t> = 250 </a:t>
            </a:r>
            <a:r>
              <a:rPr lang="en-US" dirty="0" err="1"/>
              <a:t>ms</a:t>
            </a:r>
            <a:r>
              <a:rPr lang="en-US" dirty="0"/>
              <a:t>)</a:t>
            </a:r>
            <a:endParaRPr lang="en-GB" dirty="0"/>
          </a:p>
          <a:p>
            <a:pPr marL="285750" indent="-285750">
              <a:buFont typeface="Arial" panose="020B0604020202020204" pitchFamily="34" charset="0"/>
              <a:buChar char="•"/>
            </a:pPr>
            <a:r>
              <a:rPr lang="en-US" dirty="0" smtClean="0"/>
              <a:t>Around 10-20 MPa increase compared to after cool-down, and 50 MPa larger  </a:t>
            </a:r>
            <a:endParaRPr lang="en-GB" dirty="0"/>
          </a:p>
        </p:txBody>
      </p:sp>
      <p:sp>
        <p:nvSpPr>
          <p:cNvPr id="9" name="Rectangle 8"/>
          <p:cNvSpPr/>
          <p:nvPr/>
        </p:nvSpPr>
        <p:spPr>
          <a:xfrm>
            <a:off x="290702" y="3008690"/>
            <a:ext cx="572467" cy="20998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6" name="Group 5"/>
          <p:cNvGrpSpPr/>
          <p:nvPr/>
        </p:nvGrpSpPr>
        <p:grpSpPr>
          <a:xfrm>
            <a:off x="370929" y="2983751"/>
            <a:ext cx="3225370" cy="2886707"/>
            <a:chOff x="497116" y="3006098"/>
            <a:chExt cx="3225370" cy="2886707"/>
          </a:xfrm>
        </p:grpSpPr>
        <p:pic>
          <p:nvPicPr>
            <p:cNvPr id="8" name="Picture 7"/>
            <p:cNvPicPr>
              <a:picLocks noChangeAspect="1"/>
            </p:cNvPicPr>
            <p:nvPr/>
          </p:nvPicPr>
          <p:blipFill rotWithShape="1">
            <a:blip r:embed="rId3"/>
            <a:srcRect l="58997" t="2191" r="1739"/>
            <a:stretch/>
          </p:blipFill>
          <p:spPr>
            <a:xfrm>
              <a:off x="757344" y="3091827"/>
              <a:ext cx="2965142" cy="2800978"/>
            </a:xfrm>
            <a:prstGeom prst="rect">
              <a:avLst/>
            </a:prstGeom>
          </p:spPr>
        </p:pic>
        <p:sp>
          <p:nvSpPr>
            <p:cNvPr id="33" name="Rectangle 32"/>
            <p:cNvSpPr/>
            <p:nvPr/>
          </p:nvSpPr>
          <p:spPr>
            <a:xfrm>
              <a:off x="497116" y="3006098"/>
              <a:ext cx="572467" cy="2018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8636"/>
          <a:stretch/>
        </p:blipFill>
        <p:spPr>
          <a:xfrm>
            <a:off x="7354727" y="2111906"/>
            <a:ext cx="4738353" cy="3963735"/>
          </a:xfrm>
          <a:prstGeom prst="rect">
            <a:avLst/>
          </a:prstGeom>
        </p:spPr>
      </p:pic>
      <p:pic>
        <p:nvPicPr>
          <p:cNvPr id="14" name="图片 28"/>
          <p:cNvPicPr/>
          <p:nvPr/>
        </p:nvPicPr>
        <p:blipFill rotWithShape="1">
          <a:blip r:embed="rId5" cstate="print">
            <a:extLst>
              <a:ext uri="{28A0092B-C50C-407E-A947-70E740481C1C}">
                <a14:useLocalDpi xmlns:a14="http://schemas.microsoft.com/office/drawing/2010/main" val="0"/>
              </a:ext>
            </a:extLst>
          </a:blip>
          <a:srcRect l="34744" r="34245"/>
          <a:stretch/>
        </p:blipFill>
        <p:spPr>
          <a:xfrm>
            <a:off x="3912978" y="3088336"/>
            <a:ext cx="3033006" cy="2141743"/>
          </a:xfrm>
          <a:prstGeom prst="rect">
            <a:avLst/>
          </a:prstGeom>
        </p:spPr>
      </p:pic>
      <p:sp>
        <p:nvSpPr>
          <p:cNvPr id="10" name="Rectangle 9"/>
          <p:cNvSpPr/>
          <p:nvPr/>
        </p:nvSpPr>
        <p:spPr>
          <a:xfrm>
            <a:off x="6958900" y="4093774"/>
            <a:ext cx="1512397" cy="4799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dirty="0" smtClean="0">
                <a:solidFill>
                  <a:srgbClr val="FF0000"/>
                </a:solidFill>
              </a:rPr>
              <a:t>223 MPa</a:t>
            </a:r>
            <a:endParaRPr lang="en-US" dirty="0">
              <a:solidFill>
                <a:srgbClr val="FF0000"/>
              </a:solidFill>
            </a:endParaRPr>
          </a:p>
        </p:txBody>
      </p:sp>
      <p:sp>
        <p:nvSpPr>
          <p:cNvPr id="11" name="Rectangle 10"/>
          <p:cNvSpPr/>
          <p:nvPr/>
        </p:nvSpPr>
        <p:spPr>
          <a:xfrm>
            <a:off x="3761096" y="4958454"/>
            <a:ext cx="231030" cy="1433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a:off x="502726" y="4930608"/>
            <a:ext cx="231030" cy="1433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29345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p:cNvSpPr txBox="1">
            <a:spLocks/>
          </p:cNvSpPr>
          <p:nvPr/>
        </p:nvSpPr>
        <p:spPr>
          <a:xfrm>
            <a:off x="-1" y="1"/>
            <a:ext cx="12191999"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de-CH" sz="4000" dirty="0"/>
              <a:t>	</a:t>
            </a:r>
            <a:r>
              <a:rPr lang="en-GB" sz="4000" dirty="0" smtClean="0"/>
              <a:t>Work on transvers pressure (FCC)</a:t>
            </a:r>
            <a:endParaRPr lang="en-US" sz="4000" dirty="0"/>
          </a:p>
        </p:txBody>
      </p:sp>
      <p:sp>
        <p:nvSpPr>
          <p:cNvPr id="2" name="Slide Number Placeholder 1"/>
          <p:cNvSpPr>
            <a:spLocks noGrp="1"/>
          </p:cNvSpPr>
          <p:nvPr>
            <p:ph type="sldNum" sz="quarter" idx="12"/>
          </p:nvPr>
        </p:nvSpPr>
        <p:spPr>
          <a:xfrm>
            <a:off x="10913835" y="6356351"/>
            <a:ext cx="668565" cy="365125"/>
          </a:xfrm>
        </p:spPr>
        <p:txBody>
          <a:bodyPr/>
          <a:lstStyle/>
          <a:p>
            <a:fld id="{17918391-D411-FE40-AAD7-861AE5233E0E}" type="slidenum">
              <a:rPr lang="en-US" smtClean="0"/>
              <a:pPr/>
              <a:t>16</a:t>
            </a:fld>
            <a:endParaRPr lang="en-US" dirty="0"/>
          </a:p>
        </p:txBody>
      </p:sp>
      <p:sp>
        <p:nvSpPr>
          <p:cNvPr id="6" name="TextBox 5"/>
          <p:cNvSpPr txBox="1"/>
          <p:nvPr/>
        </p:nvSpPr>
        <p:spPr>
          <a:xfrm>
            <a:off x="0" y="1071034"/>
            <a:ext cx="6223001"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Application of pressure at room temperature</a:t>
            </a:r>
          </a:p>
          <a:p>
            <a:pPr marL="285750" indent="-285750">
              <a:buFont typeface="Arial" panose="020B0604020202020204" pitchFamily="34" charset="0"/>
              <a:buChar char="•"/>
            </a:pPr>
            <a:r>
              <a:rPr lang="en-US" dirty="0" smtClean="0"/>
              <a:t>Measurement of samples 11 T cable (RRP 144/169) at Fresca in a background field ranging from 7 T to 9.6 T</a:t>
            </a:r>
          </a:p>
          <a:p>
            <a:pPr marL="285750" indent="-285750">
              <a:buFont typeface="Arial" panose="020B0604020202020204" pitchFamily="34" charset="0"/>
              <a:buChar char="•"/>
            </a:pPr>
            <a:r>
              <a:rPr lang="en-US" dirty="0" smtClean="0"/>
              <a:t>Simulation shows large stress enhancement in </a:t>
            </a:r>
            <a:r>
              <a:rPr lang="en-US" dirty="0"/>
              <a:t>filaments, a more stiff epoxy may improve this value</a:t>
            </a:r>
          </a:p>
          <a:p>
            <a:pPr marL="285750" indent="-285750">
              <a:buFont typeface="Arial" panose="020B0604020202020204" pitchFamily="34" charset="0"/>
              <a:buChar char="•"/>
            </a:pPr>
            <a:endParaRPr lang="en-GB" dirty="0"/>
          </a:p>
        </p:txBody>
      </p:sp>
      <p:pic>
        <p:nvPicPr>
          <p:cNvPr id="7" name="Picture 6"/>
          <p:cNvPicPr>
            <a:picLocks noChangeAspect="1"/>
          </p:cNvPicPr>
          <p:nvPr/>
        </p:nvPicPr>
        <p:blipFill>
          <a:blip r:embed="rId3"/>
          <a:stretch>
            <a:fillRect/>
          </a:stretch>
        </p:blipFill>
        <p:spPr>
          <a:xfrm>
            <a:off x="9217919" y="4133905"/>
            <a:ext cx="2804403" cy="1966130"/>
          </a:xfrm>
          <a:prstGeom prst="rect">
            <a:avLst/>
          </a:prstGeom>
        </p:spPr>
      </p:pic>
      <p:pic>
        <p:nvPicPr>
          <p:cNvPr id="9" name="Picture 8"/>
          <p:cNvPicPr>
            <a:picLocks noChangeAspect="1"/>
          </p:cNvPicPr>
          <p:nvPr/>
        </p:nvPicPr>
        <p:blipFill>
          <a:blip r:embed="rId4"/>
          <a:stretch>
            <a:fillRect/>
          </a:stretch>
        </p:blipFill>
        <p:spPr>
          <a:xfrm>
            <a:off x="1709211" y="2714905"/>
            <a:ext cx="1540234" cy="1008427"/>
          </a:xfrm>
          <a:prstGeom prst="rect">
            <a:avLst/>
          </a:prstGeom>
        </p:spPr>
      </p:pic>
      <p:sp>
        <p:nvSpPr>
          <p:cNvPr id="12" name="TextBox 11"/>
          <p:cNvSpPr txBox="1"/>
          <p:nvPr/>
        </p:nvSpPr>
        <p:spPr>
          <a:xfrm>
            <a:off x="688361" y="6349454"/>
            <a:ext cx="11755975" cy="461665"/>
          </a:xfrm>
          <a:prstGeom prst="rect">
            <a:avLst/>
          </a:prstGeom>
          <a:noFill/>
        </p:spPr>
        <p:txBody>
          <a:bodyPr wrap="none" rtlCol="0">
            <a:spAutoFit/>
          </a:bodyPr>
          <a:lstStyle/>
          <a:p>
            <a:r>
              <a:rPr lang="en-US" sz="1200" dirty="0" smtClean="0">
                <a:solidFill>
                  <a:schemeClr val="bg1"/>
                </a:solidFill>
              </a:rPr>
              <a:t>P. Ebermann et al., Irreversible degradation of Nb3Sn Rutherford cables due to transverse compressive stress at room temperature</a:t>
            </a:r>
            <a:r>
              <a:rPr lang="en-GB" sz="1200" dirty="0" smtClean="0">
                <a:solidFill>
                  <a:schemeClr val="bg1"/>
                </a:solidFill>
              </a:rPr>
              <a:t>, submitted to SUST</a:t>
            </a:r>
          </a:p>
          <a:p>
            <a:r>
              <a:rPr lang="en-GB" sz="1200" dirty="0" smtClean="0">
                <a:solidFill>
                  <a:schemeClr val="bg1"/>
                </a:solidFill>
              </a:rPr>
              <a:t>F. Wolf et al., Characterization </a:t>
            </a:r>
            <a:r>
              <a:rPr lang="en-GB" sz="1200" dirty="0">
                <a:solidFill>
                  <a:schemeClr val="bg1"/>
                </a:solidFill>
              </a:rPr>
              <a:t>of the Stress Distribution on Nb</a:t>
            </a:r>
            <a:r>
              <a:rPr lang="en-GB" sz="1200" baseline="-25000" dirty="0">
                <a:solidFill>
                  <a:schemeClr val="bg1"/>
                </a:solidFill>
              </a:rPr>
              <a:t>3</a:t>
            </a:r>
            <a:r>
              <a:rPr lang="en-GB" sz="1200" dirty="0">
                <a:solidFill>
                  <a:schemeClr val="bg1"/>
                </a:solidFill>
              </a:rPr>
              <a:t>Sn Rutherford Cables Under Transverse Compression, IEEE Trans. Appl. </a:t>
            </a:r>
            <a:r>
              <a:rPr lang="en-GB" sz="1200" dirty="0" err="1">
                <a:solidFill>
                  <a:schemeClr val="bg1"/>
                </a:solidFill>
              </a:rPr>
              <a:t>Supercond</a:t>
            </a:r>
            <a:r>
              <a:rPr lang="en-GB" sz="1200" dirty="0" smtClean="0">
                <a:solidFill>
                  <a:schemeClr val="bg1"/>
                </a:solidFill>
              </a:rPr>
              <a:t>., 28(3), </a:t>
            </a:r>
            <a:r>
              <a:rPr lang="en-GB" sz="1200" dirty="0">
                <a:solidFill>
                  <a:schemeClr val="bg1"/>
                </a:solidFill>
              </a:rPr>
              <a:t>April </a:t>
            </a:r>
            <a:r>
              <a:rPr lang="en-GB" sz="1200" dirty="0" smtClean="0">
                <a:solidFill>
                  <a:schemeClr val="bg1"/>
                </a:solidFill>
              </a:rPr>
              <a:t>2018</a:t>
            </a:r>
            <a:endParaRPr lang="en-GB" sz="1200" dirty="0">
              <a:solidFill>
                <a:schemeClr val="bg1"/>
              </a:solidFill>
            </a:endParaRPr>
          </a:p>
        </p:txBody>
      </p:sp>
      <p:pic>
        <p:nvPicPr>
          <p:cNvPr id="3" name="Picture 2"/>
          <p:cNvPicPr>
            <a:picLocks noChangeAspect="1"/>
          </p:cNvPicPr>
          <p:nvPr/>
        </p:nvPicPr>
        <p:blipFill>
          <a:blip r:embed="rId5"/>
          <a:stretch>
            <a:fillRect/>
          </a:stretch>
        </p:blipFill>
        <p:spPr>
          <a:xfrm>
            <a:off x="0" y="4103422"/>
            <a:ext cx="3106754" cy="2056073"/>
          </a:xfrm>
          <a:prstGeom prst="rect">
            <a:avLst/>
          </a:prstGeom>
        </p:spPr>
      </p:pic>
      <p:pic>
        <p:nvPicPr>
          <p:cNvPr id="8" name="Picture 7"/>
          <p:cNvPicPr>
            <a:picLocks noChangeAspect="1"/>
          </p:cNvPicPr>
          <p:nvPr/>
        </p:nvPicPr>
        <p:blipFill>
          <a:blip r:embed="rId6"/>
          <a:stretch>
            <a:fillRect/>
          </a:stretch>
        </p:blipFill>
        <p:spPr>
          <a:xfrm>
            <a:off x="3267125" y="2655176"/>
            <a:ext cx="1590409" cy="1109359"/>
          </a:xfrm>
          <a:prstGeom prst="rect">
            <a:avLst/>
          </a:prstGeom>
        </p:spPr>
      </p:pic>
      <p:pic>
        <p:nvPicPr>
          <p:cNvPr id="4" name="Picture 3"/>
          <p:cNvPicPr>
            <a:picLocks noChangeAspect="1"/>
          </p:cNvPicPr>
          <p:nvPr/>
        </p:nvPicPr>
        <p:blipFill>
          <a:blip r:embed="rId7"/>
          <a:stretch>
            <a:fillRect/>
          </a:stretch>
        </p:blipFill>
        <p:spPr>
          <a:xfrm>
            <a:off x="6350000" y="918325"/>
            <a:ext cx="5735839" cy="3159820"/>
          </a:xfrm>
          <a:prstGeom prst="rect">
            <a:avLst/>
          </a:prstGeom>
        </p:spPr>
      </p:pic>
      <p:pic>
        <p:nvPicPr>
          <p:cNvPr id="5" name="Picture 4"/>
          <p:cNvPicPr>
            <a:picLocks noChangeAspect="1"/>
          </p:cNvPicPr>
          <p:nvPr/>
        </p:nvPicPr>
        <p:blipFill>
          <a:blip r:embed="rId8"/>
          <a:stretch>
            <a:fillRect/>
          </a:stretch>
        </p:blipFill>
        <p:spPr>
          <a:xfrm>
            <a:off x="2999460" y="4133905"/>
            <a:ext cx="6218459" cy="2027096"/>
          </a:xfrm>
          <a:prstGeom prst="rect">
            <a:avLst/>
          </a:prstGeom>
        </p:spPr>
      </p:pic>
      <p:sp>
        <p:nvSpPr>
          <p:cNvPr id="10" name="TextBox 9"/>
          <p:cNvSpPr txBox="1"/>
          <p:nvPr/>
        </p:nvSpPr>
        <p:spPr>
          <a:xfrm>
            <a:off x="1558047" y="3722568"/>
            <a:ext cx="3687418" cy="246221"/>
          </a:xfrm>
          <a:prstGeom prst="rect">
            <a:avLst/>
          </a:prstGeom>
          <a:noFill/>
        </p:spPr>
        <p:txBody>
          <a:bodyPr wrap="square" rtlCol="0">
            <a:spAutoFit/>
          </a:bodyPr>
          <a:lstStyle/>
          <a:p>
            <a:r>
              <a:rPr lang="en-US" sz="1000" dirty="0" smtClean="0"/>
              <a:t>Sample without (left</a:t>
            </a:r>
            <a:r>
              <a:rPr lang="de-DE" sz="1000" dirty="0" smtClean="0"/>
              <a:t>) </a:t>
            </a:r>
            <a:r>
              <a:rPr lang="de-DE" sz="1000" dirty="0" err="1" smtClean="0"/>
              <a:t>and</a:t>
            </a:r>
            <a:r>
              <a:rPr lang="de-DE" sz="1000" dirty="0" smtClean="0"/>
              <a:t> </a:t>
            </a:r>
            <a:r>
              <a:rPr lang="en-US" sz="1000" dirty="0" smtClean="0"/>
              <a:t>after (right) loading with 200 MPa</a:t>
            </a:r>
            <a:endParaRPr lang="en-GB" sz="1000" dirty="0"/>
          </a:p>
        </p:txBody>
      </p:sp>
    </p:spTree>
    <p:extLst>
      <p:ext uri="{BB962C8B-B14F-4D97-AF65-F5344CB8AC3E}">
        <p14:creationId xmlns:p14="http://schemas.microsoft.com/office/powerpoint/2010/main" val="38073876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p:cNvSpPr txBox="1">
            <a:spLocks/>
          </p:cNvSpPr>
          <p:nvPr/>
        </p:nvSpPr>
        <p:spPr>
          <a:xfrm>
            <a:off x="-1" y="1"/>
            <a:ext cx="12191999" cy="836712"/>
          </a:xfrm>
          <a:prstGeom prst="rect">
            <a:avLst/>
          </a:prstGeom>
        </p:spPr>
        <p:txBody>
          <a:bodyPr vert="horz" lIns="45720" rIns="45720" anchor="ctr">
            <a:normAutofit fontScale="92500"/>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de-CH" sz="4000" dirty="0"/>
              <a:t>	</a:t>
            </a:r>
            <a:r>
              <a:rPr lang="en-GB" sz="4000" dirty="0" smtClean="0"/>
              <a:t>Work in progress on transvers pressure (</a:t>
            </a:r>
            <a:r>
              <a:rPr lang="en-GB" sz="4000" dirty="0" err="1" smtClean="0"/>
              <a:t>EuroCirCol</a:t>
            </a:r>
            <a:r>
              <a:rPr lang="en-GB" sz="4000" dirty="0" smtClean="0"/>
              <a:t>)</a:t>
            </a:r>
            <a:endParaRPr lang="en-US" sz="4000" dirty="0"/>
          </a:p>
        </p:txBody>
      </p:sp>
      <p:sp>
        <p:nvSpPr>
          <p:cNvPr id="2" name="Slide Number Placeholder 1"/>
          <p:cNvSpPr>
            <a:spLocks noGrp="1"/>
          </p:cNvSpPr>
          <p:nvPr>
            <p:ph type="sldNum" sz="quarter" idx="12"/>
          </p:nvPr>
        </p:nvSpPr>
        <p:spPr>
          <a:xfrm>
            <a:off x="10913835" y="6356351"/>
            <a:ext cx="668565" cy="365125"/>
          </a:xfrm>
        </p:spPr>
        <p:txBody>
          <a:bodyPr/>
          <a:lstStyle/>
          <a:p>
            <a:fld id="{17918391-D411-FE40-AAD7-861AE5233E0E}" type="slidenum">
              <a:rPr lang="en-US" smtClean="0"/>
              <a:pPr/>
              <a:t>17</a:t>
            </a:fld>
            <a:endParaRPr lang="en-US" dirty="0"/>
          </a:p>
        </p:txBody>
      </p:sp>
      <p:pic>
        <p:nvPicPr>
          <p:cNvPr id="3" name="Picture 2"/>
          <p:cNvPicPr>
            <a:picLocks noChangeAspect="1"/>
          </p:cNvPicPr>
          <p:nvPr/>
        </p:nvPicPr>
        <p:blipFill rotWithShape="1">
          <a:blip r:embed="rId3"/>
          <a:srcRect b="27781"/>
          <a:stretch/>
        </p:blipFill>
        <p:spPr>
          <a:xfrm>
            <a:off x="8160862" y="2054594"/>
            <a:ext cx="3726692" cy="1732170"/>
          </a:xfrm>
          <a:prstGeom prst="rect">
            <a:avLst/>
          </a:prstGeom>
        </p:spPr>
      </p:pic>
      <p:pic>
        <p:nvPicPr>
          <p:cNvPr id="4" name="Picture 3"/>
          <p:cNvPicPr>
            <a:picLocks noChangeAspect="1"/>
          </p:cNvPicPr>
          <p:nvPr/>
        </p:nvPicPr>
        <p:blipFill>
          <a:blip r:embed="rId4"/>
          <a:stretch>
            <a:fillRect/>
          </a:stretch>
        </p:blipFill>
        <p:spPr>
          <a:xfrm>
            <a:off x="8219125" y="3847793"/>
            <a:ext cx="3610167" cy="1581444"/>
          </a:xfrm>
          <a:prstGeom prst="rect">
            <a:avLst/>
          </a:prstGeom>
        </p:spPr>
      </p:pic>
      <p:pic>
        <p:nvPicPr>
          <p:cNvPr id="7" name="Picture 6"/>
          <p:cNvPicPr>
            <a:picLocks noChangeAspect="1"/>
          </p:cNvPicPr>
          <p:nvPr/>
        </p:nvPicPr>
        <p:blipFill>
          <a:blip r:embed="rId5"/>
          <a:stretch>
            <a:fillRect/>
          </a:stretch>
        </p:blipFill>
        <p:spPr>
          <a:xfrm>
            <a:off x="1288824" y="2350105"/>
            <a:ext cx="5220152" cy="3246401"/>
          </a:xfrm>
          <a:prstGeom prst="rect">
            <a:avLst/>
          </a:prstGeom>
        </p:spPr>
      </p:pic>
      <p:sp>
        <p:nvSpPr>
          <p:cNvPr id="9" name="TextBox 8"/>
          <p:cNvSpPr txBox="1"/>
          <p:nvPr/>
        </p:nvSpPr>
        <p:spPr>
          <a:xfrm>
            <a:off x="0" y="985837"/>
            <a:ext cx="1219200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Application of stress at cold (University of </a:t>
            </a:r>
            <a:r>
              <a:rPr lang="en-US" dirty="0" err="1" smtClean="0"/>
              <a:t>Twente</a:t>
            </a:r>
            <a:r>
              <a:rPr lang="en-US" dirty="0" smtClean="0"/>
              <a:t>) and during cool down (Fresca) give similar results (18 </a:t>
            </a:r>
            <a:r>
              <a:rPr lang="en-US" dirty="0" err="1" smtClean="0"/>
              <a:t>str</a:t>
            </a:r>
            <a:r>
              <a:rPr lang="en-US" dirty="0" smtClean="0"/>
              <a:t> cable, RRP 132/169)</a:t>
            </a:r>
          </a:p>
          <a:p>
            <a:pPr marL="285750" indent="-285750">
              <a:buFont typeface="Arial" panose="020B0604020202020204" pitchFamily="34" charset="0"/>
              <a:buChar char="•"/>
            </a:pPr>
            <a:r>
              <a:rPr lang="en-US" dirty="0" smtClean="0"/>
              <a:t>Irreversible degradation starts at around 170 MPa</a:t>
            </a:r>
          </a:p>
        </p:txBody>
      </p:sp>
      <p:sp>
        <p:nvSpPr>
          <p:cNvPr id="10" name="TextBox 9"/>
          <p:cNvSpPr txBox="1"/>
          <p:nvPr/>
        </p:nvSpPr>
        <p:spPr>
          <a:xfrm>
            <a:off x="1288824" y="6345795"/>
            <a:ext cx="2210926" cy="369332"/>
          </a:xfrm>
          <a:prstGeom prst="rect">
            <a:avLst/>
          </a:prstGeom>
          <a:noFill/>
        </p:spPr>
        <p:txBody>
          <a:bodyPr wrap="none" rtlCol="0">
            <a:spAutoFit/>
          </a:bodyPr>
          <a:lstStyle/>
          <a:p>
            <a:r>
              <a:rPr lang="en-US" dirty="0" smtClean="0">
                <a:solidFill>
                  <a:schemeClr val="bg1"/>
                </a:solidFill>
              </a:rPr>
              <a:t>Courtesy </a:t>
            </a:r>
            <a:r>
              <a:rPr lang="en-US" dirty="0" err="1" smtClean="0">
                <a:solidFill>
                  <a:schemeClr val="bg1"/>
                </a:solidFill>
              </a:rPr>
              <a:t>UoTwente</a:t>
            </a:r>
            <a:endParaRPr lang="en-GB" dirty="0">
              <a:solidFill>
                <a:schemeClr val="bg1"/>
              </a:solidFill>
            </a:endParaRPr>
          </a:p>
        </p:txBody>
      </p:sp>
    </p:spTree>
    <p:extLst>
      <p:ext uri="{BB962C8B-B14F-4D97-AF65-F5344CB8AC3E}">
        <p14:creationId xmlns:p14="http://schemas.microsoft.com/office/powerpoint/2010/main" val="7864336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918391-D411-FE40-AAD7-861AE5233E0E}" type="slidenum">
              <a:rPr lang="en-US" smtClean="0"/>
              <a:t>18</a:t>
            </a:fld>
            <a:endParaRPr lang="en-US" dirty="0"/>
          </a:p>
        </p:txBody>
      </p:sp>
      <p:sp>
        <p:nvSpPr>
          <p:cNvPr id="4" name="Title 1"/>
          <p:cNvSpPr txBox="1">
            <a:spLocks/>
          </p:cNvSpPr>
          <p:nvPr/>
        </p:nvSpPr>
        <p:spPr>
          <a:xfrm>
            <a:off x="-1" y="1"/>
            <a:ext cx="12191999"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de-CH" sz="4000" dirty="0"/>
              <a:t>	</a:t>
            </a:r>
            <a:r>
              <a:rPr lang="en-GB" sz="4000" dirty="0" smtClean="0"/>
              <a:t>Heat load to the cryogenic system</a:t>
            </a:r>
            <a:endParaRPr lang="en-US" sz="4000" dirty="0"/>
          </a:p>
        </p:txBody>
      </p:sp>
      <p:sp>
        <p:nvSpPr>
          <p:cNvPr id="5" name="TextBox 4"/>
          <p:cNvSpPr txBox="1"/>
          <p:nvPr/>
        </p:nvSpPr>
        <p:spPr>
          <a:xfrm>
            <a:off x="0" y="883782"/>
            <a:ext cx="12192000"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allowed energy loss produced during a full magnet cycle depends on:</a:t>
            </a:r>
          </a:p>
          <a:p>
            <a:pPr marL="742950" lvl="1" indent="-285750">
              <a:buFont typeface="Arial" panose="020B0604020202020204" pitchFamily="34" charset="0"/>
              <a:buChar char="•"/>
            </a:pPr>
            <a:r>
              <a:rPr lang="en-US" dirty="0" smtClean="0"/>
              <a:t>The heat capacity of the system to keep the temperature below the lambda point (2.17 K)</a:t>
            </a:r>
          </a:p>
          <a:p>
            <a:pPr marL="742950" lvl="1" indent="-285750">
              <a:buFont typeface="Arial" panose="020B0604020202020204" pitchFamily="34" charset="0"/>
              <a:buChar char="•"/>
            </a:pPr>
            <a:r>
              <a:rPr lang="en-US" dirty="0" smtClean="0"/>
              <a:t>The available cooling power. We allow a maximum time of 2 h to re-cool the magnet system to 1.9 K</a:t>
            </a:r>
          </a:p>
          <a:p>
            <a:pPr marL="285750" indent="-285750">
              <a:buFont typeface="Arial" panose="020B0604020202020204" pitchFamily="34" charset="0"/>
              <a:buChar char="•"/>
            </a:pPr>
            <a:r>
              <a:rPr lang="en-US" dirty="0" smtClean="0"/>
              <a:t>A study performed for the FCC showed that a reasonable sized cryogenic system can cope with 5 kJ/m respecting the above conditions</a:t>
            </a:r>
          </a:p>
          <a:p>
            <a:pPr marL="285750" indent="-285750">
              <a:buFont typeface="Arial" panose="020B0604020202020204" pitchFamily="34" charset="0"/>
              <a:buChar char="•"/>
            </a:pPr>
            <a:r>
              <a:rPr lang="en-GB" dirty="0" smtClean="0"/>
              <a:t>The energy loss is mainly due to magnetization losses:</a:t>
            </a:r>
            <a:endParaRPr lang="en-US" dirty="0" smtClean="0"/>
          </a:p>
          <a:p>
            <a:pPr marL="742950" lvl="1" indent="-285750">
              <a:buFont typeface="Arial" panose="020B0604020202020204" pitchFamily="34" charset="0"/>
              <a:buChar char="•"/>
            </a:pPr>
            <a:r>
              <a:rPr lang="en-US" dirty="0" smtClean="0"/>
              <a:t>with 50 </a:t>
            </a:r>
            <a:r>
              <a:rPr lang="en-US" dirty="0" smtClean="0">
                <a:sym typeface="Symbol" panose="05050102010706020507" pitchFamily="18" charset="2"/>
              </a:rPr>
              <a:t>m filaments: 17 kJ/m</a:t>
            </a:r>
            <a:endParaRPr lang="en-US" dirty="0" smtClean="0"/>
          </a:p>
          <a:p>
            <a:pPr marL="742950" lvl="1" indent="-285750">
              <a:buFont typeface="Arial" panose="020B0604020202020204" pitchFamily="34" charset="0"/>
              <a:buChar char="•"/>
            </a:pPr>
            <a:r>
              <a:rPr lang="en-US" dirty="0" smtClean="0">
                <a:sym typeface="Symbol" panose="05050102010706020507" pitchFamily="18" charset="2"/>
              </a:rPr>
              <a:t>with 20</a:t>
            </a:r>
            <a:r>
              <a:rPr lang="en-US" dirty="0"/>
              <a:t> </a:t>
            </a:r>
            <a:r>
              <a:rPr lang="en-US" dirty="0" smtClean="0">
                <a:sym typeface="Symbol" panose="05050102010706020507" pitchFamily="18" charset="2"/>
              </a:rPr>
              <a:t></a:t>
            </a:r>
            <a:r>
              <a:rPr lang="en-US" dirty="0">
                <a:sym typeface="Symbol" panose="05050102010706020507" pitchFamily="18" charset="2"/>
              </a:rPr>
              <a:t>m </a:t>
            </a:r>
            <a:r>
              <a:rPr lang="en-US" dirty="0" smtClean="0">
                <a:sym typeface="Symbol" panose="05050102010706020507" pitchFamily="18" charset="2"/>
              </a:rPr>
              <a:t>filaments: 7 kJ/m</a:t>
            </a:r>
          </a:p>
          <a:p>
            <a:pPr marL="742950" lvl="1" indent="-285750">
              <a:buFont typeface="Arial" panose="020B0604020202020204" pitchFamily="34" charset="0"/>
              <a:buChar char="•"/>
            </a:pPr>
            <a:r>
              <a:rPr lang="en-US" dirty="0" smtClean="0">
                <a:sym typeface="Symbol" panose="05050102010706020507" pitchFamily="18" charset="2"/>
              </a:rPr>
              <a:t>with APC, </a:t>
            </a:r>
            <a:r>
              <a:rPr lang="en-US" dirty="0">
                <a:sym typeface="Symbol" panose="05050102010706020507" pitchFamily="18" charset="2"/>
              </a:rPr>
              <a:t>20</a:t>
            </a:r>
            <a:r>
              <a:rPr lang="en-US" dirty="0"/>
              <a:t> </a:t>
            </a:r>
            <a:r>
              <a:rPr lang="en-US" dirty="0">
                <a:sym typeface="Symbol" panose="05050102010706020507" pitchFamily="18" charset="2"/>
              </a:rPr>
              <a:t>m </a:t>
            </a:r>
            <a:r>
              <a:rPr lang="en-US" dirty="0" smtClean="0">
                <a:sym typeface="Symbol" panose="05050102010706020507" pitchFamily="18" charset="2"/>
              </a:rPr>
              <a:t>filaments: ~5 kJ/m</a:t>
            </a:r>
          </a:p>
          <a:p>
            <a:pPr marL="285750" indent="-285750">
              <a:buFont typeface="Arial" panose="020B0604020202020204" pitchFamily="34" charset="0"/>
              <a:buChar char="•"/>
            </a:pPr>
            <a:endParaRPr lang="en-US" dirty="0" smtClean="0">
              <a:sym typeface="Symbol" panose="05050102010706020507" pitchFamily="18" charset="2"/>
            </a:endParaRP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GB" dirty="0"/>
          </a:p>
        </p:txBody>
      </p:sp>
      <p:sp>
        <p:nvSpPr>
          <p:cNvPr id="6" name="TextBox 5"/>
          <p:cNvSpPr txBox="1"/>
          <p:nvPr/>
        </p:nvSpPr>
        <p:spPr>
          <a:xfrm>
            <a:off x="1288824" y="6317971"/>
            <a:ext cx="4066241" cy="369332"/>
          </a:xfrm>
          <a:prstGeom prst="rect">
            <a:avLst/>
          </a:prstGeom>
          <a:noFill/>
        </p:spPr>
        <p:txBody>
          <a:bodyPr wrap="none" rtlCol="0">
            <a:spAutoFit/>
          </a:bodyPr>
          <a:lstStyle/>
          <a:p>
            <a:r>
              <a:rPr lang="en-US" dirty="0" smtClean="0">
                <a:solidFill>
                  <a:schemeClr val="bg1"/>
                </a:solidFill>
              </a:rPr>
              <a:t>Courtesy L. Tavian and S.I. Bermudez</a:t>
            </a:r>
            <a:endParaRPr lang="en-GB" dirty="0">
              <a:solidFill>
                <a:schemeClr val="bg1"/>
              </a:solidFill>
            </a:endParaRPr>
          </a:p>
        </p:txBody>
      </p:sp>
    </p:spTree>
    <p:extLst>
      <p:ext uri="{BB962C8B-B14F-4D97-AF65-F5344CB8AC3E}">
        <p14:creationId xmlns:p14="http://schemas.microsoft.com/office/powerpoint/2010/main" val="140089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p:cNvSpPr txBox="1">
            <a:spLocks/>
          </p:cNvSpPr>
          <p:nvPr/>
        </p:nvSpPr>
        <p:spPr>
          <a:xfrm>
            <a:off x="0" y="1"/>
            <a:ext cx="12192000"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de-CH" sz="4000" dirty="0"/>
              <a:t>	</a:t>
            </a:r>
            <a:r>
              <a:rPr lang="en-GB" sz="4000" dirty="0" smtClean="0"/>
              <a:t>Field quality versus injection energy</a:t>
            </a:r>
            <a:endParaRPr lang="en-US" sz="4000" dirty="0"/>
          </a:p>
        </p:txBody>
      </p:sp>
      <p:sp>
        <p:nvSpPr>
          <p:cNvPr id="2" name="Slide Number Placeholder 1"/>
          <p:cNvSpPr>
            <a:spLocks noGrp="1"/>
          </p:cNvSpPr>
          <p:nvPr>
            <p:ph type="sldNum" sz="quarter" idx="12"/>
          </p:nvPr>
        </p:nvSpPr>
        <p:spPr>
          <a:xfrm>
            <a:off x="10913835" y="6356351"/>
            <a:ext cx="668565" cy="365125"/>
          </a:xfrm>
        </p:spPr>
        <p:txBody>
          <a:bodyPr/>
          <a:lstStyle/>
          <a:p>
            <a:fld id="{17918391-D411-FE40-AAD7-861AE5233E0E}" type="slidenum">
              <a:rPr lang="en-US" smtClean="0"/>
              <a:pPr/>
              <a:t>19</a:t>
            </a:fld>
            <a:endParaRPr lang="en-US" dirty="0"/>
          </a:p>
        </p:txBody>
      </p:sp>
      <mc:AlternateContent xmlns:mc="http://schemas.openxmlformats.org/markup-compatibility/2006" xmlns:a14="http://schemas.microsoft.com/office/drawing/2010/main">
        <mc:Choice Requires="a14">
          <p:sp>
            <p:nvSpPr>
              <p:cNvPr id="5" name="Rectangle 4"/>
              <p:cNvSpPr/>
              <p:nvPr/>
            </p:nvSpPr>
            <p:spPr>
              <a:xfrm>
                <a:off x="982133" y="1906959"/>
                <a:ext cx="8860971" cy="66973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𝑏</m:t>
                          </m:r>
                        </m:e>
                        <m:sub>
                          <m:r>
                            <a:rPr lang="en-GB" i="1">
                              <a:latin typeface="Cambria Math" panose="02040503050406030204" pitchFamily="18" charset="0"/>
                            </a:rPr>
                            <m:t>𝑛</m:t>
                          </m:r>
                        </m:sub>
                      </m:sSub>
                      <m:r>
                        <a:rPr lang="en-GB" i="0">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𝑏</m:t>
                              </m:r>
                            </m:e>
                            <m:sub>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𝑔</m:t>
                                  </m:r>
                                </m:sub>
                              </m:sSub>
                              <m:r>
                                <a:rPr lang="en-GB" i="1">
                                  <a:latin typeface="Cambria Math" panose="02040503050406030204" pitchFamily="18" charset="0"/>
                                </a:rPr>
                                <m:t>𝑆</m:t>
                              </m:r>
                            </m:sub>
                          </m:sSub>
                          <m:r>
                            <a:rPr lang="en-GB" i="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𝑏</m:t>
                              </m:r>
                            </m:e>
                            <m:sub>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𝑝</m:t>
                                  </m:r>
                                </m:sub>
                              </m:sSub>
                              <m:r>
                                <a:rPr lang="en-GB" i="1">
                                  <a:latin typeface="Cambria Math" panose="02040503050406030204" pitchFamily="18" charset="0"/>
                                </a:rPr>
                                <m:t>𝑆</m:t>
                              </m:r>
                            </m:sub>
                          </m:sSub>
                          <m:r>
                            <a:rPr lang="en-GB" i="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𝑏</m:t>
                              </m:r>
                            </m:e>
                            <m:sub>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𝑡</m:t>
                                  </m:r>
                                </m:sub>
                              </m:sSub>
                              <m:r>
                                <a:rPr lang="en-GB" i="1">
                                  <a:latin typeface="Cambria Math" panose="02040503050406030204" pitchFamily="18" charset="0"/>
                                </a:rPr>
                                <m:t>𝑆</m:t>
                              </m:r>
                            </m:sub>
                          </m:sSub>
                        </m:e>
                      </m:d>
                      <m:r>
                        <a:rPr lang="en-GB" i="0">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𝜉</m:t>
                              </m:r>
                            </m:e>
                            <m:sub>
                              <m:r>
                                <a:rPr lang="en-GB" i="1">
                                  <a:latin typeface="Cambria Math" panose="02040503050406030204" pitchFamily="18" charset="0"/>
                                </a:rPr>
                                <m:t>𝑈</m:t>
                              </m:r>
                            </m:sub>
                          </m:sSub>
                        </m:num>
                        <m:den>
                          <m:r>
                            <a:rPr lang="en-GB" i="0">
                              <a:latin typeface="Cambria Math" panose="02040503050406030204" pitchFamily="18" charset="0"/>
                            </a:rPr>
                            <m:t>1.5</m:t>
                          </m:r>
                        </m:den>
                      </m:f>
                      <m:rad>
                        <m:radPr>
                          <m:degHide m:val="on"/>
                          <m:ctrlPr>
                            <a:rPr lang="en-GB" i="1">
                              <a:latin typeface="Cambria Math" panose="02040503050406030204" pitchFamily="18" charset="0"/>
                            </a:rPr>
                          </m:ctrlPr>
                        </m:radPr>
                        <m:deg/>
                        <m:e>
                          <m:sSubSup>
                            <m:sSubSupPr>
                              <m:ctrlPr>
                                <a:rPr lang="en-GB" i="1">
                                  <a:latin typeface="Cambria Math" panose="02040503050406030204" pitchFamily="18" charset="0"/>
                                </a:rPr>
                              </m:ctrlPr>
                            </m:sSubSupPr>
                            <m:e>
                              <m:r>
                                <a:rPr lang="en-GB" i="1">
                                  <a:latin typeface="Cambria Math" panose="02040503050406030204" pitchFamily="18" charset="0"/>
                                </a:rPr>
                                <m:t>𝑏</m:t>
                              </m:r>
                            </m:e>
                            <m:sub>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𝑔</m:t>
                                  </m:r>
                                </m:sub>
                              </m:sSub>
                              <m:r>
                                <a:rPr lang="en-GB" i="1">
                                  <a:latin typeface="Cambria Math" panose="02040503050406030204" pitchFamily="18" charset="0"/>
                                </a:rPr>
                                <m:t>𝑈</m:t>
                              </m:r>
                            </m:sub>
                            <m:sup>
                              <m:r>
                                <a:rPr lang="en-GB" i="0">
                                  <a:latin typeface="Cambria Math" panose="02040503050406030204" pitchFamily="18" charset="0"/>
                                </a:rPr>
                                <m:t>2</m:t>
                              </m:r>
                            </m:sup>
                          </m:sSubSup>
                          <m:r>
                            <a:rPr lang="en-GB" i="0">
                              <a:latin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rPr>
                                <m:t>𝑏</m:t>
                              </m:r>
                            </m:e>
                            <m:sub>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𝑝</m:t>
                                  </m:r>
                                </m:sub>
                              </m:sSub>
                              <m:r>
                                <a:rPr lang="en-GB" i="1">
                                  <a:latin typeface="Cambria Math" panose="02040503050406030204" pitchFamily="18" charset="0"/>
                                </a:rPr>
                                <m:t>𝑈</m:t>
                              </m:r>
                            </m:sub>
                            <m:sup>
                              <m:r>
                                <a:rPr lang="en-GB" i="0">
                                  <a:latin typeface="Cambria Math" panose="02040503050406030204" pitchFamily="18" charset="0"/>
                                </a:rPr>
                                <m:t>2</m:t>
                              </m:r>
                            </m:sup>
                          </m:sSubSup>
                          <m:r>
                            <a:rPr lang="en-GB" i="0">
                              <a:latin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rPr>
                                <m:t>𝑏</m:t>
                              </m:r>
                            </m:e>
                            <m:sub>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𝑡</m:t>
                                  </m:r>
                                </m:sub>
                              </m:sSub>
                              <m:r>
                                <a:rPr lang="en-GB" i="1">
                                  <a:latin typeface="Cambria Math" panose="02040503050406030204" pitchFamily="18" charset="0"/>
                                </a:rPr>
                                <m:t>𝑈</m:t>
                              </m:r>
                            </m:sub>
                            <m:sup>
                              <m:r>
                                <a:rPr lang="en-GB" i="0">
                                  <a:latin typeface="Cambria Math" panose="02040503050406030204" pitchFamily="18" charset="0"/>
                                </a:rPr>
                                <m:t>2</m:t>
                              </m:r>
                            </m:sup>
                          </m:sSubSup>
                        </m:e>
                      </m:rad>
                      <m:r>
                        <a:rPr lang="en-GB" i="0">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𝜉</m:t>
                          </m:r>
                        </m:e>
                        <m:sub>
                          <m:r>
                            <a:rPr lang="en-GB" i="1">
                              <a:latin typeface="Cambria Math" panose="02040503050406030204" pitchFamily="18" charset="0"/>
                            </a:rPr>
                            <m:t>𝑅</m:t>
                          </m:r>
                        </m:sub>
                      </m:sSub>
                      <m:rad>
                        <m:radPr>
                          <m:degHide m:val="on"/>
                          <m:ctrlPr>
                            <a:rPr lang="en-GB" i="1">
                              <a:latin typeface="Cambria Math" panose="02040503050406030204" pitchFamily="18" charset="0"/>
                            </a:rPr>
                          </m:ctrlPr>
                        </m:radPr>
                        <m:deg/>
                        <m:e>
                          <m:sSubSup>
                            <m:sSubSupPr>
                              <m:ctrlPr>
                                <a:rPr lang="en-GB" i="1">
                                  <a:latin typeface="Cambria Math" panose="02040503050406030204" pitchFamily="18" charset="0"/>
                                </a:rPr>
                              </m:ctrlPr>
                            </m:sSubSupPr>
                            <m:e>
                              <m:r>
                                <a:rPr lang="en-GB" i="1">
                                  <a:latin typeface="Cambria Math" panose="02040503050406030204" pitchFamily="18" charset="0"/>
                                </a:rPr>
                                <m:t>𝑏</m:t>
                              </m:r>
                            </m:e>
                            <m:sub>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𝑔</m:t>
                                  </m:r>
                                </m:sub>
                              </m:sSub>
                              <m:r>
                                <a:rPr lang="en-GB" i="1">
                                  <a:latin typeface="Cambria Math" panose="02040503050406030204" pitchFamily="18" charset="0"/>
                                </a:rPr>
                                <m:t>𝑅</m:t>
                              </m:r>
                            </m:sub>
                            <m:sup>
                              <m:r>
                                <a:rPr lang="en-GB" i="0">
                                  <a:latin typeface="Cambria Math" panose="02040503050406030204" pitchFamily="18" charset="0"/>
                                </a:rPr>
                                <m:t>2</m:t>
                              </m:r>
                            </m:sup>
                          </m:sSubSup>
                          <m:r>
                            <a:rPr lang="en-GB" i="0">
                              <a:latin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rPr>
                                <m:t>𝑏</m:t>
                              </m:r>
                            </m:e>
                            <m:sub>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𝑝</m:t>
                                  </m:r>
                                </m:sub>
                              </m:sSub>
                              <m:r>
                                <a:rPr lang="en-GB" i="1">
                                  <a:latin typeface="Cambria Math" panose="02040503050406030204" pitchFamily="18" charset="0"/>
                                </a:rPr>
                                <m:t>𝑅</m:t>
                              </m:r>
                            </m:sub>
                            <m:sup>
                              <m:r>
                                <a:rPr lang="en-GB" i="0">
                                  <a:latin typeface="Cambria Math" panose="02040503050406030204" pitchFamily="18" charset="0"/>
                                </a:rPr>
                                <m:t>2</m:t>
                              </m:r>
                            </m:sup>
                          </m:sSubSup>
                          <m:r>
                            <a:rPr lang="en-GB" i="0">
                              <a:latin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rPr>
                                <m:t>𝑏</m:t>
                              </m:r>
                            </m:e>
                            <m:sub>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𝑡</m:t>
                                  </m:r>
                                </m:sub>
                              </m:sSub>
                              <m:r>
                                <a:rPr lang="en-GB" i="1">
                                  <a:latin typeface="Cambria Math" panose="02040503050406030204" pitchFamily="18" charset="0"/>
                                </a:rPr>
                                <m:t>𝑅</m:t>
                              </m:r>
                            </m:sub>
                            <m:sup>
                              <m:r>
                                <a:rPr lang="en-GB" i="0">
                                  <a:latin typeface="Cambria Math" panose="02040503050406030204" pitchFamily="18" charset="0"/>
                                </a:rPr>
                                <m:t>2</m:t>
                              </m:r>
                            </m:sup>
                          </m:sSubSup>
                        </m:e>
                      </m:rad>
                    </m:oMath>
                  </m:oMathPara>
                </a14:m>
                <a:endParaRPr lang="en-GB" dirty="0"/>
              </a:p>
            </p:txBody>
          </p:sp>
        </mc:Choice>
        <mc:Fallback xmlns="">
          <p:sp>
            <p:nvSpPr>
              <p:cNvPr id="5" name="Rectangle 4"/>
              <p:cNvSpPr>
                <a:spLocks noRot="1" noChangeAspect="1" noMove="1" noResize="1" noEditPoints="1" noAdjustHandles="1" noChangeArrowheads="1" noChangeShapeType="1" noTextEdit="1"/>
              </p:cNvSpPr>
              <p:nvPr/>
            </p:nvSpPr>
            <p:spPr>
              <a:xfrm>
                <a:off x="982133" y="1906959"/>
                <a:ext cx="8860971" cy="669735"/>
              </a:xfrm>
              <a:prstGeom prst="rect">
                <a:avLst/>
              </a:prstGeom>
              <a:blipFill>
                <a:blip r:embed="rId3"/>
                <a:stretch>
                  <a:fillRect/>
                </a:stretch>
              </a:blipFill>
            </p:spPr>
            <p:txBody>
              <a:bodyPr/>
              <a:lstStyle/>
              <a:p>
                <a:r>
                  <a:rPr lang="en-GB">
                    <a:noFill/>
                  </a:rPr>
                  <a:t> </a:t>
                </a:r>
              </a:p>
            </p:txBody>
          </p:sp>
        </mc:Fallback>
      </mc:AlternateContent>
      <p:sp>
        <p:nvSpPr>
          <p:cNvPr id="3" name="Rectangle 2"/>
          <p:cNvSpPr/>
          <p:nvPr/>
        </p:nvSpPr>
        <p:spPr>
          <a:xfrm>
            <a:off x="0" y="1037257"/>
            <a:ext cx="11548995" cy="646331"/>
          </a:xfrm>
          <a:prstGeom prst="rect">
            <a:avLst/>
          </a:prstGeom>
        </p:spPr>
        <p:txBody>
          <a:bodyPr wrap="none">
            <a:spAutoFit/>
          </a:bodyPr>
          <a:lstStyle/>
          <a:p>
            <a:pPr marL="285750" indent="-285750">
              <a:buFont typeface="Arial" panose="020B0604020202020204" pitchFamily="34" charset="0"/>
              <a:buChar char="•"/>
            </a:pPr>
            <a:r>
              <a:rPr lang="en-US" dirty="0"/>
              <a:t>We follow the LHC criteria for field error naming conventions (EDMS 90250), results are given for aperture 2. </a:t>
            </a:r>
            <a:endParaRPr lang="en-GB" dirty="0"/>
          </a:p>
          <a:p>
            <a:pPr marL="285750" indent="-285750">
              <a:buFont typeface="Arial" panose="020B0604020202020204" pitchFamily="34" charset="0"/>
              <a:buChar char="•"/>
            </a:pPr>
            <a:r>
              <a:rPr lang="en-GB" dirty="0"/>
              <a:t>Each harmonic is written as [1]:</a:t>
            </a:r>
          </a:p>
        </p:txBody>
      </p:sp>
      <mc:AlternateContent xmlns:mc="http://schemas.openxmlformats.org/markup-compatibility/2006" xmlns:a14="http://schemas.microsoft.com/office/drawing/2010/main">
        <mc:Choice Requires="a14">
          <p:sp>
            <p:nvSpPr>
              <p:cNvPr id="7" name="Content Placeholder 2"/>
              <p:cNvSpPr txBox="1">
                <a:spLocks/>
              </p:cNvSpPr>
              <p:nvPr/>
            </p:nvSpPr>
            <p:spPr>
              <a:xfrm>
                <a:off x="122917" y="3146570"/>
                <a:ext cx="11125200" cy="2824579"/>
              </a:xfrm>
              <a:prstGeom prst="rect">
                <a:avLst/>
              </a:prstGeom>
            </p:spPr>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14:m>
                  <m:oMath xmlns:m="http://schemas.openxmlformats.org/officeDocument/2006/math">
                    <m:sSub>
                      <m:sSubPr>
                        <m:ctrlPr>
                          <a:rPr lang="en-GB" sz="1800" i="1">
                            <a:latin typeface="Cambria Math" panose="02040503050406030204" pitchFamily="18" charset="0"/>
                          </a:rPr>
                        </m:ctrlPr>
                      </m:sSubPr>
                      <m:e>
                        <m:r>
                          <a:rPr lang="en-US" sz="1800">
                            <a:latin typeface="Cambria Math" panose="02040503050406030204" pitchFamily="18" charset="0"/>
                          </a:rPr>
                          <m:t>𝜉</m:t>
                        </m:r>
                      </m:e>
                      <m:sub>
                        <m:r>
                          <a:rPr lang="en-US" sz="1800">
                            <a:latin typeface="Cambria Math" panose="02040503050406030204" pitchFamily="18" charset="0"/>
                          </a:rPr>
                          <m:t>𝑈</m:t>
                        </m:r>
                      </m:sub>
                    </m:sSub>
                  </m:oMath>
                </a14:m>
                <a:r>
                  <a:rPr lang="en-US" sz="1800" dirty="0"/>
                  <a:t> and </a:t>
                </a:r>
                <a14:m>
                  <m:oMath xmlns:m="http://schemas.openxmlformats.org/officeDocument/2006/math">
                    <m:sSub>
                      <m:sSubPr>
                        <m:ctrlPr>
                          <a:rPr lang="en-GB" sz="1800" i="1">
                            <a:latin typeface="Cambria Math" panose="02040503050406030204" pitchFamily="18" charset="0"/>
                          </a:rPr>
                        </m:ctrlPr>
                      </m:sSubPr>
                      <m:e>
                        <m:r>
                          <a:rPr lang="en-US" sz="1800">
                            <a:latin typeface="Cambria Math" panose="02040503050406030204" pitchFamily="18" charset="0"/>
                          </a:rPr>
                          <m:t>𝜉</m:t>
                        </m:r>
                      </m:e>
                      <m:sub>
                        <m:r>
                          <a:rPr lang="en-US" sz="1800">
                            <a:latin typeface="Cambria Math" panose="02040503050406030204" pitchFamily="18" charset="0"/>
                          </a:rPr>
                          <m:t>𝑅</m:t>
                        </m:r>
                      </m:sub>
                    </m:sSub>
                  </m:oMath>
                </a14:m>
                <a:r>
                  <a:rPr lang="en-US" sz="1800" dirty="0"/>
                  <a:t> denote random numbers with a Gaussian distribution cut at 1.5 and 3s, respectively.</a:t>
                </a:r>
              </a:p>
              <a:p>
                <a:r>
                  <a:rPr lang="en-US" sz="1800" i="1" dirty="0" smtClean="0"/>
                  <a:t>g</a:t>
                </a:r>
                <a:r>
                  <a:rPr lang="en-US" sz="1800" dirty="0"/>
                  <a:t>, </a:t>
                </a:r>
                <a:r>
                  <a:rPr lang="en-US" sz="1800" i="1" dirty="0"/>
                  <a:t>p</a:t>
                </a:r>
                <a:r>
                  <a:rPr lang="en-US" sz="1800" dirty="0"/>
                  <a:t> and </a:t>
                </a:r>
                <a:r>
                  <a:rPr lang="en-US" sz="1800" i="1" dirty="0"/>
                  <a:t>t</a:t>
                </a:r>
                <a:r>
                  <a:rPr lang="en-US" sz="1800" dirty="0"/>
                  <a:t> refer to geometric, persistent, and ramp induced (here only saturation is considered) </a:t>
                </a:r>
                <a:r>
                  <a:rPr lang="en-US" sz="1800" dirty="0" smtClean="0"/>
                  <a:t>errors</a:t>
                </a:r>
              </a:p>
              <a:p>
                <a:r>
                  <a:rPr lang="en-US" sz="1800" dirty="0"/>
                  <a:t>Each type of error is then classified as:</a:t>
                </a:r>
              </a:p>
              <a:p>
                <a:pPr lvl="1"/>
                <a:r>
                  <a:rPr lang="en-US" sz="1800" dirty="0"/>
                  <a:t>S</a:t>
                </a:r>
                <a:r>
                  <a:rPr lang="en-US" sz="1800"/>
                  <a:t>: </a:t>
                </a:r>
                <a:r>
                  <a:rPr lang="en-US" sz="1800" smtClean="0"/>
                  <a:t>systematic</a:t>
                </a:r>
                <a:endParaRPr lang="en-US" sz="1800" dirty="0"/>
              </a:p>
              <a:p>
                <a:pPr lvl="1"/>
                <a:r>
                  <a:rPr lang="en-US" sz="1800" dirty="0"/>
                  <a:t>R: purely random</a:t>
                </a:r>
              </a:p>
              <a:p>
                <a:pPr lvl="1"/>
                <a:r>
                  <a:rPr lang="en-US" sz="1800" dirty="0"/>
                  <a:t>U: </a:t>
                </a:r>
                <a:r>
                  <a:rPr lang="en-US" sz="1800" dirty="0" smtClean="0"/>
                  <a:t>Uncertainty, errors linked to the production line U. For a uniform production </a:t>
                </a:r>
                <a:r>
                  <a:rPr lang="en-US" sz="1800" dirty="0" smtClean="0">
                    <a:sym typeface="Wingdings" panose="05000000000000000000" pitchFamily="2" charset="2"/>
                  </a:rPr>
                  <a:t> U = R</a:t>
                </a:r>
                <a:r>
                  <a:rPr lang="en-US" sz="1800" dirty="0">
                    <a:sym typeface="Wingdings" panose="05000000000000000000" pitchFamily="2" charset="2"/>
                  </a:rPr>
                  <a:t> (assumed in HL-LHC and at this stage for HE-LHC/FCC-</a:t>
                </a:r>
                <a:r>
                  <a:rPr lang="en-US" sz="1800" dirty="0" err="1">
                    <a:sym typeface="Wingdings" panose="05000000000000000000" pitchFamily="2" charset="2"/>
                  </a:rPr>
                  <a:t>hh</a:t>
                </a:r>
                <a:r>
                  <a:rPr lang="en-US" sz="1800" dirty="0">
                    <a:sym typeface="Wingdings" panose="05000000000000000000" pitchFamily="2" charset="2"/>
                  </a:rPr>
                  <a:t>)</a:t>
                </a:r>
                <a:endParaRPr lang="en-GB" sz="1800" dirty="0"/>
              </a:p>
              <a:p>
                <a:pPr marL="36576" indent="0">
                  <a:buNone/>
                </a:pPr>
                <a:endParaRPr lang="en-GB" sz="1800" dirty="0"/>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122917" y="3146570"/>
                <a:ext cx="11125200" cy="2824579"/>
              </a:xfrm>
              <a:prstGeom prst="rect">
                <a:avLst/>
              </a:prstGeom>
              <a:blipFill>
                <a:blip r:embed="rId4"/>
                <a:stretch>
                  <a:fillRect t="-1078"/>
                </a:stretch>
              </a:blipFill>
            </p:spPr>
            <p:txBody>
              <a:bodyPr/>
              <a:lstStyle/>
              <a:p>
                <a:r>
                  <a:rPr lang="en-GB">
                    <a:noFill/>
                  </a:rPr>
                  <a:t> </a:t>
                </a:r>
              </a:p>
            </p:txBody>
          </p:sp>
        </mc:Fallback>
      </mc:AlternateContent>
      <p:sp>
        <p:nvSpPr>
          <p:cNvPr id="8" name="Rectangle 7"/>
          <p:cNvSpPr/>
          <p:nvPr/>
        </p:nvSpPr>
        <p:spPr>
          <a:xfrm>
            <a:off x="982133" y="6329341"/>
            <a:ext cx="9865684" cy="246221"/>
          </a:xfrm>
          <a:prstGeom prst="rect">
            <a:avLst/>
          </a:prstGeom>
        </p:spPr>
        <p:txBody>
          <a:bodyPr wrap="square">
            <a:spAutoFit/>
          </a:bodyPr>
          <a:lstStyle/>
          <a:p>
            <a:pPr lvl="0" algn="just">
              <a:spcAft>
                <a:spcPts val="0"/>
              </a:spcAft>
              <a:tabLst>
                <a:tab pos="228600" algn="l"/>
              </a:tabLst>
            </a:pPr>
            <a:r>
              <a:rPr lang="en-US" sz="1000" dirty="0" smtClean="0">
                <a:solidFill>
                  <a:schemeClr val="bg1"/>
                </a:solidFill>
                <a:latin typeface="+mj-lt"/>
                <a:ea typeface="Calibri" panose="020F0502020204030204" pitchFamily="34" charset="0"/>
              </a:rPr>
              <a:t>[1]  S</a:t>
            </a:r>
            <a:r>
              <a:rPr lang="en-US" sz="1000" dirty="0">
                <a:solidFill>
                  <a:schemeClr val="bg1"/>
                </a:solidFill>
                <a:latin typeface="+mj-lt"/>
                <a:ea typeface="Calibri" panose="020F0502020204030204" pitchFamily="34" charset="0"/>
              </a:rPr>
              <a:t>. </a:t>
            </a:r>
            <a:r>
              <a:rPr lang="en-US" sz="1000" dirty="0" err="1">
                <a:solidFill>
                  <a:schemeClr val="bg1"/>
                </a:solidFill>
                <a:latin typeface="+mj-lt"/>
                <a:ea typeface="Calibri" panose="020F0502020204030204" pitchFamily="34" charset="0"/>
              </a:rPr>
              <a:t>Fartoukh</a:t>
            </a:r>
            <a:r>
              <a:rPr lang="en-US" sz="1000" dirty="0">
                <a:solidFill>
                  <a:schemeClr val="bg1"/>
                </a:solidFill>
                <a:latin typeface="+mj-lt"/>
                <a:ea typeface="Calibri" panose="020F0502020204030204" pitchFamily="34" charset="0"/>
              </a:rPr>
              <a:t> and O. Br</a:t>
            </a:r>
            <a:r>
              <a:rPr lang="en-GB" sz="1000" dirty="0" err="1">
                <a:solidFill>
                  <a:schemeClr val="bg1"/>
                </a:solidFill>
                <a:latin typeface="+mj-lt"/>
                <a:ea typeface="Calibri" panose="020F0502020204030204" pitchFamily="34" charset="0"/>
              </a:rPr>
              <a:t>üning</a:t>
            </a:r>
            <a:r>
              <a:rPr lang="en-GB" sz="1000" dirty="0">
                <a:solidFill>
                  <a:schemeClr val="bg1"/>
                </a:solidFill>
                <a:latin typeface="+mj-lt"/>
                <a:ea typeface="Calibri" panose="020F0502020204030204" pitchFamily="34" charset="0"/>
              </a:rPr>
              <a:t>, “Field Quality Specification for the LHC Main Dipole Magnets”, </a:t>
            </a:r>
            <a:r>
              <a:rPr lang="en-US" sz="1000" dirty="0">
                <a:solidFill>
                  <a:schemeClr val="bg1"/>
                </a:solidFill>
                <a:latin typeface="+mj-lt"/>
                <a:ea typeface="Calibri" panose="020F0502020204030204" pitchFamily="34" charset="0"/>
              </a:rPr>
              <a:t>LHC Project Report 501.</a:t>
            </a:r>
            <a:endParaRPr lang="en-GB" sz="1000" dirty="0">
              <a:solidFill>
                <a:schemeClr val="bg1"/>
              </a:solidFill>
              <a:effectLst/>
              <a:latin typeface="+mj-lt"/>
              <a:ea typeface="Calibri" panose="020F0502020204030204" pitchFamily="34" charset="0"/>
            </a:endParaRPr>
          </a:p>
        </p:txBody>
      </p:sp>
    </p:spTree>
    <p:extLst>
      <p:ext uri="{BB962C8B-B14F-4D97-AF65-F5344CB8AC3E}">
        <p14:creationId xmlns:p14="http://schemas.microsoft.com/office/powerpoint/2010/main" val="13680968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P spid="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p:cNvSpPr txBox="1">
            <a:spLocks/>
          </p:cNvSpPr>
          <p:nvPr/>
        </p:nvSpPr>
        <p:spPr>
          <a:xfrm>
            <a:off x="0" y="1"/>
            <a:ext cx="12192000"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de-CH" sz="4000" dirty="0"/>
              <a:t>	</a:t>
            </a:r>
            <a:r>
              <a:rPr lang="en-US" sz="4000" dirty="0" smtClean="0"/>
              <a:t>Outlook</a:t>
            </a:r>
            <a:endParaRPr lang="en-US" sz="4000" dirty="0"/>
          </a:p>
        </p:txBody>
      </p:sp>
      <p:sp>
        <p:nvSpPr>
          <p:cNvPr id="2" name="Slide Number Placeholder 1"/>
          <p:cNvSpPr>
            <a:spLocks noGrp="1"/>
          </p:cNvSpPr>
          <p:nvPr>
            <p:ph type="sldNum" sz="quarter" idx="12"/>
          </p:nvPr>
        </p:nvSpPr>
        <p:spPr>
          <a:xfrm>
            <a:off x="10913835" y="6356351"/>
            <a:ext cx="668565" cy="365125"/>
          </a:xfrm>
        </p:spPr>
        <p:txBody>
          <a:bodyPr/>
          <a:lstStyle/>
          <a:p>
            <a:fld id="{17918391-D411-FE40-AAD7-861AE5233E0E}" type="slidenum">
              <a:rPr lang="en-US" smtClean="0"/>
              <a:pPr/>
              <a:t>2</a:t>
            </a:fld>
            <a:endParaRPr lang="en-US" dirty="0"/>
          </a:p>
        </p:txBody>
      </p:sp>
      <p:sp>
        <p:nvSpPr>
          <p:cNvPr id="5" name="TextBox 4"/>
          <p:cNvSpPr txBox="1"/>
          <p:nvPr/>
        </p:nvSpPr>
        <p:spPr>
          <a:xfrm flipH="1">
            <a:off x="0" y="979615"/>
            <a:ext cx="9435165" cy="3693319"/>
          </a:xfrm>
          <a:prstGeom prst="rect">
            <a:avLst/>
          </a:prstGeom>
          <a:noFill/>
        </p:spPr>
        <p:txBody>
          <a:bodyPr wrap="square" rtlCol="0">
            <a:spAutoFit/>
          </a:bodyPr>
          <a:lstStyle/>
          <a:p>
            <a:pPr marL="285750" indent="-285750">
              <a:buFont typeface="Arial" panose="020B0604020202020204" pitchFamily="34" charset="0"/>
              <a:buChar char="•"/>
            </a:pPr>
            <a:r>
              <a:rPr lang="en-US" dirty="0"/>
              <a:t>16 T magnet design options for HE-LHC and FCC-</a:t>
            </a:r>
            <a:r>
              <a:rPr lang="en-US" dirty="0" err="1"/>
              <a:t>hh</a:t>
            </a:r>
            <a:r>
              <a:rPr lang="en-US" dirty="0"/>
              <a:t> – an overview</a:t>
            </a:r>
          </a:p>
          <a:p>
            <a:pPr marL="285750" indent="-285750">
              <a:buFont typeface="Arial" panose="020B0604020202020204" pitchFamily="34" charset="0"/>
              <a:buChar char="•"/>
            </a:pPr>
            <a:r>
              <a:rPr lang="en-US" dirty="0"/>
              <a:t>FCC-</a:t>
            </a:r>
            <a:r>
              <a:rPr lang="en-US" dirty="0" err="1"/>
              <a:t>hh</a:t>
            </a:r>
            <a:r>
              <a:rPr lang="en-US" dirty="0"/>
              <a:t> and HE-LHC the same design?</a:t>
            </a:r>
          </a:p>
          <a:p>
            <a:pPr marL="285750" indent="-285750">
              <a:buFont typeface="Arial" panose="020B0604020202020204" pitchFamily="34" charset="0"/>
              <a:buChar char="•"/>
            </a:pPr>
            <a:r>
              <a:rPr lang="en-US" dirty="0"/>
              <a:t>The different design options: cos-</a:t>
            </a:r>
            <a:r>
              <a:rPr lang="en-US" i="1" dirty="0">
                <a:sym typeface="Symbol" panose="05050102010706020507" pitchFamily="18" charset="2"/>
              </a:rPr>
              <a:t></a:t>
            </a:r>
            <a:r>
              <a:rPr lang="en-US" dirty="0">
                <a:sym typeface="Symbol" panose="05050102010706020507" pitchFamily="18" charset="2"/>
              </a:rPr>
              <a:t>, block and common-coil</a:t>
            </a:r>
          </a:p>
          <a:p>
            <a:pPr marL="285750" indent="-285750">
              <a:buFont typeface="Arial" panose="020B0604020202020204" pitchFamily="34" charset="0"/>
              <a:buChar char="•"/>
            </a:pPr>
            <a:r>
              <a:rPr lang="en-US" dirty="0">
                <a:sym typeface="Symbol" panose="05050102010706020507" pitchFamily="18" charset="2"/>
              </a:rPr>
              <a:t>Quench protection (temperature, voltage, structural)</a:t>
            </a:r>
          </a:p>
          <a:p>
            <a:pPr marL="285750" indent="-285750">
              <a:buFont typeface="Arial" panose="020B0604020202020204" pitchFamily="34" charset="0"/>
              <a:buChar char="•"/>
            </a:pPr>
            <a:r>
              <a:rPr lang="en-US" dirty="0">
                <a:sym typeface="Symbol" panose="05050102010706020507" pitchFamily="18" charset="2"/>
              </a:rPr>
              <a:t>Irreversible degradation under transverse </a:t>
            </a:r>
            <a:r>
              <a:rPr lang="en-US" dirty="0" smtClean="0">
                <a:sym typeface="Symbol" panose="05050102010706020507" pitchFamily="18" charset="2"/>
              </a:rPr>
              <a:t>pressure</a:t>
            </a:r>
          </a:p>
          <a:p>
            <a:pPr marL="285750" indent="-285750">
              <a:buFont typeface="Arial" panose="020B0604020202020204" pitchFamily="34" charset="0"/>
              <a:buChar char="•"/>
            </a:pPr>
            <a:r>
              <a:rPr lang="en-US" dirty="0" smtClean="0">
                <a:sym typeface="Symbol" panose="05050102010706020507" pitchFamily="18" charset="2"/>
              </a:rPr>
              <a:t>Heat load</a:t>
            </a:r>
            <a:endParaRPr lang="en-US" dirty="0">
              <a:sym typeface="Symbol" panose="05050102010706020507" pitchFamily="18" charset="2"/>
            </a:endParaRPr>
          </a:p>
          <a:p>
            <a:pPr marL="285750" indent="-285750">
              <a:buFont typeface="Arial" panose="020B0604020202020204" pitchFamily="34" charset="0"/>
              <a:buChar char="•"/>
            </a:pPr>
            <a:r>
              <a:rPr lang="en-US" dirty="0">
                <a:sym typeface="Symbol" panose="05050102010706020507" pitchFamily="18" charset="2"/>
              </a:rPr>
              <a:t>The dipole field quality</a:t>
            </a:r>
          </a:p>
          <a:p>
            <a:pPr marL="285750" indent="-285750">
              <a:buFont typeface="Arial" panose="020B0604020202020204" pitchFamily="34" charset="0"/>
              <a:buChar char="•"/>
            </a:pPr>
            <a:r>
              <a:rPr lang="en-US" dirty="0">
                <a:sym typeface="Symbol" panose="05050102010706020507" pitchFamily="18" charset="2"/>
              </a:rPr>
              <a:t>The cost model </a:t>
            </a:r>
          </a:p>
          <a:p>
            <a:pPr marL="285750" indent="-285750">
              <a:buFont typeface="Arial" panose="020B0604020202020204" pitchFamily="34" charset="0"/>
              <a:buChar char="•"/>
            </a:pPr>
            <a:r>
              <a:rPr lang="en-US" dirty="0">
                <a:sym typeface="Symbol" panose="05050102010706020507" pitchFamily="18" charset="2"/>
              </a:rPr>
              <a:t>Other </a:t>
            </a:r>
            <a:r>
              <a:rPr lang="en-US" dirty="0" smtClean="0">
                <a:sym typeface="Symbol" panose="05050102010706020507" pitchFamily="18" charset="2"/>
              </a:rPr>
              <a:t>magnets</a:t>
            </a:r>
          </a:p>
          <a:p>
            <a:pPr marL="285750" indent="-285750">
              <a:buFont typeface="Arial" panose="020B0604020202020204" pitchFamily="34" charset="0"/>
              <a:buChar char="•"/>
            </a:pPr>
            <a:r>
              <a:rPr lang="en-US" dirty="0" smtClean="0">
                <a:sym typeface="Symbol" panose="05050102010706020507" pitchFamily="18" charset="2"/>
              </a:rPr>
              <a:t>Conclusion</a:t>
            </a:r>
            <a:endParaRPr lang="en-US" dirty="0">
              <a:sym typeface="Symbol" panose="05050102010706020507" pitchFamily="18" charset="2"/>
            </a:endParaRPr>
          </a:p>
          <a:p>
            <a:pPr marL="285750" indent="-285750">
              <a:buFont typeface="Arial" panose="020B0604020202020204" pitchFamily="34" charset="0"/>
              <a:buChar char="•"/>
            </a:pPr>
            <a:endParaRPr lang="en-US" dirty="0" smtClean="0"/>
          </a:p>
          <a:p>
            <a:endParaRPr lang="en-US" dirty="0" smtClean="0"/>
          </a:p>
          <a:p>
            <a:endParaRPr lang="en-GB" dirty="0"/>
          </a:p>
        </p:txBody>
      </p:sp>
    </p:spTree>
    <p:extLst>
      <p:ext uri="{BB962C8B-B14F-4D97-AF65-F5344CB8AC3E}">
        <p14:creationId xmlns:p14="http://schemas.microsoft.com/office/powerpoint/2010/main" val="5951269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41186"/>
            <a:ext cx="12192000" cy="6463308"/>
          </a:xfrm>
          <a:prstGeom prst="rect">
            <a:avLst/>
          </a:prstGeom>
        </p:spPr>
        <p:txBody>
          <a:bodyPr wrap="square">
            <a:spAutoFit/>
          </a:bodyPr>
          <a:lstStyle/>
          <a:p>
            <a:r>
              <a:rPr lang="en-US" b="1" dirty="0" smtClean="0"/>
              <a:t>Systematic field errors</a:t>
            </a:r>
            <a:endParaRPr lang="en-US" b="1" dirty="0"/>
          </a:p>
          <a:p>
            <a:pPr marL="285750" indent="-285750">
              <a:buFont typeface="Arial" panose="020B0604020202020204" pitchFamily="34" charset="0"/>
              <a:buChar char="•"/>
            </a:pPr>
            <a:r>
              <a:rPr lang="en-US" i="1" dirty="0" smtClean="0"/>
              <a:t>g</a:t>
            </a:r>
            <a:r>
              <a:rPr lang="en-US" dirty="0" smtClean="0"/>
              <a:t> : Geometric and saturation can be accurately calculated </a:t>
            </a:r>
            <a:r>
              <a:rPr lang="en-US" dirty="0"/>
              <a:t>using for example </a:t>
            </a:r>
            <a:r>
              <a:rPr lang="en-US" dirty="0" smtClean="0"/>
              <a:t>ROXIE (~10</a:t>
            </a:r>
            <a:r>
              <a:rPr lang="en-US" baseline="30000" dirty="0" smtClean="0"/>
              <a:t>-6</a:t>
            </a:r>
            <a:r>
              <a:rPr lang="en-US" dirty="0" smtClean="0"/>
              <a:t>)</a:t>
            </a:r>
          </a:p>
          <a:p>
            <a:pPr marL="285750" indent="-285750">
              <a:buFont typeface="Arial" panose="020B0604020202020204" pitchFamily="34" charset="0"/>
              <a:buChar char="•"/>
            </a:pPr>
            <a:r>
              <a:rPr lang="en-US" i="1" dirty="0" smtClean="0"/>
              <a:t>p</a:t>
            </a:r>
            <a:r>
              <a:rPr lang="en-US" dirty="0" smtClean="0"/>
              <a:t> : Persistent </a:t>
            </a:r>
            <a:r>
              <a:rPr lang="en-GB" dirty="0" smtClean="0"/>
              <a:t>current induced multipoles. Calculation is performed using a semi-analytical </a:t>
            </a:r>
            <a:r>
              <a:rPr lang="en-GB" dirty="0"/>
              <a:t>hysteresis model for the </a:t>
            </a:r>
            <a:r>
              <a:rPr lang="en-GB" dirty="0" smtClean="0"/>
              <a:t>superconductor, which is implemented </a:t>
            </a:r>
            <a:r>
              <a:rPr lang="en-GB" dirty="0"/>
              <a:t>in ROXIE [</a:t>
            </a:r>
            <a:r>
              <a:rPr lang="en-GB" dirty="0" smtClean="0"/>
              <a:t>1]; successfully verified for LHC magnets and HL-LHC magnets (for Nb</a:t>
            </a:r>
            <a:r>
              <a:rPr lang="en-GB" baseline="-25000" dirty="0" smtClean="0"/>
              <a:t>3</a:t>
            </a:r>
            <a:r>
              <a:rPr lang="en-GB" dirty="0" smtClean="0"/>
              <a:t>Sn with empirical reduction </a:t>
            </a:r>
            <a:r>
              <a:rPr lang="en-GB" dirty="0"/>
              <a:t>of strand magnetization at low field due to flux </a:t>
            </a:r>
            <a:r>
              <a:rPr lang="en-GB" dirty="0" smtClean="0"/>
              <a:t>jumps [2]). The amplitude of the field error depends on:</a:t>
            </a:r>
          </a:p>
          <a:p>
            <a:pPr marL="742950" lvl="1" indent="-285750">
              <a:buFont typeface="Arial" panose="020B0604020202020204" pitchFamily="34" charset="0"/>
              <a:buChar char="•"/>
            </a:pPr>
            <a:r>
              <a:rPr lang="en-GB" dirty="0" smtClean="0"/>
              <a:t>Strand magnetization (</a:t>
            </a:r>
            <a:r>
              <a:rPr lang="en-GB" i="1" dirty="0" err="1" smtClean="0"/>
              <a:t>D</a:t>
            </a:r>
            <a:r>
              <a:rPr lang="en-GB" baseline="-25000" dirty="0" err="1" smtClean="0"/>
              <a:t>eff</a:t>
            </a:r>
            <a:r>
              <a:rPr lang="en-GB" baseline="-25000" dirty="0" smtClean="0"/>
              <a:t> </a:t>
            </a:r>
            <a:r>
              <a:rPr lang="en-GB" dirty="0" smtClean="0"/>
              <a:t>= 20 </a:t>
            </a:r>
            <a:r>
              <a:rPr lang="en-GB" dirty="0" smtClean="0">
                <a:sym typeface="Symbol" panose="05050102010706020507" pitchFamily="18" charset="2"/>
              </a:rPr>
              <a:t>m</a:t>
            </a:r>
            <a:r>
              <a:rPr lang="en-GB" dirty="0" smtClean="0"/>
              <a:t>, </a:t>
            </a:r>
            <a:r>
              <a:rPr lang="en-GB" i="1" dirty="0" err="1" smtClean="0"/>
              <a:t>J</a:t>
            </a:r>
            <a:r>
              <a:rPr lang="en-GB" baseline="-25000" dirty="0" err="1" smtClean="0"/>
              <a:t>c</a:t>
            </a:r>
            <a:r>
              <a:rPr lang="en-GB" baseline="-25000" dirty="0" smtClean="0"/>
              <a:t> </a:t>
            </a:r>
            <a:r>
              <a:rPr lang="en-GB" dirty="0" smtClean="0"/>
              <a:t>(1.9 K, 16 T)= 2300 A/mm</a:t>
            </a:r>
            <a:r>
              <a:rPr lang="en-GB" baseline="30000" dirty="0" smtClean="0"/>
              <a:t>2</a:t>
            </a:r>
            <a:r>
              <a:rPr lang="en-GB" dirty="0" smtClean="0"/>
              <a:t>, and Cu</a:t>
            </a:r>
            <a:r>
              <a:rPr lang="en-US" dirty="0" smtClean="0"/>
              <a:t>/</a:t>
            </a:r>
            <a:r>
              <a:rPr lang="en-GB" dirty="0" err="1" smtClean="0"/>
              <a:t>NonCu</a:t>
            </a:r>
            <a:r>
              <a:rPr lang="en-GB" dirty="0" smtClean="0"/>
              <a:t>) </a:t>
            </a:r>
            <a:r>
              <a:rPr lang="el-GR" dirty="0">
                <a:sym typeface="Symbol" panose="05050102010706020507" pitchFamily="18" charset="2"/>
              </a:rPr>
              <a:t> </a:t>
            </a:r>
            <a:r>
              <a:rPr lang="en-GB" dirty="0" smtClean="0">
                <a:sym typeface="Symbol" panose="05050102010706020507" pitchFamily="18" charset="2"/>
              </a:rPr>
              <a:t>not considering artificial pinning </a:t>
            </a:r>
            <a:endParaRPr lang="en-GB" dirty="0" smtClean="0"/>
          </a:p>
          <a:p>
            <a:pPr marL="742950" lvl="1" indent="-285750">
              <a:buFont typeface="Arial" panose="020B0604020202020204" pitchFamily="34" charset="0"/>
              <a:buChar char="•"/>
            </a:pPr>
            <a:r>
              <a:rPr lang="en-GB" dirty="0" smtClean="0"/>
              <a:t>Coil geometry</a:t>
            </a:r>
          </a:p>
          <a:p>
            <a:pPr marL="742950" lvl="1" indent="-285750">
              <a:buFont typeface="Arial" panose="020B0604020202020204" pitchFamily="34" charset="0"/>
              <a:buChar char="•"/>
            </a:pPr>
            <a:r>
              <a:rPr lang="en-US" dirty="0" smtClean="0"/>
              <a:t>Hysteresis, for nominal cycle on reset current (</a:t>
            </a:r>
            <a:r>
              <a:rPr lang="en-US" i="1" dirty="0" smtClean="0"/>
              <a:t>I</a:t>
            </a:r>
            <a:r>
              <a:rPr lang="en-US" dirty="0" smtClean="0"/>
              <a:t> = 100 A)</a:t>
            </a:r>
            <a:endParaRPr lang="en-GB" dirty="0" smtClean="0"/>
          </a:p>
          <a:p>
            <a:pPr marL="285750" indent="-285750">
              <a:buFont typeface="Arial" panose="020B0604020202020204" pitchFamily="34" charset="0"/>
              <a:buChar char="•"/>
            </a:pPr>
            <a:r>
              <a:rPr lang="en-GB" i="1" dirty="0" smtClean="0"/>
              <a:t>t</a:t>
            </a:r>
            <a:r>
              <a:rPr lang="en-GB" dirty="0" smtClean="0"/>
              <a:t> : transient effects, neglected as ramp rates are relatively small and a high-resistive core in the cable is foreseen</a:t>
            </a:r>
          </a:p>
          <a:p>
            <a:endParaRPr lang="en-GB" dirty="0" smtClean="0"/>
          </a:p>
          <a:p>
            <a:r>
              <a:rPr lang="en-GB" b="1" dirty="0" smtClean="0"/>
              <a:t>Random and uncertainty field errors</a:t>
            </a:r>
            <a:endParaRPr lang="en-GB" b="1" dirty="0"/>
          </a:p>
          <a:p>
            <a:pPr marL="285750" indent="-285750">
              <a:buFont typeface="Arial" panose="020B0604020202020204" pitchFamily="34" charset="0"/>
              <a:buChar char="•"/>
            </a:pPr>
            <a:r>
              <a:rPr lang="en-US" dirty="0" smtClean="0"/>
              <a:t>Geometric errors, </a:t>
            </a:r>
            <a:r>
              <a:rPr lang="en-GB" dirty="0"/>
              <a:t>average displacement of zero and a </a:t>
            </a:r>
            <a:r>
              <a:rPr lang="en-GB" dirty="0" smtClean="0"/>
              <a:t>RMS </a:t>
            </a:r>
            <a:r>
              <a:rPr lang="en-GB" dirty="0"/>
              <a:t>of </a:t>
            </a:r>
            <a:r>
              <a:rPr lang="en-GB" i="1" dirty="0"/>
              <a:t>d</a:t>
            </a:r>
            <a:r>
              <a:rPr lang="en-GB" dirty="0"/>
              <a:t>/√</a:t>
            </a:r>
            <a:r>
              <a:rPr lang="en-GB" dirty="0" smtClean="0"/>
              <a:t>3 (</a:t>
            </a:r>
            <a:r>
              <a:rPr lang="en-GB" i="1" dirty="0" smtClean="0"/>
              <a:t>d </a:t>
            </a:r>
            <a:r>
              <a:rPr lang="en-GB" dirty="0" smtClean="0"/>
              <a:t>= 0.05 mm):</a:t>
            </a:r>
          </a:p>
          <a:p>
            <a:pPr marL="742950" lvl="1" indent="-285750">
              <a:buFont typeface="Arial" panose="020B0604020202020204" pitchFamily="34" charset="0"/>
              <a:buChar char="•"/>
            </a:pPr>
            <a:r>
              <a:rPr lang="en-GB" dirty="0" smtClean="0"/>
              <a:t>Radial </a:t>
            </a:r>
            <a:r>
              <a:rPr lang="en-GB" dirty="0"/>
              <a:t>displacement. </a:t>
            </a:r>
            <a:r>
              <a:rPr lang="en-GB" i="1" dirty="0" err="1" smtClean="0"/>
              <a:t>r</a:t>
            </a:r>
            <a:r>
              <a:rPr lang="en-GB" baseline="-25000" dirty="0" err="1" smtClean="0"/>
              <a:t>min</a:t>
            </a:r>
            <a:r>
              <a:rPr lang="en-GB" dirty="0" smtClean="0"/>
              <a:t> </a:t>
            </a:r>
            <a:r>
              <a:rPr lang="en-GB" dirty="0"/>
              <a:t>= </a:t>
            </a:r>
            <a:r>
              <a:rPr lang="en-GB" i="1" dirty="0"/>
              <a:t>r</a:t>
            </a:r>
            <a:r>
              <a:rPr lang="en-GB" dirty="0"/>
              <a:t> – </a:t>
            </a:r>
            <a:r>
              <a:rPr lang="en-GB" i="1" dirty="0"/>
              <a:t>d </a:t>
            </a:r>
            <a:r>
              <a:rPr lang="en-GB" dirty="0"/>
              <a:t>and </a:t>
            </a:r>
            <a:r>
              <a:rPr lang="en-GB" i="1" dirty="0" err="1"/>
              <a:t>r</a:t>
            </a:r>
            <a:r>
              <a:rPr lang="en-GB" baseline="-25000" dirty="0" err="1"/>
              <a:t>max</a:t>
            </a:r>
            <a:r>
              <a:rPr lang="en-GB" dirty="0"/>
              <a:t> = </a:t>
            </a:r>
            <a:r>
              <a:rPr lang="en-GB" i="1" dirty="0"/>
              <a:t>r </a:t>
            </a:r>
            <a:r>
              <a:rPr lang="en-GB" dirty="0"/>
              <a:t>+ </a:t>
            </a:r>
            <a:r>
              <a:rPr lang="en-GB" i="1" dirty="0"/>
              <a:t>d</a:t>
            </a:r>
            <a:r>
              <a:rPr lang="en-GB" dirty="0"/>
              <a:t>.</a:t>
            </a:r>
          </a:p>
          <a:p>
            <a:pPr marL="742950" lvl="1" indent="-285750">
              <a:buFont typeface="Arial" panose="020B0604020202020204" pitchFamily="34" charset="0"/>
              <a:buChar char="•"/>
            </a:pPr>
            <a:r>
              <a:rPr lang="en-GB" dirty="0" smtClean="0"/>
              <a:t>Angular </a:t>
            </a:r>
            <a:r>
              <a:rPr lang="en-GB" dirty="0"/>
              <a:t>displacement. </a:t>
            </a:r>
            <a:r>
              <a:rPr lang="el-GR" dirty="0"/>
              <a:t>Δφ = </a:t>
            </a:r>
            <a:r>
              <a:rPr lang="en-GB" i="1" dirty="0"/>
              <a:t>d </a:t>
            </a:r>
            <a:r>
              <a:rPr lang="en-GB" dirty="0"/>
              <a:t>/ (</a:t>
            </a:r>
            <a:r>
              <a:rPr lang="en-GB" i="1" dirty="0"/>
              <a:t>r</a:t>
            </a:r>
            <a:r>
              <a:rPr lang="en-GB" dirty="0"/>
              <a:t> + </a:t>
            </a:r>
            <a:r>
              <a:rPr lang="en-GB" i="1" dirty="0" err="1"/>
              <a:t>w</a:t>
            </a:r>
            <a:r>
              <a:rPr lang="en-GB" baseline="-25000" dirty="0" err="1"/>
              <a:t>cable</a:t>
            </a:r>
            <a:r>
              <a:rPr lang="en-GB" dirty="0"/>
              <a:t>/2). </a:t>
            </a:r>
            <a:r>
              <a:rPr lang="el-GR" i="1" dirty="0"/>
              <a:t>φ</a:t>
            </a:r>
            <a:r>
              <a:rPr lang="en-GB" baseline="-25000" dirty="0"/>
              <a:t>min</a:t>
            </a:r>
            <a:r>
              <a:rPr lang="en-GB" dirty="0"/>
              <a:t>= </a:t>
            </a:r>
            <a:r>
              <a:rPr lang="el-GR" i="1" dirty="0"/>
              <a:t>φ</a:t>
            </a:r>
            <a:r>
              <a:rPr lang="el-GR" dirty="0"/>
              <a:t> – Δ</a:t>
            </a:r>
            <a:r>
              <a:rPr lang="el-GR" i="1" dirty="0"/>
              <a:t>φ</a:t>
            </a:r>
            <a:r>
              <a:rPr lang="el-GR" dirty="0"/>
              <a:t> </a:t>
            </a:r>
            <a:r>
              <a:rPr lang="en-GB" dirty="0"/>
              <a:t>and</a:t>
            </a:r>
            <a:r>
              <a:rPr lang="en-GB" i="1" dirty="0"/>
              <a:t> </a:t>
            </a:r>
            <a:r>
              <a:rPr lang="el-GR" i="1" dirty="0"/>
              <a:t>φ</a:t>
            </a:r>
            <a:r>
              <a:rPr lang="en-GB" baseline="-25000" dirty="0"/>
              <a:t>max</a:t>
            </a:r>
            <a:r>
              <a:rPr lang="en-GB" dirty="0"/>
              <a:t>= </a:t>
            </a:r>
            <a:r>
              <a:rPr lang="el-GR" i="1" dirty="0"/>
              <a:t>φ </a:t>
            </a:r>
            <a:r>
              <a:rPr lang="el-GR" dirty="0"/>
              <a:t>+ Δ</a:t>
            </a:r>
            <a:r>
              <a:rPr lang="el-GR" i="1" dirty="0"/>
              <a:t>φ</a:t>
            </a:r>
            <a:r>
              <a:rPr lang="el-GR" dirty="0"/>
              <a:t>.</a:t>
            </a:r>
          </a:p>
          <a:p>
            <a:pPr marL="742950" lvl="1" indent="-285750">
              <a:buFont typeface="Arial" panose="020B0604020202020204" pitchFamily="34" charset="0"/>
              <a:buChar char="•"/>
            </a:pPr>
            <a:r>
              <a:rPr lang="en-GB" dirty="0" smtClean="0"/>
              <a:t>Coil </a:t>
            </a:r>
            <a:r>
              <a:rPr lang="en-GB" dirty="0"/>
              <a:t>block rotation. </a:t>
            </a:r>
            <a:r>
              <a:rPr lang="el-GR" dirty="0"/>
              <a:t>Δ</a:t>
            </a:r>
            <a:r>
              <a:rPr lang="el-GR" i="1" dirty="0"/>
              <a:t>α</a:t>
            </a:r>
            <a:r>
              <a:rPr lang="el-GR" dirty="0"/>
              <a:t> = 2</a:t>
            </a:r>
            <a:r>
              <a:rPr lang="en-GB" i="1" dirty="0"/>
              <a:t>d</a:t>
            </a:r>
            <a:r>
              <a:rPr lang="en-GB" dirty="0"/>
              <a:t> / </a:t>
            </a:r>
            <a:r>
              <a:rPr lang="en-GB" i="1" dirty="0" err="1"/>
              <a:t>w</a:t>
            </a:r>
            <a:r>
              <a:rPr lang="en-GB" baseline="-25000" dirty="0" err="1"/>
              <a:t>cable</a:t>
            </a:r>
            <a:r>
              <a:rPr lang="en-GB" dirty="0"/>
              <a:t>. </a:t>
            </a:r>
            <a:r>
              <a:rPr lang="el-GR" i="1" dirty="0"/>
              <a:t>α</a:t>
            </a:r>
            <a:r>
              <a:rPr lang="en-GB" baseline="-25000" dirty="0"/>
              <a:t>min</a:t>
            </a:r>
            <a:r>
              <a:rPr lang="en-GB" dirty="0"/>
              <a:t>= </a:t>
            </a:r>
            <a:r>
              <a:rPr lang="el-GR" i="1" dirty="0"/>
              <a:t>α</a:t>
            </a:r>
            <a:r>
              <a:rPr lang="el-GR" dirty="0"/>
              <a:t> – Δ</a:t>
            </a:r>
            <a:r>
              <a:rPr lang="el-GR" i="1" dirty="0"/>
              <a:t>α</a:t>
            </a:r>
            <a:r>
              <a:rPr lang="el-GR" dirty="0"/>
              <a:t> </a:t>
            </a:r>
            <a:r>
              <a:rPr lang="en-GB" dirty="0"/>
              <a:t>and </a:t>
            </a:r>
            <a:r>
              <a:rPr lang="el-GR" i="1" dirty="0"/>
              <a:t>α</a:t>
            </a:r>
            <a:r>
              <a:rPr lang="en-GB" baseline="-25000" dirty="0"/>
              <a:t>max</a:t>
            </a:r>
            <a:r>
              <a:rPr lang="en-GB" dirty="0"/>
              <a:t>= </a:t>
            </a:r>
            <a:r>
              <a:rPr lang="el-GR" i="1" dirty="0"/>
              <a:t>α</a:t>
            </a:r>
            <a:r>
              <a:rPr lang="el-GR" dirty="0"/>
              <a:t> + Δ</a:t>
            </a:r>
            <a:r>
              <a:rPr lang="el-GR" i="1" dirty="0"/>
              <a:t>α</a:t>
            </a:r>
            <a:r>
              <a:rPr lang="el-GR" dirty="0" smtClean="0"/>
              <a:t>.</a:t>
            </a:r>
            <a:endParaRPr lang="en-GB" dirty="0" smtClean="0"/>
          </a:p>
          <a:p>
            <a:pPr lvl="1"/>
            <a:r>
              <a:rPr lang="el-GR" dirty="0" smtClean="0">
                <a:sym typeface="Symbol" panose="05050102010706020507" pitchFamily="18" charset="2"/>
              </a:rPr>
              <a:t></a:t>
            </a:r>
            <a:r>
              <a:rPr lang="en-GB" dirty="0" smtClean="0">
                <a:sym typeface="Symbol" panose="05050102010706020507" pitchFamily="18" charset="2"/>
              </a:rPr>
              <a:t>Odd (allowed) multipoles are doubled (good agreement to measurements)</a:t>
            </a:r>
            <a:endParaRPr lang="en-GB" dirty="0" smtClean="0"/>
          </a:p>
          <a:p>
            <a:pPr marL="285750" indent="-285750">
              <a:buFont typeface="Arial" panose="020B0604020202020204" pitchFamily="34" charset="0"/>
              <a:buChar char="•"/>
            </a:pPr>
            <a:r>
              <a:rPr lang="en-US" dirty="0"/>
              <a:t>Persistent current: </a:t>
            </a:r>
            <a:r>
              <a:rPr lang="en-GB" i="1" dirty="0" err="1"/>
              <a:t>J</a:t>
            </a:r>
            <a:r>
              <a:rPr lang="en-GB" baseline="-25000" dirty="0" err="1"/>
              <a:t>c</a:t>
            </a:r>
            <a:r>
              <a:rPr lang="en-GB" dirty="0"/>
              <a:t> ± </a:t>
            </a:r>
            <a:r>
              <a:rPr lang="en-GB" dirty="0" smtClean="0"/>
              <a:t>5% </a:t>
            </a:r>
            <a:r>
              <a:rPr lang="en-GB" dirty="0"/>
              <a:t>with respect to the nominal performance (entire coil)</a:t>
            </a:r>
          </a:p>
          <a:p>
            <a:pPr marL="1200150" lvl="2" indent="-285750">
              <a:buFont typeface="Arial" panose="020B0604020202020204" pitchFamily="34" charset="0"/>
              <a:buChar char="•"/>
            </a:pPr>
            <a:endParaRPr lang="el-GR" dirty="0"/>
          </a:p>
          <a:p>
            <a:pPr marL="742950" lvl="1"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GB" dirty="0"/>
          </a:p>
        </p:txBody>
      </p:sp>
      <p:pic>
        <p:nvPicPr>
          <p:cNvPr id="7" name="Picture 6"/>
          <p:cNvPicPr>
            <a:picLocks noChangeAspect="1"/>
          </p:cNvPicPr>
          <p:nvPr/>
        </p:nvPicPr>
        <p:blipFill rotWithShape="1">
          <a:blip r:embed="rId3"/>
          <a:srcRect t="11566" r="8561" b="5274"/>
          <a:stretch/>
        </p:blipFill>
        <p:spPr>
          <a:xfrm>
            <a:off x="9019080" y="3929204"/>
            <a:ext cx="2831906" cy="2154725"/>
          </a:xfrm>
          <a:prstGeom prst="rect">
            <a:avLst/>
          </a:prstGeom>
        </p:spPr>
      </p:pic>
      <p:sp>
        <p:nvSpPr>
          <p:cNvPr id="3" name="Slide Number Placeholder 2"/>
          <p:cNvSpPr>
            <a:spLocks noGrp="1"/>
          </p:cNvSpPr>
          <p:nvPr>
            <p:ph type="sldNum" sz="quarter" idx="12"/>
          </p:nvPr>
        </p:nvSpPr>
        <p:spPr/>
        <p:txBody>
          <a:bodyPr/>
          <a:lstStyle/>
          <a:p>
            <a:fld id="{17918391-D411-FE40-AAD7-861AE5233E0E}" type="slidenum">
              <a:rPr lang="en-US" smtClean="0"/>
              <a:t>20</a:t>
            </a:fld>
            <a:endParaRPr lang="en-US" dirty="0"/>
          </a:p>
        </p:txBody>
      </p:sp>
      <p:sp>
        <p:nvSpPr>
          <p:cNvPr id="4" name="Title 1"/>
          <p:cNvSpPr txBox="1">
            <a:spLocks/>
          </p:cNvSpPr>
          <p:nvPr/>
        </p:nvSpPr>
        <p:spPr>
          <a:xfrm>
            <a:off x="0" y="1"/>
            <a:ext cx="12192000"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de-CH" sz="4000" dirty="0"/>
              <a:t>	</a:t>
            </a:r>
            <a:r>
              <a:rPr lang="en-GB" sz="4000" dirty="0" smtClean="0"/>
              <a:t>Calculation method &amp; assumptions</a:t>
            </a:r>
            <a:endParaRPr lang="en-US" sz="4000" dirty="0"/>
          </a:p>
        </p:txBody>
      </p:sp>
      <p:sp>
        <p:nvSpPr>
          <p:cNvPr id="2" name="Rectangle 1"/>
          <p:cNvSpPr/>
          <p:nvPr/>
        </p:nvSpPr>
        <p:spPr>
          <a:xfrm>
            <a:off x="721260" y="6263677"/>
            <a:ext cx="8468007" cy="707886"/>
          </a:xfrm>
          <a:prstGeom prst="rect">
            <a:avLst/>
          </a:prstGeom>
        </p:spPr>
        <p:txBody>
          <a:bodyPr wrap="square">
            <a:spAutoFit/>
          </a:bodyPr>
          <a:lstStyle/>
          <a:p>
            <a:r>
              <a:rPr lang="en-GB" sz="1000" dirty="0">
                <a:solidFill>
                  <a:schemeClr val="bg1"/>
                </a:solidFill>
                <a:latin typeface="NimbusRomNo9L-Regu"/>
              </a:rPr>
              <a:t>[1] C. </a:t>
            </a:r>
            <a:r>
              <a:rPr lang="en-GB" sz="1000" dirty="0" err="1">
                <a:solidFill>
                  <a:schemeClr val="bg1"/>
                </a:solidFill>
                <a:latin typeface="NimbusRomNo9L-Regu"/>
              </a:rPr>
              <a:t>Vollinger</a:t>
            </a:r>
            <a:r>
              <a:rPr lang="en-GB" sz="1000" dirty="0">
                <a:solidFill>
                  <a:schemeClr val="bg1"/>
                </a:solidFill>
                <a:latin typeface="NimbusRomNo9L-Regu"/>
              </a:rPr>
              <a:t>, Superconductor magnetization modelling for the numerical calculation of field errors in accelerator magnets. PhD thesis, 2002, </a:t>
            </a:r>
            <a:r>
              <a:rPr lang="en-GB" sz="1000" dirty="0">
                <a:solidFill>
                  <a:schemeClr val="bg1"/>
                </a:solidFill>
                <a:latin typeface="NimbusRomNo9L-Regu"/>
                <a:hlinkClick r:id="rId4"/>
              </a:rPr>
              <a:t>https://</a:t>
            </a:r>
            <a:r>
              <a:rPr lang="en-GB" sz="1000" dirty="0" smtClean="0">
                <a:solidFill>
                  <a:schemeClr val="bg1"/>
                </a:solidFill>
                <a:latin typeface="NimbusRomNo9L-Regu"/>
                <a:hlinkClick r:id="rId4"/>
              </a:rPr>
              <a:t>cds.cern.ch/record/633599/files/thesis-2003-022.pdf</a:t>
            </a:r>
            <a:r>
              <a:rPr lang="en-GB" sz="1000" dirty="0" smtClean="0">
                <a:solidFill>
                  <a:schemeClr val="bg1"/>
                </a:solidFill>
                <a:latin typeface="NimbusRomNo9L-Regu"/>
              </a:rPr>
              <a:t> </a:t>
            </a:r>
          </a:p>
          <a:p>
            <a:r>
              <a:rPr lang="en-GB" sz="1000" dirty="0">
                <a:solidFill>
                  <a:schemeClr val="bg1"/>
                </a:solidFill>
                <a:latin typeface="NimbusRomNo9L-Regu"/>
              </a:rPr>
              <a:t>[2] S. Izquierdo </a:t>
            </a:r>
            <a:r>
              <a:rPr lang="en-GB" sz="1000" dirty="0" smtClean="0">
                <a:solidFill>
                  <a:schemeClr val="bg1"/>
                </a:solidFill>
                <a:latin typeface="NimbusRomNo9L-Regu"/>
              </a:rPr>
              <a:t>Bermudez et al., </a:t>
            </a:r>
            <a:r>
              <a:rPr lang="en-GB" sz="1000" dirty="0">
                <a:solidFill>
                  <a:schemeClr val="bg1"/>
                </a:solidFill>
                <a:latin typeface="NimbusRomNo9L-Regu"/>
              </a:rPr>
              <a:t>Persistent Current Magnetization effects in High-Field Superconducting Accelerator magnets, IEEE </a:t>
            </a:r>
            <a:r>
              <a:rPr lang="en-GB" sz="1000" dirty="0" smtClean="0">
                <a:solidFill>
                  <a:schemeClr val="bg1"/>
                </a:solidFill>
                <a:latin typeface="NimbusRomNo9L-Regu"/>
              </a:rPr>
              <a:t>2016.</a:t>
            </a:r>
            <a:endParaRPr lang="en-GB" sz="1000" dirty="0">
              <a:solidFill>
                <a:schemeClr val="bg1"/>
              </a:solidFill>
              <a:latin typeface="NimbusRomNo9L-Regu"/>
            </a:endParaRPr>
          </a:p>
          <a:p>
            <a:endParaRPr lang="en-GB" sz="1000" dirty="0"/>
          </a:p>
        </p:txBody>
      </p:sp>
    </p:spTree>
    <p:extLst>
      <p:ext uri="{BB962C8B-B14F-4D97-AF65-F5344CB8AC3E}">
        <p14:creationId xmlns:p14="http://schemas.microsoft.com/office/powerpoint/2010/main" val="135353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918391-D411-FE40-AAD7-861AE5233E0E}" type="slidenum">
              <a:rPr lang="en-US" smtClean="0"/>
              <a:t>21</a:t>
            </a:fld>
            <a:endParaRPr lang="en-US" dirty="0"/>
          </a:p>
        </p:txBody>
      </p:sp>
      <p:sp>
        <p:nvSpPr>
          <p:cNvPr id="4" name="Title 1"/>
          <p:cNvSpPr txBox="1">
            <a:spLocks/>
          </p:cNvSpPr>
          <p:nvPr/>
        </p:nvSpPr>
        <p:spPr>
          <a:xfrm>
            <a:off x="0" y="1"/>
            <a:ext cx="12192000"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en-GB" sz="4000" dirty="0" smtClean="0"/>
              <a:t>Field quality table for 3.3 </a:t>
            </a:r>
            <a:r>
              <a:rPr lang="en-GB" sz="4000" dirty="0" err="1" smtClean="0"/>
              <a:t>TeV</a:t>
            </a:r>
            <a:r>
              <a:rPr lang="en-GB" sz="4000" dirty="0" smtClean="0"/>
              <a:t> (LHC injection, 1.1 T)</a:t>
            </a:r>
            <a:endParaRPr lang="en-US" sz="4000" dirty="0"/>
          </a:p>
        </p:txBody>
      </p:sp>
      <p:sp>
        <p:nvSpPr>
          <p:cNvPr id="6" name="Rectangle 5"/>
          <p:cNvSpPr/>
          <p:nvPr/>
        </p:nvSpPr>
        <p:spPr>
          <a:xfrm>
            <a:off x="872252" y="6352144"/>
            <a:ext cx="3583032" cy="369332"/>
          </a:xfrm>
          <a:prstGeom prst="rect">
            <a:avLst/>
          </a:prstGeom>
        </p:spPr>
        <p:txBody>
          <a:bodyPr wrap="none">
            <a:spAutoFit/>
          </a:bodyPr>
          <a:lstStyle/>
          <a:p>
            <a:r>
              <a:rPr lang="en-GB" dirty="0" smtClean="0">
                <a:solidFill>
                  <a:schemeClr val="bg1"/>
                </a:solidFill>
                <a:latin typeface="+mj-lt"/>
              </a:rPr>
              <a:t>Courtesy S</a:t>
            </a:r>
            <a:r>
              <a:rPr lang="en-GB" dirty="0">
                <a:solidFill>
                  <a:schemeClr val="bg1"/>
                </a:solidFill>
                <a:latin typeface="+mj-lt"/>
              </a:rPr>
              <a:t>. Izquierdo Bermudez </a:t>
            </a:r>
            <a:endParaRPr lang="en-GB" dirty="0">
              <a:latin typeface="+mj-lt"/>
            </a:endParaRPr>
          </a:p>
        </p:txBody>
      </p:sp>
      <p:sp>
        <p:nvSpPr>
          <p:cNvPr id="8" name="TextBox 7"/>
          <p:cNvSpPr txBox="1"/>
          <p:nvPr/>
        </p:nvSpPr>
        <p:spPr>
          <a:xfrm>
            <a:off x="6503841" y="873430"/>
            <a:ext cx="2741456" cy="553998"/>
          </a:xfrm>
          <a:prstGeom prst="rect">
            <a:avLst/>
          </a:prstGeom>
          <a:noFill/>
        </p:spPr>
        <p:txBody>
          <a:bodyPr wrap="none" rtlCol="0">
            <a:spAutoFit/>
          </a:bodyPr>
          <a:lstStyle/>
          <a:p>
            <a:r>
              <a:rPr lang="en-US" sz="1000" dirty="0" smtClean="0"/>
              <a:t>Systematic:</a:t>
            </a:r>
          </a:p>
          <a:p>
            <a:r>
              <a:rPr lang="en-US" sz="1000" dirty="0" smtClean="0"/>
              <a:t>Injection = Geometric + Persistent</a:t>
            </a:r>
          </a:p>
          <a:p>
            <a:r>
              <a:rPr lang="en-US" sz="1000" dirty="0" smtClean="0"/>
              <a:t>High Field/Collision = Geometric + Saturation</a:t>
            </a:r>
            <a:endParaRPr lang="en-GB" sz="1000" dirty="0"/>
          </a:p>
        </p:txBody>
      </p:sp>
      <p:pic>
        <p:nvPicPr>
          <p:cNvPr id="19"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712" y="1427428"/>
            <a:ext cx="3073907" cy="23113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5829" y="3774623"/>
            <a:ext cx="3020790" cy="227742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rot="20473538">
            <a:off x="7121239" y="2756327"/>
            <a:ext cx="1766653" cy="246221"/>
          </a:xfrm>
          <a:prstGeom prst="rect">
            <a:avLst/>
          </a:prstGeom>
          <a:noFill/>
        </p:spPr>
        <p:txBody>
          <a:bodyPr wrap="square" rtlCol="0">
            <a:spAutoFit/>
          </a:bodyPr>
          <a:lstStyle/>
          <a:p>
            <a:r>
              <a:rPr lang="en-US" sz="1000" dirty="0" smtClean="0">
                <a:solidFill>
                  <a:schemeClr val="accent1">
                    <a:lumMod val="10000"/>
                  </a:schemeClr>
                </a:solidFill>
              </a:rPr>
              <a:t>Beam acceleration </a:t>
            </a:r>
            <a:endParaRPr lang="en-GB" sz="1000" dirty="0">
              <a:solidFill>
                <a:schemeClr val="accent1">
                  <a:lumMod val="10000"/>
                </a:schemeClr>
              </a:solidFill>
            </a:endParaRPr>
          </a:p>
        </p:txBody>
      </p:sp>
      <p:cxnSp>
        <p:nvCxnSpPr>
          <p:cNvPr id="23" name="Straight Arrow Connector 22"/>
          <p:cNvCxnSpPr/>
          <p:nvPr/>
        </p:nvCxnSpPr>
        <p:spPr>
          <a:xfrm flipV="1">
            <a:off x="7233356" y="2728424"/>
            <a:ext cx="923765" cy="302028"/>
          </a:xfrm>
          <a:prstGeom prst="straightConnector1">
            <a:avLst/>
          </a:prstGeom>
          <a:ln>
            <a:solidFill>
              <a:schemeClr val="accent1">
                <a:lumMod val="1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rot="256760">
            <a:off x="6982897" y="4545066"/>
            <a:ext cx="1766653" cy="246221"/>
          </a:xfrm>
          <a:prstGeom prst="rect">
            <a:avLst/>
          </a:prstGeom>
          <a:noFill/>
        </p:spPr>
        <p:txBody>
          <a:bodyPr wrap="square" rtlCol="0">
            <a:spAutoFit/>
          </a:bodyPr>
          <a:lstStyle/>
          <a:p>
            <a:r>
              <a:rPr lang="en-US" sz="1000" dirty="0" smtClean="0">
                <a:solidFill>
                  <a:schemeClr val="accent1">
                    <a:lumMod val="10000"/>
                  </a:schemeClr>
                </a:solidFill>
              </a:rPr>
              <a:t>Beam acceleration </a:t>
            </a:r>
            <a:endParaRPr lang="en-GB" sz="1000" dirty="0">
              <a:solidFill>
                <a:schemeClr val="accent1">
                  <a:lumMod val="10000"/>
                </a:schemeClr>
              </a:solidFill>
            </a:endParaRPr>
          </a:p>
        </p:txBody>
      </p:sp>
      <p:cxnSp>
        <p:nvCxnSpPr>
          <p:cNvPr id="25" name="Straight Arrow Connector 24"/>
          <p:cNvCxnSpPr/>
          <p:nvPr/>
        </p:nvCxnSpPr>
        <p:spPr>
          <a:xfrm>
            <a:off x="7128615" y="4728501"/>
            <a:ext cx="902618" cy="68003"/>
          </a:xfrm>
          <a:prstGeom prst="straightConnector1">
            <a:avLst/>
          </a:prstGeom>
          <a:ln>
            <a:solidFill>
              <a:schemeClr val="accent1">
                <a:lumMod val="10000"/>
              </a:schemeClr>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2" name="Object 1"/>
          <p:cNvGraphicFramePr>
            <a:graphicFrameLocks noChangeAspect="1"/>
          </p:cNvGraphicFramePr>
          <p:nvPr>
            <p:extLst>
              <p:ext uri="{D42A27DB-BD31-4B8C-83A1-F6EECF244321}">
                <p14:modId xmlns:p14="http://schemas.microsoft.com/office/powerpoint/2010/main" val="145118583"/>
              </p:ext>
            </p:extLst>
          </p:nvPr>
        </p:nvGraphicFramePr>
        <p:xfrm>
          <a:off x="546751" y="956562"/>
          <a:ext cx="5737372" cy="5095484"/>
        </p:xfrm>
        <a:graphic>
          <a:graphicData uri="http://schemas.openxmlformats.org/presentationml/2006/ole">
            <mc:AlternateContent xmlns:mc="http://schemas.openxmlformats.org/markup-compatibility/2006">
              <mc:Choice xmlns:v="urn:schemas-microsoft-com:vml" Requires="v">
                <p:oleObj spid="_x0000_s10335" name="Worksheet" r:id="rId6" imgW="6896129" imgH="6124575" progId="Excel.Sheet.12">
                  <p:embed/>
                </p:oleObj>
              </mc:Choice>
              <mc:Fallback>
                <p:oleObj name="Worksheet" r:id="rId6" imgW="6896129" imgH="6124575" progId="Excel.Sheet.12">
                  <p:embed/>
                  <p:pic>
                    <p:nvPicPr>
                      <p:cNvPr id="0" name=""/>
                      <p:cNvPicPr/>
                      <p:nvPr/>
                    </p:nvPicPr>
                    <p:blipFill>
                      <a:blip r:embed="rId7"/>
                      <a:stretch>
                        <a:fillRect/>
                      </a:stretch>
                    </p:blipFill>
                    <p:spPr>
                      <a:xfrm>
                        <a:off x="546751" y="956562"/>
                        <a:ext cx="5737372" cy="5095484"/>
                      </a:xfrm>
                      <a:prstGeom prst="rect">
                        <a:avLst/>
                      </a:prstGeom>
                    </p:spPr>
                  </p:pic>
                </p:oleObj>
              </mc:Fallback>
            </mc:AlternateContent>
          </a:graphicData>
        </a:graphic>
      </p:graphicFrame>
      <p:sp>
        <p:nvSpPr>
          <p:cNvPr id="5" name="TextBox 4"/>
          <p:cNvSpPr txBox="1"/>
          <p:nvPr/>
        </p:nvSpPr>
        <p:spPr>
          <a:xfrm>
            <a:off x="9245298" y="1528095"/>
            <a:ext cx="2946702" cy="2031325"/>
          </a:xfrm>
          <a:prstGeom prst="rect">
            <a:avLst/>
          </a:prstGeom>
          <a:noFill/>
        </p:spPr>
        <p:txBody>
          <a:bodyPr wrap="square" rtlCol="0">
            <a:spAutoFit/>
          </a:bodyPr>
          <a:lstStyle/>
          <a:p>
            <a:pPr marL="285750" indent="-285750">
              <a:buFont typeface="Arial" panose="020B0604020202020204" pitchFamily="34" charset="0"/>
              <a:buChar char="•"/>
            </a:pPr>
            <a:r>
              <a:rPr lang="en-US" i="1" dirty="0" smtClean="0"/>
              <a:t>b</a:t>
            </a:r>
            <a:r>
              <a:rPr lang="en-US" baseline="-25000" dirty="0" smtClean="0"/>
              <a:t>2</a:t>
            </a:r>
            <a:r>
              <a:rPr lang="en-US" dirty="0" smtClean="0"/>
              <a:t> reduction would be beneficial</a:t>
            </a:r>
            <a:endParaRPr lang="en-US" i="1" dirty="0" smtClean="0"/>
          </a:p>
          <a:p>
            <a:pPr marL="285750" indent="-285750">
              <a:buFont typeface="Arial" panose="020B0604020202020204" pitchFamily="34" charset="0"/>
              <a:buChar char="•"/>
            </a:pPr>
            <a:r>
              <a:rPr lang="en-US" i="1" dirty="0" smtClean="0"/>
              <a:t>b</a:t>
            </a:r>
            <a:r>
              <a:rPr lang="en-US" baseline="-25000" dirty="0" smtClean="0"/>
              <a:t>3</a:t>
            </a:r>
            <a:r>
              <a:rPr lang="en-US" dirty="0" smtClean="0"/>
              <a:t> correction requires spool pieces to be aligned with ~0.1 mm or ~5 times smaller </a:t>
            </a:r>
            <a:r>
              <a:rPr lang="en-US" i="1" dirty="0" smtClean="0"/>
              <a:t>b</a:t>
            </a:r>
            <a:r>
              <a:rPr lang="en-US" baseline="-25000" dirty="0" smtClean="0"/>
              <a:t>3 </a:t>
            </a:r>
            <a:r>
              <a:rPr lang="en-US" dirty="0"/>
              <a:t>for </a:t>
            </a:r>
            <a:r>
              <a:rPr lang="en-US" dirty="0" smtClean="0"/>
              <a:t>an alignment of 0.5 mm</a:t>
            </a:r>
            <a:endParaRPr lang="en-GB" dirty="0"/>
          </a:p>
        </p:txBody>
      </p:sp>
    </p:spTree>
    <p:extLst>
      <p:ext uri="{BB962C8B-B14F-4D97-AF65-F5344CB8AC3E}">
        <p14:creationId xmlns:p14="http://schemas.microsoft.com/office/powerpoint/2010/main" val="25557242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918391-D411-FE40-AAD7-861AE5233E0E}" type="slidenum">
              <a:rPr lang="en-US" smtClean="0"/>
              <a:t>22</a:t>
            </a:fld>
            <a:endParaRPr lang="en-US" dirty="0"/>
          </a:p>
        </p:txBody>
      </p:sp>
      <p:sp>
        <p:nvSpPr>
          <p:cNvPr id="4" name="Title 1"/>
          <p:cNvSpPr txBox="1">
            <a:spLocks/>
          </p:cNvSpPr>
          <p:nvPr/>
        </p:nvSpPr>
        <p:spPr>
          <a:xfrm>
            <a:off x="0" y="1"/>
            <a:ext cx="12192000"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en-GB" sz="4000" dirty="0" smtClean="0"/>
              <a:t>Field quality table for 1.3 </a:t>
            </a:r>
            <a:r>
              <a:rPr lang="en-GB" sz="4000" dirty="0" err="1" smtClean="0"/>
              <a:t>TeV</a:t>
            </a:r>
            <a:r>
              <a:rPr lang="en-GB" sz="4000" dirty="0" smtClean="0"/>
              <a:t> (</a:t>
            </a:r>
            <a:r>
              <a:rPr lang="en-GB" sz="4000" dirty="0" err="1" smtClean="0"/>
              <a:t>scSPS</a:t>
            </a:r>
            <a:r>
              <a:rPr lang="en-GB" sz="4000" dirty="0" smtClean="0"/>
              <a:t> injection, 0.4 T)</a:t>
            </a:r>
            <a:endParaRPr lang="en-US" sz="4000" dirty="0"/>
          </a:p>
        </p:txBody>
      </p:sp>
      <p:sp>
        <p:nvSpPr>
          <p:cNvPr id="6" name="Rectangle 5"/>
          <p:cNvSpPr/>
          <p:nvPr/>
        </p:nvSpPr>
        <p:spPr>
          <a:xfrm>
            <a:off x="872252" y="6352144"/>
            <a:ext cx="3583032" cy="369332"/>
          </a:xfrm>
          <a:prstGeom prst="rect">
            <a:avLst/>
          </a:prstGeom>
        </p:spPr>
        <p:txBody>
          <a:bodyPr wrap="none">
            <a:spAutoFit/>
          </a:bodyPr>
          <a:lstStyle/>
          <a:p>
            <a:r>
              <a:rPr lang="en-GB" dirty="0" smtClean="0">
                <a:solidFill>
                  <a:schemeClr val="bg1"/>
                </a:solidFill>
                <a:latin typeface="NimbusRomNo9L-Regu"/>
              </a:rPr>
              <a:t>Courtesy S</a:t>
            </a:r>
            <a:r>
              <a:rPr lang="en-GB" dirty="0">
                <a:solidFill>
                  <a:schemeClr val="bg1"/>
                </a:solidFill>
                <a:latin typeface="NimbusRomNo9L-Regu"/>
              </a:rPr>
              <a:t>. Izquierdo Bermudez </a:t>
            </a:r>
            <a:endParaRPr lang="en-GB" dirty="0"/>
          </a:p>
        </p:txBody>
      </p:sp>
      <p:sp>
        <p:nvSpPr>
          <p:cNvPr id="8" name="TextBox 7"/>
          <p:cNvSpPr txBox="1"/>
          <p:nvPr/>
        </p:nvSpPr>
        <p:spPr>
          <a:xfrm>
            <a:off x="7009164" y="873430"/>
            <a:ext cx="2741456" cy="553998"/>
          </a:xfrm>
          <a:prstGeom prst="rect">
            <a:avLst/>
          </a:prstGeom>
          <a:noFill/>
        </p:spPr>
        <p:txBody>
          <a:bodyPr wrap="none" rtlCol="0">
            <a:spAutoFit/>
          </a:bodyPr>
          <a:lstStyle/>
          <a:p>
            <a:r>
              <a:rPr lang="en-US" sz="1000" dirty="0" smtClean="0"/>
              <a:t>Systematic:</a:t>
            </a:r>
          </a:p>
          <a:p>
            <a:r>
              <a:rPr lang="en-US" sz="1000" dirty="0" smtClean="0"/>
              <a:t>Injection = Geometric + Persistent</a:t>
            </a:r>
          </a:p>
          <a:p>
            <a:r>
              <a:rPr lang="en-US" sz="1000" dirty="0" smtClean="0"/>
              <a:t>High Field/Collision = Geometric + Saturation</a:t>
            </a:r>
            <a:endParaRPr lang="en-GB" sz="1000" dirty="0"/>
          </a:p>
        </p:txBody>
      </p:sp>
      <p:pic>
        <p:nvPicPr>
          <p:cNvPr id="19"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3988" y="1427428"/>
            <a:ext cx="3073907" cy="23113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7105" y="3774623"/>
            <a:ext cx="3020790" cy="227742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rot="20473538">
            <a:off x="8372515" y="2756327"/>
            <a:ext cx="1766653" cy="246221"/>
          </a:xfrm>
          <a:prstGeom prst="rect">
            <a:avLst/>
          </a:prstGeom>
          <a:noFill/>
        </p:spPr>
        <p:txBody>
          <a:bodyPr wrap="square" rtlCol="0">
            <a:spAutoFit/>
          </a:bodyPr>
          <a:lstStyle/>
          <a:p>
            <a:r>
              <a:rPr lang="en-US" sz="1000" dirty="0" smtClean="0">
                <a:solidFill>
                  <a:schemeClr val="accent1">
                    <a:lumMod val="10000"/>
                  </a:schemeClr>
                </a:solidFill>
              </a:rPr>
              <a:t>Beam acceleration </a:t>
            </a:r>
            <a:endParaRPr lang="en-GB" sz="1000" dirty="0">
              <a:solidFill>
                <a:schemeClr val="accent1">
                  <a:lumMod val="10000"/>
                </a:schemeClr>
              </a:solidFill>
            </a:endParaRPr>
          </a:p>
        </p:txBody>
      </p:sp>
      <p:cxnSp>
        <p:nvCxnSpPr>
          <p:cNvPr id="23" name="Straight Arrow Connector 22"/>
          <p:cNvCxnSpPr/>
          <p:nvPr/>
        </p:nvCxnSpPr>
        <p:spPr>
          <a:xfrm flipV="1">
            <a:off x="8484632" y="2728424"/>
            <a:ext cx="923765" cy="302028"/>
          </a:xfrm>
          <a:prstGeom prst="straightConnector1">
            <a:avLst/>
          </a:prstGeom>
          <a:ln>
            <a:solidFill>
              <a:schemeClr val="accent1">
                <a:lumMod val="1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rot="256760">
            <a:off x="8234173" y="4545066"/>
            <a:ext cx="1766653" cy="246221"/>
          </a:xfrm>
          <a:prstGeom prst="rect">
            <a:avLst/>
          </a:prstGeom>
          <a:noFill/>
        </p:spPr>
        <p:txBody>
          <a:bodyPr wrap="square" rtlCol="0">
            <a:spAutoFit/>
          </a:bodyPr>
          <a:lstStyle/>
          <a:p>
            <a:r>
              <a:rPr lang="en-US" sz="1000" dirty="0" smtClean="0">
                <a:solidFill>
                  <a:schemeClr val="accent1">
                    <a:lumMod val="10000"/>
                  </a:schemeClr>
                </a:solidFill>
              </a:rPr>
              <a:t>Beam acceleration </a:t>
            </a:r>
            <a:endParaRPr lang="en-GB" sz="1000" dirty="0">
              <a:solidFill>
                <a:schemeClr val="accent1">
                  <a:lumMod val="10000"/>
                </a:schemeClr>
              </a:solidFill>
            </a:endParaRPr>
          </a:p>
        </p:txBody>
      </p:sp>
      <p:cxnSp>
        <p:nvCxnSpPr>
          <p:cNvPr id="25" name="Straight Arrow Connector 24"/>
          <p:cNvCxnSpPr/>
          <p:nvPr/>
        </p:nvCxnSpPr>
        <p:spPr>
          <a:xfrm>
            <a:off x="8379891" y="4728501"/>
            <a:ext cx="902618" cy="68003"/>
          </a:xfrm>
          <a:prstGeom prst="straightConnector1">
            <a:avLst/>
          </a:prstGeom>
          <a:ln>
            <a:solidFill>
              <a:schemeClr val="accent1">
                <a:lumMod val="10000"/>
              </a:schemeClr>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7" name="Object 6"/>
          <p:cNvGraphicFramePr>
            <a:graphicFrameLocks noChangeAspect="1"/>
          </p:cNvGraphicFramePr>
          <p:nvPr>
            <p:extLst>
              <p:ext uri="{D42A27DB-BD31-4B8C-83A1-F6EECF244321}">
                <p14:modId xmlns:p14="http://schemas.microsoft.com/office/powerpoint/2010/main" val="2318202001"/>
              </p:ext>
            </p:extLst>
          </p:nvPr>
        </p:nvGraphicFramePr>
        <p:xfrm>
          <a:off x="547200" y="957600"/>
          <a:ext cx="5775313" cy="5094000"/>
        </p:xfrm>
        <a:graphic>
          <a:graphicData uri="http://schemas.openxmlformats.org/presentationml/2006/ole">
            <mc:AlternateContent xmlns:mc="http://schemas.openxmlformats.org/markup-compatibility/2006">
              <mc:Choice xmlns:v="urn:schemas-microsoft-com:vml" Requires="v">
                <p:oleObj spid="_x0000_s9310" name="Worksheet" r:id="rId6" imgW="6943791" imgH="6124575" progId="Excel.Sheet.12">
                  <p:embed/>
                </p:oleObj>
              </mc:Choice>
              <mc:Fallback>
                <p:oleObj name="Worksheet" r:id="rId6" imgW="6943791" imgH="6124575" progId="Excel.Sheet.12">
                  <p:embed/>
                  <p:pic>
                    <p:nvPicPr>
                      <p:cNvPr id="0" name=""/>
                      <p:cNvPicPr/>
                      <p:nvPr/>
                    </p:nvPicPr>
                    <p:blipFill>
                      <a:blip r:embed="rId7"/>
                      <a:stretch>
                        <a:fillRect/>
                      </a:stretch>
                    </p:blipFill>
                    <p:spPr>
                      <a:xfrm>
                        <a:off x="547200" y="957600"/>
                        <a:ext cx="5775313" cy="5094000"/>
                      </a:xfrm>
                      <a:prstGeom prst="rect">
                        <a:avLst/>
                      </a:prstGeom>
                    </p:spPr>
                  </p:pic>
                </p:oleObj>
              </mc:Fallback>
            </mc:AlternateContent>
          </a:graphicData>
        </a:graphic>
      </p:graphicFrame>
    </p:spTree>
    <p:extLst>
      <p:ext uri="{BB962C8B-B14F-4D97-AF65-F5344CB8AC3E}">
        <p14:creationId xmlns:p14="http://schemas.microsoft.com/office/powerpoint/2010/main" val="41578783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p:cNvSpPr txBox="1">
            <a:spLocks/>
          </p:cNvSpPr>
          <p:nvPr/>
        </p:nvSpPr>
        <p:spPr>
          <a:xfrm>
            <a:off x="-1" y="1"/>
            <a:ext cx="12191999"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de-CH" sz="4000" dirty="0"/>
              <a:t>	</a:t>
            </a:r>
            <a:r>
              <a:rPr lang="en-GB" sz="4000" dirty="0" smtClean="0"/>
              <a:t>Target cost for HE-LHC</a:t>
            </a:r>
            <a:r>
              <a:rPr lang="en-GB" sz="4000" dirty="0"/>
              <a:t>/FCC </a:t>
            </a:r>
            <a:r>
              <a:rPr lang="en-GB" sz="4000" dirty="0" smtClean="0"/>
              <a:t>dipoles</a:t>
            </a:r>
            <a:endParaRPr lang="en-US" sz="4000" dirty="0"/>
          </a:p>
        </p:txBody>
      </p:sp>
      <p:sp>
        <p:nvSpPr>
          <p:cNvPr id="6" name="TextBox 5"/>
          <p:cNvSpPr txBox="1"/>
          <p:nvPr/>
        </p:nvSpPr>
        <p:spPr>
          <a:xfrm>
            <a:off x="0" y="972001"/>
            <a:ext cx="12191999" cy="463203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dirty="0"/>
              <a:t>Scaling the </a:t>
            </a:r>
            <a:r>
              <a:rPr lang="en-GB" dirty="0" smtClean="0"/>
              <a:t>HE-LHC </a:t>
            </a:r>
            <a:r>
              <a:rPr lang="en-GB" dirty="0"/>
              <a:t>dipole magnet cost from LHC, taking the higher complexity and double number of coil layers into </a:t>
            </a:r>
            <a:r>
              <a:rPr lang="en-GB" dirty="0" smtClean="0"/>
              <a:t>account (double the cost +20%) and magnet assembly (+20%), </a:t>
            </a:r>
            <a:r>
              <a:rPr lang="en-GB" dirty="0"/>
              <a:t>would yield a target cost for </a:t>
            </a:r>
            <a:r>
              <a:rPr lang="en-GB" dirty="0" smtClean="0"/>
              <a:t>coil fabrication and assembly </a:t>
            </a:r>
            <a:r>
              <a:rPr lang="en-GB" dirty="0"/>
              <a:t>of about </a:t>
            </a:r>
            <a:r>
              <a:rPr lang="en-GB" dirty="0" smtClean="0"/>
              <a:t>600</a:t>
            </a:r>
            <a:r>
              <a:rPr lang="en-GB" dirty="0"/>
              <a:t> </a:t>
            </a:r>
            <a:r>
              <a:rPr lang="en-GB" dirty="0" err="1" smtClean="0"/>
              <a:t>kEUR</a:t>
            </a:r>
            <a:r>
              <a:rPr lang="en-GB" dirty="0" smtClean="0"/>
              <a:t>/magnet, and for </a:t>
            </a:r>
            <a:r>
              <a:rPr lang="en-GB" dirty="0"/>
              <a:t>parts of about </a:t>
            </a:r>
            <a:r>
              <a:rPr lang="en-GB" dirty="0" smtClean="0"/>
              <a:t>420 </a:t>
            </a:r>
            <a:r>
              <a:rPr lang="en-GB" dirty="0" err="1"/>
              <a:t>kEUR</a:t>
            </a:r>
            <a:r>
              <a:rPr lang="en-GB" dirty="0"/>
              <a:t>/magnet </a:t>
            </a:r>
            <a:r>
              <a:rPr lang="en-GB" dirty="0" smtClean="0"/>
              <a:t>(30</a:t>
            </a:r>
            <a:r>
              <a:rPr lang="en-GB" dirty="0"/>
              <a:t>% above LHC</a:t>
            </a:r>
            <a:r>
              <a:rPr lang="en-GB" dirty="0" smtClean="0"/>
              <a:t>)</a:t>
            </a:r>
          </a:p>
          <a:p>
            <a:pPr marL="285750" indent="-285750">
              <a:spcAft>
                <a:spcPts val="600"/>
              </a:spcAft>
              <a:buFont typeface="Arial" panose="020B0604020202020204" pitchFamily="34" charset="0"/>
              <a:buChar char="•"/>
            </a:pPr>
            <a:r>
              <a:rPr lang="en-GB" dirty="0" smtClean="0"/>
              <a:t>According </a:t>
            </a:r>
            <a:r>
              <a:rPr lang="en-GB" dirty="0"/>
              <a:t>to the present cost model the target cost for a 16 T magnet for </a:t>
            </a:r>
            <a:r>
              <a:rPr lang="en-GB" dirty="0" smtClean="0"/>
              <a:t>HE-LHC </a:t>
            </a:r>
            <a:r>
              <a:rPr lang="en-GB" dirty="0"/>
              <a:t>built according to the cos-</a:t>
            </a:r>
            <a:r>
              <a:rPr lang="en-GB" i="1" dirty="0" smtClean="0">
                <a:sym typeface="Symbol" panose="05050102010706020507" pitchFamily="18" charset="2"/>
              </a:rPr>
              <a:t> </a:t>
            </a:r>
            <a:r>
              <a:rPr lang="en-GB" dirty="0" smtClean="0"/>
              <a:t>design </a:t>
            </a:r>
            <a:r>
              <a:rPr lang="en-GB" dirty="0"/>
              <a:t>would be:</a:t>
            </a:r>
          </a:p>
          <a:p>
            <a:pPr lvl="2"/>
            <a:r>
              <a:rPr lang="en-GB" dirty="0" smtClean="0"/>
              <a:t>Conductor </a:t>
            </a:r>
            <a:r>
              <a:rPr lang="en-GB" dirty="0"/>
              <a:t>cost:	</a:t>
            </a:r>
            <a:r>
              <a:rPr lang="en-GB" dirty="0" smtClean="0"/>
              <a:t>670 </a:t>
            </a:r>
            <a:r>
              <a:rPr lang="en-GB" dirty="0" err="1"/>
              <a:t>kEUR</a:t>
            </a:r>
            <a:r>
              <a:rPr lang="en-GB" dirty="0"/>
              <a:t>/magnet</a:t>
            </a:r>
          </a:p>
          <a:p>
            <a:pPr lvl="2"/>
            <a:r>
              <a:rPr lang="en-GB" dirty="0" smtClean="0"/>
              <a:t>Assembly cost: 	600 </a:t>
            </a:r>
            <a:r>
              <a:rPr lang="en-GB" dirty="0" err="1" smtClean="0"/>
              <a:t>kEUR</a:t>
            </a:r>
            <a:r>
              <a:rPr lang="en-GB" dirty="0" smtClean="0"/>
              <a:t>/magnet </a:t>
            </a:r>
          </a:p>
          <a:p>
            <a:pPr lvl="2"/>
            <a:r>
              <a:rPr lang="en-GB" u="sng" dirty="0" smtClean="0"/>
              <a:t>Parts </a:t>
            </a:r>
            <a:r>
              <a:rPr lang="en-GB" u="sng" dirty="0"/>
              <a:t>cost: 	</a:t>
            </a:r>
            <a:r>
              <a:rPr lang="en-GB" u="sng" dirty="0" smtClean="0"/>
              <a:t>420 </a:t>
            </a:r>
            <a:r>
              <a:rPr lang="en-GB" u="sng" dirty="0" err="1" smtClean="0"/>
              <a:t>kEUR</a:t>
            </a:r>
            <a:r>
              <a:rPr lang="en-GB" u="sng" dirty="0" smtClean="0"/>
              <a:t>/magnet</a:t>
            </a:r>
          </a:p>
          <a:p>
            <a:pPr lvl="2">
              <a:spcAft>
                <a:spcPts val="600"/>
              </a:spcAft>
            </a:pPr>
            <a:r>
              <a:rPr lang="en-GB" b="1" dirty="0" smtClean="0"/>
              <a:t>Total cost:         1690 </a:t>
            </a:r>
            <a:r>
              <a:rPr lang="en-GB" b="1" dirty="0" err="1" smtClean="0"/>
              <a:t>kEUR</a:t>
            </a:r>
            <a:r>
              <a:rPr lang="en-GB" b="1" dirty="0" smtClean="0"/>
              <a:t>/magnet</a:t>
            </a:r>
            <a:endParaRPr lang="en-GB" b="1" dirty="0"/>
          </a:p>
          <a:p>
            <a:pPr marL="285750" indent="-285750">
              <a:spcAft>
                <a:spcPts val="600"/>
              </a:spcAft>
              <a:buFont typeface="Arial" panose="020B0604020202020204" pitchFamily="34" charset="0"/>
              <a:buChar char="•"/>
            </a:pPr>
            <a:r>
              <a:rPr lang="en-GB" dirty="0"/>
              <a:t>The calculation of the target conductor cost has been performed by assuming that the cost is insensitive to the Cu-amount in the strand. </a:t>
            </a:r>
            <a:r>
              <a:rPr lang="en-GB" dirty="0" smtClean="0"/>
              <a:t>This cost is highly uncertain at this moment.</a:t>
            </a:r>
            <a:endParaRPr lang="en-GB" dirty="0"/>
          </a:p>
          <a:p>
            <a:pPr marL="285750" indent="-285750">
              <a:spcAft>
                <a:spcPts val="600"/>
              </a:spcAft>
              <a:buFont typeface="Arial" panose="020B0604020202020204" pitchFamily="34" charset="0"/>
              <a:buChar char="•"/>
            </a:pPr>
            <a:r>
              <a:rPr lang="en-GB" dirty="0" smtClean="0"/>
              <a:t>1232 </a:t>
            </a:r>
            <a:r>
              <a:rPr lang="en-GB" dirty="0"/>
              <a:t>dipole magnets are required for </a:t>
            </a:r>
            <a:r>
              <a:rPr lang="en-GB" dirty="0" smtClean="0"/>
              <a:t>HE-LHC or 4578 dipole magnets for FCC-</a:t>
            </a:r>
            <a:r>
              <a:rPr lang="en-GB" dirty="0" err="1" smtClean="0"/>
              <a:t>hh</a:t>
            </a:r>
            <a:r>
              <a:rPr lang="en-GB" dirty="0" smtClean="0"/>
              <a:t>. </a:t>
            </a:r>
            <a:r>
              <a:rPr lang="en-GB" dirty="0"/>
              <a:t>Assuming the same percentage of spare magnets as for LHC (around 3.6</a:t>
            </a:r>
            <a:r>
              <a:rPr lang="en-GB" dirty="0" smtClean="0"/>
              <a:t>%), </a:t>
            </a:r>
            <a:r>
              <a:rPr lang="en-GB" dirty="0"/>
              <a:t>yielding a total target cost of </a:t>
            </a:r>
            <a:r>
              <a:rPr lang="en-GB" dirty="0" smtClean="0"/>
              <a:t>2.2 and 8.0 GEUR </a:t>
            </a:r>
            <a:r>
              <a:rPr lang="en-GB" dirty="0"/>
              <a:t>for the dipole magnet system of </a:t>
            </a:r>
            <a:r>
              <a:rPr lang="en-GB" dirty="0" smtClean="0"/>
              <a:t>HE-LHC and FCC-</a:t>
            </a:r>
            <a:r>
              <a:rPr lang="en-GB" dirty="0" err="1" smtClean="0"/>
              <a:t>hh</a:t>
            </a:r>
            <a:r>
              <a:rPr lang="en-GB" dirty="0" smtClean="0"/>
              <a:t>.</a:t>
            </a:r>
            <a:endParaRPr lang="en-GB" dirty="0"/>
          </a:p>
          <a:p>
            <a:pPr marL="285750" indent="-285750">
              <a:spcAft>
                <a:spcPts val="600"/>
              </a:spcAft>
              <a:buFont typeface="Arial" panose="020B0604020202020204" pitchFamily="34" charset="0"/>
              <a:buChar char="•"/>
            </a:pPr>
            <a:endParaRPr lang="en-GB" dirty="0"/>
          </a:p>
        </p:txBody>
      </p:sp>
      <p:sp>
        <p:nvSpPr>
          <p:cNvPr id="2" name="Slide Number Placeholder 1"/>
          <p:cNvSpPr>
            <a:spLocks noGrp="1"/>
          </p:cNvSpPr>
          <p:nvPr>
            <p:ph type="sldNum" sz="quarter" idx="12"/>
          </p:nvPr>
        </p:nvSpPr>
        <p:spPr>
          <a:xfrm>
            <a:off x="10913835" y="6356351"/>
            <a:ext cx="668565" cy="365125"/>
          </a:xfrm>
        </p:spPr>
        <p:txBody>
          <a:bodyPr/>
          <a:lstStyle/>
          <a:p>
            <a:fld id="{17918391-D411-FE40-AAD7-861AE5233E0E}" type="slidenum">
              <a:rPr lang="en-US" smtClean="0"/>
              <a:pPr/>
              <a:t>23</a:t>
            </a:fld>
            <a:endParaRPr lang="en-US"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bwMode="auto">
          <a:xfrm>
            <a:off x="7091650" y="2306551"/>
            <a:ext cx="2298065" cy="1397000"/>
          </a:xfrm>
          <a:prstGeom prst="rect">
            <a:avLst/>
          </a:prstGeom>
          <a:noFill/>
          <a:ln>
            <a:noFill/>
          </a:ln>
        </p:spPr>
      </p:pic>
      <p:sp>
        <p:nvSpPr>
          <p:cNvPr id="3" name="TextBox 2"/>
          <p:cNvSpPr txBox="1"/>
          <p:nvPr/>
        </p:nvSpPr>
        <p:spPr>
          <a:xfrm>
            <a:off x="964096" y="6347452"/>
            <a:ext cx="5267532" cy="369332"/>
          </a:xfrm>
          <a:prstGeom prst="rect">
            <a:avLst/>
          </a:prstGeom>
          <a:noFill/>
        </p:spPr>
        <p:txBody>
          <a:bodyPr wrap="none" rtlCol="0">
            <a:spAutoFit/>
          </a:bodyPr>
          <a:lstStyle/>
          <a:p>
            <a:r>
              <a:rPr lang="en-US" dirty="0" smtClean="0">
                <a:solidFill>
                  <a:schemeClr val="bg1"/>
                </a:solidFill>
              </a:rPr>
              <a:t>Work ongoing with CIEMAT, CEA and </a:t>
            </a:r>
            <a:r>
              <a:rPr lang="en-US" dirty="0" err="1" smtClean="0">
                <a:solidFill>
                  <a:schemeClr val="bg1"/>
                </a:solidFill>
              </a:rPr>
              <a:t>UoTampere</a:t>
            </a:r>
            <a:endParaRPr lang="en-GB" dirty="0">
              <a:solidFill>
                <a:schemeClr val="bg1"/>
              </a:solidFill>
            </a:endParaRPr>
          </a:p>
        </p:txBody>
      </p:sp>
    </p:spTree>
    <p:extLst>
      <p:ext uri="{BB962C8B-B14F-4D97-AF65-F5344CB8AC3E}">
        <p14:creationId xmlns:p14="http://schemas.microsoft.com/office/powerpoint/2010/main" val="12346316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p:cNvSpPr txBox="1">
            <a:spLocks/>
          </p:cNvSpPr>
          <p:nvPr/>
        </p:nvSpPr>
        <p:spPr>
          <a:xfrm>
            <a:off x="0" y="1"/>
            <a:ext cx="12192000"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de-CH" sz="4000" dirty="0"/>
              <a:t>	</a:t>
            </a:r>
            <a:r>
              <a:rPr lang="en-GB" sz="4000" dirty="0" smtClean="0"/>
              <a:t>Other magnets : Overview</a:t>
            </a:r>
            <a:endParaRPr lang="en-US" sz="4000" dirty="0"/>
          </a:p>
        </p:txBody>
      </p:sp>
      <p:sp>
        <p:nvSpPr>
          <p:cNvPr id="2" name="Slide Number Placeholder 1"/>
          <p:cNvSpPr>
            <a:spLocks noGrp="1"/>
          </p:cNvSpPr>
          <p:nvPr>
            <p:ph type="sldNum" sz="quarter" idx="12"/>
          </p:nvPr>
        </p:nvSpPr>
        <p:spPr>
          <a:xfrm>
            <a:off x="10913835" y="6356351"/>
            <a:ext cx="668565" cy="365125"/>
          </a:xfrm>
        </p:spPr>
        <p:txBody>
          <a:bodyPr/>
          <a:lstStyle/>
          <a:p>
            <a:fld id="{17918391-D411-FE40-AAD7-861AE5233E0E}" type="slidenum">
              <a:rPr lang="en-US" smtClean="0"/>
              <a:pPr/>
              <a:t>24</a:t>
            </a:fld>
            <a:endParaRPr lang="en-US" dirty="0"/>
          </a:p>
        </p:txBody>
      </p:sp>
      <p:sp>
        <p:nvSpPr>
          <p:cNvPr id="14" name="TextBox 13"/>
          <p:cNvSpPr txBox="1"/>
          <p:nvPr/>
        </p:nvSpPr>
        <p:spPr>
          <a:xfrm>
            <a:off x="0" y="836713"/>
            <a:ext cx="6224337" cy="698652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smtClean="0"/>
              <a:t>Magnets to be shown with electromagnetic design in the CDR </a:t>
            </a:r>
          </a:p>
          <a:p>
            <a:pPr marL="285750" indent="-285750">
              <a:spcAft>
                <a:spcPts val="600"/>
              </a:spcAft>
              <a:buFont typeface="Arial" panose="020B0604020202020204" pitchFamily="34" charset="0"/>
              <a:buChar char="•"/>
            </a:pPr>
            <a:r>
              <a:rPr lang="en-US" dirty="0"/>
              <a:t>Main design criteria: stay in the shadow of the dipole for all arc magnets, be a bit more aggressive for the </a:t>
            </a:r>
            <a:r>
              <a:rPr lang="en-US" dirty="0" smtClean="0"/>
              <a:t>insertions. </a:t>
            </a:r>
          </a:p>
          <a:p>
            <a:pPr marL="285750" indent="-285750">
              <a:spcAft>
                <a:spcPts val="600"/>
              </a:spcAft>
              <a:buFont typeface="Arial" panose="020B0604020202020204" pitchFamily="34" charset="0"/>
              <a:buChar char="•"/>
            </a:pPr>
            <a:r>
              <a:rPr lang="en-US" dirty="0" smtClean="0"/>
              <a:t>In case Nb</a:t>
            </a:r>
            <a:r>
              <a:rPr lang="en-US" baseline="-25000" dirty="0" smtClean="0"/>
              <a:t>3</a:t>
            </a:r>
            <a:r>
              <a:rPr lang="en-US" dirty="0" smtClean="0"/>
              <a:t>Sn is used, </a:t>
            </a:r>
            <a:r>
              <a:rPr lang="en-GB" dirty="0" smtClean="0"/>
              <a:t>the </a:t>
            </a:r>
            <a:r>
              <a:rPr lang="en-GB" dirty="0"/>
              <a:t>same specifications set by the </a:t>
            </a:r>
            <a:r>
              <a:rPr lang="en-GB" dirty="0" err="1"/>
              <a:t>EuroCirCol</a:t>
            </a:r>
            <a:r>
              <a:rPr lang="en-GB" dirty="0"/>
              <a:t> WP5 collaboration </a:t>
            </a:r>
            <a:r>
              <a:rPr lang="en-US" dirty="0" smtClean="0"/>
              <a:t>are used.</a:t>
            </a:r>
            <a:endParaRPr lang="en-US" dirty="0"/>
          </a:p>
          <a:p>
            <a:pPr marL="285750" indent="-285750">
              <a:spcAft>
                <a:spcPts val="600"/>
              </a:spcAft>
              <a:buFont typeface="Arial" panose="020B0604020202020204" pitchFamily="34" charset="0"/>
              <a:buChar char="•"/>
            </a:pPr>
            <a:r>
              <a:rPr lang="en-US" dirty="0" smtClean="0"/>
              <a:t>Magnet strength limits have been explored using scaling laws and simplified models</a:t>
            </a:r>
          </a:p>
          <a:p>
            <a:pPr marL="285750" indent="-285750">
              <a:spcAft>
                <a:spcPts val="600"/>
              </a:spcAft>
              <a:buFont typeface="Arial" panose="020B0604020202020204" pitchFamily="34" charset="0"/>
              <a:buChar char="•"/>
            </a:pPr>
            <a:r>
              <a:rPr lang="en-US" dirty="0" smtClean="0"/>
              <a:t>Currently the designs are being established and will be shown at the FCC week 2018:</a:t>
            </a:r>
          </a:p>
          <a:p>
            <a:pPr marL="742950" lvl="1" indent="-285750">
              <a:spcAft>
                <a:spcPts val="600"/>
              </a:spcAft>
              <a:buFont typeface="Arial" panose="020B0604020202020204" pitchFamily="34" charset="0"/>
              <a:buChar char="•"/>
            </a:pPr>
            <a:r>
              <a:rPr lang="en-US" dirty="0" smtClean="0">
                <a:sym typeface="Symbol" panose="05050102010706020507" pitchFamily="18" charset="2"/>
              </a:rPr>
              <a:t>Quadrupoles for the insertions: FNAL</a:t>
            </a:r>
          </a:p>
          <a:p>
            <a:pPr marL="742950" lvl="1" indent="-285750">
              <a:spcAft>
                <a:spcPts val="600"/>
              </a:spcAft>
              <a:buFont typeface="Arial" panose="020B0604020202020204" pitchFamily="34" charset="0"/>
              <a:buChar char="•"/>
            </a:pPr>
            <a:r>
              <a:rPr lang="en-US" dirty="0" smtClean="0">
                <a:sym typeface="Symbol" panose="05050102010706020507" pitchFamily="18" charset="2"/>
              </a:rPr>
              <a:t>D1: KEK</a:t>
            </a:r>
          </a:p>
          <a:p>
            <a:pPr marL="742950" lvl="1" indent="-285750">
              <a:spcAft>
                <a:spcPts val="600"/>
              </a:spcAft>
              <a:buFont typeface="Arial" panose="020B0604020202020204" pitchFamily="34" charset="0"/>
              <a:buChar char="•"/>
            </a:pPr>
            <a:r>
              <a:rPr lang="en-US" dirty="0" smtClean="0">
                <a:sym typeface="Symbol" panose="05050102010706020507" pitchFamily="18" charset="2"/>
              </a:rPr>
              <a:t>D2: INFN</a:t>
            </a:r>
          </a:p>
          <a:p>
            <a:pPr marL="742950" lvl="1" indent="-285750">
              <a:spcAft>
                <a:spcPts val="600"/>
              </a:spcAft>
              <a:buFont typeface="Arial" panose="020B0604020202020204" pitchFamily="34" charset="0"/>
              <a:buChar char="•"/>
            </a:pPr>
            <a:r>
              <a:rPr lang="en-US" dirty="0" smtClean="0">
                <a:sym typeface="Symbol" panose="05050102010706020507" pitchFamily="18" charset="2"/>
              </a:rPr>
              <a:t>MQ: CEA</a:t>
            </a:r>
          </a:p>
          <a:p>
            <a:pPr marL="742950" lvl="1" indent="-285750">
              <a:spcAft>
                <a:spcPts val="600"/>
              </a:spcAft>
              <a:buFont typeface="Arial" panose="020B0604020202020204" pitchFamily="34" charset="0"/>
              <a:buChar char="•"/>
            </a:pPr>
            <a:r>
              <a:rPr lang="en-US" dirty="0" smtClean="0">
                <a:sym typeface="Symbol" panose="05050102010706020507" pitchFamily="18" charset="2"/>
              </a:rPr>
              <a:t>All other arc magnets: CERN</a:t>
            </a:r>
            <a:endParaRPr lang="en-GB" dirty="0"/>
          </a:p>
          <a:p>
            <a:pPr marL="742950" lvl="1" indent="-285750">
              <a:spcAft>
                <a:spcPts val="600"/>
              </a:spcAft>
              <a:buFont typeface="Arial" panose="020B0604020202020204" pitchFamily="34" charset="0"/>
              <a:buChar char="•"/>
            </a:pPr>
            <a:endParaRPr lang="en-US" dirty="0" smtClean="0"/>
          </a:p>
          <a:p>
            <a:pPr marL="285750" indent="-285750">
              <a:spcAft>
                <a:spcPts val="600"/>
              </a:spcAft>
              <a:buFont typeface="Arial" panose="020B0604020202020204" pitchFamily="34" charset="0"/>
              <a:buChar char="•"/>
            </a:pPr>
            <a:endParaRPr lang="en-US" dirty="0" smtClean="0"/>
          </a:p>
          <a:p>
            <a:pPr marL="285750" indent="-285750">
              <a:spcAft>
                <a:spcPts val="600"/>
              </a:spcAft>
              <a:buFont typeface="Arial" panose="020B0604020202020204" pitchFamily="34" charset="0"/>
              <a:buChar char="•"/>
            </a:pPr>
            <a:endParaRPr lang="en-US" dirty="0" smtClean="0"/>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endParaRPr lang="en-GB" dirty="0"/>
          </a:p>
        </p:txBody>
      </p:sp>
      <p:graphicFrame>
        <p:nvGraphicFramePr>
          <p:cNvPr id="13" name="Table 12"/>
          <p:cNvGraphicFramePr>
            <a:graphicFrameLocks noGrp="1"/>
          </p:cNvGraphicFramePr>
          <p:nvPr>
            <p:extLst>
              <p:ext uri="{D42A27DB-BD31-4B8C-83A1-F6EECF244321}">
                <p14:modId xmlns:p14="http://schemas.microsoft.com/office/powerpoint/2010/main" val="1023263171"/>
              </p:ext>
            </p:extLst>
          </p:nvPr>
        </p:nvGraphicFramePr>
        <p:xfrm>
          <a:off x="6473002" y="3368947"/>
          <a:ext cx="5329239" cy="1706880"/>
        </p:xfrm>
        <a:graphic>
          <a:graphicData uri="http://schemas.openxmlformats.org/drawingml/2006/table">
            <a:tbl>
              <a:tblPr firstRow="1" firstCol="1" bandRow="1">
                <a:tableStyleId>{5C22544A-7EE6-4342-B048-85BDC9FD1C3A}</a:tableStyleId>
              </a:tblPr>
              <a:tblGrid>
                <a:gridCol w="1427798">
                  <a:extLst>
                    <a:ext uri="{9D8B030D-6E8A-4147-A177-3AD203B41FA5}">
                      <a16:colId xmlns:a16="http://schemas.microsoft.com/office/drawing/2014/main" val="2776343539"/>
                    </a:ext>
                  </a:extLst>
                </a:gridCol>
                <a:gridCol w="961073">
                  <a:extLst>
                    <a:ext uri="{9D8B030D-6E8A-4147-A177-3AD203B41FA5}">
                      <a16:colId xmlns:a16="http://schemas.microsoft.com/office/drawing/2014/main" val="478312822"/>
                    </a:ext>
                  </a:extLst>
                </a:gridCol>
                <a:gridCol w="1029335">
                  <a:extLst>
                    <a:ext uri="{9D8B030D-6E8A-4147-A177-3AD203B41FA5}">
                      <a16:colId xmlns:a16="http://schemas.microsoft.com/office/drawing/2014/main" val="2577598666"/>
                    </a:ext>
                  </a:extLst>
                </a:gridCol>
                <a:gridCol w="870585">
                  <a:extLst>
                    <a:ext uri="{9D8B030D-6E8A-4147-A177-3AD203B41FA5}">
                      <a16:colId xmlns:a16="http://schemas.microsoft.com/office/drawing/2014/main" val="2289814764"/>
                    </a:ext>
                  </a:extLst>
                </a:gridCol>
                <a:gridCol w="1040448">
                  <a:extLst>
                    <a:ext uri="{9D8B030D-6E8A-4147-A177-3AD203B41FA5}">
                      <a16:colId xmlns:a16="http://schemas.microsoft.com/office/drawing/2014/main" val="1112660386"/>
                    </a:ext>
                  </a:extLst>
                </a:gridCol>
              </a:tblGrid>
              <a:tr h="0">
                <a:tc>
                  <a:txBody>
                    <a:bodyPr/>
                    <a:lstStyle/>
                    <a:p>
                      <a:pPr>
                        <a:spcAft>
                          <a:spcPts val="0"/>
                        </a:spcAft>
                      </a:pPr>
                      <a:r>
                        <a:rPr kumimoji="0" lang="en-GB" sz="1600" kern="1200" dirty="0">
                          <a:solidFill>
                            <a:schemeClr val="tx1"/>
                          </a:solidFill>
                          <a:latin typeface="+mn-lt"/>
                          <a:ea typeface="+mn-ea"/>
                          <a:cs typeface="+mn-cs"/>
                        </a:rPr>
                        <a:t> </a:t>
                      </a:r>
                    </a:p>
                  </a:txBody>
                  <a:tcPr marL="68580" marR="68580" marT="0" marB="0"/>
                </a:tc>
                <a:tc>
                  <a:txBody>
                    <a:bodyPr/>
                    <a:lstStyle/>
                    <a:p>
                      <a:pPr>
                        <a:spcAft>
                          <a:spcPts val="0"/>
                        </a:spcAft>
                      </a:pPr>
                      <a:r>
                        <a:rPr kumimoji="0" lang="fr-CH" sz="1600" kern="1200">
                          <a:solidFill>
                            <a:schemeClr val="tx1"/>
                          </a:solidFill>
                          <a:latin typeface="+mn-lt"/>
                          <a:ea typeface="+mn-ea"/>
                          <a:cs typeface="+mn-cs"/>
                        </a:rPr>
                        <a:t>Number</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a:solidFill>
                            <a:schemeClr val="tx1"/>
                          </a:solidFill>
                          <a:latin typeface="+mn-lt"/>
                          <a:ea typeface="+mn-ea"/>
                          <a:cs typeface="+mn-cs"/>
                        </a:rPr>
                        <a:t>Strength</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err="1">
                          <a:solidFill>
                            <a:schemeClr val="tx1"/>
                          </a:solidFill>
                          <a:latin typeface="+mn-lt"/>
                          <a:ea typeface="+mn-ea"/>
                          <a:cs typeface="+mn-cs"/>
                        </a:rPr>
                        <a:t>Length</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a:solidFill>
                            <a:schemeClr val="tx1"/>
                          </a:solidFill>
                          <a:latin typeface="+mn-lt"/>
                          <a:ea typeface="+mn-ea"/>
                          <a:cs typeface="+mn-cs"/>
                        </a:rPr>
                        <a:t>Aperture</a:t>
                      </a:r>
                      <a:endParaRPr kumimoji="0" lang="en-GB"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4027945014"/>
                  </a:ext>
                </a:extLst>
              </a:tr>
              <a:tr h="0">
                <a:tc>
                  <a:txBody>
                    <a:bodyPr/>
                    <a:lstStyle/>
                    <a:p>
                      <a:pPr>
                        <a:spcAft>
                          <a:spcPts val="0"/>
                        </a:spcAft>
                      </a:pPr>
                      <a:r>
                        <a:rPr kumimoji="0" lang="fr-CH" sz="1600" kern="1200">
                          <a:solidFill>
                            <a:schemeClr val="tx1"/>
                          </a:solidFill>
                          <a:latin typeface="+mn-lt"/>
                          <a:ea typeface="+mn-ea"/>
                          <a:cs typeface="+mn-cs"/>
                        </a:rPr>
                        <a:t>Q1 high lumi</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a:solidFill>
                            <a:schemeClr val="tx1"/>
                          </a:solidFill>
                          <a:latin typeface="+mn-lt"/>
                          <a:ea typeface="+mn-ea"/>
                          <a:cs typeface="+mn-cs"/>
                        </a:rPr>
                        <a:t>4/IP</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a:solidFill>
                            <a:schemeClr val="tx1"/>
                          </a:solidFill>
                          <a:latin typeface="+mn-lt"/>
                          <a:ea typeface="+mn-ea"/>
                          <a:cs typeface="+mn-cs"/>
                        </a:rPr>
                        <a:t>130 T/m</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a:solidFill>
                            <a:schemeClr val="tx1"/>
                          </a:solidFill>
                          <a:latin typeface="+mn-lt"/>
                          <a:ea typeface="+mn-ea"/>
                          <a:cs typeface="+mn-cs"/>
                        </a:rPr>
                        <a:t>14.3 m</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a:solidFill>
                            <a:schemeClr val="tx1"/>
                          </a:solidFill>
                          <a:latin typeface="+mn-lt"/>
                          <a:ea typeface="+mn-ea"/>
                          <a:cs typeface="+mn-cs"/>
                        </a:rPr>
                        <a:t>164 mm</a:t>
                      </a:r>
                      <a:endParaRPr kumimoji="0" lang="en-GB"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1411050853"/>
                  </a:ext>
                </a:extLst>
              </a:tr>
              <a:tr h="0">
                <a:tc>
                  <a:txBody>
                    <a:bodyPr/>
                    <a:lstStyle/>
                    <a:p>
                      <a:pPr>
                        <a:spcAft>
                          <a:spcPts val="0"/>
                        </a:spcAft>
                      </a:pPr>
                      <a:r>
                        <a:rPr kumimoji="0" lang="fr-CH" sz="1600" kern="1200" dirty="0">
                          <a:solidFill>
                            <a:schemeClr val="tx1"/>
                          </a:solidFill>
                          <a:latin typeface="+mn-lt"/>
                          <a:ea typeface="+mn-ea"/>
                          <a:cs typeface="+mn-cs"/>
                        </a:rPr>
                        <a:t>Q2 high </a:t>
                      </a:r>
                      <a:r>
                        <a:rPr kumimoji="0" lang="fr-CH" sz="1600" kern="1200" dirty="0" err="1">
                          <a:solidFill>
                            <a:schemeClr val="tx1"/>
                          </a:solidFill>
                          <a:latin typeface="+mn-lt"/>
                          <a:ea typeface="+mn-ea"/>
                          <a:cs typeface="+mn-cs"/>
                        </a:rPr>
                        <a:t>lumi</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fr-CH" sz="1600" kern="1200">
                          <a:solidFill>
                            <a:schemeClr val="tx1"/>
                          </a:solidFill>
                          <a:latin typeface="+mn-lt"/>
                          <a:ea typeface="+mn-ea"/>
                          <a:cs typeface="+mn-cs"/>
                        </a:rPr>
                        <a:t>8/IP</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a:solidFill>
                            <a:schemeClr val="tx1"/>
                          </a:solidFill>
                          <a:latin typeface="+mn-lt"/>
                          <a:ea typeface="+mn-ea"/>
                          <a:cs typeface="+mn-cs"/>
                        </a:rPr>
                        <a:t>105 T/m</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a:solidFill>
                            <a:schemeClr val="tx1"/>
                          </a:solidFill>
                          <a:latin typeface="+mn-lt"/>
                          <a:ea typeface="+mn-ea"/>
                          <a:cs typeface="+mn-cs"/>
                        </a:rPr>
                        <a:t>12.5 m</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a:solidFill>
                            <a:schemeClr val="tx1"/>
                          </a:solidFill>
                          <a:latin typeface="+mn-lt"/>
                          <a:ea typeface="+mn-ea"/>
                          <a:cs typeface="+mn-cs"/>
                        </a:rPr>
                        <a:t>210 mm</a:t>
                      </a:r>
                      <a:endParaRPr kumimoji="0" lang="en-GB"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2361262258"/>
                  </a:ext>
                </a:extLst>
              </a:tr>
              <a:tr h="0">
                <a:tc>
                  <a:txBody>
                    <a:bodyPr/>
                    <a:lstStyle/>
                    <a:p>
                      <a:pPr>
                        <a:spcAft>
                          <a:spcPts val="0"/>
                        </a:spcAft>
                      </a:pPr>
                      <a:r>
                        <a:rPr kumimoji="0" lang="fr-CH" sz="1600" kern="1200">
                          <a:solidFill>
                            <a:schemeClr val="tx1"/>
                          </a:solidFill>
                          <a:latin typeface="+mn-lt"/>
                          <a:ea typeface="+mn-ea"/>
                          <a:cs typeface="+mn-cs"/>
                        </a:rPr>
                        <a:t>Q3 high lumi</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a:solidFill>
                            <a:schemeClr val="tx1"/>
                          </a:solidFill>
                          <a:latin typeface="+mn-lt"/>
                          <a:ea typeface="+mn-ea"/>
                          <a:cs typeface="+mn-cs"/>
                        </a:rPr>
                        <a:t>4/IP</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a:solidFill>
                            <a:schemeClr val="tx1"/>
                          </a:solidFill>
                          <a:latin typeface="+mn-lt"/>
                          <a:ea typeface="+mn-ea"/>
                          <a:cs typeface="+mn-cs"/>
                        </a:rPr>
                        <a:t>105 T/m</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a:solidFill>
                            <a:schemeClr val="tx1"/>
                          </a:solidFill>
                          <a:latin typeface="+mn-lt"/>
                          <a:ea typeface="+mn-ea"/>
                          <a:cs typeface="+mn-cs"/>
                        </a:rPr>
                        <a:t>14.3 m</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a:solidFill>
                            <a:schemeClr val="tx1"/>
                          </a:solidFill>
                          <a:latin typeface="+mn-lt"/>
                          <a:ea typeface="+mn-ea"/>
                          <a:cs typeface="+mn-cs"/>
                        </a:rPr>
                        <a:t>210 m</a:t>
                      </a:r>
                      <a:r>
                        <a:rPr kumimoji="0" lang="en-GB" sz="1600" kern="1200" dirty="0">
                          <a:solidFill>
                            <a:schemeClr val="tx1"/>
                          </a:solidFill>
                          <a:latin typeface="+mn-lt"/>
                          <a:ea typeface="+mn-ea"/>
                          <a:cs typeface="+mn-cs"/>
                        </a:rPr>
                        <a:t>m</a:t>
                      </a:r>
                    </a:p>
                  </a:txBody>
                  <a:tcPr marL="68580" marR="68580" marT="0" marB="0"/>
                </a:tc>
                <a:extLst>
                  <a:ext uri="{0D108BD9-81ED-4DB2-BD59-A6C34878D82A}">
                    <a16:rowId xmlns:a16="http://schemas.microsoft.com/office/drawing/2014/main" val="1617040105"/>
                  </a:ext>
                </a:extLst>
              </a:tr>
              <a:tr h="0">
                <a:tc>
                  <a:txBody>
                    <a:bodyPr/>
                    <a:lstStyle/>
                    <a:p>
                      <a:pPr>
                        <a:spcAft>
                          <a:spcPts val="0"/>
                        </a:spcAft>
                      </a:pPr>
                      <a:r>
                        <a:rPr kumimoji="0" lang="en-GB" sz="1600" kern="1200">
                          <a:solidFill>
                            <a:schemeClr val="tx1"/>
                          </a:solidFill>
                          <a:latin typeface="+mn-lt"/>
                          <a:ea typeface="+mn-ea"/>
                          <a:cs typeface="+mn-cs"/>
                        </a:rPr>
                        <a:t>Q1 low lumi</a:t>
                      </a:r>
                    </a:p>
                  </a:txBody>
                  <a:tcPr marL="68580" marR="68580" marT="0" marB="0"/>
                </a:tc>
                <a:tc>
                  <a:txBody>
                    <a:bodyPr/>
                    <a:lstStyle/>
                    <a:p>
                      <a:pPr>
                        <a:spcAft>
                          <a:spcPts val="0"/>
                        </a:spcAft>
                      </a:pPr>
                      <a:r>
                        <a:rPr kumimoji="0" lang="en-GB" sz="1600" kern="1200">
                          <a:solidFill>
                            <a:schemeClr val="tx1"/>
                          </a:solidFill>
                          <a:latin typeface="+mn-lt"/>
                          <a:ea typeface="+mn-ea"/>
                          <a:cs typeface="+mn-cs"/>
                        </a:rPr>
                        <a:t>4/IP</a:t>
                      </a:r>
                    </a:p>
                  </a:txBody>
                  <a:tcPr marL="68580" marR="68580" marT="0" marB="0"/>
                </a:tc>
                <a:tc>
                  <a:txBody>
                    <a:bodyPr/>
                    <a:lstStyle/>
                    <a:p>
                      <a:pPr>
                        <a:spcAft>
                          <a:spcPts val="0"/>
                        </a:spcAft>
                      </a:pPr>
                      <a:r>
                        <a:rPr kumimoji="0" lang="en-GB" sz="1600" kern="1200">
                          <a:solidFill>
                            <a:schemeClr val="tx1"/>
                          </a:solidFill>
                          <a:latin typeface="+mn-lt"/>
                          <a:ea typeface="+mn-ea"/>
                          <a:cs typeface="+mn-cs"/>
                        </a:rPr>
                        <a:t>270 T/m</a:t>
                      </a:r>
                    </a:p>
                  </a:txBody>
                  <a:tcPr marL="68580" marR="68580" marT="0" marB="0"/>
                </a:tc>
                <a:tc>
                  <a:txBody>
                    <a:bodyPr/>
                    <a:lstStyle/>
                    <a:p>
                      <a:pPr>
                        <a:spcAft>
                          <a:spcPts val="0"/>
                        </a:spcAft>
                      </a:pPr>
                      <a:r>
                        <a:rPr kumimoji="0" lang="en-GB" sz="1600" kern="1200">
                          <a:solidFill>
                            <a:schemeClr val="tx1"/>
                          </a:solidFill>
                          <a:latin typeface="+mn-lt"/>
                          <a:ea typeface="+mn-ea"/>
                          <a:cs typeface="+mn-cs"/>
                        </a:rPr>
                        <a:t>10.0 m</a:t>
                      </a:r>
                    </a:p>
                  </a:txBody>
                  <a:tcPr marL="68580" marR="68580" marT="0" marB="0"/>
                </a:tc>
                <a:tc>
                  <a:txBody>
                    <a:bodyPr/>
                    <a:lstStyle/>
                    <a:p>
                      <a:pPr>
                        <a:spcAft>
                          <a:spcPts val="0"/>
                        </a:spcAft>
                      </a:pPr>
                      <a:r>
                        <a:rPr kumimoji="0" lang="en-GB" sz="1600" kern="1200" dirty="0">
                          <a:solidFill>
                            <a:schemeClr val="tx1"/>
                          </a:solidFill>
                          <a:latin typeface="+mn-lt"/>
                          <a:ea typeface="+mn-ea"/>
                          <a:cs typeface="+mn-cs"/>
                        </a:rPr>
                        <a:t>64 mm</a:t>
                      </a:r>
                    </a:p>
                  </a:txBody>
                  <a:tcPr marL="68580" marR="68580" marT="0" marB="0"/>
                </a:tc>
                <a:extLst>
                  <a:ext uri="{0D108BD9-81ED-4DB2-BD59-A6C34878D82A}">
                    <a16:rowId xmlns:a16="http://schemas.microsoft.com/office/drawing/2014/main" val="3544693740"/>
                  </a:ext>
                </a:extLst>
              </a:tr>
              <a:tr h="0">
                <a:tc>
                  <a:txBody>
                    <a:bodyPr/>
                    <a:lstStyle/>
                    <a:p>
                      <a:pPr>
                        <a:spcAft>
                          <a:spcPts val="0"/>
                        </a:spcAft>
                      </a:pPr>
                      <a:r>
                        <a:rPr kumimoji="0" lang="en-GB" sz="1600" kern="1200">
                          <a:solidFill>
                            <a:schemeClr val="tx1"/>
                          </a:solidFill>
                          <a:latin typeface="+mn-lt"/>
                          <a:ea typeface="+mn-ea"/>
                          <a:cs typeface="+mn-cs"/>
                        </a:rPr>
                        <a:t>Q2 low lumi</a:t>
                      </a:r>
                    </a:p>
                  </a:txBody>
                  <a:tcPr marL="68580" marR="68580" marT="0" marB="0"/>
                </a:tc>
                <a:tc>
                  <a:txBody>
                    <a:bodyPr/>
                    <a:lstStyle/>
                    <a:p>
                      <a:pPr>
                        <a:spcAft>
                          <a:spcPts val="0"/>
                        </a:spcAft>
                      </a:pPr>
                      <a:r>
                        <a:rPr kumimoji="0" lang="en-GB" sz="1600" kern="1200">
                          <a:solidFill>
                            <a:schemeClr val="tx1"/>
                          </a:solidFill>
                          <a:latin typeface="+mn-lt"/>
                          <a:ea typeface="+mn-ea"/>
                          <a:cs typeface="+mn-cs"/>
                        </a:rPr>
                        <a:t>4/IP</a:t>
                      </a:r>
                    </a:p>
                  </a:txBody>
                  <a:tcPr marL="68580" marR="68580" marT="0" marB="0"/>
                </a:tc>
                <a:tc>
                  <a:txBody>
                    <a:bodyPr/>
                    <a:lstStyle/>
                    <a:p>
                      <a:pPr>
                        <a:spcAft>
                          <a:spcPts val="0"/>
                        </a:spcAft>
                      </a:pPr>
                      <a:r>
                        <a:rPr kumimoji="0" lang="en-GB" sz="1600" kern="1200">
                          <a:solidFill>
                            <a:schemeClr val="tx1"/>
                          </a:solidFill>
                          <a:latin typeface="+mn-lt"/>
                          <a:ea typeface="+mn-ea"/>
                          <a:cs typeface="+mn-cs"/>
                        </a:rPr>
                        <a:t>270 T/m</a:t>
                      </a:r>
                    </a:p>
                  </a:txBody>
                  <a:tcPr marL="68580" marR="68580" marT="0" marB="0"/>
                </a:tc>
                <a:tc>
                  <a:txBody>
                    <a:bodyPr/>
                    <a:lstStyle/>
                    <a:p>
                      <a:pPr>
                        <a:spcAft>
                          <a:spcPts val="0"/>
                        </a:spcAft>
                      </a:pPr>
                      <a:r>
                        <a:rPr kumimoji="0" lang="en-GB" sz="1600" kern="1200">
                          <a:solidFill>
                            <a:schemeClr val="tx1"/>
                          </a:solidFill>
                          <a:latin typeface="+mn-lt"/>
                          <a:ea typeface="+mn-ea"/>
                          <a:cs typeface="+mn-cs"/>
                        </a:rPr>
                        <a:t>15.0 m</a:t>
                      </a:r>
                    </a:p>
                  </a:txBody>
                  <a:tcPr marL="68580" marR="68580" marT="0" marB="0"/>
                </a:tc>
                <a:tc>
                  <a:txBody>
                    <a:bodyPr/>
                    <a:lstStyle/>
                    <a:p>
                      <a:pPr>
                        <a:spcAft>
                          <a:spcPts val="0"/>
                        </a:spcAft>
                      </a:pPr>
                      <a:r>
                        <a:rPr kumimoji="0" lang="en-GB" sz="1600" kern="1200" dirty="0">
                          <a:solidFill>
                            <a:schemeClr val="tx1"/>
                          </a:solidFill>
                          <a:latin typeface="+mn-lt"/>
                          <a:ea typeface="+mn-ea"/>
                          <a:cs typeface="+mn-cs"/>
                        </a:rPr>
                        <a:t>64 mm</a:t>
                      </a:r>
                    </a:p>
                  </a:txBody>
                  <a:tcPr marL="68580" marR="68580" marT="0" marB="0"/>
                </a:tc>
                <a:extLst>
                  <a:ext uri="{0D108BD9-81ED-4DB2-BD59-A6C34878D82A}">
                    <a16:rowId xmlns:a16="http://schemas.microsoft.com/office/drawing/2014/main" val="979333422"/>
                  </a:ext>
                </a:extLst>
              </a:tr>
              <a:tr h="0">
                <a:tc>
                  <a:txBody>
                    <a:bodyPr/>
                    <a:lstStyle/>
                    <a:p>
                      <a:pPr>
                        <a:spcAft>
                          <a:spcPts val="0"/>
                        </a:spcAft>
                      </a:pPr>
                      <a:r>
                        <a:rPr kumimoji="0" lang="en-GB" sz="1600" kern="1200">
                          <a:solidFill>
                            <a:schemeClr val="tx1"/>
                          </a:solidFill>
                          <a:latin typeface="+mn-lt"/>
                          <a:ea typeface="+mn-ea"/>
                          <a:cs typeface="+mn-cs"/>
                        </a:rPr>
                        <a:t>Q3 low lumi</a:t>
                      </a:r>
                    </a:p>
                  </a:txBody>
                  <a:tcPr marL="68580" marR="68580" marT="0" marB="0"/>
                </a:tc>
                <a:tc>
                  <a:txBody>
                    <a:bodyPr/>
                    <a:lstStyle/>
                    <a:p>
                      <a:pPr>
                        <a:spcAft>
                          <a:spcPts val="0"/>
                        </a:spcAft>
                      </a:pPr>
                      <a:r>
                        <a:rPr kumimoji="0" lang="en-GB" sz="1600" kern="1200">
                          <a:solidFill>
                            <a:schemeClr val="tx1"/>
                          </a:solidFill>
                          <a:latin typeface="+mn-lt"/>
                          <a:ea typeface="+mn-ea"/>
                          <a:cs typeface="+mn-cs"/>
                        </a:rPr>
                        <a:t>4/IP</a:t>
                      </a:r>
                    </a:p>
                  </a:txBody>
                  <a:tcPr marL="68580" marR="68580" marT="0" marB="0"/>
                </a:tc>
                <a:tc>
                  <a:txBody>
                    <a:bodyPr/>
                    <a:lstStyle/>
                    <a:p>
                      <a:pPr>
                        <a:spcAft>
                          <a:spcPts val="0"/>
                        </a:spcAft>
                      </a:pPr>
                      <a:r>
                        <a:rPr kumimoji="0" lang="en-GB" sz="1600" kern="1200">
                          <a:solidFill>
                            <a:schemeClr val="tx1"/>
                          </a:solidFill>
                          <a:latin typeface="+mn-lt"/>
                          <a:ea typeface="+mn-ea"/>
                          <a:cs typeface="+mn-cs"/>
                        </a:rPr>
                        <a:t>270 T/m</a:t>
                      </a:r>
                    </a:p>
                  </a:txBody>
                  <a:tcPr marL="68580" marR="68580" marT="0" marB="0"/>
                </a:tc>
                <a:tc>
                  <a:txBody>
                    <a:bodyPr/>
                    <a:lstStyle/>
                    <a:p>
                      <a:pPr>
                        <a:spcAft>
                          <a:spcPts val="0"/>
                        </a:spcAft>
                      </a:pPr>
                      <a:r>
                        <a:rPr kumimoji="0" lang="en-GB" sz="1600" kern="1200">
                          <a:solidFill>
                            <a:schemeClr val="tx1"/>
                          </a:solidFill>
                          <a:latin typeface="+mn-lt"/>
                          <a:ea typeface="+mn-ea"/>
                          <a:cs typeface="+mn-cs"/>
                        </a:rPr>
                        <a:t>10.0 m</a:t>
                      </a:r>
                    </a:p>
                  </a:txBody>
                  <a:tcPr marL="68580" marR="68580" marT="0" marB="0"/>
                </a:tc>
                <a:tc>
                  <a:txBody>
                    <a:bodyPr/>
                    <a:lstStyle/>
                    <a:p>
                      <a:pPr>
                        <a:spcAft>
                          <a:spcPts val="0"/>
                        </a:spcAft>
                      </a:pPr>
                      <a:r>
                        <a:rPr kumimoji="0" lang="en-GB" sz="1600" kern="1200" dirty="0">
                          <a:solidFill>
                            <a:schemeClr val="tx1"/>
                          </a:solidFill>
                          <a:latin typeface="+mn-lt"/>
                          <a:ea typeface="+mn-ea"/>
                          <a:cs typeface="+mn-cs"/>
                        </a:rPr>
                        <a:t>64 mm</a:t>
                      </a:r>
                    </a:p>
                  </a:txBody>
                  <a:tcPr marL="68580" marR="68580" marT="0" marB="0"/>
                </a:tc>
                <a:extLst>
                  <a:ext uri="{0D108BD9-81ED-4DB2-BD59-A6C34878D82A}">
                    <a16:rowId xmlns:a16="http://schemas.microsoft.com/office/drawing/2014/main" val="2970235214"/>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52371508"/>
              </p:ext>
            </p:extLst>
          </p:nvPr>
        </p:nvGraphicFramePr>
        <p:xfrm>
          <a:off x="6224337" y="1108463"/>
          <a:ext cx="5826570" cy="1988734"/>
        </p:xfrm>
        <a:graphic>
          <a:graphicData uri="http://schemas.openxmlformats.org/drawingml/2006/table">
            <a:tbl>
              <a:tblPr firstRow="1" firstCol="1" bandRow="1">
                <a:tableStyleId>{5C22544A-7EE6-4342-B048-85BDC9FD1C3A}</a:tableStyleId>
              </a:tblPr>
              <a:tblGrid>
                <a:gridCol w="2645410">
                  <a:extLst>
                    <a:ext uri="{9D8B030D-6E8A-4147-A177-3AD203B41FA5}">
                      <a16:colId xmlns:a16="http://schemas.microsoft.com/office/drawing/2014/main" val="2776343539"/>
                    </a:ext>
                  </a:extLst>
                </a:gridCol>
                <a:gridCol w="961073">
                  <a:extLst>
                    <a:ext uri="{9D8B030D-6E8A-4147-A177-3AD203B41FA5}">
                      <a16:colId xmlns:a16="http://schemas.microsoft.com/office/drawing/2014/main" val="478312822"/>
                    </a:ext>
                  </a:extLst>
                </a:gridCol>
                <a:gridCol w="1349502">
                  <a:extLst>
                    <a:ext uri="{9D8B030D-6E8A-4147-A177-3AD203B41FA5}">
                      <a16:colId xmlns:a16="http://schemas.microsoft.com/office/drawing/2014/main" val="2577598666"/>
                    </a:ext>
                  </a:extLst>
                </a:gridCol>
                <a:gridCol w="870585">
                  <a:extLst>
                    <a:ext uri="{9D8B030D-6E8A-4147-A177-3AD203B41FA5}">
                      <a16:colId xmlns:a16="http://schemas.microsoft.com/office/drawing/2014/main" val="2289814764"/>
                    </a:ext>
                  </a:extLst>
                </a:gridCol>
              </a:tblGrid>
              <a:tr h="0">
                <a:tc>
                  <a:txBody>
                    <a:bodyPr/>
                    <a:lstStyle/>
                    <a:p>
                      <a:pPr>
                        <a:spcAft>
                          <a:spcPts val="0"/>
                        </a:spcAft>
                      </a:pPr>
                      <a:r>
                        <a:rPr kumimoji="0" lang="en-GB" sz="1600" kern="1200" dirty="0">
                          <a:solidFill>
                            <a:schemeClr val="tx1"/>
                          </a:solidFill>
                          <a:latin typeface="+mn-lt"/>
                          <a:ea typeface="+mn-ea"/>
                          <a:cs typeface="+mn-cs"/>
                        </a:rPr>
                        <a:t> </a:t>
                      </a:r>
                    </a:p>
                  </a:txBody>
                  <a:tcPr marL="68580" marR="68580" marT="0" marB="0"/>
                </a:tc>
                <a:tc>
                  <a:txBody>
                    <a:bodyPr/>
                    <a:lstStyle/>
                    <a:p>
                      <a:pPr>
                        <a:spcAft>
                          <a:spcPts val="0"/>
                        </a:spcAft>
                      </a:pPr>
                      <a:r>
                        <a:rPr kumimoji="0" lang="fr-CH" sz="1600" kern="1200">
                          <a:solidFill>
                            <a:schemeClr val="tx1"/>
                          </a:solidFill>
                          <a:latin typeface="+mn-lt"/>
                          <a:ea typeface="+mn-ea"/>
                          <a:cs typeface="+mn-cs"/>
                        </a:rPr>
                        <a:t>Number</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err="1">
                          <a:solidFill>
                            <a:schemeClr val="tx1"/>
                          </a:solidFill>
                          <a:latin typeface="+mn-lt"/>
                          <a:ea typeface="+mn-ea"/>
                          <a:cs typeface="+mn-cs"/>
                        </a:rPr>
                        <a:t>Strength</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err="1">
                          <a:solidFill>
                            <a:schemeClr val="tx1"/>
                          </a:solidFill>
                          <a:latin typeface="+mn-lt"/>
                          <a:ea typeface="+mn-ea"/>
                          <a:cs typeface="+mn-cs"/>
                        </a:rPr>
                        <a:t>Length</a:t>
                      </a:r>
                      <a:endParaRPr kumimoji="0" lang="en-GB"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4027945014"/>
                  </a:ext>
                </a:extLst>
              </a:tr>
              <a:tr h="0">
                <a:tc>
                  <a:txBody>
                    <a:bodyPr/>
                    <a:lstStyle/>
                    <a:p>
                      <a:pPr>
                        <a:spcAft>
                          <a:spcPts val="0"/>
                        </a:spcAft>
                      </a:pPr>
                      <a:r>
                        <a:rPr kumimoji="0" lang="fr-CH" sz="1600" kern="1200" dirty="0" smtClean="0">
                          <a:solidFill>
                            <a:schemeClr val="tx1"/>
                          </a:solidFill>
                          <a:latin typeface="+mn-lt"/>
                          <a:ea typeface="+mn-ea"/>
                          <a:cs typeface="+mn-cs"/>
                        </a:rPr>
                        <a:t>Main </a:t>
                      </a:r>
                      <a:r>
                        <a:rPr kumimoji="0" lang="fr-CH" sz="1600" kern="1200" dirty="0" err="1" smtClean="0">
                          <a:solidFill>
                            <a:schemeClr val="tx1"/>
                          </a:solidFill>
                          <a:latin typeface="+mn-lt"/>
                          <a:ea typeface="+mn-ea"/>
                          <a:cs typeface="+mn-cs"/>
                        </a:rPr>
                        <a:t>quadrupole</a:t>
                      </a:r>
                      <a:r>
                        <a:rPr kumimoji="0" lang="fr-CH" sz="1600" kern="1200" baseline="0" dirty="0" smtClean="0">
                          <a:solidFill>
                            <a:schemeClr val="tx1"/>
                          </a:solidFill>
                          <a:latin typeface="+mn-lt"/>
                          <a:ea typeface="+mn-ea"/>
                          <a:cs typeface="+mn-cs"/>
                        </a:rPr>
                        <a:t> (MQ)</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smtClean="0">
                          <a:solidFill>
                            <a:schemeClr val="tx1"/>
                          </a:solidFill>
                          <a:latin typeface="+mn-lt"/>
                          <a:ea typeface="+mn-ea"/>
                          <a:cs typeface="+mn-cs"/>
                        </a:rPr>
                        <a:t>744</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en-US" sz="1600" kern="1200" dirty="0" smtClean="0">
                          <a:solidFill>
                            <a:schemeClr val="tx1"/>
                          </a:solidFill>
                          <a:latin typeface="+mn-lt"/>
                          <a:ea typeface="+mn-ea"/>
                          <a:cs typeface="+mn-cs"/>
                        </a:rPr>
                        <a:t>360 T/m</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en-US" sz="1600" kern="1200" dirty="0" smtClean="0">
                          <a:solidFill>
                            <a:schemeClr val="tx1"/>
                          </a:solidFill>
                          <a:latin typeface="+mn-lt"/>
                          <a:ea typeface="+mn-ea"/>
                          <a:cs typeface="+mn-cs"/>
                        </a:rPr>
                        <a:t>7 m</a:t>
                      </a:r>
                      <a:endParaRPr kumimoji="0" lang="en-GB"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1411050853"/>
                  </a:ext>
                </a:extLst>
              </a:tr>
              <a:tr h="281854">
                <a:tc>
                  <a:txBody>
                    <a:bodyPr/>
                    <a:lstStyle/>
                    <a:p>
                      <a:pPr>
                        <a:spcAft>
                          <a:spcPts val="0"/>
                        </a:spcAft>
                      </a:pPr>
                      <a:r>
                        <a:rPr kumimoji="0" lang="fr-CH" sz="1600" kern="1200" dirty="0" err="1" smtClean="0">
                          <a:solidFill>
                            <a:schemeClr val="tx1"/>
                          </a:solidFill>
                          <a:latin typeface="+mn-lt"/>
                          <a:ea typeface="+mn-ea"/>
                          <a:cs typeface="+mn-cs"/>
                        </a:rPr>
                        <a:t>Lattice</a:t>
                      </a:r>
                      <a:r>
                        <a:rPr kumimoji="0" lang="fr-CH" sz="1600" kern="1200" dirty="0" smtClean="0">
                          <a:solidFill>
                            <a:schemeClr val="tx1"/>
                          </a:solidFill>
                          <a:latin typeface="+mn-lt"/>
                          <a:ea typeface="+mn-ea"/>
                          <a:cs typeface="+mn-cs"/>
                        </a:rPr>
                        <a:t> </a:t>
                      </a:r>
                      <a:r>
                        <a:rPr kumimoji="0" lang="fr-CH" sz="1600" kern="1200" dirty="0" err="1" smtClean="0">
                          <a:solidFill>
                            <a:schemeClr val="tx1"/>
                          </a:solidFill>
                          <a:latin typeface="+mn-lt"/>
                          <a:ea typeface="+mn-ea"/>
                          <a:cs typeface="+mn-cs"/>
                        </a:rPr>
                        <a:t>sextupole</a:t>
                      </a:r>
                      <a:r>
                        <a:rPr kumimoji="0" lang="fr-CH" sz="1600" kern="1200" dirty="0" smtClean="0">
                          <a:solidFill>
                            <a:schemeClr val="tx1"/>
                          </a:solidFill>
                          <a:latin typeface="+mn-lt"/>
                          <a:ea typeface="+mn-ea"/>
                          <a:cs typeface="+mn-cs"/>
                        </a:rPr>
                        <a:t> (MS)</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smtClean="0">
                          <a:solidFill>
                            <a:schemeClr val="tx1"/>
                          </a:solidFill>
                          <a:latin typeface="+mn-lt"/>
                          <a:ea typeface="+mn-ea"/>
                          <a:cs typeface="+mn-cs"/>
                        </a:rPr>
                        <a:t>718</a:t>
                      </a:r>
                      <a:endParaRPr kumimoji="0" lang="en-GB" sz="1600" kern="1200" dirty="0">
                        <a:solidFill>
                          <a:schemeClr val="tx1"/>
                        </a:solidFill>
                        <a:latin typeface="+mn-lt"/>
                        <a:ea typeface="+mn-ea"/>
                        <a:cs typeface="+mn-cs"/>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kern="1200" dirty="0" smtClean="0">
                          <a:solidFill>
                            <a:schemeClr val="tx1"/>
                          </a:solidFill>
                          <a:latin typeface="+mn-lt"/>
                          <a:ea typeface="+mn-ea"/>
                          <a:cs typeface="+mn-cs"/>
                        </a:rPr>
                        <a:t>7000 T/m</a:t>
                      </a:r>
                      <a:r>
                        <a:rPr kumimoji="0" lang="en-US" sz="1600" kern="1200" baseline="30000" dirty="0" smtClean="0">
                          <a:solidFill>
                            <a:schemeClr val="tx1"/>
                          </a:solidFill>
                          <a:latin typeface="+mn-lt"/>
                          <a:ea typeface="+mn-ea"/>
                          <a:cs typeface="+mn-cs"/>
                        </a:rPr>
                        <a:t>2</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en-US" sz="1600" kern="1200" dirty="0" smtClean="0">
                          <a:solidFill>
                            <a:schemeClr val="tx1"/>
                          </a:solidFill>
                          <a:latin typeface="+mn-lt"/>
                          <a:ea typeface="+mn-ea"/>
                          <a:cs typeface="+mn-cs"/>
                        </a:rPr>
                        <a:t>1.2 m</a:t>
                      </a:r>
                      <a:endParaRPr kumimoji="0" lang="en-GB"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2361262258"/>
                  </a:ext>
                </a:extLst>
              </a:tr>
              <a:tr h="0">
                <a:tc>
                  <a:txBody>
                    <a:bodyPr/>
                    <a:lstStyle/>
                    <a:p>
                      <a:pPr>
                        <a:spcAft>
                          <a:spcPts val="0"/>
                        </a:spcAft>
                      </a:pPr>
                      <a:r>
                        <a:rPr kumimoji="0" lang="fr-CH" sz="1600" kern="1200" dirty="0" err="1" smtClean="0">
                          <a:solidFill>
                            <a:schemeClr val="tx1"/>
                          </a:solidFill>
                          <a:latin typeface="+mn-lt"/>
                          <a:ea typeface="+mn-ea"/>
                          <a:cs typeface="+mn-cs"/>
                        </a:rPr>
                        <a:t>Lattice</a:t>
                      </a:r>
                      <a:r>
                        <a:rPr kumimoji="0" lang="fr-CH" sz="1600" kern="1200" dirty="0" smtClean="0">
                          <a:solidFill>
                            <a:schemeClr val="tx1"/>
                          </a:solidFill>
                          <a:latin typeface="+mn-lt"/>
                          <a:ea typeface="+mn-ea"/>
                          <a:cs typeface="+mn-cs"/>
                        </a:rPr>
                        <a:t> </a:t>
                      </a:r>
                      <a:r>
                        <a:rPr kumimoji="0" lang="fr-CH" sz="1600" kern="1200" dirty="0" err="1" smtClean="0">
                          <a:solidFill>
                            <a:schemeClr val="tx1"/>
                          </a:solidFill>
                          <a:latin typeface="+mn-lt"/>
                          <a:ea typeface="+mn-ea"/>
                          <a:cs typeface="+mn-cs"/>
                        </a:rPr>
                        <a:t>octupoles</a:t>
                      </a:r>
                      <a:r>
                        <a:rPr kumimoji="0" lang="fr-CH" sz="1600" kern="1200" dirty="0" smtClean="0">
                          <a:solidFill>
                            <a:schemeClr val="tx1"/>
                          </a:solidFill>
                          <a:latin typeface="+mn-lt"/>
                          <a:ea typeface="+mn-ea"/>
                          <a:cs typeface="+mn-cs"/>
                        </a:rPr>
                        <a:t> (MO)</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smtClean="0">
                          <a:solidFill>
                            <a:schemeClr val="tx1"/>
                          </a:solidFill>
                          <a:latin typeface="+mn-lt"/>
                          <a:ea typeface="+mn-ea"/>
                          <a:cs typeface="+mn-cs"/>
                        </a:rPr>
                        <a:t>-</a:t>
                      </a:r>
                      <a:endParaRPr kumimoji="0" lang="en-GB" sz="1600" kern="1200" dirty="0">
                        <a:solidFill>
                          <a:schemeClr val="tx1"/>
                        </a:solidFill>
                        <a:latin typeface="+mn-lt"/>
                        <a:ea typeface="+mn-ea"/>
                        <a:cs typeface="+mn-cs"/>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kern="1200" dirty="0" smtClean="0">
                          <a:solidFill>
                            <a:schemeClr val="tx1"/>
                          </a:solidFill>
                          <a:latin typeface="+mn-lt"/>
                          <a:ea typeface="+mn-ea"/>
                          <a:cs typeface="+mn-cs"/>
                        </a:rPr>
                        <a:t>200000 T/m</a:t>
                      </a:r>
                      <a:r>
                        <a:rPr kumimoji="0" lang="en-US" sz="1600" kern="1200" baseline="30000" dirty="0" smtClean="0">
                          <a:solidFill>
                            <a:schemeClr val="tx1"/>
                          </a:solidFill>
                          <a:latin typeface="+mn-lt"/>
                          <a:ea typeface="+mn-ea"/>
                          <a:cs typeface="+mn-cs"/>
                        </a:rPr>
                        <a:t>3</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en-US" sz="1600" kern="1200" dirty="0" smtClean="0">
                          <a:solidFill>
                            <a:schemeClr val="tx1"/>
                          </a:solidFill>
                          <a:latin typeface="+mn-lt"/>
                          <a:ea typeface="+mn-ea"/>
                          <a:cs typeface="+mn-cs"/>
                        </a:rPr>
                        <a:t>-</a:t>
                      </a:r>
                      <a:endParaRPr kumimoji="0" lang="en-GB"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1617040105"/>
                  </a:ext>
                </a:extLst>
              </a:tr>
              <a:tr h="0">
                <a:tc>
                  <a:txBody>
                    <a:bodyPr/>
                    <a:lstStyle/>
                    <a:p>
                      <a:pPr>
                        <a:spcAft>
                          <a:spcPts val="0"/>
                        </a:spcAft>
                      </a:pPr>
                      <a:r>
                        <a:rPr kumimoji="0" lang="en-GB" sz="1600" kern="1200" dirty="0" smtClean="0">
                          <a:solidFill>
                            <a:schemeClr val="tx1"/>
                          </a:solidFill>
                          <a:latin typeface="+mn-lt"/>
                          <a:ea typeface="+mn-ea"/>
                          <a:cs typeface="+mn-cs"/>
                        </a:rPr>
                        <a:t>Dipole correctors</a:t>
                      </a:r>
                      <a:r>
                        <a:rPr kumimoji="0" lang="en-GB" sz="1600" kern="1200" baseline="0" dirty="0" smtClean="0">
                          <a:solidFill>
                            <a:schemeClr val="tx1"/>
                          </a:solidFill>
                          <a:latin typeface="+mn-lt"/>
                          <a:ea typeface="+mn-ea"/>
                          <a:cs typeface="+mn-cs"/>
                        </a:rPr>
                        <a:t> (MCB)</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en-US" sz="1600" kern="1200" dirty="0" smtClean="0">
                          <a:solidFill>
                            <a:schemeClr val="tx1"/>
                          </a:solidFill>
                          <a:latin typeface="+mn-lt"/>
                          <a:ea typeface="+mn-ea"/>
                          <a:cs typeface="+mn-cs"/>
                        </a:rPr>
                        <a:t>750</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en-US" sz="1600" kern="1200" dirty="0" smtClean="0">
                          <a:solidFill>
                            <a:schemeClr val="tx1"/>
                          </a:solidFill>
                          <a:latin typeface="+mn-lt"/>
                          <a:ea typeface="+mn-ea"/>
                          <a:cs typeface="+mn-cs"/>
                        </a:rPr>
                        <a:t>4 T</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en-US" sz="1600" kern="1200" dirty="0" smtClean="0">
                          <a:solidFill>
                            <a:schemeClr val="tx1"/>
                          </a:solidFill>
                          <a:latin typeface="+mn-lt"/>
                          <a:ea typeface="+mn-ea"/>
                          <a:cs typeface="+mn-cs"/>
                        </a:rPr>
                        <a:t>0.32 m</a:t>
                      </a:r>
                      <a:endParaRPr kumimoji="0" lang="en-GB"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3544693740"/>
                  </a:ext>
                </a:extLst>
              </a:tr>
              <a:tr h="0">
                <a:tc>
                  <a:txBody>
                    <a:bodyPr/>
                    <a:lstStyle/>
                    <a:p>
                      <a:pPr>
                        <a:spcAft>
                          <a:spcPts val="0"/>
                        </a:spcAft>
                      </a:pPr>
                      <a:r>
                        <a:rPr kumimoji="0" lang="en-GB" sz="1600" kern="1200" dirty="0" smtClean="0">
                          <a:solidFill>
                            <a:schemeClr val="tx1"/>
                          </a:solidFill>
                          <a:latin typeface="+mn-lt"/>
                          <a:ea typeface="+mn-ea"/>
                          <a:cs typeface="+mn-cs"/>
                        </a:rPr>
                        <a:t>Trim quadrupoles (MQT)</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en-US" sz="1600" kern="1200" dirty="0" smtClean="0">
                          <a:solidFill>
                            <a:schemeClr val="tx1"/>
                          </a:solidFill>
                          <a:latin typeface="+mn-lt"/>
                          <a:ea typeface="+mn-ea"/>
                          <a:cs typeface="+mn-cs"/>
                        </a:rPr>
                        <a:t>110</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en-US" sz="1600" kern="1200" dirty="0" smtClean="0">
                          <a:solidFill>
                            <a:schemeClr val="tx1"/>
                          </a:solidFill>
                          <a:latin typeface="+mn-lt"/>
                          <a:ea typeface="+mn-ea"/>
                          <a:cs typeface="+mn-cs"/>
                        </a:rPr>
                        <a:t>220 T/m</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en-US" sz="1600" kern="1200" dirty="0" smtClean="0">
                          <a:solidFill>
                            <a:schemeClr val="tx1"/>
                          </a:solidFill>
                          <a:latin typeface="+mn-lt"/>
                          <a:ea typeface="+mn-ea"/>
                          <a:cs typeface="+mn-cs"/>
                        </a:rPr>
                        <a:t>0.32</a:t>
                      </a:r>
                      <a:r>
                        <a:rPr kumimoji="0" lang="en-US" sz="1600" kern="1200" baseline="0" dirty="0" smtClean="0">
                          <a:solidFill>
                            <a:schemeClr val="tx1"/>
                          </a:solidFill>
                          <a:latin typeface="+mn-lt"/>
                          <a:ea typeface="+mn-ea"/>
                          <a:cs typeface="+mn-cs"/>
                        </a:rPr>
                        <a:t> m</a:t>
                      </a:r>
                      <a:endParaRPr kumimoji="0" lang="en-GB"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979333422"/>
                  </a:ext>
                </a:extLst>
              </a:tr>
              <a:tr h="0">
                <a:tc>
                  <a:txBody>
                    <a:bodyPr/>
                    <a:lstStyle/>
                    <a:p>
                      <a:pPr>
                        <a:spcAft>
                          <a:spcPts val="0"/>
                        </a:spcAft>
                      </a:pPr>
                      <a:r>
                        <a:rPr kumimoji="0" lang="en-GB" sz="1600" kern="1200" dirty="0" smtClean="0">
                          <a:solidFill>
                            <a:schemeClr val="tx1"/>
                          </a:solidFill>
                          <a:latin typeface="+mn-lt"/>
                          <a:ea typeface="+mn-ea"/>
                          <a:cs typeface="+mn-cs"/>
                        </a:rPr>
                        <a:t>Skew quadrupoles (MQS)</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en-US" sz="1600" kern="1200" dirty="0" smtClean="0">
                          <a:solidFill>
                            <a:schemeClr val="tx1"/>
                          </a:solidFill>
                          <a:latin typeface="+mn-lt"/>
                          <a:ea typeface="+mn-ea"/>
                          <a:cs typeface="+mn-cs"/>
                        </a:rPr>
                        <a:t>110</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en-US" sz="1600" kern="1200" dirty="0" smtClean="0">
                          <a:solidFill>
                            <a:schemeClr val="tx1"/>
                          </a:solidFill>
                          <a:latin typeface="+mn-lt"/>
                          <a:ea typeface="+mn-ea"/>
                          <a:cs typeface="+mn-cs"/>
                        </a:rPr>
                        <a:t>220 T/m</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en-US" sz="1600" kern="1200" dirty="0" smtClean="0">
                          <a:solidFill>
                            <a:schemeClr val="tx1"/>
                          </a:solidFill>
                          <a:latin typeface="+mn-lt"/>
                          <a:ea typeface="+mn-ea"/>
                          <a:cs typeface="+mn-cs"/>
                        </a:rPr>
                        <a:t>0.32</a:t>
                      </a:r>
                      <a:r>
                        <a:rPr kumimoji="0" lang="en-US" sz="1600" kern="1200" baseline="0" dirty="0" smtClean="0">
                          <a:solidFill>
                            <a:schemeClr val="tx1"/>
                          </a:solidFill>
                          <a:latin typeface="+mn-lt"/>
                          <a:ea typeface="+mn-ea"/>
                          <a:cs typeface="+mn-cs"/>
                        </a:rPr>
                        <a:t> m</a:t>
                      </a:r>
                      <a:endParaRPr kumimoji="0" lang="en-GB"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2970235214"/>
                  </a:ext>
                </a:extLst>
              </a:tr>
              <a:tr h="0">
                <a:tc>
                  <a:txBody>
                    <a:bodyPr/>
                    <a:lstStyle/>
                    <a:p>
                      <a:pPr>
                        <a:spcAft>
                          <a:spcPts val="0"/>
                        </a:spcAft>
                      </a:pPr>
                      <a:r>
                        <a:rPr kumimoji="0" lang="en-US" sz="1600" kern="1200" dirty="0" smtClean="0">
                          <a:solidFill>
                            <a:schemeClr val="tx1"/>
                          </a:solidFill>
                          <a:latin typeface="+mn-lt"/>
                          <a:ea typeface="+mn-ea"/>
                          <a:cs typeface="+mn-cs"/>
                        </a:rPr>
                        <a:t>MCS</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en-US" sz="1600" kern="1200" dirty="0" smtClean="0">
                          <a:solidFill>
                            <a:schemeClr val="tx1"/>
                          </a:solidFill>
                          <a:latin typeface="+mn-lt"/>
                          <a:ea typeface="+mn-ea"/>
                          <a:cs typeface="+mn-cs"/>
                        </a:rPr>
                        <a:t>9156</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en-US" sz="1600" kern="1200" dirty="0" smtClean="0">
                          <a:solidFill>
                            <a:schemeClr val="tx1"/>
                          </a:solidFill>
                          <a:latin typeface="+mn-lt"/>
                          <a:ea typeface="+mn-ea"/>
                          <a:cs typeface="+mn-cs"/>
                        </a:rPr>
                        <a:t>2900 T/m</a:t>
                      </a:r>
                      <a:r>
                        <a:rPr kumimoji="0" lang="en-US" sz="1600" kern="1200" baseline="30000" dirty="0" smtClean="0">
                          <a:solidFill>
                            <a:schemeClr val="tx1"/>
                          </a:solidFill>
                          <a:latin typeface="+mn-lt"/>
                          <a:ea typeface="+mn-ea"/>
                          <a:cs typeface="+mn-cs"/>
                        </a:rPr>
                        <a:t>2</a:t>
                      </a:r>
                      <a:endParaRPr kumimoji="0" lang="en-GB" sz="1600" kern="1200" baseline="30000" dirty="0">
                        <a:solidFill>
                          <a:schemeClr val="tx1"/>
                        </a:solidFill>
                        <a:latin typeface="+mn-lt"/>
                        <a:ea typeface="+mn-ea"/>
                        <a:cs typeface="+mn-cs"/>
                      </a:endParaRPr>
                    </a:p>
                  </a:txBody>
                  <a:tcPr marL="68580" marR="68580" marT="0" marB="0"/>
                </a:tc>
                <a:tc>
                  <a:txBody>
                    <a:bodyPr/>
                    <a:lstStyle/>
                    <a:p>
                      <a:pPr>
                        <a:spcAft>
                          <a:spcPts val="0"/>
                        </a:spcAft>
                      </a:pPr>
                      <a:r>
                        <a:rPr kumimoji="0" lang="en-US" sz="1600" kern="1200" dirty="0" smtClean="0">
                          <a:solidFill>
                            <a:schemeClr val="tx1"/>
                          </a:solidFill>
                          <a:latin typeface="+mn-lt"/>
                          <a:ea typeface="+mn-ea"/>
                          <a:cs typeface="+mn-cs"/>
                        </a:rPr>
                        <a:t>0.11 m</a:t>
                      </a:r>
                      <a:endParaRPr kumimoji="0" lang="en-GB"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1838912662"/>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475959961"/>
              </p:ext>
            </p:extLst>
          </p:nvPr>
        </p:nvGraphicFramePr>
        <p:xfrm>
          <a:off x="6485035" y="5347577"/>
          <a:ext cx="5329239" cy="731520"/>
        </p:xfrm>
        <a:graphic>
          <a:graphicData uri="http://schemas.openxmlformats.org/drawingml/2006/table">
            <a:tbl>
              <a:tblPr firstRow="1" firstCol="1" bandRow="1">
                <a:tableStyleId>{5C22544A-7EE6-4342-B048-85BDC9FD1C3A}</a:tableStyleId>
              </a:tblPr>
              <a:tblGrid>
                <a:gridCol w="1427798">
                  <a:extLst>
                    <a:ext uri="{9D8B030D-6E8A-4147-A177-3AD203B41FA5}">
                      <a16:colId xmlns:a16="http://schemas.microsoft.com/office/drawing/2014/main" val="2776343539"/>
                    </a:ext>
                  </a:extLst>
                </a:gridCol>
                <a:gridCol w="961073">
                  <a:extLst>
                    <a:ext uri="{9D8B030D-6E8A-4147-A177-3AD203B41FA5}">
                      <a16:colId xmlns:a16="http://schemas.microsoft.com/office/drawing/2014/main" val="478312822"/>
                    </a:ext>
                  </a:extLst>
                </a:gridCol>
                <a:gridCol w="1029335">
                  <a:extLst>
                    <a:ext uri="{9D8B030D-6E8A-4147-A177-3AD203B41FA5}">
                      <a16:colId xmlns:a16="http://schemas.microsoft.com/office/drawing/2014/main" val="2577598666"/>
                    </a:ext>
                  </a:extLst>
                </a:gridCol>
                <a:gridCol w="870585">
                  <a:extLst>
                    <a:ext uri="{9D8B030D-6E8A-4147-A177-3AD203B41FA5}">
                      <a16:colId xmlns:a16="http://schemas.microsoft.com/office/drawing/2014/main" val="2289814764"/>
                    </a:ext>
                  </a:extLst>
                </a:gridCol>
                <a:gridCol w="1040448">
                  <a:extLst>
                    <a:ext uri="{9D8B030D-6E8A-4147-A177-3AD203B41FA5}">
                      <a16:colId xmlns:a16="http://schemas.microsoft.com/office/drawing/2014/main" val="1112660386"/>
                    </a:ext>
                  </a:extLst>
                </a:gridCol>
              </a:tblGrid>
              <a:tr h="0">
                <a:tc>
                  <a:txBody>
                    <a:bodyPr/>
                    <a:lstStyle/>
                    <a:p>
                      <a:pPr>
                        <a:spcAft>
                          <a:spcPts val="0"/>
                        </a:spcAft>
                      </a:pPr>
                      <a:r>
                        <a:rPr kumimoji="0" lang="en-GB" sz="1600" kern="1200" dirty="0">
                          <a:solidFill>
                            <a:schemeClr val="tx1"/>
                          </a:solidFill>
                          <a:latin typeface="+mn-lt"/>
                          <a:ea typeface="+mn-ea"/>
                          <a:cs typeface="+mn-cs"/>
                        </a:rPr>
                        <a:t> </a:t>
                      </a:r>
                    </a:p>
                  </a:txBody>
                  <a:tcPr marL="68580" marR="68580" marT="0" marB="0"/>
                </a:tc>
                <a:tc>
                  <a:txBody>
                    <a:bodyPr/>
                    <a:lstStyle/>
                    <a:p>
                      <a:pPr>
                        <a:spcAft>
                          <a:spcPts val="0"/>
                        </a:spcAft>
                      </a:pPr>
                      <a:r>
                        <a:rPr kumimoji="0" lang="fr-CH" sz="1600" kern="1200">
                          <a:solidFill>
                            <a:schemeClr val="tx1"/>
                          </a:solidFill>
                          <a:latin typeface="+mn-lt"/>
                          <a:ea typeface="+mn-ea"/>
                          <a:cs typeface="+mn-cs"/>
                        </a:rPr>
                        <a:t>Number</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a:solidFill>
                            <a:schemeClr val="tx1"/>
                          </a:solidFill>
                          <a:latin typeface="+mn-lt"/>
                          <a:ea typeface="+mn-ea"/>
                          <a:cs typeface="+mn-cs"/>
                        </a:rPr>
                        <a:t>Strength</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err="1">
                          <a:solidFill>
                            <a:schemeClr val="tx1"/>
                          </a:solidFill>
                          <a:latin typeface="+mn-lt"/>
                          <a:ea typeface="+mn-ea"/>
                          <a:cs typeface="+mn-cs"/>
                        </a:rPr>
                        <a:t>Length</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a:solidFill>
                            <a:schemeClr val="tx1"/>
                          </a:solidFill>
                          <a:latin typeface="+mn-lt"/>
                          <a:ea typeface="+mn-ea"/>
                          <a:cs typeface="+mn-cs"/>
                        </a:rPr>
                        <a:t>Aperture</a:t>
                      </a:r>
                      <a:endParaRPr kumimoji="0" lang="en-GB"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4027945014"/>
                  </a:ext>
                </a:extLst>
              </a:tr>
              <a:tr h="0">
                <a:tc>
                  <a:txBody>
                    <a:bodyPr/>
                    <a:lstStyle/>
                    <a:p>
                      <a:pPr>
                        <a:spcAft>
                          <a:spcPts val="0"/>
                        </a:spcAft>
                      </a:pPr>
                      <a:r>
                        <a:rPr kumimoji="0" lang="fr-CH" sz="1600" kern="1200" dirty="0" smtClean="0">
                          <a:solidFill>
                            <a:schemeClr val="tx1"/>
                          </a:solidFill>
                          <a:latin typeface="+mn-lt"/>
                          <a:ea typeface="+mn-ea"/>
                          <a:cs typeface="+mn-cs"/>
                        </a:rPr>
                        <a:t>D1 </a:t>
                      </a:r>
                      <a:r>
                        <a:rPr kumimoji="0" lang="fr-CH" sz="1600" kern="1200" dirty="0" err="1" smtClean="0">
                          <a:solidFill>
                            <a:schemeClr val="tx1"/>
                          </a:solidFill>
                          <a:latin typeface="+mn-lt"/>
                          <a:ea typeface="+mn-ea"/>
                          <a:cs typeface="+mn-cs"/>
                        </a:rPr>
                        <a:t>low</a:t>
                      </a:r>
                      <a:r>
                        <a:rPr kumimoji="0" lang="fr-CH" sz="1600" kern="1200" dirty="0" smtClean="0">
                          <a:solidFill>
                            <a:schemeClr val="tx1"/>
                          </a:solidFill>
                          <a:latin typeface="+mn-lt"/>
                          <a:ea typeface="+mn-ea"/>
                          <a:cs typeface="+mn-cs"/>
                        </a:rPr>
                        <a:t> </a:t>
                      </a:r>
                      <a:r>
                        <a:rPr kumimoji="0" lang="fr-CH" sz="1600" kern="1200" dirty="0" err="1">
                          <a:solidFill>
                            <a:schemeClr val="tx1"/>
                          </a:solidFill>
                          <a:latin typeface="+mn-lt"/>
                          <a:ea typeface="+mn-ea"/>
                          <a:cs typeface="+mn-cs"/>
                        </a:rPr>
                        <a:t>lumi</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smtClean="0">
                          <a:solidFill>
                            <a:schemeClr val="tx1"/>
                          </a:solidFill>
                          <a:latin typeface="+mn-lt"/>
                          <a:ea typeface="+mn-ea"/>
                          <a:cs typeface="+mn-cs"/>
                        </a:rPr>
                        <a:t>4/IP</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smtClean="0">
                          <a:solidFill>
                            <a:schemeClr val="tx1"/>
                          </a:solidFill>
                          <a:latin typeface="+mn-lt"/>
                          <a:ea typeface="+mn-ea"/>
                          <a:cs typeface="+mn-cs"/>
                        </a:rPr>
                        <a:t>12 T</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smtClean="0">
                          <a:solidFill>
                            <a:schemeClr val="tx1"/>
                          </a:solidFill>
                          <a:latin typeface="+mn-lt"/>
                          <a:ea typeface="+mn-ea"/>
                          <a:cs typeface="+mn-cs"/>
                        </a:rPr>
                        <a:t>10.2 </a:t>
                      </a:r>
                      <a:r>
                        <a:rPr kumimoji="0" lang="fr-CH" sz="1600" kern="1200" dirty="0">
                          <a:solidFill>
                            <a:schemeClr val="tx1"/>
                          </a:solidFill>
                          <a:latin typeface="+mn-lt"/>
                          <a:ea typeface="+mn-ea"/>
                          <a:cs typeface="+mn-cs"/>
                        </a:rPr>
                        <a:t>m</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smtClean="0">
                          <a:solidFill>
                            <a:schemeClr val="tx1"/>
                          </a:solidFill>
                          <a:latin typeface="+mn-lt"/>
                          <a:ea typeface="+mn-ea"/>
                          <a:cs typeface="+mn-cs"/>
                        </a:rPr>
                        <a:t>100 </a:t>
                      </a:r>
                      <a:r>
                        <a:rPr kumimoji="0" lang="fr-CH" sz="1600" kern="1200" dirty="0">
                          <a:solidFill>
                            <a:schemeClr val="tx1"/>
                          </a:solidFill>
                          <a:latin typeface="+mn-lt"/>
                          <a:ea typeface="+mn-ea"/>
                          <a:cs typeface="+mn-cs"/>
                        </a:rPr>
                        <a:t>mm</a:t>
                      </a:r>
                      <a:endParaRPr kumimoji="0" lang="en-GB"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1411050853"/>
                  </a:ext>
                </a:extLst>
              </a:tr>
              <a:tr h="0">
                <a:tc>
                  <a:txBody>
                    <a:bodyPr/>
                    <a:lstStyle/>
                    <a:p>
                      <a:pPr>
                        <a:spcAft>
                          <a:spcPts val="0"/>
                        </a:spcAft>
                      </a:pPr>
                      <a:r>
                        <a:rPr kumimoji="0" lang="fr-CH" sz="1600" kern="1200" dirty="0" smtClean="0">
                          <a:solidFill>
                            <a:schemeClr val="tx1"/>
                          </a:solidFill>
                          <a:latin typeface="+mn-lt"/>
                          <a:ea typeface="+mn-ea"/>
                          <a:cs typeface="+mn-cs"/>
                        </a:rPr>
                        <a:t>D2 </a:t>
                      </a:r>
                      <a:r>
                        <a:rPr kumimoji="0" lang="fr-CH" sz="1600" kern="1200" dirty="0" err="1" smtClean="0">
                          <a:solidFill>
                            <a:schemeClr val="tx1"/>
                          </a:solidFill>
                          <a:latin typeface="+mn-lt"/>
                          <a:ea typeface="+mn-ea"/>
                          <a:cs typeface="+mn-cs"/>
                        </a:rPr>
                        <a:t>low</a:t>
                      </a:r>
                      <a:r>
                        <a:rPr kumimoji="0" lang="fr-CH" sz="1600" kern="1200" dirty="0" smtClean="0">
                          <a:solidFill>
                            <a:schemeClr val="tx1"/>
                          </a:solidFill>
                          <a:latin typeface="+mn-lt"/>
                          <a:ea typeface="+mn-ea"/>
                          <a:cs typeface="+mn-cs"/>
                        </a:rPr>
                        <a:t> </a:t>
                      </a:r>
                      <a:r>
                        <a:rPr kumimoji="0" lang="fr-CH" sz="1600" kern="1200" dirty="0" err="1">
                          <a:solidFill>
                            <a:schemeClr val="tx1"/>
                          </a:solidFill>
                          <a:latin typeface="+mn-lt"/>
                          <a:ea typeface="+mn-ea"/>
                          <a:cs typeface="+mn-cs"/>
                        </a:rPr>
                        <a:t>lumi</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smtClean="0">
                          <a:solidFill>
                            <a:schemeClr val="tx1"/>
                          </a:solidFill>
                          <a:latin typeface="+mn-lt"/>
                          <a:ea typeface="+mn-ea"/>
                          <a:cs typeface="+mn-cs"/>
                        </a:rPr>
                        <a:t>4/IP</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smtClean="0">
                          <a:solidFill>
                            <a:schemeClr val="tx1"/>
                          </a:solidFill>
                          <a:latin typeface="+mn-lt"/>
                          <a:ea typeface="+mn-ea"/>
                          <a:cs typeface="+mn-cs"/>
                        </a:rPr>
                        <a:t>10 T</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smtClean="0">
                          <a:solidFill>
                            <a:schemeClr val="tx1"/>
                          </a:solidFill>
                          <a:latin typeface="+mn-lt"/>
                          <a:ea typeface="+mn-ea"/>
                          <a:cs typeface="+mn-cs"/>
                        </a:rPr>
                        <a:t>12.2 </a:t>
                      </a:r>
                      <a:r>
                        <a:rPr kumimoji="0" lang="fr-CH" sz="1600" kern="1200" dirty="0">
                          <a:solidFill>
                            <a:schemeClr val="tx1"/>
                          </a:solidFill>
                          <a:latin typeface="+mn-lt"/>
                          <a:ea typeface="+mn-ea"/>
                          <a:cs typeface="+mn-cs"/>
                        </a:rPr>
                        <a:t>m</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smtClean="0">
                          <a:solidFill>
                            <a:schemeClr val="tx1"/>
                          </a:solidFill>
                          <a:latin typeface="+mn-lt"/>
                          <a:ea typeface="+mn-ea"/>
                          <a:cs typeface="+mn-cs"/>
                        </a:rPr>
                        <a:t>6 </a:t>
                      </a:r>
                      <a:r>
                        <a:rPr kumimoji="0" lang="fr-CH" sz="1600" kern="1200" dirty="0">
                          <a:solidFill>
                            <a:schemeClr val="tx1"/>
                          </a:solidFill>
                          <a:latin typeface="+mn-lt"/>
                          <a:ea typeface="+mn-ea"/>
                          <a:cs typeface="+mn-cs"/>
                        </a:rPr>
                        <a:t>mm</a:t>
                      </a:r>
                      <a:endParaRPr kumimoji="0" lang="en-GB"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2361262258"/>
                  </a:ext>
                </a:extLst>
              </a:tr>
            </a:tbl>
          </a:graphicData>
        </a:graphic>
      </p:graphicFrame>
      <p:sp>
        <p:nvSpPr>
          <p:cNvPr id="18" name="TextBox 17"/>
          <p:cNvSpPr txBox="1"/>
          <p:nvPr/>
        </p:nvSpPr>
        <p:spPr>
          <a:xfrm>
            <a:off x="7486116" y="3042377"/>
            <a:ext cx="4316125" cy="369332"/>
          </a:xfrm>
          <a:prstGeom prst="rect">
            <a:avLst/>
          </a:prstGeom>
          <a:noFill/>
        </p:spPr>
        <p:txBody>
          <a:bodyPr wrap="square" rtlCol="0">
            <a:spAutoFit/>
          </a:bodyPr>
          <a:lstStyle/>
          <a:p>
            <a:r>
              <a:rPr lang="en-US" dirty="0">
                <a:sym typeface="Symbol" panose="05050102010706020507" pitchFamily="18" charset="2"/>
              </a:rPr>
              <a:t>Quadrupoles for the insertions</a:t>
            </a:r>
            <a:endParaRPr lang="en-GB" dirty="0"/>
          </a:p>
        </p:txBody>
      </p:sp>
      <p:sp>
        <p:nvSpPr>
          <p:cNvPr id="21" name="TextBox 20"/>
          <p:cNvSpPr txBox="1"/>
          <p:nvPr/>
        </p:nvSpPr>
        <p:spPr>
          <a:xfrm>
            <a:off x="8609859" y="5007031"/>
            <a:ext cx="2061411" cy="369332"/>
          </a:xfrm>
          <a:prstGeom prst="rect">
            <a:avLst/>
          </a:prstGeom>
          <a:noFill/>
        </p:spPr>
        <p:txBody>
          <a:bodyPr wrap="square" rtlCol="0">
            <a:spAutoFit/>
          </a:bodyPr>
          <a:lstStyle/>
          <a:p>
            <a:r>
              <a:rPr lang="en-US" dirty="0" smtClean="0"/>
              <a:t>D1 and D2</a:t>
            </a:r>
            <a:endParaRPr lang="en-GB" dirty="0"/>
          </a:p>
        </p:txBody>
      </p:sp>
      <p:sp>
        <p:nvSpPr>
          <p:cNvPr id="22" name="TextBox 21"/>
          <p:cNvSpPr txBox="1"/>
          <p:nvPr/>
        </p:nvSpPr>
        <p:spPr>
          <a:xfrm>
            <a:off x="7331243" y="789289"/>
            <a:ext cx="3834062" cy="369332"/>
          </a:xfrm>
          <a:prstGeom prst="rect">
            <a:avLst/>
          </a:prstGeom>
          <a:noFill/>
        </p:spPr>
        <p:txBody>
          <a:bodyPr wrap="square" rtlCol="0">
            <a:spAutoFit/>
          </a:bodyPr>
          <a:lstStyle/>
          <a:p>
            <a:r>
              <a:rPr lang="en-US" dirty="0" smtClean="0"/>
              <a:t>Arc magnets (aperture 50 mm)</a:t>
            </a:r>
            <a:endParaRPr lang="en-GB" dirty="0"/>
          </a:p>
        </p:txBody>
      </p:sp>
    </p:spTree>
    <p:extLst>
      <p:ext uri="{BB962C8B-B14F-4D97-AF65-F5344CB8AC3E}">
        <p14:creationId xmlns:p14="http://schemas.microsoft.com/office/powerpoint/2010/main" val="33324648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p:cNvSpPr txBox="1">
            <a:spLocks/>
          </p:cNvSpPr>
          <p:nvPr/>
        </p:nvSpPr>
        <p:spPr>
          <a:xfrm>
            <a:off x="0" y="1"/>
            <a:ext cx="12192000"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de-CH" sz="4000" dirty="0"/>
              <a:t>	</a:t>
            </a:r>
            <a:r>
              <a:rPr lang="en-GB" sz="4000" dirty="0" smtClean="0"/>
              <a:t>FCC MQ</a:t>
            </a:r>
            <a:endParaRPr lang="en-US" sz="4000" dirty="0"/>
          </a:p>
        </p:txBody>
      </p:sp>
      <p:sp>
        <p:nvSpPr>
          <p:cNvPr id="2" name="Slide Number Placeholder 1"/>
          <p:cNvSpPr>
            <a:spLocks noGrp="1"/>
          </p:cNvSpPr>
          <p:nvPr>
            <p:ph type="sldNum" sz="quarter" idx="12"/>
          </p:nvPr>
        </p:nvSpPr>
        <p:spPr>
          <a:xfrm>
            <a:off x="10913835" y="6356351"/>
            <a:ext cx="668565" cy="365125"/>
          </a:xfrm>
        </p:spPr>
        <p:txBody>
          <a:bodyPr/>
          <a:lstStyle/>
          <a:p>
            <a:fld id="{17918391-D411-FE40-AAD7-861AE5233E0E}" type="slidenum">
              <a:rPr lang="en-US" smtClean="0"/>
              <a:pPr/>
              <a:t>25</a:t>
            </a:fld>
            <a:endParaRPr lang="en-US" dirty="0"/>
          </a:p>
        </p:txBody>
      </p:sp>
      <p:sp>
        <p:nvSpPr>
          <p:cNvPr id="4" name="TextBox 3"/>
          <p:cNvSpPr txBox="1"/>
          <p:nvPr/>
        </p:nvSpPr>
        <p:spPr>
          <a:xfrm>
            <a:off x="0" y="958864"/>
            <a:ext cx="8871284" cy="233910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smtClean="0"/>
              <a:t>MQ (designed by CEA) was started as 400 T/m quadrupole [1] and a four layer design. After discussions a 2-layer design is proposed with ~20% LL.</a:t>
            </a:r>
          </a:p>
          <a:p>
            <a:pPr marL="285750" indent="-285750">
              <a:spcAft>
                <a:spcPts val="600"/>
              </a:spcAft>
              <a:buFont typeface="Arial" panose="020B0604020202020204" pitchFamily="34" charset="0"/>
              <a:buChar char="•"/>
            </a:pPr>
            <a:r>
              <a:rPr lang="en-US" dirty="0" smtClean="0"/>
              <a:t>Challenges of this design: cable with large aspect ratio (51 strands, 0.7 mm), nominal current ~20 kA</a:t>
            </a:r>
          </a:p>
          <a:p>
            <a:pPr marL="285750" indent="-285750">
              <a:spcAft>
                <a:spcPts val="600"/>
              </a:spcAft>
              <a:buFont typeface="Arial" panose="020B0604020202020204" pitchFamily="34" charset="0"/>
              <a:buChar char="•"/>
            </a:pPr>
            <a:endParaRPr lang="en-US" dirty="0" smtClean="0"/>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endParaRPr lang="en-GB" dirty="0"/>
          </a:p>
        </p:txBody>
      </p:sp>
      <p:sp>
        <p:nvSpPr>
          <p:cNvPr id="3" name="Rectangle 2"/>
          <p:cNvSpPr/>
          <p:nvPr/>
        </p:nvSpPr>
        <p:spPr>
          <a:xfrm>
            <a:off x="855912" y="6181431"/>
            <a:ext cx="9886040" cy="246221"/>
          </a:xfrm>
          <a:prstGeom prst="rect">
            <a:avLst/>
          </a:prstGeom>
        </p:spPr>
        <p:txBody>
          <a:bodyPr wrap="none">
            <a:spAutoFit/>
          </a:bodyPr>
          <a:lstStyle/>
          <a:p>
            <a:r>
              <a:rPr lang="en-GB" sz="1000" dirty="0">
                <a:solidFill>
                  <a:schemeClr val="bg1"/>
                </a:solidFill>
                <a:latin typeface="NimbusRomNo9L-Regu"/>
              </a:rPr>
              <a:t>[1] C. </a:t>
            </a:r>
            <a:r>
              <a:rPr lang="en-GB" sz="1000" dirty="0" smtClean="0">
                <a:solidFill>
                  <a:schemeClr val="bg1"/>
                </a:solidFill>
                <a:latin typeface="NimbusRomNo9L-Regu"/>
              </a:rPr>
              <a:t>Lorin et al., </a:t>
            </a:r>
            <a:r>
              <a:rPr lang="en-GB" sz="1000" dirty="0">
                <a:solidFill>
                  <a:schemeClr val="bg1"/>
                </a:solidFill>
                <a:latin typeface="NimbusRomNo9L-Regu"/>
              </a:rPr>
              <a:t>Design of a Nb</a:t>
            </a:r>
            <a:r>
              <a:rPr lang="en-GB" sz="1000" baseline="-25000" dirty="0">
                <a:solidFill>
                  <a:schemeClr val="bg1"/>
                </a:solidFill>
                <a:latin typeface="NimbusRomNo9L-Regu"/>
              </a:rPr>
              <a:t>3</a:t>
            </a:r>
            <a:r>
              <a:rPr lang="en-GB" sz="1000" dirty="0">
                <a:solidFill>
                  <a:schemeClr val="bg1"/>
                </a:solidFill>
                <a:latin typeface="NimbusRomNo9L-Regu"/>
              </a:rPr>
              <a:t>Sn 400 T/m quadrupole for the Future Circular </a:t>
            </a:r>
            <a:r>
              <a:rPr lang="en-GB" sz="1000" dirty="0" smtClean="0">
                <a:solidFill>
                  <a:schemeClr val="bg1"/>
                </a:solidFill>
                <a:latin typeface="NimbusRomNo9L-Regu"/>
              </a:rPr>
              <a:t>Collider, IEEE Transaction on </a:t>
            </a:r>
            <a:r>
              <a:rPr lang="en-GB" sz="1000" dirty="0">
                <a:solidFill>
                  <a:schemeClr val="bg1"/>
                </a:solidFill>
                <a:latin typeface="NimbusRomNo9L-Regu"/>
              </a:rPr>
              <a:t>Applied Superconductivity, DOI: 10.1109/TASC.2018.2797945</a:t>
            </a:r>
            <a:endParaRPr lang="en-GB" sz="1000" dirty="0"/>
          </a:p>
        </p:txBody>
      </p:sp>
      <p:pic>
        <p:nvPicPr>
          <p:cNvPr id="5" name="Picture 4"/>
          <p:cNvPicPr>
            <a:picLocks noChangeAspect="1"/>
          </p:cNvPicPr>
          <p:nvPr/>
        </p:nvPicPr>
        <p:blipFill>
          <a:blip r:embed="rId3"/>
          <a:stretch>
            <a:fillRect/>
          </a:stretch>
        </p:blipFill>
        <p:spPr>
          <a:xfrm>
            <a:off x="9014398" y="1018878"/>
            <a:ext cx="3114698" cy="2700357"/>
          </a:xfrm>
          <a:prstGeom prst="rect">
            <a:avLst/>
          </a:prstGeom>
        </p:spPr>
      </p:pic>
      <p:sp>
        <p:nvSpPr>
          <p:cNvPr id="6" name="TextBox 5"/>
          <p:cNvSpPr txBox="1"/>
          <p:nvPr/>
        </p:nvSpPr>
        <p:spPr>
          <a:xfrm>
            <a:off x="11151864" y="1729257"/>
            <a:ext cx="1282464" cy="338554"/>
          </a:xfrm>
          <a:prstGeom prst="rect">
            <a:avLst/>
          </a:prstGeom>
          <a:noFill/>
        </p:spPr>
        <p:txBody>
          <a:bodyPr wrap="square" rtlCol="0">
            <a:spAutoFit/>
          </a:bodyPr>
          <a:lstStyle/>
          <a:p>
            <a:r>
              <a:rPr lang="en-US" sz="800" dirty="0" smtClean="0">
                <a:solidFill>
                  <a:srgbClr val="FF0000"/>
                </a:solidFill>
              </a:rPr>
              <a:t>350 K hot spot temperature limit</a:t>
            </a:r>
            <a:endParaRPr lang="en-GB" sz="800" dirty="0">
              <a:solidFill>
                <a:srgbClr val="FF0000"/>
              </a:solidFill>
            </a:endParaRPr>
          </a:p>
        </p:txBody>
      </p:sp>
      <p:grpSp>
        <p:nvGrpSpPr>
          <p:cNvPr id="8" name="Group 7"/>
          <p:cNvGrpSpPr>
            <a:grpSpLocks noChangeAspect="1"/>
          </p:cNvGrpSpPr>
          <p:nvPr/>
        </p:nvGrpSpPr>
        <p:grpSpPr>
          <a:xfrm>
            <a:off x="9428648" y="3838416"/>
            <a:ext cx="2408636" cy="2223834"/>
            <a:chOff x="6677269" y="1104900"/>
            <a:chExt cx="3146180" cy="2904790"/>
          </a:xfrm>
        </p:grpSpPr>
        <p:pic>
          <p:nvPicPr>
            <p:cNvPr id="9" name="Picture 8"/>
            <p:cNvPicPr>
              <a:picLocks noChangeAspect="1"/>
            </p:cNvPicPr>
            <p:nvPr/>
          </p:nvPicPr>
          <p:blipFill rotWithShape="1">
            <a:blip r:embed="rId4">
              <a:clrChange>
                <a:clrFrom>
                  <a:srgbClr val="FFFFFF"/>
                </a:clrFrom>
                <a:clrTo>
                  <a:srgbClr val="FFFFFF">
                    <a:alpha val="0"/>
                  </a:srgbClr>
                </a:clrTo>
              </a:clrChange>
            </a:blip>
            <a:srcRect l="52566" r="9403"/>
            <a:stretch/>
          </p:blipFill>
          <p:spPr>
            <a:xfrm>
              <a:off x="8385174" y="1104900"/>
              <a:ext cx="1438275" cy="2904790"/>
            </a:xfrm>
            <a:prstGeom prst="rect">
              <a:avLst/>
            </a:prstGeom>
          </p:spPr>
        </p:pic>
        <p:pic>
          <p:nvPicPr>
            <p:cNvPr id="10" name="Picture 9"/>
            <p:cNvPicPr>
              <a:picLocks noChangeAspect="1"/>
            </p:cNvPicPr>
            <p:nvPr/>
          </p:nvPicPr>
          <p:blipFill rotWithShape="1">
            <a:blip r:embed="rId5">
              <a:clrChange>
                <a:clrFrom>
                  <a:srgbClr val="FFFFFF"/>
                </a:clrFrom>
                <a:clrTo>
                  <a:srgbClr val="FFFFFF">
                    <a:alpha val="0"/>
                  </a:srgbClr>
                </a:clrTo>
              </a:clrChange>
            </a:blip>
            <a:srcRect r="42513"/>
            <a:stretch/>
          </p:blipFill>
          <p:spPr>
            <a:xfrm>
              <a:off x="6677269" y="1217218"/>
              <a:ext cx="1717431" cy="2785329"/>
            </a:xfrm>
            <a:prstGeom prst="rect">
              <a:avLst/>
            </a:prstGeom>
          </p:spPr>
        </p:pic>
      </p:grpSp>
      <p:graphicFrame>
        <p:nvGraphicFramePr>
          <p:cNvPr id="11" name="Table 10"/>
          <p:cNvGraphicFramePr>
            <a:graphicFrameLocks noGrp="1"/>
          </p:cNvGraphicFramePr>
          <p:nvPr>
            <p:extLst>
              <p:ext uri="{D42A27DB-BD31-4B8C-83A1-F6EECF244321}">
                <p14:modId xmlns:p14="http://schemas.microsoft.com/office/powerpoint/2010/main" val="982237083"/>
              </p:ext>
            </p:extLst>
          </p:nvPr>
        </p:nvGraphicFramePr>
        <p:xfrm>
          <a:off x="471809" y="4627063"/>
          <a:ext cx="6332501" cy="1320800"/>
        </p:xfrm>
        <a:graphic>
          <a:graphicData uri="http://schemas.openxmlformats.org/drawingml/2006/table">
            <a:tbl>
              <a:tblPr firstRow="1" bandRow="1">
                <a:effectLst/>
                <a:tableStyleId>{2D5ABB26-0587-4C30-8999-92F81FD0307C}</a:tableStyleId>
              </a:tblPr>
              <a:tblGrid>
                <a:gridCol w="1814322">
                  <a:extLst>
                    <a:ext uri="{9D8B030D-6E8A-4147-A177-3AD203B41FA5}">
                      <a16:colId xmlns:a16="http://schemas.microsoft.com/office/drawing/2014/main" val="20000"/>
                    </a:ext>
                  </a:extLst>
                </a:gridCol>
                <a:gridCol w="1595165">
                  <a:extLst>
                    <a:ext uri="{9D8B030D-6E8A-4147-A177-3AD203B41FA5}">
                      <a16:colId xmlns:a16="http://schemas.microsoft.com/office/drawing/2014/main" val="20001"/>
                    </a:ext>
                  </a:extLst>
                </a:gridCol>
                <a:gridCol w="1595165">
                  <a:extLst>
                    <a:ext uri="{9D8B030D-6E8A-4147-A177-3AD203B41FA5}">
                      <a16:colId xmlns:a16="http://schemas.microsoft.com/office/drawing/2014/main" val="20002"/>
                    </a:ext>
                  </a:extLst>
                </a:gridCol>
                <a:gridCol w="1327849">
                  <a:extLst>
                    <a:ext uri="{9D8B030D-6E8A-4147-A177-3AD203B41FA5}">
                      <a16:colId xmlns:a16="http://schemas.microsoft.com/office/drawing/2014/main" val="20003"/>
                    </a:ext>
                  </a:extLst>
                </a:gridCol>
              </a:tblGrid>
              <a:tr h="370840">
                <a:tc>
                  <a:txBody>
                    <a:bodyPr/>
                    <a:lstStyle/>
                    <a:p>
                      <a:pPr algn="ctr"/>
                      <a:r>
                        <a:rPr lang="en-GB" sz="1600" b="1" dirty="0" smtClean="0"/>
                        <a:t>MQ</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dirty="0" smtClean="0"/>
                        <a:t>Nb</a:t>
                      </a:r>
                      <a:r>
                        <a:rPr lang="en-GB" sz="1600" baseline="-25000" dirty="0" smtClean="0"/>
                        <a:t>3</a:t>
                      </a:r>
                      <a:r>
                        <a:rPr lang="en-GB" sz="1600" dirty="0" smtClean="0"/>
                        <a:t>Sn (14%)</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dirty="0" smtClean="0"/>
                        <a:t>Nb</a:t>
                      </a:r>
                      <a:r>
                        <a:rPr lang="en-GB" sz="1600" baseline="-25000" dirty="0" smtClean="0"/>
                        <a:t>3</a:t>
                      </a:r>
                      <a:r>
                        <a:rPr lang="en-GB" sz="1600" dirty="0" smtClean="0"/>
                        <a:t>Sn (20%), 2-layer</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dirty="0" err="1" smtClean="0"/>
                        <a:t>Nb-Ti</a:t>
                      </a:r>
                      <a:r>
                        <a:rPr lang="en-GB" sz="1600" dirty="0" smtClean="0"/>
                        <a:t> (20%)</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GB" sz="1600" dirty="0" smtClean="0"/>
                        <a:t>Gradient</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dirty="0" smtClean="0">
                          <a:solidFill>
                            <a:schemeClr val="tx1"/>
                          </a:solidFill>
                        </a:rPr>
                        <a:t>400 T/m</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dirty="0" smtClean="0">
                          <a:solidFill>
                            <a:schemeClr val="tx1"/>
                          </a:solidFill>
                        </a:rPr>
                        <a:t>360 T/m</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dirty="0" smtClean="0">
                          <a:solidFill>
                            <a:schemeClr val="tx1"/>
                          </a:solidFill>
                        </a:rPr>
                        <a:t>250 T/m</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GB" sz="1600" dirty="0" smtClean="0">
                          <a:sym typeface="Symbol" panose="05050102010706020507" pitchFamily="18" charset="2"/>
                        </a:rPr>
                        <a:t> </a:t>
                      </a:r>
                      <a:r>
                        <a:rPr lang="en-GB" sz="1600" dirty="0" smtClean="0"/>
                        <a:t>Dipole field</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solidFill>
                            <a:schemeClr val="tx1"/>
                          </a:solidFill>
                        </a:rPr>
                        <a:t>-0.1 T</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solidFill>
                            <a:schemeClr val="tx1"/>
                          </a:solidFill>
                        </a:rPr>
                        <a:t>0</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solidFill>
                            <a:schemeClr val="tx1"/>
                          </a:solidFill>
                        </a:rPr>
                        <a:t>+0.6 T</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657616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p:cNvSpPr txBox="1">
            <a:spLocks/>
          </p:cNvSpPr>
          <p:nvPr/>
        </p:nvSpPr>
        <p:spPr>
          <a:xfrm>
            <a:off x="0" y="1"/>
            <a:ext cx="12192000"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de-CH" sz="4000" dirty="0"/>
              <a:t>	</a:t>
            </a:r>
            <a:r>
              <a:rPr lang="en-US" sz="4000" dirty="0"/>
              <a:t> </a:t>
            </a:r>
            <a:r>
              <a:rPr lang="en-US" sz="4000" dirty="0" smtClean="0"/>
              <a:t>T</a:t>
            </a:r>
            <a:r>
              <a:rPr lang="en-US" sz="4000" dirty="0" smtClean="0">
                <a:sym typeface="Symbol" panose="05050102010706020507" pitchFamily="18" charset="2"/>
              </a:rPr>
              <a:t>riplets</a:t>
            </a:r>
            <a:endParaRPr lang="en-US" sz="4000" dirty="0"/>
          </a:p>
        </p:txBody>
      </p:sp>
      <p:sp>
        <p:nvSpPr>
          <p:cNvPr id="2" name="Slide Number Placeholder 1"/>
          <p:cNvSpPr>
            <a:spLocks noGrp="1"/>
          </p:cNvSpPr>
          <p:nvPr>
            <p:ph type="sldNum" sz="quarter" idx="12"/>
          </p:nvPr>
        </p:nvSpPr>
        <p:spPr>
          <a:xfrm>
            <a:off x="10913835" y="6356351"/>
            <a:ext cx="668565" cy="365125"/>
          </a:xfrm>
        </p:spPr>
        <p:txBody>
          <a:bodyPr/>
          <a:lstStyle/>
          <a:p>
            <a:fld id="{17918391-D411-FE40-AAD7-861AE5233E0E}" type="slidenum">
              <a:rPr lang="en-US" smtClean="0"/>
              <a:pPr/>
              <a:t>26</a:t>
            </a:fld>
            <a:endParaRPr lang="en-US" dirty="0"/>
          </a:p>
        </p:txBody>
      </p:sp>
      <p:sp>
        <p:nvSpPr>
          <p:cNvPr id="4" name="TextBox 3"/>
          <p:cNvSpPr txBox="1"/>
          <p:nvPr/>
        </p:nvSpPr>
        <p:spPr>
          <a:xfrm>
            <a:off x="0" y="958864"/>
            <a:ext cx="8871284" cy="206210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smtClean="0"/>
              <a:t>The design criteria is too prove the highest ‘realistically’ achievable strength in the CDR</a:t>
            </a:r>
          </a:p>
          <a:p>
            <a:pPr marL="285750" indent="-285750">
              <a:spcAft>
                <a:spcPts val="600"/>
              </a:spcAft>
              <a:buFont typeface="Arial" panose="020B0604020202020204" pitchFamily="34" charset="0"/>
              <a:buChar char="•"/>
            </a:pPr>
            <a:r>
              <a:rPr lang="en-US" dirty="0" smtClean="0"/>
              <a:t>Addendum with FNAL under discussion!</a:t>
            </a:r>
          </a:p>
          <a:p>
            <a:pPr marL="285750" indent="-285750">
              <a:spcAft>
                <a:spcPts val="600"/>
              </a:spcAft>
              <a:buFont typeface="Arial" panose="020B0604020202020204" pitchFamily="34" charset="0"/>
              <a:buChar char="•"/>
            </a:pPr>
            <a:endParaRPr lang="en-US" dirty="0" smtClean="0"/>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endParaRPr lang="en-GB" dirty="0"/>
          </a:p>
        </p:txBody>
      </p:sp>
      <p:graphicFrame>
        <p:nvGraphicFramePr>
          <p:cNvPr id="14" name="Object 13"/>
          <p:cNvGraphicFramePr>
            <a:graphicFrameLocks noChangeAspect="1"/>
          </p:cNvGraphicFramePr>
          <p:nvPr>
            <p:extLst>
              <p:ext uri="{D42A27DB-BD31-4B8C-83A1-F6EECF244321}">
                <p14:modId xmlns:p14="http://schemas.microsoft.com/office/powerpoint/2010/main" val="3925067130"/>
              </p:ext>
            </p:extLst>
          </p:nvPr>
        </p:nvGraphicFramePr>
        <p:xfrm>
          <a:off x="9006681" y="4299747"/>
          <a:ext cx="6370637" cy="1633537"/>
        </p:xfrm>
        <a:graphic>
          <a:graphicData uri="http://schemas.openxmlformats.org/presentationml/2006/ole">
            <mc:AlternateContent xmlns:mc="http://schemas.openxmlformats.org/markup-compatibility/2006">
              <mc:Choice xmlns:v="urn:schemas-microsoft-com:vml" Requires="v">
                <p:oleObj spid="_x0000_s8471" name="Document" r:id="rId4" imgW="6370052" imgH="1633040" progId="Word.Document.12">
                  <p:embed/>
                </p:oleObj>
              </mc:Choice>
              <mc:Fallback>
                <p:oleObj name="Document" r:id="rId4" imgW="6370052" imgH="1633040" progId="Word.Document.12">
                  <p:embed/>
                  <p:pic>
                    <p:nvPicPr>
                      <p:cNvPr id="0" name=""/>
                      <p:cNvPicPr/>
                      <p:nvPr/>
                    </p:nvPicPr>
                    <p:blipFill>
                      <a:blip r:embed="rId5"/>
                      <a:stretch>
                        <a:fillRect/>
                      </a:stretch>
                    </p:blipFill>
                    <p:spPr>
                      <a:xfrm>
                        <a:off x="9006681" y="4299747"/>
                        <a:ext cx="6370637" cy="1633537"/>
                      </a:xfrm>
                      <a:prstGeom prst="rect">
                        <a:avLst/>
                      </a:prstGeom>
                    </p:spPr>
                  </p:pic>
                </p:oleObj>
              </mc:Fallback>
            </mc:AlternateContent>
          </a:graphicData>
        </a:graphic>
      </p:graphicFrame>
      <p:pic>
        <p:nvPicPr>
          <p:cNvPr id="16" name="Picture 15"/>
          <p:cNvPicPr/>
          <p:nvPr/>
        </p:nvPicPr>
        <p:blipFill>
          <a:blip r:embed="rId6">
            <a:extLst>
              <a:ext uri="{28A0092B-C50C-407E-A947-70E740481C1C}">
                <a14:useLocalDpi xmlns:a14="http://schemas.microsoft.com/office/drawing/2010/main" val="0"/>
              </a:ext>
            </a:extLst>
          </a:blip>
          <a:stretch>
            <a:fillRect/>
          </a:stretch>
        </p:blipFill>
        <p:spPr>
          <a:xfrm>
            <a:off x="8871284" y="919761"/>
            <a:ext cx="3073400" cy="1650365"/>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8795377" y="2550236"/>
                <a:ext cx="3232295" cy="5959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000" i="1">
                              <a:latin typeface="Cambria Math" panose="02040503050406030204" pitchFamily="18" charset="0"/>
                            </a:rPr>
                          </m:ctrlPr>
                        </m:sSubPr>
                        <m:e>
                          <m:r>
                            <a:rPr lang="en-GB" sz="1000" i="1">
                              <a:latin typeface="Cambria Math" panose="02040503050406030204" pitchFamily="18" charset="0"/>
                            </a:rPr>
                            <m:t>𝐺</m:t>
                          </m:r>
                        </m:e>
                        <m:sub>
                          <m:r>
                            <m:rPr>
                              <m:sty m:val="p"/>
                            </m:rPr>
                            <a:rPr lang="en-GB" sz="1000" i="0">
                              <a:latin typeface="Cambria Math" panose="02040503050406030204" pitchFamily="18" charset="0"/>
                            </a:rPr>
                            <m:t>c</m:t>
                          </m:r>
                        </m:sub>
                      </m:sSub>
                      <m:r>
                        <a:rPr lang="en-GB" sz="1000" i="0">
                          <a:latin typeface="Cambria Math" panose="02040503050406030204" pitchFamily="18" charset="0"/>
                        </a:rPr>
                        <m:t>=</m:t>
                      </m:r>
                      <m:f>
                        <m:fPr>
                          <m:ctrlPr>
                            <a:rPr lang="en-GB" sz="1000" i="1">
                              <a:latin typeface="Cambria Math" panose="02040503050406030204" pitchFamily="18" charset="0"/>
                            </a:rPr>
                          </m:ctrlPr>
                        </m:fPr>
                        <m:num>
                          <m:r>
                            <a:rPr lang="en-GB" sz="1000" i="0">
                              <a:latin typeface="Cambria Math" panose="02040503050406030204" pitchFamily="18" charset="0"/>
                            </a:rPr>
                            <m:t>1</m:t>
                          </m:r>
                        </m:num>
                        <m:den>
                          <m:r>
                            <a:rPr lang="en-GB" sz="1000" i="0">
                              <a:latin typeface="Cambria Math" panose="02040503050406030204" pitchFamily="18" charset="0"/>
                            </a:rPr>
                            <m:t>2</m:t>
                          </m:r>
                        </m:den>
                      </m:f>
                      <m:r>
                        <a:rPr lang="en-GB" sz="1000" i="1">
                          <a:latin typeface="Cambria Math" panose="02040503050406030204" pitchFamily="18" charset="0"/>
                        </a:rPr>
                        <m:t>𝜅</m:t>
                      </m:r>
                      <m:r>
                        <a:rPr lang="en-GB" sz="1000" i="1">
                          <a:latin typeface="Cambria Math" panose="02040503050406030204" pitchFamily="18" charset="0"/>
                        </a:rPr>
                        <m:t>𝑠</m:t>
                      </m:r>
                      <m:sSub>
                        <m:sSubPr>
                          <m:ctrlPr>
                            <a:rPr lang="en-GB" sz="1000" i="1">
                              <a:latin typeface="Cambria Math" panose="02040503050406030204" pitchFamily="18" charset="0"/>
                            </a:rPr>
                          </m:ctrlPr>
                        </m:sSubPr>
                        <m:e>
                          <m:r>
                            <a:rPr lang="en-GB" sz="1000" i="1">
                              <a:latin typeface="Cambria Math" panose="02040503050406030204" pitchFamily="18" charset="0"/>
                            </a:rPr>
                            <m:t>𝛾</m:t>
                          </m:r>
                        </m:e>
                        <m:sub>
                          <m:r>
                            <a:rPr lang="en-GB" sz="1000" i="0">
                              <a:latin typeface="Cambria Math" panose="02040503050406030204" pitchFamily="18" charset="0"/>
                            </a:rPr>
                            <m:t>0</m:t>
                          </m:r>
                        </m:sub>
                      </m:sSub>
                      <m:func>
                        <m:funcPr>
                          <m:ctrlPr>
                            <a:rPr lang="en-GB" sz="1000" i="1">
                              <a:latin typeface="Cambria Math" panose="02040503050406030204" pitchFamily="18" charset="0"/>
                            </a:rPr>
                          </m:ctrlPr>
                        </m:funcPr>
                        <m:fName>
                          <m:r>
                            <m:rPr>
                              <m:sty m:val="p"/>
                            </m:rPr>
                            <a:rPr lang="en-GB" sz="1000" i="0">
                              <a:latin typeface="Cambria Math" panose="02040503050406030204" pitchFamily="18" charset="0"/>
                            </a:rPr>
                            <m:t>ln</m:t>
                          </m:r>
                        </m:fName>
                        <m:e>
                          <m:d>
                            <m:dPr>
                              <m:ctrlPr>
                                <a:rPr lang="en-GB" sz="1000" i="1">
                                  <a:latin typeface="Cambria Math" panose="02040503050406030204" pitchFamily="18" charset="0"/>
                                </a:rPr>
                              </m:ctrlPr>
                            </m:dPr>
                            <m:e>
                              <m:r>
                                <a:rPr lang="en-GB" sz="1000" i="0">
                                  <a:latin typeface="Cambria Math" panose="02040503050406030204" pitchFamily="18" charset="0"/>
                                </a:rPr>
                                <m:t>1+</m:t>
                              </m:r>
                              <m:f>
                                <m:fPr>
                                  <m:ctrlPr>
                                    <a:rPr lang="en-GB" sz="1000" i="1">
                                      <a:latin typeface="Cambria Math" panose="02040503050406030204" pitchFamily="18" charset="0"/>
                                    </a:rPr>
                                  </m:ctrlPr>
                                </m:fPr>
                                <m:num>
                                  <m:r>
                                    <a:rPr lang="en-GB" sz="1000" i="1">
                                      <a:latin typeface="Cambria Math" panose="02040503050406030204" pitchFamily="18" charset="0"/>
                                    </a:rPr>
                                    <m:t>𝑤</m:t>
                                  </m:r>
                                </m:num>
                                <m:den>
                                  <m:r>
                                    <a:rPr lang="en-GB" sz="1000" i="1">
                                      <a:latin typeface="Cambria Math" panose="02040503050406030204" pitchFamily="18" charset="0"/>
                                    </a:rPr>
                                    <m:t>𝑟</m:t>
                                  </m:r>
                                </m:den>
                              </m:f>
                            </m:e>
                          </m:d>
                          <m:r>
                            <a:rPr lang="en-GB" sz="1000" i="0">
                              <a:latin typeface="Cambria Math" panose="02040503050406030204" pitchFamily="18" charset="0"/>
                            </a:rPr>
                            <m:t> </m:t>
                          </m:r>
                          <m:d>
                            <m:dPr>
                              <m:ctrlPr>
                                <a:rPr lang="en-GB" sz="1000" i="1">
                                  <a:latin typeface="Cambria Math" panose="02040503050406030204" pitchFamily="18" charset="0"/>
                                </a:rPr>
                              </m:ctrlPr>
                            </m:dPr>
                            <m:e>
                              <m:rad>
                                <m:radPr>
                                  <m:degHide m:val="on"/>
                                  <m:ctrlPr>
                                    <a:rPr lang="en-GB" sz="1000" i="1">
                                      <a:latin typeface="Cambria Math" panose="02040503050406030204" pitchFamily="18" charset="0"/>
                                    </a:rPr>
                                  </m:ctrlPr>
                                </m:radPr>
                                <m:deg/>
                                <m:e>
                                  <m:f>
                                    <m:fPr>
                                      <m:ctrlPr>
                                        <a:rPr lang="en-GB" sz="1000" i="1">
                                          <a:latin typeface="Cambria Math" panose="02040503050406030204" pitchFamily="18" charset="0"/>
                                        </a:rPr>
                                      </m:ctrlPr>
                                    </m:fPr>
                                    <m:num>
                                      <m:r>
                                        <a:rPr lang="en-GB" sz="1000" i="0">
                                          <a:latin typeface="Cambria Math" panose="02040503050406030204" pitchFamily="18" charset="0"/>
                                        </a:rPr>
                                        <m:t>4</m:t>
                                      </m:r>
                                      <m:r>
                                        <a:rPr lang="en-GB" sz="1000" i="1">
                                          <a:latin typeface="Cambria Math" panose="02040503050406030204" pitchFamily="18" charset="0"/>
                                        </a:rPr>
                                        <m:t>𝑏</m:t>
                                      </m:r>
                                    </m:num>
                                    <m:den>
                                      <m:r>
                                        <a:rPr lang="en-GB" sz="1000" i="1">
                                          <a:latin typeface="Cambria Math" panose="02040503050406030204" pitchFamily="18" charset="0"/>
                                        </a:rPr>
                                        <m:t>𝜅</m:t>
                                      </m:r>
                                      <m:r>
                                        <a:rPr lang="en-GB" sz="1000" i="1">
                                          <a:latin typeface="Cambria Math" panose="02040503050406030204" pitchFamily="18" charset="0"/>
                                        </a:rPr>
                                        <m:t>𝑟𝑠</m:t>
                                      </m:r>
                                      <m:r>
                                        <a:rPr lang="en-GB" sz="1000" i="1">
                                          <a:latin typeface="Cambria Math" panose="02040503050406030204" pitchFamily="18" charset="0"/>
                                        </a:rPr>
                                        <m:t>𝜆</m:t>
                                      </m:r>
                                      <m:sSub>
                                        <m:sSubPr>
                                          <m:ctrlPr>
                                            <a:rPr lang="en-GB" sz="1000" i="1">
                                              <a:latin typeface="Cambria Math" panose="02040503050406030204" pitchFamily="18" charset="0"/>
                                            </a:rPr>
                                          </m:ctrlPr>
                                        </m:sSubPr>
                                        <m:e>
                                          <m:r>
                                            <a:rPr lang="en-GB" sz="1000" i="1">
                                              <a:latin typeface="Cambria Math" panose="02040503050406030204" pitchFamily="18" charset="0"/>
                                            </a:rPr>
                                            <m:t>𝛾</m:t>
                                          </m:r>
                                        </m:e>
                                        <m:sub>
                                          <m:r>
                                            <a:rPr lang="en-GB" sz="1000" i="0">
                                              <a:latin typeface="Cambria Math" panose="02040503050406030204" pitchFamily="18" charset="0"/>
                                            </a:rPr>
                                            <m:t>0</m:t>
                                          </m:r>
                                        </m:sub>
                                      </m:sSub>
                                      <m:func>
                                        <m:funcPr>
                                          <m:ctrlPr>
                                            <a:rPr lang="en-GB" sz="1000" i="1">
                                              <a:latin typeface="Cambria Math" panose="02040503050406030204" pitchFamily="18" charset="0"/>
                                            </a:rPr>
                                          </m:ctrlPr>
                                        </m:funcPr>
                                        <m:fName>
                                          <m:r>
                                            <m:rPr>
                                              <m:sty m:val="p"/>
                                            </m:rPr>
                                            <a:rPr lang="en-GB" sz="1000" i="0">
                                              <a:latin typeface="Cambria Math" panose="02040503050406030204" pitchFamily="18" charset="0"/>
                                            </a:rPr>
                                            <m:t>ln</m:t>
                                          </m:r>
                                        </m:fName>
                                        <m:e>
                                          <m:d>
                                            <m:dPr>
                                              <m:ctrlPr>
                                                <a:rPr lang="en-GB" sz="1000" i="1">
                                                  <a:latin typeface="Cambria Math" panose="02040503050406030204" pitchFamily="18" charset="0"/>
                                                </a:rPr>
                                              </m:ctrlPr>
                                            </m:dPr>
                                            <m:e>
                                              <m:r>
                                                <a:rPr lang="en-GB" sz="1000" i="0">
                                                  <a:latin typeface="Cambria Math" panose="02040503050406030204" pitchFamily="18" charset="0"/>
                                                </a:rPr>
                                                <m:t>1+</m:t>
                                              </m:r>
                                              <m:f>
                                                <m:fPr>
                                                  <m:ctrlPr>
                                                    <a:rPr lang="en-GB" sz="1000" i="1">
                                                      <a:latin typeface="Cambria Math" panose="02040503050406030204" pitchFamily="18" charset="0"/>
                                                    </a:rPr>
                                                  </m:ctrlPr>
                                                </m:fPr>
                                                <m:num>
                                                  <m:r>
                                                    <a:rPr lang="en-GB" sz="1000" i="1">
                                                      <a:latin typeface="Cambria Math" panose="02040503050406030204" pitchFamily="18" charset="0"/>
                                                    </a:rPr>
                                                    <m:t>𝑤</m:t>
                                                  </m:r>
                                                </m:num>
                                                <m:den>
                                                  <m:r>
                                                    <a:rPr lang="en-GB" sz="1000" i="1">
                                                      <a:latin typeface="Cambria Math" panose="02040503050406030204" pitchFamily="18" charset="0"/>
                                                    </a:rPr>
                                                    <m:t>𝑟</m:t>
                                                  </m:r>
                                                </m:den>
                                              </m:f>
                                            </m:e>
                                          </m:d>
                                        </m:e>
                                      </m:func>
                                    </m:den>
                                  </m:f>
                                  <m:r>
                                    <a:rPr lang="en-GB" sz="1000" i="0">
                                      <a:latin typeface="Cambria Math" panose="02040503050406030204" pitchFamily="18" charset="0"/>
                                    </a:rPr>
                                    <m:t>+1</m:t>
                                  </m:r>
                                </m:e>
                              </m:rad>
                              <m:r>
                                <a:rPr lang="en-GB" sz="1000" i="0">
                                  <a:latin typeface="Cambria Math" panose="02040503050406030204" pitchFamily="18" charset="0"/>
                                </a:rPr>
                                <m:t>−1</m:t>
                              </m:r>
                            </m:e>
                          </m:d>
                        </m:e>
                      </m:func>
                      <m:r>
                        <a:rPr lang="en-GB" sz="1000" i="0">
                          <a:latin typeface="Cambria Math" panose="02040503050406030204" pitchFamily="18" charset="0"/>
                        </a:rPr>
                        <m:t> </m:t>
                      </m:r>
                    </m:oMath>
                  </m:oMathPara>
                </a14:m>
                <a:endParaRPr lang="en-GB" sz="1000" dirty="0"/>
              </a:p>
            </p:txBody>
          </p:sp>
        </mc:Choice>
        <mc:Fallback xmlns="">
          <p:sp>
            <p:nvSpPr>
              <p:cNvPr id="15" name="Rectangle 14"/>
              <p:cNvSpPr>
                <a:spLocks noRot="1" noChangeAspect="1" noMove="1" noResize="1" noEditPoints="1" noAdjustHandles="1" noChangeArrowheads="1" noChangeShapeType="1" noTextEdit="1"/>
              </p:cNvSpPr>
              <p:nvPr/>
            </p:nvSpPr>
            <p:spPr>
              <a:xfrm>
                <a:off x="8795377" y="2550236"/>
                <a:ext cx="3232295" cy="595932"/>
              </a:xfrm>
              <a:prstGeom prst="rect">
                <a:avLst/>
              </a:prstGeom>
              <a:blipFill>
                <a:blip r:embed="rId7"/>
                <a:stretch>
                  <a:fillRect/>
                </a:stretch>
              </a:blipFill>
            </p:spPr>
            <p:txBody>
              <a:bodyPr/>
              <a:lstStyle/>
              <a:p>
                <a:r>
                  <a:rPr lang="en-GB">
                    <a:noFill/>
                  </a:rPr>
                  <a:t> </a:t>
                </a:r>
              </a:p>
            </p:txBody>
          </p:sp>
        </mc:Fallback>
      </mc:AlternateContent>
      <p:graphicFrame>
        <p:nvGraphicFramePr>
          <p:cNvPr id="17" name="Object 16"/>
          <p:cNvGraphicFramePr>
            <a:graphicFrameLocks noChangeAspect="1"/>
          </p:cNvGraphicFramePr>
          <p:nvPr>
            <p:extLst>
              <p:ext uri="{D42A27DB-BD31-4B8C-83A1-F6EECF244321}">
                <p14:modId xmlns:p14="http://schemas.microsoft.com/office/powerpoint/2010/main" val="2511854817"/>
              </p:ext>
            </p:extLst>
          </p:nvPr>
        </p:nvGraphicFramePr>
        <p:xfrm>
          <a:off x="9006681" y="3184335"/>
          <a:ext cx="6370637" cy="919163"/>
        </p:xfrm>
        <a:graphic>
          <a:graphicData uri="http://schemas.openxmlformats.org/presentationml/2006/ole">
            <mc:AlternateContent xmlns:mc="http://schemas.openxmlformats.org/markup-compatibility/2006">
              <mc:Choice xmlns:v="urn:schemas-microsoft-com:vml" Requires="v">
                <p:oleObj spid="_x0000_s8472" name="Document" r:id="rId8" imgW="6370052" imgH="919464" progId="Word.Document.12">
                  <p:embed/>
                </p:oleObj>
              </mc:Choice>
              <mc:Fallback>
                <p:oleObj name="Document" r:id="rId8" imgW="6370052" imgH="919464" progId="Word.Document.12">
                  <p:embed/>
                  <p:pic>
                    <p:nvPicPr>
                      <p:cNvPr id="0" name=""/>
                      <p:cNvPicPr/>
                      <p:nvPr/>
                    </p:nvPicPr>
                    <p:blipFill>
                      <a:blip r:embed="rId9"/>
                      <a:stretch>
                        <a:fillRect/>
                      </a:stretch>
                    </p:blipFill>
                    <p:spPr>
                      <a:xfrm>
                        <a:off x="9006681" y="3184335"/>
                        <a:ext cx="6370637" cy="91916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8" name="Rectangle 17"/>
              <p:cNvSpPr/>
              <p:nvPr/>
            </p:nvSpPr>
            <p:spPr>
              <a:xfrm>
                <a:off x="9793300" y="1358921"/>
                <a:ext cx="1879297" cy="861774"/>
              </a:xfrm>
              <a:prstGeom prst="rect">
                <a:avLst/>
              </a:prstGeom>
            </p:spPr>
            <p:txBody>
              <a:bodyPr wrap="none">
                <a:spAutoFit/>
              </a:bodyPr>
              <a:lstStyle/>
              <a:p>
                <a:r>
                  <a:rPr lang="en-US" sz="1000" dirty="0" smtClean="0"/>
                  <a:t>Filling </a:t>
                </a:r>
                <a:r>
                  <a:rPr lang="en-US" sz="1000" dirty="0"/>
                  <a:t>factor of the coil </a:t>
                </a:r>
                <a14:m>
                  <m:oMath xmlns:m="http://schemas.openxmlformats.org/officeDocument/2006/math">
                    <m:r>
                      <a:rPr lang="en-US" sz="1000">
                        <a:latin typeface="Cambria Math" panose="02040503050406030204" pitchFamily="18" charset="0"/>
                      </a:rPr>
                      <m:t>𝜅</m:t>
                    </m:r>
                  </m:oMath>
                </a14:m>
                <a:r>
                  <a:rPr lang="en-GB" sz="1000" dirty="0"/>
                  <a:t>: 0.25</a:t>
                </a:r>
              </a:p>
              <a:p>
                <a:r>
                  <a:rPr lang="en-US" sz="1000" dirty="0"/>
                  <a:t>Margin on the </a:t>
                </a:r>
                <a:r>
                  <a:rPr lang="en-US" sz="1000" dirty="0" smtClean="0"/>
                  <a:t>load: 20%</a:t>
                </a:r>
              </a:p>
              <a:p>
                <a:r>
                  <a:rPr lang="en-US" sz="1000" dirty="0" err="1" smtClean="0"/>
                  <a:t>EuroCirCol</a:t>
                </a:r>
                <a:r>
                  <a:rPr lang="en-US" sz="1000" dirty="0" smtClean="0"/>
                  <a:t> </a:t>
                </a:r>
                <a:r>
                  <a:rPr lang="en-US" sz="1000" i="1" dirty="0" err="1" smtClean="0"/>
                  <a:t>J</a:t>
                </a:r>
                <a:r>
                  <a:rPr lang="en-US" sz="1000" baseline="-25000" dirty="0" err="1" smtClean="0"/>
                  <a:t>c</a:t>
                </a:r>
                <a:r>
                  <a:rPr lang="en-US" sz="1000" dirty="0" smtClean="0"/>
                  <a:t> fit</a:t>
                </a:r>
              </a:p>
              <a:p>
                <a:r>
                  <a:rPr lang="en-US" sz="1000" dirty="0" smtClean="0"/>
                  <a:t>85% of maximum gradient</a:t>
                </a:r>
              </a:p>
              <a:p>
                <a:r>
                  <a:rPr lang="en-US" sz="1000" dirty="0" smtClean="0"/>
                  <a:t>Aperture: 100 mm</a:t>
                </a:r>
                <a:endParaRPr lang="en-GB" sz="1000" dirty="0"/>
              </a:p>
            </p:txBody>
          </p:sp>
        </mc:Choice>
        <mc:Fallback xmlns="">
          <p:sp>
            <p:nvSpPr>
              <p:cNvPr id="18" name="Rectangle 17"/>
              <p:cNvSpPr>
                <a:spLocks noRot="1" noChangeAspect="1" noMove="1" noResize="1" noEditPoints="1" noAdjustHandles="1" noChangeArrowheads="1" noChangeShapeType="1" noTextEdit="1"/>
              </p:cNvSpPr>
              <p:nvPr/>
            </p:nvSpPr>
            <p:spPr>
              <a:xfrm>
                <a:off x="9793300" y="1358921"/>
                <a:ext cx="1879297" cy="861774"/>
              </a:xfrm>
              <a:prstGeom prst="rect">
                <a:avLst/>
              </a:prstGeom>
              <a:blipFill>
                <a:blip r:embed="rId10"/>
                <a:stretch>
                  <a:fillRect b="-2128"/>
                </a:stretch>
              </a:blipFill>
            </p:spPr>
            <p:txBody>
              <a:bodyPr/>
              <a:lstStyle/>
              <a:p>
                <a:r>
                  <a:rPr lang="en-GB">
                    <a:noFill/>
                  </a:rPr>
                  <a:t> </a:t>
                </a:r>
              </a:p>
            </p:txBody>
          </p:sp>
        </mc:Fallback>
      </mc:AlternateContent>
      <p:graphicFrame>
        <p:nvGraphicFramePr>
          <p:cNvPr id="20" name="Table 19"/>
          <p:cNvGraphicFramePr>
            <a:graphicFrameLocks noGrp="1"/>
          </p:cNvGraphicFramePr>
          <p:nvPr>
            <p:extLst>
              <p:ext uri="{D42A27DB-BD31-4B8C-83A1-F6EECF244321}">
                <p14:modId xmlns:p14="http://schemas.microsoft.com/office/powerpoint/2010/main" val="1260419413"/>
              </p:ext>
            </p:extLst>
          </p:nvPr>
        </p:nvGraphicFramePr>
        <p:xfrm>
          <a:off x="1243276" y="4051059"/>
          <a:ext cx="5329239" cy="1706880"/>
        </p:xfrm>
        <a:graphic>
          <a:graphicData uri="http://schemas.openxmlformats.org/drawingml/2006/table">
            <a:tbl>
              <a:tblPr firstRow="1" firstCol="1" bandRow="1">
                <a:tableStyleId>{5C22544A-7EE6-4342-B048-85BDC9FD1C3A}</a:tableStyleId>
              </a:tblPr>
              <a:tblGrid>
                <a:gridCol w="1427798">
                  <a:extLst>
                    <a:ext uri="{9D8B030D-6E8A-4147-A177-3AD203B41FA5}">
                      <a16:colId xmlns:a16="http://schemas.microsoft.com/office/drawing/2014/main" val="2776343539"/>
                    </a:ext>
                  </a:extLst>
                </a:gridCol>
                <a:gridCol w="961073">
                  <a:extLst>
                    <a:ext uri="{9D8B030D-6E8A-4147-A177-3AD203B41FA5}">
                      <a16:colId xmlns:a16="http://schemas.microsoft.com/office/drawing/2014/main" val="478312822"/>
                    </a:ext>
                  </a:extLst>
                </a:gridCol>
                <a:gridCol w="1029335">
                  <a:extLst>
                    <a:ext uri="{9D8B030D-6E8A-4147-A177-3AD203B41FA5}">
                      <a16:colId xmlns:a16="http://schemas.microsoft.com/office/drawing/2014/main" val="2577598666"/>
                    </a:ext>
                  </a:extLst>
                </a:gridCol>
                <a:gridCol w="870585">
                  <a:extLst>
                    <a:ext uri="{9D8B030D-6E8A-4147-A177-3AD203B41FA5}">
                      <a16:colId xmlns:a16="http://schemas.microsoft.com/office/drawing/2014/main" val="2289814764"/>
                    </a:ext>
                  </a:extLst>
                </a:gridCol>
                <a:gridCol w="1040448">
                  <a:extLst>
                    <a:ext uri="{9D8B030D-6E8A-4147-A177-3AD203B41FA5}">
                      <a16:colId xmlns:a16="http://schemas.microsoft.com/office/drawing/2014/main" val="1112660386"/>
                    </a:ext>
                  </a:extLst>
                </a:gridCol>
              </a:tblGrid>
              <a:tr h="0">
                <a:tc>
                  <a:txBody>
                    <a:bodyPr/>
                    <a:lstStyle/>
                    <a:p>
                      <a:pPr>
                        <a:spcAft>
                          <a:spcPts val="0"/>
                        </a:spcAft>
                      </a:pPr>
                      <a:r>
                        <a:rPr kumimoji="0" lang="en-GB" sz="1600" kern="1200" dirty="0">
                          <a:solidFill>
                            <a:schemeClr val="tx1"/>
                          </a:solidFill>
                          <a:latin typeface="+mn-lt"/>
                          <a:ea typeface="+mn-ea"/>
                          <a:cs typeface="+mn-cs"/>
                        </a:rPr>
                        <a:t> </a:t>
                      </a:r>
                    </a:p>
                  </a:txBody>
                  <a:tcPr marL="68580" marR="68580" marT="0" marB="0"/>
                </a:tc>
                <a:tc>
                  <a:txBody>
                    <a:bodyPr/>
                    <a:lstStyle/>
                    <a:p>
                      <a:pPr>
                        <a:spcAft>
                          <a:spcPts val="0"/>
                        </a:spcAft>
                      </a:pPr>
                      <a:r>
                        <a:rPr kumimoji="0" lang="fr-CH" sz="1600" kern="1200">
                          <a:solidFill>
                            <a:schemeClr val="tx1"/>
                          </a:solidFill>
                          <a:latin typeface="+mn-lt"/>
                          <a:ea typeface="+mn-ea"/>
                          <a:cs typeface="+mn-cs"/>
                        </a:rPr>
                        <a:t>Number</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a:solidFill>
                            <a:schemeClr val="tx1"/>
                          </a:solidFill>
                          <a:latin typeface="+mn-lt"/>
                          <a:ea typeface="+mn-ea"/>
                          <a:cs typeface="+mn-cs"/>
                        </a:rPr>
                        <a:t>Strength</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err="1">
                          <a:solidFill>
                            <a:schemeClr val="tx1"/>
                          </a:solidFill>
                          <a:latin typeface="+mn-lt"/>
                          <a:ea typeface="+mn-ea"/>
                          <a:cs typeface="+mn-cs"/>
                        </a:rPr>
                        <a:t>Length</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a:solidFill>
                            <a:schemeClr val="tx1"/>
                          </a:solidFill>
                          <a:latin typeface="+mn-lt"/>
                          <a:ea typeface="+mn-ea"/>
                          <a:cs typeface="+mn-cs"/>
                        </a:rPr>
                        <a:t>Aperture</a:t>
                      </a:r>
                      <a:endParaRPr kumimoji="0" lang="en-GB"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4027945014"/>
                  </a:ext>
                </a:extLst>
              </a:tr>
              <a:tr h="0">
                <a:tc>
                  <a:txBody>
                    <a:bodyPr/>
                    <a:lstStyle/>
                    <a:p>
                      <a:pPr>
                        <a:spcAft>
                          <a:spcPts val="0"/>
                        </a:spcAft>
                      </a:pPr>
                      <a:r>
                        <a:rPr kumimoji="0" lang="fr-CH" sz="1600" kern="1200">
                          <a:solidFill>
                            <a:schemeClr val="tx1"/>
                          </a:solidFill>
                          <a:latin typeface="+mn-lt"/>
                          <a:ea typeface="+mn-ea"/>
                          <a:cs typeface="+mn-cs"/>
                        </a:rPr>
                        <a:t>Q1 high lumi</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a:solidFill>
                            <a:schemeClr val="tx1"/>
                          </a:solidFill>
                          <a:latin typeface="+mn-lt"/>
                          <a:ea typeface="+mn-ea"/>
                          <a:cs typeface="+mn-cs"/>
                        </a:rPr>
                        <a:t>4/IP</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a:solidFill>
                            <a:schemeClr val="tx1"/>
                          </a:solidFill>
                          <a:latin typeface="+mn-lt"/>
                          <a:ea typeface="+mn-ea"/>
                          <a:cs typeface="+mn-cs"/>
                        </a:rPr>
                        <a:t>130 T/m</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a:solidFill>
                            <a:schemeClr val="tx1"/>
                          </a:solidFill>
                          <a:latin typeface="+mn-lt"/>
                          <a:ea typeface="+mn-ea"/>
                          <a:cs typeface="+mn-cs"/>
                        </a:rPr>
                        <a:t>14.3 m</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a:solidFill>
                            <a:schemeClr val="tx1"/>
                          </a:solidFill>
                          <a:latin typeface="+mn-lt"/>
                          <a:ea typeface="+mn-ea"/>
                          <a:cs typeface="+mn-cs"/>
                        </a:rPr>
                        <a:t>164 mm</a:t>
                      </a:r>
                      <a:endParaRPr kumimoji="0" lang="en-GB"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1411050853"/>
                  </a:ext>
                </a:extLst>
              </a:tr>
              <a:tr h="0">
                <a:tc>
                  <a:txBody>
                    <a:bodyPr/>
                    <a:lstStyle/>
                    <a:p>
                      <a:pPr>
                        <a:spcAft>
                          <a:spcPts val="0"/>
                        </a:spcAft>
                      </a:pPr>
                      <a:r>
                        <a:rPr kumimoji="0" lang="fr-CH" sz="1600" kern="1200" dirty="0">
                          <a:solidFill>
                            <a:schemeClr val="tx1"/>
                          </a:solidFill>
                          <a:latin typeface="+mn-lt"/>
                          <a:ea typeface="+mn-ea"/>
                          <a:cs typeface="+mn-cs"/>
                        </a:rPr>
                        <a:t>Q2 high </a:t>
                      </a:r>
                      <a:r>
                        <a:rPr kumimoji="0" lang="fr-CH" sz="1600" kern="1200" dirty="0" err="1">
                          <a:solidFill>
                            <a:schemeClr val="tx1"/>
                          </a:solidFill>
                          <a:latin typeface="+mn-lt"/>
                          <a:ea typeface="+mn-ea"/>
                          <a:cs typeface="+mn-cs"/>
                        </a:rPr>
                        <a:t>lumi</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fr-CH" sz="1600" kern="1200">
                          <a:solidFill>
                            <a:schemeClr val="tx1"/>
                          </a:solidFill>
                          <a:latin typeface="+mn-lt"/>
                          <a:ea typeface="+mn-ea"/>
                          <a:cs typeface="+mn-cs"/>
                        </a:rPr>
                        <a:t>8/IP</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a:solidFill>
                            <a:schemeClr val="tx1"/>
                          </a:solidFill>
                          <a:latin typeface="+mn-lt"/>
                          <a:ea typeface="+mn-ea"/>
                          <a:cs typeface="+mn-cs"/>
                        </a:rPr>
                        <a:t>105 T/m</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a:solidFill>
                            <a:schemeClr val="tx1"/>
                          </a:solidFill>
                          <a:latin typeface="+mn-lt"/>
                          <a:ea typeface="+mn-ea"/>
                          <a:cs typeface="+mn-cs"/>
                        </a:rPr>
                        <a:t>12.5 m</a:t>
                      </a:r>
                      <a:endParaRPr kumimoji="0" lang="en-GB" sz="1600" kern="1200" dirty="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a:solidFill>
                            <a:schemeClr val="tx1"/>
                          </a:solidFill>
                          <a:latin typeface="+mn-lt"/>
                          <a:ea typeface="+mn-ea"/>
                          <a:cs typeface="+mn-cs"/>
                        </a:rPr>
                        <a:t>210 mm</a:t>
                      </a:r>
                      <a:endParaRPr kumimoji="0" lang="en-GB"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2361262258"/>
                  </a:ext>
                </a:extLst>
              </a:tr>
              <a:tr h="0">
                <a:tc>
                  <a:txBody>
                    <a:bodyPr/>
                    <a:lstStyle/>
                    <a:p>
                      <a:pPr>
                        <a:spcAft>
                          <a:spcPts val="0"/>
                        </a:spcAft>
                      </a:pPr>
                      <a:r>
                        <a:rPr kumimoji="0" lang="fr-CH" sz="1600" kern="1200">
                          <a:solidFill>
                            <a:schemeClr val="tx1"/>
                          </a:solidFill>
                          <a:latin typeface="+mn-lt"/>
                          <a:ea typeface="+mn-ea"/>
                          <a:cs typeface="+mn-cs"/>
                        </a:rPr>
                        <a:t>Q3 high lumi</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a:solidFill>
                            <a:schemeClr val="tx1"/>
                          </a:solidFill>
                          <a:latin typeface="+mn-lt"/>
                          <a:ea typeface="+mn-ea"/>
                          <a:cs typeface="+mn-cs"/>
                        </a:rPr>
                        <a:t>4/IP</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a:solidFill>
                            <a:schemeClr val="tx1"/>
                          </a:solidFill>
                          <a:latin typeface="+mn-lt"/>
                          <a:ea typeface="+mn-ea"/>
                          <a:cs typeface="+mn-cs"/>
                        </a:rPr>
                        <a:t>105 T/m</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a:solidFill>
                            <a:schemeClr val="tx1"/>
                          </a:solidFill>
                          <a:latin typeface="+mn-lt"/>
                          <a:ea typeface="+mn-ea"/>
                          <a:cs typeface="+mn-cs"/>
                        </a:rPr>
                        <a:t>14.3 m</a:t>
                      </a:r>
                      <a:endParaRPr kumimoji="0" lang="en-GB" sz="1600" kern="1200">
                        <a:solidFill>
                          <a:schemeClr val="tx1"/>
                        </a:solidFill>
                        <a:latin typeface="+mn-lt"/>
                        <a:ea typeface="+mn-ea"/>
                        <a:cs typeface="+mn-cs"/>
                      </a:endParaRPr>
                    </a:p>
                  </a:txBody>
                  <a:tcPr marL="68580" marR="68580" marT="0" marB="0"/>
                </a:tc>
                <a:tc>
                  <a:txBody>
                    <a:bodyPr/>
                    <a:lstStyle/>
                    <a:p>
                      <a:pPr>
                        <a:spcAft>
                          <a:spcPts val="0"/>
                        </a:spcAft>
                      </a:pPr>
                      <a:r>
                        <a:rPr kumimoji="0" lang="fr-CH" sz="1600" kern="1200" dirty="0">
                          <a:solidFill>
                            <a:schemeClr val="tx1"/>
                          </a:solidFill>
                          <a:latin typeface="+mn-lt"/>
                          <a:ea typeface="+mn-ea"/>
                          <a:cs typeface="+mn-cs"/>
                        </a:rPr>
                        <a:t>210 m</a:t>
                      </a:r>
                      <a:r>
                        <a:rPr kumimoji="0" lang="en-GB" sz="1600" kern="1200" dirty="0">
                          <a:solidFill>
                            <a:schemeClr val="tx1"/>
                          </a:solidFill>
                          <a:latin typeface="+mn-lt"/>
                          <a:ea typeface="+mn-ea"/>
                          <a:cs typeface="+mn-cs"/>
                        </a:rPr>
                        <a:t>m</a:t>
                      </a:r>
                    </a:p>
                  </a:txBody>
                  <a:tcPr marL="68580" marR="68580" marT="0" marB="0"/>
                </a:tc>
                <a:extLst>
                  <a:ext uri="{0D108BD9-81ED-4DB2-BD59-A6C34878D82A}">
                    <a16:rowId xmlns:a16="http://schemas.microsoft.com/office/drawing/2014/main" val="1617040105"/>
                  </a:ext>
                </a:extLst>
              </a:tr>
              <a:tr h="0">
                <a:tc>
                  <a:txBody>
                    <a:bodyPr/>
                    <a:lstStyle/>
                    <a:p>
                      <a:pPr>
                        <a:spcAft>
                          <a:spcPts val="0"/>
                        </a:spcAft>
                      </a:pPr>
                      <a:r>
                        <a:rPr kumimoji="0" lang="en-GB" sz="1600" kern="1200">
                          <a:solidFill>
                            <a:schemeClr val="tx1"/>
                          </a:solidFill>
                          <a:latin typeface="+mn-lt"/>
                          <a:ea typeface="+mn-ea"/>
                          <a:cs typeface="+mn-cs"/>
                        </a:rPr>
                        <a:t>Q1 low lumi</a:t>
                      </a:r>
                    </a:p>
                  </a:txBody>
                  <a:tcPr marL="68580" marR="68580" marT="0" marB="0"/>
                </a:tc>
                <a:tc>
                  <a:txBody>
                    <a:bodyPr/>
                    <a:lstStyle/>
                    <a:p>
                      <a:pPr>
                        <a:spcAft>
                          <a:spcPts val="0"/>
                        </a:spcAft>
                      </a:pPr>
                      <a:r>
                        <a:rPr kumimoji="0" lang="en-GB" sz="1600" kern="1200">
                          <a:solidFill>
                            <a:schemeClr val="tx1"/>
                          </a:solidFill>
                          <a:latin typeface="+mn-lt"/>
                          <a:ea typeface="+mn-ea"/>
                          <a:cs typeface="+mn-cs"/>
                        </a:rPr>
                        <a:t>4/IP</a:t>
                      </a:r>
                    </a:p>
                  </a:txBody>
                  <a:tcPr marL="68580" marR="68580" marT="0" marB="0"/>
                </a:tc>
                <a:tc>
                  <a:txBody>
                    <a:bodyPr/>
                    <a:lstStyle/>
                    <a:p>
                      <a:pPr>
                        <a:spcAft>
                          <a:spcPts val="0"/>
                        </a:spcAft>
                      </a:pPr>
                      <a:r>
                        <a:rPr kumimoji="0" lang="en-GB" sz="1600" kern="1200">
                          <a:solidFill>
                            <a:schemeClr val="tx1"/>
                          </a:solidFill>
                          <a:latin typeface="+mn-lt"/>
                          <a:ea typeface="+mn-ea"/>
                          <a:cs typeface="+mn-cs"/>
                        </a:rPr>
                        <a:t>270 T/m</a:t>
                      </a:r>
                    </a:p>
                  </a:txBody>
                  <a:tcPr marL="68580" marR="68580" marT="0" marB="0"/>
                </a:tc>
                <a:tc>
                  <a:txBody>
                    <a:bodyPr/>
                    <a:lstStyle/>
                    <a:p>
                      <a:pPr>
                        <a:spcAft>
                          <a:spcPts val="0"/>
                        </a:spcAft>
                      </a:pPr>
                      <a:r>
                        <a:rPr kumimoji="0" lang="en-GB" sz="1600" kern="1200">
                          <a:solidFill>
                            <a:schemeClr val="tx1"/>
                          </a:solidFill>
                          <a:latin typeface="+mn-lt"/>
                          <a:ea typeface="+mn-ea"/>
                          <a:cs typeface="+mn-cs"/>
                        </a:rPr>
                        <a:t>10.0 m</a:t>
                      </a:r>
                    </a:p>
                  </a:txBody>
                  <a:tcPr marL="68580" marR="68580" marT="0" marB="0"/>
                </a:tc>
                <a:tc>
                  <a:txBody>
                    <a:bodyPr/>
                    <a:lstStyle/>
                    <a:p>
                      <a:pPr>
                        <a:spcAft>
                          <a:spcPts val="0"/>
                        </a:spcAft>
                      </a:pPr>
                      <a:r>
                        <a:rPr kumimoji="0" lang="en-GB" sz="1600" kern="1200" dirty="0">
                          <a:solidFill>
                            <a:schemeClr val="tx1"/>
                          </a:solidFill>
                          <a:latin typeface="+mn-lt"/>
                          <a:ea typeface="+mn-ea"/>
                          <a:cs typeface="+mn-cs"/>
                        </a:rPr>
                        <a:t>64 mm</a:t>
                      </a:r>
                    </a:p>
                  </a:txBody>
                  <a:tcPr marL="68580" marR="68580" marT="0" marB="0"/>
                </a:tc>
                <a:extLst>
                  <a:ext uri="{0D108BD9-81ED-4DB2-BD59-A6C34878D82A}">
                    <a16:rowId xmlns:a16="http://schemas.microsoft.com/office/drawing/2014/main" val="3544693740"/>
                  </a:ext>
                </a:extLst>
              </a:tr>
              <a:tr h="0">
                <a:tc>
                  <a:txBody>
                    <a:bodyPr/>
                    <a:lstStyle/>
                    <a:p>
                      <a:pPr>
                        <a:spcAft>
                          <a:spcPts val="0"/>
                        </a:spcAft>
                      </a:pPr>
                      <a:r>
                        <a:rPr kumimoji="0" lang="en-GB" sz="1600" kern="1200">
                          <a:solidFill>
                            <a:schemeClr val="tx1"/>
                          </a:solidFill>
                          <a:latin typeface="+mn-lt"/>
                          <a:ea typeface="+mn-ea"/>
                          <a:cs typeface="+mn-cs"/>
                        </a:rPr>
                        <a:t>Q2 low lumi</a:t>
                      </a:r>
                    </a:p>
                  </a:txBody>
                  <a:tcPr marL="68580" marR="68580" marT="0" marB="0"/>
                </a:tc>
                <a:tc>
                  <a:txBody>
                    <a:bodyPr/>
                    <a:lstStyle/>
                    <a:p>
                      <a:pPr>
                        <a:spcAft>
                          <a:spcPts val="0"/>
                        </a:spcAft>
                      </a:pPr>
                      <a:r>
                        <a:rPr kumimoji="0" lang="en-GB" sz="1600" kern="1200">
                          <a:solidFill>
                            <a:schemeClr val="tx1"/>
                          </a:solidFill>
                          <a:latin typeface="+mn-lt"/>
                          <a:ea typeface="+mn-ea"/>
                          <a:cs typeface="+mn-cs"/>
                        </a:rPr>
                        <a:t>4/IP</a:t>
                      </a:r>
                    </a:p>
                  </a:txBody>
                  <a:tcPr marL="68580" marR="68580" marT="0" marB="0"/>
                </a:tc>
                <a:tc>
                  <a:txBody>
                    <a:bodyPr/>
                    <a:lstStyle/>
                    <a:p>
                      <a:pPr>
                        <a:spcAft>
                          <a:spcPts val="0"/>
                        </a:spcAft>
                      </a:pPr>
                      <a:r>
                        <a:rPr kumimoji="0" lang="en-GB" sz="1600" kern="1200">
                          <a:solidFill>
                            <a:schemeClr val="tx1"/>
                          </a:solidFill>
                          <a:latin typeface="+mn-lt"/>
                          <a:ea typeface="+mn-ea"/>
                          <a:cs typeface="+mn-cs"/>
                        </a:rPr>
                        <a:t>270 T/m</a:t>
                      </a:r>
                    </a:p>
                  </a:txBody>
                  <a:tcPr marL="68580" marR="68580" marT="0" marB="0"/>
                </a:tc>
                <a:tc>
                  <a:txBody>
                    <a:bodyPr/>
                    <a:lstStyle/>
                    <a:p>
                      <a:pPr>
                        <a:spcAft>
                          <a:spcPts val="0"/>
                        </a:spcAft>
                      </a:pPr>
                      <a:r>
                        <a:rPr kumimoji="0" lang="en-GB" sz="1600" kern="1200">
                          <a:solidFill>
                            <a:schemeClr val="tx1"/>
                          </a:solidFill>
                          <a:latin typeface="+mn-lt"/>
                          <a:ea typeface="+mn-ea"/>
                          <a:cs typeface="+mn-cs"/>
                        </a:rPr>
                        <a:t>15.0 m</a:t>
                      </a:r>
                    </a:p>
                  </a:txBody>
                  <a:tcPr marL="68580" marR="68580" marT="0" marB="0"/>
                </a:tc>
                <a:tc>
                  <a:txBody>
                    <a:bodyPr/>
                    <a:lstStyle/>
                    <a:p>
                      <a:pPr>
                        <a:spcAft>
                          <a:spcPts val="0"/>
                        </a:spcAft>
                      </a:pPr>
                      <a:r>
                        <a:rPr kumimoji="0" lang="en-GB" sz="1600" kern="1200" dirty="0">
                          <a:solidFill>
                            <a:schemeClr val="tx1"/>
                          </a:solidFill>
                          <a:latin typeface="+mn-lt"/>
                          <a:ea typeface="+mn-ea"/>
                          <a:cs typeface="+mn-cs"/>
                        </a:rPr>
                        <a:t>64 mm</a:t>
                      </a:r>
                    </a:p>
                  </a:txBody>
                  <a:tcPr marL="68580" marR="68580" marT="0" marB="0"/>
                </a:tc>
                <a:extLst>
                  <a:ext uri="{0D108BD9-81ED-4DB2-BD59-A6C34878D82A}">
                    <a16:rowId xmlns:a16="http://schemas.microsoft.com/office/drawing/2014/main" val="979333422"/>
                  </a:ext>
                </a:extLst>
              </a:tr>
              <a:tr h="0">
                <a:tc>
                  <a:txBody>
                    <a:bodyPr/>
                    <a:lstStyle/>
                    <a:p>
                      <a:pPr>
                        <a:spcAft>
                          <a:spcPts val="0"/>
                        </a:spcAft>
                      </a:pPr>
                      <a:r>
                        <a:rPr kumimoji="0" lang="en-GB" sz="1600" kern="1200">
                          <a:solidFill>
                            <a:schemeClr val="tx1"/>
                          </a:solidFill>
                          <a:latin typeface="+mn-lt"/>
                          <a:ea typeface="+mn-ea"/>
                          <a:cs typeface="+mn-cs"/>
                        </a:rPr>
                        <a:t>Q3 low lumi</a:t>
                      </a:r>
                    </a:p>
                  </a:txBody>
                  <a:tcPr marL="68580" marR="68580" marT="0" marB="0"/>
                </a:tc>
                <a:tc>
                  <a:txBody>
                    <a:bodyPr/>
                    <a:lstStyle/>
                    <a:p>
                      <a:pPr>
                        <a:spcAft>
                          <a:spcPts val="0"/>
                        </a:spcAft>
                      </a:pPr>
                      <a:r>
                        <a:rPr kumimoji="0" lang="en-GB" sz="1600" kern="1200">
                          <a:solidFill>
                            <a:schemeClr val="tx1"/>
                          </a:solidFill>
                          <a:latin typeface="+mn-lt"/>
                          <a:ea typeface="+mn-ea"/>
                          <a:cs typeface="+mn-cs"/>
                        </a:rPr>
                        <a:t>4/IP</a:t>
                      </a:r>
                    </a:p>
                  </a:txBody>
                  <a:tcPr marL="68580" marR="68580" marT="0" marB="0"/>
                </a:tc>
                <a:tc>
                  <a:txBody>
                    <a:bodyPr/>
                    <a:lstStyle/>
                    <a:p>
                      <a:pPr>
                        <a:spcAft>
                          <a:spcPts val="0"/>
                        </a:spcAft>
                      </a:pPr>
                      <a:r>
                        <a:rPr kumimoji="0" lang="en-GB" sz="1600" kern="1200">
                          <a:solidFill>
                            <a:schemeClr val="tx1"/>
                          </a:solidFill>
                          <a:latin typeface="+mn-lt"/>
                          <a:ea typeface="+mn-ea"/>
                          <a:cs typeface="+mn-cs"/>
                        </a:rPr>
                        <a:t>270 T/m</a:t>
                      </a:r>
                    </a:p>
                  </a:txBody>
                  <a:tcPr marL="68580" marR="68580" marT="0" marB="0"/>
                </a:tc>
                <a:tc>
                  <a:txBody>
                    <a:bodyPr/>
                    <a:lstStyle/>
                    <a:p>
                      <a:pPr>
                        <a:spcAft>
                          <a:spcPts val="0"/>
                        </a:spcAft>
                      </a:pPr>
                      <a:r>
                        <a:rPr kumimoji="0" lang="en-GB" sz="1600" kern="1200">
                          <a:solidFill>
                            <a:schemeClr val="tx1"/>
                          </a:solidFill>
                          <a:latin typeface="+mn-lt"/>
                          <a:ea typeface="+mn-ea"/>
                          <a:cs typeface="+mn-cs"/>
                        </a:rPr>
                        <a:t>10.0 m</a:t>
                      </a:r>
                    </a:p>
                  </a:txBody>
                  <a:tcPr marL="68580" marR="68580" marT="0" marB="0"/>
                </a:tc>
                <a:tc>
                  <a:txBody>
                    <a:bodyPr/>
                    <a:lstStyle/>
                    <a:p>
                      <a:pPr>
                        <a:spcAft>
                          <a:spcPts val="0"/>
                        </a:spcAft>
                      </a:pPr>
                      <a:r>
                        <a:rPr kumimoji="0" lang="en-GB" sz="1600" kern="1200" dirty="0">
                          <a:solidFill>
                            <a:schemeClr val="tx1"/>
                          </a:solidFill>
                          <a:latin typeface="+mn-lt"/>
                          <a:ea typeface="+mn-ea"/>
                          <a:cs typeface="+mn-cs"/>
                        </a:rPr>
                        <a:t>64 mm</a:t>
                      </a:r>
                    </a:p>
                  </a:txBody>
                  <a:tcPr marL="68580" marR="68580" marT="0" marB="0"/>
                </a:tc>
                <a:extLst>
                  <a:ext uri="{0D108BD9-81ED-4DB2-BD59-A6C34878D82A}">
                    <a16:rowId xmlns:a16="http://schemas.microsoft.com/office/drawing/2014/main" val="2970235214"/>
                  </a:ext>
                </a:extLst>
              </a:tr>
            </a:tbl>
          </a:graphicData>
        </a:graphic>
      </p:graphicFrame>
      <p:sp>
        <p:nvSpPr>
          <p:cNvPr id="21" name="TextBox 20"/>
          <p:cNvSpPr txBox="1"/>
          <p:nvPr/>
        </p:nvSpPr>
        <p:spPr>
          <a:xfrm>
            <a:off x="1243276" y="3724489"/>
            <a:ext cx="5329239" cy="369332"/>
          </a:xfrm>
          <a:prstGeom prst="rect">
            <a:avLst/>
          </a:prstGeom>
          <a:noFill/>
        </p:spPr>
        <p:txBody>
          <a:bodyPr wrap="square" rtlCol="0">
            <a:spAutoFit/>
          </a:bodyPr>
          <a:lstStyle/>
          <a:p>
            <a:pPr algn="ctr"/>
            <a:r>
              <a:rPr lang="en-US" dirty="0" smtClean="0">
                <a:sym typeface="Symbol" panose="05050102010706020507" pitchFamily="18" charset="2"/>
              </a:rPr>
              <a:t>Triplets</a:t>
            </a:r>
            <a:endParaRPr lang="en-GB" dirty="0"/>
          </a:p>
        </p:txBody>
      </p:sp>
    </p:spTree>
    <p:extLst>
      <p:ext uri="{BB962C8B-B14F-4D97-AF65-F5344CB8AC3E}">
        <p14:creationId xmlns:p14="http://schemas.microsoft.com/office/powerpoint/2010/main" val="3022655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p:cNvSpPr txBox="1">
            <a:spLocks/>
          </p:cNvSpPr>
          <p:nvPr/>
        </p:nvSpPr>
        <p:spPr>
          <a:xfrm>
            <a:off x="0" y="1"/>
            <a:ext cx="12192000"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de-CH" sz="4000" dirty="0"/>
              <a:t>	</a:t>
            </a:r>
            <a:r>
              <a:rPr lang="en-GB" sz="4000" dirty="0"/>
              <a:t>Conclusion</a:t>
            </a:r>
            <a:endParaRPr lang="en-US" sz="4000" dirty="0"/>
          </a:p>
        </p:txBody>
      </p:sp>
      <p:sp>
        <p:nvSpPr>
          <p:cNvPr id="2" name="Slide Number Placeholder 1"/>
          <p:cNvSpPr>
            <a:spLocks noGrp="1"/>
          </p:cNvSpPr>
          <p:nvPr>
            <p:ph type="sldNum" sz="quarter" idx="12"/>
          </p:nvPr>
        </p:nvSpPr>
        <p:spPr>
          <a:xfrm>
            <a:off x="10913835" y="6356351"/>
            <a:ext cx="668565" cy="365125"/>
          </a:xfrm>
        </p:spPr>
        <p:txBody>
          <a:bodyPr/>
          <a:lstStyle/>
          <a:p>
            <a:fld id="{17918391-D411-FE40-AAD7-861AE5233E0E}" type="slidenum">
              <a:rPr lang="en-US" smtClean="0"/>
              <a:pPr/>
              <a:t>27</a:t>
            </a:fld>
            <a:endParaRPr lang="en-US" dirty="0"/>
          </a:p>
        </p:txBody>
      </p:sp>
      <p:sp>
        <p:nvSpPr>
          <p:cNvPr id="4" name="TextBox 3"/>
          <p:cNvSpPr txBox="1"/>
          <p:nvPr/>
        </p:nvSpPr>
        <p:spPr>
          <a:xfrm>
            <a:off x="0" y="958864"/>
            <a:ext cx="12192000" cy="521681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smtClean="0"/>
              <a:t>We are ready for the FCC CDR, a first executive summary (8 pages for magnets) is currently being compiled and will be finalized until April 2018</a:t>
            </a:r>
          </a:p>
          <a:p>
            <a:pPr marL="285750" indent="-285750">
              <a:spcAft>
                <a:spcPts val="600"/>
              </a:spcAft>
              <a:buFont typeface="Arial" panose="020B0604020202020204" pitchFamily="34" charset="0"/>
              <a:buChar char="•"/>
            </a:pPr>
            <a:r>
              <a:rPr lang="en-US" dirty="0" smtClean="0"/>
              <a:t>During the FCC week in Amsterdam (9-13 April 2018) the chosen design parameters will be discussed globally and finalized. After the FCC week the detailed volumes for FCC-</a:t>
            </a:r>
            <a:r>
              <a:rPr lang="en-US" dirty="0" err="1" smtClean="0"/>
              <a:t>hh</a:t>
            </a:r>
            <a:r>
              <a:rPr lang="en-US" dirty="0" smtClean="0"/>
              <a:t> and HE-LHC will be compiled</a:t>
            </a:r>
          </a:p>
          <a:p>
            <a:pPr marL="285750" indent="-285750">
              <a:spcAft>
                <a:spcPts val="600"/>
              </a:spcAft>
              <a:buFont typeface="Arial" panose="020B0604020202020204" pitchFamily="34" charset="0"/>
              <a:buChar char="•"/>
            </a:pPr>
            <a:r>
              <a:rPr lang="en-US" dirty="0" smtClean="0"/>
              <a:t>The concerns about irreversible degradation in a compact magnet suggests to explore more creative design variants for having more margins during assembly and operation </a:t>
            </a:r>
          </a:p>
          <a:p>
            <a:pPr marL="285750" indent="-285750">
              <a:spcAft>
                <a:spcPts val="600"/>
              </a:spcAft>
              <a:buFont typeface="Arial" panose="020B0604020202020204" pitchFamily="34" charset="0"/>
              <a:buChar char="•"/>
            </a:pPr>
            <a:r>
              <a:rPr lang="en-US" dirty="0" smtClean="0"/>
              <a:t>Better characterization and exploration of impregnation systems and their test in a simplified test-setup simulating the conditions experienced in coils seems critical</a:t>
            </a:r>
          </a:p>
          <a:p>
            <a:pPr marL="285750" indent="-285750">
              <a:spcAft>
                <a:spcPts val="600"/>
              </a:spcAft>
              <a:buFont typeface="Arial" panose="020B0604020202020204" pitchFamily="34" charset="0"/>
              <a:buChar char="•"/>
            </a:pPr>
            <a:r>
              <a:rPr lang="en-US" dirty="0" smtClean="0"/>
              <a:t>APC seems a great opportunity to make best use of the SC material</a:t>
            </a:r>
          </a:p>
          <a:p>
            <a:pPr marL="285750" indent="-285750">
              <a:spcAft>
                <a:spcPts val="600"/>
              </a:spcAft>
              <a:buFont typeface="Arial" panose="020B0604020202020204" pitchFamily="34" charset="0"/>
              <a:buChar char="•"/>
            </a:pPr>
            <a:r>
              <a:rPr lang="en-US" dirty="0" smtClean="0"/>
              <a:t>The field quality (or its correction!) in particular at low injection energies is mandatory in particular for HE-LHC with injection from SPS at ~0.5 T</a:t>
            </a:r>
          </a:p>
          <a:p>
            <a:pPr marL="285750" indent="-285750">
              <a:spcAft>
                <a:spcPts val="600"/>
              </a:spcAft>
              <a:buFont typeface="Arial" panose="020B0604020202020204" pitchFamily="34" charset="0"/>
              <a:buChar char="•"/>
            </a:pPr>
            <a:r>
              <a:rPr lang="en-US" dirty="0"/>
              <a:t>HE-LHC has triggered a development towards compact magnets, which is both beneficial for FCC-</a:t>
            </a:r>
            <a:r>
              <a:rPr lang="en-US" dirty="0" err="1"/>
              <a:t>hh</a:t>
            </a:r>
            <a:r>
              <a:rPr lang="en-US" dirty="0"/>
              <a:t> and HE-LHC</a:t>
            </a:r>
          </a:p>
          <a:p>
            <a:pPr marL="285750" indent="-285750">
              <a:spcAft>
                <a:spcPts val="600"/>
              </a:spcAft>
              <a:buFont typeface="Arial" panose="020B0604020202020204" pitchFamily="34" charset="0"/>
              <a:buChar char="•"/>
            </a:pPr>
            <a:r>
              <a:rPr lang="en-US" dirty="0" smtClean="0"/>
              <a:t>The effort of </a:t>
            </a:r>
            <a:r>
              <a:rPr lang="en-US" dirty="0" err="1" smtClean="0"/>
              <a:t>EuroCirCol</a:t>
            </a:r>
            <a:r>
              <a:rPr lang="en-US" dirty="0" smtClean="0"/>
              <a:t> will be continued and we plan 3 short model 16 T magnets built by the respective institutes with CERN contributions. </a:t>
            </a:r>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endParaRPr lang="en-GB" dirty="0"/>
          </a:p>
        </p:txBody>
      </p:sp>
    </p:spTree>
    <p:extLst>
      <p:ext uri="{BB962C8B-B14F-4D97-AF65-F5344CB8AC3E}">
        <p14:creationId xmlns:p14="http://schemas.microsoft.com/office/powerpoint/2010/main" val="30805315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p:cNvSpPr txBox="1">
            <a:spLocks/>
          </p:cNvSpPr>
          <p:nvPr/>
        </p:nvSpPr>
        <p:spPr>
          <a:xfrm>
            <a:off x="0" y="1"/>
            <a:ext cx="12192000"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de-CH" sz="4000" dirty="0"/>
              <a:t>	</a:t>
            </a:r>
            <a:r>
              <a:rPr lang="en-US" sz="4000" dirty="0" smtClean="0"/>
              <a:t>16 T Development Programs</a:t>
            </a:r>
            <a:endParaRPr lang="en-US" sz="4000" dirty="0"/>
          </a:p>
        </p:txBody>
      </p:sp>
      <p:sp>
        <p:nvSpPr>
          <p:cNvPr id="2" name="Slide Number Placeholder 1"/>
          <p:cNvSpPr>
            <a:spLocks noGrp="1"/>
          </p:cNvSpPr>
          <p:nvPr>
            <p:ph type="sldNum" sz="quarter" idx="12"/>
          </p:nvPr>
        </p:nvSpPr>
        <p:spPr>
          <a:xfrm>
            <a:off x="10913835" y="6356351"/>
            <a:ext cx="668565" cy="365125"/>
          </a:xfrm>
        </p:spPr>
        <p:txBody>
          <a:bodyPr/>
          <a:lstStyle/>
          <a:p>
            <a:fld id="{17918391-D411-FE40-AAD7-861AE5233E0E}" type="slidenum">
              <a:rPr lang="en-US" smtClean="0"/>
              <a:pPr/>
              <a:t>3</a:t>
            </a:fld>
            <a:endParaRPr lang="en-US" dirty="0"/>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7302" y="1066625"/>
            <a:ext cx="1772632" cy="849801"/>
          </a:xfrm>
          <a:prstGeom prst="rect">
            <a:avLst/>
          </a:prstGeom>
        </p:spPr>
      </p:pic>
      <p:sp>
        <p:nvSpPr>
          <p:cNvPr id="12" name="Rectangle 11"/>
          <p:cNvSpPr/>
          <p:nvPr/>
        </p:nvSpPr>
        <p:spPr>
          <a:xfrm>
            <a:off x="3448154" y="1066625"/>
            <a:ext cx="3847932" cy="923330"/>
          </a:xfrm>
          <a:prstGeom prst="rect">
            <a:avLst/>
          </a:prstGeom>
        </p:spPr>
        <p:txBody>
          <a:bodyPr wrap="square">
            <a:spAutoFit/>
          </a:bodyPr>
          <a:lstStyle/>
          <a:p>
            <a:r>
              <a:rPr lang="en-US" b="1" dirty="0" err="1" smtClean="0"/>
              <a:t>EuroCirCol</a:t>
            </a:r>
            <a:r>
              <a:rPr lang="en-US" b="1" dirty="0" smtClean="0"/>
              <a:t> WP5:</a:t>
            </a:r>
            <a:endParaRPr lang="en-GB" b="1" dirty="0" smtClean="0"/>
          </a:p>
          <a:p>
            <a:r>
              <a:rPr lang="en-GB" dirty="0" smtClean="0"/>
              <a:t>Feed </a:t>
            </a:r>
            <a:r>
              <a:rPr lang="en-GB" dirty="0"/>
              <a:t>the FCC CDR with design and cost model of 16 T magnets</a:t>
            </a:r>
          </a:p>
        </p:txBody>
      </p:sp>
      <p:sp>
        <p:nvSpPr>
          <p:cNvPr id="14" name="TextBox 13"/>
          <p:cNvSpPr txBox="1"/>
          <p:nvPr/>
        </p:nvSpPr>
        <p:spPr>
          <a:xfrm>
            <a:off x="2525672" y="1306859"/>
            <a:ext cx="744756" cy="369332"/>
          </a:xfrm>
          <a:prstGeom prst="rect">
            <a:avLst/>
          </a:prstGeom>
          <a:noFill/>
        </p:spPr>
        <p:txBody>
          <a:bodyPr wrap="none" rtlCol="0">
            <a:spAutoFit/>
          </a:bodyPr>
          <a:lstStyle/>
          <a:p>
            <a:pPr algn="ctr"/>
            <a:r>
              <a:rPr lang="en-GB" b="1" dirty="0" smtClean="0"/>
              <a:t>WP 5</a:t>
            </a:r>
            <a:endParaRPr lang="en-GB" b="1" dirty="0"/>
          </a:p>
        </p:txBody>
      </p:sp>
      <p:sp>
        <p:nvSpPr>
          <p:cNvPr id="17" name="Rectangle 16"/>
          <p:cNvSpPr/>
          <p:nvPr/>
        </p:nvSpPr>
        <p:spPr>
          <a:xfrm>
            <a:off x="3448155" y="2446610"/>
            <a:ext cx="5187046" cy="1200329"/>
          </a:xfrm>
          <a:prstGeom prst="rect">
            <a:avLst/>
          </a:prstGeom>
        </p:spPr>
        <p:txBody>
          <a:bodyPr wrap="square">
            <a:spAutoFit/>
          </a:bodyPr>
          <a:lstStyle/>
          <a:p>
            <a:r>
              <a:rPr lang="en-GB" b="1" dirty="0"/>
              <a:t>FCC 16 T Magnet </a:t>
            </a:r>
            <a:r>
              <a:rPr lang="en-GB" b="1" dirty="0" smtClean="0"/>
              <a:t>Development</a:t>
            </a:r>
            <a:r>
              <a:rPr lang="en-GB" dirty="0" smtClean="0"/>
              <a:t>, supporting</a:t>
            </a:r>
            <a:r>
              <a:rPr lang="en-GB" dirty="0"/>
              <a:t>:</a:t>
            </a:r>
          </a:p>
          <a:p>
            <a:pPr marL="285750" indent="-285750">
              <a:buFont typeface="Arial" panose="020B0604020202020204" pitchFamily="34" charset="0"/>
              <a:buChar char="•"/>
            </a:pPr>
            <a:r>
              <a:rPr lang="en-GB" dirty="0"/>
              <a:t>conductor development &amp; procurement</a:t>
            </a:r>
          </a:p>
          <a:p>
            <a:pPr marL="285750" indent="-285750">
              <a:buFont typeface="Arial" panose="020B0604020202020204" pitchFamily="34" charset="0"/>
              <a:buChar char="•"/>
            </a:pPr>
            <a:r>
              <a:rPr lang="en-GB" dirty="0"/>
              <a:t>R&amp;D magnets and associated development</a:t>
            </a:r>
          </a:p>
          <a:p>
            <a:pPr marL="285750" indent="-285750">
              <a:buFont typeface="Arial" panose="020B0604020202020204" pitchFamily="34" charset="0"/>
              <a:buChar char="•"/>
            </a:pPr>
            <a:r>
              <a:rPr lang="en-GB" dirty="0"/>
              <a:t>model </a:t>
            </a:r>
            <a:r>
              <a:rPr lang="en-GB" dirty="0" smtClean="0"/>
              <a:t>magnets</a:t>
            </a:r>
          </a:p>
        </p:txBody>
      </p:sp>
      <p:pic>
        <p:nvPicPr>
          <p:cNvPr id="20" name="Picture 1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3433" y="2532481"/>
            <a:ext cx="2547159" cy="1122862"/>
          </a:xfrm>
          <a:prstGeom prst="rect">
            <a:avLst/>
          </a:prstGeom>
        </p:spPr>
      </p:pic>
      <p:sp>
        <p:nvSpPr>
          <p:cNvPr id="3" name="TextBox 2"/>
          <p:cNvSpPr txBox="1"/>
          <p:nvPr/>
        </p:nvSpPr>
        <p:spPr>
          <a:xfrm>
            <a:off x="3448154" y="4103594"/>
            <a:ext cx="5798611" cy="1754326"/>
          </a:xfrm>
          <a:prstGeom prst="rect">
            <a:avLst/>
          </a:prstGeom>
          <a:noFill/>
        </p:spPr>
        <p:txBody>
          <a:bodyPr wrap="square" rtlCol="0">
            <a:spAutoFit/>
          </a:bodyPr>
          <a:lstStyle/>
          <a:p>
            <a:r>
              <a:rPr lang="en-GB" b="1" dirty="0"/>
              <a:t>US Magnet Development </a:t>
            </a:r>
            <a:r>
              <a:rPr lang="en-GB" b="1" dirty="0" smtClean="0"/>
              <a:t>Program:</a:t>
            </a:r>
            <a:endParaRPr lang="en-GB" b="1" dirty="0"/>
          </a:p>
          <a:p>
            <a:pPr marL="285750" indent="-285750">
              <a:buFont typeface="Arial" panose="020B0604020202020204" pitchFamily="34" charset="0"/>
              <a:buChar char="•"/>
            </a:pPr>
            <a:r>
              <a:rPr lang="en-GB" dirty="0"/>
              <a:t>initially focused to a 14-15 T cosine-theta magnet (2017-2018)</a:t>
            </a:r>
          </a:p>
          <a:p>
            <a:pPr marL="285750" indent="-285750">
              <a:buFont typeface="Arial" panose="020B0604020202020204" pitchFamily="34" charset="0"/>
              <a:buChar char="•"/>
            </a:pPr>
            <a:r>
              <a:rPr lang="en-GB" dirty="0"/>
              <a:t>also exploring a canted cosine-theta option, in a first step possibly as an insert to the outer layers of the 14-15 T magnet above</a:t>
            </a:r>
          </a:p>
        </p:txBody>
      </p:sp>
      <p:pic>
        <p:nvPicPr>
          <p:cNvPr id="22" name="Picture 21"/>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226794" y="4511633"/>
            <a:ext cx="2860438" cy="1057524"/>
          </a:xfrm>
          <a:prstGeom prst="rect">
            <a:avLst/>
          </a:prstGeom>
        </p:spPr>
      </p:pic>
      <p:sp>
        <p:nvSpPr>
          <p:cNvPr id="4" name="Right Brace 3"/>
          <p:cNvSpPr/>
          <p:nvPr/>
        </p:nvSpPr>
        <p:spPr>
          <a:xfrm>
            <a:off x="8935770" y="1066625"/>
            <a:ext cx="908141" cy="4800614"/>
          </a:xfrm>
          <a:prstGeom prst="rightBrace">
            <a:avLst>
              <a:gd name="adj1" fmla="val 51306"/>
              <a:gd name="adj2" fmla="val 47884"/>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3" name="TextBox 22"/>
          <p:cNvSpPr txBox="1"/>
          <p:nvPr/>
        </p:nvSpPr>
        <p:spPr>
          <a:xfrm>
            <a:off x="9843911" y="3046774"/>
            <a:ext cx="2468405" cy="646331"/>
          </a:xfrm>
          <a:prstGeom prst="rect">
            <a:avLst/>
          </a:prstGeom>
          <a:noFill/>
        </p:spPr>
        <p:txBody>
          <a:bodyPr wrap="square" rtlCol="0">
            <a:spAutoFit/>
          </a:bodyPr>
          <a:lstStyle/>
          <a:p>
            <a:r>
              <a:rPr lang="en-US" dirty="0" smtClean="0"/>
              <a:t>Input for FCC and HE-LHC 16 T magnets </a:t>
            </a:r>
            <a:endParaRPr lang="en-GB" dirty="0"/>
          </a:p>
        </p:txBody>
      </p:sp>
    </p:spTree>
    <p:extLst>
      <p:ext uri="{BB962C8B-B14F-4D97-AF65-F5344CB8AC3E}">
        <p14:creationId xmlns:p14="http://schemas.microsoft.com/office/powerpoint/2010/main" val="35653943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4"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381" y="4900501"/>
            <a:ext cx="1371600" cy="1238525"/>
          </a:xfrm>
          <a:prstGeom prst="rect">
            <a:avLst/>
          </a:prstGeom>
          <a:noFill/>
          <a:ln>
            <a:noFill/>
          </a:ln>
        </p:spPr>
      </p:pic>
      <p:sp>
        <p:nvSpPr>
          <p:cNvPr id="85" name="Title 1"/>
          <p:cNvSpPr txBox="1">
            <a:spLocks/>
          </p:cNvSpPr>
          <p:nvPr/>
        </p:nvSpPr>
        <p:spPr>
          <a:xfrm>
            <a:off x="0" y="1"/>
            <a:ext cx="12192000"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de-CH" sz="4000" dirty="0"/>
              <a:t>	</a:t>
            </a:r>
            <a:r>
              <a:rPr lang="de-CH" sz="4000" dirty="0" smtClean="0"/>
              <a:t>Magnet Design Options</a:t>
            </a:r>
            <a:endParaRPr lang="en-US" sz="4000" dirty="0"/>
          </a:p>
        </p:txBody>
      </p:sp>
      <p:sp>
        <p:nvSpPr>
          <p:cNvPr id="2" name="Slide Number Placeholder 1"/>
          <p:cNvSpPr>
            <a:spLocks noGrp="1"/>
          </p:cNvSpPr>
          <p:nvPr>
            <p:ph type="sldNum" sz="quarter" idx="12"/>
          </p:nvPr>
        </p:nvSpPr>
        <p:spPr>
          <a:xfrm>
            <a:off x="10913835" y="6356351"/>
            <a:ext cx="668565" cy="365125"/>
          </a:xfrm>
        </p:spPr>
        <p:txBody>
          <a:bodyPr/>
          <a:lstStyle/>
          <a:p>
            <a:fld id="{17918391-D411-FE40-AAD7-861AE5233E0E}" type="slidenum">
              <a:rPr lang="en-US" smtClean="0"/>
              <a:pPr/>
              <a:t>4</a:t>
            </a:fld>
            <a:endParaRPr lang="en-US" dirty="0"/>
          </a:p>
        </p:txBody>
      </p:sp>
      <p:pic>
        <p:nvPicPr>
          <p:cNvPr id="8" name="Picture 7" descr="Block"/>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23900" y="2574311"/>
            <a:ext cx="2494800" cy="1298558"/>
          </a:xfrm>
          <a:prstGeom prst="rect">
            <a:avLst/>
          </a:prstGeom>
          <a:noFill/>
          <a:ln>
            <a:noFill/>
          </a:ln>
        </p:spPr>
      </p:pic>
      <p:grpSp>
        <p:nvGrpSpPr>
          <p:cNvPr id="9" name="Group 8"/>
          <p:cNvGrpSpPr>
            <a:grpSpLocks noChangeAspect="1"/>
          </p:cNvGrpSpPr>
          <p:nvPr/>
        </p:nvGrpSpPr>
        <p:grpSpPr bwMode="auto">
          <a:xfrm>
            <a:off x="2026008" y="1232276"/>
            <a:ext cx="2494800" cy="1285520"/>
            <a:chOff x="0" y="0"/>
            <a:chExt cx="58150" cy="30522"/>
          </a:xfrm>
        </p:grpSpPr>
        <p:pic>
          <p:nvPicPr>
            <p:cNvPr id="10" name="Immagine 17"/>
            <p:cNvPicPr>
              <a:picLocks noChangeAspect="1"/>
            </p:cNvPicPr>
            <p:nvPr/>
          </p:nvPicPr>
          <p:blipFill>
            <a:blip r:embed="rId5" cstate="email">
              <a:extLst>
                <a:ext uri="{28A0092B-C50C-407E-A947-70E740481C1C}">
                  <a14:useLocalDpi xmlns:a14="http://schemas.microsoft.com/office/drawing/2010/main" val="0"/>
                </a:ext>
              </a:extLst>
            </a:blip>
            <a:srcRect l="21735"/>
            <a:stretch>
              <a:fillRect/>
            </a:stretch>
          </p:blipFill>
          <p:spPr bwMode="auto">
            <a:xfrm>
              <a:off x="0" y="0"/>
              <a:ext cx="32447" cy="305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email">
              <a:extLst>
                <a:ext uri="{28A0092B-C50C-407E-A947-70E740481C1C}">
                  <a14:useLocalDpi xmlns:a14="http://schemas.microsoft.com/office/drawing/2010/main" val="0"/>
                </a:ext>
              </a:extLst>
            </a:blip>
            <a:srcRect t="121" r="12381"/>
            <a:stretch>
              <a:fillRect/>
            </a:stretch>
          </p:blipFill>
          <p:spPr bwMode="auto">
            <a:xfrm>
              <a:off x="34099" y="1458"/>
              <a:ext cx="24051" cy="2617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descr="Common"/>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936683" y="3928339"/>
            <a:ext cx="2627757" cy="1291356"/>
          </a:xfrm>
          <a:prstGeom prst="rect">
            <a:avLst/>
          </a:prstGeom>
          <a:noFill/>
          <a:ln>
            <a:noFill/>
          </a:ln>
        </p:spPr>
      </p:pic>
      <p:sp>
        <p:nvSpPr>
          <p:cNvPr id="13" name="TextBox 12"/>
          <p:cNvSpPr txBox="1"/>
          <p:nvPr/>
        </p:nvSpPr>
        <p:spPr>
          <a:xfrm>
            <a:off x="-28754" y="1551870"/>
            <a:ext cx="1768014" cy="646331"/>
          </a:xfrm>
          <a:prstGeom prst="rect">
            <a:avLst/>
          </a:prstGeom>
          <a:noFill/>
        </p:spPr>
        <p:txBody>
          <a:bodyPr wrap="square" rtlCol="0">
            <a:spAutoFit/>
          </a:bodyPr>
          <a:lstStyle/>
          <a:p>
            <a:r>
              <a:rPr lang="fr-CH" dirty="0" err="1" smtClean="0"/>
              <a:t>Cosine-theta</a:t>
            </a:r>
            <a:r>
              <a:rPr lang="fr-CH" dirty="0" smtClean="0"/>
              <a:t> (</a:t>
            </a:r>
            <a:r>
              <a:rPr lang="fr-CH" dirty="0" err="1" smtClean="0"/>
              <a:t>baseline</a:t>
            </a:r>
            <a:r>
              <a:rPr lang="fr-CH" dirty="0" smtClean="0"/>
              <a:t>)</a:t>
            </a:r>
            <a:endParaRPr lang="fr-CH" dirty="0"/>
          </a:p>
        </p:txBody>
      </p:sp>
      <p:sp>
        <p:nvSpPr>
          <p:cNvPr id="14" name="TextBox 13"/>
          <p:cNvSpPr txBox="1"/>
          <p:nvPr/>
        </p:nvSpPr>
        <p:spPr>
          <a:xfrm>
            <a:off x="-44752" y="3086771"/>
            <a:ext cx="2026008" cy="369332"/>
          </a:xfrm>
          <a:prstGeom prst="rect">
            <a:avLst/>
          </a:prstGeom>
          <a:noFill/>
        </p:spPr>
        <p:txBody>
          <a:bodyPr wrap="square" rtlCol="0">
            <a:spAutoFit/>
          </a:bodyPr>
          <a:lstStyle/>
          <a:p>
            <a:r>
              <a:rPr lang="fr-CH" dirty="0" smtClean="0"/>
              <a:t>Block-type </a:t>
            </a:r>
            <a:r>
              <a:rPr lang="fr-CH" dirty="0" err="1" smtClean="0"/>
              <a:t>coils</a:t>
            </a:r>
            <a:endParaRPr lang="fr-CH" dirty="0"/>
          </a:p>
        </p:txBody>
      </p:sp>
      <p:sp>
        <p:nvSpPr>
          <p:cNvPr id="15" name="TextBox 14"/>
          <p:cNvSpPr txBox="1"/>
          <p:nvPr/>
        </p:nvSpPr>
        <p:spPr>
          <a:xfrm>
            <a:off x="0" y="4316527"/>
            <a:ext cx="1654298" cy="369332"/>
          </a:xfrm>
          <a:prstGeom prst="rect">
            <a:avLst/>
          </a:prstGeom>
          <a:noFill/>
        </p:spPr>
        <p:txBody>
          <a:bodyPr wrap="square" rtlCol="0">
            <a:spAutoFit/>
          </a:bodyPr>
          <a:lstStyle/>
          <a:p>
            <a:r>
              <a:rPr lang="fr-CH" dirty="0" smtClean="0"/>
              <a:t>Common-</a:t>
            </a:r>
            <a:r>
              <a:rPr lang="fr-CH" dirty="0" err="1" smtClean="0"/>
              <a:t>coils</a:t>
            </a:r>
            <a:endParaRPr lang="fr-CH" dirty="0"/>
          </a:p>
        </p:txBody>
      </p:sp>
      <p:sp>
        <p:nvSpPr>
          <p:cNvPr id="16" name="TextBox 15"/>
          <p:cNvSpPr txBox="1"/>
          <p:nvPr/>
        </p:nvSpPr>
        <p:spPr>
          <a:xfrm>
            <a:off x="2276325" y="5254403"/>
            <a:ext cx="2194027" cy="369332"/>
          </a:xfrm>
          <a:prstGeom prst="rect">
            <a:avLst/>
          </a:prstGeom>
          <a:noFill/>
        </p:spPr>
        <p:txBody>
          <a:bodyPr wrap="square" rtlCol="0">
            <a:spAutoFit/>
          </a:bodyPr>
          <a:lstStyle/>
          <a:p>
            <a:r>
              <a:rPr lang="fr-CH" dirty="0"/>
              <a:t>2015 </a:t>
            </a:r>
            <a:r>
              <a:rPr lang="fr-CH" dirty="0" smtClean="0"/>
              <a:t>           </a:t>
            </a:r>
            <a:r>
              <a:rPr lang="fr-CH" dirty="0"/>
              <a:t>2017</a:t>
            </a:r>
            <a:endParaRPr lang="en-GB" dirty="0"/>
          </a:p>
        </p:txBody>
      </p:sp>
      <p:sp>
        <p:nvSpPr>
          <p:cNvPr id="17" name="TextBox 16"/>
          <p:cNvSpPr txBox="1"/>
          <p:nvPr/>
        </p:nvSpPr>
        <p:spPr>
          <a:xfrm>
            <a:off x="5289784" y="772411"/>
            <a:ext cx="6934731" cy="5514330"/>
          </a:xfrm>
          <a:prstGeom prst="rect">
            <a:avLst/>
          </a:prstGeom>
          <a:noFill/>
        </p:spPr>
        <p:txBody>
          <a:bodyPr wrap="square" rtlCol="0">
            <a:spAutoFit/>
          </a:bodyPr>
          <a:lstStyle/>
          <a:p>
            <a:pPr>
              <a:spcAft>
                <a:spcPts val="225"/>
              </a:spcAft>
            </a:pPr>
            <a:r>
              <a:rPr lang="en-US" dirty="0"/>
              <a:t>Magnet length			</a:t>
            </a:r>
            <a:r>
              <a:rPr lang="en-US" dirty="0" smtClean="0"/>
              <a:t>	14.3 </a:t>
            </a:r>
            <a:r>
              <a:rPr lang="en-US" dirty="0"/>
              <a:t>m</a:t>
            </a:r>
          </a:p>
          <a:p>
            <a:pPr>
              <a:spcAft>
                <a:spcPts val="225"/>
              </a:spcAft>
            </a:pPr>
            <a:r>
              <a:rPr lang="en-US" dirty="0"/>
              <a:t>Free physical aperture 			50 </a:t>
            </a:r>
            <a:r>
              <a:rPr lang="en-US" dirty="0" smtClean="0"/>
              <a:t>mm</a:t>
            </a:r>
          </a:p>
          <a:p>
            <a:pPr>
              <a:spcAft>
                <a:spcPts val="225"/>
              </a:spcAft>
            </a:pPr>
            <a:r>
              <a:rPr lang="en-US" dirty="0" smtClean="0"/>
              <a:t>Inter-beam distance			204 mm</a:t>
            </a:r>
            <a:endParaRPr lang="en-US" dirty="0"/>
          </a:p>
          <a:p>
            <a:pPr>
              <a:spcAft>
                <a:spcPts val="225"/>
              </a:spcAft>
            </a:pPr>
            <a:r>
              <a:rPr lang="en-US" dirty="0" smtClean="0"/>
              <a:t>Field amplitude	 </a:t>
            </a:r>
            <a:r>
              <a:rPr lang="en-US" dirty="0"/>
              <a:t>			16 T</a:t>
            </a:r>
          </a:p>
          <a:p>
            <a:pPr>
              <a:spcAft>
                <a:spcPts val="225"/>
              </a:spcAft>
            </a:pPr>
            <a:r>
              <a:rPr lang="en-US" dirty="0"/>
              <a:t>Margin on the load-line @ 1.9K		14 %</a:t>
            </a:r>
          </a:p>
          <a:p>
            <a:pPr>
              <a:spcAft>
                <a:spcPts val="225"/>
              </a:spcAft>
            </a:pPr>
            <a:r>
              <a:rPr lang="en-US" dirty="0"/>
              <a:t>Total time margin	</a:t>
            </a:r>
            <a:r>
              <a:rPr lang="en-US" dirty="0" smtClean="0"/>
              <a:t>	</a:t>
            </a:r>
            <a:r>
              <a:rPr lang="en-US" dirty="0"/>
              <a:t>		40 </a:t>
            </a:r>
            <a:r>
              <a:rPr lang="en-US" dirty="0" err="1"/>
              <a:t>ms</a:t>
            </a:r>
            <a:r>
              <a:rPr lang="en-US" dirty="0"/>
              <a:t>	</a:t>
            </a:r>
          </a:p>
          <a:p>
            <a:pPr>
              <a:spcAft>
                <a:spcPts val="225"/>
              </a:spcAft>
            </a:pPr>
            <a:r>
              <a:rPr lang="en-US" dirty="0"/>
              <a:t>Critical current density @ 1.9 K, 16T	2300 A/mm</a:t>
            </a:r>
            <a:r>
              <a:rPr lang="en-US" baseline="30000" dirty="0"/>
              <a:t>2</a:t>
            </a:r>
            <a:r>
              <a:rPr lang="en-US" dirty="0"/>
              <a:t> </a:t>
            </a:r>
          </a:p>
          <a:p>
            <a:pPr>
              <a:spcAft>
                <a:spcPts val="225"/>
              </a:spcAft>
            </a:pPr>
            <a:r>
              <a:rPr lang="en-US" dirty="0"/>
              <a:t>Conductor fit (</a:t>
            </a:r>
            <a:r>
              <a:rPr lang="en-US" i="1" dirty="0" err="1" smtClean="0"/>
              <a:t>J</a:t>
            </a:r>
            <a:r>
              <a:rPr lang="en-US" baseline="-25000" dirty="0" err="1" smtClean="0"/>
              <a:t>c</a:t>
            </a:r>
            <a:r>
              <a:rPr lang="en-US" dirty="0" smtClean="0"/>
              <a:t>/</a:t>
            </a:r>
            <a:r>
              <a:rPr lang="en-US" i="1" dirty="0" smtClean="0"/>
              <a:t>B</a:t>
            </a:r>
            <a:r>
              <a:rPr lang="en-US" dirty="0"/>
              <a:t>)			</a:t>
            </a:r>
            <a:r>
              <a:rPr lang="en-US" dirty="0" err="1"/>
              <a:t>EuroCirCol</a:t>
            </a:r>
            <a:r>
              <a:rPr lang="en-US" dirty="0"/>
              <a:t> fit</a:t>
            </a:r>
          </a:p>
          <a:p>
            <a:pPr>
              <a:spcAft>
                <a:spcPts val="225"/>
              </a:spcAft>
            </a:pPr>
            <a:r>
              <a:rPr lang="en-US" dirty="0"/>
              <a:t>Degradation due to cabling	</a:t>
            </a:r>
            <a:r>
              <a:rPr lang="en-US" dirty="0" smtClean="0"/>
              <a:t>	</a:t>
            </a:r>
            <a:r>
              <a:rPr lang="en-US" dirty="0"/>
              <a:t>	3%</a:t>
            </a:r>
          </a:p>
          <a:p>
            <a:pPr>
              <a:spcAft>
                <a:spcPts val="225"/>
              </a:spcAft>
            </a:pPr>
            <a:r>
              <a:rPr lang="en-US" dirty="0"/>
              <a:t>Minimum Cu/</a:t>
            </a:r>
            <a:r>
              <a:rPr lang="en-US" dirty="0" err="1"/>
              <a:t>nonCu</a:t>
            </a:r>
            <a:r>
              <a:rPr lang="en-US" dirty="0"/>
              <a:t>			0.8	</a:t>
            </a:r>
          </a:p>
          <a:p>
            <a:pPr>
              <a:spcAft>
                <a:spcPts val="225"/>
              </a:spcAft>
            </a:pPr>
            <a:r>
              <a:rPr lang="en-US" dirty="0"/>
              <a:t>Maximum strand diameter		</a:t>
            </a:r>
            <a:r>
              <a:rPr lang="en-US" dirty="0" smtClean="0"/>
              <a:t>	1.2 </a:t>
            </a:r>
            <a:r>
              <a:rPr lang="en-US" dirty="0"/>
              <a:t>mm	</a:t>
            </a:r>
          </a:p>
          <a:p>
            <a:pPr>
              <a:spcAft>
                <a:spcPts val="225"/>
              </a:spcAft>
            </a:pPr>
            <a:r>
              <a:rPr lang="en-US" dirty="0"/>
              <a:t>Maximum stress on conductor at warm	150 MPa</a:t>
            </a:r>
          </a:p>
          <a:p>
            <a:pPr>
              <a:spcAft>
                <a:spcPts val="225"/>
              </a:spcAft>
            </a:pPr>
            <a:r>
              <a:rPr lang="en-US" dirty="0"/>
              <a:t>Maximum stress on conductor at cold	200 MPa</a:t>
            </a:r>
          </a:p>
          <a:p>
            <a:pPr>
              <a:spcAft>
                <a:spcPts val="225"/>
              </a:spcAft>
            </a:pPr>
            <a:r>
              <a:rPr lang="en-US" dirty="0"/>
              <a:t>Maximum hot spot temp. (@ 105% </a:t>
            </a:r>
            <a:r>
              <a:rPr lang="en-US" i="1" dirty="0" err="1"/>
              <a:t>I</a:t>
            </a:r>
            <a:r>
              <a:rPr lang="en-US" baseline="-25000" dirty="0" err="1"/>
              <a:t>nom</a:t>
            </a:r>
            <a:r>
              <a:rPr lang="en-US" dirty="0"/>
              <a:t>)	350 K</a:t>
            </a:r>
          </a:p>
          <a:p>
            <a:pPr>
              <a:spcAft>
                <a:spcPts val="225"/>
              </a:spcAft>
            </a:pPr>
            <a:r>
              <a:rPr lang="en-US" dirty="0"/>
              <a:t>Maximum number of strands in a cable	40 - 60</a:t>
            </a:r>
          </a:p>
          <a:p>
            <a:pPr>
              <a:spcAft>
                <a:spcPts val="225"/>
              </a:spcAft>
            </a:pPr>
            <a:r>
              <a:rPr lang="en-US" dirty="0"/>
              <a:t>Maximum voltage to ground (magnet)	1.2 kV</a:t>
            </a:r>
          </a:p>
          <a:p>
            <a:pPr>
              <a:spcAft>
                <a:spcPts val="225"/>
              </a:spcAft>
            </a:pPr>
            <a:r>
              <a:rPr lang="en-US" dirty="0"/>
              <a:t>Maximum TOTAL voltage to ground	</a:t>
            </a:r>
            <a:r>
              <a:rPr lang="en-US" dirty="0" smtClean="0"/>
              <a:t>	2.5 </a:t>
            </a:r>
            <a:r>
              <a:rPr lang="en-US" dirty="0"/>
              <a:t>kV</a:t>
            </a:r>
          </a:p>
          <a:p>
            <a:pPr>
              <a:spcAft>
                <a:spcPts val="225"/>
              </a:spcAft>
            </a:pPr>
            <a:r>
              <a:rPr lang="en-US" dirty="0"/>
              <a:t>Conductor cost (performance based)	5 Euro/</a:t>
            </a:r>
            <a:r>
              <a:rPr lang="en-US" dirty="0" err="1"/>
              <a:t>kAm</a:t>
            </a:r>
            <a:r>
              <a:rPr lang="en-US" dirty="0"/>
              <a:t> </a:t>
            </a:r>
          </a:p>
        </p:txBody>
      </p:sp>
      <p:sp>
        <p:nvSpPr>
          <p:cNvPr id="18" name="TextBox 17"/>
          <p:cNvSpPr txBox="1"/>
          <p:nvPr/>
        </p:nvSpPr>
        <p:spPr>
          <a:xfrm>
            <a:off x="2173502" y="890310"/>
            <a:ext cx="2520063" cy="369332"/>
          </a:xfrm>
          <a:prstGeom prst="rect">
            <a:avLst/>
          </a:prstGeom>
          <a:noFill/>
        </p:spPr>
        <p:txBody>
          <a:bodyPr wrap="square" rtlCol="0">
            <a:spAutoFit/>
          </a:bodyPr>
          <a:lstStyle/>
          <a:p>
            <a:r>
              <a:rPr lang="fr-CH" dirty="0"/>
              <a:t> 800 mm  </a:t>
            </a:r>
            <a:r>
              <a:rPr lang="fr-CH" dirty="0" smtClean="0"/>
              <a:t>     600 mm</a:t>
            </a:r>
            <a:endParaRPr lang="en-GB" dirty="0"/>
          </a:p>
        </p:txBody>
      </p:sp>
      <p:cxnSp>
        <p:nvCxnSpPr>
          <p:cNvPr id="19" name="Straight Arrow Connector 18"/>
          <p:cNvCxnSpPr/>
          <p:nvPr/>
        </p:nvCxnSpPr>
        <p:spPr>
          <a:xfrm>
            <a:off x="2023900" y="1232276"/>
            <a:ext cx="1349439" cy="0"/>
          </a:xfrm>
          <a:prstGeom prst="straightConnector1">
            <a:avLst/>
          </a:prstGeom>
          <a:ln>
            <a:solidFill>
              <a:schemeClr val="accent6"/>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3528800" y="1225599"/>
            <a:ext cx="921370" cy="1"/>
          </a:xfrm>
          <a:prstGeom prst="straightConnector1">
            <a:avLst/>
          </a:prstGeom>
          <a:ln>
            <a:solidFill>
              <a:schemeClr val="accent6"/>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443287" y="5794836"/>
            <a:ext cx="3445751" cy="369332"/>
          </a:xfrm>
          <a:prstGeom prst="rect">
            <a:avLst/>
          </a:prstGeom>
          <a:noFill/>
        </p:spPr>
        <p:txBody>
          <a:bodyPr wrap="square" rtlCol="0">
            <a:spAutoFit/>
          </a:bodyPr>
          <a:lstStyle/>
          <a:p>
            <a:r>
              <a:rPr lang="fr-CH" dirty="0"/>
              <a:t>CCT </a:t>
            </a:r>
            <a:r>
              <a:rPr lang="fr-CH" sz="800" dirty="0"/>
              <a:t>(PSI </a:t>
            </a:r>
            <a:r>
              <a:rPr lang="fr-CH" sz="800" dirty="0" err="1"/>
              <a:t>with</a:t>
            </a:r>
            <a:r>
              <a:rPr lang="fr-CH" sz="800" dirty="0"/>
              <a:t> LBNL and CERN</a:t>
            </a:r>
            <a:r>
              <a:rPr lang="fr-CH" sz="800" dirty="0" smtClean="0"/>
              <a:t>)</a:t>
            </a:r>
            <a:endParaRPr lang="fr-CH" sz="800" dirty="0"/>
          </a:p>
        </p:txBody>
      </p:sp>
    </p:spTree>
    <p:extLst>
      <p:ext uri="{BB962C8B-B14F-4D97-AF65-F5344CB8AC3E}">
        <p14:creationId xmlns:p14="http://schemas.microsoft.com/office/powerpoint/2010/main" val="15548723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p:cNvSpPr txBox="1">
            <a:spLocks/>
          </p:cNvSpPr>
          <p:nvPr/>
        </p:nvSpPr>
        <p:spPr>
          <a:xfrm>
            <a:off x="0" y="1"/>
            <a:ext cx="12192000"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en-US" sz="4000" dirty="0" smtClean="0"/>
              <a:t>Magnet comparison (HE-LHC versus FCC-</a:t>
            </a:r>
            <a:r>
              <a:rPr lang="en-US" sz="4000" dirty="0" err="1" smtClean="0"/>
              <a:t>hh</a:t>
            </a:r>
            <a:r>
              <a:rPr lang="en-US" sz="4000" dirty="0" smtClean="0"/>
              <a:t>)</a:t>
            </a:r>
            <a:endParaRPr lang="en-US" sz="4000" dirty="0"/>
          </a:p>
        </p:txBody>
      </p:sp>
      <p:sp>
        <p:nvSpPr>
          <p:cNvPr id="2" name="Slide Number Placeholder 1"/>
          <p:cNvSpPr>
            <a:spLocks noGrp="1"/>
          </p:cNvSpPr>
          <p:nvPr>
            <p:ph type="sldNum" sz="quarter" idx="12"/>
          </p:nvPr>
        </p:nvSpPr>
        <p:spPr>
          <a:xfrm>
            <a:off x="10913835" y="6356351"/>
            <a:ext cx="668565" cy="365125"/>
          </a:xfrm>
        </p:spPr>
        <p:txBody>
          <a:bodyPr/>
          <a:lstStyle/>
          <a:p>
            <a:fld id="{17918391-D411-FE40-AAD7-861AE5233E0E}" type="slidenum">
              <a:rPr lang="en-US" smtClean="0"/>
              <a:pPr/>
              <a:t>5</a:t>
            </a:fld>
            <a:endParaRPr lang="en-US" dirty="0"/>
          </a:p>
        </p:txBody>
      </p:sp>
      <p:sp>
        <p:nvSpPr>
          <p:cNvPr id="5" name="TextBox 4"/>
          <p:cNvSpPr txBox="1"/>
          <p:nvPr/>
        </p:nvSpPr>
        <p:spPr>
          <a:xfrm>
            <a:off x="0" y="836713"/>
            <a:ext cx="12192000"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Number of magnets:</a:t>
            </a:r>
          </a:p>
          <a:p>
            <a:pPr marL="742950" lvl="1" indent="-285750">
              <a:buFont typeface="Arial" panose="020B0604020202020204" pitchFamily="34" charset="0"/>
              <a:buChar char="•"/>
            </a:pPr>
            <a:r>
              <a:rPr lang="en-US" dirty="0" smtClean="0"/>
              <a:t>HE-LHC: 1232 dipoles, ~16 T (15.59 T), Aperture 50 mm</a:t>
            </a:r>
            <a:r>
              <a:rPr lang="en-US" dirty="0"/>
              <a:t>, </a:t>
            </a:r>
            <a:r>
              <a:rPr lang="en-US" dirty="0" smtClean="0"/>
              <a:t>Inter-beam distance 204 mm</a:t>
            </a:r>
          </a:p>
          <a:p>
            <a:pPr marL="742950" lvl="1" indent="-285750">
              <a:buFont typeface="Arial" panose="020B0604020202020204" pitchFamily="34" charset="0"/>
              <a:buChar char="•"/>
            </a:pPr>
            <a:r>
              <a:rPr lang="en-US" dirty="0" smtClean="0"/>
              <a:t>FCC-</a:t>
            </a:r>
            <a:r>
              <a:rPr lang="en-US" dirty="0" err="1" smtClean="0"/>
              <a:t>hh</a:t>
            </a:r>
            <a:r>
              <a:rPr lang="en-US" dirty="0" smtClean="0"/>
              <a:t>: 4664 dipoles, ~16 T (15.71 T), Aperture 50 mm, </a:t>
            </a:r>
            <a:r>
              <a:rPr lang="en-US" dirty="0"/>
              <a:t>Inter-beam distance </a:t>
            </a:r>
            <a:r>
              <a:rPr lang="en-US" dirty="0" smtClean="0"/>
              <a:t> 204 mm</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Size restriction of cryostat:</a:t>
            </a:r>
          </a:p>
          <a:p>
            <a:pPr marL="742950" lvl="1" indent="-285750">
              <a:buFont typeface="Arial" panose="020B0604020202020204" pitchFamily="34" charset="0"/>
              <a:buChar char="•"/>
            </a:pPr>
            <a:r>
              <a:rPr lang="en-US" dirty="0" smtClean="0"/>
              <a:t>HE-LHC: existing LEP/LHC tunnel: 1200-1250 mm maximum cryostat outer diameter </a:t>
            </a:r>
            <a:r>
              <a:rPr lang="en-US" dirty="0">
                <a:sym typeface="Symbol" panose="05050102010706020507" pitchFamily="18" charset="2"/>
              </a:rPr>
              <a:t> </a:t>
            </a:r>
            <a:r>
              <a:rPr lang="en-US" dirty="0" smtClean="0">
                <a:sym typeface="Symbol" panose="05050102010706020507" pitchFamily="18" charset="2"/>
              </a:rPr>
              <a:t>compact magnets with fringe field</a:t>
            </a:r>
            <a:r>
              <a:rPr lang="en-US" dirty="0" smtClean="0"/>
              <a:t> </a:t>
            </a:r>
          </a:p>
          <a:p>
            <a:pPr marL="742950" lvl="1" indent="-285750">
              <a:buFont typeface="Arial" panose="020B0604020202020204" pitchFamily="34" charset="0"/>
              <a:buChar char="•"/>
            </a:pPr>
            <a:r>
              <a:rPr lang="en-US" dirty="0"/>
              <a:t>FCC-</a:t>
            </a:r>
            <a:r>
              <a:rPr lang="en-US" dirty="0" err="1"/>
              <a:t>hh</a:t>
            </a:r>
            <a:r>
              <a:rPr lang="en-US" dirty="0"/>
              <a:t>: new </a:t>
            </a:r>
            <a:r>
              <a:rPr lang="en-US" dirty="0" smtClean="0"/>
              <a:t>tunnel; a reduction of 0.5 m is possible, if HE-LHC compact magnets are used</a:t>
            </a:r>
            <a:endParaRPr lang="en-US" dirty="0"/>
          </a:p>
          <a:p>
            <a:endParaRPr lang="en-US" dirty="0" smtClean="0"/>
          </a:p>
          <a:p>
            <a:pPr marL="285750" indent="-285750">
              <a:buFont typeface="Arial" panose="020B0604020202020204" pitchFamily="34" charset="0"/>
              <a:buChar char="•"/>
            </a:pPr>
            <a:r>
              <a:rPr lang="en-US" dirty="0" smtClean="0"/>
              <a:t>Sagitta </a:t>
            </a:r>
            <a:r>
              <a:rPr lang="en-US" i="1" dirty="0" smtClean="0"/>
              <a:t>s </a:t>
            </a:r>
            <a:r>
              <a:rPr lang="en-US" dirty="0" smtClean="0"/>
              <a:t>= </a:t>
            </a:r>
            <a:r>
              <a:rPr lang="en-US" i="1" dirty="0" smtClean="0"/>
              <a:t>R</a:t>
            </a:r>
            <a:r>
              <a:rPr lang="en-US" dirty="0" smtClean="0"/>
              <a:t> (1-cos(</a:t>
            </a:r>
            <a:r>
              <a:rPr lang="en-US" i="1" dirty="0" smtClean="0">
                <a:sym typeface="Symbol" panose="05050102010706020507" pitchFamily="18" charset="2"/>
              </a:rPr>
              <a:t>/n</a:t>
            </a:r>
            <a:r>
              <a:rPr lang="en-US" dirty="0" smtClean="0">
                <a:sym typeface="Symbol" panose="05050102010706020507" pitchFamily="18" charset="2"/>
              </a:rPr>
              <a:t>)):</a:t>
            </a:r>
          </a:p>
          <a:p>
            <a:pPr marL="742950" lvl="1" indent="-285750">
              <a:buFont typeface="Arial" panose="020B0604020202020204" pitchFamily="34" charset="0"/>
              <a:buChar char="•"/>
            </a:pPr>
            <a:r>
              <a:rPr lang="en-US" dirty="0" smtClean="0">
                <a:sym typeface="Symbol" panose="05050102010706020507" pitchFamily="18" charset="2"/>
              </a:rPr>
              <a:t>HE-LHC (</a:t>
            </a:r>
            <a:r>
              <a:rPr lang="en-US" i="1" dirty="0" smtClean="0">
                <a:sym typeface="Symbol" panose="05050102010706020507" pitchFamily="18" charset="2"/>
              </a:rPr>
              <a:t>n</a:t>
            </a:r>
            <a:r>
              <a:rPr lang="en-US" dirty="0" smtClean="0">
                <a:sym typeface="Symbol" panose="05050102010706020507" pitchFamily="18" charset="2"/>
              </a:rPr>
              <a:t> = 1232 magnets, </a:t>
            </a:r>
            <a:r>
              <a:rPr lang="en-US" i="1" dirty="0" smtClean="0">
                <a:sym typeface="Symbol" panose="05050102010706020507" pitchFamily="18" charset="2"/>
              </a:rPr>
              <a:t>R</a:t>
            </a:r>
            <a:r>
              <a:rPr lang="en-US" dirty="0" smtClean="0">
                <a:sym typeface="Symbol" panose="05050102010706020507" pitchFamily="18" charset="2"/>
              </a:rPr>
              <a:t> = 2.8 km): </a:t>
            </a:r>
            <a:r>
              <a:rPr lang="en-US" i="1" dirty="0" smtClean="0">
                <a:sym typeface="Symbol" panose="05050102010706020507" pitchFamily="18" charset="2"/>
              </a:rPr>
              <a:t>s</a:t>
            </a:r>
            <a:r>
              <a:rPr lang="en-US" dirty="0" smtClean="0">
                <a:sym typeface="Symbol" panose="05050102010706020507" pitchFamily="18" charset="2"/>
              </a:rPr>
              <a:t> = 9.1 mm  curved magnets</a:t>
            </a:r>
          </a:p>
          <a:p>
            <a:pPr marL="742950" lvl="1" indent="-285750">
              <a:buFont typeface="Arial" panose="020B0604020202020204" pitchFamily="34" charset="0"/>
              <a:buChar char="•"/>
            </a:pPr>
            <a:r>
              <a:rPr lang="en-US" dirty="0" smtClean="0">
                <a:sym typeface="Symbol" panose="05050102010706020507" pitchFamily="18" charset="2"/>
              </a:rPr>
              <a:t>FCC-</a:t>
            </a:r>
            <a:r>
              <a:rPr lang="en-US" dirty="0" err="1" smtClean="0">
                <a:sym typeface="Symbol" panose="05050102010706020507" pitchFamily="18" charset="2"/>
              </a:rPr>
              <a:t>hh</a:t>
            </a:r>
            <a:r>
              <a:rPr lang="en-US" dirty="0" smtClean="0">
                <a:sym typeface="Symbol" panose="05050102010706020507" pitchFamily="18" charset="2"/>
              </a:rPr>
              <a:t> (</a:t>
            </a:r>
            <a:r>
              <a:rPr lang="en-US" i="1" dirty="0" smtClean="0">
                <a:sym typeface="Symbol" panose="05050102010706020507" pitchFamily="18" charset="2"/>
              </a:rPr>
              <a:t>n</a:t>
            </a:r>
            <a:r>
              <a:rPr lang="en-US" dirty="0" smtClean="0">
                <a:sym typeface="Symbol" panose="05050102010706020507" pitchFamily="18" charset="2"/>
              </a:rPr>
              <a:t> = </a:t>
            </a:r>
            <a:r>
              <a:rPr lang="en-GB" dirty="0" smtClean="0"/>
              <a:t>4664 magnets, </a:t>
            </a:r>
            <a:r>
              <a:rPr lang="en-US" i="1" dirty="0" smtClean="0">
                <a:sym typeface="Symbol" panose="05050102010706020507" pitchFamily="18" charset="2"/>
              </a:rPr>
              <a:t>R</a:t>
            </a:r>
            <a:r>
              <a:rPr lang="en-US" dirty="0" smtClean="0">
                <a:sym typeface="Symbol" panose="05050102010706020507" pitchFamily="18" charset="2"/>
              </a:rPr>
              <a:t> = 10.6 km):</a:t>
            </a:r>
            <a:r>
              <a:rPr lang="en-US" i="1" dirty="0" smtClean="0">
                <a:sym typeface="Symbol" panose="05050102010706020507" pitchFamily="18" charset="2"/>
              </a:rPr>
              <a:t> </a:t>
            </a:r>
            <a:r>
              <a:rPr lang="en-US" i="1" dirty="0">
                <a:sym typeface="Symbol" panose="05050102010706020507" pitchFamily="18" charset="2"/>
              </a:rPr>
              <a:t>s</a:t>
            </a:r>
            <a:r>
              <a:rPr lang="en-US" dirty="0">
                <a:sym typeface="Symbol" panose="05050102010706020507" pitchFamily="18" charset="2"/>
              </a:rPr>
              <a:t> = </a:t>
            </a:r>
            <a:r>
              <a:rPr lang="en-US" dirty="0" smtClean="0">
                <a:sym typeface="Symbol" panose="05050102010706020507" pitchFamily="18" charset="2"/>
              </a:rPr>
              <a:t>2.4 mm </a:t>
            </a:r>
            <a:r>
              <a:rPr lang="en-US" dirty="0">
                <a:sym typeface="Symbol" panose="05050102010706020507" pitchFamily="18" charset="2"/>
              </a:rPr>
              <a:t></a:t>
            </a:r>
            <a:r>
              <a:rPr lang="en-US" dirty="0" smtClean="0">
                <a:sym typeface="Symbol" panose="05050102010706020507" pitchFamily="18" charset="2"/>
              </a:rPr>
              <a:t> straight magnets</a:t>
            </a:r>
          </a:p>
          <a:p>
            <a:pPr marL="742950" lvl="1" indent="-285750">
              <a:buFont typeface="Arial" panose="020B0604020202020204" pitchFamily="34" charset="0"/>
              <a:buChar char="•"/>
            </a:pPr>
            <a:endParaRPr lang="en-US" dirty="0" smtClean="0">
              <a:sym typeface="Symbol" panose="05050102010706020507" pitchFamily="18" charset="2"/>
            </a:endParaRPr>
          </a:p>
          <a:p>
            <a:pPr marL="285750" indent="-285750">
              <a:buFont typeface="Arial" panose="020B0604020202020204" pitchFamily="34" charset="0"/>
              <a:buChar char="•"/>
            </a:pPr>
            <a:r>
              <a:rPr lang="en-US" dirty="0" smtClean="0">
                <a:sym typeface="Symbol" panose="05050102010706020507" pitchFamily="18" charset="2"/>
              </a:rPr>
              <a:t>Injection energies and magnetic fields (field quality and heat load):</a:t>
            </a:r>
          </a:p>
        </p:txBody>
      </p:sp>
      <p:graphicFrame>
        <p:nvGraphicFramePr>
          <p:cNvPr id="6" name="Table 5"/>
          <p:cNvGraphicFramePr>
            <a:graphicFrameLocks noGrp="1"/>
          </p:cNvGraphicFramePr>
          <p:nvPr>
            <p:extLst>
              <p:ext uri="{D42A27DB-BD31-4B8C-83A1-F6EECF244321}">
                <p14:modId xmlns:p14="http://schemas.microsoft.com/office/powerpoint/2010/main" val="2254902673"/>
              </p:ext>
            </p:extLst>
          </p:nvPr>
        </p:nvGraphicFramePr>
        <p:xfrm>
          <a:off x="914401" y="4846638"/>
          <a:ext cx="4572789" cy="1097280"/>
        </p:xfrm>
        <a:graphic>
          <a:graphicData uri="http://schemas.openxmlformats.org/drawingml/2006/table">
            <a:tbl>
              <a:tblPr firstRow="1" firstCol="1" bandRow="1">
                <a:tableStyleId>{5940675A-B579-460E-94D1-54222C63F5DA}</a:tableStyleId>
              </a:tblPr>
              <a:tblGrid>
                <a:gridCol w="1249356">
                  <a:extLst>
                    <a:ext uri="{9D8B030D-6E8A-4147-A177-3AD203B41FA5}">
                      <a16:colId xmlns:a16="http://schemas.microsoft.com/office/drawing/2014/main" val="620198331"/>
                    </a:ext>
                  </a:extLst>
                </a:gridCol>
                <a:gridCol w="1249356">
                  <a:extLst>
                    <a:ext uri="{9D8B030D-6E8A-4147-A177-3AD203B41FA5}">
                      <a16:colId xmlns:a16="http://schemas.microsoft.com/office/drawing/2014/main" val="2151734303"/>
                    </a:ext>
                  </a:extLst>
                </a:gridCol>
                <a:gridCol w="2074077">
                  <a:extLst>
                    <a:ext uri="{9D8B030D-6E8A-4147-A177-3AD203B41FA5}">
                      <a16:colId xmlns:a16="http://schemas.microsoft.com/office/drawing/2014/main" val="1598728663"/>
                    </a:ext>
                  </a:extLst>
                </a:gridCol>
              </a:tblGrid>
              <a:tr h="190500">
                <a:tc>
                  <a:txBody>
                    <a:bodyPr/>
                    <a:lstStyle/>
                    <a:p>
                      <a:pPr>
                        <a:spcAft>
                          <a:spcPts val="0"/>
                        </a:spcAft>
                      </a:pPr>
                      <a:r>
                        <a:rPr lang="en-US" sz="1800" b="1" dirty="0" smtClean="0">
                          <a:effectLst/>
                          <a:latin typeface="+mn-lt"/>
                          <a:ea typeface="Calibri" panose="020F0502020204030204" pitchFamily="34" charset="0"/>
                        </a:rPr>
                        <a:t>Injector</a:t>
                      </a:r>
                      <a:endParaRPr lang="en-GB" sz="1800" b="1" dirty="0">
                        <a:effectLst/>
                        <a:latin typeface="+mn-lt"/>
                        <a:ea typeface="Calibri" panose="020F0502020204030204" pitchFamily="34" charset="0"/>
                      </a:endParaRPr>
                    </a:p>
                  </a:txBody>
                  <a:tcPr marL="68580" marR="68580" marT="0" marB="0" anchor="b"/>
                </a:tc>
                <a:tc>
                  <a:txBody>
                    <a:bodyPr/>
                    <a:lstStyle/>
                    <a:p>
                      <a:pPr>
                        <a:spcAft>
                          <a:spcPts val="0"/>
                        </a:spcAft>
                      </a:pPr>
                      <a:r>
                        <a:rPr lang="en-GB" sz="1800" b="1" dirty="0" smtClean="0">
                          <a:effectLst/>
                          <a:latin typeface="+mn-lt"/>
                        </a:rPr>
                        <a:t>GeV</a:t>
                      </a:r>
                      <a:endParaRPr lang="en-GB" sz="1800" b="1" dirty="0">
                        <a:effectLst/>
                        <a:latin typeface="+mn-lt"/>
                        <a:ea typeface="Calibri" panose="020F0502020204030204" pitchFamily="34" charset="0"/>
                      </a:endParaRPr>
                    </a:p>
                  </a:txBody>
                  <a:tcPr marL="68580" marR="68580" marT="0" marB="0" anchor="b"/>
                </a:tc>
                <a:tc>
                  <a:txBody>
                    <a:bodyPr/>
                    <a:lstStyle/>
                    <a:p>
                      <a:pPr>
                        <a:spcAft>
                          <a:spcPts val="0"/>
                        </a:spcAft>
                      </a:pPr>
                      <a:r>
                        <a:rPr lang="en-GB" sz="1800" b="1" dirty="0" smtClean="0">
                          <a:effectLst/>
                          <a:latin typeface="+mn-lt"/>
                        </a:rPr>
                        <a:t>HE-LHC, </a:t>
                      </a:r>
                      <a:r>
                        <a:rPr lang="en-GB" sz="1800" b="1" i="1" dirty="0" err="1" smtClean="0">
                          <a:effectLst/>
                          <a:latin typeface="+mn-lt"/>
                        </a:rPr>
                        <a:t>B</a:t>
                      </a:r>
                      <a:r>
                        <a:rPr lang="en-GB" sz="1800" b="1" baseline="-25000" dirty="0" err="1" smtClean="0">
                          <a:effectLst/>
                          <a:latin typeface="+mn-lt"/>
                        </a:rPr>
                        <a:t>inj</a:t>
                      </a:r>
                      <a:r>
                        <a:rPr lang="en-GB" sz="1800" b="1" dirty="0" smtClean="0">
                          <a:effectLst/>
                          <a:latin typeface="+mn-lt"/>
                        </a:rPr>
                        <a:t> (T)</a:t>
                      </a:r>
                      <a:endParaRPr lang="en-GB" sz="1800" b="1" dirty="0">
                        <a:effectLst/>
                        <a:latin typeface="+mn-lt"/>
                        <a:ea typeface="Calibri" panose="020F0502020204030204" pitchFamily="34" charset="0"/>
                      </a:endParaRPr>
                    </a:p>
                  </a:txBody>
                  <a:tcPr marL="68580" marR="68580" marT="0" marB="0" anchor="b"/>
                </a:tc>
                <a:extLst>
                  <a:ext uri="{0D108BD9-81ED-4DB2-BD59-A6C34878D82A}">
                    <a16:rowId xmlns:a16="http://schemas.microsoft.com/office/drawing/2014/main" val="3631612475"/>
                  </a:ext>
                </a:extLst>
              </a:tr>
              <a:tr h="190500">
                <a:tc>
                  <a:txBody>
                    <a:bodyPr/>
                    <a:lstStyle/>
                    <a:p>
                      <a:pPr algn="r">
                        <a:spcAft>
                          <a:spcPts val="0"/>
                        </a:spcAft>
                      </a:pPr>
                      <a:r>
                        <a:rPr lang="en-US" sz="1800" dirty="0" smtClean="0">
                          <a:effectLst/>
                          <a:latin typeface="+mn-lt"/>
                          <a:ea typeface="Calibri" panose="020F0502020204030204" pitchFamily="34" charset="0"/>
                        </a:rPr>
                        <a:t>SPS</a:t>
                      </a:r>
                      <a:endParaRPr lang="en-GB" sz="1800" dirty="0">
                        <a:effectLst/>
                        <a:latin typeface="+mn-lt"/>
                        <a:ea typeface="Calibri" panose="020F0502020204030204" pitchFamily="34" charset="0"/>
                      </a:endParaRPr>
                    </a:p>
                  </a:txBody>
                  <a:tcPr marL="68580" marR="68580" marT="0" marB="0" anchor="b"/>
                </a:tc>
                <a:tc>
                  <a:txBody>
                    <a:bodyPr/>
                    <a:lstStyle/>
                    <a:p>
                      <a:pPr algn="r">
                        <a:spcAft>
                          <a:spcPts val="0"/>
                        </a:spcAft>
                      </a:pPr>
                      <a:r>
                        <a:rPr lang="en-GB" sz="1800" dirty="0" smtClean="0">
                          <a:effectLst/>
                          <a:latin typeface="+mn-lt"/>
                        </a:rPr>
                        <a:t>450</a:t>
                      </a:r>
                      <a:endParaRPr lang="en-GB" sz="1800" dirty="0">
                        <a:effectLst/>
                        <a:latin typeface="+mn-lt"/>
                        <a:ea typeface="Calibri" panose="020F0502020204030204" pitchFamily="34" charset="0"/>
                      </a:endParaRPr>
                    </a:p>
                  </a:txBody>
                  <a:tcPr marL="68580" marR="68580" marT="0" marB="0" anchor="b"/>
                </a:tc>
                <a:tc>
                  <a:txBody>
                    <a:bodyPr/>
                    <a:lstStyle/>
                    <a:p>
                      <a:pPr algn="r">
                        <a:spcAft>
                          <a:spcPts val="0"/>
                        </a:spcAft>
                      </a:pPr>
                      <a:r>
                        <a:rPr lang="en-GB" sz="1800" smtClean="0">
                          <a:effectLst/>
                          <a:latin typeface="+mn-lt"/>
                        </a:rPr>
                        <a:t>0.54</a:t>
                      </a:r>
                      <a:endParaRPr lang="en-GB" sz="1800" dirty="0">
                        <a:effectLst/>
                        <a:latin typeface="+mn-lt"/>
                        <a:ea typeface="Calibri" panose="020F0502020204030204" pitchFamily="34" charset="0"/>
                      </a:endParaRPr>
                    </a:p>
                  </a:txBody>
                  <a:tcPr marL="68580" marR="68580" marT="0" marB="0" anchor="b"/>
                </a:tc>
                <a:extLst>
                  <a:ext uri="{0D108BD9-81ED-4DB2-BD59-A6C34878D82A}">
                    <a16:rowId xmlns:a16="http://schemas.microsoft.com/office/drawing/2014/main" val="1682944002"/>
                  </a:ext>
                </a:extLst>
              </a:tr>
              <a:tr h="190500">
                <a:tc>
                  <a:txBody>
                    <a:bodyPr/>
                    <a:lstStyle/>
                    <a:p>
                      <a:pPr algn="r">
                        <a:spcAft>
                          <a:spcPts val="0"/>
                        </a:spcAft>
                      </a:pPr>
                      <a:r>
                        <a:rPr kumimoji="0" lang="en-US" sz="1800" kern="1200" dirty="0" err="1" smtClean="0">
                          <a:solidFill>
                            <a:schemeClr val="tx1"/>
                          </a:solidFill>
                          <a:effectLst/>
                          <a:latin typeface="+mn-lt"/>
                          <a:ea typeface="Calibri" panose="020F0502020204030204" pitchFamily="34" charset="0"/>
                          <a:cs typeface="+mn-cs"/>
                        </a:rPr>
                        <a:t>sclSPS</a:t>
                      </a:r>
                      <a:endParaRPr kumimoji="0" lang="en-GB" sz="1800" kern="1200" dirty="0">
                        <a:solidFill>
                          <a:schemeClr val="tx1"/>
                        </a:solidFill>
                        <a:effectLst/>
                        <a:latin typeface="+mn-lt"/>
                        <a:ea typeface="Calibri" panose="020F0502020204030204" pitchFamily="34" charset="0"/>
                        <a:cs typeface="+mn-cs"/>
                      </a:endParaRPr>
                    </a:p>
                  </a:txBody>
                  <a:tcPr marL="68580" marR="68580" marT="0" marB="0" anchor="b"/>
                </a:tc>
                <a:tc>
                  <a:txBody>
                    <a:bodyPr/>
                    <a:lstStyle/>
                    <a:p>
                      <a:pPr algn="r">
                        <a:spcAft>
                          <a:spcPts val="0"/>
                        </a:spcAft>
                      </a:pPr>
                      <a:r>
                        <a:rPr lang="en-GB" sz="1800" dirty="0" smtClean="0">
                          <a:effectLst/>
                          <a:latin typeface="+mn-lt"/>
                        </a:rPr>
                        <a:t>900</a:t>
                      </a:r>
                      <a:endParaRPr lang="en-GB" sz="1800" dirty="0">
                        <a:effectLst/>
                        <a:latin typeface="+mn-lt"/>
                        <a:ea typeface="Calibri" panose="020F0502020204030204" pitchFamily="34" charset="0"/>
                      </a:endParaRPr>
                    </a:p>
                  </a:txBody>
                  <a:tcPr marL="68580" marR="68580" marT="0" marB="0" anchor="b"/>
                </a:tc>
                <a:tc>
                  <a:txBody>
                    <a:bodyPr/>
                    <a:lstStyle/>
                    <a:p>
                      <a:pPr algn="r">
                        <a:spcAft>
                          <a:spcPts val="0"/>
                        </a:spcAft>
                      </a:pPr>
                      <a:r>
                        <a:rPr lang="en-GB" sz="1800" dirty="0" smtClean="0">
                          <a:effectLst/>
                          <a:latin typeface="+mn-lt"/>
                        </a:rPr>
                        <a:t>1.07</a:t>
                      </a:r>
                      <a:endParaRPr lang="en-GB" sz="1800" dirty="0">
                        <a:effectLst/>
                        <a:latin typeface="+mn-lt"/>
                        <a:ea typeface="Calibri" panose="020F0502020204030204" pitchFamily="34" charset="0"/>
                      </a:endParaRPr>
                    </a:p>
                  </a:txBody>
                  <a:tcPr marL="68580" marR="68580" marT="0" marB="0" anchor="b"/>
                </a:tc>
                <a:extLst>
                  <a:ext uri="{0D108BD9-81ED-4DB2-BD59-A6C34878D82A}">
                    <a16:rowId xmlns:a16="http://schemas.microsoft.com/office/drawing/2014/main" val="4126157031"/>
                  </a:ext>
                </a:extLst>
              </a:tr>
              <a:tr h="190500">
                <a:tc>
                  <a:txBody>
                    <a:bodyPr/>
                    <a:lstStyle/>
                    <a:p>
                      <a:pPr algn="r">
                        <a:spcAft>
                          <a:spcPts val="0"/>
                        </a:spcAft>
                      </a:pPr>
                      <a:r>
                        <a:rPr lang="en-US" sz="1800" dirty="0" err="1" smtClean="0">
                          <a:effectLst/>
                          <a:latin typeface="+mn-lt"/>
                          <a:ea typeface="Calibri" panose="020F0502020204030204" pitchFamily="34" charset="0"/>
                        </a:rPr>
                        <a:t>scSPS</a:t>
                      </a:r>
                      <a:endParaRPr lang="en-GB" sz="1800" dirty="0">
                        <a:effectLst/>
                        <a:latin typeface="+mn-lt"/>
                        <a:ea typeface="Calibri" panose="020F0502020204030204" pitchFamily="34" charset="0"/>
                      </a:endParaRPr>
                    </a:p>
                  </a:txBody>
                  <a:tcPr marL="68580" marR="68580" marT="0" marB="0" anchor="b"/>
                </a:tc>
                <a:tc>
                  <a:txBody>
                    <a:bodyPr/>
                    <a:lstStyle/>
                    <a:p>
                      <a:pPr algn="r">
                        <a:spcAft>
                          <a:spcPts val="0"/>
                        </a:spcAft>
                      </a:pPr>
                      <a:r>
                        <a:rPr lang="en-GB" sz="1800" dirty="0" smtClean="0">
                          <a:effectLst/>
                          <a:latin typeface="+mn-lt"/>
                        </a:rPr>
                        <a:t>1300</a:t>
                      </a:r>
                      <a:endParaRPr lang="en-GB" sz="1800" dirty="0">
                        <a:effectLst/>
                        <a:latin typeface="+mn-lt"/>
                        <a:ea typeface="Calibri" panose="020F0502020204030204" pitchFamily="34" charset="0"/>
                      </a:endParaRPr>
                    </a:p>
                  </a:txBody>
                  <a:tcPr marL="68580" marR="68580" marT="0" marB="0" anchor="b"/>
                </a:tc>
                <a:tc>
                  <a:txBody>
                    <a:bodyPr/>
                    <a:lstStyle/>
                    <a:p>
                      <a:pPr algn="r">
                        <a:spcAft>
                          <a:spcPts val="0"/>
                        </a:spcAft>
                      </a:pPr>
                      <a:r>
                        <a:rPr lang="en-GB" sz="1800" dirty="0" smtClean="0">
                          <a:effectLst/>
                          <a:latin typeface="+mn-lt"/>
                        </a:rPr>
                        <a:t>1.54</a:t>
                      </a:r>
                      <a:endParaRPr lang="en-GB" sz="1800" dirty="0">
                        <a:effectLst/>
                        <a:latin typeface="+mn-lt"/>
                        <a:ea typeface="Calibri" panose="020F0502020204030204" pitchFamily="34" charset="0"/>
                      </a:endParaRPr>
                    </a:p>
                  </a:txBody>
                  <a:tcPr marL="68580" marR="68580" marT="0" marB="0" anchor="b"/>
                </a:tc>
                <a:extLst>
                  <a:ext uri="{0D108BD9-81ED-4DB2-BD59-A6C34878D82A}">
                    <a16:rowId xmlns:a16="http://schemas.microsoft.com/office/drawing/2014/main" val="383722187"/>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51191437"/>
              </p:ext>
            </p:extLst>
          </p:nvPr>
        </p:nvGraphicFramePr>
        <p:xfrm>
          <a:off x="6578600" y="4846638"/>
          <a:ext cx="4515096" cy="822960"/>
        </p:xfrm>
        <a:graphic>
          <a:graphicData uri="http://schemas.openxmlformats.org/drawingml/2006/table">
            <a:tbl>
              <a:tblPr firstRow="1" firstCol="1" bandRow="1">
                <a:tableStyleId>{5940675A-B579-460E-94D1-54222C63F5DA}</a:tableStyleId>
              </a:tblPr>
              <a:tblGrid>
                <a:gridCol w="1249356">
                  <a:extLst>
                    <a:ext uri="{9D8B030D-6E8A-4147-A177-3AD203B41FA5}">
                      <a16:colId xmlns:a16="http://schemas.microsoft.com/office/drawing/2014/main" val="2799917680"/>
                    </a:ext>
                  </a:extLst>
                </a:gridCol>
                <a:gridCol w="1249356">
                  <a:extLst>
                    <a:ext uri="{9D8B030D-6E8A-4147-A177-3AD203B41FA5}">
                      <a16:colId xmlns:a16="http://schemas.microsoft.com/office/drawing/2014/main" val="2534813282"/>
                    </a:ext>
                  </a:extLst>
                </a:gridCol>
                <a:gridCol w="2016384">
                  <a:extLst>
                    <a:ext uri="{9D8B030D-6E8A-4147-A177-3AD203B41FA5}">
                      <a16:colId xmlns:a16="http://schemas.microsoft.com/office/drawing/2014/main" val="441635421"/>
                    </a:ext>
                  </a:extLst>
                </a:gridCol>
              </a:tblGrid>
              <a:tr h="190500">
                <a:tc>
                  <a:txBody>
                    <a:bodyPr/>
                    <a:lstStyle/>
                    <a:p>
                      <a:pPr>
                        <a:spcAft>
                          <a:spcPts val="0"/>
                        </a:spcAft>
                      </a:pPr>
                      <a:r>
                        <a:rPr lang="en-US" sz="1800" b="1" dirty="0" smtClean="0">
                          <a:effectLst/>
                          <a:latin typeface="+mn-lt"/>
                          <a:ea typeface="Calibri" panose="020F0502020204030204" pitchFamily="34" charset="0"/>
                        </a:rPr>
                        <a:t>Injector</a:t>
                      </a:r>
                      <a:endParaRPr lang="en-GB" sz="1800" b="1" dirty="0">
                        <a:effectLst/>
                        <a:latin typeface="+mn-lt"/>
                        <a:ea typeface="Calibri" panose="020F0502020204030204" pitchFamily="34" charset="0"/>
                      </a:endParaRPr>
                    </a:p>
                  </a:txBody>
                  <a:tcPr marL="68580" marR="68580" marT="0" marB="0" anchor="b"/>
                </a:tc>
                <a:tc>
                  <a:txBody>
                    <a:bodyPr/>
                    <a:lstStyle/>
                    <a:p>
                      <a:pPr>
                        <a:spcAft>
                          <a:spcPts val="0"/>
                        </a:spcAft>
                      </a:pPr>
                      <a:r>
                        <a:rPr lang="en-GB" sz="1800" b="1" dirty="0" err="1">
                          <a:effectLst/>
                          <a:latin typeface="+mn-lt"/>
                        </a:rPr>
                        <a:t>TeV</a:t>
                      </a:r>
                      <a:endParaRPr lang="en-GB" sz="1800" b="1" dirty="0">
                        <a:effectLst/>
                        <a:latin typeface="+mn-lt"/>
                        <a:ea typeface="Calibri" panose="020F0502020204030204" pitchFamily="34" charset="0"/>
                      </a:endParaRPr>
                    </a:p>
                  </a:txBody>
                  <a:tcPr marL="68580" marR="68580" marT="0" marB="0" anchor="b"/>
                </a:tc>
                <a:tc>
                  <a:txBody>
                    <a:bodyPr/>
                    <a:lstStyle/>
                    <a:p>
                      <a:pPr>
                        <a:spcAft>
                          <a:spcPts val="0"/>
                        </a:spcAft>
                      </a:pPr>
                      <a:r>
                        <a:rPr lang="en-GB" sz="1800" b="1" dirty="0" smtClean="0">
                          <a:effectLst/>
                          <a:latin typeface="+mn-lt"/>
                        </a:rPr>
                        <a:t>FCC-</a:t>
                      </a:r>
                      <a:r>
                        <a:rPr lang="en-GB" sz="1800" b="1" dirty="0" err="1" smtClean="0">
                          <a:effectLst/>
                          <a:latin typeface="+mn-lt"/>
                        </a:rPr>
                        <a:t>hh</a:t>
                      </a:r>
                      <a:r>
                        <a:rPr lang="en-GB" sz="1800" b="1" dirty="0" smtClean="0">
                          <a:effectLst/>
                          <a:latin typeface="+mn-lt"/>
                        </a:rPr>
                        <a:t>, </a:t>
                      </a:r>
                      <a:r>
                        <a:rPr lang="en-GB" sz="1800" b="1" i="1" dirty="0" err="1" smtClean="0">
                          <a:effectLst/>
                          <a:latin typeface="+mn-lt"/>
                        </a:rPr>
                        <a:t>B</a:t>
                      </a:r>
                      <a:r>
                        <a:rPr lang="en-GB" sz="1800" b="1" baseline="-25000" dirty="0" err="1" smtClean="0">
                          <a:effectLst/>
                          <a:latin typeface="+mn-lt"/>
                        </a:rPr>
                        <a:t>inj</a:t>
                      </a:r>
                      <a:r>
                        <a:rPr lang="en-GB" sz="1800" b="1" dirty="0" smtClean="0">
                          <a:effectLst/>
                          <a:latin typeface="+mn-lt"/>
                        </a:rPr>
                        <a:t> (T)</a:t>
                      </a:r>
                      <a:endParaRPr lang="en-GB" sz="1800" b="1" dirty="0">
                        <a:effectLst/>
                        <a:latin typeface="+mn-lt"/>
                        <a:ea typeface="Calibri" panose="020F0502020204030204" pitchFamily="34" charset="0"/>
                      </a:endParaRPr>
                    </a:p>
                  </a:txBody>
                  <a:tcPr marL="68580" marR="68580" marT="0" marB="0" anchor="b"/>
                </a:tc>
                <a:extLst>
                  <a:ext uri="{0D108BD9-81ED-4DB2-BD59-A6C34878D82A}">
                    <a16:rowId xmlns:a16="http://schemas.microsoft.com/office/drawing/2014/main" val="2849047181"/>
                  </a:ext>
                </a:extLst>
              </a:tr>
              <a:tr h="190500">
                <a:tc>
                  <a:txBody>
                    <a:bodyPr/>
                    <a:lstStyle/>
                    <a:p>
                      <a:pPr>
                        <a:spcAft>
                          <a:spcPts val="0"/>
                        </a:spcAft>
                      </a:pPr>
                      <a:r>
                        <a:rPr lang="en-US" sz="1800" dirty="0" smtClean="0">
                          <a:effectLst/>
                          <a:latin typeface="+mn-lt"/>
                          <a:ea typeface="Calibri" panose="020F0502020204030204" pitchFamily="34" charset="0"/>
                        </a:rPr>
                        <a:t>LHC</a:t>
                      </a:r>
                      <a:endParaRPr lang="en-GB" sz="1800" dirty="0">
                        <a:effectLst/>
                        <a:latin typeface="+mn-lt"/>
                        <a:ea typeface="Calibri" panose="020F0502020204030204" pitchFamily="34" charset="0"/>
                      </a:endParaRPr>
                    </a:p>
                  </a:txBody>
                  <a:tcPr marL="68580" marR="68580" marT="0" marB="0" anchor="b"/>
                </a:tc>
                <a:tc>
                  <a:txBody>
                    <a:bodyPr/>
                    <a:lstStyle/>
                    <a:p>
                      <a:pPr>
                        <a:spcAft>
                          <a:spcPts val="0"/>
                        </a:spcAft>
                      </a:pPr>
                      <a:r>
                        <a:rPr lang="en-GB" sz="1800">
                          <a:effectLst/>
                          <a:latin typeface="+mn-lt"/>
                        </a:rPr>
                        <a:t>3.3</a:t>
                      </a:r>
                      <a:endParaRPr lang="en-GB" sz="1800">
                        <a:effectLst/>
                        <a:latin typeface="+mn-lt"/>
                        <a:ea typeface="Calibri" panose="020F0502020204030204" pitchFamily="34" charset="0"/>
                      </a:endParaRPr>
                    </a:p>
                  </a:txBody>
                  <a:tcPr marL="68580" marR="68580" marT="0" marB="0" anchor="b"/>
                </a:tc>
                <a:tc>
                  <a:txBody>
                    <a:bodyPr/>
                    <a:lstStyle/>
                    <a:p>
                      <a:pPr algn="r">
                        <a:spcAft>
                          <a:spcPts val="0"/>
                        </a:spcAft>
                      </a:pPr>
                      <a:r>
                        <a:rPr lang="en-GB" sz="1800">
                          <a:effectLst/>
                          <a:latin typeface="+mn-lt"/>
                        </a:rPr>
                        <a:t>1.05</a:t>
                      </a:r>
                      <a:endParaRPr lang="en-GB" sz="1800">
                        <a:effectLst/>
                        <a:latin typeface="+mn-lt"/>
                        <a:ea typeface="Calibri" panose="020F0502020204030204" pitchFamily="34" charset="0"/>
                      </a:endParaRPr>
                    </a:p>
                  </a:txBody>
                  <a:tcPr marL="68580" marR="68580" marT="0" marB="0" anchor="b"/>
                </a:tc>
                <a:extLst>
                  <a:ext uri="{0D108BD9-81ED-4DB2-BD59-A6C34878D82A}">
                    <a16:rowId xmlns:a16="http://schemas.microsoft.com/office/drawing/2014/main" val="3092003055"/>
                  </a:ext>
                </a:extLst>
              </a:tr>
              <a:tr h="190500">
                <a:tc>
                  <a:txBody>
                    <a:bodyPr/>
                    <a:lstStyle/>
                    <a:p>
                      <a:pPr>
                        <a:spcAft>
                          <a:spcPts val="0"/>
                        </a:spcAft>
                      </a:pPr>
                      <a:r>
                        <a:rPr lang="en-US" sz="1800" dirty="0" err="1" smtClean="0">
                          <a:effectLst/>
                          <a:latin typeface="+mn-lt"/>
                          <a:ea typeface="Calibri" panose="020F0502020204030204" pitchFamily="34" charset="0"/>
                        </a:rPr>
                        <a:t>scSPS</a:t>
                      </a:r>
                      <a:endParaRPr lang="en-GB" sz="1800" dirty="0">
                        <a:effectLst/>
                        <a:latin typeface="+mn-lt"/>
                        <a:ea typeface="Calibri" panose="020F0502020204030204" pitchFamily="34" charset="0"/>
                      </a:endParaRPr>
                    </a:p>
                  </a:txBody>
                  <a:tcPr marL="68580" marR="68580" marT="0" marB="0" anchor="b"/>
                </a:tc>
                <a:tc>
                  <a:txBody>
                    <a:bodyPr/>
                    <a:lstStyle/>
                    <a:p>
                      <a:pPr>
                        <a:spcAft>
                          <a:spcPts val="0"/>
                        </a:spcAft>
                      </a:pPr>
                      <a:r>
                        <a:rPr lang="en-GB" sz="1800" dirty="0">
                          <a:effectLst/>
                          <a:latin typeface="+mn-lt"/>
                        </a:rPr>
                        <a:t>1.3</a:t>
                      </a:r>
                      <a:endParaRPr lang="en-GB" sz="1800" dirty="0">
                        <a:effectLst/>
                        <a:latin typeface="+mn-lt"/>
                        <a:ea typeface="Calibri" panose="020F0502020204030204" pitchFamily="34" charset="0"/>
                      </a:endParaRPr>
                    </a:p>
                  </a:txBody>
                  <a:tcPr marL="68580" marR="68580" marT="0" marB="0" anchor="b"/>
                </a:tc>
                <a:tc>
                  <a:txBody>
                    <a:bodyPr/>
                    <a:lstStyle/>
                    <a:p>
                      <a:pPr algn="r">
                        <a:spcAft>
                          <a:spcPts val="0"/>
                        </a:spcAft>
                      </a:pPr>
                      <a:r>
                        <a:rPr lang="en-GB" sz="1800" dirty="0">
                          <a:effectLst/>
                          <a:latin typeface="+mn-lt"/>
                        </a:rPr>
                        <a:t>0.42</a:t>
                      </a:r>
                      <a:endParaRPr lang="en-GB" sz="1800" dirty="0">
                        <a:effectLst/>
                        <a:latin typeface="+mn-lt"/>
                        <a:ea typeface="Calibri" panose="020F0502020204030204" pitchFamily="34" charset="0"/>
                      </a:endParaRPr>
                    </a:p>
                  </a:txBody>
                  <a:tcPr marL="68580" marR="68580" marT="0" marB="0" anchor="b"/>
                </a:tc>
                <a:extLst>
                  <a:ext uri="{0D108BD9-81ED-4DB2-BD59-A6C34878D82A}">
                    <a16:rowId xmlns:a16="http://schemas.microsoft.com/office/drawing/2014/main" val="221287261"/>
                  </a:ext>
                </a:extLst>
              </a:tr>
            </a:tbl>
          </a:graphicData>
        </a:graphic>
      </p:graphicFrame>
    </p:spTree>
    <p:extLst>
      <p:ext uri="{BB962C8B-B14F-4D97-AF65-F5344CB8AC3E}">
        <p14:creationId xmlns:p14="http://schemas.microsoft.com/office/powerpoint/2010/main" val="3796812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p:cNvSpPr txBox="1">
            <a:spLocks/>
          </p:cNvSpPr>
          <p:nvPr/>
        </p:nvSpPr>
        <p:spPr>
          <a:xfrm>
            <a:off x="-1" y="1"/>
            <a:ext cx="12191999"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de-CH" sz="4000" dirty="0"/>
              <a:t>	</a:t>
            </a:r>
            <a:r>
              <a:rPr lang="en-US" sz="4000" dirty="0" smtClean="0"/>
              <a:t>Fringe Field</a:t>
            </a:r>
            <a:endParaRPr lang="en-US" sz="4000" dirty="0"/>
          </a:p>
        </p:txBody>
      </p:sp>
      <p:sp>
        <p:nvSpPr>
          <p:cNvPr id="2" name="Slide Number Placeholder 1"/>
          <p:cNvSpPr>
            <a:spLocks noGrp="1"/>
          </p:cNvSpPr>
          <p:nvPr>
            <p:ph type="sldNum" sz="quarter" idx="12"/>
          </p:nvPr>
        </p:nvSpPr>
        <p:spPr>
          <a:xfrm>
            <a:off x="10913835" y="6356351"/>
            <a:ext cx="668565" cy="365125"/>
          </a:xfrm>
        </p:spPr>
        <p:txBody>
          <a:bodyPr/>
          <a:lstStyle/>
          <a:p>
            <a:fld id="{17918391-D411-FE40-AAD7-861AE5233E0E}" type="slidenum">
              <a:rPr lang="en-US" smtClean="0"/>
              <a:pPr/>
              <a:t>6</a:t>
            </a:fld>
            <a:endParaRPr lang="en-US" dirty="0"/>
          </a:p>
        </p:txBody>
      </p:sp>
      <p:sp>
        <p:nvSpPr>
          <p:cNvPr id="3" name="TextBox 2"/>
          <p:cNvSpPr txBox="1"/>
          <p:nvPr/>
        </p:nvSpPr>
        <p:spPr>
          <a:xfrm>
            <a:off x="97132" y="5958271"/>
            <a:ext cx="2292615" cy="246221"/>
          </a:xfrm>
          <a:prstGeom prst="rect">
            <a:avLst/>
          </a:prstGeom>
          <a:noFill/>
        </p:spPr>
        <p:txBody>
          <a:bodyPr wrap="none" rtlCol="0">
            <a:spAutoFit/>
          </a:bodyPr>
          <a:lstStyle/>
          <a:p>
            <a:r>
              <a:rPr lang="en-GB" sz="1000" dirty="0" smtClean="0"/>
              <a:t>See </a:t>
            </a:r>
            <a:r>
              <a:rPr lang="en-GB" sz="1000" dirty="0" err="1"/>
              <a:t>EuroCirCol</a:t>
            </a:r>
            <a:r>
              <a:rPr lang="en-GB" sz="1000" dirty="0"/>
              <a:t> WP5 </a:t>
            </a:r>
            <a:r>
              <a:rPr lang="en-GB" sz="1000" dirty="0">
                <a:hlinkClick r:id="rId3"/>
              </a:rPr>
              <a:t>meeting</a:t>
            </a:r>
            <a:r>
              <a:rPr lang="en-GB" sz="1000" dirty="0"/>
              <a:t>, </a:t>
            </a:r>
            <a:r>
              <a:rPr lang="en-GB" sz="1000" dirty="0" err="1"/>
              <a:t>Nr</a:t>
            </a:r>
            <a:r>
              <a:rPr lang="en-GB" sz="1000" dirty="0"/>
              <a:t>. </a:t>
            </a:r>
            <a:r>
              <a:rPr lang="en-GB" sz="1000" dirty="0" smtClean="0"/>
              <a:t>23</a:t>
            </a:r>
            <a:endParaRPr lang="en-GB" sz="1000" dirty="0"/>
          </a:p>
        </p:txBody>
      </p:sp>
      <p:sp>
        <p:nvSpPr>
          <p:cNvPr id="4" name="TextBox 3"/>
          <p:cNvSpPr txBox="1"/>
          <p:nvPr/>
        </p:nvSpPr>
        <p:spPr>
          <a:xfrm>
            <a:off x="1" y="910275"/>
            <a:ext cx="12192000"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Fringe field outside the cryostat is &lt;0.2 T, reducing the fringe field would imply:</a:t>
            </a:r>
          </a:p>
          <a:p>
            <a:pPr marL="742950" lvl="1" indent="-285750">
              <a:buFont typeface="Arial" panose="020B0604020202020204" pitchFamily="34" charset="0"/>
              <a:buChar char="•"/>
            </a:pPr>
            <a:r>
              <a:rPr lang="en-US" dirty="0" smtClean="0"/>
              <a:t>Much larger </a:t>
            </a:r>
            <a:r>
              <a:rPr lang="en-US" dirty="0"/>
              <a:t>yoke (~80 t mass instead of </a:t>
            </a:r>
            <a:r>
              <a:rPr lang="en-US" dirty="0" smtClean="0"/>
              <a:t>~55 </a:t>
            </a:r>
            <a:r>
              <a:rPr lang="en-US" dirty="0"/>
              <a:t>t)</a:t>
            </a:r>
          </a:p>
          <a:p>
            <a:pPr marL="742950" lvl="1" indent="-285750">
              <a:buFont typeface="Arial" panose="020B0604020202020204" pitchFamily="34" charset="0"/>
              <a:buChar char="•"/>
            </a:pPr>
            <a:r>
              <a:rPr lang="en-US" dirty="0"/>
              <a:t>Ferromagnetic </a:t>
            </a:r>
            <a:r>
              <a:rPr lang="en-US" dirty="0" smtClean="0"/>
              <a:t>cryostat (thick cryostat required, forces between magnet and cryostat)</a:t>
            </a:r>
          </a:p>
          <a:p>
            <a:pPr marL="742950" lvl="1" indent="-285750">
              <a:buFont typeface="Arial" panose="020B0604020202020204" pitchFamily="34" charset="0"/>
              <a:buChar char="•"/>
            </a:pPr>
            <a:r>
              <a:rPr lang="en-US" dirty="0" smtClean="0"/>
              <a:t>Compensation coils (needs to be connected in series with main magnet)</a:t>
            </a:r>
          </a:p>
          <a:p>
            <a:pPr marL="285750" indent="-285750">
              <a:buFont typeface="Arial" panose="020B0604020202020204" pitchFamily="34" charset="0"/>
              <a:buChar char="•"/>
            </a:pPr>
            <a:r>
              <a:rPr lang="en-US" dirty="0" smtClean="0"/>
              <a:t>No showstoppers (electronics, vacuum pumps, etc.) have been found which would not allow to have a fringe field in the order of 0.2 T in the tunnel </a:t>
            </a:r>
            <a:r>
              <a:rPr lang="en-US" dirty="0">
                <a:sym typeface="Symbol" panose="05050102010706020507" pitchFamily="18" charset="2"/>
              </a:rPr>
              <a:t> </a:t>
            </a:r>
            <a:r>
              <a:rPr lang="en-US" dirty="0" smtClean="0">
                <a:sym typeface="Symbol" panose="05050102010706020507" pitchFamily="18" charset="2"/>
              </a:rPr>
              <a:t>Decision</a:t>
            </a:r>
            <a:r>
              <a:rPr lang="en-US" dirty="0">
                <a:sym typeface="Symbol" panose="05050102010706020507" pitchFamily="18" charset="2"/>
              </a:rPr>
              <a:t>: allow </a:t>
            </a:r>
            <a:r>
              <a:rPr lang="en-US" dirty="0" smtClean="0">
                <a:sym typeface="Symbol" panose="05050102010706020507" pitchFamily="18" charset="2"/>
              </a:rPr>
              <a:t>fringe field, forces between cryostat and CM to be investigated.</a:t>
            </a:r>
            <a:endParaRPr lang="en-US" dirty="0"/>
          </a:p>
          <a:p>
            <a:endParaRPr lang="en-US" dirty="0" smtClean="0"/>
          </a:p>
          <a:p>
            <a:endParaRPr lang="en-GB" dirty="0"/>
          </a:p>
        </p:txBody>
      </p:sp>
      <p:pic>
        <p:nvPicPr>
          <p:cNvPr id="10" name="Picture 9"/>
          <p:cNvPicPr>
            <a:picLocks noChangeAspect="1"/>
          </p:cNvPicPr>
          <p:nvPr/>
        </p:nvPicPr>
        <p:blipFill>
          <a:blip r:embed="rId4"/>
          <a:stretch>
            <a:fillRect/>
          </a:stretch>
        </p:blipFill>
        <p:spPr>
          <a:xfrm>
            <a:off x="1" y="2905741"/>
            <a:ext cx="4063359" cy="3047520"/>
          </a:xfrm>
          <a:prstGeom prst="rect">
            <a:avLst/>
          </a:prstGeom>
        </p:spPr>
      </p:pic>
      <p:pic>
        <p:nvPicPr>
          <p:cNvPr id="11" name="Picture 10"/>
          <p:cNvPicPr>
            <a:picLocks noChangeAspect="1"/>
          </p:cNvPicPr>
          <p:nvPr/>
        </p:nvPicPr>
        <p:blipFill>
          <a:blip r:embed="rId5"/>
          <a:stretch>
            <a:fillRect/>
          </a:stretch>
        </p:blipFill>
        <p:spPr>
          <a:xfrm>
            <a:off x="4206498" y="2905741"/>
            <a:ext cx="3930177" cy="2947633"/>
          </a:xfrm>
          <a:prstGeom prst="rect">
            <a:avLst/>
          </a:prstGeom>
        </p:spPr>
      </p:pic>
      <p:pic>
        <p:nvPicPr>
          <p:cNvPr id="12" name="Picture 11"/>
          <p:cNvPicPr>
            <a:picLocks noChangeAspect="1"/>
          </p:cNvPicPr>
          <p:nvPr/>
        </p:nvPicPr>
        <p:blipFill>
          <a:blip r:embed="rId6"/>
          <a:stretch>
            <a:fillRect/>
          </a:stretch>
        </p:blipFill>
        <p:spPr>
          <a:xfrm>
            <a:off x="8207379" y="2905741"/>
            <a:ext cx="3984622" cy="2988467"/>
          </a:xfrm>
          <a:prstGeom prst="rect">
            <a:avLst/>
          </a:prstGeom>
        </p:spPr>
      </p:pic>
    </p:spTree>
    <p:extLst>
      <p:ext uri="{BB962C8B-B14F-4D97-AF65-F5344CB8AC3E}">
        <p14:creationId xmlns:p14="http://schemas.microsoft.com/office/powerpoint/2010/main" val="32326951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p:cNvSpPr txBox="1">
            <a:spLocks/>
          </p:cNvSpPr>
          <p:nvPr/>
        </p:nvSpPr>
        <p:spPr>
          <a:xfrm>
            <a:off x="-1" y="1"/>
            <a:ext cx="12191999"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de-CH" sz="4000" dirty="0"/>
              <a:t>	</a:t>
            </a:r>
            <a:r>
              <a:rPr lang="en-GB" sz="4000" dirty="0" smtClean="0"/>
              <a:t>Curved compact dipole magnets</a:t>
            </a:r>
            <a:endParaRPr lang="en-US" sz="4000" dirty="0"/>
          </a:p>
        </p:txBody>
      </p:sp>
      <p:sp>
        <p:nvSpPr>
          <p:cNvPr id="6" name="TextBox 5"/>
          <p:cNvSpPr txBox="1"/>
          <p:nvPr/>
        </p:nvSpPr>
        <p:spPr>
          <a:xfrm>
            <a:off x="0" y="972001"/>
            <a:ext cx="7615901" cy="400109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dirty="0" smtClean="0"/>
              <a:t>LHC dipole magnets were produced straight and then curved in a press before welding the outer shell</a:t>
            </a:r>
          </a:p>
          <a:p>
            <a:pPr marL="285750" indent="-285750">
              <a:spcAft>
                <a:spcPts val="600"/>
              </a:spcAft>
              <a:buFont typeface="Arial" panose="020B0604020202020204" pitchFamily="34" charset="0"/>
              <a:buChar char="•"/>
            </a:pPr>
            <a:r>
              <a:rPr lang="en-US" dirty="0" smtClean="0"/>
              <a:t>The current baseline foresees a bladder and key structure with approximately 0.8 m long aluminum shells</a:t>
            </a:r>
          </a:p>
          <a:p>
            <a:pPr marL="285750" indent="-285750">
              <a:spcAft>
                <a:spcPts val="600"/>
              </a:spcAft>
              <a:buFont typeface="Arial" panose="020B0604020202020204" pitchFamily="34" charset="0"/>
              <a:buChar char="•"/>
            </a:pPr>
            <a:r>
              <a:rPr lang="en-US" dirty="0" smtClean="0"/>
              <a:t>Making </a:t>
            </a:r>
            <a:r>
              <a:rPr lang="en-US" dirty="0"/>
              <a:t>the segments shorter ‘Aluminum collar shell’ may allow bending the structure without concentrating the stress at few </a:t>
            </a:r>
            <a:r>
              <a:rPr lang="en-US" dirty="0" smtClean="0"/>
              <a:t>positions (assumptions: limit maximum strain on coil below 0.1%, equally distributing the strain along the coil would yield ~0.01% in HE-LHC)</a:t>
            </a:r>
          </a:p>
          <a:p>
            <a:pPr marL="285750" indent="-285750">
              <a:spcAft>
                <a:spcPts val="600"/>
              </a:spcAft>
              <a:buFont typeface="Arial" panose="020B0604020202020204" pitchFamily="34" charset="0"/>
              <a:buChar char="•"/>
            </a:pPr>
            <a:r>
              <a:rPr lang="en-US" dirty="0" smtClean="0"/>
              <a:t>Using </a:t>
            </a:r>
            <a:r>
              <a:rPr lang="en-US" dirty="0"/>
              <a:t>Invar (FeNi36) as yoke material may allow to replace the Al shell (sufficient pre-stress and compensating the lower magnetic saturation may not allow for smaller overall size, studies are on-going) </a:t>
            </a:r>
          </a:p>
          <a:p>
            <a:pPr marL="285750" indent="-285750">
              <a:spcAft>
                <a:spcPts val="600"/>
              </a:spcAft>
              <a:buFont typeface="Arial" panose="020B0604020202020204" pitchFamily="34" charset="0"/>
              <a:buChar char="•"/>
            </a:pPr>
            <a:r>
              <a:rPr lang="en-US" dirty="0"/>
              <a:t>Collaring and using yoke materials with larger stress limit may allow to further reduce the overall size (explorative studies will start soon)</a:t>
            </a:r>
          </a:p>
        </p:txBody>
      </p:sp>
      <p:sp>
        <p:nvSpPr>
          <p:cNvPr id="2" name="Slide Number Placeholder 1"/>
          <p:cNvSpPr>
            <a:spLocks noGrp="1"/>
          </p:cNvSpPr>
          <p:nvPr>
            <p:ph type="sldNum" sz="quarter" idx="12"/>
          </p:nvPr>
        </p:nvSpPr>
        <p:spPr>
          <a:xfrm>
            <a:off x="10913835" y="6356351"/>
            <a:ext cx="668565" cy="365125"/>
          </a:xfrm>
        </p:spPr>
        <p:txBody>
          <a:bodyPr/>
          <a:lstStyle/>
          <a:p>
            <a:fld id="{17918391-D411-FE40-AAD7-861AE5233E0E}" type="slidenum">
              <a:rPr lang="en-US" smtClean="0"/>
              <a:pPr/>
              <a:t>7</a:t>
            </a:fld>
            <a:endParaRPr lang="en-US" dirty="0"/>
          </a:p>
        </p:txBody>
      </p:sp>
      <p:grpSp>
        <p:nvGrpSpPr>
          <p:cNvPr id="69" name="Group 68"/>
          <p:cNvGrpSpPr/>
          <p:nvPr/>
        </p:nvGrpSpPr>
        <p:grpSpPr>
          <a:xfrm>
            <a:off x="4404357" y="1362554"/>
            <a:ext cx="7899958" cy="6881566"/>
            <a:chOff x="3897920" y="1542594"/>
            <a:chExt cx="7899958" cy="6881566"/>
          </a:xfrm>
        </p:grpSpPr>
        <p:pic>
          <p:nvPicPr>
            <p:cNvPr id="38" name="Picture 37"/>
            <p:cNvPicPr>
              <a:picLocks noChangeAspect="1"/>
            </p:cNvPicPr>
            <p:nvPr/>
          </p:nvPicPr>
          <p:blipFill rotWithShape="1">
            <a:blip r:embed="rId3" cstate="print">
              <a:extLst>
                <a:ext uri="{28A0092B-C50C-407E-A947-70E740481C1C}">
                  <a14:useLocalDpi xmlns:a14="http://schemas.microsoft.com/office/drawing/2010/main" val="0"/>
                </a:ext>
              </a:extLst>
            </a:blip>
            <a:srcRect l="2361" t="3077" r="27104" b="3590"/>
            <a:stretch/>
          </p:blipFill>
          <p:spPr>
            <a:xfrm>
              <a:off x="7054785" y="2024235"/>
              <a:ext cx="3243270" cy="3222000"/>
            </a:xfrm>
            <a:prstGeom prst="rect">
              <a:avLst/>
            </a:prstGeom>
          </p:spPr>
        </p:pic>
        <p:sp>
          <p:nvSpPr>
            <p:cNvPr id="10" name="TextBox 9"/>
            <p:cNvSpPr txBox="1"/>
            <p:nvPr/>
          </p:nvSpPr>
          <p:spPr>
            <a:xfrm>
              <a:off x="9522780" y="2710036"/>
              <a:ext cx="974947" cy="584775"/>
            </a:xfrm>
            <a:prstGeom prst="rect">
              <a:avLst/>
            </a:prstGeom>
            <a:noFill/>
          </p:spPr>
          <p:txBody>
            <a:bodyPr wrap="none" rtlCol="0">
              <a:spAutoFit/>
            </a:bodyPr>
            <a:lstStyle/>
            <a:p>
              <a:r>
                <a:rPr lang="it-IT" sz="1400" smtClean="0"/>
                <a:t>Iron yoke</a:t>
              </a:r>
            </a:p>
            <a:p>
              <a:endParaRPr lang="it-IT"/>
            </a:p>
          </p:txBody>
        </p:sp>
        <p:sp>
          <p:nvSpPr>
            <p:cNvPr id="12" name="TextBox 11"/>
            <p:cNvSpPr txBox="1"/>
            <p:nvPr/>
          </p:nvSpPr>
          <p:spPr>
            <a:xfrm>
              <a:off x="9833798" y="3123714"/>
              <a:ext cx="1023037" cy="584775"/>
            </a:xfrm>
            <a:prstGeom prst="rect">
              <a:avLst/>
            </a:prstGeom>
            <a:noFill/>
          </p:spPr>
          <p:txBody>
            <a:bodyPr wrap="none" rtlCol="0">
              <a:spAutoFit/>
            </a:bodyPr>
            <a:lstStyle/>
            <a:p>
              <a:r>
                <a:rPr lang="it-IT" sz="1400" dirty="0" smtClean="0"/>
                <a:t>Steel pad</a:t>
              </a:r>
            </a:p>
            <a:p>
              <a:endParaRPr lang="it-IT" dirty="0"/>
            </a:p>
          </p:txBody>
        </p:sp>
        <p:sp>
          <p:nvSpPr>
            <p:cNvPr id="14" name="TextBox 13"/>
            <p:cNvSpPr txBox="1"/>
            <p:nvPr/>
          </p:nvSpPr>
          <p:spPr>
            <a:xfrm>
              <a:off x="10182393" y="3607885"/>
              <a:ext cx="1343638" cy="584775"/>
            </a:xfrm>
            <a:prstGeom prst="rect">
              <a:avLst/>
            </a:prstGeom>
            <a:noFill/>
          </p:spPr>
          <p:txBody>
            <a:bodyPr wrap="none" rtlCol="0">
              <a:spAutoFit/>
            </a:bodyPr>
            <a:lstStyle/>
            <a:p>
              <a:r>
                <a:rPr lang="it-IT" sz="1400" smtClean="0"/>
                <a:t>Titanium pole</a:t>
              </a:r>
            </a:p>
            <a:p>
              <a:endParaRPr lang="it-IT"/>
            </a:p>
          </p:txBody>
        </p:sp>
        <p:sp>
          <p:nvSpPr>
            <p:cNvPr id="16" name="TextBox 15"/>
            <p:cNvSpPr txBox="1"/>
            <p:nvPr/>
          </p:nvSpPr>
          <p:spPr>
            <a:xfrm>
              <a:off x="10410460" y="4560377"/>
              <a:ext cx="1136850" cy="584775"/>
            </a:xfrm>
            <a:prstGeom prst="rect">
              <a:avLst/>
            </a:prstGeom>
            <a:noFill/>
          </p:spPr>
          <p:txBody>
            <a:bodyPr wrap="none" rtlCol="0">
              <a:spAutoFit/>
            </a:bodyPr>
            <a:lstStyle/>
            <a:p>
              <a:r>
                <a:rPr lang="it-IT" sz="1400" smtClean="0"/>
                <a:t>Conductor</a:t>
              </a:r>
            </a:p>
            <a:p>
              <a:endParaRPr lang="it-IT"/>
            </a:p>
          </p:txBody>
        </p:sp>
        <p:sp>
          <p:nvSpPr>
            <p:cNvPr id="17" name="TextBox 16"/>
            <p:cNvSpPr txBox="1"/>
            <p:nvPr/>
          </p:nvSpPr>
          <p:spPr>
            <a:xfrm>
              <a:off x="10189745" y="4167468"/>
              <a:ext cx="1608133" cy="584775"/>
            </a:xfrm>
            <a:prstGeom prst="rect">
              <a:avLst/>
            </a:prstGeom>
            <a:noFill/>
          </p:spPr>
          <p:txBody>
            <a:bodyPr wrap="none" rtlCol="0">
              <a:spAutoFit/>
            </a:bodyPr>
            <a:lstStyle/>
            <a:p>
              <a:r>
                <a:rPr lang="it-IT" sz="1400" smtClean="0"/>
                <a:t>Copper wedges</a:t>
              </a:r>
            </a:p>
            <a:p>
              <a:endParaRPr lang="it-IT"/>
            </a:p>
          </p:txBody>
        </p:sp>
        <p:sp>
          <p:nvSpPr>
            <p:cNvPr id="3" name="Block Arc 2"/>
            <p:cNvSpPr>
              <a:spLocks noChangeAspect="1"/>
            </p:cNvSpPr>
            <p:nvPr/>
          </p:nvSpPr>
          <p:spPr>
            <a:xfrm>
              <a:off x="3897920" y="1963493"/>
              <a:ext cx="6460667" cy="6460667"/>
            </a:xfrm>
            <a:prstGeom prst="blockArc">
              <a:avLst>
                <a:gd name="adj1" fmla="val 16179567"/>
                <a:gd name="adj2" fmla="val 3906"/>
                <a:gd name="adj3" fmla="val 1919"/>
              </a:avLst>
            </a:prstGeom>
            <a:solidFill>
              <a:srgbClr val="B2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13" name="Straight Arrow Connector 12"/>
            <p:cNvCxnSpPr/>
            <p:nvPr/>
          </p:nvCxnSpPr>
          <p:spPr>
            <a:xfrm flipH="1">
              <a:off x="8298187" y="3774515"/>
              <a:ext cx="1891558" cy="8082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8354336" y="3329029"/>
              <a:ext cx="1489777" cy="11087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8727783" y="2906414"/>
              <a:ext cx="833753" cy="569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8883682" y="2409745"/>
              <a:ext cx="524861" cy="3462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8628086" y="4727051"/>
              <a:ext cx="1795405" cy="2570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8502357" y="4332920"/>
              <a:ext cx="1740048" cy="4623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8660896" y="2063537"/>
              <a:ext cx="524861" cy="3462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359601" y="2225865"/>
              <a:ext cx="1399742" cy="584775"/>
            </a:xfrm>
            <a:prstGeom prst="rect">
              <a:avLst/>
            </a:prstGeom>
            <a:noFill/>
          </p:spPr>
          <p:txBody>
            <a:bodyPr wrap="none" rtlCol="0">
              <a:spAutoFit/>
            </a:bodyPr>
            <a:lstStyle/>
            <a:p>
              <a:r>
                <a:rPr lang="it-IT" sz="1400" dirty="0" smtClean="0"/>
                <a:t>Aluminum shell</a:t>
              </a:r>
            </a:p>
            <a:p>
              <a:endParaRPr lang="it-IT" dirty="0"/>
            </a:p>
          </p:txBody>
        </p:sp>
        <p:sp>
          <p:nvSpPr>
            <p:cNvPr id="22" name="TextBox 21"/>
            <p:cNvSpPr txBox="1"/>
            <p:nvPr/>
          </p:nvSpPr>
          <p:spPr>
            <a:xfrm>
              <a:off x="9184591" y="1844071"/>
              <a:ext cx="1758815" cy="584775"/>
            </a:xfrm>
            <a:prstGeom prst="rect">
              <a:avLst/>
            </a:prstGeom>
            <a:noFill/>
          </p:spPr>
          <p:txBody>
            <a:bodyPr wrap="none" rtlCol="0">
              <a:spAutoFit/>
            </a:bodyPr>
            <a:lstStyle/>
            <a:p>
              <a:r>
                <a:rPr lang="it-IT" sz="1400" dirty="0" smtClean="0"/>
                <a:t>Stainless steel shell</a:t>
              </a:r>
            </a:p>
            <a:p>
              <a:endParaRPr lang="it-IT" dirty="0"/>
            </a:p>
          </p:txBody>
        </p:sp>
        <p:cxnSp>
          <p:nvCxnSpPr>
            <p:cNvPr id="23" name="Straight Arrow Connector 22"/>
            <p:cNvCxnSpPr/>
            <p:nvPr/>
          </p:nvCxnSpPr>
          <p:spPr>
            <a:xfrm>
              <a:off x="7101844" y="5508978"/>
              <a:ext cx="2482611"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7094492" y="5825067"/>
              <a:ext cx="3095521"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7101844" y="6107289"/>
              <a:ext cx="3284364"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7102112" y="1542594"/>
              <a:ext cx="7352" cy="4564695"/>
            </a:xfrm>
            <a:prstGeom prst="line">
              <a:avLst/>
            </a:prstGeom>
            <a:ln w="6350">
              <a:solidFill>
                <a:schemeClr val="accent1">
                  <a:lumMod val="10000"/>
                </a:schemeClr>
              </a:solidFill>
              <a:prstDash val="dashDot"/>
            </a:ln>
            <a:effectLst/>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8024343" y="5186246"/>
              <a:ext cx="1273105" cy="369332"/>
            </a:xfrm>
            <a:prstGeom prst="rect">
              <a:avLst/>
            </a:prstGeom>
            <a:noFill/>
          </p:spPr>
          <p:txBody>
            <a:bodyPr wrap="none" rtlCol="0">
              <a:spAutoFit/>
            </a:bodyPr>
            <a:lstStyle/>
            <a:p>
              <a:r>
                <a:rPr lang="en-GB" dirty="0" smtClean="0">
                  <a:sym typeface="Symbol" panose="05050102010706020507" pitchFamily="18" charset="2"/>
                </a:rPr>
                <a:t> 600 mm</a:t>
              </a:r>
              <a:endParaRPr lang="en-GB" dirty="0"/>
            </a:p>
          </p:txBody>
        </p:sp>
        <p:sp>
          <p:nvSpPr>
            <p:cNvPr id="39" name="TextBox 38"/>
            <p:cNvSpPr txBox="1"/>
            <p:nvPr/>
          </p:nvSpPr>
          <p:spPr>
            <a:xfrm>
              <a:off x="8025632" y="5493580"/>
              <a:ext cx="1273105" cy="369332"/>
            </a:xfrm>
            <a:prstGeom prst="rect">
              <a:avLst/>
            </a:prstGeom>
            <a:noFill/>
          </p:spPr>
          <p:txBody>
            <a:bodyPr wrap="none" rtlCol="0">
              <a:spAutoFit/>
            </a:bodyPr>
            <a:lstStyle/>
            <a:p>
              <a:r>
                <a:rPr lang="en-GB" dirty="0" smtClean="0">
                  <a:sym typeface="Symbol" panose="05050102010706020507" pitchFamily="18" charset="2"/>
                </a:rPr>
                <a:t> 700 mm</a:t>
              </a:r>
              <a:endParaRPr lang="en-GB" dirty="0"/>
            </a:p>
          </p:txBody>
        </p:sp>
        <p:sp>
          <p:nvSpPr>
            <p:cNvPr id="40" name="TextBox 39"/>
            <p:cNvSpPr txBox="1"/>
            <p:nvPr/>
          </p:nvSpPr>
          <p:spPr>
            <a:xfrm>
              <a:off x="8025632" y="5798800"/>
              <a:ext cx="1273105" cy="369332"/>
            </a:xfrm>
            <a:prstGeom prst="rect">
              <a:avLst/>
            </a:prstGeom>
            <a:noFill/>
          </p:spPr>
          <p:txBody>
            <a:bodyPr wrap="none" rtlCol="0">
              <a:spAutoFit/>
            </a:bodyPr>
            <a:lstStyle/>
            <a:p>
              <a:r>
                <a:rPr lang="en-GB" dirty="0" smtClean="0">
                  <a:sym typeface="Symbol" panose="05050102010706020507" pitchFamily="18" charset="2"/>
                </a:rPr>
                <a:t> 740 mm</a:t>
              </a:r>
              <a:endParaRPr lang="en-GB" dirty="0"/>
            </a:p>
          </p:txBody>
        </p:sp>
      </p:grpSp>
      <p:pic>
        <p:nvPicPr>
          <p:cNvPr id="72" name="Picture 71"/>
          <p:cNvPicPr>
            <a:picLocks noChangeAspect="1"/>
          </p:cNvPicPr>
          <p:nvPr/>
        </p:nvPicPr>
        <p:blipFill rotWithShape="1">
          <a:blip r:embed="rId4"/>
          <a:srcRect l="8573" t="36749" r="4785" b="43625"/>
          <a:stretch/>
        </p:blipFill>
        <p:spPr>
          <a:xfrm>
            <a:off x="312593" y="4903423"/>
            <a:ext cx="6829777" cy="1151467"/>
          </a:xfrm>
          <a:prstGeom prst="rect">
            <a:avLst/>
          </a:prstGeom>
        </p:spPr>
      </p:pic>
      <p:sp>
        <p:nvSpPr>
          <p:cNvPr id="73" name="Rectangle 72"/>
          <p:cNvSpPr/>
          <p:nvPr/>
        </p:nvSpPr>
        <p:spPr>
          <a:xfrm>
            <a:off x="6145000" y="5821220"/>
            <a:ext cx="1005403" cy="369332"/>
          </a:xfrm>
          <a:prstGeom prst="rect">
            <a:avLst/>
          </a:prstGeom>
        </p:spPr>
        <p:txBody>
          <a:bodyPr wrap="none">
            <a:spAutoFit/>
          </a:bodyPr>
          <a:lstStyle/>
          <a:p>
            <a:r>
              <a:rPr lang="en-GB" dirty="0"/>
              <a:t>MQXFB</a:t>
            </a:r>
          </a:p>
        </p:txBody>
      </p:sp>
    </p:spTree>
    <p:extLst>
      <p:ext uri="{BB962C8B-B14F-4D97-AF65-F5344CB8AC3E}">
        <p14:creationId xmlns:p14="http://schemas.microsoft.com/office/powerpoint/2010/main" val="34804780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p:cNvSpPr txBox="1">
            <a:spLocks/>
          </p:cNvSpPr>
          <p:nvPr/>
        </p:nvSpPr>
        <p:spPr>
          <a:xfrm>
            <a:off x="-1" y="1"/>
            <a:ext cx="12191999"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de-CH" sz="4000" dirty="0"/>
              <a:t>	</a:t>
            </a:r>
            <a:r>
              <a:rPr lang="en-GB" sz="4000" dirty="0" smtClean="0"/>
              <a:t>Design of the cos-theta</a:t>
            </a:r>
            <a:endParaRPr lang="en-US" sz="4000" dirty="0"/>
          </a:p>
        </p:txBody>
      </p:sp>
      <p:sp>
        <p:nvSpPr>
          <p:cNvPr id="2" name="Slide Number Placeholder 1"/>
          <p:cNvSpPr>
            <a:spLocks noGrp="1"/>
          </p:cNvSpPr>
          <p:nvPr>
            <p:ph type="sldNum" sz="quarter" idx="12"/>
          </p:nvPr>
        </p:nvSpPr>
        <p:spPr>
          <a:xfrm>
            <a:off x="10913835" y="6356351"/>
            <a:ext cx="668565" cy="365125"/>
          </a:xfrm>
        </p:spPr>
        <p:txBody>
          <a:bodyPr/>
          <a:lstStyle/>
          <a:p>
            <a:fld id="{17918391-D411-FE40-AAD7-861AE5233E0E}" type="slidenum">
              <a:rPr lang="en-US" smtClean="0"/>
              <a:pPr/>
              <a:t>8</a:t>
            </a:fld>
            <a:endParaRPr lang="en-US" dirty="0"/>
          </a:p>
        </p:txBody>
      </p:sp>
      <p:pic>
        <p:nvPicPr>
          <p:cNvPr id="31"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 y="1673897"/>
            <a:ext cx="5715000" cy="3328516"/>
          </a:xfrm>
          <a:prstGeom prst="rect">
            <a:avLst/>
          </a:prstGeom>
        </p:spPr>
      </p:pic>
      <p:graphicFrame>
        <p:nvGraphicFramePr>
          <p:cNvPr id="32" name="Tabella 5"/>
          <p:cNvGraphicFramePr>
            <a:graphicFrameLocks noGrp="1"/>
          </p:cNvGraphicFramePr>
          <p:nvPr>
            <p:extLst>
              <p:ext uri="{D42A27DB-BD31-4B8C-83A1-F6EECF244321}">
                <p14:modId xmlns:p14="http://schemas.microsoft.com/office/powerpoint/2010/main" val="3247535541"/>
              </p:ext>
            </p:extLst>
          </p:nvPr>
        </p:nvGraphicFramePr>
        <p:xfrm>
          <a:off x="6029735" y="997362"/>
          <a:ext cx="6096002" cy="3095251"/>
        </p:xfrm>
        <a:graphic>
          <a:graphicData uri="http://schemas.openxmlformats.org/drawingml/2006/table">
            <a:tbl>
              <a:tblPr firstRow="1" bandRow="1">
                <a:tableStyleId>{69012ECD-51FC-41F1-AA8D-1B2483CD663E}</a:tableStyleId>
              </a:tblPr>
              <a:tblGrid>
                <a:gridCol w="2743200">
                  <a:extLst>
                    <a:ext uri="{9D8B030D-6E8A-4147-A177-3AD203B41FA5}">
                      <a16:colId xmlns:a16="http://schemas.microsoft.com/office/drawing/2014/main" val="20000"/>
                    </a:ext>
                  </a:extLst>
                </a:gridCol>
                <a:gridCol w="1645921">
                  <a:extLst>
                    <a:ext uri="{9D8B030D-6E8A-4147-A177-3AD203B41FA5}">
                      <a16:colId xmlns:a16="http://schemas.microsoft.com/office/drawing/2014/main" val="20001"/>
                    </a:ext>
                  </a:extLst>
                </a:gridCol>
                <a:gridCol w="1706881">
                  <a:extLst>
                    <a:ext uri="{9D8B030D-6E8A-4147-A177-3AD203B41FA5}">
                      <a16:colId xmlns:a16="http://schemas.microsoft.com/office/drawing/2014/main" val="20002"/>
                    </a:ext>
                  </a:extLst>
                </a:gridCol>
              </a:tblGrid>
              <a:tr h="352051">
                <a:tc>
                  <a:txBody>
                    <a:bodyPr/>
                    <a:lstStyle/>
                    <a:p>
                      <a:pPr algn="ctr"/>
                      <a:endParaRPr lang="en-US" sz="1400" dirty="0"/>
                    </a:p>
                  </a:txBody>
                  <a:tcPr>
                    <a:solidFill>
                      <a:schemeClr val="bg1"/>
                    </a:solidFill>
                  </a:tcPr>
                </a:tc>
                <a:tc>
                  <a:txBody>
                    <a:bodyPr/>
                    <a:lstStyle/>
                    <a:p>
                      <a:pPr algn="ctr"/>
                      <a:r>
                        <a:rPr lang="it-IT" sz="1400" dirty="0" smtClean="0"/>
                        <a:t>HF</a:t>
                      </a:r>
                      <a:r>
                        <a:rPr lang="it-IT" sz="1400" baseline="0" dirty="0" smtClean="0"/>
                        <a:t> </a:t>
                      </a:r>
                      <a:r>
                        <a:rPr lang="it-IT" sz="1400" dirty="0" smtClean="0"/>
                        <a:t>Cable</a:t>
                      </a:r>
                      <a:r>
                        <a:rPr lang="it-IT" sz="1400" baseline="0" dirty="0" smtClean="0"/>
                        <a:t>  (</a:t>
                      </a:r>
                      <a:r>
                        <a:rPr lang="it-IT" sz="1400" baseline="0" dirty="0" err="1" smtClean="0"/>
                        <a:t>inner</a:t>
                      </a:r>
                      <a:r>
                        <a:rPr lang="it-IT" sz="1400" baseline="0" dirty="0" smtClean="0"/>
                        <a:t>)</a:t>
                      </a:r>
                      <a:endParaRPr lang="en-US" sz="1400" dirty="0"/>
                    </a:p>
                  </a:txBody>
                  <a:tcPr/>
                </a:tc>
                <a:tc>
                  <a:txBody>
                    <a:bodyPr/>
                    <a:lstStyle/>
                    <a:p>
                      <a:pPr algn="ctr"/>
                      <a:r>
                        <a:rPr lang="it-IT" sz="1400" dirty="0" smtClean="0"/>
                        <a:t>LF Cable (</a:t>
                      </a:r>
                      <a:r>
                        <a:rPr lang="it-IT" sz="1400" dirty="0" err="1" smtClean="0"/>
                        <a:t>outer</a:t>
                      </a:r>
                      <a:r>
                        <a:rPr lang="it-IT" sz="1400" dirty="0" smtClean="0"/>
                        <a:t>)</a:t>
                      </a:r>
                      <a:endParaRPr lang="en-US" sz="1400" dirty="0"/>
                    </a:p>
                  </a:txBody>
                  <a:tcPr/>
                </a:tc>
                <a:extLst>
                  <a:ext uri="{0D108BD9-81ED-4DB2-BD59-A6C34878D82A}">
                    <a16:rowId xmlns:a16="http://schemas.microsoft.com/office/drawing/2014/main" val="10000"/>
                  </a:ext>
                </a:extLst>
              </a:tr>
              <a:tr h="279117">
                <a:tc>
                  <a:txBody>
                    <a:bodyPr/>
                    <a:lstStyle/>
                    <a:p>
                      <a:pPr algn="r"/>
                      <a:r>
                        <a:rPr lang="it-IT" sz="1400" dirty="0" smtClean="0"/>
                        <a:t>Strand</a:t>
                      </a:r>
                      <a:r>
                        <a:rPr lang="it-IT" sz="1400" baseline="0" dirty="0" smtClean="0"/>
                        <a:t> </a:t>
                      </a:r>
                      <a:r>
                        <a:rPr lang="it-IT" sz="1400" baseline="0" dirty="0" err="1" smtClean="0"/>
                        <a:t>number</a:t>
                      </a:r>
                      <a:endParaRPr lang="en-US" sz="1400" dirty="0"/>
                    </a:p>
                  </a:txBody>
                  <a:tcPr>
                    <a:solidFill>
                      <a:schemeClr val="bg2"/>
                    </a:solidFill>
                  </a:tcPr>
                </a:tc>
                <a:tc>
                  <a:txBody>
                    <a:bodyPr/>
                    <a:lstStyle/>
                    <a:p>
                      <a:pPr algn="ctr"/>
                      <a:r>
                        <a:rPr lang="it-IT" sz="1400" dirty="0" smtClean="0"/>
                        <a:t>22</a:t>
                      </a:r>
                      <a:endParaRPr lang="en-US" sz="1400" dirty="0"/>
                    </a:p>
                  </a:txBody>
                  <a:tcPr/>
                </a:tc>
                <a:tc>
                  <a:txBody>
                    <a:bodyPr/>
                    <a:lstStyle/>
                    <a:p>
                      <a:pPr algn="ctr"/>
                      <a:r>
                        <a:rPr kumimoji="0" lang="it-IT" sz="1400" kern="1200" dirty="0" smtClean="0">
                          <a:solidFill>
                            <a:schemeClr val="tx1"/>
                          </a:solidFill>
                          <a:latin typeface="+mn-lt"/>
                          <a:ea typeface="+mn-ea"/>
                          <a:cs typeface="+mn-cs"/>
                        </a:rPr>
                        <a:t>38</a:t>
                      </a:r>
                      <a:endParaRPr kumimoji="0" lang="en-US" sz="1400" kern="1200" dirty="0">
                        <a:solidFill>
                          <a:schemeClr val="tx1"/>
                        </a:solidFill>
                        <a:latin typeface="+mn-lt"/>
                        <a:ea typeface="+mn-ea"/>
                        <a:cs typeface="+mn-cs"/>
                      </a:endParaRPr>
                    </a:p>
                  </a:txBody>
                  <a:tcPr/>
                </a:tc>
                <a:extLst>
                  <a:ext uri="{0D108BD9-81ED-4DB2-BD59-A6C34878D82A}">
                    <a16:rowId xmlns:a16="http://schemas.microsoft.com/office/drawing/2014/main" val="10001"/>
                  </a:ext>
                </a:extLst>
              </a:tr>
              <a:tr h="279117">
                <a:tc>
                  <a:txBody>
                    <a:bodyPr/>
                    <a:lstStyle/>
                    <a:p>
                      <a:pPr algn="r"/>
                      <a:r>
                        <a:rPr lang="it-IT" sz="1400" noProof="0" dirty="0" smtClean="0"/>
                        <a:t>Strand </a:t>
                      </a:r>
                      <a:r>
                        <a:rPr lang="it-IT" sz="1400" noProof="0" dirty="0" err="1" smtClean="0"/>
                        <a:t>diameter</a:t>
                      </a:r>
                      <a:endParaRPr lang="en-US" sz="1400" noProof="0" dirty="0"/>
                    </a:p>
                  </a:txBody>
                  <a:tcPr>
                    <a:solidFill>
                      <a:schemeClr val="bg2"/>
                    </a:solidFill>
                  </a:tcPr>
                </a:tc>
                <a:tc>
                  <a:txBody>
                    <a:bodyPr/>
                    <a:lstStyle/>
                    <a:p>
                      <a:pPr algn="ctr"/>
                      <a:r>
                        <a:rPr lang="it-IT" sz="1400" noProof="0" dirty="0" smtClean="0"/>
                        <a:t>1.</a:t>
                      </a:r>
                      <a:r>
                        <a:rPr lang="it-IT" sz="1400" baseline="0" noProof="0" dirty="0" smtClean="0"/>
                        <a:t>1 mm</a:t>
                      </a:r>
                      <a:endParaRPr lang="en-US" sz="1400" noProof="0" dirty="0"/>
                    </a:p>
                  </a:txBody>
                  <a:tcPr/>
                </a:tc>
                <a:tc>
                  <a:txBody>
                    <a:bodyPr/>
                    <a:lstStyle/>
                    <a:p>
                      <a:pPr algn="ctr"/>
                      <a:r>
                        <a:rPr lang="it-IT" sz="1400" dirty="0" smtClean="0"/>
                        <a:t>0.7</a:t>
                      </a:r>
                      <a:r>
                        <a:rPr lang="it-IT" sz="1400" baseline="0" dirty="0" smtClean="0"/>
                        <a:t> mm</a:t>
                      </a:r>
                      <a:endParaRPr lang="en-US" sz="1400" dirty="0"/>
                    </a:p>
                  </a:txBody>
                  <a:tcPr/>
                </a:tc>
                <a:extLst>
                  <a:ext uri="{0D108BD9-81ED-4DB2-BD59-A6C34878D82A}">
                    <a16:rowId xmlns:a16="http://schemas.microsoft.com/office/drawing/2014/main" val="10002"/>
                  </a:ext>
                </a:extLst>
              </a:tr>
              <a:tr h="279117">
                <a:tc>
                  <a:txBody>
                    <a:bodyPr/>
                    <a:lstStyle/>
                    <a:p>
                      <a:pPr algn="r"/>
                      <a:r>
                        <a:rPr lang="it-IT" sz="1400" dirty="0" smtClean="0"/>
                        <a:t>Bare </a:t>
                      </a:r>
                      <a:r>
                        <a:rPr lang="it-IT" sz="1400" dirty="0" err="1" smtClean="0"/>
                        <a:t>width</a:t>
                      </a:r>
                      <a:endParaRPr lang="it-IT" sz="1400" dirty="0" smtClean="0"/>
                    </a:p>
                  </a:txBody>
                  <a:tcPr>
                    <a:solidFill>
                      <a:schemeClr val="bg2"/>
                    </a:solidFill>
                  </a:tcPr>
                </a:tc>
                <a:tc>
                  <a:txBody>
                    <a:bodyPr/>
                    <a:lstStyle/>
                    <a:p>
                      <a:pPr algn="ctr"/>
                      <a:r>
                        <a:rPr lang="en-US" sz="1400" dirty="0" smtClean="0">
                          <a:solidFill>
                            <a:schemeClr val="tx1"/>
                          </a:solidFill>
                        </a:rPr>
                        <a:t>13.2 mm</a:t>
                      </a:r>
                      <a:endParaRPr lang="en-US" sz="1400" dirty="0">
                        <a:solidFill>
                          <a:schemeClr val="tx1"/>
                        </a:solidFill>
                      </a:endParaRPr>
                    </a:p>
                  </a:txBody>
                  <a:tcPr/>
                </a:tc>
                <a:tc>
                  <a:txBody>
                    <a:bodyPr/>
                    <a:lstStyle/>
                    <a:p>
                      <a:pPr algn="ctr"/>
                      <a:r>
                        <a:rPr lang="en-US" sz="1400" dirty="0" smtClean="0">
                          <a:solidFill>
                            <a:schemeClr val="tx1"/>
                          </a:solidFill>
                        </a:rPr>
                        <a:t>14</a:t>
                      </a:r>
                      <a:r>
                        <a:rPr lang="en-US" sz="1400" baseline="0" dirty="0" smtClean="0">
                          <a:solidFill>
                            <a:schemeClr val="tx1"/>
                          </a:solidFill>
                        </a:rPr>
                        <a:t> </a:t>
                      </a:r>
                      <a:r>
                        <a:rPr lang="en-US" sz="1400" dirty="0" smtClean="0">
                          <a:solidFill>
                            <a:schemeClr val="tx1"/>
                          </a:solidFill>
                        </a:rPr>
                        <a:t>mm</a:t>
                      </a:r>
                      <a:endParaRPr lang="en-US" sz="1400" dirty="0">
                        <a:solidFill>
                          <a:schemeClr val="tx1"/>
                        </a:solidFill>
                      </a:endParaRPr>
                    </a:p>
                  </a:txBody>
                  <a:tcPr/>
                </a:tc>
                <a:extLst>
                  <a:ext uri="{0D108BD9-81ED-4DB2-BD59-A6C34878D82A}">
                    <a16:rowId xmlns:a16="http://schemas.microsoft.com/office/drawing/2014/main" val="10003"/>
                  </a:ext>
                </a:extLst>
              </a:tr>
              <a:tr h="279117">
                <a:tc>
                  <a:txBody>
                    <a:bodyPr/>
                    <a:lstStyle/>
                    <a:p>
                      <a:pPr algn="r"/>
                      <a:r>
                        <a:rPr lang="it-IT" sz="1400" dirty="0" smtClean="0"/>
                        <a:t>Bare </a:t>
                      </a:r>
                      <a:r>
                        <a:rPr lang="it-IT" sz="1400" dirty="0" err="1" smtClean="0"/>
                        <a:t>inner</a:t>
                      </a:r>
                      <a:r>
                        <a:rPr lang="it-IT" sz="1400" dirty="0" smtClean="0"/>
                        <a:t> </a:t>
                      </a:r>
                      <a:r>
                        <a:rPr lang="it-IT" sz="1400" dirty="0" err="1" smtClean="0"/>
                        <a:t>thickness</a:t>
                      </a:r>
                      <a:endParaRPr lang="en-US" sz="1400" dirty="0"/>
                    </a:p>
                  </a:txBody>
                  <a:tcPr>
                    <a:solidFill>
                      <a:schemeClr val="bg2"/>
                    </a:solidFill>
                  </a:tcPr>
                </a:tc>
                <a:tc>
                  <a:txBody>
                    <a:bodyPr/>
                    <a:lstStyle/>
                    <a:p>
                      <a:pPr algn="ctr"/>
                      <a:r>
                        <a:rPr lang="en-US" sz="1400" dirty="0" smtClean="0">
                          <a:solidFill>
                            <a:schemeClr val="tx1"/>
                          </a:solidFill>
                        </a:rPr>
                        <a:t>1.892 mm</a:t>
                      </a:r>
                      <a:endParaRPr lang="en-US" sz="1400" dirty="0">
                        <a:solidFill>
                          <a:schemeClr val="tx1"/>
                        </a:solidFill>
                      </a:endParaRPr>
                    </a:p>
                  </a:txBody>
                  <a:tcPr/>
                </a:tc>
                <a:tc>
                  <a:txBody>
                    <a:bodyPr/>
                    <a:lstStyle/>
                    <a:p>
                      <a:pPr algn="ctr"/>
                      <a:r>
                        <a:rPr lang="en-US" sz="1400" dirty="0" smtClean="0">
                          <a:solidFill>
                            <a:schemeClr val="tx1"/>
                          </a:solidFill>
                        </a:rPr>
                        <a:t>1.204</a:t>
                      </a:r>
                      <a:r>
                        <a:rPr lang="en-US" sz="1400" baseline="0" dirty="0" smtClean="0">
                          <a:solidFill>
                            <a:schemeClr val="tx1"/>
                          </a:solidFill>
                        </a:rPr>
                        <a:t> mm</a:t>
                      </a:r>
                      <a:endParaRPr lang="en-US" sz="1400" dirty="0">
                        <a:solidFill>
                          <a:schemeClr val="tx1"/>
                        </a:solidFill>
                      </a:endParaRPr>
                    </a:p>
                  </a:txBody>
                  <a:tcPr/>
                </a:tc>
                <a:extLst>
                  <a:ext uri="{0D108BD9-81ED-4DB2-BD59-A6C34878D82A}">
                    <a16:rowId xmlns:a16="http://schemas.microsoft.com/office/drawing/2014/main" val="10004"/>
                  </a:ext>
                </a:extLst>
              </a:tr>
              <a:tr h="279117">
                <a:tc>
                  <a:txBody>
                    <a:bodyPr/>
                    <a:lstStyle/>
                    <a:p>
                      <a:pPr algn="r"/>
                      <a:r>
                        <a:rPr lang="it-IT" sz="1400" dirty="0" smtClean="0"/>
                        <a:t>Bare </a:t>
                      </a:r>
                      <a:r>
                        <a:rPr lang="it-IT" sz="1400" dirty="0" err="1" smtClean="0"/>
                        <a:t>outer</a:t>
                      </a:r>
                      <a:r>
                        <a:rPr lang="it-IT" sz="1400" dirty="0" smtClean="0"/>
                        <a:t> </a:t>
                      </a:r>
                      <a:r>
                        <a:rPr lang="it-IT" sz="1400" dirty="0" err="1" smtClean="0"/>
                        <a:t>thickness</a:t>
                      </a:r>
                      <a:endParaRPr lang="en-US" sz="1400" dirty="0"/>
                    </a:p>
                  </a:txBody>
                  <a:tcPr>
                    <a:solidFill>
                      <a:schemeClr val="bg2"/>
                    </a:solidFill>
                  </a:tcPr>
                </a:tc>
                <a:tc>
                  <a:txBody>
                    <a:bodyPr/>
                    <a:lstStyle/>
                    <a:p>
                      <a:pPr algn="ctr"/>
                      <a:r>
                        <a:rPr lang="en-US" sz="1400" dirty="0" smtClean="0">
                          <a:solidFill>
                            <a:schemeClr val="tx1"/>
                          </a:solidFill>
                        </a:rPr>
                        <a:t>2.007</a:t>
                      </a:r>
                      <a:r>
                        <a:rPr lang="en-US" sz="1400" baseline="0" dirty="0" smtClean="0">
                          <a:solidFill>
                            <a:schemeClr val="tx1"/>
                          </a:solidFill>
                        </a:rPr>
                        <a:t> </a:t>
                      </a:r>
                      <a:r>
                        <a:rPr lang="en-US" sz="1400" dirty="0" smtClean="0">
                          <a:solidFill>
                            <a:schemeClr val="tx1"/>
                          </a:solidFill>
                        </a:rPr>
                        <a:t>mm</a:t>
                      </a:r>
                      <a:endParaRPr lang="en-US" sz="1400" dirty="0">
                        <a:solidFill>
                          <a:schemeClr val="tx1"/>
                        </a:solidFill>
                      </a:endParaRPr>
                    </a:p>
                  </a:txBody>
                  <a:tcPr/>
                </a:tc>
                <a:tc>
                  <a:txBody>
                    <a:bodyPr/>
                    <a:lstStyle/>
                    <a:p>
                      <a:pPr algn="ctr"/>
                      <a:r>
                        <a:rPr lang="en-US" sz="1400" dirty="0" smtClean="0">
                          <a:solidFill>
                            <a:schemeClr val="tx1"/>
                          </a:solidFill>
                        </a:rPr>
                        <a:t>1.3261 mm</a:t>
                      </a:r>
                      <a:endParaRPr lang="en-US" sz="1400" dirty="0">
                        <a:solidFill>
                          <a:schemeClr val="tx1"/>
                        </a:solidFill>
                      </a:endParaRPr>
                    </a:p>
                  </a:txBody>
                  <a:tcPr/>
                </a:tc>
                <a:extLst>
                  <a:ext uri="{0D108BD9-81ED-4DB2-BD59-A6C34878D82A}">
                    <a16:rowId xmlns:a16="http://schemas.microsoft.com/office/drawing/2014/main" val="10005"/>
                  </a:ext>
                </a:extLst>
              </a:tr>
              <a:tr h="279117">
                <a:tc>
                  <a:txBody>
                    <a:bodyPr/>
                    <a:lstStyle/>
                    <a:p>
                      <a:pPr algn="r"/>
                      <a:r>
                        <a:rPr lang="en-US" sz="1400" dirty="0" smtClean="0"/>
                        <a:t>Insulation</a:t>
                      </a:r>
                      <a:endParaRPr lang="en-US" sz="1400" dirty="0"/>
                    </a:p>
                  </a:txBody>
                  <a:tcPr>
                    <a:solidFill>
                      <a:schemeClr val="bg2"/>
                    </a:solidFill>
                  </a:tcPr>
                </a:tc>
                <a:tc>
                  <a:txBody>
                    <a:bodyPr/>
                    <a:lstStyle/>
                    <a:p>
                      <a:pPr algn="ctr"/>
                      <a:r>
                        <a:rPr lang="en-US" sz="1400" dirty="0" smtClean="0"/>
                        <a:t>0.15 mm</a:t>
                      </a:r>
                      <a:endParaRPr lang="en-US" sz="1400" dirty="0"/>
                    </a:p>
                  </a:txBody>
                  <a:tcPr/>
                </a:tc>
                <a:tc>
                  <a:txBody>
                    <a:bodyPr/>
                    <a:lstStyle/>
                    <a:p>
                      <a:pPr algn="ctr"/>
                      <a:r>
                        <a:rPr lang="en-US" sz="1400" dirty="0" smtClean="0"/>
                        <a:t>0.15 mm</a:t>
                      </a:r>
                      <a:endParaRPr lang="en-US" sz="1400" dirty="0"/>
                    </a:p>
                  </a:txBody>
                  <a:tcPr/>
                </a:tc>
                <a:extLst>
                  <a:ext uri="{0D108BD9-81ED-4DB2-BD59-A6C34878D82A}">
                    <a16:rowId xmlns:a16="http://schemas.microsoft.com/office/drawing/2014/main" val="10006"/>
                  </a:ext>
                </a:extLst>
              </a:tr>
              <a:tr h="279117">
                <a:tc>
                  <a:txBody>
                    <a:bodyPr/>
                    <a:lstStyle/>
                    <a:p>
                      <a:pPr algn="r"/>
                      <a:r>
                        <a:rPr lang="it-IT" sz="1400" dirty="0" err="1" smtClean="0"/>
                        <a:t>Keystone</a:t>
                      </a:r>
                      <a:r>
                        <a:rPr lang="it-IT" sz="1400" dirty="0" smtClean="0"/>
                        <a:t> angle</a:t>
                      </a:r>
                      <a:endParaRPr lang="en-US" sz="1400" dirty="0"/>
                    </a:p>
                  </a:txBody>
                  <a:tcPr>
                    <a:solidFill>
                      <a:schemeClr val="bg2"/>
                    </a:solidFill>
                  </a:tcPr>
                </a:tc>
                <a:tc>
                  <a:txBody>
                    <a:bodyPr/>
                    <a:lstStyle/>
                    <a:p>
                      <a:pPr algn="ctr"/>
                      <a:r>
                        <a:rPr lang="it-IT" sz="1400" dirty="0" smtClean="0"/>
                        <a:t>0.5°</a:t>
                      </a:r>
                      <a:endParaRPr lang="en-US" sz="1400" dirty="0"/>
                    </a:p>
                  </a:txBody>
                  <a:tcPr/>
                </a:tc>
                <a:tc>
                  <a:txBody>
                    <a:bodyPr/>
                    <a:lstStyle/>
                    <a:p>
                      <a:pPr algn="ctr"/>
                      <a:r>
                        <a:rPr lang="it-IT" sz="1400" dirty="0" smtClean="0"/>
                        <a:t>0.5°</a:t>
                      </a:r>
                      <a:endParaRPr lang="en-US" sz="1400" dirty="0"/>
                    </a:p>
                  </a:txBody>
                  <a:tcPr/>
                </a:tc>
                <a:extLst>
                  <a:ext uri="{0D108BD9-81ED-4DB2-BD59-A6C34878D82A}">
                    <a16:rowId xmlns:a16="http://schemas.microsoft.com/office/drawing/2014/main" val="10007"/>
                  </a:ext>
                </a:extLst>
              </a:tr>
              <a:tr h="279117">
                <a:tc>
                  <a:txBody>
                    <a:bodyPr/>
                    <a:lstStyle/>
                    <a:p>
                      <a:pPr algn="r"/>
                      <a:r>
                        <a:rPr lang="it-IT" sz="1400" dirty="0" smtClean="0"/>
                        <a:t>Cu/</a:t>
                      </a:r>
                      <a:r>
                        <a:rPr lang="it-IT" sz="1400" dirty="0" err="1" smtClean="0"/>
                        <a:t>NCu</a:t>
                      </a:r>
                      <a:endParaRPr lang="en-US" sz="1400" dirty="0"/>
                    </a:p>
                  </a:txBody>
                  <a:tcPr>
                    <a:solidFill>
                      <a:schemeClr val="bg2"/>
                    </a:solidFill>
                  </a:tcPr>
                </a:tc>
                <a:tc>
                  <a:txBody>
                    <a:bodyPr/>
                    <a:lstStyle/>
                    <a:p>
                      <a:pPr algn="ctr"/>
                      <a:r>
                        <a:rPr lang="it-IT" sz="1400" dirty="0" smtClean="0">
                          <a:solidFill>
                            <a:schemeClr val="tx1"/>
                          </a:solidFill>
                        </a:rPr>
                        <a:t>0.82</a:t>
                      </a:r>
                      <a:endParaRPr lang="en-US" sz="1400" dirty="0">
                        <a:solidFill>
                          <a:schemeClr val="tx1"/>
                        </a:solidFill>
                      </a:endParaRPr>
                    </a:p>
                  </a:txBody>
                  <a:tcPr/>
                </a:tc>
                <a:tc>
                  <a:txBody>
                    <a:bodyPr/>
                    <a:lstStyle/>
                    <a:p>
                      <a:pPr algn="ctr"/>
                      <a:r>
                        <a:rPr lang="it-IT" sz="1400" dirty="0" smtClean="0">
                          <a:solidFill>
                            <a:schemeClr val="tx1"/>
                          </a:solidFill>
                        </a:rPr>
                        <a:t>2.1</a:t>
                      </a:r>
                      <a:endParaRPr lang="en-US" sz="1400" dirty="0">
                        <a:solidFill>
                          <a:schemeClr val="tx1"/>
                        </a:solidFill>
                      </a:endParaRPr>
                    </a:p>
                  </a:txBody>
                  <a:tcPr/>
                </a:tc>
                <a:extLst>
                  <a:ext uri="{0D108BD9-81ED-4DB2-BD59-A6C34878D82A}">
                    <a16:rowId xmlns:a16="http://schemas.microsoft.com/office/drawing/2014/main" val="10008"/>
                  </a:ext>
                </a:extLst>
              </a:tr>
              <a:tr h="27911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it-IT" sz="1400" b="0" dirty="0" smtClean="0"/>
                        <a:t>Operating </a:t>
                      </a:r>
                      <a:r>
                        <a:rPr lang="it-IT" sz="1400" b="0" dirty="0" err="1" smtClean="0"/>
                        <a:t>point</a:t>
                      </a:r>
                      <a:r>
                        <a:rPr lang="it-IT" sz="1400" b="0" dirty="0" smtClean="0"/>
                        <a:t> on LL (1.9 K)</a:t>
                      </a:r>
                      <a:endParaRPr lang="en-US" sz="1400" b="0" dirty="0" smtClean="0"/>
                    </a:p>
                  </a:txBody>
                  <a:tcPr>
                    <a:solidFill>
                      <a:schemeClr val="bg2"/>
                    </a:solidFill>
                  </a:tcPr>
                </a:tc>
                <a:tc>
                  <a:txBody>
                    <a:bodyPr/>
                    <a:lstStyle/>
                    <a:p>
                      <a:pPr algn="ctr"/>
                      <a:r>
                        <a:rPr lang="it-IT" sz="1400" b="0" dirty="0" smtClean="0"/>
                        <a:t>86 %</a:t>
                      </a:r>
                      <a:endParaRPr lang="en-US" sz="1400" b="0" dirty="0"/>
                    </a:p>
                  </a:txBody>
                  <a:tcPr/>
                </a:tc>
                <a:tc>
                  <a:txBody>
                    <a:bodyPr/>
                    <a:lstStyle/>
                    <a:p>
                      <a:pPr algn="ctr"/>
                      <a:r>
                        <a:rPr lang="it-IT" sz="1400" b="0" dirty="0" smtClean="0"/>
                        <a:t>86 %</a:t>
                      </a:r>
                      <a:endParaRPr lang="en-US" sz="1400" b="0" dirty="0"/>
                    </a:p>
                  </a:txBody>
                  <a:tcPr/>
                </a:tc>
                <a:extLst>
                  <a:ext uri="{0D108BD9-81ED-4DB2-BD59-A6C34878D82A}">
                    <a16:rowId xmlns:a16="http://schemas.microsoft.com/office/drawing/2014/main" val="10010"/>
                  </a:ext>
                </a:extLst>
              </a:tr>
            </a:tbl>
          </a:graphicData>
        </a:graphic>
      </p:graphicFrame>
      <p:sp>
        <p:nvSpPr>
          <p:cNvPr id="34" name="CasellaDiTesto 7"/>
          <p:cNvSpPr txBox="1"/>
          <p:nvPr/>
        </p:nvSpPr>
        <p:spPr>
          <a:xfrm>
            <a:off x="1164421" y="1369097"/>
            <a:ext cx="1752600"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it-IT" dirty="0" err="1" smtClean="0"/>
              <a:t>B</a:t>
            </a:r>
            <a:r>
              <a:rPr lang="it-IT" baseline="-25000" dirty="0" err="1" smtClean="0"/>
              <a:t>peak</a:t>
            </a:r>
            <a:r>
              <a:rPr lang="it-IT" dirty="0" smtClean="0"/>
              <a:t>: 16.33 </a:t>
            </a:r>
            <a:r>
              <a:rPr lang="it-IT" dirty="0"/>
              <a:t>T</a:t>
            </a:r>
            <a:endParaRPr lang="en-US" dirty="0"/>
          </a:p>
        </p:txBody>
      </p:sp>
      <p:sp>
        <p:nvSpPr>
          <p:cNvPr id="35" name="CasellaDiTesto 8"/>
          <p:cNvSpPr txBox="1"/>
          <p:nvPr/>
        </p:nvSpPr>
        <p:spPr>
          <a:xfrm>
            <a:off x="3505200" y="999765"/>
            <a:ext cx="2220483"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it-IT" dirty="0" err="1" smtClean="0"/>
              <a:t>Wedge</a:t>
            </a:r>
            <a:r>
              <a:rPr lang="it-IT" dirty="0" smtClean="0"/>
              <a:t>: 0.86 mm</a:t>
            </a:r>
            <a:endParaRPr lang="en-US" dirty="0"/>
          </a:p>
        </p:txBody>
      </p:sp>
      <p:cxnSp>
        <p:nvCxnSpPr>
          <p:cNvPr id="36" name="Connettore 2 9"/>
          <p:cNvCxnSpPr>
            <a:stCxn id="34" idx="2"/>
          </p:cNvCxnSpPr>
          <p:nvPr/>
        </p:nvCxnSpPr>
        <p:spPr>
          <a:xfrm flipH="1">
            <a:off x="1752600" y="1738429"/>
            <a:ext cx="288121" cy="1690571"/>
          </a:xfrm>
          <a:prstGeom prst="straightConnector1">
            <a:avLst/>
          </a:prstGeom>
          <a:ln cmpd="sng">
            <a:tailEnd type="arrow"/>
          </a:ln>
          <a:effectLst/>
        </p:spPr>
        <p:style>
          <a:lnRef idx="3">
            <a:schemeClr val="accent1"/>
          </a:lnRef>
          <a:fillRef idx="0">
            <a:schemeClr val="accent1"/>
          </a:fillRef>
          <a:effectRef idx="2">
            <a:schemeClr val="accent1"/>
          </a:effectRef>
          <a:fontRef idx="minor">
            <a:schemeClr val="tx1"/>
          </a:fontRef>
        </p:style>
      </p:cxnSp>
      <p:cxnSp>
        <p:nvCxnSpPr>
          <p:cNvPr id="37" name="Connettore 2 12"/>
          <p:cNvCxnSpPr>
            <a:stCxn id="35" idx="1"/>
          </p:cNvCxnSpPr>
          <p:nvPr/>
        </p:nvCxnSpPr>
        <p:spPr>
          <a:xfrm flipH="1">
            <a:off x="2743200" y="1184431"/>
            <a:ext cx="762000" cy="2781282"/>
          </a:xfrm>
          <a:prstGeom prst="straightConnector1">
            <a:avLst/>
          </a:prstGeom>
          <a:ln cmpd="sng">
            <a:tailEnd type="arrow"/>
          </a:ln>
          <a:effectLst/>
        </p:spPr>
        <p:style>
          <a:lnRef idx="3">
            <a:schemeClr val="accent1"/>
          </a:lnRef>
          <a:fillRef idx="0">
            <a:schemeClr val="accent1"/>
          </a:fillRef>
          <a:effectRef idx="2">
            <a:schemeClr val="accent1"/>
          </a:effectRef>
          <a:fontRef idx="minor">
            <a:schemeClr val="tx1"/>
          </a:fontRef>
        </p:style>
      </p:cxnSp>
      <p:sp>
        <p:nvSpPr>
          <p:cNvPr id="4" name="TextBox 3"/>
          <p:cNvSpPr txBox="1"/>
          <p:nvPr/>
        </p:nvSpPr>
        <p:spPr>
          <a:xfrm>
            <a:off x="1275347" y="6356351"/>
            <a:ext cx="1710725" cy="369332"/>
          </a:xfrm>
          <a:prstGeom prst="rect">
            <a:avLst/>
          </a:prstGeom>
          <a:noFill/>
        </p:spPr>
        <p:txBody>
          <a:bodyPr wrap="none" rtlCol="0">
            <a:spAutoFit/>
          </a:bodyPr>
          <a:lstStyle/>
          <a:p>
            <a:r>
              <a:rPr lang="en-US" dirty="0" smtClean="0">
                <a:solidFill>
                  <a:schemeClr val="bg1"/>
                </a:solidFill>
              </a:rPr>
              <a:t>Courtesy INFN</a:t>
            </a:r>
            <a:endParaRPr lang="en-GB" dirty="0">
              <a:solidFill>
                <a:schemeClr val="bg1"/>
              </a:solidFill>
            </a:endParaRPr>
          </a:p>
        </p:txBody>
      </p:sp>
      <p:graphicFrame>
        <p:nvGraphicFramePr>
          <p:cNvPr id="42" name="Tabella 5"/>
          <p:cNvGraphicFramePr>
            <a:graphicFrameLocks noGrp="1"/>
          </p:cNvGraphicFramePr>
          <p:nvPr>
            <p:extLst>
              <p:ext uri="{D42A27DB-BD31-4B8C-83A1-F6EECF244321}">
                <p14:modId xmlns:p14="http://schemas.microsoft.com/office/powerpoint/2010/main" val="4041696680"/>
              </p:ext>
            </p:extLst>
          </p:nvPr>
        </p:nvGraphicFramePr>
        <p:xfrm>
          <a:off x="6704274" y="4253262"/>
          <a:ext cx="4389121" cy="1876051"/>
        </p:xfrm>
        <a:graphic>
          <a:graphicData uri="http://schemas.openxmlformats.org/drawingml/2006/table">
            <a:tbl>
              <a:tblPr firstRow="1" bandRow="1">
                <a:tableStyleId>{69012ECD-51FC-41F1-AA8D-1B2483CD663E}</a:tableStyleId>
              </a:tblPr>
              <a:tblGrid>
                <a:gridCol w="2743200">
                  <a:extLst>
                    <a:ext uri="{9D8B030D-6E8A-4147-A177-3AD203B41FA5}">
                      <a16:colId xmlns:a16="http://schemas.microsoft.com/office/drawing/2014/main" val="20000"/>
                    </a:ext>
                  </a:extLst>
                </a:gridCol>
                <a:gridCol w="1645921">
                  <a:extLst>
                    <a:ext uri="{9D8B030D-6E8A-4147-A177-3AD203B41FA5}">
                      <a16:colId xmlns:a16="http://schemas.microsoft.com/office/drawing/2014/main" val="20001"/>
                    </a:ext>
                  </a:extLst>
                </a:gridCol>
              </a:tblGrid>
              <a:tr h="352051">
                <a:tc>
                  <a:txBody>
                    <a:bodyPr/>
                    <a:lstStyle/>
                    <a:p>
                      <a:pPr algn="ctr"/>
                      <a:endParaRPr lang="en-US" sz="1400" dirty="0"/>
                    </a:p>
                  </a:txBody>
                  <a:tcPr>
                    <a:solidFill>
                      <a:schemeClr val="bg1"/>
                    </a:solidFill>
                  </a:tcPr>
                </a:tc>
                <a:tc>
                  <a:txBody>
                    <a:bodyPr/>
                    <a:lstStyle/>
                    <a:p>
                      <a:pPr algn="ctr"/>
                      <a:r>
                        <a:rPr lang="it-IT" sz="1400" dirty="0" smtClean="0"/>
                        <a:t>Parameter</a:t>
                      </a:r>
                      <a:endParaRPr lang="en-US" sz="1400" dirty="0"/>
                    </a:p>
                  </a:txBody>
                  <a:tcPr/>
                </a:tc>
                <a:extLst>
                  <a:ext uri="{0D108BD9-81ED-4DB2-BD59-A6C34878D82A}">
                    <a16:rowId xmlns:a16="http://schemas.microsoft.com/office/drawing/2014/main" val="10000"/>
                  </a:ext>
                </a:extLst>
              </a:tr>
              <a:tr h="279117">
                <a:tc>
                  <a:txBody>
                    <a:bodyPr/>
                    <a:lstStyle/>
                    <a:p>
                      <a:pPr algn="r"/>
                      <a:r>
                        <a:rPr lang="it-IT" sz="1400" dirty="0" smtClean="0"/>
                        <a:t>Operating current</a:t>
                      </a:r>
                      <a:endParaRPr lang="en-US" sz="1400" dirty="0"/>
                    </a:p>
                  </a:txBody>
                  <a:tcPr>
                    <a:solidFill>
                      <a:schemeClr val="bg2"/>
                    </a:solidFill>
                  </a:tcPr>
                </a:tc>
                <a:tc>
                  <a:txBody>
                    <a:bodyPr/>
                    <a:lstStyle/>
                    <a:p>
                      <a:pPr algn="ctr"/>
                      <a:r>
                        <a:rPr lang="it-IT" sz="1400" dirty="0" smtClean="0"/>
                        <a:t>11390 A</a:t>
                      </a:r>
                      <a:endParaRPr lang="en-US" sz="1400" dirty="0"/>
                    </a:p>
                  </a:txBody>
                  <a:tcPr/>
                </a:tc>
                <a:extLst>
                  <a:ext uri="{0D108BD9-81ED-4DB2-BD59-A6C34878D82A}">
                    <a16:rowId xmlns:a16="http://schemas.microsoft.com/office/drawing/2014/main" val="10001"/>
                  </a:ext>
                </a:extLst>
              </a:tr>
              <a:tr h="279117">
                <a:tc>
                  <a:txBody>
                    <a:bodyPr/>
                    <a:lstStyle/>
                    <a:p>
                      <a:pPr algn="r"/>
                      <a:r>
                        <a:rPr lang="it-IT" sz="1400" noProof="0" dirty="0" smtClean="0"/>
                        <a:t>Inductance (2 ap)</a:t>
                      </a:r>
                      <a:endParaRPr lang="en-US" sz="1400" noProof="0" dirty="0"/>
                    </a:p>
                  </a:txBody>
                  <a:tcPr>
                    <a:solidFill>
                      <a:schemeClr val="bg2"/>
                    </a:solidFill>
                  </a:tcPr>
                </a:tc>
                <a:tc>
                  <a:txBody>
                    <a:bodyPr/>
                    <a:lstStyle/>
                    <a:p>
                      <a:pPr algn="ctr"/>
                      <a:r>
                        <a:rPr lang="en-US" sz="1400" noProof="0" dirty="0" smtClean="0"/>
                        <a:t>39.6</a:t>
                      </a:r>
                      <a:r>
                        <a:rPr lang="en-US" sz="1400" baseline="0" noProof="0" dirty="0" smtClean="0"/>
                        <a:t> </a:t>
                      </a:r>
                      <a:r>
                        <a:rPr lang="en-US" sz="1400" baseline="0" noProof="0" dirty="0" err="1" smtClean="0"/>
                        <a:t>mH</a:t>
                      </a:r>
                      <a:r>
                        <a:rPr lang="en-US" sz="1400" baseline="0" noProof="0" dirty="0" smtClean="0"/>
                        <a:t>/m</a:t>
                      </a:r>
                      <a:endParaRPr lang="en-US" sz="1400" noProof="0" dirty="0"/>
                    </a:p>
                  </a:txBody>
                  <a:tcPr/>
                </a:tc>
                <a:extLst>
                  <a:ext uri="{0D108BD9-81ED-4DB2-BD59-A6C34878D82A}">
                    <a16:rowId xmlns:a16="http://schemas.microsoft.com/office/drawing/2014/main" val="10002"/>
                  </a:ext>
                </a:extLst>
              </a:tr>
              <a:tr h="279117">
                <a:tc>
                  <a:txBody>
                    <a:bodyPr/>
                    <a:lstStyle/>
                    <a:p>
                      <a:pPr algn="r"/>
                      <a:r>
                        <a:rPr lang="it-IT" sz="1400" dirty="0" smtClean="0"/>
                        <a:t>Stored energy (2</a:t>
                      </a:r>
                      <a:r>
                        <a:rPr lang="it-IT" sz="1400" baseline="0" dirty="0" smtClean="0"/>
                        <a:t> ap)</a:t>
                      </a:r>
                      <a:endParaRPr lang="it-IT" sz="1400" dirty="0" smtClean="0"/>
                    </a:p>
                  </a:txBody>
                  <a:tcPr>
                    <a:solidFill>
                      <a:schemeClr val="bg2"/>
                    </a:solidFill>
                  </a:tcPr>
                </a:tc>
                <a:tc>
                  <a:txBody>
                    <a:bodyPr/>
                    <a:lstStyle/>
                    <a:p>
                      <a:pPr algn="ctr"/>
                      <a:r>
                        <a:rPr lang="en-US" sz="1400" dirty="0" smtClean="0">
                          <a:solidFill>
                            <a:schemeClr val="tx1"/>
                          </a:solidFill>
                        </a:rPr>
                        <a:t>2600 kJ/m</a:t>
                      </a:r>
                      <a:endParaRPr lang="en-US" sz="1400" dirty="0">
                        <a:solidFill>
                          <a:schemeClr val="tx1"/>
                        </a:solidFill>
                      </a:endParaRPr>
                    </a:p>
                  </a:txBody>
                  <a:tcPr/>
                </a:tc>
                <a:extLst>
                  <a:ext uri="{0D108BD9-81ED-4DB2-BD59-A6C34878D82A}">
                    <a16:rowId xmlns:a16="http://schemas.microsoft.com/office/drawing/2014/main" val="3156469524"/>
                  </a:ext>
                </a:extLst>
              </a:tr>
              <a:tr h="279117">
                <a:tc>
                  <a:txBody>
                    <a:bodyPr/>
                    <a:lstStyle/>
                    <a:p>
                      <a:pPr algn="r"/>
                      <a:r>
                        <a:rPr lang="it-IT" sz="1400" dirty="0" smtClean="0"/>
                        <a:t>Number</a:t>
                      </a:r>
                      <a:r>
                        <a:rPr lang="it-IT" sz="1400" baseline="0" dirty="0" smtClean="0"/>
                        <a:t> of turns/aperture</a:t>
                      </a:r>
                      <a:endParaRPr lang="it-IT" sz="1400" dirty="0" smtClean="0"/>
                    </a:p>
                  </a:txBody>
                  <a:tcPr>
                    <a:solidFill>
                      <a:schemeClr val="bg2"/>
                    </a:solidFill>
                  </a:tcPr>
                </a:tc>
                <a:tc>
                  <a:txBody>
                    <a:bodyPr/>
                    <a:lstStyle/>
                    <a:p>
                      <a:pPr algn="ctr"/>
                      <a:r>
                        <a:rPr lang="en-US" sz="1400" dirty="0" smtClean="0">
                          <a:solidFill>
                            <a:schemeClr val="tx1"/>
                          </a:solidFill>
                        </a:rPr>
                        <a:t>200</a:t>
                      </a:r>
                      <a:endParaRPr lang="en-US" sz="1400" dirty="0">
                        <a:solidFill>
                          <a:schemeClr val="tx1"/>
                        </a:solidFill>
                      </a:endParaRPr>
                    </a:p>
                  </a:txBody>
                  <a:tcPr/>
                </a:tc>
                <a:extLst>
                  <a:ext uri="{0D108BD9-81ED-4DB2-BD59-A6C34878D82A}">
                    <a16:rowId xmlns:a16="http://schemas.microsoft.com/office/drawing/2014/main" val="10003"/>
                  </a:ext>
                </a:extLst>
              </a:tr>
              <a:tr h="279117">
                <a:tc>
                  <a:txBody>
                    <a:bodyPr/>
                    <a:lstStyle/>
                    <a:p>
                      <a:pPr algn="r"/>
                      <a:r>
                        <a:rPr lang="it-IT" sz="1400" dirty="0" smtClean="0"/>
                        <a:t>Total</a:t>
                      </a:r>
                      <a:r>
                        <a:rPr lang="it-IT" sz="1400" baseline="0" dirty="0" smtClean="0"/>
                        <a:t> conductor mass</a:t>
                      </a:r>
                      <a:endParaRPr lang="en-US" sz="1400" dirty="0"/>
                    </a:p>
                  </a:txBody>
                  <a:tcPr>
                    <a:solidFill>
                      <a:schemeClr val="bg2"/>
                    </a:solidFill>
                  </a:tcPr>
                </a:tc>
                <a:tc>
                  <a:txBody>
                    <a:bodyPr/>
                    <a:lstStyle/>
                    <a:p>
                      <a:pPr algn="ctr"/>
                      <a:r>
                        <a:rPr lang="en-US" sz="1400" dirty="0" smtClean="0">
                          <a:solidFill>
                            <a:schemeClr val="tx1"/>
                          </a:solidFill>
                        </a:rPr>
                        <a:t>7575 t</a:t>
                      </a:r>
                      <a:endParaRPr lang="en-US" sz="1400" dirty="0">
                        <a:solidFill>
                          <a:schemeClr val="tx1"/>
                        </a:solidFill>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265285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p:cNvSpPr txBox="1">
            <a:spLocks/>
          </p:cNvSpPr>
          <p:nvPr/>
        </p:nvSpPr>
        <p:spPr>
          <a:xfrm>
            <a:off x="-1" y="1"/>
            <a:ext cx="12191999" cy="83671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542925"/>
            <a:r>
              <a:rPr lang="de-CH" sz="4000" dirty="0"/>
              <a:t>	</a:t>
            </a:r>
            <a:r>
              <a:rPr lang="en-GB" sz="4000" dirty="0" smtClean="0"/>
              <a:t>Design of the cos-theta</a:t>
            </a:r>
            <a:endParaRPr lang="en-US" sz="4000" dirty="0"/>
          </a:p>
        </p:txBody>
      </p:sp>
      <p:sp>
        <p:nvSpPr>
          <p:cNvPr id="2" name="Slide Number Placeholder 1"/>
          <p:cNvSpPr>
            <a:spLocks noGrp="1"/>
          </p:cNvSpPr>
          <p:nvPr>
            <p:ph type="sldNum" sz="quarter" idx="12"/>
          </p:nvPr>
        </p:nvSpPr>
        <p:spPr>
          <a:xfrm>
            <a:off x="10913835" y="6356351"/>
            <a:ext cx="668565" cy="365125"/>
          </a:xfrm>
        </p:spPr>
        <p:txBody>
          <a:bodyPr/>
          <a:lstStyle/>
          <a:p>
            <a:fld id="{17918391-D411-FE40-AAD7-861AE5233E0E}" type="slidenum">
              <a:rPr lang="en-US" smtClean="0"/>
              <a:pPr/>
              <a:t>9</a:t>
            </a:fld>
            <a:endParaRPr lang="en-US" dirty="0"/>
          </a:p>
        </p:txBody>
      </p:sp>
      <p:sp>
        <p:nvSpPr>
          <p:cNvPr id="4" name="TextBox 3"/>
          <p:cNvSpPr txBox="1"/>
          <p:nvPr/>
        </p:nvSpPr>
        <p:spPr>
          <a:xfrm>
            <a:off x="1275347" y="6356351"/>
            <a:ext cx="1710725" cy="369332"/>
          </a:xfrm>
          <a:prstGeom prst="rect">
            <a:avLst/>
          </a:prstGeom>
          <a:noFill/>
        </p:spPr>
        <p:txBody>
          <a:bodyPr wrap="none" rtlCol="0">
            <a:spAutoFit/>
          </a:bodyPr>
          <a:lstStyle/>
          <a:p>
            <a:r>
              <a:rPr lang="en-US" dirty="0" smtClean="0">
                <a:solidFill>
                  <a:schemeClr val="bg1"/>
                </a:solidFill>
              </a:rPr>
              <a:t>Courtesy INFN</a:t>
            </a:r>
            <a:endParaRPr lang="en-GB" dirty="0">
              <a:solidFill>
                <a:schemeClr val="bg1"/>
              </a:solidFill>
            </a:endParaRPr>
          </a:p>
        </p:txBody>
      </p:sp>
      <p:sp>
        <p:nvSpPr>
          <p:cNvPr id="15" name="object 10"/>
          <p:cNvSpPr/>
          <p:nvPr/>
        </p:nvSpPr>
        <p:spPr>
          <a:xfrm>
            <a:off x="10591126" y="1713905"/>
            <a:ext cx="1252651" cy="1414272"/>
          </a:xfrm>
          <a:prstGeom prst="rect">
            <a:avLst/>
          </a:prstGeom>
          <a:blipFill>
            <a:blip r:embed="rId3" cstate="print"/>
            <a:stretch>
              <a:fillRect/>
            </a:stretch>
          </a:blipFill>
        </p:spPr>
        <p:txBody>
          <a:bodyPr wrap="square" lIns="0" tIns="0" rIns="0" bIns="0" rtlCol="0"/>
          <a:lstStyle/>
          <a:p>
            <a:endParaRPr/>
          </a:p>
        </p:txBody>
      </p:sp>
      <p:sp>
        <p:nvSpPr>
          <p:cNvPr id="16" name="object 11"/>
          <p:cNvSpPr/>
          <p:nvPr/>
        </p:nvSpPr>
        <p:spPr>
          <a:xfrm>
            <a:off x="4929560" y="3327218"/>
            <a:ext cx="2468880" cy="2380488"/>
          </a:xfrm>
          <a:prstGeom prst="rect">
            <a:avLst/>
          </a:prstGeom>
          <a:blipFill>
            <a:blip r:embed="rId4" cstate="print"/>
            <a:stretch>
              <a:fillRect/>
            </a:stretch>
          </a:blipFill>
        </p:spPr>
        <p:txBody>
          <a:bodyPr wrap="square" lIns="0" tIns="0" rIns="0" bIns="0" rtlCol="0"/>
          <a:lstStyle/>
          <a:p>
            <a:endParaRPr/>
          </a:p>
        </p:txBody>
      </p:sp>
      <p:sp>
        <p:nvSpPr>
          <p:cNvPr id="17" name="object 12"/>
          <p:cNvSpPr/>
          <p:nvPr/>
        </p:nvSpPr>
        <p:spPr>
          <a:xfrm>
            <a:off x="8280107" y="3370401"/>
            <a:ext cx="2468880" cy="2372868"/>
          </a:xfrm>
          <a:prstGeom prst="rect">
            <a:avLst/>
          </a:prstGeom>
          <a:blipFill>
            <a:blip r:embed="rId5" cstate="print"/>
            <a:stretch>
              <a:fillRect/>
            </a:stretch>
          </a:blipFill>
        </p:spPr>
        <p:txBody>
          <a:bodyPr wrap="square" lIns="0" tIns="0" rIns="0" bIns="0" rtlCol="0"/>
          <a:lstStyle/>
          <a:p>
            <a:endParaRPr/>
          </a:p>
        </p:txBody>
      </p:sp>
      <p:sp>
        <p:nvSpPr>
          <p:cNvPr id="18" name="object 13"/>
          <p:cNvSpPr/>
          <p:nvPr/>
        </p:nvSpPr>
        <p:spPr>
          <a:xfrm>
            <a:off x="4077422" y="1876974"/>
            <a:ext cx="1828800" cy="838200"/>
          </a:xfrm>
          <a:prstGeom prst="rect">
            <a:avLst/>
          </a:prstGeom>
          <a:blipFill>
            <a:blip r:embed="rId6" cstate="print"/>
            <a:stretch>
              <a:fillRect/>
            </a:stretch>
          </a:blipFill>
        </p:spPr>
        <p:txBody>
          <a:bodyPr wrap="square" lIns="0" tIns="0" rIns="0" bIns="0" rtlCol="0"/>
          <a:lstStyle/>
          <a:p>
            <a:endParaRPr/>
          </a:p>
        </p:txBody>
      </p:sp>
      <p:sp>
        <p:nvSpPr>
          <p:cNvPr id="19" name="object 14"/>
          <p:cNvSpPr/>
          <p:nvPr/>
        </p:nvSpPr>
        <p:spPr>
          <a:xfrm>
            <a:off x="6246074" y="1876974"/>
            <a:ext cx="1828800" cy="838200"/>
          </a:xfrm>
          <a:prstGeom prst="rect">
            <a:avLst/>
          </a:prstGeom>
          <a:blipFill>
            <a:blip r:embed="rId7" cstate="print"/>
            <a:stretch>
              <a:fillRect/>
            </a:stretch>
          </a:blipFill>
        </p:spPr>
        <p:txBody>
          <a:bodyPr wrap="square" lIns="0" tIns="0" rIns="0" bIns="0" rtlCol="0"/>
          <a:lstStyle/>
          <a:p>
            <a:endParaRPr/>
          </a:p>
        </p:txBody>
      </p:sp>
      <p:sp>
        <p:nvSpPr>
          <p:cNvPr id="20" name="object 15"/>
          <p:cNvSpPr/>
          <p:nvPr/>
        </p:nvSpPr>
        <p:spPr>
          <a:xfrm>
            <a:off x="8414727" y="1878497"/>
            <a:ext cx="1828799" cy="838200"/>
          </a:xfrm>
          <a:prstGeom prst="rect">
            <a:avLst/>
          </a:prstGeom>
          <a:blipFill>
            <a:blip r:embed="rId8" cstate="print"/>
            <a:stretch>
              <a:fillRect/>
            </a:stretch>
          </a:blipFill>
        </p:spPr>
        <p:txBody>
          <a:bodyPr wrap="square" lIns="0" tIns="0" rIns="0" bIns="0" rtlCol="0"/>
          <a:lstStyle/>
          <a:p>
            <a:endParaRPr/>
          </a:p>
        </p:txBody>
      </p:sp>
      <p:sp>
        <p:nvSpPr>
          <p:cNvPr id="21" name="object 16"/>
          <p:cNvSpPr txBox="1"/>
          <p:nvPr/>
        </p:nvSpPr>
        <p:spPr>
          <a:xfrm>
            <a:off x="10696917" y="1438773"/>
            <a:ext cx="1030605" cy="208915"/>
          </a:xfrm>
          <a:prstGeom prst="rect">
            <a:avLst/>
          </a:prstGeom>
        </p:spPr>
        <p:txBody>
          <a:bodyPr vert="horz" wrap="square" lIns="0" tIns="12700" rIns="0" bIns="0" rtlCol="0">
            <a:spAutoFit/>
          </a:bodyPr>
          <a:lstStyle/>
          <a:p>
            <a:pPr marL="12700">
              <a:lnSpc>
                <a:spcPct val="100000"/>
              </a:lnSpc>
              <a:spcBef>
                <a:spcPts val="100"/>
              </a:spcBef>
            </a:pPr>
            <a:r>
              <a:rPr sz="1200" spc="-10" dirty="0">
                <a:latin typeface="Century Gothic"/>
                <a:cs typeface="Century Gothic"/>
              </a:rPr>
              <a:t>VM </a:t>
            </a:r>
            <a:r>
              <a:rPr sz="1200" spc="-5" dirty="0">
                <a:latin typeface="Century Gothic"/>
                <a:cs typeface="Century Gothic"/>
              </a:rPr>
              <a:t>stress</a:t>
            </a:r>
            <a:r>
              <a:rPr sz="1200" spc="-55" dirty="0">
                <a:latin typeface="Century Gothic"/>
                <a:cs typeface="Century Gothic"/>
              </a:rPr>
              <a:t> </a:t>
            </a:r>
            <a:r>
              <a:rPr sz="1200" spc="-5" dirty="0">
                <a:latin typeface="Century Gothic"/>
                <a:cs typeface="Century Gothic"/>
              </a:rPr>
              <a:t>[Pa]</a:t>
            </a:r>
            <a:endParaRPr sz="1200">
              <a:latin typeface="Century Gothic"/>
              <a:cs typeface="Century Gothic"/>
            </a:endParaRPr>
          </a:p>
        </p:txBody>
      </p:sp>
      <p:sp>
        <p:nvSpPr>
          <p:cNvPr id="22" name="object 17"/>
          <p:cNvSpPr txBox="1"/>
          <p:nvPr/>
        </p:nvSpPr>
        <p:spPr>
          <a:xfrm>
            <a:off x="4482299" y="1438773"/>
            <a:ext cx="1005840" cy="258404"/>
          </a:xfrm>
          <a:prstGeom prst="rect">
            <a:avLst/>
          </a:prstGeom>
        </p:spPr>
        <p:txBody>
          <a:bodyPr vert="horz" wrap="square" lIns="0" tIns="12065" rIns="0" bIns="0" rtlCol="0">
            <a:spAutoFit/>
          </a:bodyPr>
          <a:lstStyle/>
          <a:p>
            <a:pPr marL="12700">
              <a:lnSpc>
                <a:spcPct val="100000"/>
              </a:lnSpc>
              <a:spcBef>
                <a:spcPts val="95"/>
              </a:spcBef>
            </a:pPr>
            <a:r>
              <a:rPr sz="1600" spc="-10" dirty="0">
                <a:uFill>
                  <a:solidFill>
                    <a:srgbClr val="000000"/>
                  </a:solidFill>
                </a:uFill>
                <a:latin typeface="Century Gothic"/>
                <a:cs typeface="Century Gothic"/>
              </a:rPr>
              <a:t>ASSEMBLY</a:t>
            </a:r>
            <a:endParaRPr sz="1600" dirty="0">
              <a:latin typeface="Century Gothic"/>
              <a:cs typeface="Century Gothic"/>
            </a:endParaRPr>
          </a:p>
        </p:txBody>
      </p:sp>
      <p:sp>
        <p:nvSpPr>
          <p:cNvPr id="23" name="object 18"/>
          <p:cNvSpPr txBox="1"/>
          <p:nvPr/>
        </p:nvSpPr>
        <p:spPr>
          <a:xfrm>
            <a:off x="6464768" y="1438773"/>
            <a:ext cx="1815339" cy="258404"/>
          </a:xfrm>
          <a:prstGeom prst="rect">
            <a:avLst/>
          </a:prstGeom>
        </p:spPr>
        <p:txBody>
          <a:bodyPr vert="horz" wrap="square" lIns="0" tIns="12065" rIns="0" bIns="0" rtlCol="0">
            <a:spAutoFit/>
          </a:bodyPr>
          <a:lstStyle>
            <a:defPPr>
              <a:defRPr lang="en-US"/>
            </a:defPPr>
            <a:lvl1pPr marL="12700">
              <a:lnSpc>
                <a:spcPct val="100000"/>
              </a:lnSpc>
              <a:spcBef>
                <a:spcPts val="95"/>
              </a:spcBef>
              <a:defRPr sz="1600" spc="-10">
                <a:uFill>
                  <a:solidFill>
                    <a:srgbClr val="000000"/>
                  </a:solidFill>
                </a:uFill>
                <a:latin typeface="Century Gothic"/>
                <a:cs typeface="Century Gothic"/>
              </a:defRPr>
            </a:lvl1pPr>
          </a:lstStyle>
          <a:p>
            <a:r>
              <a:rPr dirty="0"/>
              <a:t>COOL DOWN</a:t>
            </a:r>
          </a:p>
        </p:txBody>
      </p:sp>
      <p:sp>
        <p:nvSpPr>
          <p:cNvPr id="24" name="object 19"/>
          <p:cNvSpPr txBox="1"/>
          <p:nvPr/>
        </p:nvSpPr>
        <p:spPr>
          <a:xfrm>
            <a:off x="9118307" y="1438773"/>
            <a:ext cx="396240" cy="258404"/>
          </a:xfrm>
          <a:prstGeom prst="rect">
            <a:avLst/>
          </a:prstGeom>
        </p:spPr>
        <p:txBody>
          <a:bodyPr vert="horz" wrap="square" lIns="0" tIns="12065" rIns="0" bIns="0" rtlCol="0">
            <a:spAutoFit/>
          </a:bodyPr>
          <a:lstStyle>
            <a:defPPr>
              <a:defRPr lang="en-US"/>
            </a:defPPr>
            <a:lvl1pPr marL="12700">
              <a:lnSpc>
                <a:spcPct val="100000"/>
              </a:lnSpc>
              <a:spcBef>
                <a:spcPts val="95"/>
              </a:spcBef>
              <a:defRPr sz="1600" spc="-10">
                <a:uFill>
                  <a:solidFill>
                    <a:srgbClr val="000000"/>
                  </a:solidFill>
                </a:uFill>
                <a:latin typeface="Century Gothic"/>
                <a:cs typeface="Century Gothic"/>
              </a:defRPr>
            </a:lvl1pPr>
          </a:lstStyle>
          <a:p>
            <a:r>
              <a:rPr dirty="0"/>
              <a:t>16 T</a:t>
            </a:r>
          </a:p>
        </p:txBody>
      </p:sp>
      <p:sp>
        <p:nvSpPr>
          <p:cNvPr id="25" name="object 20"/>
          <p:cNvSpPr txBox="1"/>
          <p:nvPr/>
        </p:nvSpPr>
        <p:spPr>
          <a:xfrm>
            <a:off x="6263601" y="2727442"/>
            <a:ext cx="1763395" cy="269240"/>
          </a:xfrm>
          <a:prstGeom prst="rect">
            <a:avLst/>
          </a:prstGeom>
        </p:spPr>
        <p:txBody>
          <a:bodyPr vert="horz" wrap="square" lIns="0" tIns="12065" rIns="0" bIns="0" rtlCol="0">
            <a:spAutoFit/>
          </a:bodyPr>
          <a:lstStyle/>
          <a:p>
            <a:pPr marL="12700">
              <a:lnSpc>
                <a:spcPct val="100000"/>
              </a:lnSpc>
              <a:spcBef>
                <a:spcPts val="95"/>
              </a:spcBef>
            </a:pPr>
            <a:r>
              <a:rPr sz="1600" dirty="0">
                <a:latin typeface="Symbol"/>
                <a:cs typeface="Symbol"/>
              </a:rPr>
              <a:t></a:t>
            </a:r>
            <a:r>
              <a:rPr sz="1575" baseline="-31746" dirty="0">
                <a:latin typeface="Century Gothic"/>
                <a:cs typeface="Century Gothic"/>
              </a:rPr>
              <a:t>VM,max </a:t>
            </a:r>
            <a:r>
              <a:rPr sz="1600" spc="-5" dirty="0">
                <a:latin typeface="Century Gothic"/>
                <a:cs typeface="Century Gothic"/>
              </a:rPr>
              <a:t>= 192</a:t>
            </a:r>
            <a:r>
              <a:rPr sz="1600" spc="-180" dirty="0">
                <a:latin typeface="Century Gothic"/>
                <a:cs typeface="Century Gothic"/>
              </a:rPr>
              <a:t> </a:t>
            </a:r>
            <a:r>
              <a:rPr sz="1600" spc="-5" dirty="0">
                <a:latin typeface="Century Gothic"/>
                <a:cs typeface="Century Gothic"/>
              </a:rPr>
              <a:t>MPa</a:t>
            </a:r>
            <a:endParaRPr sz="1600">
              <a:latin typeface="Century Gothic"/>
              <a:cs typeface="Century Gothic"/>
            </a:endParaRPr>
          </a:p>
        </p:txBody>
      </p:sp>
      <p:sp>
        <p:nvSpPr>
          <p:cNvPr id="26" name="object 21"/>
          <p:cNvSpPr txBox="1"/>
          <p:nvPr/>
        </p:nvSpPr>
        <p:spPr>
          <a:xfrm>
            <a:off x="4110443" y="2640148"/>
            <a:ext cx="2872358" cy="682879"/>
          </a:xfrm>
          <a:prstGeom prst="rect">
            <a:avLst/>
          </a:prstGeom>
        </p:spPr>
        <p:txBody>
          <a:bodyPr vert="horz" wrap="square" lIns="0" tIns="99695" rIns="0" bIns="0" rtlCol="0">
            <a:spAutoFit/>
          </a:bodyPr>
          <a:lstStyle/>
          <a:p>
            <a:pPr marL="12700">
              <a:lnSpc>
                <a:spcPct val="100000"/>
              </a:lnSpc>
              <a:spcBef>
                <a:spcPts val="785"/>
              </a:spcBef>
            </a:pPr>
            <a:r>
              <a:rPr sz="1600" dirty="0">
                <a:latin typeface="Symbol"/>
                <a:cs typeface="Symbol"/>
              </a:rPr>
              <a:t></a:t>
            </a:r>
            <a:r>
              <a:rPr sz="1575" baseline="-31746" dirty="0">
                <a:latin typeface="Century Gothic"/>
                <a:cs typeface="Century Gothic"/>
              </a:rPr>
              <a:t>VM,max </a:t>
            </a:r>
            <a:r>
              <a:rPr sz="1600" spc="-5" dirty="0">
                <a:latin typeface="Century Gothic"/>
                <a:cs typeface="Century Gothic"/>
              </a:rPr>
              <a:t>= 145</a:t>
            </a:r>
            <a:r>
              <a:rPr sz="1600" spc="-180" dirty="0">
                <a:latin typeface="Century Gothic"/>
                <a:cs typeface="Century Gothic"/>
              </a:rPr>
              <a:t> </a:t>
            </a:r>
            <a:r>
              <a:rPr sz="1600" spc="-5" dirty="0">
                <a:latin typeface="Century Gothic"/>
                <a:cs typeface="Century Gothic"/>
              </a:rPr>
              <a:t>MPa</a:t>
            </a:r>
            <a:endParaRPr sz="1600" dirty="0">
              <a:latin typeface="Century Gothic"/>
              <a:cs typeface="Century Gothic"/>
            </a:endParaRPr>
          </a:p>
          <a:p>
            <a:pPr marL="954405">
              <a:lnSpc>
                <a:spcPct val="100000"/>
              </a:lnSpc>
              <a:spcBef>
                <a:spcPts val="680"/>
              </a:spcBef>
            </a:pPr>
            <a:r>
              <a:rPr lang="en-US" sz="1600" b="1" spc="-10" dirty="0" smtClean="0">
                <a:latin typeface="Century Gothic"/>
                <a:cs typeface="Century Gothic"/>
              </a:rPr>
              <a:t>                      </a:t>
            </a:r>
            <a:r>
              <a:rPr sz="1600" b="1" spc="-10" dirty="0" smtClean="0">
                <a:latin typeface="Century Gothic"/>
                <a:cs typeface="Century Gothic"/>
              </a:rPr>
              <a:t>LEFT</a:t>
            </a:r>
            <a:endParaRPr sz="1600" dirty="0">
              <a:latin typeface="Century Gothic"/>
              <a:cs typeface="Century Gothic"/>
            </a:endParaRPr>
          </a:p>
        </p:txBody>
      </p:sp>
      <p:sp>
        <p:nvSpPr>
          <p:cNvPr id="27" name="object 22"/>
          <p:cNvSpPr txBox="1"/>
          <p:nvPr/>
        </p:nvSpPr>
        <p:spPr>
          <a:xfrm>
            <a:off x="8240736" y="2640148"/>
            <a:ext cx="1948814" cy="687070"/>
          </a:xfrm>
          <a:prstGeom prst="rect">
            <a:avLst/>
          </a:prstGeom>
        </p:spPr>
        <p:txBody>
          <a:bodyPr vert="horz" wrap="square" lIns="0" tIns="99695" rIns="0" bIns="0" rtlCol="0">
            <a:spAutoFit/>
          </a:bodyPr>
          <a:lstStyle/>
          <a:p>
            <a:pPr marL="198120">
              <a:lnSpc>
                <a:spcPct val="100000"/>
              </a:lnSpc>
              <a:spcBef>
                <a:spcPts val="785"/>
              </a:spcBef>
            </a:pPr>
            <a:r>
              <a:rPr sz="1600" spc="0" dirty="0">
                <a:latin typeface="Symbol"/>
                <a:cs typeface="Symbol"/>
              </a:rPr>
              <a:t></a:t>
            </a:r>
            <a:r>
              <a:rPr sz="1575" spc="0" baseline="-31746" dirty="0">
                <a:latin typeface="Century Gothic"/>
                <a:cs typeface="Century Gothic"/>
              </a:rPr>
              <a:t>VM,max </a:t>
            </a:r>
            <a:r>
              <a:rPr sz="1600" spc="-5" dirty="0">
                <a:latin typeface="Century Gothic"/>
                <a:cs typeface="Century Gothic"/>
              </a:rPr>
              <a:t>= 199</a:t>
            </a:r>
            <a:r>
              <a:rPr sz="1600" spc="-220" dirty="0">
                <a:latin typeface="Century Gothic"/>
                <a:cs typeface="Century Gothic"/>
              </a:rPr>
              <a:t> </a:t>
            </a:r>
            <a:r>
              <a:rPr sz="1600" spc="-5" dirty="0">
                <a:latin typeface="Century Gothic"/>
                <a:cs typeface="Century Gothic"/>
              </a:rPr>
              <a:t>MPa</a:t>
            </a:r>
            <a:endParaRPr sz="1600" dirty="0">
              <a:latin typeface="Century Gothic"/>
              <a:cs typeface="Century Gothic"/>
            </a:endParaRPr>
          </a:p>
          <a:p>
            <a:pPr marL="12700">
              <a:lnSpc>
                <a:spcPct val="100000"/>
              </a:lnSpc>
              <a:spcBef>
                <a:spcPts val="680"/>
              </a:spcBef>
            </a:pPr>
            <a:r>
              <a:rPr lang="en-US" sz="1600" b="1" spc="-10" dirty="0" smtClean="0">
                <a:latin typeface="Century Gothic"/>
                <a:cs typeface="Century Gothic"/>
              </a:rPr>
              <a:t>                  </a:t>
            </a:r>
            <a:r>
              <a:rPr sz="1600" b="1" spc="-10" dirty="0" smtClean="0">
                <a:latin typeface="Century Gothic"/>
                <a:cs typeface="Century Gothic"/>
              </a:rPr>
              <a:t>RIGHT</a:t>
            </a:r>
            <a:endParaRPr sz="1600" dirty="0">
              <a:latin typeface="Century Gothic"/>
              <a:cs typeface="Century Gothic"/>
            </a:endParaRPr>
          </a:p>
        </p:txBody>
      </p:sp>
      <p:sp>
        <p:nvSpPr>
          <p:cNvPr id="5" name="TextBox 4"/>
          <p:cNvSpPr txBox="1"/>
          <p:nvPr/>
        </p:nvSpPr>
        <p:spPr>
          <a:xfrm>
            <a:off x="-31307" y="1215874"/>
            <a:ext cx="3944581"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SS is pre-stressed to 150 MPa during assembly (reduces to ~20 MPa after cool-down and energization)</a:t>
            </a:r>
            <a:endParaRPr lang="en-US" dirty="0" smtClean="0">
              <a:solidFill>
                <a:srgbClr val="FF0000"/>
              </a:solidFill>
            </a:endParaRPr>
          </a:p>
          <a:p>
            <a:pPr marL="285750" indent="-285750">
              <a:buFont typeface="Arial" panose="020B0604020202020204" pitchFamily="34" charset="0"/>
              <a:buChar char="•"/>
            </a:pPr>
            <a:endParaRPr lang="en-US" dirty="0" smtClean="0">
              <a:solidFill>
                <a:srgbClr val="FF0000"/>
              </a:solidFill>
            </a:endParaRPr>
          </a:p>
          <a:p>
            <a:pPr marL="285750" indent="-285750">
              <a:buFont typeface="Arial" panose="020B0604020202020204" pitchFamily="34" charset="0"/>
              <a:buChar char="•"/>
            </a:pPr>
            <a:endParaRPr lang="en-US" dirty="0" smtClean="0"/>
          </a:p>
          <a:p>
            <a:endParaRPr lang="en-GB" dirty="0"/>
          </a:p>
        </p:txBody>
      </p:sp>
      <p:pic>
        <p:nvPicPr>
          <p:cNvPr id="6" name="Picture 5"/>
          <p:cNvPicPr>
            <a:picLocks noChangeAspect="1"/>
          </p:cNvPicPr>
          <p:nvPr/>
        </p:nvPicPr>
        <p:blipFill>
          <a:blip r:embed="rId9"/>
          <a:stretch>
            <a:fillRect/>
          </a:stretch>
        </p:blipFill>
        <p:spPr>
          <a:xfrm>
            <a:off x="-3046" y="2638229"/>
            <a:ext cx="4069433" cy="3520745"/>
          </a:xfrm>
          <a:prstGeom prst="rect">
            <a:avLst/>
          </a:prstGeom>
        </p:spPr>
      </p:pic>
    </p:spTree>
    <p:extLst>
      <p:ext uri="{BB962C8B-B14F-4D97-AF65-F5344CB8AC3E}">
        <p14:creationId xmlns:p14="http://schemas.microsoft.com/office/powerpoint/2010/main" val="13385124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theme/theme1.xml><?xml version="1.0" encoding="utf-8"?>
<a:theme xmlns:a="http://schemas.openxmlformats.org/drawingml/2006/main" name="CERN(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CERN(4-3).thmx</Template>
  <TotalTime>40487</TotalTime>
  <Words>2997</Words>
  <Application>Microsoft Office PowerPoint</Application>
  <PresentationFormat>Widescreen</PresentationFormat>
  <Paragraphs>602</Paragraphs>
  <Slides>27</Slides>
  <Notes>26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27</vt:i4>
      </vt:variant>
    </vt:vector>
  </HeadingPairs>
  <TitlesOfParts>
    <vt:vector size="38" baseType="lpstr">
      <vt:lpstr>Arial</vt:lpstr>
      <vt:lpstr>Calibri</vt:lpstr>
      <vt:lpstr>Cambria Math</vt:lpstr>
      <vt:lpstr>Century Gothic</vt:lpstr>
      <vt:lpstr>NimbusRomNo9L-Regu</vt:lpstr>
      <vt:lpstr>Symbol</vt:lpstr>
      <vt:lpstr>Times New Roman</vt:lpstr>
      <vt:lpstr>Wingdings</vt:lpstr>
      <vt:lpstr>CERN(4-3)</vt:lpstr>
      <vt:lpstr>Worksheet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CERN User</dc:creator>
  <cp:lastModifiedBy>Daniel Schoerling</cp:lastModifiedBy>
  <cp:revision>983</cp:revision>
  <cp:lastPrinted>2018-02-02T16:46:35Z</cp:lastPrinted>
  <dcterms:created xsi:type="dcterms:W3CDTF">2012-11-30T11:04:26Z</dcterms:created>
  <dcterms:modified xsi:type="dcterms:W3CDTF">2018-02-09T01:42:44Z</dcterms:modified>
</cp:coreProperties>
</file>