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38"/>
  </p:notesMasterIdLst>
  <p:handoutMasterIdLst>
    <p:handoutMasterId r:id="rId39"/>
  </p:handoutMasterIdLst>
  <p:sldIdLst>
    <p:sldId id="331" r:id="rId2"/>
    <p:sldId id="387" r:id="rId3"/>
    <p:sldId id="388" r:id="rId4"/>
    <p:sldId id="390" r:id="rId5"/>
    <p:sldId id="391" r:id="rId6"/>
    <p:sldId id="389" r:id="rId7"/>
    <p:sldId id="392" r:id="rId8"/>
    <p:sldId id="393" r:id="rId9"/>
    <p:sldId id="394" r:id="rId10"/>
    <p:sldId id="395" r:id="rId11"/>
    <p:sldId id="406" r:id="rId12"/>
    <p:sldId id="398" r:id="rId13"/>
    <p:sldId id="432" r:id="rId14"/>
    <p:sldId id="399" r:id="rId15"/>
    <p:sldId id="420" r:id="rId16"/>
    <p:sldId id="400" r:id="rId17"/>
    <p:sldId id="430" r:id="rId18"/>
    <p:sldId id="421" r:id="rId19"/>
    <p:sldId id="416" r:id="rId20"/>
    <p:sldId id="419" r:id="rId21"/>
    <p:sldId id="429" r:id="rId22"/>
    <p:sldId id="426" r:id="rId23"/>
    <p:sldId id="424" r:id="rId24"/>
    <p:sldId id="425" r:id="rId25"/>
    <p:sldId id="414" r:id="rId26"/>
    <p:sldId id="431" r:id="rId27"/>
    <p:sldId id="422" r:id="rId28"/>
    <p:sldId id="409" r:id="rId29"/>
    <p:sldId id="408" r:id="rId30"/>
    <p:sldId id="428" r:id="rId31"/>
    <p:sldId id="427" r:id="rId32"/>
    <p:sldId id="402" r:id="rId33"/>
    <p:sldId id="403" r:id="rId34"/>
    <p:sldId id="412" r:id="rId35"/>
    <p:sldId id="413" r:id="rId36"/>
    <p:sldId id="404" r:id="rId37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387"/>
            <p14:sldId id="388"/>
            <p14:sldId id="390"/>
            <p14:sldId id="391"/>
            <p14:sldId id="389"/>
            <p14:sldId id="392"/>
            <p14:sldId id="393"/>
            <p14:sldId id="394"/>
            <p14:sldId id="395"/>
            <p14:sldId id="406"/>
            <p14:sldId id="398"/>
            <p14:sldId id="432"/>
            <p14:sldId id="399"/>
            <p14:sldId id="420"/>
            <p14:sldId id="400"/>
            <p14:sldId id="430"/>
            <p14:sldId id="421"/>
            <p14:sldId id="416"/>
            <p14:sldId id="419"/>
            <p14:sldId id="429"/>
            <p14:sldId id="426"/>
            <p14:sldId id="424"/>
            <p14:sldId id="425"/>
            <p14:sldId id="414"/>
            <p14:sldId id="431"/>
            <p14:sldId id="422"/>
            <p14:sldId id="409"/>
            <p14:sldId id="408"/>
            <p14:sldId id="428"/>
            <p14:sldId id="427"/>
            <p14:sldId id="402"/>
            <p14:sldId id="403"/>
            <p14:sldId id="412"/>
            <p14:sldId id="413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418"/>
    <a:srgbClr val="010000"/>
    <a:srgbClr val="FFFFFF"/>
    <a:srgbClr val="808080"/>
    <a:srgbClr val="000000"/>
    <a:srgbClr val="FDCA00"/>
    <a:srgbClr val="EF5B00"/>
    <a:srgbClr val="C50006"/>
    <a:srgbClr val="7C204E"/>
    <a:srgbClr val="003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8"/>
    <p:restoredTop sz="91401" autoAdjust="0"/>
  </p:normalViewPr>
  <p:slideViewPr>
    <p:cSldViewPr snapToObjects="1">
      <p:cViewPr>
        <p:scale>
          <a:sx n="141" d="100"/>
          <a:sy n="141" d="100"/>
        </p:scale>
        <p:origin x="1024" y="192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outlineViewPr>
    <p:cViewPr>
      <p:scale>
        <a:sx n="33" d="100"/>
        <a:sy n="33" d="100"/>
      </p:scale>
      <p:origin x="0" y="-18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</a:t>
            </a:r>
            <a:r>
              <a:rPr lang="en-US" baseline="0" dirty="0"/>
              <a:t> loading concept via reaction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8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more on former </a:t>
            </a:r>
            <a:r>
              <a:rPr lang="en-US" dirty="0" err="1"/>
              <a:t>manufactuiring</a:t>
            </a:r>
            <a:r>
              <a:rPr lang="en-US" dirty="0"/>
              <a:t>,</a:t>
            </a:r>
            <a:r>
              <a:rPr lang="en-US" baseline="0" dirty="0"/>
              <a:t> insulation, impregnation challenge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69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85979"/>
            <a:ext cx="1094153" cy="14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85979"/>
            <a:ext cx="1094153" cy="14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3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Folientitel</a:t>
            </a:r>
            <a:r>
              <a:rPr lang="en-GB" noProof="0" dirty="0"/>
              <a:t> </a:t>
            </a:r>
            <a:r>
              <a:rPr lang="en-GB" noProof="0" dirty="0" err="1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  <p:sldLayoutId id="2147483981" r:id="rId9"/>
  </p:sldLayoutIdLst>
  <p:transition spd="med"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indico.cern.ch/e/cd1cdr)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(null)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9.jpe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4387" y="4869160"/>
            <a:ext cx="7969249" cy="1090800"/>
          </a:xfrm>
        </p:spPr>
        <p:txBody>
          <a:bodyPr/>
          <a:lstStyle/>
          <a:p>
            <a:r>
              <a:rPr lang="en-US" sz="3600" dirty="0"/>
              <a:t>PSI </a:t>
            </a:r>
            <a:r>
              <a:rPr lang="en-US" sz="3600" dirty="0" err="1"/>
              <a:t>Pogram</a:t>
            </a:r>
            <a:r>
              <a:rPr lang="en-US" sz="3600" dirty="0"/>
              <a:t> and Strategy</a:t>
            </a:r>
            <a:endParaRPr lang="de-DE" sz="3600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sz="1600" b="0" dirty="0"/>
              <a:t>B. Auchmann (CERN/PSI), L. </a:t>
            </a:r>
            <a:r>
              <a:rPr lang="en-GB" sz="1600" b="0" dirty="0" err="1"/>
              <a:t>Brouwer</a:t>
            </a:r>
            <a:r>
              <a:rPr lang="en-GB" sz="1600" b="0" dirty="0"/>
              <a:t> (LBNL), S. </a:t>
            </a:r>
            <a:r>
              <a:rPr lang="en-GB" sz="1600" b="0" dirty="0" err="1"/>
              <a:t>Caspi</a:t>
            </a:r>
            <a:r>
              <a:rPr lang="en-GB" sz="1600" b="0" dirty="0"/>
              <a:t> (LBNL), R. Felder (PSI), J. Gao (PSI), </a:t>
            </a:r>
            <a:br>
              <a:rPr lang="en-GB" sz="1600" b="0" dirty="0"/>
            </a:br>
            <a:r>
              <a:rPr lang="en-GB" sz="1600" b="0" dirty="0"/>
              <a:t>G. </a:t>
            </a:r>
            <a:r>
              <a:rPr lang="en-GB" sz="1600" b="0" dirty="0" err="1"/>
              <a:t>Montenero</a:t>
            </a:r>
            <a:r>
              <a:rPr lang="en-GB" sz="1600" b="0" dirty="0"/>
              <a:t> (PSI), S. </a:t>
            </a:r>
            <a:r>
              <a:rPr lang="en-GB" sz="1600" b="0" dirty="0" err="1"/>
              <a:t>Sanfilippo</a:t>
            </a:r>
            <a:r>
              <a:rPr lang="en-GB" sz="1600" b="0" dirty="0"/>
              <a:t> (PSI), S. </a:t>
            </a:r>
            <a:r>
              <a:rPr lang="en-GB" sz="1600" b="0" dirty="0" err="1"/>
              <a:t>Sidorov</a:t>
            </a:r>
            <a:r>
              <a:rPr lang="en-GB" sz="1600" b="0" dirty="0"/>
              <a:t> (PSI)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835696" y="6207730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200" dirty="0">
                <a:solidFill>
                  <a:srgbClr val="969696"/>
                </a:solidFill>
                <a:latin typeface="+mn-lt"/>
              </a:rPr>
              <a:t>09.02.2018, 2</a:t>
            </a:r>
            <a:r>
              <a:rPr lang="en-GB" sz="1200" baseline="30000" dirty="0">
                <a:solidFill>
                  <a:srgbClr val="969696"/>
                </a:solidFill>
                <a:latin typeface="+mn-lt"/>
              </a:rPr>
              <a:t>nd</a:t>
            </a:r>
            <a:r>
              <a:rPr lang="en-GB" sz="1200" dirty="0">
                <a:solidFill>
                  <a:srgbClr val="969696"/>
                </a:solidFill>
                <a:latin typeface="+mn-lt"/>
              </a:rPr>
              <a:t> UD-MDP Collaboration Meeting.</a:t>
            </a:r>
            <a:br>
              <a:rPr lang="en-GB" sz="1200" dirty="0">
                <a:solidFill>
                  <a:srgbClr val="969696"/>
                </a:solidFill>
                <a:latin typeface="+mn-lt"/>
              </a:rPr>
            </a:br>
            <a:r>
              <a:rPr lang="en-GB" sz="1200" dirty="0">
                <a:solidFill>
                  <a:srgbClr val="969696"/>
                </a:solidFill>
              </a:rPr>
              <a:t>Work supported by the Swiss State Secretariat for Education, Research and Innovation SERI.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200" kern="1000" spc="30" dirty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35627" y="1066249"/>
            <a:ext cx="1013574" cy="1833090"/>
            <a:chOff x="814388" y="737339"/>
            <a:chExt cx="1242794" cy="22476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388" y="737339"/>
              <a:ext cx="1242794" cy="10605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388" y="1740113"/>
              <a:ext cx="1242794" cy="1244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Periodic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96" y="2822004"/>
            <a:ext cx="4076269" cy="305526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64075" y="1340768"/>
            <a:ext cx="7742237" cy="3509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/>
              <a:t>Generalized plane stress condition applied (following D. </a:t>
            </a:r>
            <a:r>
              <a:rPr lang="en-US" sz="1600" dirty="0" err="1"/>
              <a:t>Arbelaez</a:t>
            </a:r>
            <a:r>
              <a:rPr lang="en-US" sz="1600" dirty="0"/>
              <a:t>, L. </a:t>
            </a:r>
            <a:r>
              <a:rPr lang="en-US" sz="1600" dirty="0" err="1"/>
              <a:t>Brouwer</a:t>
            </a:r>
            <a:r>
              <a:rPr lang="en-US" sz="1600" dirty="0"/>
              <a:t>, LBNL)</a:t>
            </a:r>
          </a:p>
          <a:p>
            <a:r>
              <a:rPr lang="en-US" sz="1600" dirty="0"/>
              <a:t>Initial 3-D results confirm 2D, but show distinct imprint of scissors lams </a:t>
            </a:r>
            <a:br>
              <a:rPr lang="en-US" sz="1600" dirty="0"/>
            </a:br>
            <a:r>
              <a:rPr lang="en-US" sz="1600" dirty="0">
                <a:sym typeface="Wingdings"/>
              </a:rPr>
              <a:t> increase protective shell thickness, change its material to iron </a:t>
            </a:r>
            <a:br>
              <a:rPr lang="en-US" sz="1600" dirty="0">
                <a:sym typeface="Wingdings"/>
              </a:rPr>
            </a:br>
            <a:r>
              <a:rPr lang="en-US" sz="1600" dirty="0">
                <a:sym typeface="Wingdings"/>
              </a:rPr>
              <a:t> decrease lamination thickness.</a:t>
            </a:r>
            <a:endParaRPr lang="en-US" sz="16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3" y="2822004"/>
            <a:ext cx="4050759" cy="3055268"/>
          </a:xfrm>
        </p:spPr>
      </p:pic>
      <p:sp>
        <p:nvSpPr>
          <p:cNvPr id="12" name="TextBox 11"/>
          <p:cNvSpPr txBox="1"/>
          <p:nvPr/>
        </p:nvSpPr>
        <p:spPr>
          <a:xfrm>
            <a:off x="3563888" y="508518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>
                <a:latin typeface="+mn-lt"/>
                <a:cs typeface="Franklin Gothic Book"/>
              </a:rPr>
              <a:t>135 MPa on conductor</a:t>
            </a:r>
            <a:endParaRPr lang="en-US" kern="1000" spc="30" dirty="0" err="1">
              <a:latin typeface="+mn-lt"/>
              <a:cs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589915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>
                <a:latin typeface="+mn-lt"/>
                <a:cs typeface="Franklin Gothic Book"/>
              </a:rPr>
              <a:t>Courtesy G. Rolando</a:t>
            </a:r>
          </a:p>
        </p:txBody>
      </p:sp>
    </p:spTree>
    <p:extLst>
      <p:ext uri="{BB962C8B-B14F-4D97-AF65-F5344CB8AC3E}">
        <p14:creationId xmlns:p14="http://schemas.microsoft.com/office/powerpoint/2010/main" val="147479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Machinability and </a:t>
            </a:r>
            <a:r>
              <a:rPr lang="en-US" dirty="0" err="1"/>
              <a:t>Windability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052736"/>
            <a:ext cx="7742237" cy="4679951"/>
          </a:xfrm>
        </p:spPr>
        <p:txBody>
          <a:bodyPr/>
          <a:lstStyle/>
          <a:p>
            <a:r>
              <a:rPr lang="en-US" dirty="0"/>
              <a:t>Successful machining of 16-mm-deep 2-mm-wide 15-degree-inclined channels.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FNAL gave some meters of cable </a:t>
            </a:r>
            <a:br>
              <a:rPr lang="en-US" dirty="0"/>
            </a:br>
            <a:r>
              <a:rPr lang="en-US" dirty="0"/>
              <a:t>for winding test. </a:t>
            </a:r>
          </a:p>
          <a:p>
            <a:r>
              <a:rPr lang="en-US" dirty="0"/>
              <a:t>Intermediary result: winding is </a:t>
            </a:r>
            <a:br>
              <a:rPr lang="en-US" dirty="0"/>
            </a:br>
            <a:r>
              <a:rPr lang="en-US" dirty="0"/>
              <a:t>possible, but tooling development </a:t>
            </a:r>
            <a:br>
              <a:rPr lang="en-US" dirty="0"/>
            </a:br>
            <a:r>
              <a:rPr lang="en-US" dirty="0"/>
              <a:t>necessary for increased reliability.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6" y="1456994"/>
            <a:ext cx="3178694" cy="2188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1552" y="367543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>
                <a:latin typeface="+mn-lt"/>
                <a:cs typeface="Franklin Gothic Book"/>
              </a:rPr>
              <a:t>Courtesy Heinz Baumgartner AG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1D7864-706E-D24C-AC18-83490F0EDA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05443" y="3599971"/>
            <a:ext cx="2384020" cy="3178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70ADB27-442D-C54D-8FFA-B042DA833A15}"/>
              </a:ext>
            </a:extLst>
          </p:cNvPr>
          <p:cNvGrpSpPr/>
          <p:nvPr/>
        </p:nvGrpSpPr>
        <p:grpSpPr>
          <a:xfrm>
            <a:off x="467544" y="4021646"/>
            <a:ext cx="4538050" cy="1418041"/>
            <a:chOff x="6082862" y="1283878"/>
            <a:chExt cx="4863799" cy="15198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8ECBE4-EAA2-5044-A260-2345510AC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2862" y="1283878"/>
              <a:ext cx="2119827" cy="15192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4B81E8-43D6-D442-9568-2A1076DFE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4397" y="1283878"/>
              <a:ext cx="2172264" cy="1519831"/>
            </a:xfrm>
            <a:prstGeom prst="rect">
              <a:avLst/>
            </a:prstGeom>
          </p:spPr>
        </p:pic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969B1A7D-1AFA-3748-9F0B-CA16CA39DBC4}"/>
                </a:ext>
              </a:extLst>
            </p:cNvPr>
            <p:cNvSpPr/>
            <p:nvPr/>
          </p:nvSpPr>
          <p:spPr>
            <a:xfrm rot="16200000">
              <a:off x="8271962" y="1933706"/>
              <a:ext cx="421419" cy="39775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762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CCT for FCC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Electromagnetic design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Mechanical design</a:t>
            </a:r>
          </a:p>
          <a:p>
            <a:r>
              <a:rPr lang="en-US" dirty="0"/>
              <a:t>The PSI CCT model program</a:t>
            </a:r>
          </a:p>
          <a:p>
            <a:pPr lvl="1"/>
            <a:r>
              <a:rPr lang="en-US" dirty="0"/>
              <a:t>Roadmap</a:t>
            </a:r>
          </a:p>
          <a:p>
            <a:pPr lvl="1"/>
            <a:r>
              <a:rPr lang="en-US" dirty="0"/>
              <a:t>Status CD1</a:t>
            </a:r>
          </a:p>
          <a:p>
            <a:pPr lvl="1"/>
            <a:r>
              <a:rPr lang="en-US" dirty="0"/>
              <a:t>Status Infrastructure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414630"/>
            <a:ext cx="3778328" cy="11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235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CCT for FCC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Electromagnetic design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Mechanical design</a:t>
            </a:r>
          </a:p>
          <a:p>
            <a:r>
              <a:rPr lang="en-US" dirty="0"/>
              <a:t>The PSI CCT model program</a:t>
            </a:r>
          </a:p>
          <a:p>
            <a:pPr lvl="1"/>
            <a:r>
              <a:rPr lang="en-US" dirty="0"/>
              <a:t>Roadmap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Status CD1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Status Infrastructure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414630"/>
            <a:ext cx="3778328" cy="11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0478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PSI Goals towards FCC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Joint funding from CHART (Swiss Accelerator Research and Technology) and the FCC design study from mid 2016 until the end of 2019.</a:t>
            </a:r>
          </a:p>
          <a:p>
            <a:r>
              <a:rPr lang="en-US" dirty="0"/>
              <a:t>Goal: Demonstrate key technological features of an efficient 16-T CCT in two-layer technology model magnets.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Thin spars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Exterior Bladder and Key structure</a:t>
            </a:r>
            <a:endParaRPr lang="en-US" dirty="0"/>
          </a:p>
          <a:p>
            <a:r>
              <a:rPr lang="en-US" dirty="0"/>
              <a:t>Fast quench detection and CLIQ protection.</a:t>
            </a:r>
          </a:p>
          <a:p>
            <a:r>
              <a:rPr lang="en-US" dirty="0"/>
              <a:t>Wide Rutherford cable.</a:t>
            </a:r>
          </a:p>
          <a:p>
            <a:r>
              <a:rPr lang="en-US" dirty="0"/>
              <a:t>Inclined channels.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440985" y="3224491"/>
            <a:ext cx="301083" cy="85258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42067" y="350100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283262" y="3212977"/>
            <a:ext cx="301083" cy="144016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84344" y="378904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317" y="3116288"/>
            <a:ext cx="1652497" cy="1631525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317" y="4902595"/>
            <a:ext cx="1646240" cy="16629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65469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7555-B154-2E41-8104-00ED7930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CD1 &amp; CD2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284D6-E634-5D49-9ED0-B39177724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PSI </a:t>
            </a:r>
            <a:r>
              <a:rPr lang="en-US" b="1" dirty="0"/>
              <a:t>builds one mechanical structure</a:t>
            </a:r>
            <a:r>
              <a:rPr lang="en-US" dirty="0"/>
              <a:t> for</a:t>
            </a:r>
          </a:p>
          <a:p>
            <a:pPr lvl="1"/>
            <a:r>
              <a:rPr lang="en-US" sz="1600" b="1" dirty="0"/>
              <a:t>CD1, 2018</a:t>
            </a:r>
            <a:r>
              <a:rPr lang="en-US" sz="1600" dirty="0"/>
              <a:t>: </a:t>
            </a:r>
          </a:p>
          <a:p>
            <a:pPr lvl="2"/>
            <a:r>
              <a:rPr lang="en-US" sz="1400" b="1" dirty="0"/>
              <a:t>LBNL CCT cable </a:t>
            </a:r>
            <a:r>
              <a:rPr lang="en-US" sz="1400" dirty="0"/>
              <a:t>(0.85 mm </a:t>
            </a:r>
            <a:r>
              <a:rPr lang="en-US" sz="1400" dirty="0" err="1"/>
              <a:t>diam</a:t>
            </a:r>
            <a:r>
              <a:rPr lang="en-US" sz="1400" dirty="0"/>
              <a:t>, RRP 108/127, 21 strand),</a:t>
            </a:r>
          </a:p>
          <a:p>
            <a:pPr lvl="2"/>
            <a:r>
              <a:rPr lang="en-US" sz="1400" dirty="0"/>
              <a:t>10.6 mm channel depth, 3 mm spar, 0.5 mm assembly gap</a:t>
            </a:r>
          </a:p>
          <a:p>
            <a:pPr lvl="2"/>
            <a:r>
              <a:rPr lang="en-US" sz="1400" dirty="0"/>
              <a:t>Layer-2 OD = 122 mm, ID = 65.6 mm (clear bore). </a:t>
            </a:r>
          </a:p>
          <a:p>
            <a:pPr lvl="2"/>
            <a:r>
              <a:rPr lang="en-US" sz="1400" dirty="0"/>
              <a:t>CD1 introduces CCT technology to PSI.</a:t>
            </a:r>
          </a:p>
          <a:p>
            <a:pPr lvl="1"/>
            <a:r>
              <a:rPr lang="en-US" sz="1600" b="1" dirty="0"/>
              <a:t>CD2, 2019</a:t>
            </a:r>
            <a:r>
              <a:rPr lang="en-US" sz="1600" dirty="0"/>
              <a:t>: </a:t>
            </a:r>
          </a:p>
          <a:p>
            <a:pPr lvl="2"/>
            <a:r>
              <a:rPr lang="en-US" sz="1400" b="1" dirty="0"/>
              <a:t>15-T IL cable</a:t>
            </a:r>
            <a:r>
              <a:rPr lang="en-US" sz="1400" dirty="0"/>
              <a:t>, (1 mm </a:t>
            </a:r>
            <a:r>
              <a:rPr lang="en-US" sz="1400" dirty="0" err="1"/>
              <a:t>diam</a:t>
            </a:r>
            <a:r>
              <a:rPr lang="en-US" sz="1400" dirty="0"/>
              <a:t>, RRP 150/169, 28 strand)</a:t>
            </a:r>
          </a:p>
          <a:p>
            <a:pPr lvl="2"/>
            <a:r>
              <a:rPr lang="en-US" sz="1400" dirty="0"/>
              <a:t>16 mm inclined channel, </a:t>
            </a:r>
            <a:br>
              <a:rPr lang="en-US" sz="1400" dirty="0"/>
            </a:br>
            <a:r>
              <a:rPr lang="en-US" sz="1400" dirty="0"/>
              <a:t> Layer-2 OD = 122 mm, ID = 48 mm (clear bore).</a:t>
            </a:r>
          </a:p>
          <a:p>
            <a:pPr lvl="2"/>
            <a:r>
              <a:rPr lang="en-US" sz="1400" dirty="0"/>
              <a:t>CD2 fits </a:t>
            </a:r>
            <a:r>
              <a:rPr lang="en-US" sz="1400" b="1" dirty="0"/>
              <a:t>into MDP 15-T outer layers 3&amp;4 </a:t>
            </a:r>
            <a:r>
              <a:rPr lang="en-US" sz="1400" dirty="0"/>
              <a:t>(ID = 124.46 mm).</a:t>
            </a:r>
            <a:endParaRPr lang="en-US" dirty="0"/>
          </a:p>
          <a:p>
            <a:r>
              <a:rPr lang="en-US" dirty="0"/>
              <a:t>CD2 could also become layers </a:t>
            </a:r>
            <a:r>
              <a:rPr lang="en-US" b="1" dirty="0"/>
              <a:t>1&amp;2 to an all-CCT</a:t>
            </a:r>
            <a:br>
              <a:rPr lang="en-US" b="1" dirty="0"/>
            </a:br>
            <a:r>
              <a:rPr lang="en-US" b="1" dirty="0"/>
              <a:t>4-layer magnet</a:t>
            </a:r>
            <a:r>
              <a:rPr lang="en-US" dirty="0"/>
              <a:t> in collaboration with LBNL.</a:t>
            </a:r>
          </a:p>
          <a:p>
            <a:r>
              <a:rPr lang="en-US" i="1" dirty="0"/>
              <a:t>Caveat</a:t>
            </a:r>
            <a:r>
              <a:rPr lang="en-US" dirty="0"/>
              <a:t>: CD2 according to above specs only if</a:t>
            </a:r>
            <a:br>
              <a:rPr lang="en-US" dirty="0"/>
            </a:br>
            <a:r>
              <a:rPr lang="en-US" dirty="0"/>
              <a:t>CD1 is reasonably successful. Else CD2 will be </a:t>
            </a:r>
            <a:br>
              <a:rPr lang="en-US" dirty="0"/>
            </a:br>
            <a:r>
              <a:rPr lang="en-US" dirty="0"/>
              <a:t>an improved CD1.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A2B22-21A9-FD4A-AF6B-514C45A9E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32B40-06A5-5345-9149-2828872F8C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1131118"/>
            <a:ext cx="1763718" cy="174133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9C1620-3894-7C4E-AC23-2B58CE0368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5171" y="3020034"/>
            <a:ext cx="1759237" cy="1777118"/>
          </a:xfrm>
          <a:prstGeom prst="ellipse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839C9FE-8E12-2049-9D25-7E4FBACF8853}"/>
              </a:ext>
            </a:extLst>
          </p:cNvPr>
          <p:cNvGrpSpPr/>
          <p:nvPr/>
        </p:nvGrpSpPr>
        <p:grpSpPr>
          <a:xfrm>
            <a:off x="6040040" y="4623452"/>
            <a:ext cx="2862660" cy="2131224"/>
            <a:chOff x="6434270" y="4951907"/>
            <a:chExt cx="1841182" cy="13707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8AF6E1-67A3-C440-93D5-DCAE20C08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34270" y="4951907"/>
              <a:ext cx="1841182" cy="131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D93C06-84A3-FC49-9CF2-2C648B639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5749" y="5164054"/>
              <a:ext cx="1146938" cy="1158596"/>
            </a:xfrm>
            <a:prstGeom prst="ellipse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36EB4F-175B-F24D-8239-C12172489836}"/>
              </a:ext>
            </a:extLst>
          </p:cNvPr>
          <p:cNvSpPr txBox="1"/>
          <p:nvPr/>
        </p:nvSpPr>
        <p:spPr>
          <a:xfrm rot="1370118">
            <a:off x="6137935" y="1574540"/>
            <a:ext cx="2520280" cy="432048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kern="1000" spc="3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Franklin Gothic Book"/>
              </a:rPr>
              <a:t>Use LBNL coil-manufacturing </a:t>
            </a:r>
            <a:br>
              <a:rPr lang="en-US" sz="1200" kern="1000" spc="3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Franklin Gothic Book"/>
              </a:rPr>
            </a:br>
            <a:r>
              <a:rPr lang="en-US" sz="1200" kern="1000" spc="3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Franklin Gothic Book"/>
              </a:rPr>
              <a:t>experience with this cable!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1F4F0-88E0-DF4E-8006-10413A503664}"/>
              </a:ext>
            </a:extLst>
          </p:cNvPr>
          <p:cNvSpPr txBox="1"/>
          <p:nvPr/>
        </p:nvSpPr>
        <p:spPr>
          <a:xfrm rot="19918676">
            <a:off x="6211230" y="3605720"/>
            <a:ext cx="2520280" cy="432048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kern="1000" spc="3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Franklin Gothic Book"/>
              </a:rPr>
              <a:t>Use FNAL wire and cable </a:t>
            </a:r>
            <a:br>
              <a:rPr lang="en-US" sz="1200" kern="1000" spc="3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Franklin Gothic Book"/>
              </a:rPr>
            </a:br>
            <a:r>
              <a:rPr lang="en-US" sz="1200" kern="1000" spc="3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Franklin Gothic Book"/>
              </a:rPr>
              <a:t>resembling FCC IL requirements!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5646DF-466B-0146-A45F-9A3E44C73E1A}"/>
              </a:ext>
            </a:extLst>
          </p:cNvPr>
          <p:cNvSpPr txBox="1"/>
          <p:nvPr/>
        </p:nvSpPr>
        <p:spPr>
          <a:xfrm rot="20947283">
            <a:off x="5875448" y="5232493"/>
            <a:ext cx="2520280" cy="432048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kern="1000" spc="3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Franklin Gothic Book"/>
              </a:rPr>
              <a:t>Demonstrate CCT ILs</a:t>
            </a:r>
            <a:br>
              <a:rPr lang="en-US" sz="1200" kern="1000" spc="3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Franklin Gothic Book"/>
              </a:rPr>
            </a:br>
            <a:r>
              <a:rPr lang="en-US" sz="1200" kern="1000" spc="3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Franklin Gothic Book"/>
              </a:rPr>
              <a:t>functioning in high-field (&gt;15 T)</a:t>
            </a:r>
          </a:p>
        </p:txBody>
      </p:sp>
    </p:spTree>
    <p:extLst>
      <p:ext uri="{BB962C8B-B14F-4D97-AF65-F5344CB8AC3E}">
        <p14:creationId xmlns:p14="http://schemas.microsoft.com/office/powerpoint/2010/main" val="286387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Structure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2602824"/>
            <a:ext cx="2699606" cy="2689715"/>
          </a:xfrm>
          <a:prstGeom prst="ellipse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68834" y="3825543"/>
            <a:ext cx="0" cy="7020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7370" y="3505908"/>
            <a:ext cx="6586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43596" y="3505908"/>
            <a:ext cx="6586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07370" y="4392361"/>
            <a:ext cx="6586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43596" y="4392361"/>
            <a:ext cx="6586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82069" y="3323874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Al shell 25 mm 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7512" y="4691037"/>
            <a:ext cx="2220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Vertically split yoke, OR 250 mm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0861" y="4753733"/>
            <a:ext cx="1965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Vertically split Al-bronze pad</a:t>
            </a:r>
          </a:p>
        </p:txBody>
      </p:sp>
      <p:sp>
        <p:nvSpPr>
          <p:cNvPr id="22" name="Freeform 21"/>
          <p:cNvSpPr/>
          <p:nvPr/>
        </p:nvSpPr>
        <p:spPr>
          <a:xfrm>
            <a:off x="5142005" y="4414673"/>
            <a:ext cx="916326" cy="306824"/>
          </a:xfrm>
          <a:custGeom>
            <a:avLst/>
            <a:gdLst>
              <a:gd name="connsiteX0" fmla="*/ 0 w 2263237"/>
              <a:gd name="connsiteY0" fmla="*/ 765767 h 765767"/>
              <a:gd name="connsiteX1" fmla="*/ 2105094 w 2263237"/>
              <a:gd name="connsiteY1" fmla="*/ 42141 h 765767"/>
              <a:gd name="connsiteX2" fmla="*/ 2111672 w 2263237"/>
              <a:gd name="connsiteY2" fmla="*/ 81612 h 765767"/>
              <a:gd name="connsiteX0" fmla="*/ 0 w 2111672"/>
              <a:gd name="connsiteY0" fmla="*/ 684155 h 684155"/>
              <a:gd name="connsiteX1" fmla="*/ 1111753 w 2111672"/>
              <a:gd name="connsiteY1" fmla="*/ 144725 h 684155"/>
              <a:gd name="connsiteX2" fmla="*/ 2111672 w 2111672"/>
              <a:gd name="connsiteY2" fmla="*/ 0 h 684155"/>
              <a:gd name="connsiteX0" fmla="*/ 0 w 2111672"/>
              <a:gd name="connsiteY0" fmla="*/ 749939 h 749939"/>
              <a:gd name="connsiteX1" fmla="*/ 1111753 w 2111672"/>
              <a:gd name="connsiteY1" fmla="*/ 210509 h 749939"/>
              <a:gd name="connsiteX2" fmla="*/ 2111672 w 2111672"/>
              <a:gd name="connsiteY2" fmla="*/ 0 h 749939"/>
              <a:gd name="connsiteX0" fmla="*/ 0 w 2111672"/>
              <a:gd name="connsiteY0" fmla="*/ 749939 h 749939"/>
              <a:gd name="connsiteX1" fmla="*/ 1085439 w 2111672"/>
              <a:gd name="connsiteY1" fmla="*/ 138147 h 749939"/>
              <a:gd name="connsiteX2" fmla="*/ 2111672 w 2111672"/>
              <a:gd name="connsiteY2" fmla="*/ 0 h 749939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50228 h 750228"/>
              <a:gd name="connsiteX1" fmla="*/ 1085439 w 2111672"/>
              <a:gd name="connsiteY1" fmla="*/ 138436 h 750228"/>
              <a:gd name="connsiteX2" fmla="*/ 2111672 w 2111672"/>
              <a:gd name="connsiteY2" fmla="*/ 289 h 750228"/>
              <a:gd name="connsiteX0" fmla="*/ 2510829 w 2537151"/>
              <a:gd name="connsiteY0" fmla="*/ 486803 h 486803"/>
              <a:gd name="connsiteX1" fmla="*/ 30766 w 2537151"/>
              <a:gd name="connsiteY1" fmla="*/ 138147 h 486803"/>
              <a:gd name="connsiteX2" fmla="*/ 1056999 w 2537151"/>
              <a:gd name="connsiteY2" fmla="*/ 0 h 486803"/>
              <a:gd name="connsiteX0" fmla="*/ 1453830 w 1526658"/>
              <a:gd name="connsiteY0" fmla="*/ 487080 h 487080"/>
              <a:gd name="connsiteX1" fmla="*/ 749939 w 1526658"/>
              <a:gd name="connsiteY1" fmla="*/ 72639 h 487080"/>
              <a:gd name="connsiteX2" fmla="*/ 0 w 1526658"/>
              <a:gd name="connsiteY2" fmla="*/ 277 h 487080"/>
              <a:gd name="connsiteX0" fmla="*/ 1453830 w 1545458"/>
              <a:gd name="connsiteY0" fmla="*/ 487080 h 487080"/>
              <a:gd name="connsiteX1" fmla="*/ 960448 w 1545458"/>
              <a:gd name="connsiteY1" fmla="*/ 72639 h 487080"/>
              <a:gd name="connsiteX2" fmla="*/ 0 w 1545458"/>
              <a:gd name="connsiteY2" fmla="*/ 277 h 487080"/>
              <a:gd name="connsiteX0" fmla="*/ 1453830 w 1544788"/>
              <a:gd name="connsiteY0" fmla="*/ 486803 h 486803"/>
              <a:gd name="connsiteX1" fmla="*/ 960448 w 1544788"/>
              <a:gd name="connsiteY1" fmla="*/ 72362 h 486803"/>
              <a:gd name="connsiteX2" fmla="*/ 0 w 1544788"/>
              <a:gd name="connsiteY2" fmla="*/ 0 h 486803"/>
              <a:gd name="connsiteX0" fmla="*/ 1453830 w 1453830"/>
              <a:gd name="connsiteY0" fmla="*/ 486803 h 486803"/>
              <a:gd name="connsiteX1" fmla="*/ 960448 w 1453830"/>
              <a:gd name="connsiteY1" fmla="*/ 72362 h 486803"/>
              <a:gd name="connsiteX2" fmla="*/ 0 w 1453830"/>
              <a:gd name="connsiteY2" fmla="*/ 0 h 486803"/>
              <a:gd name="connsiteX0" fmla="*/ 1453830 w 1453830"/>
              <a:gd name="connsiteY0" fmla="*/ 496319 h 496319"/>
              <a:gd name="connsiteX1" fmla="*/ 861772 w 1453830"/>
              <a:gd name="connsiteY1" fmla="*/ 22672 h 496319"/>
              <a:gd name="connsiteX2" fmla="*/ 0 w 1453830"/>
              <a:gd name="connsiteY2" fmla="*/ 9516 h 496319"/>
              <a:gd name="connsiteX0" fmla="*/ 1453830 w 1453830"/>
              <a:gd name="connsiteY0" fmla="*/ 519259 h 519259"/>
              <a:gd name="connsiteX1" fmla="*/ 861772 w 1453830"/>
              <a:gd name="connsiteY1" fmla="*/ 45612 h 519259"/>
              <a:gd name="connsiteX2" fmla="*/ 0 w 1453830"/>
              <a:gd name="connsiteY2" fmla="*/ 32456 h 519259"/>
              <a:gd name="connsiteX0" fmla="*/ 1453830 w 1453830"/>
              <a:gd name="connsiteY0" fmla="*/ 486803 h 486803"/>
              <a:gd name="connsiteX1" fmla="*/ 835458 w 1453830"/>
              <a:gd name="connsiteY1" fmla="*/ 124989 h 486803"/>
              <a:gd name="connsiteX2" fmla="*/ 0 w 1453830"/>
              <a:gd name="connsiteY2" fmla="*/ 0 h 486803"/>
              <a:gd name="connsiteX0" fmla="*/ 1453830 w 1453830"/>
              <a:gd name="connsiteY0" fmla="*/ 486803 h 486803"/>
              <a:gd name="connsiteX1" fmla="*/ 835458 w 1453830"/>
              <a:gd name="connsiteY1" fmla="*/ 124989 h 486803"/>
              <a:gd name="connsiteX2" fmla="*/ 0 w 1453830"/>
              <a:gd name="connsiteY2" fmla="*/ 0 h 486803"/>
              <a:gd name="connsiteX0" fmla="*/ 1453830 w 1453830"/>
              <a:gd name="connsiteY0" fmla="*/ 486803 h 486803"/>
              <a:gd name="connsiteX1" fmla="*/ 835458 w 1453830"/>
              <a:gd name="connsiteY1" fmla="*/ 124989 h 486803"/>
              <a:gd name="connsiteX2" fmla="*/ 0 w 1453830"/>
              <a:gd name="connsiteY2" fmla="*/ 0 h 48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3830" h="486803">
                <a:moveTo>
                  <a:pt x="1453830" y="486803"/>
                </a:moveTo>
                <a:cubicBezTo>
                  <a:pt x="1331032" y="366198"/>
                  <a:pt x="1202753" y="239015"/>
                  <a:pt x="835458" y="124989"/>
                </a:cubicBezTo>
                <a:cubicBezTo>
                  <a:pt x="468163" y="10963"/>
                  <a:pt x="0" y="0"/>
                  <a:pt x="0" y="0"/>
                </a:cubicBezTo>
              </a:path>
            </a:pathLst>
          </a:custGeom>
          <a:noFill/>
          <a:ln w="19050">
            <a:solidFill>
              <a:srgbClr val="FDCA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Freeform 22"/>
          <p:cNvSpPr/>
          <p:nvPr/>
        </p:nvSpPr>
        <p:spPr>
          <a:xfrm>
            <a:off x="4713194" y="3927601"/>
            <a:ext cx="1238010" cy="163665"/>
          </a:xfrm>
          <a:custGeom>
            <a:avLst/>
            <a:gdLst>
              <a:gd name="connsiteX0" fmla="*/ 0 w 2263237"/>
              <a:gd name="connsiteY0" fmla="*/ 765767 h 765767"/>
              <a:gd name="connsiteX1" fmla="*/ 2105094 w 2263237"/>
              <a:gd name="connsiteY1" fmla="*/ 42141 h 765767"/>
              <a:gd name="connsiteX2" fmla="*/ 2111672 w 2263237"/>
              <a:gd name="connsiteY2" fmla="*/ 81612 h 765767"/>
              <a:gd name="connsiteX0" fmla="*/ 0 w 2111672"/>
              <a:gd name="connsiteY0" fmla="*/ 684155 h 684155"/>
              <a:gd name="connsiteX1" fmla="*/ 1111753 w 2111672"/>
              <a:gd name="connsiteY1" fmla="*/ 144725 h 684155"/>
              <a:gd name="connsiteX2" fmla="*/ 2111672 w 2111672"/>
              <a:gd name="connsiteY2" fmla="*/ 0 h 684155"/>
              <a:gd name="connsiteX0" fmla="*/ 0 w 2111672"/>
              <a:gd name="connsiteY0" fmla="*/ 749939 h 749939"/>
              <a:gd name="connsiteX1" fmla="*/ 1111753 w 2111672"/>
              <a:gd name="connsiteY1" fmla="*/ 210509 h 749939"/>
              <a:gd name="connsiteX2" fmla="*/ 2111672 w 2111672"/>
              <a:gd name="connsiteY2" fmla="*/ 0 h 749939"/>
              <a:gd name="connsiteX0" fmla="*/ 0 w 2111672"/>
              <a:gd name="connsiteY0" fmla="*/ 749939 h 749939"/>
              <a:gd name="connsiteX1" fmla="*/ 1085439 w 2111672"/>
              <a:gd name="connsiteY1" fmla="*/ 138147 h 749939"/>
              <a:gd name="connsiteX2" fmla="*/ 2111672 w 2111672"/>
              <a:gd name="connsiteY2" fmla="*/ 0 h 749939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50228 h 750228"/>
              <a:gd name="connsiteX1" fmla="*/ 1085439 w 2111672"/>
              <a:gd name="connsiteY1" fmla="*/ 138436 h 750228"/>
              <a:gd name="connsiteX2" fmla="*/ 2111672 w 2111672"/>
              <a:gd name="connsiteY2" fmla="*/ 289 h 750228"/>
              <a:gd name="connsiteX0" fmla="*/ 2510829 w 2537151"/>
              <a:gd name="connsiteY0" fmla="*/ 486803 h 486803"/>
              <a:gd name="connsiteX1" fmla="*/ 30766 w 2537151"/>
              <a:gd name="connsiteY1" fmla="*/ 138147 h 486803"/>
              <a:gd name="connsiteX2" fmla="*/ 1056999 w 2537151"/>
              <a:gd name="connsiteY2" fmla="*/ 0 h 486803"/>
              <a:gd name="connsiteX0" fmla="*/ 1453830 w 1526658"/>
              <a:gd name="connsiteY0" fmla="*/ 487080 h 487080"/>
              <a:gd name="connsiteX1" fmla="*/ 749939 w 1526658"/>
              <a:gd name="connsiteY1" fmla="*/ 72639 h 487080"/>
              <a:gd name="connsiteX2" fmla="*/ 0 w 1526658"/>
              <a:gd name="connsiteY2" fmla="*/ 277 h 487080"/>
              <a:gd name="connsiteX0" fmla="*/ 1453830 w 1545458"/>
              <a:gd name="connsiteY0" fmla="*/ 487080 h 487080"/>
              <a:gd name="connsiteX1" fmla="*/ 960448 w 1545458"/>
              <a:gd name="connsiteY1" fmla="*/ 72639 h 487080"/>
              <a:gd name="connsiteX2" fmla="*/ 0 w 1545458"/>
              <a:gd name="connsiteY2" fmla="*/ 277 h 487080"/>
              <a:gd name="connsiteX0" fmla="*/ 1453830 w 1544788"/>
              <a:gd name="connsiteY0" fmla="*/ 486803 h 486803"/>
              <a:gd name="connsiteX1" fmla="*/ 960448 w 1544788"/>
              <a:gd name="connsiteY1" fmla="*/ 72362 h 486803"/>
              <a:gd name="connsiteX2" fmla="*/ 0 w 1544788"/>
              <a:gd name="connsiteY2" fmla="*/ 0 h 486803"/>
              <a:gd name="connsiteX0" fmla="*/ 1453830 w 1453830"/>
              <a:gd name="connsiteY0" fmla="*/ 486803 h 486803"/>
              <a:gd name="connsiteX1" fmla="*/ 960448 w 1453830"/>
              <a:gd name="connsiteY1" fmla="*/ 72362 h 486803"/>
              <a:gd name="connsiteX2" fmla="*/ 0 w 1453830"/>
              <a:gd name="connsiteY2" fmla="*/ 0 h 486803"/>
              <a:gd name="connsiteX0" fmla="*/ 1453830 w 1453830"/>
              <a:gd name="connsiteY0" fmla="*/ 496319 h 496319"/>
              <a:gd name="connsiteX1" fmla="*/ 861772 w 1453830"/>
              <a:gd name="connsiteY1" fmla="*/ 22672 h 496319"/>
              <a:gd name="connsiteX2" fmla="*/ 0 w 1453830"/>
              <a:gd name="connsiteY2" fmla="*/ 9516 h 496319"/>
              <a:gd name="connsiteX0" fmla="*/ 1453830 w 1453830"/>
              <a:gd name="connsiteY0" fmla="*/ 519259 h 519259"/>
              <a:gd name="connsiteX1" fmla="*/ 861772 w 1453830"/>
              <a:gd name="connsiteY1" fmla="*/ 45612 h 519259"/>
              <a:gd name="connsiteX2" fmla="*/ 0 w 1453830"/>
              <a:gd name="connsiteY2" fmla="*/ 32456 h 519259"/>
              <a:gd name="connsiteX0" fmla="*/ 1453830 w 1453830"/>
              <a:gd name="connsiteY0" fmla="*/ 486803 h 486803"/>
              <a:gd name="connsiteX1" fmla="*/ 835458 w 1453830"/>
              <a:gd name="connsiteY1" fmla="*/ 124989 h 486803"/>
              <a:gd name="connsiteX2" fmla="*/ 0 w 1453830"/>
              <a:gd name="connsiteY2" fmla="*/ 0 h 486803"/>
              <a:gd name="connsiteX0" fmla="*/ 1453830 w 1453830"/>
              <a:gd name="connsiteY0" fmla="*/ 486803 h 486803"/>
              <a:gd name="connsiteX1" fmla="*/ 835458 w 1453830"/>
              <a:gd name="connsiteY1" fmla="*/ 124989 h 486803"/>
              <a:gd name="connsiteX2" fmla="*/ 0 w 1453830"/>
              <a:gd name="connsiteY2" fmla="*/ 0 h 486803"/>
              <a:gd name="connsiteX0" fmla="*/ 1453830 w 1453830"/>
              <a:gd name="connsiteY0" fmla="*/ 486803 h 486803"/>
              <a:gd name="connsiteX1" fmla="*/ 835458 w 1453830"/>
              <a:gd name="connsiteY1" fmla="*/ 124989 h 486803"/>
              <a:gd name="connsiteX2" fmla="*/ 0 w 1453830"/>
              <a:gd name="connsiteY2" fmla="*/ 0 h 486803"/>
              <a:gd name="connsiteX0" fmla="*/ 1986682 w 1986682"/>
              <a:gd name="connsiteY0" fmla="*/ 256559 h 256559"/>
              <a:gd name="connsiteX1" fmla="*/ 835458 w 1986682"/>
              <a:gd name="connsiteY1" fmla="*/ 124989 h 256559"/>
              <a:gd name="connsiteX2" fmla="*/ 0 w 1986682"/>
              <a:gd name="connsiteY2" fmla="*/ 0 h 256559"/>
              <a:gd name="connsiteX0" fmla="*/ 1986682 w 1986682"/>
              <a:gd name="connsiteY0" fmla="*/ 259668 h 259668"/>
              <a:gd name="connsiteX1" fmla="*/ 1032811 w 1986682"/>
              <a:gd name="connsiteY1" fmla="*/ 29421 h 259668"/>
              <a:gd name="connsiteX2" fmla="*/ 0 w 1986682"/>
              <a:gd name="connsiteY2" fmla="*/ 3109 h 259668"/>
              <a:gd name="connsiteX0" fmla="*/ 1986682 w 1986682"/>
              <a:gd name="connsiteY0" fmla="*/ 259668 h 259668"/>
              <a:gd name="connsiteX1" fmla="*/ 1032811 w 1986682"/>
              <a:gd name="connsiteY1" fmla="*/ 29421 h 259668"/>
              <a:gd name="connsiteX2" fmla="*/ 0 w 1986682"/>
              <a:gd name="connsiteY2" fmla="*/ 3109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6682" h="259668">
                <a:moveTo>
                  <a:pt x="1986682" y="259668"/>
                </a:moveTo>
                <a:cubicBezTo>
                  <a:pt x="1798100" y="178533"/>
                  <a:pt x="1363925" y="72181"/>
                  <a:pt x="1032811" y="29421"/>
                </a:cubicBezTo>
                <a:cubicBezTo>
                  <a:pt x="701697" y="-13339"/>
                  <a:pt x="0" y="3109"/>
                  <a:pt x="0" y="3109"/>
                </a:cubicBezTo>
              </a:path>
            </a:pathLst>
          </a:custGeom>
          <a:noFill/>
          <a:ln w="19050">
            <a:solidFill>
              <a:srgbClr val="FDCA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TextBox 23"/>
          <p:cNvSpPr txBox="1"/>
          <p:nvPr/>
        </p:nvSpPr>
        <p:spPr>
          <a:xfrm>
            <a:off x="5853076" y="4074658"/>
            <a:ext cx="16962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Protective Al shell 5 mm</a:t>
            </a:r>
          </a:p>
        </p:txBody>
      </p:sp>
      <p:sp>
        <p:nvSpPr>
          <p:cNvPr id="25" name="Freeform 24"/>
          <p:cNvSpPr/>
          <p:nvPr/>
        </p:nvSpPr>
        <p:spPr>
          <a:xfrm flipV="1">
            <a:off x="2793825" y="3658595"/>
            <a:ext cx="1153359" cy="184531"/>
          </a:xfrm>
          <a:custGeom>
            <a:avLst/>
            <a:gdLst>
              <a:gd name="connsiteX0" fmla="*/ 0 w 2263237"/>
              <a:gd name="connsiteY0" fmla="*/ 765767 h 765767"/>
              <a:gd name="connsiteX1" fmla="*/ 2105094 w 2263237"/>
              <a:gd name="connsiteY1" fmla="*/ 42141 h 765767"/>
              <a:gd name="connsiteX2" fmla="*/ 2111672 w 2263237"/>
              <a:gd name="connsiteY2" fmla="*/ 81612 h 765767"/>
              <a:gd name="connsiteX0" fmla="*/ 0 w 2111672"/>
              <a:gd name="connsiteY0" fmla="*/ 684155 h 684155"/>
              <a:gd name="connsiteX1" fmla="*/ 1111753 w 2111672"/>
              <a:gd name="connsiteY1" fmla="*/ 144725 h 684155"/>
              <a:gd name="connsiteX2" fmla="*/ 2111672 w 2111672"/>
              <a:gd name="connsiteY2" fmla="*/ 0 h 684155"/>
              <a:gd name="connsiteX0" fmla="*/ 0 w 2111672"/>
              <a:gd name="connsiteY0" fmla="*/ 749939 h 749939"/>
              <a:gd name="connsiteX1" fmla="*/ 1111753 w 2111672"/>
              <a:gd name="connsiteY1" fmla="*/ 210509 h 749939"/>
              <a:gd name="connsiteX2" fmla="*/ 2111672 w 2111672"/>
              <a:gd name="connsiteY2" fmla="*/ 0 h 749939"/>
              <a:gd name="connsiteX0" fmla="*/ 0 w 2111672"/>
              <a:gd name="connsiteY0" fmla="*/ 749939 h 749939"/>
              <a:gd name="connsiteX1" fmla="*/ 1085439 w 2111672"/>
              <a:gd name="connsiteY1" fmla="*/ 138147 h 749939"/>
              <a:gd name="connsiteX2" fmla="*/ 2111672 w 2111672"/>
              <a:gd name="connsiteY2" fmla="*/ 0 h 749939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50228 h 750228"/>
              <a:gd name="connsiteX1" fmla="*/ 1085439 w 2111672"/>
              <a:gd name="connsiteY1" fmla="*/ 138436 h 750228"/>
              <a:gd name="connsiteX2" fmla="*/ 2111672 w 2111672"/>
              <a:gd name="connsiteY2" fmla="*/ 289 h 75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672" h="750228">
                <a:moveTo>
                  <a:pt x="0" y="750228"/>
                </a:moveTo>
                <a:cubicBezTo>
                  <a:pt x="311378" y="524369"/>
                  <a:pt x="647976" y="289739"/>
                  <a:pt x="1085439" y="138436"/>
                </a:cubicBezTo>
                <a:cubicBezTo>
                  <a:pt x="1522902" y="-12867"/>
                  <a:pt x="2111672" y="289"/>
                  <a:pt x="2111672" y="289"/>
                </a:cubicBezTo>
              </a:path>
            </a:pathLst>
          </a:custGeom>
          <a:noFill/>
          <a:ln w="19050">
            <a:solidFill>
              <a:srgbClr val="FDCA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TextBox 25"/>
          <p:cNvSpPr txBox="1"/>
          <p:nvPr/>
        </p:nvSpPr>
        <p:spPr>
          <a:xfrm>
            <a:off x="1130978" y="3403010"/>
            <a:ext cx="19094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Vertical and horizontal keys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968834" y="3606539"/>
            <a:ext cx="0" cy="199740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68834" y="4012777"/>
            <a:ext cx="0" cy="7020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53445" y="3810451"/>
            <a:ext cx="0" cy="7020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53445" y="4009232"/>
            <a:ext cx="0" cy="7020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68834" y="4101667"/>
            <a:ext cx="0" cy="199740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752361" y="4226333"/>
            <a:ext cx="1330954" cy="472857"/>
          </a:xfrm>
          <a:custGeom>
            <a:avLst/>
            <a:gdLst>
              <a:gd name="connsiteX0" fmla="*/ 0 w 2263237"/>
              <a:gd name="connsiteY0" fmla="*/ 765767 h 765767"/>
              <a:gd name="connsiteX1" fmla="*/ 2105094 w 2263237"/>
              <a:gd name="connsiteY1" fmla="*/ 42141 h 765767"/>
              <a:gd name="connsiteX2" fmla="*/ 2111672 w 2263237"/>
              <a:gd name="connsiteY2" fmla="*/ 81612 h 765767"/>
              <a:gd name="connsiteX0" fmla="*/ 0 w 2111672"/>
              <a:gd name="connsiteY0" fmla="*/ 684155 h 684155"/>
              <a:gd name="connsiteX1" fmla="*/ 1111753 w 2111672"/>
              <a:gd name="connsiteY1" fmla="*/ 144725 h 684155"/>
              <a:gd name="connsiteX2" fmla="*/ 2111672 w 2111672"/>
              <a:gd name="connsiteY2" fmla="*/ 0 h 684155"/>
              <a:gd name="connsiteX0" fmla="*/ 0 w 2111672"/>
              <a:gd name="connsiteY0" fmla="*/ 749939 h 749939"/>
              <a:gd name="connsiteX1" fmla="*/ 1111753 w 2111672"/>
              <a:gd name="connsiteY1" fmla="*/ 210509 h 749939"/>
              <a:gd name="connsiteX2" fmla="*/ 2111672 w 2111672"/>
              <a:gd name="connsiteY2" fmla="*/ 0 h 749939"/>
              <a:gd name="connsiteX0" fmla="*/ 0 w 2111672"/>
              <a:gd name="connsiteY0" fmla="*/ 749939 h 749939"/>
              <a:gd name="connsiteX1" fmla="*/ 1085439 w 2111672"/>
              <a:gd name="connsiteY1" fmla="*/ 138147 h 749939"/>
              <a:gd name="connsiteX2" fmla="*/ 2111672 w 2111672"/>
              <a:gd name="connsiteY2" fmla="*/ 0 h 749939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50228 h 750228"/>
              <a:gd name="connsiteX1" fmla="*/ 1085439 w 2111672"/>
              <a:gd name="connsiteY1" fmla="*/ 138436 h 750228"/>
              <a:gd name="connsiteX2" fmla="*/ 2111672 w 2111672"/>
              <a:gd name="connsiteY2" fmla="*/ 289 h 75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672" h="750228">
                <a:moveTo>
                  <a:pt x="0" y="750228"/>
                </a:moveTo>
                <a:cubicBezTo>
                  <a:pt x="311378" y="524369"/>
                  <a:pt x="647976" y="289739"/>
                  <a:pt x="1085439" y="138436"/>
                </a:cubicBezTo>
                <a:cubicBezTo>
                  <a:pt x="1522902" y="-12867"/>
                  <a:pt x="2111672" y="289"/>
                  <a:pt x="2111672" y="289"/>
                </a:cubicBezTo>
              </a:path>
            </a:pathLst>
          </a:custGeom>
          <a:noFill/>
          <a:ln w="19050">
            <a:solidFill>
              <a:srgbClr val="FDCA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854928" y="3592912"/>
            <a:ext cx="0" cy="199740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54928" y="4099587"/>
            <a:ext cx="0" cy="199740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 flipV="1">
            <a:off x="3422576" y="2850131"/>
            <a:ext cx="548194" cy="816796"/>
          </a:xfrm>
          <a:custGeom>
            <a:avLst/>
            <a:gdLst>
              <a:gd name="connsiteX0" fmla="*/ 0 w 2263237"/>
              <a:gd name="connsiteY0" fmla="*/ 765767 h 765767"/>
              <a:gd name="connsiteX1" fmla="*/ 2105094 w 2263237"/>
              <a:gd name="connsiteY1" fmla="*/ 42141 h 765767"/>
              <a:gd name="connsiteX2" fmla="*/ 2111672 w 2263237"/>
              <a:gd name="connsiteY2" fmla="*/ 81612 h 765767"/>
              <a:gd name="connsiteX0" fmla="*/ 0 w 2111672"/>
              <a:gd name="connsiteY0" fmla="*/ 684155 h 684155"/>
              <a:gd name="connsiteX1" fmla="*/ 1111753 w 2111672"/>
              <a:gd name="connsiteY1" fmla="*/ 144725 h 684155"/>
              <a:gd name="connsiteX2" fmla="*/ 2111672 w 2111672"/>
              <a:gd name="connsiteY2" fmla="*/ 0 h 684155"/>
              <a:gd name="connsiteX0" fmla="*/ 0 w 2111672"/>
              <a:gd name="connsiteY0" fmla="*/ 749939 h 749939"/>
              <a:gd name="connsiteX1" fmla="*/ 1111753 w 2111672"/>
              <a:gd name="connsiteY1" fmla="*/ 210509 h 749939"/>
              <a:gd name="connsiteX2" fmla="*/ 2111672 w 2111672"/>
              <a:gd name="connsiteY2" fmla="*/ 0 h 749939"/>
              <a:gd name="connsiteX0" fmla="*/ 0 w 2111672"/>
              <a:gd name="connsiteY0" fmla="*/ 749939 h 749939"/>
              <a:gd name="connsiteX1" fmla="*/ 1085439 w 2111672"/>
              <a:gd name="connsiteY1" fmla="*/ 138147 h 749939"/>
              <a:gd name="connsiteX2" fmla="*/ 2111672 w 2111672"/>
              <a:gd name="connsiteY2" fmla="*/ 0 h 749939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50228 h 750228"/>
              <a:gd name="connsiteX1" fmla="*/ 1085439 w 2111672"/>
              <a:gd name="connsiteY1" fmla="*/ 138436 h 750228"/>
              <a:gd name="connsiteX2" fmla="*/ 2111672 w 2111672"/>
              <a:gd name="connsiteY2" fmla="*/ 289 h 75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672" h="750228">
                <a:moveTo>
                  <a:pt x="0" y="750228"/>
                </a:moveTo>
                <a:cubicBezTo>
                  <a:pt x="311378" y="524369"/>
                  <a:pt x="647976" y="289739"/>
                  <a:pt x="1085439" y="138436"/>
                </a:cubicBezTo>
                <a:cubicBezTo>
                  <a:pt x="1522902" y="-12867"/>
                  <a:pt x="2111672" y="289"/>
                  <a:pt x="2111672" y="289"/>
                </a:cubicBezTo>
              </a:path>
            </a:pathLst>
          </a:custGeom>
          <a:noFill/>
          <a:ln w="19050">
            <a:solidFill>
              <a:srgbClr val="FDCA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9" name="Straight Connector 38"/>
          <p:cNvCxnSpPr/>
          <p:nvPr/>
        </p:nvCxnSpPr>
        <p:spPr>
          <a:xfrm rot="16200000">
            <a:off x="4184048" y="3406038"/>
            <a:ext cx="0" cy="199740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>
            <a:off x="4630212" y="3406801"/>
            <a:ext cx="0" cy="199740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>
            <a:off x="4184048" y="4292491"/>
            <a:ext cx="0" cy="199740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>
            <a:off x="4630212" y="4293255"/>
            <a:ext cx="0" cy="199740"/>
          </a:xfrm>
          <a:prstGeom prst="line">
            <a:avLst/>
          </a:prstGeom>
          <a:ln w="317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336959" y="2584958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Bladder locations</a:t>
            </a:r>
            <a:endParaRPr lang="en-US" sz="1100" dirty="0"/>
          </a:p>
        </p:txBody>
      </p:sp>
      <p:sp>
        <p:nvSpPr>
          <p:cNvPr id="44" name="Freeform 43"/>
          <p:cNvSpPr/>
          <p:nvPr/>
        </p:nvSpPr>
        <p:spPr>
          <a:xfrm flipH="1" flipV="1">
            <a:off x="4405791" y="2594158"/>
            <a:ext cx="572574" cy="1005831"/>
          </a:xfrm>
          <a:custGeom>
            <a:avLst/>
            <a:gdLst>
              <a:gd name="connsiteX0" fmla="*/ 0 w 2263237"/>
              <a:gd name="connsiteY0" fmla="*/ 765767 h 765767"/>
              <a:gd name="connsiteX1" fmla="*/ 2105094 w 2263237"/>
              <a:gd name="connsiteY1" fmla="*/ 42141 h 765767"/>
              <a:gd name="connsiteX2" fmla="*/ 2111672 w 2263237"/>
              <a:gd name="connsiteY2" fmla="*/ 81612 h 765767"/>
              <a:gd name="connsiteX0" fmla="*/ 0 w 2111672"/>
              <a:gd name="connsiteY0" fmla="*/ 684155 h 684155"/>
              <a:gd name="connsiteX1" fmla="*/ 1111753 w 2111672"/>
              <a:gd name="connsiteY1" fmla="*/ 144725 h 684155"/>
              <a:gd name="connsiteX2" fmla="*/ 2111672 w 2111672"/>
              <a:gd name="connsiteY2" fmla="*/ 0 h 684155"/>
              <a:gd name="connsiteX0" fmla="*/ 0 w 2111672"/>
              <a:gd name="connsiteY0" fmla="*/ 749939 h 749939"/>
              <a:gd name="connsiteX1" fmla="*/ 1111753 w 2111672"/>
              <a:gd name="connsiteY1" fmla="*/ 210509 h 749939"/>
              <a:gd name="connsiteX2" fmla="*/ 2111672 w 2111672"/>
              <a:gd name="connsiteY2" fmla="*/ 0 h 749939"/>
              <a:gd name="connsiteX0" fmla="*/ 0 w 2111672"/>
              <a:gd name="connsiteY0" fmla="*/ 749939 h 749939"/>
              <a:gd name="connsiteX1" fmla="*/ 1085439 w 2111672"/>
              <a:gd name="connsiteY1" fmla="*/ 138147 h 749939"/>
              <a:gd name="connsiteX2" fmla="*/ 2111672 w 2111672"/>
              <a:gd name="connsiteY2" fmla="*/ 0 h 749939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50228 h 750228"/>
              <a:gd name="connsiteX1" fmla="*/ 1085439 w 2111672"/>
              <a:gd name="connsiteY1" fmla="*/ 138436 h 750228"/>
              <a:gd name="connsiteX2" fmla="*/ 2111672 w 2111672"/>
              <a:gd name="connsiteY2" fmla="*/ 289 h 75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672" h="750228">
                <a:moveTo>
                  <a:pt x="0" y="750228"/>
                </a:moveTo>
                <a:cubicBezTo>
                  <a:pt x="311378" y="524369"/>
                  <a:pt x="647976" y="289739"/>
                  <a:pt x="1085439" y="138436"/>
                </a:cubicBezTo>
                <a:cubicBezTo>
                  <a:pt x="1522902" y="-12867"/>
                  <a:pt x="2111672" y="289"/>
                  <a:pt x="2111672" y="289"/>
                </a:cubicBezTo>
              </a:path>
            </a:pathLst>
          </a:custGeom>
          <a:noFill/>
          <a:ln w="19050">
            <a:solidFill>
              <a:srgbClr val="FDCA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" name="TextBox 44"/>
          <p:cNvSpPr txBox="1"/>
          <p:nvPr/>
        </p:nvSpPr>
        <p:spPr>
          <a:xfrm>
            <a:off x="4630536" y="2420888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>
                <a:solidFill>
                  <a:schemeClr val="accent3"/>
                </a:solidFill>
              </a:rPr>
              <a:t>Closed pad gap</a:t>
            </a:r>
          </a:p>
        </p:txBody>
      </p:sp>
      <p:sp>
        <p:nvSpPr>
          <p:cNvPr id="46" name="Freeform 45"/>
          <p:cNvSpPr/>
          <p:nvPr/>
        </p:nvSpPr>
        <p:spPr>
          <a:xfrm flipH="1">
            <a:off x="4412742" y="4982426"/>
            <a:ext cx="572574" cy="523915"/>
          </a:xfrm>
          <a:custGeom>
            <a:avLst/>
            <a:gdLst>
              <a:gd name="connsiteX0" fmla="*/ 0 w 2263237"/>
              <a:gd name="connsiteY0" fmla="*/ 765767 h 765767"/>
              <a:gd name="connsiteX1" fmla="*/ 2105094 w 2263237"/>
              <a:gd name="connsiteY1" fmla="*/ 42141 h 765767"/>
              <a:gd name="connsiteX2" fmla="*/ 2111672 w 2263237"/>
              <a:gd name="connsiteY2" fmla="*/ 81612 h 765767"/>
              <a:gd name="connsiteX0" fmla="*/ 0 w 2111672"/>
              <a:gd name="connsiteY0" fmla="*/ 684155 h 684155"/>
              <a:gd name="connsiteX1" fmla="*/ 1111753 w 2111672"/>
              <a:gd name="connsiteY1" fmla="*/ 144725 h 684155"/>
              <a:gd name="connsiteX2" fmla="*/ 2111672 w 2111672"/>
              <a:gd name="connsiteY2" fmla="*/ 0 h 684155"/>
              <a:gd name="connsiteX0" fmla="*/ 0 w 2111672"/>
              <a:gd name="connsiteY0" fmla="*/ 749939 h 749939"/>
              <a:gd name="connsiteX1" fmla="*/ 1111753 w 2111672"/>
              <a:gd name="connsiteY1" fmla="*/ 210509 h 749939"/>
              <a:gd name="connsiteX2" fmla="*/ 2111672 w 2111672"/>
              <a:gd name="connsiteY2" fmla="*/ 0 h 749939"/>
              <a:gd name="connsiteX0" fmla="*/ 0 w 2111672"/>
              <a:gd name="connsiteY0" fmla="*/ 749939 h 749939"/>
              <a:gd name="connsiteX1" fmla="*/ 1085439 w 2111672"/>
              <a:gd name="connsiteY1" fmla="*/ 138147 h 749939"/>
              <a:gd name="connsiteX2" fmla="*/ 2111672 w 2111672"/>
              <a:gd name="connsiteY2" fmla="*/ 0 h 749939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50228 h 750228"/>
              <a:gd name="connsiteX1" fmla="*/ 1085439 w 2111672"/>
              <a:gd name="connsiteY1" fmla="*/ 138436 h 750228"/>
              <a:gd name="connsiteX2" fmla="*/ 2111672 w 2111672"/>
              <a:gd name="connsiteY2" fmla="*/ 289 h 75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672" h="750228">
                <a:moveTo>
                  <a:pt x="0" y="750228"/>
                </a:moveTo>
                <a:cubicBezTo>
                  <a:pt x="311378" y="524369"/>
                  <a:pt x="647976" y="289739"/>
                  <a:pt x="1085439" y="138436"/>
                </a:cubicBezTo>
                <a:cubicBezTo>
                  <a:pt x="1522902" y="-12867"/>
                  <a:pt x="2111672" y="289"/>
                  <a:pt x="2111672" y="289"/>
                </a:cubicBezTo>
              </a:path>
            </a:pathLst>
          </a:custGeom>
          <a:noFill/>
          <a:ln w="19050">
            <a:solidFill>
              <a:srgbClr val="FDCA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" name="TextBox 46"/>
          <p:cNvSpPr txBox="1"/>
          <p:nvPr/>
        </p:nvSpPr>
        <p:spPr>
          <a:xfrm>
            <a:off x="5003489" y="5310403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Open yoke gap</a:t>
            </a:r>
          </a:p>
        </p:txBody>
      </p:sp>
      <p:sp>
        <p:nvSpPr>
          <p:cNvPr id="48" name="Freeform 47"/>
          <p:cNvSpPr/>
          <p:nvPr/>
        </p:nvSpPr>
        <p:spPr>
          <a:xfrm rot="5957718">
            <a:off x="3558348" y="4787911"/>
            <a:ext cx="1300815" cy="163665"/>
          </a:xfrm>
          <a:custGeom>
            <a:avLst/>
            <a:gdLst>
              <a:gd name="connsiteX0" fmla="*/ 0 w 2263237"/>
              <a:gd name="connsiteY0" fmla="*/ 765767 h 765767"/>
              <a:gd name="connsiteX1" fmla="*/ 2105094 w 2263237"/>
              <a:gd name="connsiteY1" fmla="*/ 42141 h 765767"/>
              <a:gd name="connsiteX2" fmla="*/ 2111672 w 2263237"/>
              <a:gd name="connsiteY2" fmla="*/ 81612 h 765767"/>
              <a:gd name="connsiteX0" fmla="*/ 0 w 2111672"/>
              <a:gd name="connsiteY0" fmla="*/ 684155 h 684155"/>
              <a:gd name="connsiteX1" fmla="*/ 1111753 w 2111672"/>
              <a:gd name="connsiteY1" fmla="*/ 144725 h 684155"/>
              <a:gd name="connsiteX2" fmla="*/ 2111672 w 2111672"/>
              <a:gd name="connsiteY2" fmla="*/ 0 h 684155"/>
              <a:gd name="connsiteX0" fmla="*/ 0 w 2111672"/>
              <a:gd name="connsiteY0" fmla="*/ 749939 h 749939"/>
              <a:gd name="connsiteX1" fmla="*/ 1111753 w 2111672"/>
              <a:gd name="connsiteY1" fmla="*/ 210509 h 749939"/>
              <a:gd name="connsiteX2" fmla="*/ 2111672 w 2111672"/>
              <a:gd name="connsiteY2" fmla="*/ 0 h 749939"/>
              <a:gd name="connsiteX0" fmla="*/ 0 w 2111672"/>
              <a:gd name="connsiteY0" fmla="*/ 749939 h 749939"/>
              <a:gd name="connsiteX1" fmla="*/ 1085439 w 2111672"/>
              <a:gd name="connsiteY1" fmla="*/ 138147 h 749939"/>
              <a:gd name="connsiteX2" fmla="*/ 2111672 w 2111672"/>
              <a:gd name="connsiteY2" fmla="*/ 0 h 749939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82023 h 782023"/>
              <a:gd name="connsiteX1" fmla="*/ 1085439 w 2111672"/>
              <a:gd name="connsiteY1" fmla="*/ 170231 h 782023"/>
              <a:gd name="connsiteX2" fmla="*/ 2111672 w 2111672"/>
              <a:gd name="connsiteY2" fmla="*/ 32084 h 782023"/>
              <a:gd name="connsiteX0" fmla="*/ 0 w 2111672"/>
              <a:gd name="connsiteY0" fmla="*/ 750228 h 750228"/>
              <a:gd name="connsiteX1" fmla="*/ 1085439 w 2111672"/>
              <a:gd name="connsiteY1" fmla="*/ 138436 h 750228"/>
              <a:gd name="connsiteX2" fmla="*/ 2111672 w 2111672"/>
              <a:gd name="connsiteY2" fmla="*/ 289 h 750228"/>
              <a:gd name="connsiteX0" fmla="*/ 2510829 w 2537151"/>
              <a:gd name="connsiteY0" fmla="*/ 486803 h 486803"/>
              <a:gd name="connsiteX1" fmla="*/ 30766 w 2537151"/>
              <a:gd name="connsiteY1" fmla="*/ 138147 h 486803"/>
              <a:gd name="connsiteX2" fmla="*/ 1056999 w 2537151"/>
              <a:gd name="connsiteY2" fmla="*/ 0 h 486803"/>
              <a:gd name="connsiteX0" fmla="*/ 1453830 w 1526658"/>
              <a:gd name="connsiteY0" fmla="*/ 487080 h 487080"/>
              <a:gd name="connsiteX1" fmla="*/ 749939 w 1526658"/>
              <a:gd name="connsiteY1" fmla="*/ 72639 h 487080"/>
              <a:gd name="connsiteX2" fmla="*/ 0 w 1526658"/>
              <a:gd name="connsiteY2" fmla="*/ 277 h 487080"/>
              <a:gd name="connsiteX0" fmla="*/ 1453830 w 1545458"/>
              <a:gd name="connsiteY0" fmla="*/ 487080 h 487080"/>
              <a:gd name="connsiteX1" fmla="*/ 960448 w 1545458"/>
              <a:gd name="connsiteY1" fmla="*/ 72639 h 487080"/>
              <a:gd name="connsiteX2" fmla="*/ 0 w 1545458"/>
              <a:gd name="connsiteY2" fmla="*/ 277 h 487080"/>
              <a:gd name="connsiteX0" fmla="*/ 1453830 w 1544788"/>
              <a:gd name="connsiteY0" fmla="*/ 486803 h 486803"/>
              <a:gd name="connsiteX1" fmla="*/ 960448 w 1544788"/>
              <a:gd name="connsiteY1" fmla="*/ 72362 h 486803"/>
              <a:gd name="connsiteX2" fmla="*/ 0 w 1544788"/>
              <a:gd name="connsiteY2" fmla="*/ 0 h 486803"/>
              <a:gd name="connsiteX0" fmla="*/ 1453830 w 1453830"/>
              <a:gd name="connsiteY0" fmla="*/ 486803 h 486803"/>
              <a:gd name="connsiteX1" fmla="*/ 960448 w 1453830"/>
              <a:gd name="connsiteY1" fmla="*/ 72362 h 486803"/>
              <a:gd name="connsiteX2" fmla="*/ 0 w 1453830"/>
              <a:gd name="connsiteY2" fmla="*/ 0 h 486803"/>
              <a:gd name="connsiteX0" fmla="*/ 1453830 w 1453830"/>
              <a:gd name="connsiteY0" fmla="*/ 496319 h 496319"/>
              <a:gd name="connsiteX1" fmla="*/ 861772 w 1453830"/>
              <a:gd name="connsiteY1" fmla="*/ 22672 h 496319"/>
              <a:gd name="connsiteX2" fmla="*/ 0 w 1453830"/>
              <a:gd name="connsiteY2" fmla="*/ 9516 h 496319"/>
              <a:gd name="connsiteX0" fmla="*/ 1453830 w 1453830"/>
              <a:gd name="connsiteY0" fmla="*/ 519259 h 519259"/>
              <a:gd name="connsiteX1" fmla="*/ 861772 w 1453830"/>
              <a:gd name="connsiteY1" fmla="*/ 45612 h 519259"/>
              <a:gd name="connsiteX2" fmla="*/ 0 w 1453830"/>
              <a:gd name="connsiteY2" fmla="*/ 32456 h 519259"/>
              <a:gd name="connsiteX0" fmla="*/ 1453830 w 1453830"/>
              <a:gd name="connsiteY0" fmla="*/ 486803 h 486803"/>
              <a:gd name="connsiteX1" fmla="*/ 835458 w 1453830"/>
              <a:gd name="connsiteY1" fmla="*/ 124989 h 486803"/>
              <a:gd name="connsiteX2" fmla="*/ 0 w 1453830"/>
              <a:gd name="connsiteY2" fmla="*/ 0 h 486803"/>
              <a:gd name="connsiteX0" fmla="*/ 1453830 w 1453830"/>
              <a:gd name="connsiteY0" fmla="*/ 486803 h 486803"/>
              <a:gd name="connsiteX1" fmla="*/ 835458 w 1453830"/>
              <a:gd name="connsiteY1" fmla="*/ 124989 h 486803"/>
              <a:gd name="connsiteX2" fmla="*/ 0 w 1453830"/>
              <a:gd name="connsiteY2" fmla="*/ 0 h 486803"/>
              <a:gd name="connsiteX0" fmla="*/ 1453830 w 1453830"/>
              <a:gd name="connsiteY0" fmla="*/ 486803 h 486803"/>
              <a:gd name="connsiteX1" fmla="*/ 835458 w 1453830"/>
              <a:gd name="connsiteY1" fmla="*/ 124989 h 486803"/>
              <a:gd name="connsiteX2" fmla="*/ 0 w 1453830"/>
              <a:gd name="connsiteY2" fmla="*/ 0 h 486803"/>
              <a:gd name="connsiteX0" fmla="*/ 1986682 w 1986682"/>
              <a:gd name="connsiteY0" fmla="*/ 256559 h 256559"/>
              <a:gd name="connsiteX1" fmla="*/ 835458 w 1986682"/>
              <a:gd name="connsiteY1" fmla="*/ 124989 h 256559"/>
              <a:gd name="connsiteX2" fmla="*/ 0 w 1986682"/>
              <a:gd name="connsiteY2" fmla="*/ 0 h 256559"/>
              <a:gd name="connsiteX0" fmla="*/ 1986682 w 1986682"/>
              <a:gd name="connsiteY0" fmla="*/ 259668 h 259668"/>
              <a:gd name="connsiteX1" fmla="*/ 1032811 w 1986682"/>
              <a:gd name="connsiteY1" fmla="*/ 29421 h 259668"/>
              <a:gd name="connsiteX2" fmla="*/ 0 w 1986682"/>
              <a:gd name="connsiteY2" fmla="*/ 3109 h 259668"/>
              <a:gd name="connsiteX0" fmla="*/ 1986682 w 1986682"/>
              <a:gd name="connsiteY0" fmla="*/ 259668 h 259668"/>
              <a:gd name="connsiteX1" fmla="*/ 1032811 w 1986682"/>
              <a:gd name="connsiteY1" fmla="*/ 29421 h 259668"/>
              <a:gd name="connsiteX2" fmla="*/ 0 w 1986682"/>
              <a:gd name="connsiteY2" fmla="*/ 3109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6682" h="259668">
                <a:moveTo>
                  <a:pt x="1986682" y="259668"/>
                </a:moveTo>
                <a:cubicBezTo>
                  <a:pt x="1798100" y="178533"/>
                  <a:pt x="1363925" y="72181"/>
                  <a:pt x="1032811" y="29421"/>
                </a:cubicBezTo>
                <a:cubicBezTo>
                  <a:pt x="701697" y="-13339"/>
                  <a:pt x="0" y="3109"/>
                  <a:pt x="0" y="3109"/>
                </a:cubicBezTo>
              </a:path>
            </a:pathLst>
          </a:custGeom>
          <a:noFill/>
          <a:ln w="19050">
            <a:solidFill>
              <a:srgbClr val="FDCA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" name="TextBox 48"/>
          <p:cNvSpPr txBox="1"/>
          <p:nvPr/>
        </p:nvSpPr>
        <p:spPr>
          <a:xfrm>
            <a:off x="2843060" y="5339127"/>
            <a:ext cx="1233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Al-bronze former</a:t>
            </a:r>
            <a:endParaRPr lang="en-US" sz="1100" dirty="0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1043608" y="1052736"/>
            <a:ext cx="7056784" cy="3509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Bladder and Key technology </a:t>
            </a:r>
            <a:r>
              <a:rPr lang="en-US" dirty="0"/>
              <a:t>chosen for </a:t>
            </a:r>
            <a:r>
              <a:rPr lang="en-US" dirty="0" err="1"/>
              <a:t>tuneability</a:t>
            </a:r>
            <a:r>
              <a:rPr lang="en-US" dirty="0"/>
              <a:t> and relative simplicity.</a:t>
            </a:r>
          </a:p>
          <a:p>
            <a:pPr lvl="1"/>
            <a:r>
              <a:rPr lang="en-US" dirty="0"/>
              <a:t>Closed and pre-loaded pad gap for maximum-rigidity cage around coils.</a:t>
            </a:r>
          </a:p>
          <a:p>
            <a:pPr lvl="1"/>
            <a:r>
              <a:rPr lang="en-US" dirty="0"/>
              <a:t>Steel pads to better match coil differential contraction.</a:t>
            </a:r>
          </a:p>
          <a:p>
            <a:pPr lvl="1"/>
            <a:r>
              <a:rPr lang="en-US" dirty="0"/>
              <a:t>Designed with S. </a:t>
            </a:r>
            <a:r>
              <a:rPr lang="en-US" dirty="0" err="1"/>
              <a:t>Caspi</a:t>
            </a:r>
            <a:r>
              <a:rPr lang="en-US" dirty="0"/>
              <a:t>, LBNL.</a:t>
            </a:r>
          </a:p>
        </p:txBody>
      </p:sp>
      <p:sp>
        <p:nvSpPr>
          <p:cNvPr id="6" name="Rectangle 5"/>
          <p:cNvSpPr/>
          <p:nvPr/>
        </p:nvSpPr>
        <p:spPr>
          <a:xfrm>
            <a:off x="992101" y="5839160"/>
            <a:ext cx="6968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International </a:t>
            </a:r>
            <a:r>
              <a:rPr lang="en-US" dirty="0">
                <a:solidFill>
                  <a:srgbClr val="0070C0"/>
                </a:solidFill>
              </a:rPr>
              <a:t>conceptual design review </a:t>
            </a:r>
            <a:r>
              <a:rPr lang="en-US" dirty="0"/>
              <a:t>of CD1 on June 26 at CERN (</a:t>
            </a:r>
            <a:r>
              <a:rPr lang="en-US" dirty="0">
                <a:hlinkClick r:id="rId4"/>
              </a:rPr>
              <a:t>http://indico.cern.ch/e/cd1cdr)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8352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CCT for FCC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Electromagnetic design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Mechanical design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PSI CCT model program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Roadmap</a:t>
            </a:r>
          </a:p>
          <a:p>
            <a:pPr lvl="1"/>
            <a:r>
              <a:rPr lang="en-US" dirty="0"/>
              <a:t>Status CD1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Status Infrastructure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17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414630"/>
            <a:ext cx="3778328" cy="11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3785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0472-6A3A-554F-8A7C-8A411728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Mechanical Model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DA1301-A5F6-FD4A-BB08-42DE37AFA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024" y="1217072"/>
            <a:ext cx="3072475" cy="23043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44539-7BD9-9746-98F3-ED98D8736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C6975-959F-A84E-9898-43AD983E81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167" y="1217072"/>
            <a:ext cx="3618477" cy="4824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57CFB-D842-6E44-9066-14DC04247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024" y="3737351"/>
            <a:ext cx="3072475" cy="23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57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960A-7ECE-3E43-A894-636C9DE5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Mechanical Model - Instrumentation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F78B0-477F-F341-ACFB-16EDED14A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D447E-4B0A-FC41-8627-EFD220252F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220083"/>
            <a:ext cx="2400000" cy="1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1B7EE9-E063-364D-82A4-87B6860247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234" y="3572915"/>
            <a:ext cx="2897427" cy="26788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1D0F05-5746-EE44-A11A-E64FFFEE95E9}"/>
              </a:ext>
            </a:extLst>
          </p:cNvPr>
          <p:cNvSpPr/>
          <p:nvPr/>
        </p:nvSpPr>
        <p:spPr bwMode="auto">
          <a:xfrm>
            <a:off x="4616342" y="5445123"/>
            <a:ext cx="87506" cy="86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53698E-7CF3-4949-944B-577D5F95D61D}"/>
              </a:ext>
            </a:extLst>
          </p:cNvPr>
          <p:cNvSpPr/>
          <p:nvPr/>
        </p:nvSpPr>
        <p:spPr bwMode="auto">
          <a:xfrm>
            <a:off x="6159506" y="5085083"/>
            <a:ext cx="87506" cy="86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B72C42-B359-EC4B-8E6B-CB711A218D77}"/>
              </a:ext>
            </a:extLst>
          </p:cNvPr>
          <p:cNvSpPr/>
          <p:nvPr/>
        </p:nvSpPr>
        <p:spPr bwMode="auto">
          <a:xfrm>
            <a:off x="5037866" y="4437011"/>
            <a:ext cx="87506" cy="86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BB5A3D-B7F0-4F4A-89FF-3F3F220850F4}"/>
              </a:ext>
            </a:extLst>
          </p:cNvPr>
          <p:cNvSpPr/>
          <p:nvPr/>
        </p:nvSpPr>
        <p:spPr bwMode="auto">
          <a:xfrm>
            <a:off x="5293270" y="4380479"/>
            <a:ext cx="87506" cy="86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C9A1BE-AEF9-8348-A643-69A927A3B8B8}"/>
              </a:ext>
            </a:extLst>
          </p:cNvPr>
          <p:cNvSpPr txBox="1"/>
          <p:nvPr/>
        </p:nvSpPr>
        <p:spPr>
          <a:xfrm>
            <a:off x="4799021" y="4566658"/>
            <a:ext cx="935217" cy="230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b="1" kern="1000" spc="30" dirty="0">
                <a:solidFill>
                  <a:srgbClr val="FDC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Cu D. SG@ 0°</a:t>
            </a:r>
            <a:endParaRPr lang="de-CH" sz="1200" b="1" kern="1000" spc="30" dirty="0" err="1">
              <a:solidFill>
                <a:srgbClr val="FDC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Franklin Gothic Boo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F13F4E-3E2B-8847-AD04-52A2D8C5EF37}"/>
              </a:ext>
            </a:extLst>
          </p:cNvPr>
          <p:cNvSpPr txBox="1"/>
          <p:nvPr/>
        </p:nvSpPr>
        <p:spPr>
          <a:xfrm>
            <a:off x="4175543" y="5207820"/>
            <a:ext cx="1161479" cy="230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b="1" kern="1000" spc="30" dirty="0" err="1">
                <a:solidFill>
                  <a:srgbClr val="FDC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Al.S</a:t>
            </a:r>
            <a:r>
              <a:rPr lang="en-US" sz="1200" b="1" kern="1000" spc="30" dirty="0">
                <a:solidFill>
                  <a:srgbClr val="FDC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 SG@ 0°</a:t>
            </a:r>
            <a:endParaRPr lang="de-CH" sz="1200" b="1" kern="1000" spc="30" dirty="0" err="1">
              <a:solidFill>
                <a:srgbClr val="FDC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Franklin Gothic 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A2DD0D-7D45-EA4C-91B7-FDB3C0961284}"/>
              </a:ext>
            </a:extLst>
          </p:cNvPr>
          <p:cNvSpPr txBox="1"/>
          <p:nvPr/>
        </p:nvSpPr>
        <p:spPr>
          <a:xfrm>
            <a:off x="5228834" y="5116794"/>
            <a:ext cx="1161479" cy="230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b="1" kern="1000" spc="30" dirty="0" err="1">
                <a:solidFill>
                  <a:srgbClr val="FDC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Al.S</a:t>
            </a:r>
            <a:r>
              <a:rPr lang="en-US" sz="1200" b="1" kern="1000" spc="30" dirty="0">
                <a:solidFill>
                  <a:srgbClr val="FDC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 SG@ 90°</a:t>
            </a:r>
            <a:endParaRPr lang="de-CH" sz="1200" b="1" kern="1000" spc="30" dirty="0" err="1">
              <a:solidFill>
                <a:srgbClr val="FDC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18067-D79C-D24B-9637-E54367245A2B}"/>
              </a:ext>
            </a:extLst>
          </p:cNvPr>
          <p:cNvSpPr txBox="1"/>
          <p:nvPr/>
        </p:nvSpPr>
        <p:spPr>
          <a:xfrm>
            <a:off x="5441841" y="4305695"/>
            <a:ext cx="990929" cy="230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b="1" kern="1000" spc="30" dirty="0">
                <a:solidFill>
                  <a:srgbClr val="FDC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Cu D. SG@ 90°</a:t>
            </a:r>
            <a:endParaRPr lang="de-CH" sz="1200" b="1" kern="1000" spc="30" dirty="0" err="1">
              <a:solidFill>
                <a:srgbClr val="FDC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Franklin Gothic Book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CBE33-8310-1945-AAC6-BD6970734EB5}"/>
              </a:ext>
            </a:extLst>
          </p:cNvPr>
          <p:cNvSpPr/>
          <p:nvPr/>
        </p:nvSpPr>
        <p:spPr bwMode="auto">
          <a:xfrm>
            <a:off x="4927969" y="4281711"/>
            <a:ext cx="87506" cy="86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31735B-8CCD-6A4B-AAFE-EC03CF247CA0}"/>
              </a:ext>
            </a:extLst>
          </p:cNvPr>
          <p:cNvSpPr/>
          <p:nvPr/>
        </p:nvSpPr>
        <p:spPr bwMode="auto">
          <a:xfrm>
            <a:off x="5183373" y="4225179"/>
            <a:ext cx="87506" cy="86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D95442-6826-A647-AE32-C9077B2661B5}"/>
              </a:ext>
            </a:extLst>
          </p:cNvPr>
          <p:cNvSpPr txBox="1"/>
          <p:nvPr/>
        </p:nvSpPr>
        <p:spPr>
          <a:xfrm>
            <a:off x="5354411" y="3977365"/>
            <a:ext cx="1220063" cy="230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b="1" kern="1000" spc="30" dirty="0">
                <a:solidFill>
                  <a:srgbClr val="FDC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Cu D. SG@ 180°</a:t>
            </a:r>
            <a:endParaRPr lang="de-CH" sz="1200" b="1" kern="1000" spc="30" dirty="0" err="1">
              <a:solidFill>
                <a:srgbClr val="FDC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Franklin Gothic Book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A1F87A-4B53-3546-8034-D16F49A37F1D}"/>
              </a:ext>
            </a:extLst>
          </p:cNvPr>
          <p:cNvSpPr txBox="1"/>
          <p:nvPr/>
        </p:nvSpPr>
        <p:spPr>
          <a:xfrm>
            <a:off x="3842397" y="4156711"/>
            <a:ext cx="1220063" cy="230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b="1" kern="1000" spc="30" dirty="0">
                <a:solidFill>
                  <a:srgbClr val="FDC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Cu D. SG@ 270°</a:t>
            </a:r>
            <a:endParaRPr lang="de-CH" sz="1200" b="1" kern="1000" spc="30" dirty="0" err="1">
              <a:solidFill>
                <a:srgbClr val="FDC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Franklin Gothic Book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CC4330DA-9764-9E4F-9947-AF06FA159A2E}"/>
              </a:ext>
            </a:extLst>
          </p:cNvPr>
          <p:cNvSpPr/>
          <p:nvPr/>
        </p:nvSpPr>
        <p:spPr bwMode="auto">
          <a:xfrm rot="20700000">
            <a:off x="6005186" y="3799959"/>
            <a:ext cx="471632" cy="816716"/>
          </a:xfrm>
          <a:prstGeom prst="arc">
            <a:avLst>
              <a:gd name="adj1" fmla="val 16200000"/>
              <a:gd name="adj2" fmla="val 343886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4C19E-552E-6844-A3D4-C8CAFACAFB09}"/>
              </a:ext>
            </a:extLst>
          </p:cNvPr>
          <p:cNvSpPr/>
          <p:nvPr/>
        </p:nvSpPr>
        <p:spPr bwMode="auto">
          <a:xfrm>
            <a:off x="3831802" y="4771598"/>
            <a:ext cx="87506" cy="86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9290AB-06FB-0B48-9A3F-8461B1720B95}"/>
              </a:ext>
            </a:extLst>
          </p:cNvPr>
          <p:cNvSpPr txBox="1"/>
          <p:nvPr/>
        </p:nvSpPr>
        <p:spPr>
          <a:xfrm>
            <a:off x="3354119" y="4902637"/>
            <a:ext cx="1161479" cy="230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b="1" kern="1000" spc="30" dirty="0" err="1">
                <a:solidFill>
                  <a:srgbClr val="FDC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Al.S</a:t>
            </a:r>
            <a:r>
              <a:rPr lang="en-US" sz="1200" b="1" kern="1000" spc="30" dirty="0">
                <a:solidFill>
                  <a:srgbClr val="FDC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 SG@ 180°</a:t>
            </a:r>
            <a:endParaRPr lang="de-CH" sz="1200" b="1" kern="1000" spc="30" dirty="0" err="1">
              <a:solidFill>
                <a:srgbClr val="FDC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Franklin Gothic Book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E6F01F-E0DF-9D4E-9B2B-7801BA59C5C0}"/>
              </a:ext>
            </a:extLst>
          </p:cNvPr>
          <p:cNvSpPr/>
          <p:nvPr/>
        </p:nvSpPr>
        <p:spPr bwMode="auto">
          <a:xfrm>
            <a:off x="5678043" y="3618465"/>
            <a:ext cx="87506" cy="86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C49989-8EAC-E243-925F-FF3B2D0870A1}"/>
              </a:ext>
            </a:extLst>
          </p:cNvPr>
          <p:cNvSpPr txBox="1"/>
          <p:nvPr/>
        </p:nvSpPr>
        <p:spPr>
          <a:xfrm>
            <a:off x="5383702" y="3365297"/>
            <a:ext cx="1161479" cy="230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b="1" kern="1000" spc="30" dirty="0" err="1">
                <a:solidFill>
                  <a:srgbClr val="FDC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Al.S</a:t>
            </a:r>
            <a:r>
              <a:rPr lang="en-US" sz="1200" b="1" kern="1000" spc="30" dirty="0">
                <a:solidFill>
                  <a:srgbClr val="FDC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 SG@ 270°</a:t>
            </a:r>
            <a:endParaRPr lang="de-CH" sz="1200" b="1" kern="1000" spc="30" dirty="0" err="1">
              <a:solidFill>
                <a:srgbClr val="FDC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Franklin Gothic Book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05A2840-09B2-9149-8412-C5EB5CE2B8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415" y="1220083"/>
            <a:ext cx="2400000" cy="180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E559AC9-B635-C845-BB99-FA2691EE92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393" y="3114804"/>
            <a:ext cx="1812522" cy="241669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C0A45CA-4E8E-564F-9587-72A3F23C821C}"/>
              </a:ext>
            </a:extLst>
          </p:cNvPr>
          <p:cNvSpPr txBox="1"/>
          <p:nvPr/>
        </p:nvSpPr>
        <p:spPr>
          <a:xfrm>
            <a:off x="533569" y="3618465"/>
            <a:ext cx="3222657" cy="46085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>
                <a:latin typeface="+mn-lt"/>
                <a:cs typeface="Franklin Gothic Book"/>
              </a:rPr>
              <a:t>HBM setup (like CERN, LBNL)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>
                <a:latin typeface="+mn-lt"/>
                <a:cs typeface="Franklin Gothic Book"/>
              </a:rPr>
              <a:t>4 full-bridge SGs on dummy and shell, resp.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>
                <a:latin typeface="+mn-lt"/>
                <a:cs typeface="Franklin Gothic Book"/>
              </a:rPr>
              <a:t>Solved bonding issues using Araldite adhesive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>
                <a:latin typeface="+mn-lt"/>
                <a:cs typeface="Franklin Gothic Book"/>
              </a:rPr>
              <a:t>Better cable routing and strain management on SGs using intermediate pads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kern="1000" spc="30" dirty="0">
              <a:latin typeface="+mn-lt"/>
              <a:cs typeface="Franklin Gothic Book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kern="1000" spc="30" dirty="0">
              <a:latin typeface="+mn-lt"/>
              <a:cs typeface="Franklin Gothic Book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kern="1000" spc="30" dirty="0" err="1">
              <a:latin typeface="+mn-lt"/>
              <a:cs typeface="Franklin Gothic Book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73CF75-877B-FD46-AE75-BBBD1863D758}"/>
              </a:ext>
            </a:extLst>
          </p:cNvPr>
          <p:cNvCxnSpPr>
            <a:cxnSpLocks/>
          </p:cNvCxnSpPr>
          <p:nvPr/>
        </p:nvCxnSpPr>
        <p:spPr bwMode="auto">
          <a:xfrm flipH="1">
            <a:off x="5266283" y="1931064"/>
            <a:ext cx="70739" cy="22766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974C7D-31F9-9549-AD15-EA6B58A281D1}"/>
              </a:ext>
            </a:extLst>
          </p:cNvPr>
          <p:cNvCxnSpPr>
            <a:cxnSpLocks/>
          </p:cNvCxnSpPr>
          <p:nvPr/>
        </p:nvCxnSpPr>
        <p:spPr bwMode="auto">
          <a:xfrm flipH="1">
            <a:off x="5773379" y="4987147"/>
            <a:ext cx="1720445" cy="4579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5207CF90-98F1-E248-BB8D-65023F3530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5393" y="1196752"/>
            <a:ext cx="1812522" cy="18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CCT for FCC</a:t>
            </a:r>
          </a:p>
          <a:p>
            <a:pPr lvl="1"/>
            <a:r>
              <a:rPr lang="en-US" dirty="0"/>
              <a:t>Electromagnetic design</a:t>
            </a:r>
          </a:p>
          <a:p>
            <a:pPr lvl="1"/>
            <a:r>
              <a:rPr lang="en-US" dirty="0"/>
              <a:t>Mechanical design</a:t>
            </a:r>
          </a:p>
          <a:p>
            <a:r>
              <a:rPr lang="en-US" dirty="0"/>
              <a:t>The PSI CCT model program</a:t>
            </a:r>
          </a:p>
          <a:p>
            <a:pPr lvl="1"/>
            <a:r>
              <a:rPr lang="en-US" dirty="0"/>
              <a:t>Roadmap</a:t>
            </a:r>
          </a:p>
          <a:p>
            <a:pPr lvl="1"/>
            <a:r>
              <a:rPr lang="en-US" dirty="0"/>
              <a:t>Status CD1</a:t>
            </a:r>
          </a:p>
          <a:p>
            <a:pPr lvl="1"/>
            <a:r>
              <a:rPr lang="en-US" dirty="0"/>
              <a:t>Status Infrastructure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414630"/>
            <a:ext cx="3778328" cy="11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6049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F8AC-C769-F545-9C55-989C6155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Short-Model SG Data vs. 2D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9A012-1D0D-2F45-A927-4D4BB733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546C26C-161C-9949-89D2-5B51BCDA6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243"/>
          <a:stretch/>
        </p:blipFill>
        <p:spPr bwMode="auto">
          <a:xfrm>
            <a:off x="1623457" y="800100"/>
            <a:ext cx="6224260" cy="33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953311BE-918E-2F4B-A441-9F78A9B3B63D}"/>
              </a:ext>
            </a:extLst>
          </p:cNvPr>
          <p:cNvGrpSpPr/>
          <p:nvPr/>
        </p:nvGrpSpPr>
        <p:grpSpPr>
          <a:xfrm>
            <a:off x="1837622" y="1605465"/>
            <a:ext cx="5670496" cy="4021382"/>
            <a:chOff x="1493792" y="1607352"/>
            <a:chExt cx="6444681" cy="457041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06F8C11-95B2-724E-A039-D23B2D480E4B}"/>
                </a:ext>
              </a:extLst>
            </p:cNvPr>
            <p:cNvGrpSpPr/>
            <p:nvPr/>
          </p:nvGrpSpPr>
          <p:grpSpPr>
            <a:xfrm>
              <a:off x="1493792" y="1607352"/>
              <a:ext cx="6444681" cy="4526293"/>
              <a:chOff x="1493792" y="1607352"/>
              <a:chExt cx="6444681" cy="452629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D720AD0-FF59-4448-9921-A1F11FFBE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3792" y="1607352"/>
                <a:ext cx="2972921" cy="216960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249A490-88F4-374A-9D7C-6FDC88D0D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3792" y="3713316"/>
                <a:ext cx="2972921" cy="216960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E18D509-298B-ED48-9E1F-01064F5E5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65552" y="1618145"/>
                <a:ext cx="2972921" cy="2169609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B16AB19-0975-1442-8C26-2E7A7B1BF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65552" y="3741185"/>
                <a:ext cx="2972921" cy="2169609"/>
              </a:xfrm>
              <a:prstGeom prst="rect">
                <a:avLst/>
              </a:prstGeom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91FFFE-66EF-044E-8249-BA4A9BBD376E}"/>
                  </a:ext>
                </a:extLst>
              </p:cNvPr>
              <p:cNvSpPr/>
              <p:nvPr/>
            </p:nvSpPr>
            <p:spPr bwMode="auto">
              <a:xfrm>
                <a:off x="3353664" y="2520471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A7BF62A-EE9C-CC43-9527-1A4CAA43174D}"/>
                  </a:ext>
                </a:extLst>
              </p:cNvPr>
              <p:cNvSpPr/>
              <p:nvPr/>
            </p:nvSpPr>
            <p:spPr bwMode="auto">
              <a:xfrm>
                <a:off x="2237741" y="2537167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AA96DEF-0610-9145-9D33-E750A84A43F0}"/>
                  </a:ext>
                </a:extLst>
              </p:cNvPr>
              <p:cNvSpPr/>
              <p:nvPr/>
            </p:nvSpPr>
            <p:spPr bwMode="auto">
              <a:xfrm>
                <a:off x="6825424" y="2537167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E6C7C48-CC6F-9D40-9D85-9D0F9ED802FC}"/>
                  </a:ext>
                </a:extLst>
              </p:cNvPr>
              <p:cNvSpPr/>
              <p:nvPr/>
            </p:nvSpPr>
            <p:spPr bwMode="auto">
              <a:xfrm>
                <a:off x="5709501" y="2553863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0BB804C-757B-8B47-A381-1539E716C31C}"/>
                  </a:ext>
                </a:extLst>
              </p:cNvPr>
              <p:cNvSpPr/>
              <p:nvPr/>
            </p:nvSpPr>
            <p:spPr bwMode="auto">
              <a:xfrm>
                <a:off x="2761017" y="1962510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F1ECA25-0577-5F48-A872-9AABD4D6B8F0}"/>
                  </a:ext>
                </a:extLst>
              </p:cNvPr>
              <p:cNvSpPr/>
              <p:nvPr/>
            </p:nvSpPr>
            <p:spPr bwMode="auto">
              <a:xfrm>
                <a:off x="2761017" y="3078433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946BA6B-2086-D848-9683-A9FBEB86CC99}"/>
                  </a:ext>
                </a:extLst>
              </p:cNvPr>
              <p:cNvSpPr/>
              <p:nvPr/>
            </p:nvSpPr>
            <p:spPr bwMode="auto">
              <a:xfrm>
                <a:off x="6267463" y="1962510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0612073-F037-9647-9ECC-3380426C0993}"/>
                  </a:ext>
                </a:extLst>
              </p:cNvPr>
              <p:cNvSpPr/>
              <p:nvPr/>
            </p:nvSpPr>
            <p:spPr bwMode="auto">
              <a:xfrm>
                <a:off x="6267463" y="3078433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9EA650B-9501-F44E-920B-5E512445A323}"/>
                  </a:ext>
                </a:extLst>
              </p:cNvPr>
              <p:cNvSpPr/>
              <p:nvPr/>
            </p:nvSpPr>
            <p:spPr bwMode="auto">
              <a:xfrm>
                <a:off x="3539651" y="4628326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CFE3121-AD7E-C444-ACA6-9F48085B5018}"/>
                  </a:ext>
                </a:extLst>
              </p:cNvPr>
              <p:cNvSpPr/>
              <p:nvPr/>
            </p:nvSpPr>
            <p:spPr bwMode="auto">
              <a:xfrm>
                <a:off x="2051753" y="4628326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7B0B82A-DC9D-6C4A-B6AE-59ED58D690A9}"/>
                  </a:ext>
                </a:extLst>
              </p:cNvPr>
              <p:cNvSpPr/>
              <p:nvPr/>
            </p:nvSpPr>
            <p:spPr bwMode="auto">
              <a:xfrm>
                <a:off x="2808664" y="3927172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76BD011-07D1-4241-801B-028F7B7A4DC3}"/>
                  </a:ext>
                </a:extLst>
              </p:cNvPr>
              <p:cNvSpPr/>
              <p:nvPr/>
            </p:nvSpPr>
            <p:spPr bwMode="auto">
              <a:xfrm>
                <a:off x="2808664" y="5372274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887EDCC-3F9D-FA42-804D-E432A5FA6803}"/>
                  </a:ext>
                </a:extLst>
              </p:cNvPr>
              <p:cNvSpPr/>
              <p:nvPr/>
            </p:nvSpPr>
            <p:spPr bwMode="auto">
              <a:xfrm>
                <a:off x="6949415" y="4628326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EADE64A-9C2E-574B-A55B-B86973FE02FC}"/>
                  </a:ext>
                </a:extLst>
              </p:cNvPr>
              <p:cNvSpPr/>
              <p:nvPr/>
            </p:nvSpPr>
            <p:spPr bwMode="auto">
              <a:xfrm>
                <a:off x="5461518" y="4628326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3D26C22-BF9C-8D4C-B713-1A852C167B02}"/>
                  </a:ext>
                </a:extLst>
              </p:cNvPr>
              <p:cNvSpPr/>
              <p:nvPr/>
            </p:nvSpPr>
            <p:spPr bwMode="auto">
              <a:xfrm>
                <a:off x="6218428" y="3927172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FB678BC-2C69-4C48-95D5-C3191B475EB2}"/>
                  </a:ext>
                </a:extLst>
              </p:cNvPr>
              <p:cNvSpPr/>
              <p:nvPr/>
            </p:nvSpPr>
            <p:spPr bwMode="auto">
              <a:xfrm>
                <a:off x="6218428" y="5372274"/>
                <a:ext cx="247983" cy="3099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3147BC-1FED-1A4A-9AE4-21638C28A238}"/>
                  </a:ext>
                </a:extLst>
              </p:cNvPr>
              <p:cNvSpPr txBox="1"/>
              <p:nvPr/>
            </p:nvSpPr>
            <p:spPr>
              <a:xfrm>
                <a:off x="2609715" y="2720761"/>
                <a:ext cx="734040" cy="2336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200" b="1" kern="1000" spc="30" dirty="0">
                    <a:solidFill>
                      <a:schemeClr val="bg1"/>
                    </a:solidFill>
                    <a:latin typeface="+mn-lt"/>
                    <a:cs typeface="Franklin Gothic Book"/>
                  </a:rPr>
                  <a:t>305 µm/m</a:t>
                </a:r>
                <a:endParaRPr lang="de-CH" sz="1200" b="1" kern="1000" spc="30" dirty="0" err="1">
                  <a:solidFill>
                    <a:schemeClr val="bg1"/>
                  </a:solidFill>
                  <a:latin typeface="+mn-lt"/>
                  <a:cs typeface="Franklin Gothic Book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1922075-6FEB-CA45-9416-BBC9B9716914}"/>
                  </a:ext>
                </a:extLst>
              </p:cNvPr>
              <p:cNvSpPr txBox="1"/>
              <p:nvPr/>
            </p:nvSpPr>
            <p:spPr>
              <a:xfrm>
                <a:off x="2595193" y="1714527"/>
                <a:ext cx="734040" cy="2336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200" b="1" kern="1000" spc="30" dirty="0">
                    <a:solidFill>
                      <a:schemeClr val="accent2"/>
                    </a:solidFill>
                    <a:latin typeface="+mn-lt"/>
                    <a:cs typeface="Franklin Gothic Book"/>
                  </a:rPr>
                  <a:t>-250 µm/m</a:t>
                </a:r>
                <a:endParaRPr lang="de-CH" sz="1200" b="1" kern="1000" spc="30" dirty="0" err="1">
                  <a:solidFill>
                    <a:schemeClr val="accent2"/>
                  </a:solidFill>
                  <a:latin typeface="+mn-lt"/>
                  <a:cs typeface="Franklin Gothic Book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09F8A5-B8EC-934A-B62E-7951086A3253}"/>
                  </a:ext>
                </a:extLst>
              </p:cNvPr>
              <p:cNvSpPr txBox="1"/>
              <p:nvPr/>
            </p:nvSpPr>
            <p:spPr>
              <a:xfrm>
                <a:off x="6027914" y="2735130"/>
                <a:ext cx="734040" cy="2336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200" b="1" kern="1000" spc="30" dirty="0">
                    <a:solidFill>
                      <a:schemeClr val="bg1"/>
                    </a:solidFill>
                    <a:latin typeface="+mn-lt"/>
                    <a:cs typeface="Franklin Gothic Book"/>
                  </a:rPr>
                  <a:t>754 µm/m</a:t>
                </a:r>
                <a:endParaRPr lang="de-CH" sz="1200" b="1" kern="1000" spc="30" dirty="0" err="1">
                  <a:solidFill>
                    <a:schemeClr val="bg1"/>
                  </a:solidFill>
                  <a:latin typeface="+mn-lt"/>
                  <a:cs typeface="Franklin Gothic Book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D98177-F85E-3F4E-8CF2-EC656EEB5FF3}"/>
                  </a:ext>
                </a:extLst>
              </p:cNvPr>
              <p:cNvSpPr txBox="1"/>
              <p:nvPr/>
            </p:nvSpPr>
            <p:spPr>
              <a:xfrm>
                <a:off x="6013392" y="1728897"/>
                <a:ext cx="734040" cy="2336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200" b="1" kern="1000" spc="30" dirty="0">
                    <a:solidFill>
                      <a:schemeClr val="accent2"/>
                    </a:solidFill>
                    <a:latin typeface="+mn-lt"/>
                    <a:cs typeface="Franklin Gothic Book"/>
                  </a:rPr>
                  <a:t>-618 µm/m</a:t>
                </a:r>
                <a:endParaRPr lang="de-CH" sz="1200" b="1" kern="1000" spc="30" dirty="0" err="1">
                  <a:solidFill>
                    <a:schemeClr val="accent2"/>
                  </a:solidFill>
                  <a:latin typeface="+mn-lt"/>
                  <a:cs typeface="Franklin Gothic Book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245B1E-076F-5949-B16C-05807EFA4EED}"/>
                  </a:ext>
                </a:extLst>
              </p:cNvPr>
              <p:cNvSpPr txBox="1"/>
              <p:nvPr/>
            </p:nvSpPr>
            <p:spPr>
              <a:xfrm>
                <a:off x="2586992" y="4750218"/>
                <a:ext cx="734040" cy="2336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200" b="1" kern="1000" spc="30" dirty="0">
                    <a:solidFill>
                      <a:schemeClr val="bg1"/>
                    </a:solidFill>
                    <a:latin typeface="+mn-lt"/>
                    <a:cs typeface="Franklin Gothic Book"/>
                  </a:rPr>
                  <a:t>569 µm/m</a:t>
                </a:r>
                <a:endParaRPr lang="de-CH" sz="1200" b="1" kern="1000" spc="30" dirty="0" err="1">
                  <a:solidFill>
                    <a:schemeClr val="bg1"/>
                  </a:solidFill>
                  <a:latin typeface="+mn-lt"/>
                  <a:cs typeface="Franklin Gothic Book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92C69D-A0D1-5E49-90C7-84AF40B800B1}"/>
                  </a:ext>
                </a:extLst>
              </p:cNvPr>
              <p:cNvSpPr txBox="1"/>
              <p:nvPr/>
            </p:nvSpPr>
            <p:spPr>
              <a:xfrm>
                <a:off x="2572470" y="3743984"/>
                <a:ext cx="734040" cy="2336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200" b="1" kern="1000" spc="30" dirty="0">
                    <a:solidFill>
                      <a:schemeClr val="accent2"/>
                    </a:solidFill>
                    <a:latin typeface="+mn-lt"/>
                    <a:cs typeface="Franklin Gothic Book"/>
                  </a:rPr>
                  <a:t>-17.9 µm/m</a:t>
                </a:r>
                <a:endParaRPr lang="de-CH" sz="1200" b="1" kern="1000" spc="30" dirty="0" err="1">
                  <a:solidFill>
                    <a:schemeClr val="accent2"/>
                  </a:solidFill>
                  <a:latin typeface="+mn-lt"/>
                  <a:cs typeface="Franklin Gothic Book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29E0627-FA33-604E-9287-4554D8A24CFA}"/>
                  </a:ext>
                </a:extLst>
              </p:cNvPr>
              <p:cNvSpPr txBox="1"/>
              <p:nvPr/>
            </p:nvSpPr>
            <p:spPr>
              <a:xfrm>
                <a:off x="6050211" y="4764081"/>
                <a:ext cx="734040" cy="2336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200" b="1" kern="1000" spc="30" dirty="0">
                    <a:solidFill>
                      <a:schemeClr val="bg1"/>
                    </a:solidFill>
                    <a:latin typeface="+mn-lt"/>
                    <a:cs typeface="Franklin Gothic Book"/>
                  </a:rPr>
                  <a:t>1644 µm/m</a:t>
                </a:r>
                <a:endParaRPr lang="de-CH" sz="1200" b="1" kern="1000" spc="30" dirty="0" err="1">
                  <a:solidFill>
                    <a:schemeClr val="bg1"/>
                  </a:solidFill>
                  <a:latin typeface="+mn-lt"/>
                  <a:cs typeface="Franklin Gothic Book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223A21A-D26B-AB42-B52C-4DDEF52E7189}"/>
                  </a:ext>
                </a:extLst>
              </p:cNvPr>
              <p:cNvSpPr txBox="1"/>
              <p:nvPr/>
            </p:nvSpPr>
            <p:spPr>
              <a:xfrm>
                <a:off x="6035690" y="3757848"/>
                <a:ext cx="734040" cy="2336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200" b="1" kern="1000" spc="30" dirty="0">
                    <a:solidFill>
                      <a:schemeClr val="accent2"/>
                    </a:solidFill>
                    <a:latin typeface="+mn-lt"/>
                    <a:cs typeface="Franklin Gothic Book"/>
                  </a:rPr>
                  <a:t>-994 µm/m</a:t>
                </a:r>
                <a:endParaRPr lang="de-CH" sz="1200" b="1" kern="1000" spc="30" dirty="0" err="1">
                  <a:solidFill>
                    <a:schemeClr val="accent2"/>
                  </a:solidFill>
                  <a:latin typeface="+mn-lt"/>
                  <a:cs typeface="Franklin Gothic Book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8D248C-C3D6-674D-9C1B-9A32374BFB55}"/>
                  </a:ext>
                </a:extLst>
              </p:cNvPr>
              <p:cNvSpPr txBox="1"/>
              <p:nvPr/>
            </p:nvSpPr>
            <p:spPr>
              <a:xfrm>
                <a:off x="1558625" y="3260301"/>
                <a:ext cx="787257" cy="787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kern="1000" spc="30" dirty="0">
                    <a:solidFill>
                      <a:schemeClr val="accent1"/>
                    </a:solidFill>
                    <a:latin typeface="+mn-lt"/>
                    <a:cs typeface="Franklin Gothic Book"/>
                  </a:rPr>
                  <a:t>RT Dummy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59155F-FCC1-3145-94E4-090027276A33}"/>
                  </a:ext>
                </a:extLst>
              </p:cNvPr>
              <p:cNvSpPr txBox="1"/>
              <p:nvPr/>
            </p:nvSpPr>
            <p:spPr>
              <a:xfrm>
                <a:off x="1577248" y="5346388"/>
                <a:ext cx="787257" cy="787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kern="1000" spc="30" dirty="0">
                    <a:solidFill>
                      <a:schemeClr val="accent1"/>
                    </a:solidFill>
                    <a:latin typeface="+mn-lt"/>
                    <a:cs typeface="Franklin Gothic Book"/>
                  </a:rPr>
                  <a:t>RT Shell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2486E37-7A27-8A4F-8D8E-6D06DD13552E}"/>
                  </a:ext>
                </a:extLst>
              </p:cNvPr>
              <p:cNvSpPr txBox="1"/>
              <p:nvPr/>
            </p:nvSpPr>
            <p:spPr>
              <a:xfrm>
                <a:off x="5034191" y="3298255"/>
                <a:ext cx="787257" cy="787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kern="1000" spc="30" dirty="0" err="1">
                    <a:solidFill>
                      <a:schemeClr val="accent1"/>
                    </a:solidFill>
                    <a:latin typeface="+mn-lt"/>
                    <a:cs typeface="Franklin Gothic Book"/>
                  </a:rPr>
                  <a:t>Cryo</a:t>
                </a:r>
                <a:r>
                  <a:rPr lang="en-US" kern="1000" spc="30" dirty="0">
                    <a:solidFill>
                      <a:schemeClr val="accent1"/>
                    </a:solidFill>
                    <a:latin typeface="+mn-lt"/>
                    <a:cs typeface="Franklin Gothic Book"/>
                  </a:rPr>
                  <a:t> Dummy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EFAB78E-0AFF-2142-9896-7C8E9E0385F1}"/>
                </a:ext>
              </a:extLst>
            </p:cNvPr>
            <p:cNvSpPr txBox="1"/>
            <p:nvPr/>
          </p:nvSpPr>
          <p:spPr>
            <a:xfrm>
              <a:off x="5050319" y="5390511"/>
              <a:ext cx="787257" cy="7872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kern="1000" spc="30" dirty="0" err="1">
                  <a:solidFill>
                    <a:schemeClr val="accent1"/>
                  </a:solidFill>
                  <a:latin typeface="+mn-lt"/>
                  <a:cs typeface="Franklin Gothic Book"/>
                </a:rPr>
                <a:t>Cryo</a:t>
              </a:r>
              <a:r>
                <a:rPr lang="en-US" kern="1000" spc="30" dirty="0">
                  <a:solidFill>
                    <a:schemeClr val="accent1"/>
                  </a:solidFill>
                  <a:latin typeface="+mn-lt"/>
                  <a:cs typeface="Franklin Gothic Book"/>
                </a:rPr>
                <a:t> Shell</a:t>
              </a:r>
            </a:p>
          </p:txBody>
        </p:sp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id="{098D3290-EC3B-E44E-9CAA-CBE7B96A4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769"/>
          <a:stretch/>
        </p:blipFill>
        <p:spPr bwMode="auto">
          <a:xfrm>
            <a:off x="1623457" y="1124744"/>
            <a:ext cx="6224260" cy="3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414AED7-4EF7-6640-9FAE-295DFA9B3C3D}"/>
              </a:ext>
            </a:extLst>
          </p:cNvPr>
          <p:cNvSpPr txBox="1"/>
          <p:nvPr/>
        </p:nvSpPr>
        <p:spPr>
          <a:xfrm>
            <a:off x="6479910" y="1242277"/>
            <a:ext cx="61996" cy="61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A81DAC-E8D8-AD41-9FE0-75559302B935}"/>
              </a:ext>
            </a:extLst>
          </p:cNvPr>
          <p:cNvSpPr txBox="1"/>
          <p:nvPr/>
        </p:nvSpPr>
        <p:spPr>
          <a:xfrm flipH="1">
            <a:off x="7508118" y="1242277"/>
            <a:ext cx="710270" cy="105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-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A109E33-19E5-F842-BFFF-02ED4B14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468" y="5443549"/>
            <a:ext cx="7742237" cy="812924"/>
          </a:xfrm>
        </p:spPr>
        <p:txBody>
          <a:bodyPr/>
          <a:lstStyle/>
          <a:p>
            <a:r>
              <a:rPr lang="en-US" i="1" dirty="0"/>
              <a:t>Asymmetry observed during key insertion and in SG data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Improve tolerances, discussion of results with structure manufacturer.</a:t>
            </a:r>
          </a:p>
          <a:p>
            <a:pPr lvl="1"/>
            <a:r>
              <a:rPr lang="en-US" dirty="0"/>
              <a:t>Set up proper reception QA at PSI.</a:t>
            </a:r>
          </a:p>
          <a:p>
            <a:pPr lvl="1"/>
            <a:r>
              <a:rPr lang="en-US" dirty="0"/>
              <a:t>Procure hydraulic 8x manifold with valves.</a:t>
            </a:r>
          </a:p>
        </p:txBody>
      </p:sp>
    </p:spTree>
    <p:extLst>
      <p:ext uri="{BB962C8B-B14F-4D97-AF65-F5344CB8AC3E}">
        <p14:creationId xmlns:p14="http://schemas.microsoft.com/office/powerpoint/2010/main" val="942102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C9B0-6CBB-5143-A583-452B52F4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PhD Thesis </a:t>
            </a:r>
            <a:r>
              <a:rPr lang="en-US" dirty="0" err="1"/>
              <a:t>Jiani</a:t>
            </a:r>
            <a:r>
              <a:rPr lang="en-US" dirty="0"/>
              <a:t> Gao: CCT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A8D1B-B828-3B40-9C35-814BF5C2B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052736"/>
            <a:ext cx="7742237" cy="4679951"/>
          </a:xfrm>
        </p:spPr>
        <p:txBody>
          <a:bodyPr/>
          <a:lstStyle/>
          <a:p>
            <a:r>
              <a:rPr lang="en-US" dirty="0"/>
              <a:t>Goal: </a:t>
            </a:r>
          </a:p>
          <a:p>
            <a:pPr lvl="1"/>
            <a:r>
              <a:rPr lang="en-US" dirty="0"/>
              <a:t>Design an efficient detection &amp; protection system for a four-layer FCC CCT.</a:t>
            </a:r>
          </a:p>
          <a:p>
            <a:pPr lvl="1"/>
            <a:r>
              <a:rPr lang="en-US" dirty="0"/>
              <a:t>Make a credible argument for shorter protection delays </a:t>
            </a:r>
            <a:r>
              <a:rPr lang="en-US" dirty="0" err="1"/>
              <a:t>wrt</a:t>
            </a:r>
            <a:r>
              <a:rPr lang="en-US" dirty="0"/>
              <a:t>. LHC experience.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Simulation</a:t>
            </a:r>
          </a:p>
          <a:p>
            <a:pPr lvl="1"/>
            <a:r>
              <a:rPr lang="en-US" dirty="0"/>
              <a:t>2-D and 3-D models of propagation </a:t>
            </a:r>
            <a:br>
              <a:rPr lang="en-US" dirty="0"/>
            </a:br>
            <a:r>
              <a:rPr lang="en-US" dirty="0"/>
              <a:t>and protection. </a:t>
            </a:r>
          </a:p>
          <a:p>
            <a:pPr lvl="1"/>
            <a:r>
              <a:rPr lang="en-US" dirty="0"/>
              <a:t>ANSYS UDEs by Lucas.</a:t>
            </a:r>
          </a:p>
          <a:p>
            <a:pPr lvl="1"/>
            <a:endParaRPr lang="en-US" dirty="0"/>
          </a:p>
          <a:p>
            <a:r>
              <a:rPr lang="en-US" dirty="0"/>
              <a:t>Detection</a:t>
            </a:r>
          </a:p>
          <a:p>
            <a:pPr lvl="1"/>
            <a:r>
              <a:rPr lang="en-US" dirty="0"/>
              <a:t>Co-wound Cu wire (in insulation).</a:t>
            </a:r>
          </a:p>
          <a:p>
            <a:pPr lvl="1"/>
            <a:r>
              <a:rPr lang="en-US" dirty="0"/>
              <a:t>Co-wound SC wire for current-based detection.</a:t>
            </a:r>
          </a:p>
          <a:p>
            <a:pPr lvl="1"/>
            <a:r>
              <a:rPr lang="en-US" dirty="0"/>
              <a:t>Optical fiber (Federico </a:t>
            </a:r>
            <a:r>
              <a:rPr lang="en-US" dirty="0" err="1"/>
              <a:t>Scufgi</a:t>
            </a:r>
            <a:r>
              <a:rPr lang="en-US" dirty="0"/>
              <a:t>, Justin-Schwartz Group) </a:t>
            </a:r>
            <a:br>
              <a:rPr lang="en-US" dirty="0"/>
            </a:br>
            <a:r>
              <a:rPr lang="en-US" dirty="0"/>
              <a:t>on top of channel post-reaction.</a:t>
            </a:r>
          </a:p>
          <a:p>
            <a:pPr lvl="2"/>
            <a:r>
              <a:rPr lang="en-US" dirty="0"/>
              <a:t>Mostly for diagnostics; evaluate potential for detection.</a:t>
            </a:r>
          </a:p>
          <a:p>
            <a:pPr lvl="2"/>
            <a:endParaRPr lang="en-US" dirty="0"/>
          </a:p>
          <a:p>
            <a:r>
              <a:rPr lang="en-US" dirty="0"/>
              <a:t>Protection</a:t>
            </a:r>
          </a:p>
          <a:p>
            <a:pPr lvl="1"/>
            <a:r>
              <a:rPr lang="en-US" dirty="0"/>
              <a:t>CLIQ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BFA66-E30F-7B42-BB80-C99526276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6212335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537C0-9CAE-0246-ACDD-6DA99F7C5D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3740067"/>
            <a:ext cx="1512456" cy="76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FF680-719F-924D-845F-20424C6787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106" y="2132186"/>
            <a:ext cx="1613124" cy="1197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4BD909-96B8-FE42-BA3C-EC2BB5DE59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149" y="2060848"/>
            <a:ext cx="1862781" cy="14247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73CC2B-745E-8740-97AA-A28CAF7AF86C}"/>
              </a:ext>
            </a:extLst>
          </p:cNvPr>
          <p:cNvGrpSpPr/>
          <p:nvPr/>
        </p:nvGrpSpPr>
        <p:grpSpPr>
          <a:xfrm>
            <a:off x="7577679" y="3570653"/>
            <a:ext cx="925543" cy="1002145"/>
            <a:chOff x="2310401" y="3034720"/>
            <a:chExt cx="1216569" cy="13172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506F59-2879-1948-B414-BC7B31249C54}"/>
                </a:ext>
              </a:extLst>
            </p:cNvPr>
            <p:cNvSpPr/>
            <p:nvPr/>
          </p:nvSpPr>
          <p:spPr>
            <a:xfrm>
              <a:off x="2310401" y="3081402"/>
              <a:ext cx="1216569" cy="12705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4296927-78F4-9F45-901D-5F95C0DB83D7}"/>
                </a:ext>
              </a:extLst>
            </p:cNvPr>
            <p:cNvSpPr/>
            <p:nvPr/>
          </p:nvSpPr>
          <p:spPr>
            <a:xfrm>
              <a:off x="2564218" y="3083338"/>
              <a:ext cx="625789" cy="1239446"/>
            </a:xfrm>
            <a:custGeom>
              <a:avLst/>
              <a:gdLst>
                <a:gd name="connsiteX0" fmla="*/ 0 w 454025"/>
                <a:gd name="connsiteY0" fmla="*/ 0 h 825500"/>
                <a:gd name="connsiteX1" fmla="*/ 136525 w 454025"/>
                <a:gd name="connsiteY1" fmla="*/ 825500 h 825500"/>
                <a:gd name="connsiteX2" fmla="*/ 307975 w 454025"/>
                <a:gd name="connsiteY2" fmla="*/ 825500 h 825500"/>
                <a:gd name="connsiteX3" fmla="*/ 454025 w 454025"/>
                <a:gd name="connsiteY3" fmla="*/ 3175 h 825500"/>
                <a:gd name="connsiteX4" fmla="*/ 0 w 454025"/>
                <a:gd name="connsiteY4" fmla="*/ 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025" h="825500">
                  <a:moveTo>
                    <a:pt x="0" y="0"/>
                  </a:moveTo>
                  <a:lnTo>
                    <a:pt x="136525" y="825500"/>
                  </a:lnTo>
                  <a:lnTo>
                    <a:pt x="307975" y="825500"/>
                  </a:lnTo>
                  <a:lnTo>
                    <a:pt x="454025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85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45E04C5-2CF4-3C42-9419-E9A51C15479E}"/>
                </a:ext>
              </a:extLst>
            </p:cNvPr>
            <p:cNvSpPr/>
            <p:nvPr/>
          </p:nvSpPr>
          <p:spPr>
            <a:xfrm>
              <a:off x="2690004" y="3180638"/>
              <a:ext cx="324786" cy="960125"/>
            </a:xfrm>
            <a:custGeom>
              <a:avLst/>
              <a:gdLst>
                <a:gd name="connsiteX0" fmla="*/ 0 w 241300"/>
                <a:gd name="connsiteY0" fmla="*/ 0 h 777875"/>
                <a:gd name="connsiteX1" fmla="*/ 95250 w 241300"/>
                <a:gd name="connsiteY1" fmla="*/ 777875 h 777875"/>
                <a:gd name="connsiteX2" fmla="*/ 193675 w 241300"/>
                <a:gd name="connsiteY2" fmla="*/ 777875 h 777875"/>
                <a:gd name="connsiteX3" fmla="*/ 241300 w 241300"/>
                <a:gd name="connsiteY3" fmla="*/ 0 h 777875"/>
                <a:gd name="connsiteX4" fmla="*/ 0 w 241300"/>
                <a:gd name="connsiteY4" fmla="*/ 0 h 77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777875">
                  <a:moveTo>
                    <a:pt x="0" y="0"/>
                  </a:moveTo>
                  <a:lnTo>
                    <a:pt x="95250" y="777875"/>
                  </a:lnTo>
                  <a:lnTo>
                    <a:pt x="193675" y="777875"/>
                  </a:lnTo>
                  <a:lnTo>
                    <a:pt x="241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25400">
              <a:solidFill>
                <a:srgbClr val="19741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965E83-6181-0546-8B7B-7E8A2AB32C07}"/>
                </a:ext>
              </a:extLst>
            </p:cNvPr>
            <p:cNvSpPr/>
            <p:nvPr/>
          </p:nvSpPr>
          <p:spPr>
            <a:xfrm>
              <a:off x="2850974" y="4147273"/>
              <a:ext cx="83512" cy="83512"/>
            </a:xfrm>
            <a:prstGeom prst="ellipse">
              <a:avLst/>
            </a:prstGeom>
            <a:solidFill>
              <a:srgbClr val="FF9300"/>
            </a:solidFill>
            <a:ln w="15875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46057A-865D-3647-AB11-02EF0F355FB1}"/>
                </a:ext>
              </a:extLst>
            </p:cNvPr>
            <p:cNvSpPr txBox="1"/>
            <p:nvPr/>
          </p:nvSpPr>
          <p:spPr>
            <a:xfrm>
              <a:off x="3036671" y="3116469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F7D4528-6A17-6A49-8B7B-455A1B220E67}"/>
                </a:ext>
              </a:extLst>
            </p:cNvPr>
            <p:cNvCxnSpPr/>
            <p:nvPr/>
          </p:nvCxnSpPr>
          <p:spPr bwMode="auto">
            <a:xfrm flipH="1" flipV="1">
              <a:off x="2756254" y="3657101"/>
              <a:ext cx="10187" cy="7969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DC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FC2BE4-8C42-0A42-8C58-442F433020FF}"/>
                </a:ext>
              </a:extLst>
            </p:cNvPr>
            <p:cNvSpPr txBox="1"/>
            <p:nvPr/>
          </p:nvSpPr>
          <p:spPr>
            <a:xfrm>
              <a:off x="3027918" y="3221497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E8A296-29C4-A645-8BB6-4F44396D689A}"/>
                </a:ext>
              </a:extLst>
            </p:cNvPr>
            <p:cNvSpPr txBox="1"/>
            <p:nvPr/>
          </p:nvSpPr>
          <p:spPr>
            <a:xfrm>
              <a:off x="3019166" y="3326524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45F981-F007-5341-9D17-0344B0D647D8}"/>
                </a:ext>
              </a:extLst>
            </p:cNvPr>
            <p:cNvSpPr txBox="1"/>
            <p:nvPr/>
          </p:nvSpPr>
          <p:spPr>
            <a:xfrm>
              <a:off x="3010414" y="3431552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C0C35B-55AC-9D4D-BFC7-4D34750513E6}"/>
                </a:ext>
              </a:extLst>
            </p:cNvPr>
            <p:cNvSpPr txBox="1"/>
            <p:nvPr/>
          </p:nvSpPr>
          <p:spPr>
            <a:xfrm>
              <a:off x="3001661" y="3536579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6A0BFC-2A58-394A-88FE-E64DE851E9F8}"/>
                </a:ext>
              </a:extLst>
            </p:cNvPr>
            <p:cNvSpPr txBox="1"/>
            <p:nvPr/>
          </p:nvSpPr>
          <p:spPr>
            <a:xfrm>
              <a:off x="2992909" y="3641607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48A3CD-69A0-E640-BF35-D2B995D63986}"/>
                </a:ext>
              </a:extLst>
            </p:cNvPr>
            <p:cNvSpPr txBox="1"/>
            <p:nvPr/>
          </p:nvSpPr>
          <p:spPr>
            <a:xfrm>
              <a:off x="2984157" y="3746634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E35CAC-3FCB-6744-877E-DFC06F0AD68F}"/>
                </a:ext>
              </a:extLst>
            </p:cNvPr>
            <p:cNvSpPr txBox="1"/>
            <p:nvPr/>
          </p:nvSpPr>
          <p:spPr>
            <a:xfrm>
              <a:off x="2975405" y="3851662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F26DB1-0C2D-9243-A35F-D536A32224AB}"/>
                </a:ext>
              </a:extLst>
            </p:cNvPr>
            <p:cNvSpPr txBox="1"/>
            <p:nvPr/>
          </p:nvSpPr>
          <p:spPr>
            <a:xfrm>
              <a:off x="2966652" y="3956689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5B3317-7794-BC4D-9534-DAB71AFA86A4}"/>
                </a:ext>
              </a:extLst>
            </p:cNvPr>
            <p:cNvSpPr txBox="1"/>
            <p:nvPr/>
          </p:nvSpPr>
          <p:spPr>
            <a:xfrm>
              <a:off x="2957900" y="4061717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5A4E5A-8344-7347-9AA8-230360CFC2F6}"/>
                </a:ext>
              </a:extLst>
            </p:cNvPr>
            <p:cNvSpPr txBox="1"/>
            <p:nvPr/>
          </p:nvSpPr>
          <p:spPr>
            <a:xfrm>
              <a:off x="2949148" y="4166744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E68A3B-3122-1641-9028-ECBFA1FFE03E}"/>
                </a:ext>
              </a:extLst>
            </p:cNvPr>
            <p:cNvSpPr txBox="1"/>
            <p:nvPr/>
          </p:nvSpPr>
          <p:spPr>
            <a:xfrm>
              <a:off x="2879153" y="4166743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318F93-D819-A240-9E24-18A6024D4DD5}"/>
                </a:ext>
              </a:extLst>
            </p:cNvPr>
            <p:cNvSpPr txBox="1"/>
            <p:nvPr/>
          </p:nvSpPr>
          <p:spPr>
            <a:xfrm>
              <a:off x="2798942" y="4166741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7CEE9B-1C41-644C-BA97-C3563B29C614}"/>
                </a:ext>
              </a:extLst>
            </p:cNvPr>
            <p:cNvSpPr txBox="1"/>
            <p:nvPr/>
          </p:nvSpPr>
          <p:spPr>
            <a:xfrm>
              <a:off x="2772708" y="4070465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DD12CF-7EEB-3646-8EBB-49878B0C787C}"/>
                </a:ext>
              </a:extLst>
            </p:cNvPr>
            <p:cNvSpPr txBox="1"/>
            <p:nvPr/>
          </p:nvSpPr>
          <p:spPr>
            <a:xfrm>
              <a:off x="2750851" y="3961060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591220-E915-1D4D-97D2-C764FC02A210}"/>
                </a:ext>
              </a:extLst>
            </p:cNvPr>
            <p:cNvSpPr txBox="1"/>
            <p:nvPr/>
          </p:nvSpPr>
          <p:spPr>
            <a:xfrm>
              <a:off x="2733370" y="3856031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A89893-93BE-E242-B4AB-6D02FB9D0D1D}"/>
                </a:ext>
              </a:extLst>
            </p:cNvPr>
            <p:cNvSpPr txBox="1"/>
            <p:nvPr/>
          </p:nvSpPr>
          <p:spPr>
            <a:xfrm>
              <a:off x="2711512" y="3750533"/>
              <a:ext cx="75194" cy="897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A8EFBB-B834-3244-B17F-A9945420F6FA}"/>
                </a:ext>
              </a:extLst>
            </p:cNvPr>
            <p:cNvSpPr txBox="1"/>
            <p:nvPr/>
          </p:nvSpPr>
          <p:spPr>
            <a:xfrm>
              <a:off x="2694032" y="3645973"/>
              <a:ext cx="68463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223DF7-3D95-6044-8AD4-1D3438B7673A}"/>
                </a:ext>
              </a:extLst>
            </p:cNvPr>
            <p:cNvSpPr txBox="1"/>
            <p:nvPr/>
          </p:nvSpPr>
          <p:spPr>
            <a:xfrm>
              <a:off x="2676968" y="3533472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22FA09-16C1-1241-A701-6311139FD21A}"/>
                </a:ext>
              </a:extLst>
            </p:cNvPr>
            <p:cNvSpPr txBox="1"/>
            <p:nvPr/>
          </p:nvSpPr>
          <p:spPr>
            <a:xfrm>
              <a:off x="2659904" y="3434100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B15E30F-0DB1-DA44-9E59-6979FC4B31A3}"/>
                </a:ext>
              </a:extLst>
            </p:cNvPr>
            <p:cNvSpPr txBox="1"/>
            <p:nvPr/>
          </p:nvSpPr>
          <p:spPr>
            <a:xfrm>
              <a:off x="2642841" y="3334728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141791-6EFF-BC4D-A597-771736BE0E00}"/>
                </a:ext>
              </a:extLst>
            </p:cNvPr>
            <p:cNvSpPr txBox="1"/>
            <p:nvPr/>
          </p:nvSpPr>
          <p:spPr>
            <a:xfrm>
              <a:off x="2634529" y="3226603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8923563-B336-804B-AB17-191B9B144426}"/>
                </a:ext>
              </a:extLst>
            </p:cNvPr>
            <p:cNvSpPr txBox="1"/>
            <p:nvPr/>
          </p:nvSpPr>
          <p:spPr>
            <a:xfrm>
              <a:off x="2621842" y="3114103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B7EA2B3-E3DF-0246-9183-DECD8FF5044F}"/>
                </a:ext>
              </a:extLst>
            </p:cNvPr>
            <p:cNvSpPr txBox="1"/>
            <p:nvPr/>
          </p:nvSpPr>
          <p:spPr>
            <a:xfrm>
              <a:off x="3040107" y="3034723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0F99D7-EC5D-5E43-98D3-49466D8EEA6F}"/>
                </a:ext>
              </a:extLst>
            </p:cNvPr>
            <p:cNvSpPr txBox="1"/>
            <p:nvPr/>
          </p:nvSpPr>
          <p:spPr>
            <a:xfrm>
              <a:off x="2970112" y="3034721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A08EAA-BFE2-4247-8376-70E28E4FD2B6}"/>
                </a:ext>
              </a:extLst>
            </p:cNvPr>
            <p:cNvSpPr txBox="1"/>
            <p:nvPr/>
          </p:nvSpPr>
          <p:spPr>
            <a:xfrm>
              <a:off x="2889901" y="3034720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E20D3B-DE63-AD42-A897-BB1AA1DB63F5}"/>
                </a:ext>
              </a:extLst>
            </p:cNvPr>
            <p:cNvSpPr txBox="1"/>
            <p:nvPr/>
          </p:nvSpPr>
          <p:spPr>
            <a:xfrm>
              <a:off x="2813283" y="3034968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E1D071-ACBA-B04A-ACCA-BAD125EBBDB7}"/>
                </a:ext>
              </a:extLst>
            </p:cNvPr>
            <p:cNvSpPr txBox="1"/>
            <p:nvPr/>
          </p:nvSpPr>
          <p:spPr>
            <a:xfrm>
              <a:off x="2743288" y="3034967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32EDD06-4565-4745-A365-3A06BF4058F9}"/>
                </a:ext>
              </a:extLst>
            </p:cNvPr>
            <p:cNvSpPr txBox="1"/>
            <p:nvPr/>
          </p:nvSpPr>
          <p:spPr>
            <a:xfrm>
              <a:off x="2663077" y="3034965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610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A2CB-FDBC-FF44-860D-AC7B14A2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Insulation Trial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42AAD0-3F33-FD4E-BF93-24A7B1B8F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960" y="1175400"/>
            <a:ext cx="2971888" cy="22289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5CDEE-32DF-194E-84B8-F1685135D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56627-4A22-DF44-84A5-14A3C340B9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960" y="3613084"/>
            <a:ext cx="2971888" cy="22289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0CBD86-3B59-EA45-B68F-CBAC0E3BFD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088" y="1175400"/>
            <a:ext cx="3496513" cy="4662016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F7C0328F-B345-0342-8A6E-9F150689B536}"/>
              </a:ext>
            </a:extLst>
          </p:cNvPr>
          <p:cNvSpPr/>
          <p:nvPr/>
        </p:nvSpPr>
        <p:spPr bwMode="auto">
          <a:xfrm rot="9900000">
            <a:off x="6855418" y="1211868"/>
            <a:ext cx="216024" cy="10700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2486334-B373-5840-8872-E7B0EF9B695E}"/>
              </a:ext>
            </a:extLst>
          </p:cNvPr>
          <p:cNvSpPr/>
          <p:nvPr/>
        </p:nvSpPr>
        <p:spPr bwMode="auto">
          <a:xfrm rot="9900000">
            <a:off x="6859091" y="1474436"/>
            <a:ext cx="216024" cy="10700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61675ED-A8B8-F844-885B-1117E398D613}"/>
              </a:ext>
            </a:extLst>
          </p:cNvPr>
          <p:cNvSpPr/>
          <p:nvPr/>
        </p:nvSpPr>
        <p:spPr bwMode="auto">
          <a:xfrm rot="9900000">
            <a:off x="6862764" y="1737004"/>
            <a:ext cx="216024" cy="10700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D936E7A8-F896-E849-8876-B910D273419D}"/>
              </a:ext>
            </a:extLst>
          </p:cNvPr>
          <p:cNvSpPr/>
          <p:nvPr/>
        </p:nvSpPr>
        <p:spPr bwMode="auto">
          <a:xfrm rot="9900000">
            <a:off x="6866437" y="1999572"/>
            <a:ext cx="216024" cy="10700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81EFF1-AD75-DD47-96BE-80A6FB95474F}"/>
              </a:ext>
            </a:extLst>
          </p:cNvPr>
          <p:cNvSpPr txBox="1"/>
          <p:nvPr/>
        </p:nvSpPr>
        <p:spPr>
          <a:xfrm>
            <a:off x="7088955" y="1484784"/>
            <a:ext cx="737874" cy="300473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solidFill>
                  <a:srgbClr val="002060"/>
                </a:solidFill>
                <a:latin typeface="+mn-lt"/>
                <a:cs typeface="Franklin Gothic Book"/>
              </a:rPr>
              <a:t>Cu wire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C68D7D-FBF2-3D49-A083-4A11DB03F4AE}"/>
              </a:ext>
            </a:extLst>
          </p:cNvPr>
          <p:cNvSpPr txBox="1"/>
          <p:nvPr/>
        </p:nvSpPr>
        <p:spPr>
          <a:xfrm>
            <a:off x="5292080" y="5013176"/>
            <a:ext cx="726909" cy="603853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solidFill>
                  <a:srgbClr val="002060"/>
                </a:solidFill>
                <a:latin typeface="+mn-lt"/>
                <a:cs typeface="Franklin Gothic Book"/>
              </a:rPr>
              <a:t>Cu wire</a:t>
            </a:r>
            <a:br>
              <a:rPr lang="en-US" sz="1800" kern="1000" spc="30" dirty="0">
                <a:solidFill>
                  <a:srgbClr val="002060"/>
                </a:solidFill>
                <a:latin typeface="+mn-lt"/>
                <a:cs typeface="Franklin Gothic Book"/>
              </a:rPr>
            </a:br>
            <a:r>
              <a:rPr lang="en-US" sz="1800" kern="1000" spc="30" dirty="0">
                <a:solidFill>
                  <a:srgbClr val="002060"/>
                </a:solidFill>
                <a:latin typeface="+mn-lt"/>
                <a:cs typeface="Franklin Gothic Book"/>
              </a:rPr>
              <a:t>spool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9ABB9A-5B24-EE4A-8429-769BFE6A7CB3}"/>
              </a:ext>
            </a:extLst>
          </p:cNvPr>
          <p:cNvSpPr txBox="1"/>
          <p:nvPr/>
        </p:nvSpPr>
        <p:spPr>
          <a:xfrm>
            <a:off x="6997145" y="4724905"/>
            <a:ext cx="1031239" cy="31518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solidFill>
                  <a:srgbClr val="002060"/>
                </a:solidFill>
                <a:latin typeface="+mn-lt"/>
                <a:cs typeface="Franklin Gothic Book"/>
              </a:rPr>
              <a:t>Mica spool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00E11F-D77A-604B-B3CA-D95F86A73B0F}"/>
              </a:ext>
            </a:extLst>
          </p:cNvPr>
          <p:cNvSpPr txBox="1"/>
          <p:nvPr/>
        </p:nvSpPr>
        <p:spPr>
          <a:xfrm>
            <a:off x="6997145" y="5301208"/>
            <a:ext cx="1031239" cy="31518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solidFill>
                  <a:srgbClr val="002060"/>
                </a:solidFill>
                <a:latin typeface="+mn-lt"/>
                <a:cs typeface="Franklin Gothic Book"/>
              </a:rPr>
              <a:t>Cable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6868CB9-068B-5742-BD59-5EE972954B11}"/>
              </a:ext>
            </a:extLst>
          </p:cNvPr>
          <p:cNvSpPr/>
          <p:nvPr/>
        </p:nvSpPr>
        <p:spPr bwMode="auto">
          <a:xfrm rot="9900000">
            <a:off x="6722072" y="4828994"/>
            <a:ext cx="216024" cy="10700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D044C295-6187-DB49-92B1-D33437617D3A}"/>
              </a:ext>
            </a:extLst>
          </p:cNvPr>
          <p:cNvSpPr/>
          <p:nvPr/>
        </p:nvSpPr>
        <p:spPr bwMode="auto">
          <a:xfrm rot="9900000">
            <a:off x="6718645" y="5472629"/>
            <a:ext cx="216024" cy="10700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1C057438-5521-7346-ACE2-866CE7BA88BE}"/>
              </a:ext>
            </a:extLst>
          </p:cNvPr>
          <p:cNvSpPr/>
          <p:nvPr/>
        </p:nvSpPr>
        <p:spPr bwMode="auto">
          <a:xfrm rot="19800000">
            <a:off x="6071888" y="5348047"/>
            <a:ext cx="216024" cy="10700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6CB3CB8-0296-1E4D-8FBB-CE67C0B37DA3}"/>
              </a:ext>
            </a:extLst>
          </p:cNvPr>
          <p:cNvGrpSpPr/>
          <p:nvPr/>
        </p:nvGrpSpPr>
        <p:grpSpPr>
          <a:xfrm>
            <a:off x="5254357" y="1699119"/>
            <a:ext cx="925543" cy="1002145"/>
            <a:chOff x="2310401" y="3034720"/>
            <a:chExt cx="1216569" cy="131725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260E7D-4569-EE4D-AA2F-C2FD38B90E01}"/>
                </a:ext>
              </a:extLst>
            </p:cNvPr>
            <p:cNvSpPr/>
            <p:nvPr/>
          </p:nvSpPr>
          <p:spPr>
            <a:xfrm>
              <a:off x="2310401" y="3081402"/>
              <a:ext cx="1216569" cy="12705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D4A47ED-6605-E74A-97B7-DAFDA3BB9AC7}"/>
                </a:ext>
              </a:extLst>
            </p:cNvPr>
            <p:cNvSpPr/>
            <p:nvPr/>
          </p:nvSpPr>
          <p:spPr>
            <a:xfrm>
              <a:off x="2564218" y="3083338"/>
              <a:ext cx="625789" cy="1239446"/>
            </a:xfrm>
            <a:custGeom>
              <a:avLst/>
              <a:gdLst>
                <a:gd name="connsiteX0" fmla="*/ 0 w 454025"/>
                <a:gd name="connsiteY0" fmla="*/ 0 h 825500"/>
                <a:gd name="connsiteX1" fmla="*/ 136525 w 454025"/>
                <a:gd name="connsiteY1" fmla="*/ 825500 h 825500"/>
                <a:gd name="connsiteX2" fmla="*/ 307975 w 454025"/>
                <a:gd name="connsiteY2" fmla="*/ 825500 h 825500"/>
                <a:gd name="connsiteX3" fmla="*/ 454025 w 454025"/>
                <a:gd name="connsiteY3" fmla="*/ 3175 h 825500"/>
                <a:gd name="connsiteX4" fmla="*/ 0 w 454025"/>
                <a:gd name="connsiteY4" fmla="*/ 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025" h="825500">
                  <a:moveTo>
                    <a:pt x="0" y="0"/>
                  </a:moveTo>
                  <a:lnTo>
                    <a:pt x="136525" y="825500"/>
                  </a:lnTo>
                  <a:lnTo>
                    <a:pt x="307975" y="825500"/>
                  </a:lnTo>
                  <a:lnTo>
                    <a:pt x="454025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85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2759FA-442B-F14C-9865-46756BFD6A73}"/>
                </a:ext>
              </a:extLst>
            </p:cNvPr>
            <p:cNvSpPr/>
            <p:nvPr/>
          </p:nvSpPr>
          <p:spPr>
            <a:xfrm>
              <a:off x="2690004" y="3180638"/>
              <a:ext cx="324786" cy="960125"/>
            </a:xfrm>
            <a:custGeom>
              <a:avLst/>
              <a:gdLst>
                <a:gd name="connsiteX0" fmla="*/ 0 w 241300"/>
                <a:gd name="connsiteY0" fmla="*/ 0 h 777875"/>
                <a:gd name="connsiteX1" fmla="*/ 95250 w 241300"/>
                <a:gd name="connsiteY1" fmla="*/ 777875 h 777875"/>
                <a:gd name="connsiteX2" fmla="*/ 193675 w 241300"/>
                <a:gd name="connsiteY2" fmla="*/ 777875 h 777875"/>
                <a:gd name="connsiteX3" fmla="*/ 241300 w 241300"/>
                <a:gd name="connsiteY3" fmla="*/ 0 h 777875"/>
                <a:gd name="connsiteX4" fmla="*/ 0 w 241300"/>
                <a:gd name="connsiteY4" fmla="*/ 0 h 77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777875">
                  <a:moveTo>
                    <a:pt x="0" y="0"/>
                  </a:moveTo>
                  <a:lnTo>
                    <a:pt x="95250" y="777875"/>
                  </a:lnTo>
                  <a:lnTo>
                    <a:pt x="193675" y="777875"/>
                  </a:lnTo>
                  <a:lnTo>
                    <a:pt x="241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rgbClr val="19741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CDCABC-E5A5-B54B-B13E-86AA31342ADF}"/>
                </a:ext>
              </a:extLst>
            </p:cNvPr>
            <p:cNvSpPr/>
            <p:nvPr/>
          </p:nvSpPr>
          <p:spPr>
            <a:xfrm>
              <a:off x="2850974" y="4147273"/>
              <a:ext cx="83512" cy="83512"/>
            </a:xfrm>
            <a:prstGeom prst="ellipse">
              <a:avLst/>
            </a:prstGeom>
            <a:solidFill>
              <a:srgbClr val="FF9300"/>
            </a:solidFill>
            <a:ln w="15875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8F5193-04FA-EC4D-A6FD-E7E3D27D95E4}"/>
                </a:ext>
              </a:extLst>
            </p:cNvPr>
            <p:cNvSpPr txBox="1"/>
            <p:nvPr/>
          </p:nvSpPr>
          <p:spPr>
            <a:xfrm>
              <a:off x="3036671" y="3116469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2E2B9DB-DE57-254F-9AE2-CF433BB3FD90}"/>
                </a:ext>
              </a:extLst>
            </p:cNvPr>
            <p:cNvCxnSpPr/>
            <p:nvPr/>
          </p:nvCxnSpPr>
          <p:spPr bwMode="auto">
            <a:xfrm flipH="1" flipV="1">
              <a:off x="2756101" y="3644582"/>
              <a:ext cx="10187" cy="7969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DC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EF5FDEE-33CB-3948-8D0A-3C08C8B2ECDA}"/>
                </a:ext>
              </a:extLst>
            </p:cNvPr>
            <p:cNvSpPr txBox="1"/>
            <p:nvPr/>
          </p:nvSpPr>
          <p:spPr>
            <a:xfrm>
              <a:off x="3027918" y="3221497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3A301B-509F-6746-89AC-130F1E0A2E99}"/>
                </a:ext>
              </a:extLst>
            </p:cNvPr>
            <p:cNvSpPr txBox="1"/>
            <p:nvPr/>
          </p:nvSpPr>
          <p:spPr>
            <a:xfrm>
              <a:off x="3019166" y="3326524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27B57D-5174-8045-87B1-F7B8A22C10FA}"/>
                </a:ext>
              </a:extLst>
            </p:cNvPr>
            <p:cNvSpPr txBox="1"/>
            <p:nvPr/>
          </p:nvSpPr>
          <p:spPr>
            <a:xfrm>
              <a:off x="3010414" y="3431552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46C9131-F357-CE41-93B5-0793AC0282BC}"/>
                </a:ext>
              </a:extLst>
            </p:cNvPr>
            <p:cNvSpPr txBox="1"/>
            <p:nvPr/>
          </p:nvSpPr>
          <p:spPr>
            <a:xfrm>
              <a:off x="3001661" y="3536579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2552DD-2F06-8147-A06D-063C7AF0C3F1}"/>
                </a:ext>
              </a:extLst>
            </p:cNvPr>
            <p:cNvSpPr txBox="1"/>
            <p:nvPr/>
          </p:nvSpPr>
          <p:spPr>
            <a:xfrm>
              <a:off x="2992909" y="3641607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4959639-FB2B-9D43-80ED-789A9BED2A1D}"/>
                </a:ext>
              </a:extLst>
            </p:cNvPr>
            <p:cNvSpPr txBox="1"/>
            <p:nvPr/>
          </p:nvSpPr>
          <p:spPr>
            <a:xfrm>
              <a:off x="2984157" y="3746634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51D789-B534-EC49-9DCE-4CDBEAFFFCF4}"/>
                </a:ext>
              </a:extLst>
            </p:cNvPr>
            <p:cNvSpPr txBox="1"/>
            <p:nvPr/>
          </p:nvSpPr>
          <p:spPr>
            <a:xfrm>
              <a:off x="2975405" y="3851662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36FA93-B143-3641-9FA2-10D9EC8B61D6}"/>
                </a:ext>
              </a:extLst>
            </p:cNvPr>
            <p:cNvSpPr txBox="1"/>
            <p:nvPr/>
          </p:nvSpPr>
          <p:spPr>
            <a:xfrm>
              <a:off x="2966652" y="3956689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1EA657-8B6D-2642-97CF-EA523B61CF3E}"/>
                </a:ext>
              </a:extLst>
            </p:cNvPr>
            <p:cNvSpPr txBox="1"/>
            <p:nvPr/>
          </p:nvSpPr>
          <p:spPr>
            <a:xfrm>
              <a:off x="2957900" y="4061717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275CC15-A330-E046-9E11-9FF745C660E2}"/>
                </a:ext>
              </a:extLst>
            </p:cNvPr>
            <p:cNvSpPr txBox="1"/>
            <p:nvPr/>
          </p:nvSpPr>
          <p:spPr>
            <a:xfrm>
              <a:off x="2949148" y="4166744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2501CA-56F7-C348-B077-9F1B91B18FC1}"/>
                </a:ext>
              </a:extLst>
            </p:cNvPr>
            <p:cNvSpPr txBox="1"/>
            <p:nvPr/>
          </p:nvSpPr>
          <p:spPr>
            <a:xfrm>
              <a:off x="2879153" y="4166743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AF1056-3620-CC44-A3F6-D43EBB49965B}"/>
                </a:ext>
              </a:extLst>
            </p:cNvPr>
            <p:cNvSpPr txBox="1"/>
            <p:nvPr/>
          </p:nvSpPr>
          <p:spPr>
            <a:xfrm>
              <a:off x="2798942" y="4166741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3B45917-0D54-A648-8E54-D251252B4440}"/>
                </a:ext>
              </a:extLst>
            </p:cNvPr>
            <p:cNvSpPr txBox="1"/>
            <p:nvPr/>
          </p:nvSpPr>
          <p:spPr>
            <a:xfrm>
              <a:off x="2772708" y="4070465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F6988E-06B2-954F-901E-F5EEB97A3576}"/>
                </a:ext>
              </a:extLst>
            </p:cNvPr>
            <p:cNvSpPr txBox="1"/>
            <p:nvPr/>
          </p:nvSpPr>
          <p:spPr>
            <a:xfrm>
              <a:off x="2750851" y="3961060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47DC9B-5EAB-1041-9849-1572E7B516E4}"/>
                </a:ext>
              </a:extLst>
            </p:cNvPr>
            <p:cNvSpPr txBox="1"/>
            <p:nvPr/>
          </p:nvSpPr>
          <p:spPr>
            <a:xfrm>
              <a:off x="2733370" y="3856031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BE5C0ED-FA39-F242-859B-BCA35FE149F8}"/>
                </a:ext>
              </a:extLst>
            </p:cNvPr>
            <p:cNvSpPr txBox="1"/>
            <p:nvPr/>
          </p:nvSpPr>
          <p:spPr>
            <a:xfrm>
              <a:off x="2711512" y="3750533"/>
              <a:ext cx="75194" cy="897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24D0A6E-F9A4-D94F-9E48-596A7E3683AB}"/>
                </a:ext>
              </a:extLst>
            </p:cNvPr>
            <p:cNvSpPr txBox="1"/>
            <p:nvPr/>
          </p:nvSpPr>
          <p:spPr>
            <a:xfrm>
              <a:off x="2694031" y="3645973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C4B7157-8DDE-FA45-AD65-CA86E24B2792}"/>
                </a:ext>
              </a:extLst>
            </p:cNvPr>
            <p:cNvSpPr txBox="1"/>
            <p:nvPr/>
          </p:nvSpPr>
          <p:spPr>
            <a:xfrm>
              <a:off x="2676968" y="3533472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8D12FAE-0A8B-8B4B-A2E8-43C1AE9ACA46}"/>
                </a:ext>
              </a:extLst>
            </p:cNvPr>
            <p:cNvSpPr txBox="1"/>
            <p:nvPr/>
          </p:nvSpPr>
          <p:spPr>
            <a:xfrm>
              <a:off x="2659904" y="3434100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90D201-18F5-A64B-9241-F1266C0B5C7C}"/>
                </a:ext>
              </a:extLst>
            </p:cNvPr>
            <p:cNvSpPr txBox="1"/>
            <p:nvPr/>
          </p:nvSpPr>
          <p:spPr>
            <a:xfrm>
              <a:off x="2642841" y="3334728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1EBD182-756F-9743-B148-240A31101138}"/>
                </a:ext>
              </a:extLst>
            </p:cNvPr>
            <p:cNvSpPr txBox="1"/>
            <p:nvPr/>
          </p:nvSpPr>
          <p:spPr>
            <a:xfrm>
              <a:off x="2634529" y="3226603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2E9C6FB-FD08-2348-B9E9-8F3F223BB4BD}"/>
                </a:ext>
              </a:extLst>
            </p:cNvPr>
            <p:cNvSpPr txBox="1"/>
            <p:nvPr/>
          </p:nvSpPr>
          <p:spPr>
            <a:xfrm>
              <a:off x="2621842" y="3114103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3890817-E5C1-7542-A339-F1232FE8D059}"/>
                </a:ext>
              </a:extLst>
            </p:cNvPr>
            <p:cNvSpPr txBox="1"/>
            <p:nvPr/>
          </p:nvSpPr>
          <p:spPr>
            <a:xfrm>
              <a:off x="3040107" y="3034723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64A5FE1-2A07-7948-ADD4-FED6A864CABF}"/>
                </a:ext>
              </a:extLst>
            </p:cNvPr>
            <p:cNvSpPr txBox="1"/>
            <p:nvPr/>
          </p:nvSpPr>
          <p:spPr>
            <a:xfrm>
              <a:off x="2970112" y="3034721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3E8D156-6548-B14F-8E0F-B0E9EE256626}"/>
                </a:ext>
              </a:extLst>
            </p:cNvPr>
            <p:cNvSpPr txBox="1"/>
            <p:nvPr/>
          </p:nvSpPr>
          <p:spPr>
            <a:xfrm>
              <a:off x="2889901" y="3034720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784AFCE-BF8A-7E48-847A-6537F76FC921}"/>
                </a:ext>
              </a:extLst>
            </p:cNvPr>
            <p:cNvSpPr txBox="1"/>
            <p:nvPr/>
          </p:nvSpPr>
          <p:spPr>
            <a:xfrm>
              <a:off x="2813283" y="3034968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7D800F6-C4F6-8840-9487-17E0B85393A0}"/>
                </a:ext>
              </a:extLst>
            </p:cNvPr>
            <p:cNvSpPr txBox="1"/>
            <p:nvPr/>
          </p:nvSpPr>
          <p:spPr>
            <a:xfrm>
              <a:off x="2743288" y="3034967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093B9A-84E8-4749-9A4D-4CBAB8DEE0DF}"/>
                </a:ext>
              </a:extLst>
            </p:cNvPr>
            <p:cNvSpPr txBox="1"/>
            <p:nvPr/>
          </p:nvSpPr>
          <p:spPr>
            <a:xfrm>
              <a:off x="2663077" y="3034965"/>
              <a:ext cx="68462" cy="81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x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3DBB45D-68F1-5A42-AA12-1259BA06E22F}"/>
              </a:ext>
            </a:extLst>
          </p:cNvPr>
          <p:cNvSpPr txBox="1"/>
          <p:nvPr/>
        </p:nvSpPr>
        <p:spPr>
          <a:xfrm>
            <a:off x="4515694" y="59436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Development by Jacky </a:t>
            </a:r>
            <a:r>
              <a:rPr lang="en-US" sz="1800" kern="1000" spc="30" dirty="0" err="1">
                <a:latin typeface="+mn-lt"/>
                <a:cs typeface="Franklin Gothic Book"/>
              </a:rPr>
              <a:t>Mazet</a:t>
            </a:r>
            <a:r>
              <a:rPr lang="en-US" sz="1800" kern="1000" spc="30" dirty="0">
                <a:latin typeface="+mn-lt"/>
                <a:cs typeface="Franklin Gothic Book"/>
              </a:rPr>
              <a:t> (CERN)</a:t>
            </a:r>
          </a:p>
        </p:txBody>
      </p:sp>
    </p:spTree>
    <p:extLst>
      <p:ext uri="{BB962C8B-B14F-4D97-AF65-F5344CB8AC3E}">
        <p14:creationId xmlns:p14="http://schemas.microsoft.com/office/powerpoint/2010/main" val="1075908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2F95-9E77-9E4C-86DD-D8FE5615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99B4A-3E29-6541-AD38-366A15C94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B20C807C-1890-F14E-9BEB-BFE774AF9A69}"/>
              </a:ext>
            </a:extLst>
          </p:cNvPr>
          <p:cNvGrpSpPr/>
          <p:nvPr/>
        </p:nvGrpSpPr>
        <p:grpSpPr>
          <a:xfrm>
            <a:off x="948987" y="908720"/>
            <a:ext cx="7943493" cy="4802238"/>
            <a:chOff x="540107" y="1012678"/>
            <a:chExt cx="8568397" cy="518002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88F9405-80D2-B548-87DF-5DBFF7E76FCA}"/>
                </a:ext>
              </a:extLst>
            </p:cNvPr>
            <p:cNvCxnSpPr/>
            <p:nvPr/>
          </p:nvCxnSpPr>
          <p:spPr bwMode="auto">
            <a:xfrm>
              <a:off x="7670774" y="2138279"/>
              <a:ext cx="80130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F4CA4C2-909E-5D4F-8810-1796AC814900}"/>
                </a:ext>
              </a:extLst>
            </p:cNvPr>
            <p:cNvCxnSpPr/>
            <p:nvPr/>
          </p:nvCxnSpPr>
          <p:spPr bwMode="auto">
            <a:xfrm>
              <a:off x="3841570" y="2116314"/>
              <a:ext cx="193862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701E28-A518-7B4F-8B04-023F258A09CC}"/>
                </a:ext>
              </a:extLst>
            </p:cNvPr>
            <p:cNvCxnSpPr/>
            <p:nvPr/>
          </p:nvCxnSpPr>
          <p:spPr bwMode="auto">
            <a:xfrm>
              <a:off x="1350787" y="2124507"/>
              <a:ext cx="59714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E83231A-E8BF-D94A-935B-2D15376904F3}"/>
                </a:ext>
              </a:extLst>
            </p:cNvPr>
            <p:cNvCxnSpPr/>
            <p:nvPr/>
          </p:nvCxnSpPr>
          <p:spPr bwMode="auto">
            <a:xfrm flipV="1">
              <a:off x="2406215" y="5770200"/>
              <a:ext cx="176053" cy="909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6EE45B-1CBD-DE41-B0C5-AE5D1BAD1D49}"/>
                </a:ext>
              </a:extLst>
            </p:cNvPr>
            <p:cNvCxnSpPr/>
            <p:nvPr/>
          </p:nvCxnSpPr>
          <p:spPr bwMode="auto">
            <a:xfrm>
              <a:off x="7109967" y="5092459"/>
              <a:ext cx="14433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F1FC7B4-934D-D945-882D-83BB48AADBAC}"/>
                </a:ext>
              </a:extLst>
            </p:cNvPr>
            <p:cNvCxnSpPr/>
            <p:nvPr/>
          </p:nvCxnSpPr>
          <p:spPr bwMode="auto">
            <a:xfrm>
              <a:off x="7115391" y="5797193"/>
              <a:ext cx="138911" cy="639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Picture 4" descr="Image result for ground the circuit">
              <a:extLst>
                <a:ext uri="{FF2B5EF4-FFF2-40B4-BE49-F238E27FC236}">
                  <a16:creationId xmlns:a16="http://schemas.microsoft.com/office/drawing/2014/main" id="{4D9077E3-6C11-C147-B232-E9566B264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696" y="4467432"/>
              <a:ext cx="265715" cy="34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911452-0713-B94F-A81C-6A83E5147110}"/>
                </a:ext>
              </a:extLst>
            </p:cNvPr>
            <p:cNvCxnSpPr/>
            <p:nvPr/>
          </p:nvCxnSpPr>
          <p:spPr bwMode="auto">
            <a:xfrm>
              <a:off x="3532886" y="4437112"/>
              <a:ext cx="2262317" cy="173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E95D2E-2FD2-0B44-81C9-34F97AC5506A}"/>
                </a:ext>
              </a:extLst>
            </p:cNvPr>
            <p:cNvCxnSpPr/>
            <p:nvPr/>
          </p:nvCxnSpPr>
          <p:spPr bwMode="auto">
            <a:xfrm>
              <a:off x="8697723" y="2107893"/>
              <a:ext cx="0" cy="23519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A5E1BD-61D7-4D40-A497-9F1D45CB59E6}"/>
                </a:ext>
              </a:extLst>
            </p:cNvPr>
            <p:cNvCxnSpPr/>
            <p:nvPr/>
          </p:nvCxnSpPr>
          <p:spPr bwMode="auto">
            <a:xfrm>
              <a:off x="1002956" y="2095254"/>
              <a:ext cx="0" cy="23418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5FFAE8-F578-6D47-B8CE-1BD86B911E2A}"/>
                </a:ext>
              </a:extLst>
            </p:cNvPr>
            <p:cNvCxnSpPr/>
            <p:nvPr/>
          </p:nvCxnSpPr>
          <p:spPr bwMode="auto">
            <a:xfrm flipH="1">
              <a:off x="4818756" y="2102851"/>
              <a:ext cx="2" cy="174793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6" name="Content Placeholder 5">
              <a:extLst>
                <a:ext uri="{FF2B5EF4-FFF2-40B4-BE49-F238E27FC236}">
                  <a16:creationId xmlns:a16="http://schemas.microsoft.com/office/drawing/2014/main" id="{5505F693-0EE1-B44B-AE4D-B4F24A3C2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2665138" y="726112"/>
              <a:ext cx="504056" cy="2220249"/>
            </a:xfrm>
            <a:prstGeom prst="rect">
              <a:avLst/>
            </a:prstGeom>
          </p:spPr>
        </p:pic>
        <p:pic>
          <p:nvPicPr>
            <p:cNvPr id="17" name="Content Placeholder 5">
              <a:extLst>
                <a:ext uri="{FF2B5EF4-FFF2-40B4-BE49-F238E27FC236}">
                  <a16:creationId xmlns:a16="http://schemas.microsoft.com/office/drawing/2014/main" id="{388AA399-3FB0-6B48-BD0D-879FF4F88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6496563" y="726112"/>
              <a:ext cx="504056" cy="222024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559DDC-6FC8-7744-A8FE-9DFC9C0E0746}"/>
                </a:ext>
              </a:extLst>
            </p:cNvPr>
            <p:cNvSpPr txBox="1"/>
            <p:nvPr/>
          </p:nvSpPr>
          <p:spPr>
            <a:xfrm>
              <a:off x="2078551" y="1285313"/>
              <a:ext cx="432048" cy="288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1800" b="1" kern="1000" spc="30" dirty="0">
                  <a:latin typeface="+mn-lt"/>
                  <a:cs typeface="Franklin Gothic Book"/>
                </a:rPr>
                <a:t>IL</a:t>
              </a:r>
              <a:endParaRPr lang="de-CH" sz="1800" b="1" kern="1000" spc="30" dirty="0">
                <a:latin typeface="+mn-lt"/>
                <a:cs typeface="Franklin Gothic Book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598A43-A1BC-854D-9900-FFAB0E77A467}"/>
                </a:ext>
              </a:extLst>
            </p:cNvPr>
            <p:cNvSpPr txBox="1"/>
            <p:nvPr/>
          </p:nvSpPr>
          <p:spPr>
            <a:xfrm>
              <a:off x="7083807" y="1285313"/>
              <a:ext cx="432048" cy="288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1800" b="1" kern="1000" spc="30" dirty="0">
                  <a:latin typeface="+mn-lt"/>
                  <a:cs typeface="Franklin Gothic Book"/>
                </a:rPr>
                <a:t>OL</a:t>
              </a:r>
              <a:endParaRPr lang="de-CH" sz="1800" b="1" kern="1000" spc="30" dirty="0">
                <a:latin typeface="+mn-lt"/>
                <a:cs typeface="Franklin Gothic Book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D448763-4E0E-5E4E-A462-9A551BA326FF}"/>
                </a:ext>
              </a:extLst>
            </p:cNvPr>
            <p:cNvCxnSpPr/>
            <p:nvPr/>
          </p:nvCxnSpPr>
          <p:spPr bwMode="auto">
            <a:xfrm>
              <a:off x="4118128" y="2070008"/>
              <a:ext cx="69566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50F7CE9-D4E6-F342-81CB-D4587E560305}"/>
                </a:ext>
              </a:extLst>
            </p:cNvPr>
            <p:cNvCxnSpPr/>
            <p:nvPr/>
          </p:nvCxnSpPr>
          <p:spPr bwMode="auto">
            <a:xfrm>
              <a:off x="4813791" y="2070008"/>
              <a:ext cx="69566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04F328-3187-EA44-A0E3-52138FB1BB8A}"/>
                </a:ext>
              </a:extLst>
            </p:cNvPr>
            <p:cNvSpPr txBox="1"/>
            <p:nvPr/>
          </p:nvSpPr>
          <p:spPr>
            <a:xfrm>
              <a:off x="3925279" y="2112046"/>
              <a:ext cx="432048" cy="2160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b="1" kern="1000" spc="30" dirty="0">
                  <a:solidFill>
                    <a:srgbClr val="92D050"/>
                  </a:solidFill>
                  <a:latin typeface="+mn-lt"/>
                  <a:cs typeface="Franklin Gothic Book"/>
                </a:rPr>
                <a:t>Sn </a:t>
              </a:r>
              <a:r>
                <a:rPr lang="en-US" sz="900" b="1" kern="1000" spc="30" dirty="0">
                  <a:latin typeface="+mn-lt"/>
                  <a:cs typeface="Franklin Gothic Book"/>
                </a:rPr>
                <a:t>- </a:t>
              </a:r>
              <a:r>
                <a:rPr lang="en-US" sz="900" b="1" kern="1000" spc="30" dirty="0" err="1">
                  <a:latin typeface="+mn-lt"/>
                  <a:cs typeface="Franklin Gothic Book"/>
                </a:rPr>
                <a:t>Ti</a:t>
              </a:r>
              <a:endParaRPr lang="de-CH" sz="900" b="1" kern="1000" spc="30" dirty="0">
                <a:latin typeface="+mn-lt"/>
                <a:cs typeface="Franklin Gothic Book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B38EF3-D1B3-9B43-9834-1777B790BBB6}"/>
                </a:ext>
              </a:extLst>
            </p:cNvPr>
            <p:cNvSpPr txBox="1"/>
            <p:nvPr/>
          </p:nvSpPr>
          <p:spPr>
            <a:xfrm>
              <a:off x="4597767" y="1855989"/>
              <a:ext cx="432048" cy="2160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b="1" kern="1000" spc="30" dirty="0" err="1">
                  <a:latin typeface="+mn-lt"/>
                  <a:cs typeface="Franklin Gothic Book"/>
                </a:rPr>
                <a:t>Ti</a:t>
              </a:r>
              <a:r>
                <a:rPr lang="en-US" sz="900" b="1" kern="1000" spc="30" dirty="0">
                  <a:latin typeface="+mn-lt"/>
                  <a:cs typeface="Franklin Gothic Book"/>
                </a:rPr>
                <a:t> - </a:t>
              </a:r>
              <a:r>
                <a:rPr lang="en-US" sz="900" b="1" kern="1000" spc="30" dirty="0" err="1">
                  <a:latin typeface="+mn-lt"/>
                  <a:cs typeface="Franklin Gothic Book"/>
                </a:rPr>
                <a:t>Ti</a:t>
              </a:r>
              <a:endParaRPr lang="de-CH" sz="900" b="1" kern="1000" spc="30" dirty="0">
                <a:latin typeface="+mn-lt"/>
                <a:cs typeface="Franklin Gothic Book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59EEA0-E717-464E-9414-6B29C39A7AFA}"/>
                </a:ext>
              </a:extLst>
            </p:cNvPr>
            <p:cNvSpPr txBox="1"/>
            <p:nvPr/>
          </p:nvSpPr>
          <p:spPr>
            <a:xfrm>
              <a:off x="5293429" y="2112046"/>
              <a:ext cx="432048" cy="2160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b="1" kern="1000" spc="30" dirty="0" err="1">
                  <a:latin typeface="+mn-lt"/>
                  <a:cs typeface="Franklin Gothic Book"/>
                </a:rPr>
                <a:t>Ti</a:t>
              </a:r>
              <a:r>
                <a:rPr lang="en-US" sz="900" b="1" kern="1000" spc="30" dirty="0">
                  <a:latin typeface="+mn-lt"/>
                  <a:cs typeface="Franklin Gothic Book"/>
                </a:rPr>
                <a:t> - </a:t>
              </a:r>
              <a:r>
                <a:rPr lang="en-US" sz="900" b="1" kern="1000" spc="30" dirty="0">
                  <a:solidFill>
                    <a:srgbClr val="92D050"/>
                  </a:solidFill>
                  <a:latin typeface="+mn-lt"/>
                  <a:cs typeface="Franklin Gothic Book"/>
                </a:rPr>
                <a:t>Sn</a:t>
              </a:r>
              <a:endParaRPr lang="de-CH" sz="900" b="1" kern="1000" spc="30" dirty="0">
                <a:solidFill>
                  <a:srgbClr val="92D050"/>
                </a:solidFill>
                <a:latin typeface="+mn-lt"/>
                <a:cs typeface="Franklin Gothic Book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EC3AF52-9569-514F-9F96-D98209A6D986}"/>
                </a:ext>
              </a:extLst>
            </p:cNvPr>
            <p:cNvCxnSpPr/>
            <p:nvPr/>
          </p:nvCxnSpPr>
          <p:spPr bwMode="auto">
            <a:xfrm>
              <a:off x="3868484" y="2072013"/>
              <a:ext cx="24281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FE1FBE-DDAA-8C41-BB3E-AB0011DDB115}"/>
                </a:ext>
              </a:extLst>
            </p:cNvPr>
            <p:cNvCxnSpPr/>
            <p:nvPr/>
          </p:nvCxnSpPr>
          <p:spPr bwMode="auto">
            <a:xfrm flipV="1">
              <a:off x="5551457" y="2076821"/>
              <a:ext cx="174020" cy="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2F6DB3-8828-7D47-925B-27851B9C4A71}"/>
                </a:ext>
              </a:extLst>
            </p:cNvPr>
            <p:cNvCxnSpPr/>
            <p:nvPr/>
          </p:nvCxnSpPr>
          <p:spPr bwMode="auto">
            <a:xfrm>
              <a:off x="1002956" y="2070010"/>
              <a:ext cx="69566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CAB5FF-4696-3044-BE94-BCD1E885B7B5}"/>
                </a:ext>
              </a:extLst>
            </p:cNvPr>
            <p:cNvSpPr txBox="1"/>
            <p:nvPr/>
          </p:nvSpPr>
          <p:spPr>
            <a:xfrm>
              <a:off x="1482594" y="2112048"/>
              <a:ext cx="432048" cy="2160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b="1" kern="1000" spc="30" dirty="0" err="1">
                  <a:latin typeface="+mn-lt"/>
                  <a:cs typeface="Franklin Gothic Book"/>
                </a:rPr>
                <a:t>Ti</a:t>
              </a:r>
              <a:r>
                <a:rPr lang="en-US" sz="900" b="1" kern="1000" spc="30" dirty="0">
                  <a:latin typeface="+mn-lt"/>
                  <a:cs typeface="Franklin Gothic Book"/>
                </a:rPr>
                <a:t> - </a:t>
              </a:r>
              <a:r>
                <a:rPr lang="en-US" sz="900" b="1" kern="1000" spc="30" dirty="0">
                  <a:solidFill>
                    <a:srgbClr val="92D050"/>
                  </a:solidFill>
                  <a:latin typeface="+mn-lt"/>
                  <a:cs typeface="Franklin Gothic Book"/>
                </a:rPr>
                <a:t>Sn</a:t>
              </a:r>
              <a:endParaRPr lang="de-CH" sz="900" b="1" kern="1000" spc="30" dirty="0">
                <a:solidFill>
                  <a:srgbClr val="92D050"/>
                </a:solidFill>
                <a:latin typeface="+mn-lt"/>
                <a:cs typeface="Franklin Gothic Book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D7D561-9723-6A4B-AAEB-E72F10251810}"/>
                </a:ext>
              </a:extLst>
            </p:cNvPr>
            <p:cNvCxnSpPr/>
            <p:nvPr/>
          </p:nvCxnSpPr>
          <p:spPr bwMode="auto">
            <a:xfrm flipV="1">
              <a:off x="1740622" y="2076823"/>
              <a:ext cx="174020" cy="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CB42B5-229A-184D-8040-27C8D4F63C4C}"/>
                </a:ext>
              </a:extLst>
            </p:cNvPr>
            <p:cNvCxnSpPr/>
            <p:nvPr/>
          </p:nvCxnSpPr>
          <p:spPr bwMode="auto">
            <a:xfrm>
              <a:off x="7957727" y="2076825"/>
              <a:ext cx="69566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E6E80C2-CF76-0E49-9E9D-59634EA18CFA}"/>
                </a:ext>
              </a:extLst>
            </p:cNvPr>
            <p:cNvSpPr txBox="1"/>
            <p:nvPr/>
          </p:nvSpPr>
          <p:spPr>
            <a:xfrm>
              <a:off x="7764878" y="2118863"/>
              <a:ext cx="432048" cy="2160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b="1" kern="1000" spc="30" dirty="0">
                  <a:solidFill>
                    <a:srgbClr val="92D050"/>
                  </a:solidFill>
                  <a:latin typeface="+mn-lt"/>
                  <a:cs typeface="Franklin Gothic Book"/>
                </a:rPr>
                <a:t>Sn </a:t>
              </a:r>
              <a:r>
                <a:rPr lang="en-US" sz="900" b="1" kern="1000" spc="30" dirty="0">
                  <a:latin typeface="+mn-lt"/>
                  <a:cs typeface="Franklin Gothic Book"/>
                </a:rPr>
                <a:t>- </a:t>
              </a:r>
              <a:r>
                <a:rPr lang="en-US" sz="900" b="1" kern="1000" spc="30" dirty="0" err="1">
                  <a:latin typeface="+mn-lt"/>
                  <a:cs typeface="Franklin Gothic Book"/>
                </a:rPr>
                <a:t>Ti</a:t>
              </a:r>
              <a:endParaRPr lang="de-CH" sz="900" b="1" kern="1000" spc="30" dirty="0">
                <a:latin typeface="+mn-lt"/>
                <a:cs typeface="Franklin Gothic Book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A498D41-F730-7947-978B-77DB887B5B38}"/>
                </a:ext>
              </a:extLst>
            </p:cNvPr>
            <p:cNvCxnSpPr/>
            <p:nvPr/>
          </p:nvCxnSpPr>
          <p:spPr bwMode="auto">
            <a:xfrm>
              <a:off x="7708083" y="2078830"/>
              <a:ext cx="24281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D31B90-1DD8-C846-8C60-7071BD5CADFD}"/>
                </a:ext>
              </a:extLst>
            </p:cNvPr>
            <p:cNvSpPr/>
            <p:nvPr/>
          </p:nvSpPr>
          <p:spPr bwMode="auto">
            <a:xfrm>
              <a:off x="1441114" y="1945307"/>
              <a:ext cx="462052" cy="347112"/>
            </a:xfrm>
            <a:prstGeom prst="rect">
              <a:avLst/>
            </a:prstGeom>
            <a:noFill/>
            <a:ln w="19050" cap="flat" cmpd="sng" algn="ctr">
              <a:solidFill>
                <a:srgbClr val="9A70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606C7B6-22AB-944D-AB22-BCEAF42AC7EA}"/>
                </a:ext>
              </a:extLst>
            </p:cNvPr>
            <p:cNvSpPr/>
            <p:nvPr/>
          </p:nvSpPr>
          <p:spPr bwMode="auto">
            <a:xfrm>
              <a:off x="3895275" y="1936112"/>
              <a:ext cx="462052" cy="347112"/>
            </a:xfrm>
            <a:prstGeom prst="rect">
              <a:avLst/>
            </a:prstGeom>
            <a:noFill/>
            <a:ln w="19050" cap="flat" cmpd="sng" algn="ctr">
              <a:solidFill>
                <a:srgbClr val="9A70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F53E910-E4AF-114A-AD06-8CE16161AC45}"/>
                </a:ext>
              </a:extLst>
            </p:cNvPr>
            <p:cNvSpPr/>
            <p:nvPr/>
          </p:nvSpPr>
          <p:spPr bwMode="auto">
            <a:xfrm>
              <a:off x="5263425" y="1945307"/>
              <a:ext cx="462052" cy="347112"/>
            </a:xfrm>
            <a:prstGeom prst="rect">
              <a:avLst/>
            </a:prstGeom>
            <a:noFill/>
            <a:ln w="19050" cap="flat" cmpd="sng" algn="ctr">
              <a:solidFill>
                <a:srgbClr val="9A70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B8E35B-1BD0-B94F-95B2-9B4766C9ED77}"/>
                </a:ext>
              </a:extLst>
            </p:cNvPr>
            <p:cNvSpPr/>
            <p:nvPr/>
          </p:nvSpPr>
          <p:spPr bwMode="auto">
            <a:xfrm>
              <a:off x="7735490" y="1936112"/>
              <a:ext cx="462052" cy="347112"/>
            </a:xfrm>
            <a:prstGeom prst="rect">
              <a:avLst/>
            </a:prstGeom>
            <a:noFill/>
            <a:ln w="19050" cap="flat" cmpd="sng" algn="ctr">
              <a:solidFill>
                <a:srgbClr val="9A70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7" name="Flowchart: Decision 2048">
              <a:extLst>
                <a:ext uri="{FF2B5EF4-FFF2-40B4-BE49-F238E27FC236}">
                  <a16:creationId xmlns:a16="http://schemas.microsoft.com/office/drawing/2014/main" id="{A48E7DC8-886C-8F4B-A75A-55F8E30D020D}"/>
                </a:ext>
              </a:extLst>
            </p:cNvPr>
            <p:cNvSpPr/>
            <p:nvPr/>
          </p:nvSpPr>
          <p:spPr bwMode="auto">
            <a:xfrm>
              <a:off x="958623" y="2022659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38" name="Flowchart: Decision 70">
              <a:extLst>
                <a:ext uri="{FF2B5EF4-FFF2-40B4-BE49-F238E27FC236}">
                  <a16:creationId xmlns:a16="http://schemas.microsoft.com/office/drawing/2014/main" id="{9BADFB5E-052A-3D4D-9B1E-863445450965}"/>
                </a:ext>
              </a:extLst>
            </p:cNvPr>
            <p:cNvSpPr/>
            <p:nvPr/>
          </p:nvSpPr>
          <p:spPr bwMode="auto">
            <a:xfrm>
              <a:off x="8653390" y="2025213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C4094C8-ECD5-504D-B488-7CBAA69CFFA1}"/>
                </a:ext>
              </a:extLst>
            </p:cNvPr>
            <p:cNvSpPr/>
            <p:nvPr/>
          </p:nvSpPr>
          <p:spPr bwMode="auto">
            <a:xfrm>
              <a:off x="1366827" y="2153454"/>
              <a:ext cx="401003" cy="716508"/>
            </a:xfrm>
            <a:custGeom>
              <a:avLst/>
              <a:gdLst>
                <a:gd name="connsiteX0" fmla="*/ 71201 w 401003"/>
                <a:gd name="connsiteY0" fmla="*/ 0 h 716508"/>
                <a:gd name="connsiteX1" fmla="*/ 23434 w 401003"/>
                <a:gd name="connsiteY1" fmla="*/ 300251 h 716508"/>
                <a:gd name="connsiteX2" fmla="*/ 398748 w 401003"/>
                <a:gd name="connsiteY2" fmla="*/ 552734 h 716508"/>
                <a:gd name="connsiteX3" fmla="*/ 180383 w 401003"/>
                <a:gd name="connsiteY3" fmla="*/ 716508 h 71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003" h="716508">
                  <a:moveTo>
                    <a:pt x="71201" y="0"/>
                  </a:moveTo>
                  <a:cubicBezTo>
                    <a:pt x="20022" y="104064"/>
                    <a:pt x="-31157" y="208129"/>
                    <a:pt x="23434" y="300251"/>
                  </a:cubicBezTo>
                  <a:cubicBezTo>
                    <a:pt x="78025" y="392373"/>
                    <a:pt x="372590" y="483358"/>
                    <a:pt x="398748" y="552734"/>
                  </a:cubicBezTo>
                  <a:cubicBezTo>
                    <a:pt x="424906" y="622110"/>
                    <a:pt x="215640" y="692624"/>
                    <a:pt x="180383" y="716508"/>
                  </a:cubicBezTo>
                </a:path>
              </a:pathLst>
            </a:custGeom>
            <a:noFill/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06A941C-4242-A54D-AF4F-47224AC7D2D4}"/>
                </a:ext>
              </a:extLst>
            </p:cNvPr>
            <p:cNvSpPr/>
            <p:nvPr/>
          </p:nvSpPr>
          <p:spPr bwMode="auto">
            <a:xfrm>
              <a:off x="1567329" y="2165826"/>
              <a:ext cx="401003" cy="716508"/>
            </a:xfrm>
            <a:custGeom>
              <a:avLst/>
              <a:gdLst>
                <a:gd name="connsiteX0" fmla="*/ 71201 w 401003"/>
                <a:gd name="connsiteY0" fmla="*/ 0 h 716508"/>
                <a:gd name="connsiteX1" fmla="*/ 23434 w 401003"/>
                <a:gd name="connsiteY1" fmla="*/ 300251 h 716508"/>
                <a:gd name="connsiteX2" fmla="*/ 398748 w 401003"/>
                <a:gd name="connsiteY2" fmla="*/ 552734 h 716508"/>
                <a:gd name="connsiteX3" fmla="*/ 180383 w 401003"/>
                <a:gd name="connsiteY3" fmla="*/ 716508 h 71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003" h="716508">
                  <a:moveTo>
                    <a:pt x="71201" y="0"/>
                  </a:moveTo>
                  <a:cubicBezTo>
                    <a:pt x="20022" y="104064"/>
                    <a:pt x="-31157" y="208129"/>
                    <a:pt x="23434" y="300251"/>
                  </a:cubicBezTo>
                  <a:cubicBezTo>
                    <a:pt x="78025" y="392373"/>
                    <a:pt x="372590" y="483358"/>
                    <a:pt x="398748" y="552734"/>
                  </a:cubicBezTo>
                  <a:cubicBezTo>
                    <a:pt x="424906" y="622110"/>
                    <a:pt x="215640" y="692624"/>
                    <a:pt x="180383" y="716508"/>
                  </a:cubicBezTo>
                </a:path>
              </a:pathLst>
            </a:custGeom>
            <a:noFill/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BFEDB6A-6DDA-5A4B-8C63-3C101F2C5606}"/>
                </a:ext>
              </a:extLst>
            </p:cNvPr>
            <p:cNvCxnSpPr/>
            <p:nvPr/>
          </p:nvCxnSpPr>
          <p:spPr bwMode="auto">
            <a:xfrm>
              <a:off x="1788422" y="2882334"/>
              <a:ext cx="0" cy="49483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EB19E26-AD6B-BA4F-B0CD-D0BFD7CE406F}"/>
                </a:ext>
              </a:extLst>
            </p:cNvPr>
            <p:cNvCxnSpPr/>
            <p:nvPr/>
          </p:nvCxnSpPr>
          <p:spPr bwMode="auto">
            <a:xfrm>
              <a:off x="1555777" y="2869962"/>
              <a:ext cx="0" cy="5221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Flowchart: Decision 114">
              <a:extLst>
                <a:ext uri="{FF2B5EF4-FFF2-40B4-BE49-F238E27FC236}">
                  <a16:creationId xmlns:a16="http://schemas.microsoft.com/office/drawing/2014/main" id="{0116B0E6-8915-744E-B61F-BA79D42683B6}"/>
                </a:ext>
              </a:extLst>
            </p:cNvPr>
            <p:cNvSpPr/>
            <p:nvPr/>
          </p:nvSpPr>
          <p:spPr bwMode="auto">
            <a:xfrm>
              <a:off x="1512108" y="3370152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44" name="Flowchart: Decision 115">
              <a:extLst>
                <a:ext uri="{FF2B5EF4-FFF2-40B4-BE49-F238E27FC236}">
                  <a16:creationId xmlns:a16="http://schemas.microsoft.com/office/drawing/2014/main" id="{348C2F66-E101-6D4B-BD9D-2CE5074AB855}"/>
                </a:ext>
              </a:extLst>
            </p:cNvPr>
            <p:cNvSpPr/>
            <p:nvPr/>
          </p:nvSpPr>
          <p:spPr bwMode="auto">
            <a:xfrm>
              <a:off x="1744089" y="3370152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019C201-2438-1B44-9920-2705863A5780}"/>
                </a:ext>
              </a:extLst>
            </p:cNvPr>
            <p:cNvGrpSpPr/>
            <p:nvPr/>
          </p:nvGrpSpPr>
          <p:grpSpPr>
            <a:xfrm>
              <a:off x="6501771" y="1206729"/>
              <a:ext cx="640921" cy="320720"/>
              <a:chOff x="5678396" y="1263488"/>
              <a:chExt cx="640921" cy="32072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8D8377E-E018-EC40-A7AB-C0B88D4619E0}"/>
                  </a:ext>
                </a:extLst>
              </p:cNvPr>
              <p:cNvSpPr/>
              <p:nvPr/>
            </p:nvSpPr>
            <p:spPr bwMode="auto">
              <a:xfrm>
                <a:off x="5950618" y="1518780"/>
                <a:ext cx="144016" cy="6542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6E5DD1-AB28-AD41-A507-482E8914FD6B}"/>
                  </a:ext>
                </a:extLst>
              </p:cNvPr>
              <p:cNvSpPr txBox="1"/>
              <p:nvPr/>
            </p:nvSpPr>
            <p:spPr>
              <a:xfrm>
                <a:off x="5726956" y="1321317"/>
                <a:ext cx="506340" cy="216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900" kern="1000" spc="30" dirty="0">
                    <a:solidFill>
                      <a:schemeClr val="accent3"/>
                    </a:solidFill>
                    <a:latin typeface="+mn-lt"/>
                    <a:cs typeface="Franklin Gothic Book"/>
                  </a:rPr>
                  <a:t>Heater</a:t>
                </a:r>
                <a:endParaRPr lang="de-CH" sz="900" kern="1000" spc="30" dirty="0">
                  <a:solidFill>
                    <a:schemeClr val="accent3"/>
                  </a:solidFill>
                  <a:latin typeface="+mn-lt"/>
                  <a:cs typeface="Franklin Gothic Book"/>
                </a:endParaRPr>
              </a:p>
            </p:txBody>
          </p:sp>
          <p:cxnSp>
            <p:nvCxnSpPr>
              <p:cNvPr id="48" name="Elbow Connector 47">
                <a:extLst>
                  <a:ext uri="{FF2B5EF4-FFF2-40B4-BE49-F238E27FC236}">
                    <a16:creationId xmlns:a16="http://schemas.microsoft.com/office/drawing/2014/main" id="{1901811B-2639-4D49-BBB1-CEA03C41FA38}"/>
                  </a:ext>
                </a:extLst>
              </p:cNvPr>
              <p:cNvCxnSpPr>
                <a:stCxn id="81" idx="1"/>
              </p:cNvCxnSpPr>
              <p:nvPr/>
            </p:nvCxnSpPr>
            <p:spPr bwMode="auto">
              <a:xfrm rot="10800000">
                <a:off x="5725478" y="1302114"/>
                <a:ext cx="225511" cy="249380"/>
              </a:xfrm>
              <a:prstGeom prst="bentConnector2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Elbow Connector 48">
                <a:extLst>
                  <a:ext uri="{FF2B5EF4-FFF2-40B4-BE49-F238E27FC236}">
                    <a16:creationId xmlns:a16="http://schemas.microsoft.com/office/drawing/2014/main" id="{2376A8BC-B411-464D-9CEF-032F27879C23}"/>
                  </a:ext>
                </a:extLst>
              </p:cNvPr>
              <p:cNvCxnSpPr>
                <a:stCxn id="81" idx="3"/>
              </p:cNvCxnSpPr>
              <p:nvPr/>
            </p:nvCxnSpPr>
            <p:spPr bwMode="auto">
              <a:xfrm flipV="1">
                <a:off x="6095004" y="1302113"/>
                <a:ext cx="181162" cy="249381"/>
              </a:xfrm>
              <a:prstGeom prst="bentConnector2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" name="Flowchart: Decision 175">
                <a:extLst>
                  <a:ext uri="{FF2B5EF4-FFF2-40B4-BE49-F238E27FC236}">
                    <a16:creationId xmlns:a16="http://schemas.microsoft.com/office/drawing/2014/main" id="{F0F4EBBC-1ED8-1A4D-8107-0D0057699A5A}"/>
                  </a:ext>
                </a:extLst>
              </p:cNvPr>
              <p:cNvSpPr/>
              <p:nvPr/>
            </p:nvSpPr>
            <p:spPr bwMode="auto">
              <a:xfrm>
                <a:off x="5678396" y="1264334"/>
                <a:ext cx="88667" cy="90010"/>
              </a:xfrm>
              <a:prstGeom prst="flowChartDecisi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000" b="0" i="0" u="none" strike="noStrike" cap="none" normalizeH="0" baseline="0">
                  <a:ln>
                    <a:noFill/>
                  </a:ln>
                  <a:effectLst/>
                  <a:latin typeface="Times" charset="0"/>
                </a:endParaRPr>
              </a:p>
            </p:txBody>
          </p:sp>
          <p:sp>
            <p:nvSpPr>
              <p:cNvPr id="51" name="Flowchart: Decision 176">
                <a:extLst>
                  <a:ext uri="{FF2B5EF4-FFF2-40B4-BE49-F238E27FC236}">
                    <a16:creationId xmlns:a16="http://schemas.microsoft.com/office/drawing/2014/main" id="{B00B69D6-7D32-6A47-A352-6FBFE6FE38C6}"/>
                  </a:ext>
                </a:extLst>
              </p:cNvPr>
              <p:cNvSpPr/>
              <p:nvPr/>
            </p:nvSpPr>
            <p:spPr bwMode="auto">
              <a:xfrm>
                <a:off x="6230650" y="1263488"/>
                <a:ext cx="88667" cy="90010"/>
              </a:xfrm>
              <a:prstGeom prst="flowChartDecisi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000" b="0" i="0" u="none" strike="noStrike" cap="none" normalizeH="0" baseline="0">
                  <a:ln>
                    <a:noFill/>
                  </a:ln>
                  <a:effectLst/>
                  <a:latin typeface="Times" charset="0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8E5FE32-0DB0-0548-8B6C-9698F5557F46}"/>
                </a:ext>
              </a:extLst>
            </p:cNvPr>
            <p:cNvSpPr/>
            <p:nvPr/>
          </p:nvSpPr>
          <p:spPr bwMode="auto">
            <a:xfrm>
              <a:off x="1576461" y="1778746"/>
              <a:ext cx="215501" cy="10902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E865F0B-1571-224C-8AC1-F7CF7927CF84}"/>
                </a:ext>
              </a:extLst>
            </p:cNvPr>
            <p:cNvSpPr/>
            <p:nvPr/>
          </p:nvSpPr>
          <p:spPr bwMode="auto">
            <a:xfrm>
              <a:off x="5388184" y="1778750"/>
              <a:ext cx="215501" cy="10902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C2273E9-8EB3-9146-871B-30EEA73AE25F}"/>
                </a:ext>
              </a:extLst>
            </p:cNvPr>
            <p:cNvSpPr txBox="1"/>
            <p:nvPr/>
          </p:nvSpPr>
          <p:spPr>
            <a:xfrm>
              <a:off x="1512108" y="1581232"/>
              <a:ext cx="344206" cy="180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Franklin Gothic Book"/>
                </a:rPr>
                <a:t>AE</a:t>
              </a:r>
              <a:endParaRPr lang="de-CH" sz="900" kern="1000" spc="30" dirty="0">
                <a:solidFill>
                  <a:schemeClr val="accent1">
                    <a:lumMod val="75000"/>
                  </a:schemeClr>
                </a:solidFill>
                <a:latin typeface="+mn-lt"/>
                <a:cs typeface="Franklin Gothic Book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198F4C4-51B5-BB42-93D4-70FF92F30E61}"/>
                </a:ext>
              </a:extLst>
            </p:cNvPr>
            <p:cNvSpPr txBox="1"/>
            <p:nvPr/>
          </p:nvSpPr>
          <p:spPr>
            <a:xfrm>
              <a:off x="5320537" y="1573344"/>
              <a:ext cx="344206" cy="180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Franklin Gothic Book"/>
                </a:rPr>
                <a:t>AE</a:t>
              </a:r>
              <a:endParaRPr lang="de-CH" sz="900" kern="1000" spc="30" dirty="0">
                <a:solidFill>
                  <a:schemeClr val="accent1">
                    <a:lumMod val="75000"/>
                  </a:schemeClr>
                </a:solidFill>
                <a:latin typeface="+mn-lt"/>
                <a:cs typeface="Franklin Gothic Book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7DE3CA-A79A-5D42-8E41-3004CA5ACE48}"/>
                </a:ext>
              </a:extLst>
            </p:cNvPr>
            <p:cNvSpPr txBox="1"/>
            <p:nvPr/>
          </p:nvSpPr>
          <p:spPr>
            <a:xfrm>
              <a:off x="4073730" y="3802755"/>
              <a:ext cx="699585" cy="2160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lt"/>
                  <a:cs typeface="Franklin Gothic Book"/>
                </a:rPr>
                <a:t>CLIQ leads</a:t>
              </a:r>
              <a:endParaRPr lang="de-CH" sz="900" kern="1000" spc="3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Franklin Gothic Book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DB26410-FB4E-854F-AE77-995694E3F24C}"/>
                </a:ext>
              </a:extLst>
            </p:cNvPr>
            <p:cNvGrpSpPr/>
            <p:nvPr/>
          </p:nvGrpSpPr>
          <p:grpSpPr>
            <a:xfrm>
              <a:off x="1947934" y="1707485"/>
              <a:ext cx="1896026" cy="422247"/>
              <a:chOff x="1730559" y="1707485"/>
              <a:chExt cx="1896026" cy="42224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E303131-5E5D-AE4C-9755-80992F322613}"/>
                  </a:ext>
                </a:extLst>
              </p:cNvPr>
              <p:cNvGrpSpPr/>
              <p:nvPr/>
            </p:nvGrpSpPr>
            <p:grpSpPr>
              <a:xfrm>
                <a:off x="1730559" y="1707485"/>
                <a:ext cx="1749620" cy="422247"/>
                <a:chOff x="1730559" y="1707485"/>
                <a:chExt cx="1749620" cy="422247"/>
              </a:xfrm>
            </p:grpSpPr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A7264078-58C9-5F40-90FC-5A38FC9C4217}"/>
                    </a:ext>
                  </a:extLst>
                </p:cNvPr>
                <p:cNvSpPr/>
                <p:nvPr/>
              </p:nvSpPr>
              <p:spPr bwMode="auto">
                <a:xfrm>
                  <a:off x="1910687" y="1707485"/>
                  <a:ext cx="1569492" cy="191069"/>
                </a:xfrm>
                <a:custGeom>
                  <a:avLst/>
                  <a:gdLst>
                    <a:gd name="connsiteX0" fmla="*/ 0 w 1569492"/>
                    <a:gd name="connsiteY0" fmla="*/ 170597 h 191069"/>
                    <a:gd name="connsiteX1" fmla="*/ 68238 w 1569492"/>
                    <a:gd name="connsiteY1" fmla="*/ 6824 h 191069"/>
                    <a:gd name="connsiteX2" fmla="*/ 150125 w 1569492"/>
                    <a:gd name="connsiteY2" fmla="*/ 170597 h 191069"/>
                    <a:gd name="connsiteX3" fmla="*/ 266131 w 1569492"/>
                    <a:gd name="connsiteY3" fmla="*/ 20472 h 191069"/>
                    <a:gd name="connsiteX4" fmla="*/ 348017 w 1569492"/>
                    <a:gd name="connsiteY4" fmla="*/ 177421 h 191069"/>
                    <a:gd name="connsiteX5" fmla="*/ 464023 w 1569492"/>
                    <a:gd name="connsiteY5" fmla="*/ 6824 h 191069"/>
                    <a:gd name="connsiteX6" fmla="*/ 559558 w 1569492"/>
                    <a:gd name="connsiteY6" fmla="*/ 177421 h 191069"/>
                    <a:gd name="connsiteX7" fmla="*/ 641444 w 1569492"/>
                    <a:gd name="connsiteY7" fmla="*/ 6824 h 191069"/>
                    <a:gd name="connsiteX8" fmla="*/ 743803 w 1569492"/>
                    <a:gd name="connsiteY8" fmla="*/ 177421 h 191069"/>
                    <a:gd name="connsiteX9" fmla="*/ 866632 w 1569492"/>
                    <a:gd name="connsiteY9" fmla="*/ 6824 h 191069"/>
                    <a:gd name="connsiteX10" fmla="*/ 948519 w 1569492"/>
                    <a:gd name="connsiteY10" fmla="*/ 184245 h 191069"/>
                    <a:gd name="connsiteX11" fmla="*/ 1044053 w 1569492"/>
                    <a:gd name="connsiteY11" fmla="*/ 6824 h 191069"/>
                    <a:gd name="connsiteX12" fmla="*/ 1139588 w 1569492"/>
                    <a:gd name="connsiteY12" fmla="*/ 184245 h 191069"/>
                    <a:gd name="connsiteX13" fmla="*/ 1255594 w 1569492"/>
                    <a:gd name="connsiteY13" fmla="*/ 0 h 191069"/>
                    <a:gd name="connsiteX14" fmla="*/ 1344304 w 1569492"/>
                    <a:gd name="connsiteY14" fmla="*/ 184245 h 191069"/>
                    <a:gd name="connsiteX15" fmla="*/ 1446662 w 1569492"/>
                    <a:gd name="connsiteY15" fmla="*/ 6824 h 191069"/>
                    <a:gd name="connsiteX16" fmla="*/ 1569492 w 1569492"/>
                    <a:gd name="connsiteY16" fmla="*/ 191069 h 19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69492" h="191069">
                      <a:moveTo>
                        <a:pt x="0" y="170597"/>
                      </a:moveTo>
                      <a:cubicBezTo>
                        <a:pt x="21608" y="88710"/>
                        <a:pt x="43217" y="6824"/>
                        <a:pt x="68238" y="6824"/>
                      </a:cubicBezTo>
                      <a:cubicBezTo>
                        <a:pt x="93259" y="6824"/>
                        <a:pt x="117143" y="168322"/>
                        <a:pt x="150125" y="170597"/>
                      </a:cubicBezTo>
                      <a:cubicBezTo>
                        <a:pt x="183107" y="172872"/>
                        <a:pt x="233149" y="19335"/>
                        <a:pt x="266131" y="20472"/>
                      </a:cubicBezTo>
                      <a:cubicBezTo>
                        <a:pt x="299113" y="21609"/>
                        <a:pt x="315035" y="179696"/>
                        <a:pt x="348017" y="177421"/>
                      </a:cubicBezTo>
                      <a:cubicBezTo>
                        <a:pt x="380999" y="175146"/>
                        <a:pt x="428766" y="6824"/>
                        <a:pt x="464023" y="6824"/>
                      </a:cubicBezTo>
                      <a:cubicBezTo>
                        <a:pt x="499280" y="6824"/>
                        <a:pt x="529988" y="177421"/>
                        <a:pt x="559558" y="177421"/>
                      </a:cubicBezTo>
                      <a:cubicBezTo>
                        <a:pt x="589128" y="177421"/>
                        <a:pt x="610737" y="6824"/>
                        <a:pt x="641444" y="6824"/>
                      </a:cubicBezTo>
                      <a:cubicBezTo>
                        <a:pt x="672151" y="6824"/>
                        <a:pt x="706272" y="177421"/>
                        <a:pt x="743803" y="177421"/>
                      </a:cubicBezTo>
                      <a:cubicBezTo>
                        <a:pt x="781334" y="177421"/>
                        <a:pt x="832513" y="5687"/>
                        <a:pt x="866632" y="6824"/>
                      </a:cubicBezTo>
                      <a:cubicBezTo>
                        <a:pt x="900751" y="7961"/>
                        <a:pt x="918949" y="184245"/>
                        <a:pt x="948519" y="184245"/>
                      </a:cubicBezTo>
                      <a:cubicBezTo>
                        <a:pt x="978089" y="184245"/>
                        <a:pt x="1012208" y="6824"/>
                        <a:pt x="1044053" y="6824"/>
                      </a:cubicBezTo>
                      <a:cubicBezTo>
                        <a:pt x="1075898" y="6824"/>
                        <a:pt x="1104331" y="185382"/>
                        <a:pt x="1139588" y="184245"/>
                      </a:cubicBezTo>
                      <a:cubicBezTo>
                        <a:pt x="1174845" y="183108"/>
                        <a:pt x="1221475" y="0"/>
                        <a:pt x="1255594" y="0"/>
                      </a:cubicBezTo>
                      <a:cubicBezTo>
                        <a:pt x="1289713" y="0"/>
                        <a:pt x="1312459" y="183108"/>
                        <a:pt x="1344304" y="184245"/>
                      </a:cubicBezTo>
                      <a:cubicBezTo>
                        <a:pt x="1376149" y="185382"/>
                        <a:pt x="1409131" y="5687"/>
                        <a:pt x="1446662" y="6824"/>
                      </a:cubicBezTo>
                      <a:cubicBezTo>
                        <a:pt x="1484193" y="7961"/>
                        <a:pt x="1536510" y="120556"/>
                        <a:pt x="1569492" y="191069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AEC7144D-7A1D-A945-BB20-B80F15B750EF}"/>
                    </a:ext>
                  </a:extLst>
                </p:cNvPr>
                <p:cNvGrpSpPr/>
                <p:nvPr/>
              </p:nvGrpSpPr>
              <p:grpSpPr>
                <a:xfrm>
                  <a:off x="1730559" y="1876022"/>
                  <a:ext cx="184623" cy="253710"/>
                  <a:chOff x="1726064" y="1887777"/>
                  <a:chExt cx="184623" cy="253710"/>
                </a:xfrm>
              </p:grpSpPr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461ABD59-CC6B-3845-9A6F-F1A73545A5C3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1726064" y="1887778"/>
                    <a:ext cx="0" cy="25370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5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B62D6415-7B1A-C147-8E7F-362D8DECD3A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726064" y="1887777"/>
                    <a:ext cx="18462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5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3A5A413-01C1-B340-AE69-F374D907D59C}"/>
                  </a:ext>
                </a:extLst>
              </p:cNvPr>
              <p:cNvCxnSpPr/>
              <p:nvPr/>
            </p:nvCxnSpPr>
            <p:spPr bwMode="auto">
              <a:xfrm>
                <a:off x="3480179" y="1898554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12A76DB-2775-2946-B499-6C7EBB8F9CCA}"/>
                  </a:ext>
                </a:extLst>
              </p:cNvPr>
              <p:cNvCxnSpPr/>
              <p:nvPr/>
            </p:nvCxnSpPr>
            <p:spPr bwMode="auto">
              <a:xfrm>
                <a:off x="3626585" y="1887777"/>
                <a:ext cx="0" cy="23108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F24E2D1-FEEB-5049-89D8-0E93190EC257}"/>
                </a:ext>
              </a:extLst>
            </p:cNvPr>
            <p:cNvGrpSpPr/>
            <p:nvPr/>
          </p:nvGrpSpPr>
          <p:grpSpPr>
            <a:xfrm>
              <a:off x="5779302" y="1685646"/>
              <a:ext cx="1893636" cy="422247"/>
              <a:chOff x="1730559" y="1707485"/>
              <a:chExt cx="1893636" cy="422247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FC2428B-F3BC-BA4D-8854-AADBDB4EA256}"/>
                  </a:ext>
                </a:extLst>
              </p:cNvPr>
              <p:cNvGrpSpPr/>
              <p:nvPr/>
            </p:nvGrpSpPr>
            <p:grpSpPr>
              <a:xfrm>
                <a:off x="1730559" y="1707485"/>
                <a:ext cx="1749620" cy="422247"/>
                <a:chOff x="1730559" y="1707485"/>
                <a:chExt cx="1749620" cy="422247"/>
              </a:xfrm>
            </p:grpSpPr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B902AB3F-B90E-1E4D-A167-8AD8B35C0F9A}"/>
                    </a:ext>
                  </a:extLst>
                </p:cNvPr>
                <p:cNvSpPr/>
                <p:nvPr/>
              </p:nvSpPr>
              <p:spPr bwMode="auto">
                <a:xfrm>
                  <a:off x="1910687" y="1707485"/>
                  <a:ext cx="1569492" cy="191069"/>
                </a:xfrm>
                <a:custGeom>
                  <a:avLst/>
                  <a:gdLst>
                    <a:gd name="connsiteX0" fmla="*/ 0 w 1569492"/>
                    <a:gd name="connsiteY0" fmla="*/ 170597 h 191069"/>
                    <a:gd name="connsiteX1" fmla="*/ 68238 w 1569492"/>
                    <a:gd name="connsiteY1" fmla="*/ 6824 h 191069"/>
                    <a:gd name="connsiteX2" fmla="*/ 150125 w 1569492"/>
                    <a:gd name="connsiteY2" fmla="*/ 170597 h 191069"/>
                    <a:gd name="connsiteX3" fmla="*/ 266131 w 1569492"/>
                    <a:gd name="connsiteY3" fmla="*/ 20472 h 191069"/>
                    <a:gd name="connsiteX4" fmla="*/ 348017 w 1569492"/>
                    <a:gd name="connsiteY4" fmla="*/ 177421 h 191069"/>
                    <a:gd name="connsiteX5" fmla="*/ 464023 w 1569492"/>
                    <a:gd name="connsiteY5" fmla="*/ 6824 h 191069"/>
                    <a:gd name="connsiteX6" fmla="*/ 559558 w 1569492"/>
                    <a:gd name="connsiteY6" fmla="*/ 177421 h 191069"/>
                    <a:gd name="connsiteX7" fmla="*/ 641444 w 1569492"/>
                    <a:gd name="connsiteY7" fmla="*/ 6824 h 191069"/>
                    <a:gd name="connsiteX8" fmla="*/ 743803 w 1569492"/>
                    <a:gd name="connsiteY8" fmla="*/ 177421 h 191069"/>
                    <a:gd name="connsiteX9" fmla="*/ 866632 w 1569492"/>
                    <a:gd name="connsiteY9" fmla="*/ 6824 h 191069"/>
                    <a:gd name="connsiteX10" fmla="*/ 948519 w 1569492"/>
                    <a:gd name="connsiteY10" fmla="*/ 184245 h 191069"/>
                    <a:gd name="connsiteX11" fmla="*/ 1044053 w 1569492"/>
                    <a:gd name="connsiteY11" fmla="*/ 6824 h 191069"/>
                    <a:gd name="connsiteX12" fmla="*/ 1139588 w 1569492"/>
                    <a:gd name="connsiteY12" fmla="*/ 184245 h 191069"/>
                    <a:gd name="connsiteX13" fmla="*/ 1255594 w 1569492"/>
                    <a:gd name="connsiteY13" fmla="*/ 0 h 191069"/>
                    <a:gd name="connsiteX14" fmla="*/ 1344304 w 1569492"/>
                    <a:gd name="connsiteY14" fmla="*/ 184245 h 191069"/>
                    <a:gd name="connsiteX15" fmla="*/ 1446662 w 1569492"/>
                    <a:gd name="connsiteY15" fmla="*/ 6824 h 191069"/>
                    <a:gd name="connsiteX16" fmla="*/ 1569492 w 1569492"/>
                    <a:gd name="connsiteY16" fmla="*/ 191069 h 19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69492" h="191069">
                      <a:moveTo>
                        <a:pt x="0" y="170597"/>
                      </a:moveTo>
                      <a:cubicBezTo>
                        <a:pt x="21608" y="88710"/>
                        <a:pt x="43217" y="6824"/>
                        <a:pt x="68238" y="6824"/>
                      </a:cubicBezTo>
                      <a:cubicBezTo>
                        <a:pt x="93259" y="6824"/>
                        <a:pt x="117143" y="168322"/>
                        <a:pt x="150125" y="170597"/>
                      </a:cubicBezTo>
                      <a:cubicBezTo>
                        <a:pt x="183107" y="172872"/>
                        <a:pt x="233149" y="19335"/>
                        <a:pt x="266131" y="20472"/>
                      </a:cubicBezTo>
                      <a:cubicBezTo>
                        <a:pt x="299113" y="21609"/>
                        <a:pt x="315035" y="179696"/>
                        <a:pt x="348017" y="177421"/>
                      </a:cubicBezTo>
                      <a:cubicBezTo>
                        <a:pt x="380999" y="175146"/>
                        <a:pt x="428766" y="6824"/>
                        <a:pt x="464023" y="6824"/>
                      </a:cubicBezTo>
                      <a:cubicBezTo>
                        <a:pt x="499280" y="6824"/>
                        <a:pt x="529988" y="177421"/>
                        <a:pt x="559558" y="177421"/>
                      </a:cubicBezTo>
                      <a:cubicBezTo>
                        <a:pt x="589128" y="177421"/>
                        <a:pt x="610737" y="6824"/>
                        <a:pt x="641444" y="6824"/>
                      </a:cubicBezTo>
                      <a:cubicBezTo>
                        <a:pt x="672151" y="6824"/>
                        <a:pt x="706272" y="177421"/>
                        <a:pt x="743803" y="177421"/>
                      </a:cubicBezTo>
                      <a:cubicBezTo>
                        <a:pt x="781334" y="177421"/>
                        <a:pt x="832513" y="5687"/>
                        <a:pt x="866632" y="6824"/>
                      </a:cubicBezTo>
                      <a:cubicBezTo>
                        <a:pt x="900751" y="7961"/>
                        <a:pt x="918949" y="184245"/>
                        <a:pt x="948519" y="184245"/>
                      </a:cubicBezTo>
                      <a:cubicBezTo>
                        <a:pt x="978089" y="184245"/>
                        <a:pt x="1012208" y="6824"/>
                        <a:pt x="1044053" y="6824"/>
                      </a:cubicBezTo>
                      <a:cubicBezTo>
                        <a:pt x="1075898" y="6824"/>
                        <a:pt x="1104331" y="185382"/>
                        <a:pt x="1139588" y="184245"/>
                      </a:cubicBezTo>
                      <a:cubicBezTo>
                        <a:pt x="1174845" y="183108"/>
                        <a:pt x="1221475" y="0"/>
                        <a:pt x="1255594" y="0"/>
                      </a:cubicBezTo>
                      <a:cubicBezTo>
                        <a:pt x="1289713" y="0"/>
                        <a:pt x="1312459" y="183108"/>
                        <a:pt x="1344304" y="184245"/>
                      </a:cubicBezTo>
                      <a:cubicBezTo>
                        <a:pt x="1376149" y="185382"/>
                        <a:pt x="1409131" y="5687"/>
                        <a:pt x="1446662" y="6824"/>
                      </a:cubicBezTo>
                      <a:cubicBezTo>
                        <a:pt x="1484193" y="7961"/>
                        <a:pt x="1536510" y="120556"/>
                        <a:pt x="1569492" y="191069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DC02C08A-8D0A-934C-8E9E-6EB8FEAD70A2}"/>
                    </a:ext>
                  </a:extLst>
                </p:cNvPr>
                <p:cNvGrpSpPr/>
                <p:nvPr/>
              </p:nvGrpSpPr>
              <p:grpSpPr>
                <a:xfrm>
                  <a:off x="1730559" y="1876022"/>
                  <a:ext cx="184623" cy="253710"/>
                  <a:chOff x="1726064" y="1887777"/>
                  <a:chExt cx="184623" cy="253710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6A1624B3-2E3C-3B46-AE35-EAF20FA449A9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1726064" y="1887778"/>
                    <a:ext cx="0" cy="25370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5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B503C4BF-9887-2247-BA7F-966E8C135B9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726064" y="1887777"/>
                    <a:ext cx="18462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5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AFD57F3-BD85-764C-806C-1E2AE61C6ACE}"/>
                  </a:ext>
                </a:extLst>
              </p:cNvPr>
              <p:cNvCxnSpPr/>
              <p:nvPr/>
            </p:nvCxnSpPr>
            <p:spPr bwMode="auto">
              <a:xfrm>
                <a:off x="3480179" y="1898554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B6BACBA-D4FE-8A45-A149-922D24594683}"/>
                </a:ext>
              </a:extLst>
            </p:cNvPr>
            <p:cNvSpPr txBox="1"/>
            <p:nvPr/>
          </p:nvSpPr>
          <p:spPr>
            <a:xfrm>
              <a:off x="8265675" y="2124098"/>
              <a:ext cx="432048" cy="1586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b="1" kern="1000" spc="30" dirty="0" err="1">
                  <a:latin typeface="+mn-lt"/>
                  <a:cs typeface="Franklin Gothic Book"/>
                </a:rPr>
                <a:t>Ti</a:t>
              </a:r>
              <a:r>
                <a:rPr lang="en-US" sz="900" b="1" kern="1000" spc="30" dirty="0">
                  <a:solidFill>
                    <a:srgbClr val="92D050"/>
                  </a:solidFill>
                  <a:latin typeface="+mn-lt"/>
                  <a:cs typeface="Franklin Gothic Book"/>
                </a:rPr>
                <a:t> </a:t>
              </a:r>
              <a:r>
                <a:rPr lang="en-US" sz="900" b="1" kern="1000" spc="30" dirty="0">
                  <a:latin typeface="+mn-lt"/>
                  <a:cs typeface="Franklin Gothic Book"/>
                </a:rPr>
                <a:t>- </a:t>
              </a:r>
              <a:r>
                <a:rPr lang="en-US" sz="900" b="1" kern="1000" spc="3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+mn-lt"/>
                  <a:cs typeface="Franklin Gothic Book"/>
                </a:rPr>
                <a:t>Cu</a:t>
              </a:r>
              <a:endParaRPr lang="de-CH" sz="900" b="1" kern="1000" spc="3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Franklin Gothic Book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17E265A-97DF-234C-B613-503000C6AA8D}"/>
                </a:ext>
              </a:extLst>
            </p:cNvPr>
            <p:cNvGrpSpPr/>
            <p:nvPr/>
          </p:nvGrpSpPr>
          <p:grpSpPr>
            <a:xfrm>
              <a:off x="1194862" y="3516498"/>
              <a:ext cx="606634" cy="309060"/>
              <a:chOff x="1333311" y="4077072"/>
              <a:chExt cx="606634" cy="309060"/>
            </a:xfrm>
          </p:grpSpPr>
          <p:sp>
            <p:nvSpPr>
              <p:cNvPr id="74" name="Right Brace 73">
                <a:extLst>
                  <a:ext uri="{FF2B5EF4-FFF2-40B4-BE49-F238E27FC236}">
                    <a16:creationId xmlns:a16="http://schemas.microsoft.com/office/drawing/2014/main" id="{CAAAB6DF-E625-0A40-BDCB-E77DC1BF3F72}"/>
                  </a:ext>
                </a:extLst>
              </p:cNvPr>
              <p:cNvSpPr/>
              <p:nvPr/>
            </p:nvSpPr>
            <p:spPr bwMode="auto">
              <a:xfrm rot="5400000">
                <a:off x="1514554" y="4001758"/>
                <a:ext cx="148995" cy="299623"/>
              </a:xfrm>
              <a:prstGeom prst="rightBr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96BD96E-A05D-4F49-BF37-A702491CFB45}"/>
                  </a:ext>
                </a:extLst>
              </p:cNvPr>
              <p:cNvSpPr txBox="1"/>
              <p:nvPr/>
            </p:nvSpPr>
            <p:spPr>
              <a:xfrm>
                <a:off x="1333311" y="4242116"/>
                <a:ext cx="606634" cy="144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900" kern="1000" spc="3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n-lt"/>
                    <a:cs typeface="Franklin Gothic Book"/>
                  </a:rPr>
                  <a:t>Vo. Meas.</a:t>
                </a:r>
                <a:endParaRPr lang="de-CH" sz="900" kern="1000" spc="3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+mn-lt"/>
                  <a:cs typeface="Franklin Gothic Book"/>
                </a:endParaRPr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7779F34-6029-314F-9C7C-3E4F0111C8C2}"/>
                </a:ext>
              </a:extLst>
            </p:cNvPr>
            <p:cNvCxnSpPr/>
            <p:nvPr/>
          </p:nvCxnSpPr>
          <p:spPr bwMode="auto">
            <a:xfrm flipH="1">
              <a:off x="2645635" y="1689080"/>
              <a:ext cx="2" cy="17710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9EA5D14-4734-7749-BDB7-D741A6A2B85D}"/>
                </a:ext>
              </a:extLst>
            </p:cNvPr>
            <p:cNvCxnSpPr/>
            <p:nvPr/>
          </p:nvCxnSpPr>
          <p:spPr bwMode="auto">
            <a:xfrm flipH="1">
              <a:off x="3188545" y="1650113"/>
              <a:ext cx="2" cy="174793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Flowchart: Decision 258">
              <a:extLst>
                <a:ext uri="{FF2B5EF4-FFF2-40B4-BE49-F238E27FC236}">
                  <a16:creationId xmlns:a16="http://schemas.microsoft.com/office/drawing/2014/main" id="{92D0B555-1F76-4946-AA2E-9517B34A5DF9}"/>
                </a:ext>
              </a:extLst>
            </p:cNvPr>
            <p:cNvSpPr/>
            <p:nvPr/>
          </p:nvSpPr>
          <p:spPr bwMode="auto">
            <a:xfrm>
              <a:off x="2601302" y="3392960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79" name="Flowchart: Decision 259">
              <a:extLst>
                <a:ext uri="{FF2B5EF4-FFF2-40B4-BE49-F238E27FC236}">
                  <a16:creationId xmlns:a16="http://schemas.microsoft.com/office/drawing/2014/main" id="{CE09C9F8-33A9-2842-8C0A-A8B1EC306A0F}"/>
                </a:ext>
              </a:extLst>
            </p:cNvPr>
            <p:cNvSpPr/>
            <p:nvPr/>
          </p:nvSpPr>
          <p:spPr bwMode="auto">
            <a:xfrm>
              <a:off x="3144212" y="3390450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BAB99EB-3411-5040-8D24-D49832B131D4}"/>
                </a:ext>
              </a:extLst>
            </p:cNvPr>
            <p:cNvCxnSpPr/>
            <p:nvPr/>
          </p:nvCxnSpPr>
          <p:spPr bwMode="auto">
            <a:xfrm flipH="1">
              <a:off x="7350526" y="1727006"/>
              <a:ext cx="2" cy="171095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Flowchart: Decision 261">
              <a:extLst>
                <a:ext uri="{FF2B5EF4-FFF2-40B4-BE49-F238E27FC236}">
                  <a16:creationId xmlns:a16="http://schemas.microsoft.com/office/drawing/2014/main" id="{1D8296E4-E5AD-FA4A-910F-49269DF3C763}"/>
                </a:ext>
              </a:extLst>
            </p:cNvPr>
            <p:cNvSpPr/>
            <p:nvPr/>
          </p:nvSpPr>
          <p:spPr bwMode="auto">
            <a:xfrm>
              <a:off x="7301567" y="3408078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11E21C6-A640-104D-BD11-0EFB21434B55}"/>
                </a:ext>
              </a:extLst>
            </p:cNvPr>
            <p:cNvCxnSpPr/>
            <p:nvPr/>
          </p:nvCxnSpPr>
          <p:spPr bwMode="auto">
            <a:xfrm>
              <a:off x="7672938" y="1876022"/>
              <a:ext cx="0" cy="2622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807E078-9DCC-EF4C-BD8E-958E09874DE0}"/>
                </a:ext>
              </a:extLst>
            </p:cNvPr>
            <p:cNvCxnSpPr/>
            <p:nvPr/>
          </p:nvCxnSpPr>
          <p:spPr bwMode="auto">
            <a:xfrm>
              <a:off x="8467800" y="2069867"/>
              <a:ext cx="0" cy="773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4E03825-85AC-C04D-BE05-5D359E949EE4}"/>
                </a:ext>
              </a:extLst>
            </p:cNvPr>
            <p:cNvSpPr/>
            <p:nvPr/>
          </p:nvSpPr>
          <p:spPr bwMode="auto">
            <a:xfrm>
              <a:off x="8425796" y="2024511"/>
              <a:ext cx="84007" cy="8400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C463CB48-4E37-4843-B53B-476D621B732A}"/>
                </a:ext>
              </a:extLst>
            </p:cNvPr>
            <p:cNvSpPr/>
            <p:nvPr/>
          </p:nvSpPr>
          <p:spPr bwMode="auto">
            <a:xfrm>
              <a:off x="1283290" y="2115403"/>
              <a:ext cx="634968" cy="1303361"/>
            </a:xfrm>
            <a:custGeom>
              <a:avLst/>
              <a:gdLst>
                <a:gd name="connsiteX0" fmla="*/ 80497 w 634968"/>
                <a:gd name="connsiteY0" fmla="*/ 0 h 1303361"/>
                <a:gd name="connsiteX1" fmla="*/ 46378 w 634968"/>
                <a:gd name="connsiteY1" fmla="*/ 218364 h 1303361"/>
                <a:gd name="connsiteX2" fmla="*/ 633231 w 634968"/>
                <a:gd name="connsiteY2" fmla="*/ 436728 h 1303361"/>
                <a:gd name="connsiteX3" fmla="*/ 237446 w 634968"/>
                <a:gd name="connsiteY3" fmla="*/ 545910 h 1303361"/>
                <a:gd name="connsiteX4" fmla="*/ 564992 w 634968"/>
                <a:gd name="connsiteY4" fmla="*/ 620973 h 1303361"/>
                <a:gd name="connsiteX5" fmla="*/ 176031 w 634968"/>
                <a:gd name="connsiteY5" fmla="*/ 750627 h 1303361"/>
                <a:gd name="connsiteX6" fmla="*/ 73673 w 634968"/>
                <a:gd name="connsiteY6" fmla="*/ 1303361 h 130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968" h="1303361">
                  <a:moveTo>
                    <a:pt x="80497" y="0"/>
                  </a:moveTo>
                  <a:cubicBezTo>
                    <a:pt x="17376" y="72788"/>
                    <a:pt x="-45744" y="145576"/>
                    <a:pt x="46378" y="218364"/>
                  </a:cubicBezTo>
                  <a:cubicBezTo>
                    <a:pt x="138500" y="291152"/>
                    <a:pt x="601386" y="382137"/>
                    <a:pt x="633231" y="436728"/>
                  </a:cubicBezTo>
                  <a:cubicBezTo>
                    <a:pt x="665076" y="491319"/>
                    <a:pt x="248819" y="515202"/>
                    <a:pt x="237446" y="545910"/>
                  </a:cubicBezTo>
                  <a:cubicBezTo>
                    <a:pt x="226073" y="576618"/>
                    <a:pt x="575228" y="586854"/>
                    <a:pt x="564992" y="620973"/>
                  </a:cubicBezTo>
                  <a:cubicBezTo>
                    <a:pt x="554756" y="655092"/>
                    <a:pt x="257918" y="636896"/>
                    <a:pt x="176031" y="750627"/>
                  </a:cubicBezTo>
                  <a:cubicBezTo>
                    <a:pt x="94145" y="864358"/>
                    <a:pt x="89595" y="1153236"/>
                    <a:pt x="73673" y="1303361"/>
                  </a:cubicBezTo>
                </a:path>
              </a:pathLst>
            </a:custGeom>
            <a:noFill/>
            <a:ln w="127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6" name="Flowchart: Decision 184">
              <a:extLst>
                <a:ext uri="{FF2B5EF4-FFF2-40B4-BE49-F238E27FC236}">
                  <a16:creationId xmlns:a16="http://schemas.microsoft.com/office/drawing/2014/main" id="{5814FB8C-C055-1245-BB77-DC6A154010C9}"/>
                </a:ext>
              </a:extLst>
            </p:cNvPr>
            <p:cNvSpPr/>
            <p:nvPr/>
          </p:nvSpPr>
          <p:spPr bwMode="auto">
            <a:xfrm>
              <a:off x="1306454" y="3377169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BBAE925-757D-6041-B5B1-41DCC0E742B2}"/>
                </a:ext>
              </a:extLst>
            </p:cNvPr>
            <p:cNvSpPr/>
            <p:nvPr/>
          </p:nvSpPr>
          <p:spPr bwMode="auto">
            <a:xfrm>
              <a:off x="7924513" y="2025661"/>
              <a:ext cx="84007" cy="8400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9BE124B-0BA6-7B4E-AF71-4F8672FCA42E}"/>
                </a:ext>
              </a:extLst>
            </p:cNvPr>
            <p:cNvSpPr/>
            <p:nvPr/>
          </p:nvSpPr>
          <p:spPr bwMode="auto">
            <a:xfrm>
              <a:off x="4084914" y="2018844"/>
              <a:ext cx="84007" cy="8400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2B13CE5-BD45-B74C-BF7A-4F0A23CA2C9F}"/>
                </a:ext>
              </a:extLst>
            </p:cNvPr>
            <p:cNvSpPr/>
            <p:nvPr/>
          </p:nvSpPr>
          <p:spPr bwMode="auto">
            <a:xfrm>
              <a:off x="5467450" y="2028039"/>
              <a:ext cx="84007" cy="8400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6EE4B5A-53F5-FD4F-9008-6406CEBFC152}"/>
                </a:ext>
              </a:extLst>
            </p:cNvPr>
            <p:cNvSpPr/>
            <p:nvPr/>
          </p:nvSpPr>
          <p:spPr bwMode="auto">
            <a:xfrm>
              <a:off x="1656615" y="2028041"/>
              <a:ext cx="84007" cy="8400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1" name="Flowchart: Decision 288">
              <a:extLst>
                <a:ext uri="{FF2B5EF4-FFF2-40B4-BE49-F238E27FC236}">
                  <a16:creationId xmlns:a16="http://schemas.microsoft.com/office/drawing/2014/main" id="{3CDC6A9E-E824-AF47-B1EF-8C4A02A7B6BB}"/>
                </a:ext>
              </a:extLst>
            </p:cNvPr>
            <p:cNvSpPr/>
            <p:nvPr/>
          </p:nvSpPr>
          <p:spPr bwMode="auto">
            <a:xfrm>
              <a:off x="4774423" y="3843188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03620D9-AE60-E84C-970E-0E06BFF023EF}"/>
                </a:ext>
              </a:extLst>
            </p:cNvPr>
            <p:cNvSpPr/>
            <p:nvPr/>
          </p:nvSpPr>
          <p:spPr bwMode="auto">
            <a:xfrm>
              <a:off x="4771787" y="2028004"/>
              <a:ext cx="84007" cy="8400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3" name="Flowchart: Decision 290">
              <a:extLst>
                <a:ext uri="{FF2B5EF4-FFF2-40B4-BE49-F238E27FC236}">
                  <a16:creationId xmlns:a16="http://schemas.microsoft.com/office/drawing/2014/main" id="{82FC7C93-5C10-EF47-AA84-F9FE7605D582}"/>
                </a:ext>
              </a:extLst>
            </p:cNvPr>
            <p:cNvSpPr/>
            <p:nvPr/>
          </p:nvSpPr>
          <p:spPr bwMode="auto">
            <a:xfrm>
              <a:off x="1089303" y="3820757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2768362-5949-B044-8C7B-7725C430BCED}"/>
                </a:ext>
              </a:extLst>
            </p:cNvPr>
            <p:cNvSpPr txBox="1"/>
            <p:nvPr/>
          </p:nvSpPr>
          <p:spPr>
            <a:xfrm>
              <a:off x="5160019" y="3565778"/>
              <a:ext cx="692085" cy="180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+mn-lt"/>
                  <a:cs typeface="Franklin Gothic Book"/>
                </a:rPr>
                <a:t>Voltage taps</a:t>
              </a:r>
              <a:endParaRPr lang="de-CH" sz="900" kern="1000" spc="3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Franklin Gothic Book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455A6C9-0A9E-7442-9818-68BC0C7C9E6A}"/>
                </a:ext>
              </a:extLst>
            </p:cNvPr>
            <p:cNvSpPr txBox="1"/>
            <p:nvPr/>
          </p:nvSpPr>
          <p:spPr>
            <a:xfrm>
              <a:off x="5860368" y="1012678"/>
              <a:ext cx="1537255" cy="2275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lt"/>
                  <a:cs typeface="Franklin Gothic Book"/>
                </a:rPr>
                <a:t>Power source connection</a:t>
              </a:r>
              <a:endParaRPr lang="de-CH" sz="900" kern="1000" spc="3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Franklin Gothic Book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70E562B-67FF-8244-A268-45DC8C04FED9}"/>
                </a:ext>
              </a:extLst>
            </p:cNvPr>
            <p:cNvSpPr txBox="1"/>
            <p:nvPr/>
          </p:nvSpPr>
          <p:spPr>
            <a:xfrm>
              <a:off x="948779" y="1689080"/>
              <a:ext cx="369962" cy="3055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Coil leads</a:t>
              </a:r>
              <a:endParaRPr lang="de-CH" sz="900" kern="1000" spc="30" dirty="0">
                <a:latin typeface="+mn-lt"/>
                <a:cs typeface="Franklin Gothic Book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9A0D844-9B38-4D44-95E3-20B5DD31AA66}"/>
                </a:ext>
              </a:extLst>
            </p:cNvPr>
            <p:cNvCxnSpPr/>
            <p:nvPr/>
          </p:nvCxnSpPr>
          <p:spPr bwMode="auto">
            <a:xfrm>
              <a:off x="1025498" y="4437111"/>
              <a:ext cx="22073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87DE75B-62B6-1542-B4F9-F6233FFF72E1}"/>
                </a:ext>
              </a:extLst>
            </p:cNvPr>
            <p:cNvSpPr/>
            <p:nvPr/>
          </p:nvSpPr>
          <p:spPr bwMode="auto">
            <a:xfrm>
              <a:off x="3232878" y="4303773"/>
              <a:ext cx="266675" cy="26667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76592E5-67A7-9D4F-AC84-729F8B95B607}"/>
                </a:ext>
              </a:extLst>
            </p:cNvPr>
            <p:cNvSpPr/>
            <p:nvPr/>
          </p:nvSpPr>
          <p:spPr bwMode="auto">
            <a:xfrm>
              <a:off x="5773466" y="4374632"/>
              <a:ext cx="467431" cy="17050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2D4D6CB-4581-AE46-B046-5B8132A54E13}"/>
                </a:ext>
              </a:extLst>
            </p:cNvPr>
            <p:cNvCxnSpPr/>
            <p:nvPr/>
          </p:nvCxnSpPr>
          <p:spPr bwMode="auto">
            <a:xfrm>
              <a:off x="6245006" y="4459885"/>
              <a:ext cx="2452717" cy="253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AA5467A-BD78-DD4B-A3E3-51FC1260BB22}"/>
                </a:ext>
              </a:extLst>
            </p:cNvPr>
            <p:cNvSpPr txBox="1"/>
            <p:nvPr/>
          </p:nvSpPr>
          <p:spPr>
            <a:xfrm>
              <a:off x="3172945" y="4570448"/>
              <a:ext cx="386685" cy="2160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Power</a:t>
              </a:r>
              <a:endParaRPr lang="de-CH" sz="900" kern="1000" spc="30" dirty="0">
                <a:latin typeface="+mn-lt"/>
                <a:cs typeface="Franklin Gothic Book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3AB6C9F-AAB0-5941-9BFE-11373FAEF142}"/>
                </a:ext>
              </a:extLst>
            </p:cNvPr>
            <p:cNvSpPr txBox="1"/>
            <p:nvPr/>
          </p:nvSpPr>
          <p:spPr>
            <a:xfrm>
              <a:off x="5506062" y="4560994"/>
              <a:ext cx="1002237" cy="22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Energy extraction</a:t>
              </a:r>
              <a:endParaRPr lang="de-CH" sz="900" kern="1000" spc="30" dirty="0">
                <a:latin typeface="+mn-lt"/>
                <a:cs typeface="Franklin Gothic Book"/>
              </a:endParaRP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ECB9566F-9658-A641-9436-00A7F40A7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912" y="5013176"/>
              <a:ext cx="4663757" cy="84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931EA81-341C-FC41-8B95-55D1F5B38E4D}"/>
                </a:ext>
              </a:extLst>
            </p:cNvPr>
            <p:cNvSpPr txBox="1"/>
            <p:nvPr/>
          </p:nvSpPr>
          <p:spPr>
            <a:xfrm>
              <a:off x="540107" y="4950326"/>
              <a:ext cx="1851599" cy="846868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Coil lead x 2</a:t>
              </a:r>
            </a:p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CLIQ lead x 1</a:t>
              </a:r>
            </a:p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Optical fiber lead x 2</a:t>
              </a:r>
            </a:p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Co-wound Cu wire output x 1</a:t>
              </a:r>
            </a:p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Voltage tap x 4 for 2 splice boxes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3354B0E-2D75-654C-AC6E-ABA6F432E01D}"/>
                </a:ext>
              </a:extLst>
            </p:cNvPr>
            <p:cNvSpPr txBox="1"/>
            <p:nvPr/>
          </p:nvSpPr>
          <p:spPr>
            <a:xfrm>
              <a:off x="734325" y="5861132"/>
              <a:ext cx="1666008" cy="33157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OL: Voltage tap x 1</a:t>
              </a:r>
            </a:p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Heater source connection x2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D541E81-476D-6547-A946-F26C84BAEA0F}"/>
                </a:ext>
              </a:extLst>
            </p:cNvPr>
            <p:cNvSpPr txBox="1"/>
            <p:nvPr/>
          </p:nvSpPr>
          <p:spPr>
            <a:xfrm>
              <a:off x="7256905" y="5265938"/>
              <a:ext cx="1851599" cy="504262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CLIQ lead x 1</a:t>
              </a:r>
            </a:p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Optical fiber lead x 2</a:t>
              </a:r>
            </a:p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Voltage tap x 4 for 2 splice boxes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D941C16-DF8E-ED4A-A360-183CC576E607}"/>
                </a:ext>
              </a:extLst>
            </p:cNvPr>
            <p:cNvSpPr/>
            <p:nvPr/>
          </p:nvSpPr>
          <p:spPr>
            <a:xfrm>
              <a:off x="2400333" y="4819520"/>
              <a:ext cx="57927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AE x 1</a:t>
              </a:r>
              <a:endParaRPr lang="de-CH" sz="900" kern="1000" spc="30" dirty="0">
                <a:latin typeface="+mn-lt"/>
                <a:cs typeface="Franklin Gothic Book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2F99B23-7B5C-0846-969C-DE0DBD096A20}"/>
                </a:ext>
              </a:extLst>
            </p:cNvPr>
            <p:cNvSpPr/>
            <p:nvPr/>
          </p:nvSpPr>
          <p:spPr>
            <a:xfrm>
              <a:off x="6635926" y="5815666"/>
              <a:ext cx="57927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AE x 1</a:t>
              </a:r>
              <a:endParaRPr lang="de-CH" sz="900" kern="1000" spc="30" dirty="0">
                <a:latin typeface="+mn-lt"/>
                <a:cs typeface="Franklin Gothic Book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7730FBE-E6FF-2142-9395-EDEEAD288650}"/>
                </a:ext>
              </a:extLst>
            </p:cNvPr>
            <p:cNvCxnSpPr/>
            <p:nvPr/>
          </p:nvCxnSpPr>
          <p:spPr bwMode="auto">
            <a:xfrm>
              <a:off x="2383006" y="5437153"/>
              <a:ext cx="1112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DF27C4B-3197-3043-96FF-7704FEF232D8}"/>
                </a:ext>
              </a:extLst>
            </p:cNvPr>
            <p:cNvCxnSpPr/>
            <p:nvPr/>
          </p:nvCxnSpPr>
          <p:spPr bwMode="auto">
            <a:xfrm>
              <a:off x="7145669" y="5446492"/>
              <a:ext cx="1112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D4C0CA8-74FF-CA4F-BC81-476E5AD70563}"/>
                </a:ext>
              </a:extLst>
            </p:cNvPr>
            <p:cNvSpPr txBox="1"/>
            <p:nvPr/>
          </p:nvSpPr>
          <p:spPr>
            <a:xfrm>
              <a:off x="7250742" y="5851423"/>
              <a:ext cx="1054816" cy="21602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IL: Voltage tap x 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38849B8-C20D-6142-A5BF-9E6E6E0C83DB}"/>
                </a:ext>
              </a:extLst>
            </p:cNvPr>
            <p:cNvSpPr txBox="1"/>
            <p:nvPr/>
          </p:nvSpPr>
          <p:spPr>
            <a:xfrm>
              <a:off x="7256787" y="4973118"/>
              <a:ext cx="1090774" cy="21602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latin typeface="+mn-lt"/>
                  <a:cs typeface="Franklin Gothic Book"/>
                </a:rPr>
                <a:t>OL: Voltage tap x 3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174D43A-3A2C-EE4F-8606-8A6338EF021A}"/>
                </a:ext>
              </a:extLst>
            </p:cNvPr>
            <p:cNvCxnSpPr/>
            <p:nvPr/>
          </p:nvCxnSpPr>
          <p:spPr bwMode="auto">
            <a:xfrm flipH="1">
              <a:off x="1133636" y="2080420"/>
              <a:ext cx="2" cy="174793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F17339A-4658-F846-AC21-533196D50772}"/>
                </a:ext>
              </a:extLst>
            </p:cNvPr>
            <p:cNvSpPr/>
            <p:nvPr/>
          </p:nvSpPr>
          <p:spPr bwMode="auto">
            <a:xfrm>
              <a:off x="1106204" y="2044581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1D4F5DA-2655-B346-97FA-B4FAD9280A80}"/>
                </a:ext>
              </a:extLst>
            </p:cNvPr>
            <p:cNvSpPr/>
            <p:nvPr/>
          </p:nvSpPr>
          <p:spPr bwMode="auto">
            <a:xfrm>
              <a:off x="1420593" y="2150651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B049E41-EC9D-2E4E-B42E-0AE40F22A061}"/>
                </a:ext>
              </a:extLst>
            </p:cNvPr>
            <p:cNvSpPr/>
            <p:nvPr/>
          </p:nvSpPr>
          <p:spPr bwMode="auto">
            <a:xfrm>
              <a:off x="1875734" y="2150651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D96F4AD-3F66-B94D-BFDD-1D63F75CE14F}"/>
                </a:ext>
              </a:extLst>
            </p:cNvPr>
            <p:cNvSpPr/>
            <p:nvPr/>
          </p:nvSpPr>
          <p:spPr bwMode="auto">
            <a:xfrm>
              <a:off x="3161113" y="1636174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8AD644A-1A8C-AE4E-95DE-37368337A693}"/>
                </a:ext>
              </a:extLst>
            </p:cNvPr>
            <p:cNvSpPr/>
            <p:nvPr/>
          </p:nvSpPr>
          <p:spPr bwMode="auto">
            <a:xfrm>
              <a:off x="3822017" y="2155804"/>
              <a:ext cx="401003" cy="716508"/>
            </a:xfrm>
            <a:custGeom>
              <a:avLst/>
              <a:gdLst>
                <a:gd name="connsiteX0" fmla="*/ 71201 w 401003"/>
                <a:gd name="connsiteY0" fmla="*/ 0 h 716508"/>
                <a:gd name="connsiteX1" fmla="*/ 23434 w 401003"/>
                <a:gd name="connsiteY1" fmla="*/ 300251 h 716508"/>
                <a:gd name="connsiteX2" fmla="*/ 398748 w 401003"/>
                <a:gd name="connsiteY2" fmla="*/ 552734 h 716508"/>
                <a:gd name="connsiteX3" fmla="*/ 180383 w 401003"/>
                <a:gd name="connsiteY3" fmla="*/ 716508 h 71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003" h="716508">
                  <a:moveTo>
                    <a:pt x="71201" y="0"/>
                  </a:moveTo>
                  <a:cubicBezTo>
                    <a:pt x="20022" y="104064"/>
                    <a:pt x="-31157" y="208129"/>
                    <a:pt x="23434" y="300251"/>
                  </a:cubicBezTo>
                  <a:cubicBezTo>
                    <a:pt x="78025" y="392373"/>
                    <a:pt x="372590" y="483358"/>
                    <a:pt x="398748" y="552734"/>
                  </a:cubicBezTo>
                  <a:cubicBezTo>
                    <a:pt x="424906" y="622110"/>
                    <a:pt x="215640" y="692624"/>
                    <a:pt x="180383" y="716508"/>
                  </a:cubicBezTo>
                </a:path>
              </a:pathLst>
            </a:custGeom>
            <a:noFill/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" charset="0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96B77870-D4E6-2141-B484-EFCD5ED8EF00}"/>
                </a:ext>
              </a:extLst>
            </p:cNvPr>
            <p:cNvSpPr/>
            <p:nvPr/>
          </p:nvSpPr>
          <p:spPr bwMode="auto">
            <a:xfrm>
              <a:off x="4022519" y="2168176"/>
              <a:ext cx="401003" cy="716508"/>
            </a:xfrm>
            <a:custGeom>
              <a:avLst/>
              <a:gdLst>
                <a:gd name="connsiteX0" fmla="*/ 71201 w 401003"/>
                <a:gd name="connsiteY0" fmla="*/ 0 h 716508"/>
                <a:gd name="connsiteX1" fmla="*/ 23434 w 401003"/>
                <a:gd name="connsiteY1" fmla="*/ 300251 h 716508"/>
                <a:gd name="connsiteX2" fmla="*/ 398748 w 401003"/>
                <a:gd name="connsiteY2" fmla="*/ 552734 h 716508"/>
                <a:gd name="connsiteX3" fmla="*/ 180383 w 401003"/>
                <a:gd name="connsiteY3" fmla="*/ 716508 h 71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003" h="716508">
                  <a:moveTo>
                    <a:pt x="71201" y="0"/>
                  </a:moveTo>
                  <a:cubicBezTo>
                    <a:pt x="20022" y="104064"/>
                    <a:pt x="-31157" y="208129"/>
                    <a:pt x="23434" y="300251"/>
                  </a:cubicBezTo>
                  <a:cubicBezTo>
                    <a:pt x="78025" y="392373"/>
                    <a:pt x="372590" y="483358"/>
                    <a:pt x="398748" y="552734"/>
                  </a:cubicBezTo>
                  <a:cubicBezTo>
                    <a:pt x="424906" y="622110"/>
                    <a:pt x="215640" y="692624"/>
                    <a:pt x="180383" y="716508"/>
                  </a:cubicBezTo>
                </a:path>
              </a:pathLst>
            </a:custGeom>
            <a:noFill/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D713125-2381-4445-A13F-D4602B9956B8}"/>
                </a:ext>
              </a:extLst>
            </p:cNvPr>
            <p:cNvCxnSpPr/>
            <p:nvPr/>
          </p:nvCxnSpPr>
          <p:spPr bwMode="auto">
            <a:xfrm>
              <a:off x="4243612" y="2884684"/>
              <a:ext cx="0" cy="49483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6278398-E567-484A-BCB5-AEA3FF93AC05}"/>
                </a:ext>
              </a:extLst>
            </p:cNvPr>
            <p:cNvCxnSpPr/>
            <p:nvPr/>
          </p:nvCxnSpPr>
          <p:spPr bwMode="auto">
            <a:xfrm>
              <a:off x="4010967" y="2872312"/>
              <a:ext cx="0" cy="5221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Flowchart: Decision 171">
              <a:extLst>
                <a:ext uri="{FF2B5EF4-FFF2-40B4-BE49-F238E27FC236}">
                  <a16:creationId xmlns:a16="http://schemas.microsoft.com/office/drawing/2014/main" id="{8A08D593-73C7-B749-8FCC-FAE7B827ABE1}"/>
                </a:ext>
              </a:extLst>
            </p:cNvPr>
            <p:cNvSpPr/>
            <p:nvPr/>
          </p:nvSpPr>
          <p:spPr bwMode="auto">
            <a:xfrm>
              <a:off x="3967298" y="3372502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123" name="Flowchart: Decision 173">
              <a:extLst>
                <a:ext uri="{FF2B5EF4-FFF2-40B4-BE49-F238E27FC236}">
                  <a16:creationId xmlns:a16="http://schemas.microsoft.com/office/drawing/2014/main" id="{51F87B9A-6240-EA44-A7F8-7DED0AA073BC}"/>
                </a:ext>
              </a:extLst>
            </p:cNvPr>
            <p:cNvSpPr/>
            <p:nvPr/>
          </p:nvSpPr>
          <p:spPr bwMode="auto">
            <a:xfrm>
              <a:off x="4199279" y="3372502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E60E2B4-95D4-1445-AEC8-B711C7927F29}"/>
                </a:ext>
              </a:extLst>
            </p:cNvPr>
            <p:cNvSpPr/>
            <p:nvPr/>
          </p:nvSpPr>
          <p:spPr bwMode="auto">
            <a:xfrm>
              <a:off x="3875783" y="2153001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6049C77-55A2-1846-877B-F7FFB8AC87FF}"/>
                </a:ext>
              </a:extLst>
            </p:cNvPr>
            <p:cNvSpPr/>
            <p:nvPr/>
          </p:nvSpPr>
          <p:spPr bwMode="auto">
            <a:xfrm>
              <a:off x="4330924" y="2153001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4C6E63F-DAB7-5340-BB5C-DE9E88A49B42}"/>
                </a:ext>
              </a:extLst>
            </p:cNvPr>
            <p:cNvSpPr/>
            <p:nvPr/>
          </p:nvSpPr>
          <p:spPr bwMode="auto">
            <a:xfrm>
              <a:off x="5181236" y="2155432"/>
              <a:ext cx="401003" cy="716508"/>
            </a:xfrm>
            <a:custGeom>
              <a:avLst/>
              <a:gdLst>
                <a:gd name="connsiteX0" fmla="*/ 71201 w 401003"/>
                <a:gd name="connsiteY0" fmla="*/ 0 h 716508"/>
                <a:gd name="connsiteX1" fmla="*/ 23434 w 401003"/>
                <a:gd name="connsiteY1" fmla="*/ 300251 h 716508"/>
                <a:gd name="connsiteX2" fmla="*/ 398748 w 401003"/>
                <a:gd name="connsiteY2" fmla="*/ 552734 h 716508"/>
                <a:gd name="connsiteX3" fmla="*/ 180383 w 401003"/>
                <a:gd name="connsiteY3" fmla="*/ 716508 h 71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003" h="716508">
                  <a:moveTo>
                    <a:pt x="71201" y="0"/>
                  </a:moveTo>
                  <a:cubicBezTo>
                    <a:pt x="20022" y="104064"/>
                    <a:pt x="-31157" y="208129"/>
                    <a:pt x="23434" y="300251"/>
                  </a:cubicBezTo>
                  <a:cubicBezTo>
                    <a:pt x="78025" y="392373"/>
                    <a:pt x="372590" y="483358"/>
                    <a:pt x="398748" y="552734"/>
                  </a:cubicBezTo>
                  <a:cubicBezTo>
                    <a:pt x="424906" y="622110"/>
                    <a:pt x="215640" y="692624"/>
                    <a:pt x="180383" y="716508"/>
                  </a:cubicBezTo>
                </a:path>
              </a:pathLst>
            </a:custGeom>
            <a:noFill/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" charset="0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29093134-89ED-BA44-B04A-6274614702E1}"/>
                </a:ext>
              </a:extLst>
            </p:cNvPr>
            <p:cNvSpPr/>
            <p:nvPr/>
          </p:nvSpPr>
          <p:spPr bwMode="auto">
            <a:xfrm>
              <a:off x="5381738" y="2167804"/>
              <a:ext cx="401003" cy="716508"/>
            </a:xfrm>
            <a:custGeom>
              <a:avLst/>
              <a:gdLst>
                <a:gd name="connsiteX0" fmla="*/ 71201 w 401003"/>
                <a:gd name="connsiteY0" fmla="*/ 0 h 716508"/>
                <a:gd name="connsiteX1" fmla="*/ 23434 w 401003"/>
                <a:gd name="connsiteY1" fmla="*/ 300251 h 716508"/>
                <a:gd name="connsiteX2" fmla="*/ 398748 w 401003"/>
                <a:gd name="connsiteY2" fmla="*/ 552734 h 716508"/>
                <a:gd name="connsiteX3" fmla="*/ 180383 w 401003"/>
                <a:gd name="connsiteY3" fmla="*/ 716508 h 71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003" h="716508">
                  <a:moveTo>
                    <a:pt x="71201" y="0"/>
                  </a:moveTo>
                  <a:cubicBezTo>
                    <a:pt x="20022" y="104064"/>
                    <a:pt x="-31157" y="208129"/>
                    <a:pt x="23434" y="300251"/>
                  </a:cubicBezTo>
                  <a:cubicBezTo>
                    <a:pt x="78025" y="392373"/>
                    <a:pt x="372590" y="483358"/>
                    <a:pt x="398748" y="552734"/>
                  </a:cubicBezTo>
                  <a:cubicBezTo>
                    <a:pt x="424906" y="622110"/>
                    <a:pt x="215640" y="692624"/>
                    <a:pt x="180383" y="716508"/>
                  </a:cubicBezTo>
                </a:path>
              </a:pathLst>
            </a:custGeom>
            <a:noFill/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" charset="0"/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D88E48C-DBA0-464A-B801-39F93FB281AA}"/>
                </a:ext>
              </a:extLst>
            </p:cNvPr>
            <p:cNvCxnSpPr/>
            <p:nvPr/>
          </p:nvCxnSpPr>
          <p:spPr bwMode="auto">
            <a:xfrm>
              <a:off x="5602831" y="2884312"/>
              <a:ext cx="0" cy="49483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6AE21DE-6DCE-2E43-8A4C-119E66F55CE0}"/>
                </a:ext>
              </a:extLst>
            </p:cNvPr>
            <p:cNvCxnSpPr/>
            <p:nvPr/>
          </p:nvCxnSpPr>
          <p:spPr bwMode="auto">
            <a:xfrm>
              <a:off x="5370186" y="2871940"/>
              <a:ext cx="0" cy="5221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Flowchart: Decision 186">
              <a:extLst>
                <a:ext uri="{FF2B5EF4-FFF2-40B4-BE49-F238E27FC236}">
                  <a16:creationId xmlns:a16="http://schemas.microsoft.com/office/drawing/2014/main" id="{CD19C502-4948-6845-A36D-088BD2FBB6CF}"/>
                </a:ext>
              </a:extLst>
            </p:cNvPr>
            <p:cNvSpPr/>
            <p:nvPr/>
          </p:nvSpPr>
          <p:spPr bwMode="auto">
            <a:xfrm>
              <a:off x="5326517" y="3372130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131" name="Flowchart: Decision 187">
              <a:extLst>
                <a:ext uri="{FF2B5EF4-FFF2-40B4-BE49-F238E27FC236}">
                  <a16:creationId xmlns:a16="http://schemas.microsoft.com/office/drawing/2014/main" id="{C47EA09E-AC16-4A4F-9B06-CE45410687B0}"/>
                </a:ext>
              </a:extLst>
            </p:cNvPr>
            <p:cNvSpPr/>
            <p:nvPr/>
          </p:nvSpPr>
          <p:spPr bwMode="auto">
            <a:xfrm>
              <a:off x="5558498" y="3372130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1DEF3B7-355B-6441-912B-64D6DDAB0169}"/>
                </a:ext>
              </a:extLst>
            </p:cNvPr>
            <p:cNvSpPr/>
            <p:nvPr/>
          </p:nvSpPr>
          <p:spPr bwMode="auto">
            <a:xfrm>
              <a:off x="5235002" y="2152629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DF83DCD-DF3A-804F-8384-555830A530CC}"/>
                </a:ext>
              </a:extLst>
            </p:cNvPr>
            <p:cNvSpPr/>
            <p:nvPr/>
          </p:nvSpPr>
          <p:spPr bwMode="auto">
            <a:xfrm>
              <a:off x="5690143" y="2152629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88E3EC76-F5A3-364B-BFAE-3904E12BA0EF}"/>
                </a:ext>
              </a:extLst>
            </p:cNvPr>
            <p:cNvSpPr/>
            <p:nvPr/>
          </p:nvSpPr>
          <p:spPr bwMode="auto">
            <a:xfrm>
              <a:off x="7658214" y="2180293"/>
              <a:ext cx="401003" cy="716508"/>
            </a:xfrm>
            <a:custGeom>
              <a:avLst/>
              <a:gdLst>
                <a:gd name="connsiteX0" fmla="*/ 71201 w 401003"/>
                <a:gd name="connsiteY0" fmla="*/ 0 h 716508"/>
                <a:gd name="connsiteX1" fmla="*/ 23434 w 401003"/>
                <a:gd name="connsiteY1" fmla="*/ 300251 h 716508"/>
                <a:gd name="connsiteX2" fmla="*/ 398748 w 401003"/>
                <a:gd name="connsiteY2" fmla="*/ 552734 h 716508"/>
                <a:gd name="connsiteX3" fmla="*/ 180383 w 401003"/>
                <a:gd name="connsiteY3" fmla="*/ 716508 h 71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003" h="716508">
                  <a:moveTo>
                    <a:pt x="71201" y="0"/>
                  </a:moveTo>
                  <a:cubicBezTo>
                    <a:pt x="20022" y="104064"/>
                    <a:pt x="-31157" y="208129"/>
                    <a:pt x="23434" y="300251"/>
                  </a:cubicBezTo>
                  <a:cubicBezTo>
                    <a:pt x="78025" y="392373"/>
                    <a:pt x="372590" y="483358"/>
                    <a:pt x="398748" y="552734"/>
                  </a:cubicBezTo>
                  <a:cubicBezTo>
                    <a:pt x="424906" y="622110"/>
                    <a:pt x="215640" y="692624"/>
                    <a:pt x="180383" y="716508"/>
                  </a:cubicBezTo>
                </a:path>
              </a:pathLst>
            </a:custGeom>
            <a:noFill/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" charset="0"/>
              </a:endParaRP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037CEA1-ACC2-C24D-906A-094CE0F82858}"/>
                </a:ext>
              </a:extLst>
            </p:cNvPr>
            <p:cNvSpPr/>
            <p:nvPr/>
          </p:nvSpPr>
          <p:spPr bwMode="auto">
            <a:xfrm>
              <a:off x="7858716" y="2192665"/>
              <a:ext cx="401003" cy="716508"/>
            </a:xfrm>
            <a:custGeom>
              <a:avLst/>
              <a:gdLst>
                <a:gd name="connsiteX0" fmla="*/ 71201 w 401003"/>
                <a:gd name="connsiteY0" fmla="*/ 0 h 716508"/>
                <a:gd name="connsiteX1" fmla="*/ 23434 w 401003"/>
                <a:gd name="connsiteY1" fmla="*/ 300251 h 716508"/>
                <a:gd name="connsiteX2" fmla="*/ 398748 w 401003"/>
                <a:gd name="connsiteY2" fmla="*/ 552734 h 716508"/>
                <a:gd name="connsiteX3" fmla="*/ 180383 w 401003"/>
                <a:gd name="connsiteY3" fmla="*/ 716508 h 71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003" h="716508">
                  <a:moveTo>
                    <a:pt x="71201" y="0"/>
                  </a:moveTo>
                  <a:cubicBezTo>
                    <a:pt x="20022" y="104064"/>
                    <a:pt x="-31157" y="208129"/>
                    <a:pt x="23434" y="300251"/>
                  </a:cubicBezTo>
                  <a:cubicBezTo>
                    <a:pt x="78025" y="392373"/>
                    <a:pt x="372590" y="483358"/>
                    <a:pt x="398748" y="552734"/>
                  </a:cubicBezTo>
                  <a:cubicBezTo>
                    <a:pt x="424906" y="622110"/>
                    <a:pt x="215640" y="692624"/>
                    <a:pt x="180383" y="716508"/>
                  </a:cubicBezTo>
                </a:path>
              </a:pathLst>
            </a:custGeom>
            <a:noFill/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" charset="0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85E34D2-0EEC-EC4B-BC51-6682B4B4D14C}"/>
                </a:ext>
              </a:extLst>
            </p:cNvPr>
            <p:cNvCxnSpPr/>
            <p:nvPr/>
          </p:nvCxnSpPr>
          <p:spPr bwMode="auto">
            <a:xfrm>
              <a:off x="8079809" y="2909173"/>
              <a:ext cx="0" cy="49483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F35A83F-DCD8-984B-9687-28D91929900B}"/>
                </a:ext>
              </a:extLst>
            </p:cNvPr>
            <p:cNvCxnSpPr/>
            <p:nvPr/>
          </p:nvCxnSpPr>
          <p:spPr bwMode="auto">
            <a:xfrm>
              <a:off x="7847164" y="2896801"/>
              <a:ext cx="0" cy="5221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Flowchart: Decision 194">
              <a:extLst>
                <a:ext uri="{FF2B5EF4-FFF2-40B4-BE49-F238E27FC236}">
                  <a16:creationId xmlns:a16="http://schemas.microsoft.com/office/drawing/2014/main" id="{76BB7166-E0ED-6442-A119-BEF16504E65D}"/>
                </a:ext>
              </a:extLst>
            </p:cNvPr>
            <p:cNvSpPr/>
            <p:nvPr/>
          </p:nvSpPr>
          <p:spPr bwMode="auto">
            <a:xfrm>
              <a:off x="7803495" y="3396991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139" name="Flowchart: Decision 195">
              <a:extLst>
                <a:ext uri="{FF2B5EF4-FFF2-40B4-BE49-F238E27FC236}">
                  <a16:creationId xmlns:a16="http://schemas.microsoft.com/office/drawing/2014/main" id="{B779BF41-4909-AE4D-8738-711F16BB78F2}"/>
                </a:ext>
              </a:extLst>
            </p:cNvPr>
            <p:cNvSpPr/>
            <p:nvPr/>
          </p:nvSpPr>
          <p:spPr bwMode="auto">
            <a:xfrm>
              <a:off x="8035476" y="3396991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641ACF2-E0EB-E044-8AD3-EA760FA30507}"/>
                </a:ext>
              </a:extLst>
            </p:cNvPr>
            <p:cNvSpPr/>
            <p:nvPr/>
          </p:nvSpPr>
          <p:spPr bwMode="auto">
            <a:xfrm>
              <a:off x="7711980" y="2177490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BDA1C9C1-83B5-B04D-B572-0827CB9B667A}"/>
                </a:ext>
              </a:extLst>
            </p:cNvPr>
            <p:cNvSpPr/>
            <p:nvPr/>
          </p:nvSpPr>
          <p:spPr bwMode="auto">
            <a:xfrm>
              <a:off x="8167121" y="2177490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9BC51B3-1F55-6F4F-8FCA-09BA3C241B0A}"/>
                </a:ext>
              </a:extLst>
            </p:cNvPr>
            <p:cNvCxnSpPr/>
            <p:nvPr/>
          </p:nvCxnSpPr>
          <p:spPr bwMode="auto">
            <a:xfrm>
              <a:off x="6546112" y="1748863"/>
              <a:ext cx="0" cy="17315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37C1AE8-06A7-EE40-8957-397824B74537}"/>
                </a:ext>
              </a:extLst>
            </p:cNvPr>
            <p:cNvCxnSpPr/>
            <p:nvPr/>
          </p:nvCxnSpPr>
          <p:spPr bwMode="auto">
            <a:xfrm flipH="1">
              <a:off x="6748589" y="1727006"/>
              <a:ext cx="2" cy="174793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C7C68840-D92E-6246-8EB3-F492812FE846}"/>
                </a:ext>
              </a:extLst>
            </p:cNvPr>
            <p:cNvCxnSpPr/>
            <p:nvPr/>
          </p:nvCxnSpPr>
          <p:spPr bwMode="auto">
            <a:xfrm>
              <a:off x="6649558" y="1685646"/>
              <a:ext cx="0" cy="182621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A5A97A8A-E38A-F141-8A54-7AD942B68DB0}"/>
                </a:ext>
              </a:extLst>
            </p:cNvPr>
            <p:cNvSpPr/>
            <p:nvPr/>
          </p:nvSpPr>
          <p:spPr bwMode="auto">
            <a:xfrm>
              <a:off x="6524380" y="1707485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C7A585B-9E07-F94E-BAF6-67D6FE4D0CA5}"/>
                </a:ext>
              </a:extLst>
            </p:cNvPr>
            <p:cNvSpPr/>
            <p:nvPr/>
          </p:nvSpPr>
          <p:spPr bwMode="auto">
            <a:xfrm>
              <a:off x="6622126" y="1647038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9188A2A-E6CB-7341-BD8B-B7FC690A4992}"/>
                </a:ext>
              </a:extLst>
            </p:cNvPr>
            <p:cNvSpPr/>
            <p:nvPr/>
          </p:nvSpPr>
          <p:spPr bwMode="auto">
            <a:xfrm>
              <a:off x="6721157" y="1682332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8" name="Flowchart: Decision 167">
              <a:extLst>
                <a:ext uri="{FF2B5EF4-FFF2-40B4-BE49-F238E27FC236}">
                  <a16:creationId xmlns:a16="http://schemas.microsoft.com/office/drawing/2014/main" id="{799CAAB1-1D76-0A40-947D-5AC0E9181E0B}"/>
                </a:ext>
              </a:extLst>
            </p:cNvPr>
            <p:cNvSpPr/>
            <p:nvPr/>
          </p:nvSpPr>
          <p:spPr bwMode="auto">
            <a:xfrm>
              <a:off x="6492045" y="3415157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149" name="Flowchart: Decision 170">
              <a:extLst>
                <a:ext uri="{FF2B5EF4-FFF2-40B4-BE49-F238E27FC236}">
                  <a16:creationId xmlns:a16="http://schemas.microsoft.com/office/drawing/2014/main" id="{305F39A7-0FE6-7743-A479-B05769A7624A}"/>
                </a:ext>
              </a:extLst>
            </p:cNvPr>
            <p:cNvSpPr/>
            <p:nvPr/>
          </p:nvSpPr>
          <p:spPr bwMode="auto">
            <a:xfrm>
              <a:off x="6605225" y="3465455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sp>
          <p:nvSpPr>
            <p:cNvPr id="150" name="Flowchart: Decision 172">
              <a:extLst>
                <a:ext uri="{FF2B5EF4-FFF2-40B4-BE49-F238E27FC236}">
                  <a16:creationId xmlns:a16="http://schemas.microsoft.com/office/drawing/2014/main" id="{FB56D2DB-8228-9841-A70F-E8BBB6AAD590}"/>
                </a:ext>
              </a:extLst>
            </p:cNvPr>
            <p:cNvSpPr/>
            <p:nvPr/>
          </p:nvSpPr>
          <p:spPr bwMode="auto">
            <a:xfrm>
              <a:off x="6701004" y="3426488"/>
              <a:ext cx="88666" cy="90010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effectLst/>
                <a:latin typeface="Times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063A7643-377A-C544-B4E8-8ED6ED4EBC08}"/>
                </a:ext>
              </a:extLst>
            </p:cNvPr>
            <p:cNvGrpSpPr/>
            <p:nvPr/>
          </p:nvGrpSpPr>
          <p:grpSpPr>
            <a:xfrm>
              <a:off x="1307244" y="1462111"/>
              <a:ext cx="3238432" cy="542438"/>
              <a:chOff x="1089869" y="1462111"/>
              <a:chExt cx="3238432" cy="542438"/>
            </a:xfrm>
          </p:grpSpPr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96252256-19AA-7E42-BAFC-03CE99C1DBF4}"/>
                  </a:ext>
                </a:extLst>
              </p:cNvPr>
              <p:cNvSpPr/>
              <p:nvPr/>
            </p:nvSpPr>
            <p:spPr bwMode="auto">
              <a:xfrm>
                <a:off x="1833824" y="1562119"/>
                <a:ext cx="1683099" cy="200971"/>
              </a:xfrm>
              <a:custGeom>
                <a:avLst/>
                <a:gdLst>
                  <a:gd name="connsiteX0" fmla="*/ 0 w 1683099"/>
                  <a:gd name="connsiteY0" fmla="*/ 200971 h 200971"/>
                  <a:gd name="connsiteX1" fmla="*/ 125605 w 1683099"/>
                  <a:gd name="connsiteY1" fmla="*/ 15076 h 200971"/>
                  <a:gd name="connsiteX2" fmla="*/ 251209 w 1683099"/>
                  <a:gd name="connsiteY2" fmla="*/ 95463 h 200971"/>
                  <a:gd name="connsiteX3" fmla="*/ 331596 w 1683099"/>
                  <a:gd name="connsiteY3" fmla="*/ 15076 h 200971"/>
                  <a:gd name="connsiteX4" fmla="*/ 452176 w 1683099"/>
                  <a:gd name="connsiteY4" fmla="*/ 90439 h 200971"/>
                  <a:gd name="connsiteX5" fmla="*/ 527539 w 1683099"/>
                  <a:gd name="connsiteY5" fmla="*/ 15076 h 200971"/>
                  <a:gd name="connsiteX6" fmla="*/ 648119 w 1683099"/>
                  <a:gd name="connsiteY6" fmla="*/ 105511 h 200971"/>
                  <a:gd name="connsiteX7" fmla="*/ 738554 w 1683099"/>
                  <a:gd name="connsiteY7" fmla="*/ 4 h 200971"/>
                  <a:gd name="connsiteX8" fmla="*/ 854110 w 1683099"/>
                  <a:gd name="connsiteY8" fmla="*/ 105511 h 200971"/>
                  <a:gd name="connsiteX9" fmla="*/ 949569 w 1683099"/>
                  <a:gd name="connsiteY9" fmla="*/ 5028 h 200971"/>
                  <a:gd name="connsiteX10" fmla="*/ 1040005 w 1683099"/>
                  <a:gd name="connsiteY10" fmla="*/ 115560 h 200971"/>
                  <a:gd name="connsiteX11" fmla="*/ 1125416 w 1683099"/>
                  <a:gd name="connsiteY11" fmla="*/ 10052 h 200971"/>
                  <a:gd name="connsiteX12" fmla="*/ 1240972 w 1683099"/>
                  <a:gd name="connsiteY12" fmla="*/ 115560 h 200971"/>
                  <a:gd name="connsiteX13" fmla="*/ 1321358 w 1683099"/>
                  <a:gd name="connsiteY13" fmla="*/ 4 h 200971"/>
                  <a:gd name="connsiteX14" fmla="*/ 1441939 w 1683099"/>
                  <a:gd name="connsiteY14" fmla="*/ 120584 h 200971"/>
                  <a:gd name="connsiteX15" fmla="*/ 1532374 w 1683099"/>
                  <a:gd name="connsiteY15" fmla="*/ 5028 h 200971"/>
                  <a:gd name="connsiteX16" fmla="*/ 1683099 w 1683099"/>
                  <a:gd name="connsiteY16" fmla="*/ 200971 h 20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83099" h="200971">
                    <a:moveTo>
                      <a:pt x="0" y="200971"/>
                    </a:moveTo>
                    <a:cubicBezTo>
                      <a:pt x="41868" y="116816"/>
                      <a:pt x="83737" y="32661"/>
                      <a:pt x="125605" y="15076"/>
                    </a:cubicBezTo>
                    <a:cubicBezTo>
                      <a:pt x="167473" y="-2509"/>
                      <a:pt x="216877" y="95463"/>
                      <a:pt x="251209" y="95463"/>
                    </a:cubicBezTo>
                    <a:cubicBezTo>
                      <a:pt x="285541" y="95463"/>
                      <a:pt x="298102" y="15913"/>
                      <a:pt x="331596" y="15076"/>
                    </a:cubicBezTo>
                    <a:cubicBezTo>
                      <a:pt x="365091" y="14239"/>
                      <a:pt x="419519" y="90439"/>
                      <a:pt x="452176" y="90439"/>
                    </a:cubicBezTo>
                    <a:cubicBezTo>
                      <a:pt x="484833" y="90439"/>
                      <a:pt x="494882" y="12564"/>
                      <a:pt x="527539" y="15076"/>
                    </a:cubicBezTo>
                    <a:cubicBezTo>
                      <a:pt x="560196" y="17588"/>
                      <a:pt x="612950" y="108023"/>
                      <a:pt x="648119" y="105511"/>
                    </a:cubicBezTo>
                    <a:cubicBezTo>
                      <a:pt x="683288" y="102999"/>
                      <a:pt x="704222" y="4"/>
                      <a:pt x="738554" y="4"/>
                    </a:cubicBezTo>
                    <a:cubicBezTo>
                      <a:pt x="772886" y="4"/>
                      <a:pt x="818941" y="104674"/>
                      <a:pt x="854110" y="105511"/>
                    </a:cubicBezTo>
                    <a:cubicBezTo>
                      <a:pt x="889279" y="106348"/>
                      <a:pt x="918587" y="3353"/>
                      <a:pt x="949569" y="5028"/>
                    </a:cubicBezTo>
                    <a:cubicBezTo>
                      <a:pt x="980551" y="6703"/>
                      <a:pt x="1010697" y="114723"/>
                      <a:pt x="1040005" y="115560"/>
                    </a:cubicBezTo>
                    <a:cubicBezTo>
                      <a:pt x="1069313" y="116397"/>
                      <a:pt x="1091922" y="10052"/>
                      <a:pt x="1125416" y="10052"/>
                    </a:cubicBezTo>
                    <a:cubicBezTo>
                      <a:pt x="1158910" y="10052"/>
                      <a:pt x="1208315" y="117235"/>
                      <a:pt x="1240972" y="115560"/>
                    </a:cubicBezTo>
                    <a:cubicBezTo>
                      <a:pt x="1273629" y="113885"/>
                      <a:pt x="1287864" y="-833"/>
                      <a:pt x="1321358" y="4"/>
                    </a:cubicBezTo>
                    <a:cubicBezTo>
                      <a:pt x="1354853" y="841"/>
                      <a:pt x="1406770" y="119747"/>
                      <a:pt x="1441939" y="120584"/>
                    </a:cubicBezTo>
                    <a:cubicBezTo>
                      <a:pt x="1477108" y="121421"/>
                      <a:pt x="1492181" y="-8370"/>
                      <a:pt x="1532374" y="5028"/>
                    </a:cubicBezTo>
                    <a:cubicBezTo>
                      <a:pt x="1572567" y="18426"/>
                      <a:pt x="1667189" y="181712"/>
                      <a:pt x="1683099" y="200971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89495471-E4FD-DB45-BC2D-0ADBE026D4B7}"/>
                  </a:ext>
                </a:extLst>
              </p:cNvPr>
              <p:cNvCxnSpPr/>
              <p:nvPr/>
            </p:nvCxnSpPr>
            <p:spPr bwMode="auto">
              <a:xfrm>
                <a:off x="3512461" y="1768845"/>
                <a:ext cx="200811" cy="167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A91FE88-F6EF-574C-ABDC-CB1D57419AF1}"/>
                  </a:ext>
                </a:extLst>
              </p:cNvPr>
              <p:cNvCxnSpPr/>
              <p:nvPr/>
            </p:nvCxnSpPr>
            <p:spPr bwMode="auto">
              <a:xfrm>
                <a:off x="3713272" y="1763090"/>
                <a:ext cx="0" cy="23455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3B396BB-AB3F-F746-A121-97D3C8490E33}"/>
                  </a:ext>
                </a:extLst>
              </p:cNvPr>
              <p:cNvCxnSpPr/>
              <p:nvPr/>
            </p:nvCxnSpPr>
            <p:spPr bwMode="auto">
              <a:xfrm>
                <a:off x="3713272" y="1992898"/>
                <a:ext cx="57069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61842218-AF44-DA4D-96F1-33AD29570F62}"/>
                  </a:ext>
                </a:extLst>
              </p:cNvPr>
              <p:cNvCxnSpPr/>
              <p:nvPr/>
            </p:nvCxnSpPr>
            <p:spPr bwMode="auto">
              <a:xfrm>
                <a:off x="1636459" y="1768009"/>
                <a:ext cx="200811" cy="167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A5022A61-E7AC-F343-A6EA-8778D8A3B3CF}"/>
                  </a:ext>
                </a:extLst>
              </p:cNvPr>
              <p:cNvCxnSpPr/>
              <p:nvPr/>
            </p:nvCxnSpPr>
            <p:spPr bwMode="auto">
              <a:xfrm>
                <a:off x="1636459" y="1765290"/>
                <a:ext cx="0" cy="22284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C9CBD733-B24F-954F-9504-50D286EE4CB3}"/>
                  </a:ext>
                </a:extLst>
              </p:cNvPr>
              <p:cNvCxnSpPr/>
              <p:nvPr/>
            </p:nvCxnSpPr>
            <p:spPr bwMode="auto">
              <a:xfrm>
                <a:off x="1133412" y="1994582"/>
                <a:ext cx="505527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3C59E283-8936-CF4E-9E97-C2CF0ACF0140}"/>
                  </a:ext>
                </a:extLst>
              </p:cNvPr>
              <p:cNvCxnSpPr/>
              <p:nvPr/>
            </p:nvCxnSpPr>
            <p:spPr bwMode="auto">
              <a:xfrm>
                <a:off x="1133412" y="1539830"/>
                <a:ext cx="0" cy="46471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67E874D-34C8-2D43-AFD6-2A4988B54D07}"/>
                  </a:ext>
                </a:extLst>
              </p:cNvPr>
              <p:cNvCxnSpPr/>
              <p:nvPr/>
            </p:nvCxnSpPr>
            <p:spPr bwMode="auto">
              <a:xfrm>
                <a:off x="4283968" y="1538158"/>
                <a:ext cx="0" cy="46471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1" name="Flowchart: Decision 253">
                <a:extLst>
                  <a:ext uri="{FF2B5EF4-FFF2-40B4-BE49-F238E27FC236}">
                    <a16:creationId xmlns:a16="http://schemas.microsoft.com/office/drawing/2014/main" id="{09BAD05D-FAFF-EB4A-A29E-2AC4D54AFDDE}"/>
                  </a:ext>
                </a:extLst>
              </p:cNvPr>
              <p:cNvSpPr/>
              <p:nvPr/>
            </p:nvSpPr>
            <p:spPr bwMode="auto">
              <a:xfrm>
                <a:off x="1089869" y="1467700"/>
                <a:ext cx="88666" cy="90010"/>
              </a:xfrm>
              <a:prstGeom prst="flowChartDecisi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000" b="0" i="0" u="none" strike="noStrike" cap="none" normalizeH="0" baseline="0">
                  <a:ln>
                    <a:noFill/>
                  </a:ln>
                  <a:effectLst/>
                  <a:latin typeface="Times" charset="0"/>
                </a:endParaRPr>
              </a:p>
            </p:txBody>
          </p:sp>
          <p:sp>
            <p:nvSpPr>
              <p:cNvPr id="162" name="Flowchart: Decision 254">
                <a:extLst>
                  <a:ext uri="{FF2B5EF4-FFF2-40B4-BE49-F238E27FC236}">
                    <a16:creationId xmlns:a16="http://schemas.microsoft.com/office/drawing/2014/main" id="{FBE7D960-4069-114B-94EE-B623025A9028}"/>
                  </a:ext>
                </a:extLst>
              </p:cNvPr>
              <p:cNvSpPr/>
              <p:nvPr/>
            </p:nvSpPr>
            <p:spPr bwMode="auto">
              <a:xfrm>
                <a:off x="4239635" y="1462111"/>
                <a:ext cx="88666" cy="90010"/>
              </a:xfrm>
              <a:prstGeom prst="flowChartDecisi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000" b="0" i="0" u="none" strike="noStrike" cap="none" normalizeH="0" baseline="0">
                  <a:ln>
                    <a:noFill/>
                  </a:ln>
                  <a:effectLst/>
                  <a:latin typeface="Times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00600A9-04DA-0347-9A98-0F597F641F94}"/>
                </a:ext>
              </a:extLst>
            </p:cNvPr>
            <p:cNvSpPr txBox="1"/>
            <p:nvPr/>
          </p:nvSpPr>
          <p:spPr>
            <a:xfrm>
              <a:off x="3563000" y="1252670"/>
              <a:ext cx="1183588" cy="168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900" kern="1000" spc="3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lt"/>
                  <a:cs typeface="Franklin Gothic Book"/>
                </a:rPr>
                <a:t>Optical fiber leads</a:t>
              </a:r>
              <a:endParaRPr lang="de-CH" sz="900" kern="1000" spc="3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Franklin Gothic Book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B2AD757-C0D2-934F-8783-EB7EADA30528}"/>
                </a:ext>
              </a:extLst>
            </p:cNvPr>
            <p:cNvSpPr/>
            <p:nvPr/>
          </p:nvSpPr>
          <p:spPr bwMode="auto">
            <a:xfrm>
              <a:off x="2618205" y="1658214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6148EC2-76A9-A544-8F87-E31B0216BB15}"/>
                </a:ext>
              </a:extLst>
            </p:cNvPr>
            <p:cNvGrpSpPr/>
            <p:nvPr/>
          </p:nvGrpSpPr>
          <p:grpSpPr>
            <a:xfrm>
              <a:off x="5139476" y="1460882"/>
              <a:ext cx="3238432" cy="542438"/>
              <a:chOff x="1089869" y="1462111"/>
              <a:chExt cx="3238432" cy="542438"/>
            </a:xfrm>
          </p:grpSpPr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E179535C-8AFC-754E-9F25-491F93DE2D3A}"/>
                  </a:ext>
                </a:extLst>
              </p:cNvPr>
              <p:cNvSpPr/>
              <p:nvPr/>
            </p:nvSpPr>
            <p:spPr bwMode="auto">
              <a:xfrm>
                <a:off x="1833824" y="1562119"/>
                <a:ext cx="1683099" cy="200971"/>
              </a:xfrm>
              <a:custGeom>
                <a:avLst/>
                <a:gdLst>
                  <a:gd name="connsiteX0" fmla="*/ 0 w 1683099"/>
                  <a:gd name="connsiteY0" fmla="*/ 200971 h 200971"/>
                  <a:gd name="connsiteX1" fmla="*/ 125605 w 1683099"/>
                  <a:gd name="connsiteY1" fmla="*/ 15076 h 200971"/>
                  <a:gd name="connsiteX2" fmla="*/ 251209 w 1683099"/>
                  <a:gd name="connsiteY2" fmla="*/ 95463 h 200971"/>
                  <a:gd name="connsiteX3" fmla="*/ 331596 w 1683099"/>
                  <a:gd name="connsiteY3" fmla="*/ 15076 h 200971"/>
                  <a:gd name="connsiteX4" fmla="*/ 452176 w 1683099"/>
                  <a:gd name="connsiteY4" fmla="*/ 90439 h 200971"/>
                  <a:gd name="connsiteX5" fmla="*/ 527539 w 1683099"/>
                  <a:gd name="connsiteY5" fmla="*/ 15076 h 200971"/>
                  <a:gd name="connsiteX6" fmla="*/ 648119 w 1683099"/>
                  <a:gd name="connsiteY6" fmla="*/ 105511 h 200971"/>
                  <a:gd name="connsiteX7" fmla="*/ 738554 w 1683099"/>
                  <a:gd name="connsiteY7" fmla="*/ 4 h 200971"/>
                  <a:gd name="connsiteX8" fmla="*/ 854110 w 1683099"/>
                  <a:gd name="connsiteY8" fmla="*/ 105511 h 200971"/>
                  <a:gd name="connsiteX9" fmla="*/ 949569 w 1683099"/>
                  <a:gd name="connsiteY9" fmla="*/ 5028 h 200971"/>
                  <a:gd name="connsiteX10" fmla="*/ 1040005 w 1683099"/>
                  <a:gd name="connsiteY10" fmla="*/ 115560 h 200971"/>
                  <a:gd name="connsiteX11" fmla="*/ 1125416 w 1683099"/>
                  <a:gd name="connsiteY11" fmla="*/ 10052 h 200971"/>
                  <a:gd name="connsiteX12" fmla="*/ 1240972 w 1683099"/>
                  <a:gd name="connsiteY12" fmla="*/ 115560 h 200971"/>
                  <a:gd name="connsiteX13" fmla="*/ 1321358 w 1683099"/>
                  <a:gd name="connsiteY13" fmla="*/ 4 h 200971"/>
                  <a:gd name="connsiteX14" fmla="*/ 1441939 w 1683099"/>
                  <a:gd name="connsiteY14" fmla="*/ 120584 h 200971"/>
                  <a:gd name="connsiteX15" fmla="*/ 1532374 w 1683099"/>
                  <a:gd name="connsiteY15" fmla="*/ 5028 h 200971"/>
                  <a:gd name="connsiteX16" fmla="*/ 1683099 w 1683099"/>
                  <a:gd name="connsiteY16" fmla="*/ 200971 h 20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83099" h="200971">
                    <a:moveTo>
                      <a:pt x="0" y="200971"/>
                    </a:moveTo>
                    <a:cubicBezTo>
                      <a:pt x="41868" y="116816"/>
                      <a:pt x="83737" y="32661"/>
                      <a:pt x="125605" y="15076"/>
                    </a:cubicBezTo>
                    <a:cubicBezTo>
                      <a:pt x="167473" y="-2509"/>
                      <a:pt x="216877" y="95463"/>
                      <a:pt x="251209" y="95463"/>
                    </a:cubicBezTo>
                    <a:cubicBezTo>
                      <a:pt x="285541" y="95463"/>
                      <a:pt x="298102" y="15913"/>
                      <a:pt x="331596" y="15076"/>
                    </a:cubicBezTo>
                    <a:cubicBezTo>
                      <a:pt x="365091" y="14239"/>
                      <a:pt x="419519" y="90439"/>
                      <a:pt x="452176" y="90439"/>
                    </a:cubicBezTo>
                    <a:cubicBezTo>
                      <a:pt x="484833" y="90439"/>
                      <a:pt x="494882" y="12564"/>
                      <a:pt x="527539" y="15076"/>
                    </a:cubicBezTo>
                    <a:cubicBezTo>
                      <a:pt x="560196" y="17588"/>
                      <a:pt x="612950" y="108023"/>
                      <a:pt x="648119" y="105511"/>
                    </a:cubicBezTo>
                    <a:cubicBezTo>
                      <a:pt x="683288" y="102999"/>
                      <a:pt x="704222" y="4"/>
                      <a:pt x="738554" y="4"/>
                    </a:cubicBezTo>
                    <a:cubicBezTo>
                      <a:pt x="772886" y="4"/>
                      <a:pt x="818941" y="104674"/>
                      <a:pt x="854110" y="105511"/>
                    </a:cubicBezTo>
                    <a:cubicBezTo>
                      <a:pt x="889279" y="106348"/>
                      <a:pt x="918587" y="3353"/>
                      <a:pt x="949569" y="5028"/>
                    </a:cubicBezTo>
                    <a:cubicBezTo>
                      <a:pt x="980551" y="6703"/>
                      <a:pt x="1010697" y="114723"/>
                      <a:pt x="1040005" y="115560"/>
                    </a:cubicBezTo>
                    <a:cubicBezTo>
                      <a:pt x="1069313" y="116397"/>
                      <a:pt x="1091922" y="10052"/>
                      <a:pt x="1125416" y="10052"/>
                    </a:cubicBezTo>
                    <a:cubicBezTo>
                      <a:pt x="1158910" y="10052"/>
                      <a:pt x="1208315" y="117235"/>
                      <a:pt x="1240972" y="115560"/>
                    </a:cubicBezTo>
                    <a:cubicBezTo>
                      <a:pt x="1273629" y="113885"/>
                      <a:pt x="1287864" y="-833"/>
                      <a:pt x="1321358" y="4"/>
                    </a:cubicBezTo>
                    <a:cubicBezTo>
                      <a:pt x="1354853" y="841"/>
                      <a:pt x="1406770" y="119747"/>
                      <a:pt x="1441939" y="120584"/>
                    </a:cubicBezTo>
                    <a:cubicBezTo>
                      <a:pt x="1477108" y="121421"/>
                      <a:pt x="1492181" y="-8370"/>
                      <a:pt x="1532374" y="5028"/>
                    </a:cubicBezTo>
                    <a:cubicBezTo>
                      <a:pt x="1572567" y="18426"/>
                      <a:pt x="1667189" y="181712"/>
                      <a:pt x="1683099" y="200971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E2E2EFC6-8E9B-4547-B2E2-ACC1AEFEFC14}"/>
                  </a:ext>
                </a:extLst>
              </p:cNvPr>
              <p:cNvCxnSpPr/>
              <p:nvPr/>
            </p:nvCxnSpPr>
            <p:spPr bwMode="auto">
              <a:xfrm>
                <a:off x="3512461" y="1768845"/>
                <a:ext cx="200811" cy="167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41C1B2E4-4C9C-774F-B729-22C8AEEB107E}"/>
                  </a:ext>
                </a:extLst>
              </p:cNvPr>
              <p:cNvCxnSpPr/>
              <p:nvPr/>
            </p:nvCxnSpPr>
            <p:spPr bwMode="auto">
              <a:xfrm>
                <a:off x="3713272" y="1763090"/>
                <a:ext cx="0" cy="23455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94EC4D6-6047-3944-BEB8-A3169BA004A9}"/>
                  </a:ext>
                </a:extLst>
              </p:cNvPr>
              <p:cNvCxnSpPr/>
              <p:nvPr/>
            </p:nvCxnSpPr>
            <p:spPr bwMode="auto">
              <a:xfrm>
                <a:off x="3713272" y="1992898"/>
                <a:ext cx="57069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68DBE535-DC09-7B4B-81AE-17EFE721980F}"/>
                  </a:ext>
                </a:extLst>
              </p:cNvPr>
              <p:cNvCxnSpPr/>
              <p:nvPr/>
            </p:nvCxnSpPr>
            <p:spPr bwMode="auto">
              <a:xfrm>
                <a:off x="1636459" y="1768009"/>
                <a:ext cx="200811" cy="167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73B105B6-B4AD-4E49-949B-28F2A471AE98}"/>
                  </a:ext>
                </a:extLst>
              </p:cNvPr>
              <p:cNvCxnSpPr/>
              <p:nvPr/>
            </p:nvCxnSpPr>
            <p:spPr bwMode="auto">
              <a:xfrm>
                <a:off x="1636459" y="1765290"/>
                <a:ext cx="0" cy="22284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C229B9FF-CDCB-A045-AA7A-951489EF3A44}"/>
                  </a:ext>
                </a:extLst>
              </p:cNvPr>
              <p:cNvCxnSpPr/>
              <p:nvPr/>
            </p:nvCxnSpPr>
            <p:spPr bwMode="auto">
              <a:xfrm>
                <a:off x="1133412" y="1994582"/>
                <a:ext cx="505527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FB913B5-6CED-D944-8818-DBC669C9A3BF}"/>
                  </a:ext>
                </a:extLst>
              </p:cNvPr>
              <p:cNvCxnSpPr/>
              <p:nvPr/>
            </p:nvCxnSpPr>
            <p:spPr bwMode="auto">
              <a:xfrm>
                <a:off x="1133412" y="1539830"/>
                <a:ext cx="0" cy="46471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82739C2C-012B-AE4E-ACFE-48376B294A13}"/>
                  </a:ext>
                </a:extLst>
              </p:cNvPr>
              <p:cNvCxnSpPr/>
              <p:nvPr/>
            </p:nvCxnSpPr>
            <p:spPr bwMode="auto">
              <a:xfrm>
                <a:off x="4283968" y="1538158"/>
                <a:ext cx="0" cy="46471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5" name="Flowchart: Decision 309">
                <a:extLst>
                  <a:ext uri="{FF2B5EF4-FFF2-40B4-BE49-F238E27FC236}">
                    <a16:creationId xmlns:a16="http://schemas.microsoft.com/office/drawing/2014/main" id="{16FC7089-C463-4A45-85C9-F711F517EBB9}"/>
                  </a:ext>
                </a:extLst>
              </p:cNvPr>
              <p:cNvSpPr/>
              <p:nvPr/>
            </p:nvSpPr>
            <p:spPr bwMode="auto">
              <a:xfrm>
                <a:off x="1089869" y="1467700"/>
                <a:ext cx="88666" cy="90010"/>
              </a:xfrm>
              <a:prstGeom prst="flowChartDecisi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000" b="0" i="0" u="none" strike="noStrike" cap="none" normalizeH="0" baseline="0">
                  <a:ln>
                    <a:noFill/>
                  </a:ln>
                  <a:effectLst/>
                  <a:latin typeface="Times" charset="0"/>
                </a:endParaRPr>
              </a:p>
            </p:txBody>
          </p:sp>
          <p:sp>
            <p:nvSpPr>
              <p:cNvPr id="176" name="Flowchart: Decision 311">
                <a:extLst>
                  <a:ext uri="{FF2B5EF4-FFF2-40B4-BE49-F238E27FC236}">
                    <a16:creationId xmlns:a16="http://schemas.microsoft.com/office/drawing/2014/main" id="{32417C56-D3FD-4E4C-8C40-3A015E15AF72}"/>
                  </a:ext>
                </a:extLst>
              </p:cNvPr>
              <p:cNvSpPr/>
              <p:nvPr/>
            </p:nvSpPr>
            <p:spPr bwMode="auto">
              <a:xfrm>
                <a:off x="4239635" y="1462111"/>
                <a:ext cx="88666" cy="90010"/>
              </a:xfrm>
              <a:prstGeom prst="flowChartDecisi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000" b="0" i="0" u="none" strike="noStrike" cap="none" normalizeH="0" baseline="0">
                  <a:ln>
                    <a:noFill/>
                  </a:ln>
                  <a:effectLst/>
                  <a:latin typeface="Times" charset="0"/>
                </a:endParaRPr>
              </a:p>
            </p:txBody>
          </p:sp>
        </p:grp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1BF74D6B-8F01-D546-A7FD-38BDC6D6FC9C}"/>
                </a:ext>
              </a:extLst>
            </p:cNvPr>
            <p:cNvSpPr/>
            <p:nvPr/>
          </p:nvSpPr>
          <p:spPr bwMode="auto">
            <a:xfrm>
              <a:off x="7318468" y="1679944"/>
              <a:ext cx="54864" cy="548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A1589A70-A56F-DE4A-BBD6-C6E9BBF9C7A3}"/>
              </a:ext>
            </a:extLst>
          </p:cNvPr>
          <p:cNvSpPr txBox="1"/>
          <p:nvPr/>
        </p:nvSpPr>
        <p:spPr>
          <a:xfrm>
            <a:off x="395536" y="587842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Discussions on integration with the LBNL test station ongoing with Maxim  and Marcos.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kern="1000" spc="30" dirty="0">
                <a:solidFill>
                  <a:srgbClr val="002060"/>
                </a:solidFill>
                <a:latin typeface="+mn-lt"/>
                <a:cs typeface="Franklin Gothic Book"/>
              </a:rPr>
              <a:t>Need to find a way to test with CLIQ.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FE4C9FC5-324F-114E-A288-F7DFC0BFAA14}"/>
              </a:ext>
            </a:extLst>
          </p:cNvPr>
          <p:cNvSpPr txBox="1"/>
          <p:nvPr/>
        </p:nvSpPr>
        <p:spPr>
          <a:xfrm>
            <a:off x="7857405" y="568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J. Gao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E1FDA3E-8CEB-F04B-AE9C-B7B27442DFB3}"/>
              </a:ext>
            </a:extLst>
          </p:cNvPr>
          <p:cNvSpPr txBox="1"/>
          <p:nvPr/>
        </p:nvSpPr>
        <p:spPr>
          <a:xfrm>
            <a:off x="5111255" y="53949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kern="1000" spc="30" dirty="0">
                <a:latin typeface="+mn-lt"/>
                <a:cs typeface="Franklin Gothic Book"/>
              </a:rPr>
              <a:t>(Courtesy L. </a:t>
            </a:r>
            <a:r>
              <a:rPr lang="en-US" sz="1200" kern="1000" spc="30" dirty="0" err="1">
                <a:latin typeface="+mn-lt"/>
                <a:cs typeface="Franklin Gothic Book"/>
              </a:rPr>
              <a:t>Brouwer</a:t>
            </a:r>
            <a:r>
              <a:rPr lang="en-US" sz="1200" kern="1000" spc="30" dirty="0">
                <a:latin typeface="+mn-lt"/>
                <a:cs typeface="Franklin Gothic Book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8691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9865-9795-4A4E-90A0-E8C67335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CD1 Schedule v2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CD758-1E3D-1B41-BEB3-4174C3AED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6C78B0-8739-C14C-95C1-8C374354BB94}"/>
              </a:ext>
            </a:extLst>
          </p:cNvPr>
          <p:cNvGrpSpPr/>
          <p:nvPr/>
        </p:nvGrpSpPr>
        <p:grpSpPr>
          <a:xfrm>
            <a:off x="1042988" y="836712"/>
            <a:ext cx="7921500" cy="5661024"/>
            <a:chOff x="755576" y="2420888"/>
            <a:chExt cx="5637069" cy="40284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9B2A42-B4E1-9143-AA35-348F431FF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6" y="2420888"/>
              <a:ext cx="4432672" cy="402847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65A617-F317-F647-8C93-F78C7CB9094B}"/>
                </a:ext>
              </a:extLst>
            </p:cNvPr>
            <p:cNvSpPr txBox="1"/>
            <p:nvPr/>
          </p:nvSpPr>
          <p:spPr>
            <a:xfrm>
              <a:off x="3242836" y="3298176"/>
              <a:ext cx="3098567" cy="237451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800" kern="1000" spc="30" dirty="0">
                  <a:solidFill>
                    <a:srgbClr val="0070C0"/>
                  </a:solidFill>
                  <a:latin typeface="+mn-lt"/>
                  <a:cs typeface="Franklin Gothic Book"/>
                </a:rPr>
                <a:t>Manufacturing-process development </a:t>
              </a:r>
              <a:r>
                <a:rPr lang="mr-IN" sz="1800" kern="1000" spc="30" dirty="0">
                  <a:solidFill>
                    <a:srgbClr val="0070C0"/>
                  </a:solidFill>
                  <a:latin typeface="+mn-lt"/>
                  <a:cs typeface="Franklin Gothic Book"/>
                </a:rPr>
                <a:t>–</a:t>
              </a:r>
              <a:r>
                <a:rPr lang="en-US" sz="1800" kern="1000" spc="30" dirty="0">
                  <a:solidFill>
                    <a:srgbClr val="0070C0"/>
                  </a:solidFill>
                  <a:latin typeface="+mn-lt"/>
                  <a:cs typeface="Franklin Gothic Book"/>
                </a:rPr>
                <a:t> Q1/19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118992-F261-2D47-8FAA-47186E904138}"/>
                </a:ext>
              </a:extLst>
            </p:cNvPr>
            <p:cNvSpPr txBox="1"/>
            <p:nvPr/>
          </p:nvSpPr>
          <p:spPr>
            <a:xfrm>
              <a:off x="3035306" y="3952659"/>
              <a:ext cx="3357339" cy="226257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800" kern="1000" spc="30" dirty="0">
                  <a:solidFill>
                    <a:srgbClr val="0070C0"/>
                  </a:solidFill>
                  <a:latin typeface="+mn-lt"/>
                  <a:cs typeface="Franklin Gothic Book"/>
                </a:rPr>
                <a:t>Fabrication infrastructure commissioned </a:t>
              </a:r>
              <a:r>
                <a:rPr lang="mr-IN" sz="1800" kern="1000" spc="30" dirty="0">
                  <a:solidFill>
                    <a:srgbClr val="0070C0"/>
                  </a:solidFill>
                  <a:latin typeface="+mn-lt"/>
                  <a:cs typeface="Franklin Gothic Book"/>
                </a:rPr>
                <a:t>–</a:t>
              </a:r>
              <a:r>
                <a:rPr lang="en-US" sz="1800" kern="1000" spc="30" dirty="0">
                  <a:solidFill>
                    <a:srgbClr val="0070C0"/>
                  </a:solidFill>
                  <a:latin typeface="+mn-lt"/>
                  <a:cs typeface="Franklin Gothic Book"/>
                </a:rPr>
                <a:t> Q2/19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042469-E83E-894B-BC48-55EDD37148E7}"/>
                </a:ext>
              </a:extLst>
            </p:cNvPr>
            <p:cNvSpPr txBox="1"/>
            <p:nvPr/>
          </p:nvSpPr>
          <p:spPr>
            <a:xfrm>
              <a:off x="3336196" y="4823774"/>
              <a:ext cx="3056449" cy="215267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800" kern="1000" spc="30" dirty="0">
                  <a:solidFill>
                    <a:srgbClr val="0070C0"/>
                  </a:solidFill>
                  <a:latin typeface="+mn-lt"/>
                  <a:cs typeface="Franklin Gothic Book"/>
                </a:rPr>
                <a:t>Magnet shipped to Berkeley for test </a:t>
              </a:r>
              <a:r>
                <a:rPr lang="mr-IN" sz="1800" kern="1000" spc="30" dirty="0">
                  <a:solidFill>
                    <a:srgbClr val="0070C0"/>
                  </a:solidFill>
                  <a:latin typeface="+mn-lt"/>
                  <a:cs typeface="Franklin Gothic Book"/>
                </a:rPr>
                <a:t>–</a:t>
              </a:r>
              <a:r>
                <a:rPr lang="en-US" sz="1800" kern="1000" spc="30" dirty="0">
                  <a:solidFill>
                    <a:srgbClr val="0070C0"/>
                  </a:solidFill>
                  <a:latin typeface="+mn-lt"/>
                  <a:cs typeface="Franklin Gothic Book"/>
                </a:rPr>
                <a:t> Q3/19</a:t>
              </a: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EAE5CAC0-67A3-204F-B936-7E107B3FF962}"/>
                </a:ext>
              </a:extLst>
            </p:cNvPr>
            <p:cNvSpPr/>
            <p:nvPr/>
          </p:nvSpPr>
          <p:spPr bwMode="auto">
            <a:xfrm>
              <a:off x="2388027" y="3429000"/>
              <a:ext cx="278597" cy="24017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01CA1EF-66E6-AC4E-AD85-7D182C5D2B8B}"/>
                </a:ext>
              </a:extLst>
            </p:cNvPr>
            <p:cNvSpPr/>
            <p:nvPr/>
          </p:nvSpPr>
          <p:spPr bwMode="auto">
            <a:xfrm>
              <a:off x="3213910" y="4166572"/>
              <a:ext cx="278597" cy="24017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17272E57-CD19-4147-8D76-6CA96D313DD2}"/>
                </a:ext>
              </a:extLst>
            </p:cNvPr>
            <p:cNvSpPr/>
            <p:nvPr/>
          </p:nvSpPr>
          <p:spPr bwMode="auto">
            <a:xfrm>
              <a:off x="4237112" y="5039041"/>
              <a:ext cx="278597" cy="24017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205DB056-4115-3B4D-BF32-F210CA69CB68}"/>
                </a:ext>
              </a:extLst>
            </p:cNvPr>
            <p:cNvSpPr/>
            <p:nvPr/>
          </p:nvSpPr>
          <p:spPr bwMode="auto">
            <a:xfrm>
              <a:off x="4774714" y="5349070"/>
              <a:ext cx="278597" cy="24017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37514F-DB36-FB4B-A514-BE8AD0530C86}"/>
                </a:ext>
              </a:extLst>
            </p:cNvPr>
            <p:cNvSpPr txBox="1"/>
            <p:nvPr/>
          </p:nvSpPr>
          <p:spPr>
            <a:xfrm>
              <a:off x="4967948" y="5172550"/>
              <a:ext cx="1424697" cy="176520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800" kern="1000" spc="30" dirty="0">
                  <a:solidFill>
                    <a:srgbClr val="0070C0"/>
                  </a:solidFill>
                  <a:latin typeface="+mn-lt"/>
                  <a:cs typeface="Franklin Gothic Book"/>
                </a:rPr>
                <a:t>Magnet test </a:t>
              </a:r>
              <a:r>
                <a:rPr lang="mr-IN" sz="1800" kern="1000" spc="30" dirty="0">
                  <a:solidFill>
                    <a:srgbClr val="0070C0"/>
                  </a:solidFill>
                  <a:latin typeface="+mn-lt"/>
                  <a:cs typeface="Franklin Gothic Book"/>
                </a:rPr>
                <a:t>–</a:t>
              </a:r>
              <a:r>
                <a:rPr lang="en-US" sz="1800" kern="1000" spc="30" dirty="0">
                  <a:solidFill>
                    <a:srgbClr val="0070C0"/>
                  </a:solidFill>
                  <a:latin typeface="+mn-lt"/>
                  <a:cs typeface="Franklin Gothic Book"/>
                </a:rPr>
                <a:t> Q4/19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5350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Design and Procurement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656272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>
                <a:latin typeface="+mn-lt"/>
                <a:cs typeface="Franklin Gothic Book"/>
              </a:rPr>
              <a:t>Courtesy S. </a:t>
            </a:r>
            <a:r>
              <a:rPr lang="en-US" kern="1000" spc="30" dirty="0" err="1">
                <a:latin typeface="+mn-lt"/>
                <a:cs typeface="Franklin Gothic Book"/>
              </a:rPr>
              <a:t>Sidorov</a:t>
            </a:r>
            <a:endParaRPr lang="en-US" kern="1000" spc="30" dirty="0">
              <a:latin typeface="+mn-lt"/>
              <a:cs typeface="Franklin Gothic Book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C5DAAB-B166-7B46-A3B9-A3906DFFA0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39" y="961671"/>
            <a:ext cx="3853185" cy="2918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DF120D-179F-0547-9ED2-9F27AF4681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998" y="4312033"/>
            <a:ext cx="3111522" cy="2115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09A1B7-9E48-024B-A4AC-E96FC50A39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042" y="3889113"/>
            <a:ext cx="1415758" cy="13681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68760"/>
            <a:ext cx="7742237" cy="4679951"/>
          </a:xfrm>
        </p:spPr>
        <p:txBody>
          <a:bodyPr/>
          <a:lstStyle/>
          <a:p>
            <a:r>
              <a:rPr lang="en-US" dirty="0"/>
              <a:t>Cable received from LBNL mid ‘17</a:t>
            </a:r>
          </a:p>
          <a:p>
            <a:r>
              <a:rPr lang="en-US" dirty="0"/>
              <a:t>Cable insulation: in February ‘18 by CERN</a:t>
            </a:r>
          </a:p>
          <a:p>
            <a:r>
              <a:rPr lang="en-US" dirty="0"/>
              <a:t>Coil formers: delivery April ’18</a:t>
            </a:r>
          </a:p>
          <a:p>
            <a:r>
              <a:rPr lang="en-US" dirty="0"/>
              <a:t>Outer shell and protective shell: April ‘18</a:t>
            </a:r>
          </a:p>
          <a:p>
            <a:r>
              <a:rPr lang="en-US" dirty="0"/>
              <a:t>Yokes, pads, keys: in procurement</a:t>
            </a:r>
          </a:p>
          <a:p>
            <a:r>
              <a:rPr lang="en-US" dirty="0"/>
              <a:t>Bladders: March ‘18</a:t>
            </a:r>
          </a:p>
          <a:p>
            <a:r>
              <a:rPr lang="en-US" dirty="0"/>
              <a:t>Layer-to-layer splice box in procurement</a:t>
            </a:r>
          </a:p>
          <a:p>
            <a:r>
              <a:rPr lang="en-US" dirty="0"/>
              <a:t>Splicing tooling received</a:t>
            </a:r>
          </a:p>
          <a:p>
            <a:r>
              <a:rPr lang="en-US" dirty="0"/>
              <a:t>Impregnation tooling: design finalized</a:t>
            </a:r>
            <a:br>
              <a:rPr lang="en-US" dirty="0"/>
            </a:br>
            <a:r>
              <a:rPr lang="en-US" dirty="0"/>
              <a:t>to be ordered in house</a:t>
            </a:r>
          </a:p>
          <a:p>
            <a:r>
              <a:rPr lang="en-US" dirty="0"/>
              <a:t>Heater setup and controls ordered</a:t>
            </a:r>
          </a:p>
          <a:p>
            <a:r>
              <a:rPr lang="en-US" dirty="0"/>
              <a:t>Capacitive level gauge to be devised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38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CCT for FCC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Electromagnetic design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Mechanical design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PSI CCT model program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Roadmap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Status CD1</a:t>
            </a:r>
          </a:p>
          <a:p>
            <a:pPr lvl="1"/>
            <a:r>
              <a:rPr lang="en-US" dirty="0"/>
              <a:t>Status Infrastructure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26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414630"/>
            <a:ext cx="3778328" cy="11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2311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4C72-92B3-E94D-833B-D3DCCFF3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Lab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8497-073E-B24D-8C05-8E8D329B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232FC6-3CB4-E04F-8671-F03B324631A0}"/>
              </a:ext>
            </a:extLst>
          </p:cNvPr>
          <p:cNvSpPr/>
          <p:nvPr/>
        </p:nvSpPr>
        <p:spPr bwMode="auto">
          <a:xfrm>
            <a:off x="1715007" y="1181904"/>
            <a:ext cx="3384376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550F3-FA40-8848-96C6-B2A10844DE93}"/>
              </a:ext>
            </a:extLst>
          </p:cNvPr>
          <p:cNvSpPr/>
          <p:nvPr/>
        </p:nvSpPr>
        <p:spPr bwMode="auto">
          <a:xfrm rot="16200000">
            <a:off x="2579103" y="1469936"/>
            <a:ext cx="360040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4F95C-FD06-B341-8F78-635E3089C15A}"/>
              </a:ext>
            </a:extLst>
          </p:cNvPr>
          <p:cNvSpPr/>
          <p:nvPr/>
        </p:nvSpPr>
        <p:spPr bwMode="auto">
          <a:xfrm rot="16200000">
            <a:off x="1895026" y="3054112"/>
            <a:ext cx="1440160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413D96-F762-924B-BABB-BF2BE7B00F00}"/>
              </a:ext>
            </a:extLst>
          </p:cNvPr>
          <p:cNvSpPr/>
          <p:nvPr/>
        </p:nvSpPr>
        <p:spPr bwMode="auto">
          <a:xfrm>
            <a:off x="3314793" y="2694884"/>
            <a:ext cx="360040" cy="1080120"/>
          </a:xfrm>
          <a:prstGeom prst="rect">
            <a:avLst/>
          </a:prstGeom>
          <a:solidFill>
            <a:srgbClr val="1974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FA2A47-53D8-004D-ACB2-8B4566F8FC46}"/>
              </a:ext>
            </a:extLst>
          </p:cNvPr>
          <p:cNvSpPr/>
          <p:nvPr/>
        </p:nvSpPr>
        <p:spPr bwMode="auto">
          <a:xfrm>
            <a:off x="5148064" y="4437112"/>
            <a:ext cx="720080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C9B2ED-9523-5B48-B408-0B44CF76528E}"/>
              </a:ext>
            </a:extLst>
          </p:cNvPr>
          <p:cNvSpPr/>
          <p:nvPr/>
        </p:nvSpPr>
        <p:spPr bwMode="auto">
          <a:xfrm>
            <a:off x="4235287" y="1901203"/>
            <a:ext cx="288032" cy="288032"/>
          </a:xfrm>
          <a:prstGeom prst="ellipse">
            <a:avLst/>
          </a:prstGeom>
          <a:solidFill>
            <a:srgbClr val="4055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CC67F3-100A-8E4A-AC66-D734FDCDE5F2}"/>
              </a:ext>
            </a:extLst>
          </p:cNvPr>
          <p:cNvSpPr/>
          <p:nvPr/>
        </p:nvSpPr>
        <p:spPr bwMode="auto">
          <a:xfrm>
            <a:off x="3980627" y="1227213"/>
            <a:ext cx="1081462" cy="288032"/>
          </a:xfrm>
          <a:prstGeom prst="rect">
            <a:avLst/>
          </a:prstGeom>
          <a:solidFill>
            <a:srgbClr val="4055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DBC2B56-3AC4-FD4D-89C1-AA1E69FE673E}"/>
              </a:ext>
            </a:extLst>
          </p:cNvPr>
          <p:cNvSpPr/>
          <p:nvPr/>
        </p:nvSpPr>
        <p:spPr bwMode="auto">
          <a:xfrm>
            <a:off x="971600" y="5157192"/>
            <a:ext cx="216024" cy="216024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4BF184F-3314-1145-B818-B333268CB6AA}"/>
              </a:ext>
            </a:extLst>
          </p:cNvPr>
          <p:cNvSpPr/>
          <p:nvPr/>
        </p:nvSpPr>
        <p:spPr bwMode="auto">
          <a:xfrm>
            <a:off x="971600" y="5517232"/>
            <a:ext cx="216024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007CCC1-CC35-B543-AD28-FA539573B41B}"/>
              </a:ext>
            </a:extLst>
          </p:cNvPr>
          <p:cNvSpPr/>
          <p:nvPr/>
        </p:nvSpPr>
        <p:spPr bwMode="auto">
          <a:xfrm>
            <a:off x="971600" y="5877272"/>
            <a:ext cx="216024" cy="216024"/>
          </a:xfrm>
          <a:prstGeom prst="roundRect">
            <a:avLst/>
          </a:prstGeom>
          <a:solidFill>
            <a:srgbClr val="4055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C04AE90-1868-2D4D-ACCF-8D371731293B}"/>
              </a:ext>
            </a:extLst>
          </p:cNvPr>
          <p:cNvSpPr/>
          <p:nvPr/>
        </p:nvSpPr>
        <p:spPr bwMode="auto">
          <a:xfrm>
            <a:off x="5674297" y="5157192"/>
            <a:ext cx="216024" cy="216024"/>
          </a:xfrm>
          <a:prstGeom prst="roundRect">
            <a:avLst/>
          </a:prstGeom>
          <a:solidFill>
            <a:srgbClr val="1974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B5C056A-93F9-0C49-8592-CBF46FC334B7}"/>
              </a:ext>
            </a:extLst>
          </p:cNvPr>
          <p:cNvSpPr/>
          <p:nvPr/>
        </p:nvSpPr>
        <p:spPr bwMode="auto">
          <a:xfrm>
            <a:off x="5674297" y="5517232"/>
            <a:ext cx="216024" cy="21602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93C39F-4A7F-4D4E-BEA2-0B46F78E511B}"/>
              </a:ext>
            </a:extLst>
          </p:cNvPr>
          <p:cNvSpPr txBox="1"/>
          <p:nvPr/>
        </p:nvSpPr>
        <p:spPr>
          <a:xfrm>
            <a:off x="1331640" y="5106888"/>
            <a:ext cx="3960440" cy="3463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Coil winding, instrumentation, assembly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62CECE-421A-5F46-AB32-AD9AFC550E1A}"/>
              </a:ext>
            </a:extLst>
          </p:cNvPr>
          <p:cNvSpPr txBox="1"/>
          <p:nvPr/>
        </p:nvSpPr>
        <p:spPr>
          <a:xfrm>
            <a:off x="1331640" y="5458907"/>
            <a:ext cx="3960440" cy="3463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Reaction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E1C589-C3FE-914E-B948-A20629FBE48F}"/>
              </a:ext>
            </a:extLst>
          </p:cNvPr>
          <p:cNvSpPr txBox="1"/>
          <p:nvPr/>
        </p:nvSpPr>
        <p:spPr>
          <a:xfrm>
            <a:off x="1331640" y="5818947"/>
            <a:ext cx="3960440" cy="3463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Impregnation, mixing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7527F8-5A08-F040-B3D6-6E6D1FB91492}"/>
              </a:ext>
            </a:extLst>
          </p:cNvPr>
          <p:cNvSpPr txBox="1"/>
          <p:nvPr/>
        </p:nvSpPr>
        <p:spPr>
          <a:xfrm>
            <a:off x="6156176" y="5106887"/>
            <a:ext cx="3960440" cy="3463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Assembly and RT mag. meas.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9E7656-E61F-0346-94F8-7EA616A3F392}"/>
              </a:ext>
            </a:extLst>
          </p:cNvPr>
          <p:cNvSpPr txBox="1"/>
          <p:nvPr/>
        </p:nvSpPr>
        <p:spPr>
          <a:xfrm>
            <a:off x="6156176" y="5470752"/>
            <a:ext cx="3960440" cy="3463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>
                <a:latin typeface="+mn-lt"/>
                <a:cs typeface="Franklin Gothic Book"/>
              </a:rPr>
              <a:t>Storage</a:t>
            </a:r>
            <a:endParaRPr lang="en-US" sz="1800" kern="1000" spc="30" dirty="0">
              <a:latin typeface="+mn-lt"/>
              <a:cs typeface="Franklin Gothic Book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3846B1-75CD-E54A-9FB4-3806B25076B9}"/>
              </a:ext>
            </a:extLst>
          </p:cNvPr>
          <p:cNvSpPr/>
          <p:nvPr/>
        </p:nvSpPr>
        <p:spPr bwMode="auto">
          <a:xfrm>
            <a:off x="4851760" y="1515246"/>
            <a:ext cx="215299" cy="287414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393D13-D6B4-694B-B915-87515119E16B}"/>
              </a:ext>
            </a:extLst>
          </p:cNvPr>
          <p:cNvSpPr/>
          <p:nvPr/>
        </p:nvSpPr>
        <p:spPr bwMode="auto">
          <a:xfrm>
            <a:off x="1745066" y="1513628"/>
            <a:ext cx="215299" cy="287414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169BD5-78D9-F04B-A087-718BAD8082C0}"/>
              </a:ext>
            </a:extLst>
          </p:cNvPr>
          <p:cNvSpPr/>
          <p:nvPr/>
        </p:nvSpPr>
        <p:spPr bwMode="auto">
          <a:xfrm>
            <a:off x="2866464" y="1227213"/>
            <a:ext cx="1081462" cy="288032"/>
          </a:xfrm>
          <a:prstGeom prst="rect">
            <a:avLst/>
          </a:prstGeom>
          <a:solidFill>
            <a:srgbClr val="A488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0EA212-00E0-034C-A4E2-67A1262D8A63}"/>
              </a:ext>
            </a:extLst>
          </p:cNvPr>
          <p:cNvSpPr/>
          <p:nvPr/>
        </p:nvSpPr>
        <p:spPr bwMode="auto">
          <a:xfrm>
            <a:off x="1750036" y="1227213"/>
            <a:ext cx="1081462" cy="288032"/>
          </a:xfrm>
          <a:prstGeom prst="rect">
            <a:avLst/>
          </a:prstGeom>
          <a:solidFill>
            <a:srgbClr val="A488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F36323B-E508-C941-9705-7B8E7062168A}"/>
              </a:ext>
            </a:extLst>
          </p:cNvPr>
          <p:cNvSpPr/>
          <p:nvPr/>
        </p:nvSpPr>
        <p:spPr bwMode="auto">
          <a:xfrm>
            <a:off x="3875247" y="2699656"/>
            <a:ext cx="864096" cy="1434575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CC674E7-CCCF-B34F-A669-19EEEAC3D83C}"/>
              </a:ext>
            </a:extLst>
          </p:cNvPr>
          <p:cNvSpPr/>
          <p:nvPr/>
        </p:nvSpPr>
        <p:spPr bwMode="auto">
          <a:xfrm>
            <a:off x="5674297" y="5869645"/>
            <a:ext cx="216024" cy="216024"/>
          </a:xfrm>
          <a:prstGeom prst="roundRect">
            <a:avLst/>
          </a:prstGeom>
          <a:solidFill>
            <a:srgbClr val="A488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501790-3ABA-2944-9209-7691E087B847}"/>
              </a:ext>
            </a:extLst>
          </p:cNvPr>
          <p:cNvSpPr txBox="1"/>
          <p:nvPr/>
        </p:nvSpPr>
        <p:spPr>
          <a:xfrm>
            <a:off x="6156176" y="5823165"/>
            <a:ext cx="3960440" cy="3463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Workplace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2EBAC49-BB4E-9C4B-86E6-D53E9ECAE4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116" y="975512"/>
            <a:ext cx="2450260" cy="347748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913FD8F-EC70-644C-96B8-A76883737E18}"/>
              </a:ext>
            </a:extLst>
          </p:cNvPr>
          <p:cNvSpPr/>
          <p:nvPr/>
        </p:nvSpPr>
        <p:spPr bwMode="auto">
          <a:xfrm rot="16200000">
            <a:off x="3314813" y="3937316"/>
            <a:ext cx="360000" cy="36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97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of Reaction Furnace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placed, expected commissioning: May ‘18.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76" y="2089180"/>
            <a:ext cx="4395136" cy="3184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4F6791-24C4-754F-AEEC-D4171B9C8E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51" t="56721"/>
          <a:stretch/>
        </p:blipFill>
        <p:spPr>
          <a:xfrm>
            <a:off x="5630685" y="2058146"/>
            <a:ext cx="3217726" cy="3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46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Impregnation Trials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E78D2F-C409-E243-A294-3F89723A1A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621" y="1060635"/>
            <a:ext cx="2170800" cy="289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739517-8CF6-2B4F-BA56-BAE2D468BE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887" y="1060635"/>
            <a:ext cx="2166551" cy="28887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980953-9738-084D-9162-5F715BF21F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701" y="1060635"/>
            <a:ext cx="2170009" cy="28933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3B19B3-B722-6E4E-95C3-2B24BAE3D4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621" y="4137047"/>
            <a:ext cx="2170800" cy="21722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17C685-75B4-5A4D-868D-C05E89CB43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1"/>
          <a:stretch/>
        </p:blipFill>
        <p:spPr>
          <a:xfrm>
            <a:off x="6150980" y="4138484"/>
            <a:ext cx="2176364" cy="217521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93C6420-FBCA-4B40-BB30-19DAF6DBC2C3}"/>
              </a:ext>
            </a:extLst>
          </p:cNvPr>
          <p:cNvSpPr txBox="1"/>
          <p:nvPr/>
        </p:nvSpPr>
        <p:spPr>
          <a:xfrm>
            <a:off x="1501621" y="64008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So far: CTD 101-K (left) and Mix 61 (right)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4AB840-AB69-514D-B47D-4F9B9BF4C699}"/>
              </a:ext>
            </a:extLst>
          </p:cNvPr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6"/>
          <a:stretch/>
        </p:blipFill>
        <p:spPr>
          <a:xfrm rot="5400000">
            <a:off x="3840231" y="4137954"/>
            <a:ext cx="2170800" cy="21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4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CCT for FCC</a:t>
            </a:r>
          </a:p>
          <a:p>
            <a:pPr lvl="1"/>
            <a:r>
              <a:rPr lang="en-US" dirty="0"/>
              <a:t>Electromagnetic design</a:t>
            </a:r>
          </a:p>
          <a:p>
            <a:pPr lvl="1"/>
            <a:r>
              <a:rPr lang="en-US" dirty="0"/>
              <a:t>Mechanical design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PSI CCT model program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Roadmap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Status CD1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Status Infrastructure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414630"/>
            <a:ext cx="3778328" cy="11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425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4BA7-5086-7144-A872-FED691AF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9AD670-B09B-2C44-9481-9D994602E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356" y="3573783"/>
            <a:ext cx="1928791" cy="2571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28E43-74FF-614F-9E00-AC7750CA2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819BBB-89AB-2847-9047-DA41C7B40A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83154" y="3144736"/>
            <a:ext cx="2574285" cy="3432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A0FF2F-5398-1A4A-A46D-EBEA53778C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446" y="3573783"/>
            <a:ext cx="2043030" cy="257874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CC8018-CCCF-8940-938D-776626BAD501}"/>
              </a:ext>
            </a:extLst>
          </p:cNvPr>
          <p:cNvSpPr txBox="1">
            <a:spLocks/>
          </p:cNvSpPr>
          <p:nvPr/>
        </p:nvSpPr>
        <p:spPr>
          <a:xfrm>
            <a:off x="1187624" y="1268760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Bolt suspended in cup</a:t>
            </a:r>
          </a:p>
          <a:p>
            <a:pPr lvl="1"/>
            <a:r>
              <a:rPr lang="en-US" dirty="0"/>
              <a:t>CTD 101-K: loud banging noise during shock-freezing in LN2; large part expulsed by ~15 cm during warm-up at RT.</a:t>
            </a:r>
          </a:p>
          <a:p>
            <a:pPr lvl="1"/>
            <a:r>
              <a:rPr lang="en-US" dirty="0"/>
              <a:t>CTD 101-G: hair-like fissures, increasing in number and size with repeated thermal shocks.</a:t>
            </a:r>
          </a:p>
          <a:p>
            <a:pPr lvl="1"/>
            <a:r>
              <a:rPr lang="en-US" dirty="0"/>
              <a:t>Mix 61: no sign of cracking after three thermal shocks.</a:t>
            </a:r>
          </a:p>
        </p:txBody>
      </p:sp>
    </p:spTree>
    <p:extLst>
      <p:ext uri="{BB962C8B-B14F-4D97-AF65-F5344CB8AC3E}">
        <p14:creationId xmlns:p14="http://schemas.microsoft.com/office/powerpoint/2010/main" val="3143858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00B7-F629-9342-8CB1-3B1506DB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Equipment and ETH Collaboration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75EC2D-9680-0E43-98DA-5DD3FBDFE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1196750"/>
            <a:ext cx="2520280" cy="29548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FFDFA-2721-B443-9D55-692B4E38C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D2B31C-F19D-7641-967E-7246703FD99B}"/>
              </a:ext>
            </a:extLst>
          </p:cNvPr>
          <p:cNvSpPr txBox="1">
            <a:spLocks/>
          </p:cNvSpPr>
          <p:nvPr/>
        </p:nvSpPr>
        <p:spPr>
          <a:xfrm>
            <a:off x="1187624" y="1124744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Vacuum vessel Factory-Acceptance-Test passed.</a:t>
            </a:r>
          </a:p>
          <a:p>
            <a:r>
              <a:rPr lang="en-US" dirty="0"/>
              <a:t>Vacuum pump tested.</a:t>
            </a:r>
          </a:p>
          <a:p>
            <a:r>
              <a:rPr lang="en-US" dirty="0"/>
              <a:t>First vacuum impregnation of 5-turn former</a:t>
            </a:r>
            <a:br>
              <a:rPr lang="en-US" dirty="0"/>
            </a:br>
            <a:r>
              <a:rPr lang="en-US" dirty="0"/>
              <a:t>in March ‘18.</a:t>
            </a:r>
          </a:p>
          <a:p>
            <a:endParaRPr lang="en-US" dirty="0"/>
          </a:p>
          <a:p>
            <a:r>
              <a:rPr lang="en-US" dirty="0"/>
              <a:t>Starting in March ‘18 a </a:t>
            </a:r>
            <a:r>
              <a:rPr lang="en-US" b="1" dirty="0"/>
              <a:t>post doc will be working</a:t>
            </a:r>
            <a:br>
              <a:rPr lang="en-US" b="1" dirty="0"/>
            </a:br>
            <a:r>
              <a:rPr lang="en-US" b="1" dirty="0"/>
              <a:t>with CERN, PSI, and ETH Zurich </a:t>
            </a:r>
            <a:r>
              <a:rPr lang="en-US" dirty="0"/>
              <a:t>to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i="1" dirty="0"/>
              <a:t>Characterize existing epoxies </a:t>
            </a:r>
            <a:r>
              <a:rPr lang="en-US" dirty="0"/>
              <a:t>(thermal, </a:t>
            </a:r>
            <a:br>
              <a:rPr lang="en-US" dirty="0"/>
            </a:br>
            <a:r>
              <a:rPr lang="en-US" dirty="0"/>
              <a:t>rheological, mechanical, electrical, radiation).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i="1" dirty="0"/>
              <a:t>Develop new epoxy systems</a:t>
            </a:r>
            <a:r>
              <a:rPr lang="en-US" dirty="0"/>
              <a:t>, building on </a:t>
            </a:r>
            <a:br>
              <a:rPr lang="en-US" dirty="0"/>
            </a:br>
            <a:r>
              <a:rPr lang="en-US" dirty="0"/>
              <a:t>ETHZ competence.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dirty="0"/>
              <a:t>Characterize resin </a:t>
            </a:r>
            <a:r>
              <a:rPr lang="en-US" i="1" dirty="0"/>
              <a:t>performance in</a:t>
            </a:r>
            <a:br>
              <a:rPr lang="en-US" i="1" dirty="0"/>
            </a:br>
            <a:r>
              <a:rPr lang="en-US" i="1" dirty="0"/>
              <a:t>impregnated Rutherford cable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Also:</a:t>
            </a:r>
          </a:p>
          <a:p>
            <a:pPr lvl="2"/>
            <a:r>
              <a:rPr lang="en-US" dirty="0"/>
              <a:t>Study possibilities of super-critical CO</a:t>
            </a:r>
            <a:r>
              <a:rPr lang="en-US" baseline="-25000" dirty="0"/>
              <a:t>2</a:t>
            </a:r>
            <a:br>
              <a:rPr lang="en-US" dirty="0"/>
            </a:br>
            <a:r>
              <a:rPr lang="en-US" dirty="0"/>
              <a:t>cleaning of reacted coils/formers. </a:t>
            </a:r>
          </a:p>
          <a:p>
            <a:pPr lvl="2"/>
            <a:r>
              <a:rPr lang="en-US" dirty="0"/>
              <a:t>Study improved former/resin adhesion.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29F058-7A6D-5A48-A8F2-97F6796AD0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385" y="4249279"/>
            <a:ext cx="2373697" cy="23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09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124744"/>
            <a:ext cx="7742237" cy="4679951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197418"/>
                </a:solidFill>
              </a:rPr>
              <a:t>CCT</a:t>
            </a:r>
            <a:r>
              <a:rPr lang="en-US" dirty="0"/>
              <a:t> option was established as a </a:t>
            </a:r>
            <a:r>
              <a:rPr lang="en-US" dirty="0">
                <a:solidFill>
                  <a:srgbClr val="197418"/>
                </a:solidFill>
              </a:rPr>
              <a:t>valid contender </a:t>
            </a:r>
            <a:r>
              <a:rPr lang="en-US" dirty="0"/>
              <a:t>in the FCC design study.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197418"/>
                </a:solidFill>
              </a:rPr>
              <a:t>PSI program</a:t>
            </a:r>
            <a:r>
              <a:rPr lang="en-US" dirty="0"/>
              <a:t> has been designed to be</a:t>
            </a:r>
            <a:r>
              <a:rPr lang="en-US" dirty="0">
                <a:solidFill>
                  <a:srgbClr val="197418"/>
                </a:solidFill>
              </a:rPr>
              <a:t> complementary to and closely coordinated with the LBNL program</a:t>
            </a:r>
            <a:r>
              <a:rPr lang="en-US" dirty="0"/>
              <a:t>, pushing towards </a:t>
            </a:r>
            <a:r>
              <a:rPr lang="en-US" dirty="0">
                <a:solidFill>
                  <a:srgbClr val="197418"/>
                </a:solidFill>
              </a:rPr>
              <a:t>specific features needed in an FCC magnet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6"/>
                </a:solidFill>
              </a:rPr>
              <a:t>2018 will be decisive for PSI</a:t>
            </a:r>
            <a:r>
              <a:rPr lang="en-US" dirty="0"/>
              <a:t>’s infrastructure and technology import.</a:t>
            </a:r>
          </a:p>
          <a:p>
            <a:r>
              <a:rPr lang="en-US" dirty="0"/>
              <a:t>PSI benefits from </a:t>
            </a:r>
            <a:r>
              <a:rPr lang="en-US" dirty="0">
                <a:solidFill>
                  <a:srgbClr val="197418"/>
                </a:solidFill>
              </a:rPr>
              <a:t>generous support by LBNL</a:t>
            </a:r>
            <a:r>
              <a:rPr lang="en-US" dirty="0"/>
              <a:t>, integrating deeply with their program, as well as from regular exchanges and training with </a:t>
            </a:r>
            <a:r>
              <a:rPr lang="en-US" dirty="0">
                <a:solidFill>
                  <a:srgbClr val="197418"/>
                </a:solidFill>
              </a:rPr>
              <a:t>CERN</a:t>
            </a:r>
            <a:r>
              <a:rPr lang="en-US" dirty="0"/>
              <a:t> staff who share freely and are most helpful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>
                <a:solidFill>
                  <a:srgbClr val="197418"/>
                </a:solidFill>
              </a:rPr>
              <a:t>THANK YOU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3645024"/>
            <a:ext cx="3522629" cy="29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33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28356116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CCT4 Test: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magnet was </a:t>
            </a:r>
            <a:r>
              <a:rPr lang="en-US" dirty="0">
                <a:solidFill>
                  <a:srgbClr val="0070C0"/>
                </a:solidFill>
              </a:rPr>
              <a:t>not performance limited </a:t>
            </a:r>
            <a:r>
              <a:rPr lang="en-US" dirty="0"/>
              <a:t>- it only had subpar training.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three issues </a:t>
            </a:r>
            <a:r>
              <a:rPr lang="en-US" dirty="0"/>
              <a:t>must be addressed to improve (and </a:t>
            </a:r>
            <a:r>
              <a:rPr lang="en-US" dirty="0">
                <a:solidFill>
                  <a:srgbClr val="0070C0"/>
                </a:solidFill>
              </a:rPr>
              <a:t>eventually eliminate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training</a:t>
            </a:r>
            <a:r>
              <a:rPr lang="en-US" dirty="0"/>
              <a:t>: </a:t>
            </a:r>
          </a:p>
          <a:p>
            <a:pPr marL="520700" lvl="1" indent="-342900">
              <a:buFont typeface="+mj-lt"/>
              <a:buAutoNum type="alphaLcParenR"/>
            </a:pPr>
            <a:r>
              <a:rPr lang="en-US" dirty="0"/>
              <a:t>epoxy </a:t>
            </a:r>
            <a:r>
              <a:rPr lang="en-US" dirty="0">
                <a:solidFill>
                  <a:srgbClr val="0070C0"/>
                </a:solidFill>
              </a:rPr>
              <a:t>cracking</a:t>
            </a:r>
            <a:r>
              <a:rPr lang="en-US" dirty="0"/>
              <a:t> (strong evidence in acoustic data), </a:t>
            </a:r>
          </a:p>
          <a:p>
            <a:pPr lvl="2"/>
            <a:r>
              <a:rPr lang="en-US" dirty="0">
                <a:solidFill>
                  <a:srgbClr val="197418"/>
                </a:solidFill>
              </a:rPr>
              <a:t>alternatives to CTD-101-K </a:t>
            </a:r>
            <a:r>
              <a:rPr lang="en-US" dirty="0"/>
              <a:t>will be tested. </a:t>
            </a:r>
          </a:p>
          <a:p>
            <a:pPr lvl="2"/>
            <a:r>
              <a:rPr lang="en-US" dirty="0">
                <a:solidFill>
                  <a:srgbClr val="197418"/>
                </a:solidFill>
              </a:rPr>
              <a:t>alternative filling-schemes</a:t>
            </a:r>
            <a:r>
              <a:rPr lang="en-US" dirty="0"/>
              <a:t> will be tested.</a:t>
            </a:r>
          </a:p>
          <a:p>
            <a:pPr marL="520700" lvl="1" indent="-342900">
              <a:buFont typeface="+mj-lt"/>
              <a:buAutoNum type="alphaLcParenR"/>
            </a:pPr>
            <a:r>
              <a:rPr lang="en-US" dirty="0"/>
              <a:t>epoxy </a:t>
            </a:r>
            <a:r>
              <a:rPr lang="en-US" dirty="0">
                <a:solidFill>
                  <a:srgbClr val="0070C0"/>
                </a:solidFill>
              </a:rPr>
              <a:t>de-lamination</a:t>
            </a:r>
            <a:r>
              <a:rPr lang="en-US" dirty="0"/>
              <a:t> from the metal former, </a:t>
            </a:r>
          </a:p>
          <a:p>
            <a:pPr lvl="2"/>
            <a:r>
              <a:rPr lang="en-US" dirty="0">
                <a:solidFill>
                  <a:srgbClr val="197418"/>
                </a:solidFill>
              </a:rPr>
              <a:t>chemical etching to increase surface roughness </a:t>
            </a:r>
            <a:r>
              <a:rPr lang="en-US" dirty="0"/>
              <a:t>will be tested.</a:t>
            </a:r>
          </a:p>
          <a:p>
            <a:pPr marL="520700" lvl="1" indent="-342900">
              <a:buFont typeface="+mj-lt"/>
              <a:buAutoNum type="alphaLcParenR"/>
            </a:pPr>
            <a:r>
              <a:rPr lang="en-US" dirty="0">
                <a:solidFill>
                  <a:srgbClr val="0070C0"/>
                </a:solidFill>
              </a:rPr>
              <a:t>friction</a:t>
            </a:r>
            <a:r>
              <a:rPr lang="en-US" dirty="0"/>
              <a:t> due to intra-layer movement (strong evidence in acoustic data),</a:t>
            </a:r>
          </a:p>
          <a:p>
            <a:pPr lvl="2"/>
            <a:r>
              <a:rPr lang="en-US" dirty="0"/>
              <a:t>a </a:t>
            </a:r>
            <a:r>
              <a:rPr lang="en-US" dirty="0">
                <a:solidFill>
                  <a:srgbClr val="197418"/>
                </a:solidFill>
              </a:rPr>
              <a:t>slip-plane</a:t>
            </a:r>
            <a:r>
              <a:rPr lang="en-US" dirty="0"/>
              <a:t> will be introduced.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 descr="Or03-06_Mon-Mo-Or3_Marchevsky (dragged)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927" y="4239796"/>
            <a:ext cx="4427984" cy="24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2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97418"/>
                </a:solidFill>
              </a:rPr>
              <a:t>Co-wound copper secondary </a:t>
            </a:r>
            <a:r>
              <a:rPr lang="en-US" dirty="0"/>
              <a:t>windings significantly accelerate the current decay.</a:t>
            </a:r>
          </a:p>
          <a:p>
            <a:r>
              <a:rPr lang="en-US" dirty="0"/>
              <a:t>Relevant only if detection and active-protection can be made more efficient.</a:t>
            </a:r>
          </a:p>
          <a:p>
            <a:r>
              <a:rPr lang="en-US" dirty="0" err="1">
                <a:solidFill>
                  <a:srgbClr val="197418"/>
                </a:solidFill>
              </a:rPr>
              <a:t>Cowound</a:t>
            </a:r>
            <a:r>
              <a:rPr lang="en-US" dirty="0">
                <a:solidFill>
                  <a:srgbClr val="197418"/>
                </a:solidFill>
              </a:rPr>
              <a:t> wire and/or interrogated optical fibers </a:t>
            </a:r>
            <a:r>
              <a:rPr lang="en-US" dirty="0"/>
              <a:t>have potential to bring detection time to the order several milliseconds.</a:t>
            </a:r>
          </a:p>
          <a:p>
            <a:r>
              <a:rPr lang="en-US" dirty="0">
                <a:solidFill>
                  <a:srgbClr val="197418"/>
                </a:solidFill>
              </a:rPr>
              <a:t>CLIQ on CCTs </a:t>
            </a:r>
            <a:r>
              <a:rPr lang="en-US" dirty="0"/>
              <a:t>promises to be effective.</a:t>
            </a:r>
          </a:p>
          <a:p>
            <a:endParaRPr lang="en-US" dirty="0"/>
          </a:p>
          <a:p>
            <a:r>
              <a:rPr lang="en-US" dirty="0"/>
              <a:t>Numerical studies under way.</a:t>
            </a:r>
          </a:p>
          <a:p>
            <a:r>
              <a:rPr lang="en-US" dirty="0"/>
              <a:t>About to join LBNL (L. </a:t>
            </a:r>
            <a:r>
              <a:rPr lang="en-US" dirty="0" err="1"/>
              <a:t>Brouwer</a:t>
            </a:r>
            <a:r>
              <a:rPr lang="en-US" dirty="0"/>
              <a:t>) effort to create user-defined ANSYS “quench elements” for consistent and efficient CLIQ modeling in ANSYS.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07704" y="4198123"/>
            <a:ext cx="5214034" cy="1990747"/>
            <a:chOff x="150054" y="1771612"/>
            <a:chExt cx="8678964" cy="33136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054" y="1771612"/>
              <a:ext cx="4565537" cy="3223035"/>
            </a:xfrm>
            <a:prstGeom prst="rect">
              <a:avLst/>
            </a:prstGeom>
          </p:spPr>
        </p:pic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3056" y="1771612"/>
              <a:ext cx="4405962" cy="331367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855813" y="6193395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courtesy: L</a:t>
            </a:r>
            <a:r>
              <a:rPr lang="en-US"/>
              <a:t>. </a:t>
            </a:r>
            <a:r>
              <a:rPr lang="en-US" dirty="0" err="1"/>
              <a:t>Brouwer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00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Manufacturability and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227" y="1412776"/>
            <a:ext cx="7742237" cy="3509963"/>
          </a:xfrm>
        </p:spPr>
        <p:txBody>
          <a:bodyPr>
            <a:normAutofit/>
          </a:bodyPr>
          <a:lstStyle/>
          <a:p>
            <a:r>
              <a:rPr lang="en-US" sz="1600" dirty="0"/>
              <a:t>Deep channels, aspect-ratio ~10.</a:t>
            </a:r>
          </a:p>
          <a:p>
            <a:r>
              <a:rPr lang="en-US" sz="1600" dirty="0"/>
              <a:t>Inclined channels </a:t>
            </a:r>
            <a:r>
              <a:rPr lang="en-US" sz="1600" dirty="0">
                <a:sym typeface="Wingdings"/>
              </a:rPr>
              <a:t> 5-axis machining on long rotating </a:t>
            </a:r>
            <a:r>
              <a:rPr lang="en-US" sz="1600" dirty="0" err="1">
                <a:sym typeface="Wingdings"/>
              </a:rPr>
              <a:t>cyl</a:t>
            </a:r>
            <a:r>
              <a:rPr lang="en-US" sz="1600" dirty="0">
                <a:sym typeface="Wingdings"/>
              </a:rPr>
              <a:t>., </a:t>
            </a:r>
            <a:r>
              <a:rPr lang="en-US" sz="1600" b="1" dirty="0">
                <a:sym typeface="Wingdings"/>
              </a:rPr>
              <a:t>machining tests under way</a:t>
            </a:r>
            <a:r>
              <a:rPr lang="en-US" sz="1600" dirty="0">
                <a:sym typeface="Wingdings"/>
              </a:rPr>
              <a:t>.</a:t>
            </a:r>
          </a:p>
          <a:p>
            <a:r>
              <a:rPr lang="en-US" sz="1600" dirty="0">
                <a:sym typeface="Wingdings"/>
              </a:rPr>
              <a:t>Selective Laser Melting (3-D printing) not successful.</a:t>
            </a:r>
          </a:p>
          <a:p>
            <a:r>
              <a:rPr lang="en-US" sz="1600" b="1" dirty="0">
                <a:sym typeface="Wingdings"/>
              </a:rPr>
              <a:t>Collaboration with IWS </a:t>
            </a:r>
            <a:r>
              <a:rPr lang="en-US" sz="1600" b="1" dirty="0" err="1">
                <a:sym typeface="Wingdings"/>
              </a:rPr>
              <a:t>Fraunhofer</a:t>
            </a:r>
            <a:r>
              <a:rPr lang="en-US" sz="1600" b="1" dirty="0">
                <a:sym typeface="Wingdings"/>
              </a:rPr>
              <a:t> </a:t>
            </a:r>
            <a:r>
              <a:rPr lang="en-US" sz="1600" dirty="0">
                <a:sym typeface="Wingdings"/>
              </a:rPr>
              <a:t>on </a:t>
            </a:r>
            <a:br>
              <a:rPr lang="en-US" sz="1600" dirty="0">
                <a:sym typeface="Wingdings"/>
              </a:rPr>
            </a:br>
            <a:r>
              <a:rPr lang="en-US" sz="1600" dirty="0">
                <a:sym typeface="Wingdings"/>
              </a:rPr>
              <a:t>fabrication of </a:t>
            </a:r>
            <a:r>
              <a:rPr lang="en-US" sz="1600" b="1" dirty="0">
                <a:sym typeface="Wingdings"/>
              </a:rPr>
              <a:t>thin-lamination formers</a:t>
            </a:r>
            <a:r>
              <a:rPr lang="en-US" sz="1600" dirty="0">
                <a:sym typeface="Wingdings"/>
              </a:rPr>
              <a:t>.</a:t>
            </a:r>
          </a:p>
          <a:p>
            <a:pPr lvl="1"/>
            <a:r>
              <a:rPr lang="en-US" sz="1600" dirty="0">
                <a:sym typeface="Wingdings"/>
              </a:rPr>
              <a:t>Laser cutting, spot welding + diffusion welding.</a:t>
            </a:r>
          </a:p>
          <a:p>
            <a:pPr lvl="1"/>
            <a:r>
              <a:rPr lang="en-US" sz="1600" dirty="0">
                <a:sym typeface="Wingdings"/>
              </a:rPr>
              <a:t>Goal: improve scalability and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7855" y="3990277"/>
            <a:ext cx="3575775" cy="2181326"/>
            <a:chOff x="1348971" y="1456266"/>
            <a:chExt cx="6222131" cy="3970271"/>
          </a:xfrm>
        </p:grpSpPr>
        <p:pic>
          <p:nvPicPr>
            <p:cNvPr id="5" name="Content Placeholder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8971" y="1456266"/>
              <a:ext cx="2977703" cy="39702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410" y="1485614"/>
              <a:ext cx="2955692" cy="3940923"/>
            </a:xfrm>
            <a:prstGeom prst="rect">
              <a:avLst/>
            </a:prstGeom>
          </p:spPr>
        </p:pic>
      </p:grpSp>
      <p:pic>
        <p:nvPicPr>
          <p:cNvPr id="8" name="Content Placeholder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072" y="2183778"/>
            <a:ext cx="2236360" cy="16772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29508" y="749251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kern="1000" spc="30" dirty="0" err="1">
              <a:latin typeface="+mn-lt"/>
              <a:cs typeface="Franklin Gothic Book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937" y="4006402"/>
            <a:ext cx="3928495" cy="21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 Design for FCC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Keys to an efficient CCT design: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1600" dirty="0"/>
              <a:t>Thin spars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1600" dirty="0"/>
              <a:t>Wide cable, large strands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1600" dirty="0"/>
              <a:t>Thin ribs.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773" y="2356351"/>
            <a:ext cx="3352276" cy="3333858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 bwMode="auto">
          <a:xfrm>
            <a:off x="3731967" y="1700808"/>
            <a:ext cx="216024" cy="79208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1967049"/>
            <a:ext cx="914400" cy="10058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Increase </a:t>
            </a:r>
            <a:r>
              <a:rPr lang="en-US" i="1" dirty="0"/>
              <a:t>J</a:t>
            </a:r>
            <a:r>
              <a:rPr lang="en-US" baseline="-25000" dirty="0"/>
              <a:t>e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kern="1000" spc="30" dirty="0" err="1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4319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PSI’s CCT Design for FCC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1650" y="1340768"/>
            <a:ext cx="8226854" cy="4918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190500"/>
            <a:r>
              <a:rPr lang="en-US" sz="2000" dirty="0"/>
              <a:t>Current: 18055 A</a:t>
            </a:r>
          </a:p>
          <a:p>
            <a:pPr marL="227013" indent="-190500"/>
            <a:endParaRPr lang="en-US" sz="1800" dirty="0"/>
          </a:p>
          <a:p>
            <a:pPr marL="227013" indent="-190500"/>
            <a:endParaRPr lang="en-US" sz="1800" dirty="0"/>
          </a:p>
          <a:p>
            <a:pPr marL="227013" indent="-190500"/>
            <a:endParaRPr lang="en-US" sz="1800" dirty="0"/>
          </a:p>
          <a:p>
            <a:pPr marL="227013" indent="-190500"/>
            <a:endParaRPr lang="en-US" sz="1800" dirty="0"/>
          </a:p>
          <a:p>
            <a:pPr marL="227013" indent="-190500"/>
            <a:endParaRPr lang="en-US" sz="1800" dirty="0"/>
          </a:p>
          <a:p>
            <a:pPr marL="227013" indent="-190500"/>
            <a:r>
              <a:rPr lang="en-US" sz="1800" dirty="0"/>
              <a:t>FCC-wide conductor use:</a:t>
            </a:r>
          </a:p>
          <a:p>
            <a:pPr marL="414465" lvl="2" indent="-190500"/>
            <a:r>
              <a:rPr lang="en-US" sz="1400" dirty="0"/>
              <a:t>Total: 9.77 </a:t>
            </a:r>
            <a:r>
              <a:rPr lang="en-US" sz="1400" dirty="0" err="1"/>
              <a:t>kt</a:t>
            </a:r>
            <a:r>
              <a:rPr lang="en-US" sz="1400" dirty="0"/>
              <a:t> (+30% </a:t>
            </a:r>
            <a:r>
              <a:rPr lang="en-US" sz="1400" dirty="0" err="1"/>
              <a:t>wrt</a:t>
            </a:r>
            <a:r>
              <a:rPr lang="en-US" sz="1400" dirty="0"/>
              <a:t>. cosine theta/block)</a:t>
            </a:r>
          </a:p>
          <a:p>
            <a:pPr marL="414465" lvl="2" indent="-190500"/>
            <a:r>
              <a:rPr lang="en-US" sz="1400" dirty="0" err="1"/>
              <a:t>NonCu</a:t>
            </a:r>
            <a:r>
              <a:rPr lang="en-US" sz="1400" dirty="0"/>
              <a:t>: 3.75 </a:t>
            </a:r>
            <a:r>
              <a:rPr lang="en-US" sz="1400" dirty="0" err="1"/>
              <a:t>kt</a:t>
            </a:r>
            <a:endParaRPr lang="en-US" sz="1400" dirty="0"/>
          </a:p>
          <a:p>
            <a:pPr marL="414465" lvl="2" indent="-190500"/>
            <a:r>
              <a:rPr lang="en-US" sz="1400" dirty="0"/>
              <a:t>Cu: 6.02 </a:t>
            </a:r>
            <a:r>
              <a:rPr lang="en-US" sz="1400" dirty="0" err="1"/>
              <a:t>kt</a:t>
            </a:r>
            <a:endParaRPr lang="en-US" sz="1400" dirty="0"/>
          </a:p>
          <a:p>
            <a:pPr marL="227013" indent="-190500"/>
            <a:r>
              <a:rPr lang="en-US" sz="1800" dirty="0"/>
              <a:t>Total inductance: </a:t>
            </a:r>
            <a:r>
              <a:rPr lang="en-US" sz="1600" dirty="0"/>
              <a:t>19.2 </a:t>
            </a:r>
            <a:r>
              <a:rPr lang="en-US" sz="1600" dirty="0" err="1"/>
              <a:t>mH</a:t>
            </a:r>
            <a:r>
              <a:rPr lang="en-US" sz="1600" dirty="0"/>
              <a:t>/m</a:t>
            </a:r>
            <a:endParaRPr lang="en-US" sz="1800" dirty="0"/>
          </a:p>
          <a:p>
            <a:pPr marL="227013" indent="-190500"/>
            <a:r>
              <a:rPr lang="en-US" sz="1800" dirty="0"/>
              <a:t>Total energy: </a:t>
            </a:r>
            <a:r>
              <a:rPr lang="en-US" sz="1600" dirty="0"/>
              <a:t>3.2 MJ/m</a:t>
            </a:r>
          </a:p>
          <a:p>
            <a:pPr marL="227013" indent="-190500"/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75185"/>
              </p:ext>
            </p:extLst>
          </p:nvPr>
        </p:nvGraphicFramePr>
        <p:xfrm>
          <a:off x="1619672" y="1750914"/>
          <a:ext cx="4977328" cy="15340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4281">
                <a:tc>
                  <a:txBody>
                    <a:bodyPr/>
                    <a:lstStyle/>
                    <a:p>
                      <a:r>
                        <a:rPr lang="en-US" sz="1200" dirty="0"/>
                        <a:t>Layer #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i="1" dirty="0" err="1"/>
                        <a:t>n</a:t>
                      </a:r>
                      <a:r>
                        <a:rPr lang="en-US" sz="1200" baseline="-25000" dirty="0" err="1"/>
                        <a:t>S</a:t>
                      </a:r>
                      <a:endParaRPr lang="en-US" sz="1200" baseline="-25000" dirty="0"/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cuNc</a:t>
                      </a:r>
                      <a:endParaRPr lang="en-US" sz="1200" dirty="0"/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loadline</a:t>
                      </a:r>
                      <a:r>
                        <a:rPr lang="en-US" sz="1200" dirty="0"/>
                        <a:t> </a:t>
                      </a:r>
                    </a:p>
                    <a:p>
                      <a:r>
                        <a:rPr lang="en-US" sz="1200" dirty="0"/>
                        <a:t>marg. [%]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current </a:t>
                      </a:r>
                    </a:p>
                    <a:p>
                      <a:r>
                        <a:rPr lang="en-US" sz="1200" dirty="0"/>
                        <a:t>marg. [%]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i="1" dirty="0" err="1"/>
                        <a:t>T</a:t>
                      </a:r>
                      <a:r>
                        <a:rPr lang="en-US" sz="1200" baseline="-25000" dirty="0" err="1"/>
                        <a:t>peak</a:t>
                      </a:r>
                      <a:endParaRPr lang="en-US" sz="1200" baseline="-25000" dirty="0"/>
                    </a:p>
                    <a:p>
                      <a:r>
                        <a:rPr lang="en-US" sz="1200" dirty="0"/>
                        <a:t>[K]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i="1" dirty="0" err="1"/>
                        <a:t>V</a:t>
                      </a:r>
                      <a:r>
                        <a:rPr lang="en-US" sz="1200" baseline="-25000" dirty="0" err="1"/>
                        <a:t>grnd</a:t>
                      </a:r>
                      <a:endParaRPr lang="en-US" sz="1200" baseline="-25000" dirty="0"/>
                    </a:p>
                    <a:p>
                      <a:r>
                        <a:rPr lang="en-US" sz="1200" dirty="0"/>
                        <a:t>[V]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i="1" dirty="0" err="1"/>
                        <a:t>J</a:t>
                      </a:r>
                      <a:r>
                        <a:rPr lang="en-US" sz="1200" baseline="-25000" dirty="0" err="1"/>
                        <a:t>cu</a:t>
                      </a:r>
                      <a:endParaRPr lang="en-US" sz="1200" baseline="-25000" dirty="0"/>
                    </a:p>
                    <a:p>
                      <a:r>
                        <a:rPr lang="en-US" sz="1200" dirty="0"/>
                        <a:t>[A/mm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]</a:t>
                      </a:r>
                    </a:p>
                  </a:txBody>
                  <a:tcPr marL="87359" marR="87359" marT="43679" marB="436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75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0.8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14.2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292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1133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1237</a:t>
                      </a:r>
                    </a:p>
                  </a:txBody>
                  <a:tcPr marL="87359" marR="87359" marT="43679" marB="436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375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1.1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14.4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342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1264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1217</a:t>
                      </a:r>
                    </a:p>
                  </a:txBody>
                  <a:tcPr marL="87359" marR="87359" marT="43679" marB="436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75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22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1.95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14.4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310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1156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1096</a:t>
                      </a:r>
                    </a:p>
                  </a:txBody>
                  <a:tcPr marL="87359" marR="87359" marT="43679" marB="4367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5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2.6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15.7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338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1144</a:t>
                      </a:r>
                    </a:p>
                  </a:txBody>
                  <a:tcPr marL="87359" marR="87359" marT="43679" marB="4367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1103</a:t>
                      </a:r>
                    </a:p>
                  </a:txBody>
                  <a:tcPr marL="87359" marR="87359" marT="43679" marB="4367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9" y="1834894"/>
            <a:ext cx="2183067" cy="1791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691181"/>
            <a:ext cx="2470407" cy="2475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8264" y="1276244"/>
            <a:ext cx="2195736" cy="362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>
                <a:latin typeface="+mn-lt"/>
                <a:cs typeface="Franklin Gothic Book"/>
              </a:rPr>
              <a:t>Homogeneous coil temperature after quench.</a:t>
            </a:r>
            <a:endParaRPr lang="en-US" sz="1400" kern="1000" spc="30" dirty="0" err="1">
              <a:latin typeface="+mn-lt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4932" y="4316364"/>
            <a:ext cx="1440931" cy="618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>
                <a:latin typeface="+mn-lt"/>
                <a:cs typeface="Franklin Gothic Book"/>
              </a:rPr>
              <a:t>Geometric/</a:t>
            </a:r>
            <a:r>
              <a:rPr lang="en-US" sz="1400" kern="1000" spc="30" dirty="0" err="1">
                <a:latin typeface="+mn-lt"/>
                <a:cs typeface="Franklin Gothic Book"/>
              </a:rPr>
              <a:t>nl</a:t>
            </a:r>
            <a:r>
              <a:rPr lang="en-US" sz="1400" kern="1000" spc="30" dirty="0">
                <a:latin typeface="+mn-lt"/>
                <a:cs typeface="Franklin Gothic Book"/>
              </a:rPr>
              <a:t>. iron</a:t>
            </a:r>
            <a:br>
              <a:rPr lang="en-US" sz="1400" kern="1000" spc="30" dirty="0">
                <a:latin typeface="+mn-lt"/>
                <a:cs typeface="Franklin Gothic Book"/>
              </a:rPr>
            </a:br>
            <a:r>
              <a:rPr lang="en-US" sz="1400" kern="1000" spc="30" dirty="0">
                <a:latin typeface="+mn-lt"/>
                <a:cs typeface="Franklin Gothic Book"/>
              </a:rPr>
              <a:t> harmonics: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>
                <a:latin typeface="+mn-lt"/>
                <a:cs typeface="Franklin Gothic Book"/>
              </a:rPr>
              <a:t>b2 &lt;= 6 units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>
                <a:latin typeface="+mn-lt"/>
                <a:cs typeface="Franklin Gothic Book"/>
              </a:rPr>
              <a:t>b3,4,5, .. &lt;= 1 unit</a:t>
            </a:r>
          </a:p>
        </p:txBody>
      </p:sp>
    </p:spTree>
    <p:extLst>
      <p:ext uri="{BB962C8B-B14F-4D97-AF65-F5344CB8AC3E}">
        <p14:creationId xmlns:p14="http://schemas.microsoft.com/office/powerpoint/2010/main" val="86683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 joined the fold in Nov.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grpSp>
        <p:nvGrpSpPr>
          <p:cNvPr id="2" name="Group 1"/>
          <p:cNvGrpSpPr/>
          <p:nvPr/>
        </p:nvGrpSpPr>
        <p:grpSpPr>
          <a:xfrm>
            <a:off x="1259632" y="1124744"/>
            <a:ext cx="6807400" cy="4735335"/>
            <a:chOff x="500904" y="-289766"/>
            <a:chExt cx="8506681" cy="591738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4302097" y="2571750"/>
              <a:ext cx="2406690" cy="2971928"/>
              <a:chOff x="5880617" y="2389840"/>
              <a:chExt cx="3200862" cy="395262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880617" y="2389840"/>
                <a:ext cx="3192771" cy="3383929"/>
                <a:chOff x="5880617" y="2389840"/>
                <a:chExt cx="3192771" cy="3383929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5880617" y="2389840"/>
                  <a:ext cx="2736624" cy="6138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800" dirty="0">
                      <a:ea typeface="Arial" charset="0"/>
                      <a:cs typeface="Arial" charset="0"/>
                    </a:rPr>
                    <a:t>Common coils</a:t>
                  </a:r>
                </a:p>
              </p:txBody>
            </p:sp>
            <p:pic>
              <p:nvPicPr>
                <p:cNvPr id="9" name="Picture 8" descr="Screen Shot 2016-06-21 at 21.43.00.pn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4567" y="2784190"/>
                  <a:ext cx="3078821" cy="2989579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38016" y="5773769"/>
                <a:ext cx="2843463" cy="56869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500904" y="2618830"/>
              <a:ext cx="2103991" cy="3008787"/>
              <a:chOff x="104685" y="2352113"/>
              <a:chExt cx="2997928" cy="428715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91121" y="2352113"/>
                <a:ext cx="2137356" cy="65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ea typeface="Arial" charset="0"/>
                    <a:cs typeface="Arial" charset="0"/>
                  </a:rPr>
                  <a:t>Cos-theta </a:t>
                </a:r>
              </a:p>
            </p:txBody>
          </p:sp>
          <p:pic>
            <p:nvPicPr>
              <p:cNvPr id="14" name="Picture 13" descr="Screen Shot 2016-06-21 at 21.36.31.png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685" y="2791077"/>
                <a:ext cx="2997928" cy="300685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8102" y="5834522"/>
                <a:ext cx="1262612" cy="804742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2251853" y="-262464"/>
              <a:ext cx="2176133" cy="3050244"/>
              <a:chOff x="2880606" y="-114487"/>
              <a:chExt cx="3105587" cy="4353041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880606" y="-114487"/>
                <a:ext cx="3105587" cy="3430382"/>
                <a:chOff x="2880606" y="-114487"/>
                <a:chExt cx="3105587" cy="3430382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3588033" y="-114487"/>
                  <a:ext cx="2181775" cy="658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ea typeface="Arial" charset="0"/>
                      <a:cs typeface="Arial" charset="0"/>
                    </a:rPr>
                    <a:t>Block coil </a:t>
                  </a:r>
                </a:p>
              </p:txBody>
            </p:sp>
            <p:pic>
              <p:nvPicPr>
                <p:cNvPr id="21" name="Picture 20" descr="Screen Shot 2016-06-21 at 21.39.33.png"/>
                <p:cNvPicPr>
                  <a:picLocks noChangeAspect="1"/>
                </p:cNvPicPr>
                <p:nvPr/>
              </p:nvPicPr>
              <p:blipFill>
                <a:blip r:embed="rId6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0606" y="313599"/>
                  <a:ext cx="3105587" cy="3002296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88159" y="3351524"/>
                <a:ext cx="1097357" cy="887030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4472" y="47135"/>
              <a:ext cx="2353113" cy="21184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9602" y="2166225"/>
              <a:ext cx="1402851" cy="55216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002965" y="-289766"/>
              <a:ext cx="2949838" cy="461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ea typeface="Arial" charset="0"/>
                  <a:cs typeface="Arial" charset="0"/>
                </a:rPr>
                <a:t>Canted Cosine 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6617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90" y="1340768"/>
            <a:ext cx="7742237" cy="3509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/>
              <a:t>3-D modeling results:</a:t>
            </a:r>
          </a:p>
          <a:p>
            <a:r>
              <a:rPr lang="en-US" sz="1600" b="1" dirty="0"/>
              <a:t>Yoke cut-back </a:t>
            </a:r>
            <a:r>
              <a:rPr lang="en-US" sz="1600" dirty="0"/>
              <a:t>not needed (20 </a:t>
            </a:r>
            <a:r>
              <a:rPr lang="en-US" sz="1600" dirty="0" err="1"/>
              <a:t>mT</a:t>
            </a:r>
            <a:r>
              <a:rPr lang="en-US" sz="1600" dirty="0"/>
              <a:t> peak-field enhancement in ends).</a:t>
            </a:r>
          </a:p>
          <a:p>
            <a:r>
              <a:rPr lang="en-US" sz="1600" b="1" dirty="0"/>
              <a:t>Magnetic length </a:t>
            </a:r>
            <a:r>
              <a:rPr lang="en-US" sz="1600" dirty="0"/>
              <a:t>with yoke equal to that of bare coil.</a:t>
            </a:r>
          </a:p>
          <a:p>
            <a:r>
              <a:rPr lang="en-US" sz="1600" b="1" dirty="0"/>
              <a:t>Physical length </a:t>
            </a:r>
            <a:r>
              <a:rPr lang="en-US" sz="1600" dirty="0"/>
              <a:t>minus </a:t>
            </a:r>
            <a:r>
              <a:rPr lang="en-US" sz="1600" dirty="0" err="1"/>
              <a:t>magn</a:t>
            </a:r>
            <a:r>
              <a:rPr lang="en-US" sz="1600" dirty="0"/>
              <a:t>. length = 53 cm; equal to 11 T magnet. </a:t>
            </a:r>
          </a:p>
          <a:p>
            <a:r>
              <a:rPr lang="en-US" sz="1600" b="1" dirty="0"/>
              <a:t>Peak field </a:t>
            </a:r>
            <a:r>
              <a:rPr lang="en-US" sz="1600" dirty="0"/>
              <a:t>minus main field at 16-T bore field: 0.14 T excluding self field.</a:t>
            </a:r>
          </a:p>
          <a:p>
            <a:pPr lvl="1"/>
            <a:r>
              <a:rPr lang="en-US" sz="1200" dirty="0"/>
              <a:t>comparable or lower than cos-theta due to continuous current 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2999306"/>
            <a:ext cx="4426354" cy="34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2990" y="3050288"/>
            <a:ext cx="2998854" cy="367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7894" y="562451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>
                <a:latin typeface="+mn-lt"/>
                <a:cs typeface="Franklin Gothic Book"/>
              </a:rPr>
              <a:t>Courtesy M. </a:t>
            </a:r>
            <a:r>
              <a:rPr lang="en-US" kern="1000" spc="30" dirty="0" err="1">
                <a:latin typeface="+mn-lt"/>
                <a:cs typeface="Franklin Gothic Book"/>
              </a:rPr>
              <a:t>Negrazus</a:t>
            </a:r>
            <a:endParaRPr lang="en-US" kern="1000" spc="30" dirty="0">
              <a:latin typeface="+mn-lt"/>
              <a:cs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Magnetic Design</a:t>
            </a:r>
          </a:p>
        </p:txBody>
      </p:sp>
    </p:spTree>
    <p:extLst>
      <p:ext uri="{BB962C8B-B14F-4D97-AF65-F5344CB8AC3E}">
        <p14:creationId xmlns:p14="http://schemas.microsoft.com/office/powerpoint/2010/main" val="34012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CCT does not require azimuthal </a:t>
            </a:r>
            <a:r>
              <a:rPr lang="en-US" dirty="0" err="1"/>
              <a:t>prestress</a:t>
            </a:r>
            <a:r>
              <a:rPr lang="en-US" dirty="0"/>
              <a:t>.</a:t>
            </a:r>
          </a:p>
          <a:p>
            <a:r>
              <a:rPr lang="en-US" dirty="0"/>
              <a:t>Radial </a:t>
            </a:r>
            <a:r>
              <a:rPr lang="en-US" dirty="0" err="1"/>
              <a:t>prestress</a:t>
            </a:r>
            <a:r>
              <a:rPr lang="en-US" dirty="0"/>
              <a:t> on the </a:t>
            </a:r>
            <a:r>
              <a:rPr lang="en-US" dirty="0" err="1"/>
              <a:t>midplane</a:t>
            </a:r>
            <a:r>
              <a:rPr lang="en-US" dirty="0"/>
              <a:t> provided by “scissor” laminations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1431" y="2647235"/>
            <a:ext cx="2637298" cy="2851668"/>
            <a:chOff x="4885308" y="2817377"/>
            <a:chExt cx="3678540" cy="39775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0042" y="3325469"/>
              <a:ext cx="3383031" cy="34694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5308" y="2817377"/>
              <a:ext cx="3678540" cy="418296"/>
            </a:xfrm>
            <a:prstGeom prst="rect">
              <a:avLst/>
            </a:prstGeom>
          </p:spPr>
        </p:pic>
      </p:grpSp>
      <p:sp>
        <p:nvSpPr>
          <p:cNvPr id="8" name="Oval 7"/>
          <p:cNvSpPr/>
          <p:nvPr/>
        </p:nvSpPr>
        <p:spPr>
          <a:xfrm>
            <a:off x="4348432" y="2983194"/>
            <a:ext cx="2507364" cy="2507364"/>
          </a:xfrm>
          <a:prstGeom prst="ellipse">
            <a:avLst/>
          </a:prstGeom>
          <a:solidFill>
            <a:srgbClr val="6976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75476" y="2994987"/>
            <a:ext cx="2507364" cy="2507364"/>
          </a:xfrm>
          <a:prstGeom prst="ellipse">
            <a:avLst/>
          </a:prstGeom>
          <a:solidFill>
            <a:srgbClr val="D047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34840" y="3930308"/>
            <a:ext cx="606056" cy="60605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56810" y="3935983"/>
            <a:ext cx="606056" cy="60605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03469" y="2736820"/>
            <a:ext cx="3017517" cy="3017517"/>
          </a:xfrm>
          <a:prstGeom prst="ellipse">
            <a:avLst/>
          </a:prstGeom>
          <a:noFill/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083960" y="2917311"/>
            <a:ext cx="2656533" cy="2656533"/>
            <a:chOff x="6181010" y="147723"/>
            <a:chExt cx="2656533" cy="2656533"/>
          </a:xfrm>
        </p:grpSpPr>
        <p:sp>
          <p:nvSpPr>
            <p:cNvPr id="14" name="Oval 13"/>
            <p:cNvSpPr/>
            <p:nvPr/>
          </p:nvSpPr>
          <p:spPr>
            <a:xfrm>
              <a:off x="6255595" y="213069"/>
              <a:ext cx="2507364" cy="250736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631891" y="1151482"/>
              <a:ext cx="606056" cy="606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753861" y="1157157"/>
              <a:ext cx="606056" cy="606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181010" y="147723"/>
              <a:ext cx="2656533" cy="2656533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08266" y="3940650"/>
            <a:ext cx="1125485" cy="573324"/>
            <a:chOff x="6698902" y="4809982"/>
            <a:chExt cx="1125485" cy="573324"/>
          </a:xfrm>
          <a:solidFill>
            <a:schemeClr val="bg1"/>
          </a:solidFill>
        </p:grpSpPr>
        <p:grpSp>
          <p:nvGrpSpPr>
            <p:cNvPr id="19" name="Group 18"/>
            <p:cNvGrpSpPr/>
            <p:nvPr/>
          </p:nvGrpSpPr>
          <p:grpSpPr>
            <a:xfrm>
              <a:off x="7572365" y="4809982"/>
              <a:ext cx="252022" cy="561276"/>
              <a:chOff x="7572365" y="4809982"/>
              <a:chExt cx="252022" cy="561276"/>
            </a:xfrm>
            <a:grpFill/>
          </p:grpSpPr>
          <p:sp>
            <p:nvSpPr>
              <p:cNvPr id="24" name="Left Arrow 23"/>
              <p:cNvSpPr/>
              <p:nvPr/>
            </p:nvSpPr>
            <p:spPr>
              <a:xfrm>
                <a:off x="7637815" y="5021876"/>
                <a:ext cx="186572" cy="143106"/>
              </a:xfrm>
              <a:prstGeom prst="leftArrow">
                <a:avLst/>
              </a:prstGeom>
              <a:grpFill/>
              <a:ln>
                <a:solidFill>
                  <a:srgbClr val="0432FF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Left Arrow 24"/>
              <p:cNvSpPr/>
              <p:nvPr/>
            </p:nvSpPr>
            <p:spPr>
              <a:xfrm rot="19451902">
                <a:off x="7572365" y="4809982"/>
                <a:ext cx="186572" cy="143106"/>
              </a:xfrm>
              <a:prstGeom prst="leftArrow">
                <a:avLst/>
              </a:prstGeom>
              <a:grpFill/>
              <a:ln>
                <a:solidFill>
                  <a:srgbClr val="0432FF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Left Arrow 25"/>
              <p:cNvSpPr/>
              <p:nvPr/>
            </p:nvSpPr>
            <p:spPr>
              <a:xfrm rot="2073184">
                <a:off x="7572469" y="5228152"/>
                <a:ext cx="186572" cy="143106"/>
              </a:xfrm>
              <a:prstGeom prst="leftArrow">
                <a:avLst/>
              </a:prstGeom>
              <a:grpFill/>
              <a:ln>
                <a:solidFill>
                  <a:srgbClr val="0432FF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698902" y="4822030"/>
              <a:ext cx="252022" cy="561276"/>
              <a:chOff x="7572365" y="4809982"/>
              <a:chExt cx="252022" cy="561276"/>
            </a:xfrm>
            <a:grpFill/>
          </p:grpSpPr>
          <p:sp>
            <p:nvSpPr>
              <p:cNvPr id="21" name="Left Arrow 20"/>
              <p:cNvSpPr/>
              <p:nvPr/>
            </p:nvSpPr>
            <p:spPr>
              <a:xfrm>
                <a:off x="7637815" y="5021876"/>
                <a:ext cx="186572" cy="143106"/>
              </a:xfrm>
              <a:prstGeom prst="leftArrow">
                <a:avLst/>
              </a:prstGeom>
              <a:grpFill/>
              <a:ln>
                <a:solidFill>
                  <a:srgbClr val="0432FF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Left Arrow 21"/>
              <p:cNvSpPr/>
              <p:nvPr/>
            </p:nvSpPr>
            <p:spPr>
              <a:xfrm rot="19451902">
                <a:off x="7572365" y="4809982"/>
                <a:ext cx="186572" cy="143106"/>
              </a:xfrm>
              <a:prstGeom prst="leftArrow">
                <a:avLst/>
              </a:prstGeom>
              <a:grpFill/>
              <a:ln>
                <a:solidFill>
                  <a:srgbClr val="0432FF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Left Arrow 22"/>
              <p:cNvSpPr/>
              <p:nvPr/>
            </p:nvSpPr>
            <p:spPr>
              <a:xfrm rot="2073184">
                <a:off x="7572469" y="5228152"/>
                <a:ext cx="186572" cy="143106"/>
              </a:xfrm>
              <a:prstGeom prst="leftArrow">
                <a:avLst/>
              </a:prstGeom>
              <a:grpFill/>
              <a:ln>
                <a:solidFill>
                  <a:srgbClr val="0432FF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 flipH="1">
            <a:off x="4471848" y="3943678"/>
            <a:ext cx="1125485" cy="573324"/>
            <a:chOff x="6698902" y="4809982"/>
            <a:chExt cx="1125485" cy="573324"/>
          </a:xfrm>
          <a:solidFill>
            <a:schemeClr val="bg1"/>
          </a:solidFill>
        </p:grpSpPr>
        <p:grpSp>
          <p:nvGrpSpPr>
            <p:cNvPr id="28" name="Group 27"/>
            <p:cNvGrpSpPr/>
            <p:nvPr/>
          </p:nvGrpSpPr>
          <p:grpSpPr>
            <a:xfrm>
              <a:off x="7572365" y="4809982"/>
              <a:ext cx="252022" cy="561276"/>
              <a:chOff x="7572365" y="4809982"/>
              <a:chExt cx="252022" cy="561276"/>
            </a:xfrm>
            <a:grpFill/>
          </p:grpSpPr>
          <p:sp>
            <p:nvSpPr>
              <p:cNvPr id="33" name="Left Arrow 32"/>
              <p:cNvSpPr/>
              <p:nvPr/>
            </p:nvSpPr>
            <p:spPr>
              <a:xfrm>
                <a:off x="7637815" y="5021876"/>
                <a:ext cx="186572" cy="143106"/>
              </a:xfrm>
              <a:prstGeom prst="leftArrow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Left Arrow 33"/>
              <p:cNvSpPr/>
              <p:nvPr/>
            </p:nvSpPr>
            <p:spPr>
              <a:xfrm rot="19451902">
                <a:off x="7572365" y="4809982"/>
                <a:ext cx="186572" cy="143106"/>
              </a:xfrm>
              <a:prstGeom prst="leftArrow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Left Arrow 34"/>
              <p:cNvSpPr/>
              <p:nvPr/>
            </p:nvSpPr>
            <p:spPr>
              <a:xfrm rot="2073184">
                <a:off x="7572469" y="5228152"/>
                <a:ext cx="186572" cy="143106"/>
              </a:xfrm>
              <a:prstGeom prst="leftArrow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698902" y="4822030"/>
              <a:ext cx="252022" cy="561276"/>
              <a:chOff x="7572365" y="4809982"/>
              <a:chExt cx="252022" cy="561276"/>
            </a:xfrm>
            <a:grpFill/>
          </p:grpSpPr>
          <p:sp>
            <p:nvSpPr>
              <p:cNvPr id="30" name="Left Arrow 29"/>
              <p:cNvSpPr/>
              <p:nvPr/>
            </p:nvSpPr>
            <p:spPr>
              <a:xfrm>
                <a:off x="7637815" y="5021876"/>
                <a:ext cx="186572" cy="143106"/>
              </a:xfrm>
              <a:prstGeom prst="leftArrow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Left Arrow 30"/>
              <p:cNvSpPr/>
              <p:nvPr/>
            </p:nvSpPr>
            <p:spPr>
              <a:xfrm rot="19451902">
                <a:off x="7572365" y="4809982"/>
                <a:ext cx="186572" cy="143106"/>
              </a:xfrm>
              <a:prstGeom prst="leftArrow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Left Arrow 31"/>
              <p:cNvSpPr/>
              <p:nvPr/>
            </p:nvSpPr>
            <p:spPr>
              <a:xfrm rot="2073184">
                <a:off x="7572469" y="5228152"/>
                <a:ext cx="186572" cy="143106"/>
              </a:xfrm>
              <a:prstGeom prst="leftArrow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550" y="2865616"/>
            <a:ext cx="1480968" cy="286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Mechanical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47FB4B-2645-F243-A5E7-D874C07B768F}"/>
              </a:ext>
            </a:extLst>
          </p:cNvPr>
          <p:cNvGrpSpPr/>
          <p:nvPr/>
        </p:nvGrpSpPr>
        <p:grpSpPr>
          <a:xfrm>
            <a:off x="1403648" y="1124744"/>
            <a:ext cx="6312917" cy="5044030"/>
            <a:chOff x="2472308" y="1835877"/>
            <a:chExt cx="4524303" cy="36149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72308" y="1835877"/>
              <a:ext cx="1739652" cy="1679936"/>
            </a:xfrm>
            <a:prstGeom prst="ellipse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0337" y="1914009"/>
              <a:ext cx="1583871" cy="1547132"/>
            </a:xfrm>
            <a:prstGeom prst="ellipse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2080" y="3573016"/>
              <a:ext cx="1065441" cy="18777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771800" y="3645024"/>
              <a:ext cx="1044876" cy="16818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1960" y="1865540"/>
              <a:ext cx="521249" cy="162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1960" y="3573016"/>
              <a:ext cx="521249" cy="18324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4029" y="3573016"/>
              <a:ext cx="522582" cy="182639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0990" y="1839908"/>
              <a:ext cx="552403" cy="1671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26395"/>
      </p:ext>
    </p:extLst>
  </p:cSld>
  <p:clrMapOvr>
    <a:masterClrMapping/>
  </p:clrMapOvr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6082</TotalTime>
  <Words>1718</Words>
  <Application>Microsoft Macintosh PowerPoint</Application>
  <PresentationFormat>On-screen Show (4:3)</PresentationFormat>
  <Paragraphs>459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ＭＳ Ｐゴシック</vt:lpstr>
      <vt:lpstr>ヒラギノ角ゴ Pro W3</vt:lpstr>
      <vt:lpstr>Arial</vt:lpstr>
      <vt:lpstr>Arial Narrow</vt:lpstr>
      <vt:lpstr>Calibri</vt:lpstr>
      <vt:lpstr>Franklin Gothic Book</vt:lpstr>
      <vt:lpstr>Georgia</vt:lpstr>
      <vt:lpstr>Rockwell</vt:lpstr>
      <vt:lpstr>Symbol</vt:lpstr>
      <vt:lpstr>Times</vt:lpstr>
      <vt:lpstr>Wingdings</vt:lpstr>
      <vt:lpstr>PSI-Powerpoint-Master Calibri V2</vt:lpstr>
      <vt:lpstr>PSI Pogram and Strategy</vt:lpstr>
      <vt:lpstr>Overview</vt:lpstr>
      <vt:lpstr>Overview</vt:lpstr>
      <vt:lpstr>CCT Design for FCC</vt:lpstr>
      <vt:lpstr>PSI’s CCT Design for FCC</vt:lpstr>
      <vt:lpstr>CCT joined the fold in Nov. 2016</vt:lpstr>
      <vt:lpstr>3-D Magnetic Design</vt:lpstr>
      <vt:lpstr>Mechanical Structure</vt:lpstr>
      <vt:lpstr>2D Mechanical Design</vt:lpstr>
      <vt:lpstr>3-D Periodic Simulation</vt:lpstr>
      <vt:lpstr>Machinability and Windability</vt:lpstr>
      <vt:lpstr>Overview</vt:lpstr>
      <vt:lpstr>Overview</vt:lpstr>
      <vt:lpstr>PSI Goals towards FCC Requirements</vt:lpstr>
      <vt:lpstr>CD1 &amp; CD2 Details</vt:lpstr>
      <vt:lpstr>Mechanical Structure</vt:lpstr>
      <vt:lpstr>Overview</vt:lpstr>
      <vt:lpstr>Short Mechanical Model</vt:lpstr>
      <vt:lpstr>Short Mechanical Model - Instrumentation</vt:lpstr>
      <vt:lpstr>Short-Model SG Data vs. 2D Simulation</vt:lpstr>
      <vt:lpstr>PhD Thesis Jiani Gao: CCT Protection</vt:lpstr>
      <vt:lpstr>Insulation Trial</vt:lpstr>
      <vt:lpstr>Instrumentation Plan</vt:lpstr>
      <vt:lpstr>CD1 Schedule v2</vt:lpstr>
      <vt:lpstr>Technical Design and Procurement</vt:lpstr>
      <vt:lpstr>Overview</vt:lpstr>
      <vt:lpstr>New Lab Space</vt:lpstr>
      <vt:lpstr>Procurement of Reaction Furnace</vt:lpstr>
      <vt:lpstr>Impregnation Trials</vt:lpstr>
      <vt:lpstr>Bolt Tests</vt:lpstr>
      <vt:lpstr>Vacuum Equipment and ETH Collaboration</vt:lpstr>
      <vt:lpstr>Conclusion</vt:lpstr>
      <vt:lpstr>END</vt:lpstr>
      <vt:lpstr>Lessons from CCT4 Test:</vt:lpstr>
      <vt:lpstr>Protection Studies</vt:lpstr>
      <vt:lpstr>Manufacturability and Cost</vt:lpstr>
    </vt:vector>
  </TitlesOfParts>
  <Company/>
  <LinksUpToDate>false</LinksUpToDate>
  <SharedDoc>false</SharedDoc>
  <HyperlinkBase/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Bernhard Auchmann</dc:creator>
  <cp:lastModifiedBy>Microsoft Office User</cp:lastModifiedBy>
  <cp:revision>259</cp:revision>
  <cp:lastPrinted>2015-07-23T13:50:07Z</cp:lastPrinted>
  <dcterms:created xsi:type="dcterms:W3CDTF">2017-04-12T09:33:27Z</dcterms:created>
  <dcterms:modified xsi:type="dcterms:W3CDTF">2018-02-09T13:35:11Z</dcterms:modified>
</cp:coreProperties>
</file>