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6" r:id="rId2"/>
    <p:sldId id="304" r:id="rId3"/>
    <p:sldId id="421" r:id="rId4"/>
    <p:sldId id="420" r:id="rId5"/>
    <p:sldId id="419" r:id="rId6"/>
    <p:sldId id="400" r:id="rId7"/>
    <p:sldId id="401" r:id="rId8"/>
    <p:sldId id="403" r:id="rId9"/>
    <p:sldId id="404" r:id="rId10"/>
    <p:sldId id="405" r:id="rId11"/>
    <p:sldId id="406" r:id="rId12"/>
    <p:sldId id="407" r:id="rId13"/>
    <p:sldId id="422" r:id="rId14"/>
    <p:sldId id="423" r:id="rId15"/>
    <p:sldId id="424" r:id="rId16"/>
    <p:sldId id="415" r:id="rId17"/>
    <p:sldId id="416" r:id="rId18"/>
    <p:sldId id="41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93068"/>
  </p:normalViewPr>
  <p:slideViewPr>
    <p:cSldViewPr snapToGrid="0" snapToObjects="1">
      <p:cViewPr>
        <p:scale>
          <a:sx n="103" d="100"/>
          <a:sy n="103" d="100"/>
        </p:scale>
        <p:origin x="-832" y="-168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2/2/18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170125" y="6473578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28C41A-7A0A-A74C-A765-4BF8AA94B2BC}" type="slidenum">
              <a:rPr lang="en-US" altLang="en-US" sz="900" smtClean="0">
                <a:solidFill>
                  <a:schemeClr val="bg1"/>
                </a:solidFill>
              </a:rPr>
              <a:pPr/>
              <a:t>‹#›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473578"/>
            <a:ext cx="405618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7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47650" y="1393825"/>
            <a:ext cx="8612188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icture 46" descr="LBL_logo_notext_rev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754" y="254492"/>
            <a:ext cx="962291" cy="67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7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 smtClean="0"/>
              <a:t>MDP  Meeting  Jacksonville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74" r:id="rId5"/>
    <p:sldLayoutId id="2147483675" r:id="rId6"/>
    <p:sldLayoutId id="2147483676" r:id="rId7"/>
    <p:sldLayoutId id="2147483678" r:id="rId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6173" y="4635699"/>
            <a:ext cx="8226425" cy="1060294"/>
          </a:xfrm>
        </p:spPr>
        <p:txBody>
          <a:bodyPr>
            <a:normAutofit/>
          </a:bodyPr>
          <a:lstStyle/>
          <a:p>
            <a:r>
              <a:rPr lang="en-US" b="1" dirty="0" smtClean="0"/>
              <a:t>G. </a:t>
            </a:r>
            <a:r>
              <a:rPr lang="en-US" b="1" dirty="0" smtClean="0"/>
              <a:t>Velev</a:t>
            </a:r>
          </a:p>
          <a:p>
            <a:r>
              <a:rPr lang="en-US" b="1" dirty="0" smtClean="0"/>
              <a:t> </a:t>
            </a:r>
            <a:r>
              <a:rPr lang="en-US" dirty="0"/>
              <a:t>Information provided by: C. Sylvester, G. </a:t>
            </a:r>
            <a:r>
              <a:rPr lang="en-US" dirty="0" err="1"/>
              <a:t>Chlachidze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58789" y="2647544"/>
            <a:ext cx="8226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 High </a:t>
            </a:r>
            <a:r>
              <a:rPr lang="en-US" sz="3200" dirty="0">
                <a:solidFill>
                  <a:srgbClr val="FFFFFF"/>
                </a:solidFill>
              </a:rPr>
              <a:t>Field </a:t>
            </a:r>
            <a:r>
              <a:rPr lang="en-US" sz="3200" dirty="0" smtClean="0">
                <a:solidFill>
                  <a:srgbClr val="FFFFFF"/>
                </a:solidFill>
              </a:rPr>
              <a:t>Vertical Magnet Test Facility  for  the </a:t>
            </a:r>
            <a:r>
              <a:rPr lang="en-US" sz="3200" dirty="0" smtClean="0">
                <a:solidFill>
                  <a:srgbClr val="FFFFFF"/>
                </a:solidFill>
              </a:rPr>
              <a:t>US </a:t>
            </a:r>
            <a:r>
              <a:rPr lang="en-US" sz="3200" dirty="0">
                <a:solidFill>
                  <a:srgbClr val="FFFFFF"/>
                </a:solidFill>
              </a:rPr>
              <a:t>Magnet Development Program 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C3DF08-29CC-404E-BE70-C0DFD908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Civil Construction Estimate (FY18 $)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7AAAA97E-2289-4D59-8CBD-C426F5717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3" t="-156" r="1836" b="3838"/>
          <a:stretch/>
        </p:blipFill>
        <p:spPr>
          <a:xfrm>
            <a:off x="497941" y="1035240"/>
            <a:ext cx="8148118" cy="4804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B004A1-584D-455C-B7A7-9377ADADD643}"/>
              </a:ext>
            </a:extLst>
          </p:cNvPr>
          <p:cNvSpPr txBox="1"/>
          <p:nvPr/>
        </p:nvSpPr>
        <p:spPr>
          <a:xfrm>
            <a:off x="577454" y="5990822"/>
            <a:ext cx="4440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From Project (10-1-223) Definition Report Developed by FESS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7A42E3A-9950-444E-8EE1-51CBC0F713ED}"/>
              </a:ext>
            </a:extLst>
          </p:cNvPr>
          <p:cNvSpPr txBox="1"/>
          <p:nvPr/>
        </p:nvSpPr>
        <p:spPr>
          <a:xfrm>
            <a:off x="3896709" y="1958008"/>
            <a:ext cx="1927621" cy="221642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06" y="2626075"/>
            <a:ext cx="4492724" cy="419185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31606" y="3242525"/>
            <a:ext cx="4492724" cy="608572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5B338E-585E-4C90-987A-18816748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Civil Construction </a:t>
            </a:r>
            <a:r>
              <a:rPr lang="en-US" sz="2000" dirty="0" smtClean="0"/>
              <a:t>Schedule </a:t>
            </a:r>
            <a:r>
              <a:rPr lang="mr-IN" sz="2000" dirty="0" smtClean="0"/>
              <a:t>–</a:t>
            </a:r>
            <a:r>
              <a:rPr lang="en-US" sz="2000" dirty="0" smtClean="0"/>
              <a:t>Step I</a:t>
            </a: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015B7C5-6FA3-42EE-8661-9811D1844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06" y="1010474"/>
            <a:ext cx="8420100" cy="419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73CD2A-95B7-42D6-AC6D-1EED30E2B00D}"/>
              </a:ext>
            </a:extLst>
          </p:cNvPr>
          <p:cNvSpPr txBox="1"/>
          <p:nvPr/>
        </p:nvSpPr>
        <p:spPr>
          <a:xfrm>
            <a:off x="922685" y="5990822"/>
            <a:ext cx="462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From Project (10-1-223) Definition Report Developed by FESS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A31EFA5-DF40-46F8-969E-8917A9BE391D}"/>
              </a:ext>
            </a:extLst>
          </p:cNvPr>
          <p:cNvSpPr txBox="1"/>
          <p:nvPr/>
        </p:nvSpPr>
        <p:spPr>
          <a:xfrm>
            <a:off x="6248400" y="3886200"/>
            <a:ext cx="1328638" cy="830997"/>
          </a:xfrm>
          <a:prstGeom prst="rect">
            <a:avLst/>
          </a:prstGeom>
          <a:noFill/>
          <a:ln w="57150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30 days </a:t>
            </a:r>
            <a:r>
              <a:rPr lang="en-US" sz="1600" dirty="0" smtClean="0">
                <a:solidFill>
                  <a:srgbClr val="FF0000"/>
                </a:solidFill>
              </a:rPr>
              <a:t>construction period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90FD815-7880-4F60-9E8E-75476A2C4B24}"/>
              </a:ext>
            </a:extLst>
          </p:cNvPr>
          <p:cNvCxnSpPr>
            <a:cxnSpLocks/>
          </p:cNvCxnSpPr>
          <p:nvPr/>
        </p:nvCxnSpPr>
        <p:spPr>
          <a:xfrm>
            <a:off x="6092687" y="3886200"/>
            <a:ext cx="0" cy="7156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41B0D2F-4799-46EF-AEB9-AD39B49250B8}"/>
              </a:ext>
            </a:extLst>
          </p:cNvPr>
          <p:cNvCxnSpPr/>
          <p:nvPr/>
        </p:nvCxnSpPr>
        <p:spPr>
          <a:xfrm flipH="1">
            <a:off x="5963478" y="3886200"/>
            <a:ext cx="129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3AF1A07-A977-45FB-947F-DB3E6B1F06A5}"/>
              </a:ext>
            </a:extLst>
          </p:cNvPr>
          <p:cNvCxnSpPr>
            <a:cxnSpLocks/>
          </p:cNvCxnSpPr>
          <p:nvPr/>
        </p:nvCxnSpPr>
        <p:spPr>
          <a:xfrm>
            <a:off x="6092687" y="460181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890D446-D76D-4256-8946-97E34E7CC02A}"/>
              </a:ext>
            </a:extLst>
          </p:cNvPr>
          <p:cNvCxnSpPr/>
          <p:nvPr/>
        </p:nvCxnSpPr>
        <p:spPr>
          <a:xfrm flipH="1">
            <a:off x="5963478" y="4601817"/>
            <a:ext cx="129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6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CE2E4-FA4F-4F34-8908-EF0F1BF6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Effort Estimate for Cryostat, </a:t>
            </a:r>
            <a:r>
              <a:rPr lang="en-US" sz="2000" dirty="0" smtClean="0"/>
              <a:t>Lambda</a:t>
            </a:r>
            <a:r>
              <a:rPr lang="en-US" sz="2000" dirty="0" smtClean="0"/>
              <a:t> </a:t>
            </a:r>
            <a:r>
              <a:rPr lang="en-US" sz="2000" dirty="0"/>
              <a:t>Plate, and Civil Construction oversight</a:t>
            </a:r>
            <a:br>
              <a:rPr lang="en-US" sz="2000" dirty="0"/>
            </a:br>
            <a:r>
              <a:rPr lang="en-US" sz="2000" dirty="0"/>
              <a:t> (for TD Employees)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7EE1C221-57B4-4D24-8178-CEDCF898E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538064"/>
              </p:ext>
            </p:extLst>
          </p:nvPr>
        </p:nvGraphicFramePr>
        <p:xfrm>
          <a:off x="722442" y="1433874"/>
          <a:ext cx="803609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8280">
                  <a:extLst>
                    <a:ext uri="{9D8B030D-6E8A-4147-A177-3AD203B41FA5}">
                      <a16:colId xmlns="" xmlns:a16="http://schemas.microsoft.com/office/drawing/2014/main" val="528021441"/>
                    </a:ext>
                  </a:extLst>
                </a:gridCol>
                <a:gridCol w="1027441">
                  <a:extLst>
                    <a:ext uri="{9D8B030D-6E8A-4147-A177-3AD203B41FA5}">
                      <a16:colId xmlns="" xmlns:a16="http://schemas.microsoft.com/office/drawing/2014/main" val="3414552811"/>
                    </a:ext>
                  </a:extLst>
                </a:gridCol>
                <a:gridCol w="894043">
                  <a:extLst>
                    <a:ext uri="{9D8B030D-6E8A-4147-A177-3AD203B41FA5}">
                      <a16:colId xmlns="" xmlns:a16="http://schemas.microsoft.com/office/drawing/2014/main" val="4103091760"/>
                    </a:ext>
                  </a:extLst>
                </a:gridCol>
                <a:gridCol w="826326">
                  <a:extLst>
                    <a:ext uri="{9D8B030D-6E8A-4147-A177-3AD203B41FA5}">
                      <a16:colId xmlns="" xmlns:a16="http://schemas.microsoft.com/office/drawing/2014/main" val="2124182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Task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Engr.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Tech.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795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Cryostat Design and 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217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Fabricate Cryostat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202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Cryostat Installation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028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Design and Fab. Lambda Plate, SS ring and Plugs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763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Design, Fab., and assemble Baffles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805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Design ASME BPV Code Stamped Top Plate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720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Generate Safety Documentation and perform Load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211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Construction Oversight (Task Manager and Tech.)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50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768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Hours by Job 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1540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718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0.27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41178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8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261A1-D941-4530-A499-B92A83BC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M&amp;S - Cryostat and </a:t>
            </a:r>
            <a:r>
              <a:rPr lang="en-US" sz="2000" dirty="0" smtClean="0"/>
              <a:t>Lambda </a:t>
            </a:r>
            <a:r>
              <a:rPr lang="en-US" sz="2000" dirty="0" smtClean="0"/>
              <a:t> </a:t>
            </a:r>
            <a:r>
              <a:rPr lang="en-US" sz="2000" dirty="0"/>
              <a:t>Plate Assembly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A95FDCA8-EE09-428C-9DAA-AD5FC1B3F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058654"/>
              </p:ext>
            </p:extLst>
          </p:nvPr>
        </p:nvGraphicFramePr>
        <p:xfrm>
          <a:off x="547068" y="1589640"/>
          <a:ext cx="7980708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892">
                  <a:extLst>
                    <a:ext uri="{9D8B030D-6E8A-4147-A177-3AD203B41FA5}">
                      <a16:colId xmlns:a16="http://schemas.microsoft.com/office/drawing/2014/main" xmlns="" val="319658133"/>
                    </a:ext>
                  </a:extLst>
                </a:gridCol>
                <a:gridCol w="1041816">
                  <a:extLst>
                    <a:ext uri="{9D8B030D-6E8A-4147-A177-3AD203B41FA5}">
                      <a16:colId xmlns:a16="http://schemas.microsoft.com/office/drawing/2014/main" xmlns="" val="3190564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/>
                          </a:solidFill>
                        </a:rPr>
                        <a:t>$k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075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Cryostat (by ASME Code Shop)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225.7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71080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Cryostat Installation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26.6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4044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Lambda Plate plugs (incl. CLIQ Lead feedthroughs)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67584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G-10 Lambda Plate and the Stainless Steel outer 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024043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ASME BPV Coded Top Plate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4681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Baffles (incl. LN2 baffle)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28.3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9458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Total - Cryostat and Top Plate Assembly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362.3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988398745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6918A4-4F45-4090-877C-12FB766B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49" y="6515100"/>
            <a:ext cx="6011793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MDP  Meeting  Jacksonville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146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 propose to  build a new vertical  test  facility at Fermilab  to support future MDP high field magnets </a:t>
            </a:r>
          </a:p>
          <a:p>
            <a:r>
              <a:rPr lang="en-US" dirty="0" smtClean="0"/>
              <a:t> To minimize  the  cost  to the MDP we will reuse any possible device and infrastructure  from the current  test facility (VMTF) </a:t>
            </a:r>
          </a:p>
          <a:p>
            <a:r>
              <a:rPr lang="en-US" dirty="0" smtClean="0"/>
              <a:t>Schedule:</a:t>
            </a:r>
          </a:p>
          <a:p>
            <a:pPr lvl="1"/>
            <a:r>
              <a:rPr lang="en-US" dirty="0" smtClean="0"/>
              <a:t>Spring of FY19: start the  design of </a:t>
            </a:r>
            <a:r>
              <a:rPr lang="en-US" dirty="0"/>
              <a:t>the Cryostat and Lambda Plate </a:t>
            </a:r>
            <a:endParaRPr lang="en-US" dirty="0" smtClean="0"/>
          </a:p>
          <a:p>
            <a:pPr lvl="1"/>
            <a:r>
              <a:rPr lang="en-US" dirty="0" smtClean="0"/>
              <a:t>Summer of FY19: perform civil construction of the pit,  before HL-</a:t>
            </a:r>
            <a:r>
              <a:rPr lang="en-US" dirty="0"/>
              <a:t>L</a:t>
            </a:r>
            <a:r>
              <a:rPr lang="en-US" dirty="0" smtClean="0"/>
              <a:t>HC </a:t>
            </a:r>
            <a:r>
              <a:rPr lang="en-US" smtClean="0"/>
              <a:t>prototype test</a:t>
            </a:r>
            <a:endParaRPr lang="en-US" dirty="0" smtClean="0"/>
          </a:p>
          <a:p>
            <a:pPr lvl="1"/>
            <a:r>
              <a:rPr lang="en-US" dirty="0" smtClean="0"/>
              <a:t>FY20 :  order  the Cryostat </a:t>
            </a:r>
            <a:r>
              <a:rPr lang="en-US" dirty="0"/>
              <a:t>and Lambda Plate </a:t>
            </a:r>
            <a:endParaRPr lang="en-US" dirty="0" smtClean="0"/>
          </a:p>
          <a:p>
            <a:pPr lvl="1"/>
            <a:r>
              <a:rPr lang="en-US" dirty="0" smtClean="0"/>
              <a:t>Late Spring of FY20:  installation of   </a:t>
            </a:r>
            <a:r>
              <a:rPr lang="en-US" dirty="0"/>
              <a:t>the Cryostat and Lambda Plate </a:t>
            </a:r>
            <a:endParaRPr lang="en-US" dirty="0" smtClean="0"/>
          </a:p>
          <a:p>
            <a:pPr lvl="1"/>
            <a:r>
              <a:rPr lang="en-US" dirty="0" smtClean="0"/>
              <a:t>FY20 </a:t>
            </a:r>
            <a:r>
              <a:rPr lang="en-US" dirty="0" err="1" smtClean="0"/>
              <a:t>cryoplant</a:t>
            </a:r>
            <a:r>
              <a:rPr lang="en-US" dirty="0" smtClean="0"/>
              <a:t>  shutdown:  installation of the He/N supply pipes and PS  leads</a:t>
            </a:r>
          </a:p>
          <a:p>
            <a:pPr lvl="1"/>
            <a:r>
              <a:rPr lang="en-US" dirty="0" smtClean="0"/>
              <a:t>End of FY20/Beg of FY21 </a:t>
            </a:r>
            <a:r>
              <a:rPr lang="mr-IN" dirty="0" smtClean="0"/>
              <a:t>–</a:t>
            </a:r>
            <a:r>
              <a:rPr lang="en-US" dirty="0" smtClean="0"/>
              <a:t> commissioning and engineering run of  the HFVMTF </a:t>
            </a:r>
          </a:p>
          <a:p>
            <a:r>
              <a:rPr lang="en-US" dirty="0" smtClean="0"/>
              <a:t>No conflict with  the current FNAL  projects (HL-LHC, Mu2e, LCLS II and LBNF is expected)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4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FY19-FY20 funds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start the HFVMTF project we need:</a:t>
            </a:r>
          </a:p>
          <a:p>
            <a:pPr lvl="1"/>
            <a:r>
              <a:rPr lang="en-US" dirty="0" smtClean="0"/>
              <a:t>FY19 M&amp;S:  $310-$370k  for the  civil  construction </a:t>
            </a:r>
            <a:r>
              <a:rPr lang="mr-IN" dirty="0" smtClean="0"/>
              <a:t>–</a:t>
            </a:r>
            <a:r>
              <a:rPr lang="en-US" dirty="0" smtClean="0"/>
              <a:t> should be external funds</a:t>
            </a:r>
          </a:p>
          <a:p>
            <a:pPr lvl="1"/>
            <a:r>
              <a:rPr lang="en-US" dirty="0" smtClean="0"/>
              <a:t>Design of the  </a:t>
            </a:r>
            <a:r>
              <a:rPr lang="en-US" dirty="0"/>
              <a:t>Cryostat and Lambda </a:t>
            </a:r>
            <a:r>
              <a:rPr lang="en-US" dirty="0" smtClean="0"/>
              <a:t>Plate  - it will  be covered internally </a:t>
            </a:r>
          </a:p>
          <a:p>
            <a:pPr lvl="1"/>
            <a:r>
              <a:rPr lang="en-US" dirty="0" smtClean="0"/>
              <a:t>Fy20 M&amp;S: ~</a:t>
            </a:r>
            <a:r>
              <a:rPr lang="en-US" dirty="0">
                <a:solidFill>
                  <a:srgbClr val="000090"/>
                </a:solidFill>
              </a:rPr>
              <a:t>$</a:t>
            </a:r>
            <a:r>
              <a:rPr lang="en-US" dirty="0" smtClean="0">
                <a:solidFill>
                  <a:srgbClr val="000090"/>
                </a:solidFill>
              </a:rPr>
              <a:t>363.2k</a:t>
            </a:r>
            <a:r>
              <a:rPr lang="en-US" b="1" dirty="0" smtClean="0">
                <a:solidFill>
                  <a:srgbClr val="00009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for </a:t>
            </a:r>
            <a:r>
              <a:rPr lang="en-US" dirty="0"/>
              <a:t>Cryostat and Lambda  Plate </a:t>
            </a:r>
            <a:r>
              <a:rPr lang="en-US" dirty="0" smtClean="0"/>
              <a:t>Assembly,  Should  be mix between external and internal funds</a:t>
            </a:r>
          </a:p>
          <a:p>
            <a:pPr lvl="1"/>
            <a:r>
              <a:rPr lang="en-US" dirty="0" smtClean="0"/>
              <a:t>Installation and commissioning -  should be internal  labor. </a:t>
            </a:r>
          </a:p>
          <a:p>
            <a:pPr lvl="1"/>
            <a:endParaRPr lang="en-US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9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5CD229B-FA4D-46B7-9149-A2263271E92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Back up Slides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MDP  Meeting  Jacksonville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579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DE0992-AA06-481E-B4C7-A1388FC7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Proposed location of HFVMTF in IB-1 High Bay area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9416263-45FC-4464-82B9-E39638FFC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18" y="1298575"/>
            <a:ext cx="8961120" cy="464870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9C4326BE-9CC1-4386-B251-B11CD77B74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3017" y="953621"/>
          <a:ext cx="2161308" cy="1333500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="" xmlns:a16="http://schemas.microsoft.com/office/drawing/2014/main" val="1892973649"/>
                    </a:ext>
                  </a:extLst>
                </a:gridCol>
                <a:gridCol w="665883">
                  <a:extLst>
                    <a:ext uri="{9D8B030D-6E8A-4147-A177-3AD203B41FA5}">
                      <a16:colId xmlns="" xmlns:a16="http://schemas.microsoft.com/office/drawing/2014/main" val="2727683402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Shaft 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359114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Shaft Depth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4246575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Pit Width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08263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Pit Length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218657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Cryostat 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42.00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2146639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Upper LHe section Dia.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27.81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792366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Lower LHe section Dia.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25.81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33625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8A908D7-D814-4231-84C9-187CDA226F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077" y="3928208"/>
            <a:ext cx="2475191" cy="377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72B5A0-C51C-474F-9175-5E274477D3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418" y="2945056"/>
            <a:ext cx="823031" cy="377985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1BF9F94A-A562-4237-81BC-378B2CAD03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82528" y="3250401"/>
          <a:ext cx="2164121" cy="1524000"/>
        </p:xfrm>
        <a:graphic>
          <a:graphicData uri="http://schemas.openxmlformats.org/drawingml/2006/table">
            <a:tbl>
              <a:tblPr/>
              <a:tblGrid>
                <a:gridCol w="1498238">
                  <a:extLst>
                    <a:ext uri="{9D8B030D-6E8A-4147-A177-3AD203B41FA5}">
                      <a16:colId xmlns="" xmlns:a16="http://schemas.microsoft.com/office/drawing/2014/main" val="1137172868"/>
                    </a:ext>
                  </a:extLst>
                </a:gridCol>
                <a:gridCol w="665883">
                  <a:extLst>
                    <a:ext uri="{9D8B030D-6E8A-4147-A177-3AD203B41FA5}">
                      <a16:colId xmlns="" xmlns:a16="http://schemas.microsoft.com/office/drawing/2014/main" val="2870367060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Shaft ID</a:t>
                      </a:r>
                      <a:endParaRPr lang="en-US" sz="11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66.00</a:t>
                      </a:r>
                      <a:endParaRPr lang="en-US" sz="11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8020920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Shaft Depth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240.00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09455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Pit Width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120.00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677734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Pit Length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156.00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3704965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Cryostat OD</a:t>
                      </a:r>
                      <a:endParaRPr lang="en-US" sz="11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58.00</a:t>
                      </a:r>
                      <a:endParaRPr lang="en-US" sz="11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185200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Upper LHe section Dia.</a:t>
                      </a:r>
                      <a:endParaRPr lang="en-US" sz="11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44.00</a:t>
                      </a:r>
                      <a:endParaRPr lang="en-US" sz="11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7049921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Lower LHe section Dia.</a:t>
                      </a:r>
                      <a:endParaRPr lang="en-US" sz="11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42.00</a:t>
                      </a:r>
                      <a:endParaRPr lang="en-US" sz="11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515325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Max Magnet Dia.</a:t>
                      </a:r>
                      <a:endParaRPr lang="en-US" sz="11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40.00</a:t>
                      </a:r>
                      <a:endParaRPr lang="en-US" sz="11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80580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5CCACA-49B3-47A5-BFAB-EF73A0A5BAAE}"/>
              </a:ext>
            </a:extLst>
          </p:cNvPr>
          <p:cNvSpPr/>
          <p:nvPr/>
        </p:nvSpPr>
        <p:spPr>
          <a:xfrm>
            <a:off x="3833418" y="2281145"/>
            <a:ext cx="379994" cy="377985"/>
          </a:xfrm>
          <a:prstGeom prst="rect">
            <a:avLst/>
          </a:prstGeom>
          <a:solidFill>
            <a:srgbClr val="FDFDFD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8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C6D1129C-B450-494E-8FAD-190B03FCBDE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44" y="361950"/>
            <a:ext cx="7132320" cy="5843151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6B2572-B96E-4B9E-A50A-AE9FDDFC645E}"/>
              </a:ext>
            </a:extLst>
          </p:cNvPr>
          <p:cNvSpPr txBox="1"/>
          <p:nvPr/>
        </p:nvSpPr>
        <p:spPr>
          <a:xfrm>
            <a:off x="3975652" y="2259711"/>
            <a:ext cx="168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655 mm (25.8 in)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290630-044E-48DF-97D9-5B735B970738}"/>
              </a:ext>
            </a:extLst>
          </p:cNvPr>
          <p:cNvSpPr txBox="1"/>
          <p:nvPr/>
        </p:nvSpPr>
        <p:spPr>
          <a:xfrm>
            <a:off x="5749303" y="2259711"/>
            <a:ext cx="1777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706 mm (27.8 in)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3FA959-7FAB-4466-B9D6-7B653DFB0678}"/>
              </a:ext>
            </a:extLst>
          </p:cNvPr>
          <p:cNvSpPr txBox="1"/>
          <p:nvPr/>
        </p:nvSpPr>
        <p:spPr>
          <a:xfrm>
            <a:off x="2286000" y="844826"/>
            <a:ext cx="168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3912 mm (154 in)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A2B93B7-5F03-49E6-B53D-A07F6B1BFFB8}"/>
              </a:ext>
            </a:extLst>
          </p:cNvPr>
          <p:cNvSpPr/>
          <p:nvPr/>
        </p:nvSpPr>
        <p:spPr>
          <a:xfrm>
            <a:off x="873125" y="6013174"/>
            <a:ext cx="52403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http://citeseerx.ist.psu.edu/viewdoc/download?doi=10.1.1.583.3707&amp;rep=rep1&amp;type=pdf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MDP  Meeting  Jacksonville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689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/>
              <a:t>Why a new Vertical Magnet Test </a:t>
            </a:r>
            <a:r>
              <a:rPr lang="en-US" sz="2400" dirty="0" smtClean="0"/>
              <a:t>Facility in the c</a:t>
            </a:r>
            <a:r>
              <a:rPr lang="en-US" sz="2400" dirty="0" smtClean="0"/>
              <a:t>ontext </a:t>
            </a:r>
            <a:r>
              <a:rPr lang="en-US" sz="2400" dirty="0"/>
              <a:t>for high field accelerator magnet R&amp;</a:t>
            </a:r>
            <a:r>
              <a:rPr lang="en-US" sz="2400" dirty="0" smtClean="0"/>
              <a:t>D and MDP</a:t>
            </a:r>
            <a:endParaRPr lang="en-US" sz="2400" dirty="0"/>
          </a:p>
          <a:p>
            <a:r>
              <a:rPr lang="en-US" dirty="0" smtClean="0"/>
              <a:t>Conceptual design; r</a:t>
            </a:r>
            <a:r>
              <a:rPr lang="en-US" dirty="0" smtClean="0"/>
              <a:t>euse any infrastructure  and  test </a:t>
            </a:r>
            <a:r>
              <a:rPr lang="en-US" dirty="0"/>
              <a:t> </a:t>
            </a:r>
            <a:r>
              <a:rPr lang="en-US" dirty="0" smtClean="0"/>
              <a:t>devices  for cost savings, e.g.</a:t>
            </a:r>
          </a:p>
          <a:p>
            <a:pPr lvl="1"/>
            <a:r>
              <a:rPr lang="en-US" dirty="0" smtClean="0"/>
              <a:t>Power supplies  dump resistor bank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ower leads</a:t>
            </a:r>
          </a:p>
          <a:p>
            <a:pPr lvl="1"/>
            <a:r>
              <a:rPr lang="en-US" dirty="0" smtClean="0"/>
              <a:t>Quench protection and monitoring  system </a:t>
            </a:r>
          </a:p>
          <a:p>
            <a:pPr lvl="1"/>
            <a:r>
              <a:rPr lang="en-US" dirty="0" smtClean="0"/>
              <a:t>Magnetic measurement systems 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Preliminary </a:t>
            </a:r>
            <a:r>
              <a:rPr lang="en-US" dirty="0" smtClean="0"/>
              <a:t>  </a:t>
            </a:r>
            <a:r>
              <a:rPr lang="en-US" dirty="0"/>
              <a:t>c</a:t>
            </a:r>
            <a:r>
              <a:rPr lang="en-US" dirty="0" smtClean="0"/>
              <a:t>ost estimations</a:t>
            </a:r>
            <a:endParaRPr lang="en-US" dirty="0"/>
          </a:p>
          <a:p>
            <a:r>
              <a:rPr lang="en-US" dirty="0" smtClean="0"/>
              <a:t>Summary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3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46671-6935-45D6-AF1A-9ADBA326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Why </a:t>
            </a:r>
            <a:r>
              <a:rPr lang="en-US" sz="2000" dirty="0" smtClean="0"/>
              <a:t> </a:t>
            </a:r>
            <a:r>
              <a:rPr lang="en-US" sz="2000" dirty="0"/>
              <a:t>new Vertical Magnet Test Facility?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E09AEF-B613-4086-8091-F1C1E1FA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One of the  primary  goals of the US Magnet  Development Program is to pave the way for future  high field accelerator magnets, e.g. 16-20 T dipoles  with aperture  of ~50-70mm.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 x-section of  magnet   is  increasing with the  field  -  need  a test facility  with larger  cryostat </a:t>
            </a:r>
            <a:r>
              <a:rPr lang="en-US" sz="2000" dirty="0" smtClean="0">
                <a:solidFill>
                  <a:srgbClr val="000000"/>
                </a:solidFill>
              </a:rPr>
              <a:t>diameter, e.g. CERN proposal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Goal: to construct a </a:t>
            </a:r>
            <a:r>
              <a:rPr lang="en-US" sz="2000" dirty="0" smtClean="0">
                <a:solidFill>
                  <a:srgbClr val="000000"/>
                </a:solidFill>
              </a:rPr>
              <a:t>vertical test facility (pit) for </a:t>
            </a:r>
            <a:r>
              <a:rPr lang="en-US" sz="2000" dirty="0">
                <a:solidFill>
                  <a:srgbClr val="000000"/>
                </a:solidFill>
              </a:rPr>
              <a:t>1-meter diameter magnets operating at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00"/>
                </a:highlight>
              </a:rPr>
              <a:t>1.8-1.9K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dirty="0" smtClean="0">
                <a:solidFill>
                  <a:srgbClr val="000000"/>
                </a:solidFill>
              </a:rPr>
              <a:t>max current ≥20kA,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for testing Nb</a:t>
            </a:r>
            <a:r>
              <a:rPr lang="en-US" sz="2000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Sn, hybrid magnets (Nb</a:t>
            </a:r>
            <a:r>
              <a:rPr lang="en-US" sz="2000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Sn+HTS), </a:t>
            </a:r>
            <a:r>
              <a:rPr lang="en-US" sz="2000" dirty="0" smtClean="0">
                <a:solidFill>
                  <a:srgbClr val="FF0000"/>
                </a:solidFill>
                <a:highlight>
                  <a:srgbClr val="FFFF00"/>
                </a:highlight>
              </a:rPr>
              <a:t>utility structure  to test magnet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components in </a:t>
            </a:r>
            <a:r>
              <a:rPr lang="en-US" sz="2000" dirty="0" smtClean="0">
                <a:solidFill>
                  <a:srgbClr val="FF0000"/>
                </a:solidFill>
                <a:highlight>
                  <a:srgbClr val="FFFF00"/>
                </a:highlight>
              </a:rPr>
              <a:t>HF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Fermilab has unique </a:t>
            </a:r>
            <a:r>
              <a:rPr lang="en-US" sz="2000" dirty="0" smtClean="0">
                <a:solidFill>
                  <a:srgbClr val="000000"/>
                </a:solidFill>
              </a:rPr>
              <a:t>capability </a:t>
            </a:r>
            <a:r>
              <a:rPr lang="en-US" sz="2000" dirty="0">
                <a:solidFill>
                  <a:srgbClr val="000000"/>
                </a:solidFill>
              </a:rPr>
              <a:t>to  </a:t>
            </a:r>
            <a:r>
              <a:rPr lang="en-US" sz="2000" dirty="0" smtClean="0">
                <a:solidFill>
                  <a:srgbClr val="000000"/>
                </a:solidFill>
              </a:rPr>
              <a:t>build  such </a:t>
            </a:r>
            <a:r>
              <a:rPr lang="en-US" sz="2000" dirty="0">
                <a:solidFill>
                  <a:srgbClr val="000000"/>
                </a:solidFill>
              </a:rPr>
              <a:t>facility </a:t>
            </a:r>
            <a:r>
              <a:rPr lang="en-US" sz="2000" dirty="0" smtClean="0">
                <a:solidFill>
                  <a:srgbClr val="000000"/>
                </a:solidFill>
              </a:rPr>
              <a:t>for  </a:t>
            </a:r>
            <a:r>
              <a:rPr lang="en-US" sz="2000" dirty="0">
                <a:solidFill>
                  <a:srgbClr val="000000"/>
                </a:solidFill>
              </a:rPr>
              <a:t>MDP 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</a:rPr>
              <a:t>1.8K</a:t>
            </a:r>
            <a:r>
              <a:rPr lang="en-US" sz="1800" dirty="0">
                <a:solidFill>
                  <a:srgbClr val="000000"/>
                </a:solidFill>
              </a:rPr>
              <a:t> testing capabilities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30 kA  power supply system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25-ton lifting capability for  a single object in vertical direction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Need  initial  investment to  </a:t>
            </a:r>
            <a:r>
              <a:rPr lang="en-US" sz="2000" dirty="0" smtClean="0">
                <a:solidFill>
                  <a:srgbClr val="FF0000"/>
                </a:solidFill>
                <a:highlight>
                  <a:srgbClr val="FFFF00"/>
                </a:highlight>
              </a:rPr>
              <a:t>construct the pit and cryostat</a:t>
            </a:r>
            <a:endParaRPr 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4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CERN  High field test facility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023305"/>
            <a:ext cx="8966200" cy="574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474" y="1142999"/>
            <a:ext cx="62264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Slide from V. Benda et al. talk:  ICEC25-ICMC2014  2014,  The Netherlands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3016" y="4153506"/>
            <a:ext cx="1824793" cy="246580"/>
          </a:xfrm>
          <a:prstGeom prst="ellipse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73016" y="5085723"/>
            <a:ext cx="1824793" cy="246580"/>
          </a:xfrm>
          <a:prstGeom prst="ellipse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73016" y="3906926"/>
            <a:ext cx="1824793" cy="246580"/>
          </a:xfrm>
          <a:prstGeom prst="ellipse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80935" y="3341694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80935" y="4288838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80935" y="3588274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680935" y="4523914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80935" y="4721381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041084" y="5158508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041084" y="5405088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055276" y="5644329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987598" y="5836334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680935" y="4104172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8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Magnet parameters </a:t>
            </a:r>
            <a:r>
              <a:rPr lang="mr-IN" dirty="0" smtClean="0"/>
              <a:t>–</a:t>
            </a:r>
            <a:r>
              <a:rPr lang="en-US" dirty="0" smtClean="0"/>
              <a:t> example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02" y="1486185"/>
            <a:ext cx="6226490" cy="4296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550" y="5856538"/>
            <a:ext cx="659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 parameters of the 16 T dipoles for the </a:t>
            </a:r>
            <a:r>
              <a:rPr lang="en-US" dirty="0" smtClean="0"/>
              <a:t>FCC, Berlin, 2017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96179" y="1800032"/>
            <a:ext cx="1454903" cy="246580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96179" y="2494908"/>
            <a:ext cx="1454903" cy="24658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96179" y="3382595"/>
            <a:ext cx="1454903" cy="24658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Brace 10"/>
          <p:cNvSpPr/>
          <p:nvPr/>
        </p:nvSpPr>
        <p:spPr>
          <a:xfrm>
            <a:off x="6026380" y="2625047"/>
            <a:ext cx="2727694" cy="914400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62117" y="2625047"/>
            <a:ext cx="2219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MDP  doesn’t have  a  facility to  test such magnets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6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/>
              <a:t>R&amp;D test </a:t>
            </a:r>
            <a:r>
              <a:rPr lang="en-US" dirty="0" smtClean="0"/>
              <a:t>facilities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73732"/>
              </p:ext>
            </p:extLst>
          </p:nvPr>
        </p:nvGraphicFramePr>
        <p:xfrm>
          <a:off x="1191099" y="1437811"/>
          <a:ext cx="6428644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468"/>
                <a:gridCol w="526843"/>
                <a:gridCol w="872094"/>
                <a:gridCol w="791621"/>
                <a:gridCol w="887737"/>
                <a:gridCol w="801429"/>
                <a:gridCol w="900067"/>
                <a:gridCol w="9493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V/H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</a:t>
                      </a:r>
                      <a:r>
                        <a:rPr lang="en-US" baseline="-25000" dirty="0" err="1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ID 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Availab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BNL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1.9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K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5.2 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0.67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22 kA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HL-LHC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&lt;2025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FNAL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1.8 K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3.7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0.63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30 kA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Open/MDP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now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LBNL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4.5 K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2.2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0.8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25 kA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Open/MDP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now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56465" y="5732980"/>
            <a:ext cx="423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info from P. Wanderer, presentation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6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F5582F-0231-4B5C-83F8-B3B5EA4F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Fermilab VTF </a:t>
            </a:r>
            <a:r>
              <a:rPr lang="en-US" sz="2000" dirty="0"/>
              <a:t>Summary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05B5FDDB-AC18-418F-BD77-2D9B26DAB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867745"/>
              </p:ext>
            </p:extLst>
          </p:nvPr>
        </p:nvGraphicFramePr>
        <p:xfrm>
          <a:off x="676274" y="1442549"/>
          <a:ext cx="815177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026">
                  <a:extLst>
                    <a:ext uri="{9D8B030D-6E8A-4147-A177-3AD203B41FA5}">
                      <a16:colId xmlns="" xmlns:a16="http://schemas.microsoft.com/office/drawing/2014/main" val="1136205674"/>
                    </a:ext>
                  </a:extLst>
                </a:gridCol>
                <a:gridCol w="2384072">
                  <a:extLst>
                    <a:ext uri="{9D8B030D-6E8A-4147-A177-3AD203B41FA5}">
                      <a16:colId xmlns="" xmlns:a16="http://schemas.microsoft.com/office/drawing/2014/main" val="4218206359"/>
                    </a:ext>
                  </a:extLst>
                </a:gridCol>
                <a:gridCol w="2954679">
                  <a:extLst>
                    <a:ext uri="{9D8B030D-6E8A-4147-A177-3AD203B41FA5}">
                      <a16:colId xmlns="" xmlns:a16="http://schemas.microsoft.com/office/drawing/2014/main" val="1556956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Existing VMTF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Proposed HFVMTF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3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Operating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1.8-1.9K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277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Maximum </a:t>
                      </a:r>
                      <a:r>
                        <a:rPr lang="en-US" sz="1800" dirty="0" smtClean="0"/>
                        <a:t>Current (1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PS)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 kA (re-use existing)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604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ighlight>
                            <a:srgbClr val="FFFF00"/>
                          </a:highlight>
                        </a:rPr>
                        <a:t>Maximum Current (2</a:t>
                      </a:r>
                      <a:r>
                        <a:rPr lang="en-US" sz="1800" baseline="30000" dirty="0" smtClean="0">
                          <a:highlight>
                            <a:srgbClr val="FFFF00"/>
                          </a:highlight>
                        </a:rPr>
                        <a:t>nd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</a:rPr>
                        <a:t> PS)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Incl. 10 to 15 kA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( to test hybrid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magnets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558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Helium Vessel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25.8 inches (655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42 inches (1066 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284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Maximum Length of Test 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3750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&gt;2000 mm (funds limited)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777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Maximum Diameter of Test 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630 mm (MQXFS1 </a:t>
                      </a:r>
                      <a:r>
                        <a:rPr lang="en-US" sz="1800" dirty="0" smtClean="0"/>
                        <a:t>with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skin)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81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Crane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 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 tons (</a:t>
                      </a:r>
                      <a:r>
                        <a:rPr lang="en-US" sz="1800" dirty="0" smtClean="0"/>
                        <a:t>existing)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719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IB-1 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VMTF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IB-1 </a:t>
                      </a:r>
                      <a:r>
                        <a:rPr lang="en-US" sz="1800" dirty="0" smtClean="0"/>
                        <a:t>(IB1 High Bay)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7211660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7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0C2F43-52A1-41B7-A0A7-F5F29BC2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Preliminary Civil Construction Drawing (10-1-223)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F6000AB7-3D29-4CDC-BDFB-1C2DD240D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24" y="963476"/>
            <a:ext cx="8138160" cy="52268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6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B18579-3F4A-4C74-8573-5749F5D2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Proposed location of HFVMTF in IB-1 High Bay area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C864C01A-F813-47DC-98BB-DEB6BDAB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47" y="1042988"/>
            <a:ext cx="6992418" cy="4987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365F15-13F7-4DAB-B9C3-004F816DF9E5}"/>
              </a:ext>
            </a:extLst>
          </p:cNvPr>
          <p:cNvSpPr txBox="1"/>
          <p:nvPr/>
        </p:nvSpPr>
        <p:spPr>
          <a:xfrm>
            <a:off x="4661452" y="3766930"/>
            <a:ext cx="10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HFVMTF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098F83-FC41-40DF-8E09-1AF85879D41E}"/>
              </a:ext>
            </a:extLst>
          </p:cNvPr>
          <p:cNvSpPr txBox="1"/>
          <p:nvPr/>
        </p:nvSpPr>
        <p:spPr>
          <a:xfrm>
            <a:off x="4028144" y="1958009"/>
            <a:ext cx="77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VMTF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E218D6-95FC-494F-BB25-498D1C28BE63}"/>
              </a:ext>
            </a:extLst>
          </p:cNvPr>
          <p:cNvSpPr txBox="1"/>
          <p:nvPr/>
        </p:nvSpPr>
        <p:spPr>
          <a:xfrm>
            <a:off x="1453908" y="4629402"/>
            <a:ext cx="304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High Bay 25-</a:t>
            </a:r>
            <a:r>
              <a:rPr lang="en-US" sz="1800" dirty="0" smtClean="0">
                <a:solidFill>
                  <a:srgbClr val="0000FF"/>
                </a:solidFill>
              </a:rPr>
              <a:t>ton 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Crane Area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461" y="1810061"/>
            <a:ext cx="111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30 kA PS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7961" y="5967499"/>
            <a:ext cx="218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Control room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286" y="4043908"/>
            <a:ext cx="11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Bay Garage  Door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MDP  Meeting  Jacksonville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3397" y="4967238"/>
            <a:ext cx="218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Stand 4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73748</TotalTime>
  <Words>1129</Words>
  <Application>Microsoft Macintosh PowerPoint</Application>
  <PresentationFormat>On-screen Show (4:3)</PresentationFormat>
  <Paragraphs>248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ATAP No Footer</vt:lpstr>
      <vt:lpstr>PowerPoint Presentation</vt:lpstr>
      <vt:lpstr>Outline</vt:lpstr>
      <vt:lpstr>Why  new Vertical Magnet Test Facility?</vt:lpstr>
      <vt:lpstr>New CERN  High field test facility </vt:lpstr>
      <vt:lpstr>FCC Magnet parameters – example   </vt:lpstr>
      <vt:lpstr>Current R&amp;D test facilities</vt:lpstr>
      <vt:lpstr>Fermilab VTF Summary</vt:lpstr>
      <vt:lpstr>Preliminary Civil Construction Drawing (10-1-223) </vt:lpstr>
      <vt:lpstr>Proposed location of HFVMTF in IB-1 High Bay area</vt:lpstr>
      <vt:lpstr>Civil Construction Estimate (FY18 $)</vt:lpstr>
      <vt:lpstr>Civil Construction Schedule –Step I</vt:lpstr>
      <vt:lpstr>Effort Estimate for Cryostat, Lambda Plate, and Civil Construction oversight  (for TD Employees)</vt:lpstr>
      <vt:lpstr>M&amp;S - Cryostat and Lambda  Plate Assembly</vt:lpstr>
      <vt:lpstr>Conclusion</vt:lpstr>
      <vt:lpstr>FY19-FY20 funds </vt:lpstr>
      <vt:lpstr>PowerPoint Presentation</vt:lpstr>
      <vt:lpstr>Proposed location of HFVMTF in IB-1 High Bay area</vt:lpstr>
      <vt:lpstr>PowerPoint Presentation</vt:lpstr>
    </vt:vector>
  </TitlesOfParts>
  <Company>Lawrence Berkekley Nationl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Gueorgui Velev</cp:lastModifiedBy>
  <cp:revision>391</cp:revision>
  <cp:lastPrinted>2018-02-06T16:46:36Z</cp:lastPrinted>
  <dcterms:created xsi:type="dcterms:W3CDTF">2015-07-10T17:44:33Z</dcterms:created>
  <dcterms:modified xsi:type="dcterms:W3CDTF">2018-02-09T13:06:56Z</dcterms:modified>
</cp:coreProperties>
</file>