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44" r:id="rId2"/>
    <p:sldId id="402" r:id="rId3"/>
    <p:sldId id="419" r:id="rId4"/>
    <p:sldId id="405" r:id="rId5"/>
    <p:sldId id="398" r:id="rId6"/>
    <p:sldId id="366" r:id="rId7"/>
    <p:sldId id="367" r:id="rId8"/>
    <p:sldId id="420" r:id="rId9"/>
    <p:sldId id="361" r:id="rId10"/>
    <p:sldId id="409" r:id="rId11"/>
    <p:sldId id="407" r:id="rId12"/>
    <p:sldId id="404" r:id="rId13"/>
    <p:sldId id="369" r:id="rId14"/>
    <p:sldId id="370" r:id="rId15"/>
    <p:sldId id="385" r:id="rId16"/>
    <p:sldId id="386" r:id="rId17"/>
    <p:sldId id="387" r:id="rId18"/>
    <p:sldId id="388" r:id="rId19"/>
    <p:sldId id="389" r:id="rId20"/>
    <p:sldId id="418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397" r:id="rId29"/>
    <p:sldId id="351" r:id="rId30"/>
    <p:sldId id="363" r:id="rId31"/>
    <p:sldId id="35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51"/>
    <p:restoredTop sz="93068"/>
  </p:normalViewPr>
  <p:slideViewPr>
    <p:cSldViewPr snapToGrid="0" snapToObjects="1">
      <p:cViewPr varScale="1">
        <p:scale>
          <a:sx n="89" d="100"/>
          <a:sy n="89" d="100"/>
        </p:scale>
        <p:origin x="-1192" y="-11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pPr/>
              <a:t>2/7/18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pPr/>
              <a:t>2/7/18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0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2/9/2018 MDP workshop Jacksonville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defRPr>
            </a:lvl1pPr>
          </a:lstStyle>
          <a:p>
            <a:pPr algn="ctr"/>
            <a:r>
              <a:rPr lang="en-US" dirty="0" smtClean="0"/>
              <a:t>S. </a:t>
            </a:r>
            <a:r>
              <a:rPr lang="en-US" dirty="0" err="1" smtClean="0"/>
              <a:t>Caspi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812"/>
            <a:ext cx="8229600" cy="477335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3365500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z="1400" dirty="0" smtClean="0"/>
              <a:t>2/9/2018 - </a:t>
            </a:r>
            <a:r>
              <a:rPr lang="en-US" sz="1400" i="1" dirty="0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17900" y="6356350"/>
            <a:ext cx="2095500" cy="365125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defRPr>
            </a:lvl1pPr>
          </a:lstStyle>
          <a:p>
            <a:pPr algn="ctr"/>
            <a:r>
              <a:rPr lang="en-US" dirty="0" smtClean="0"/>
              <a:t>S. </a:t>
            </a:r>
            <a:r>
              <a:rPr lang="en-US" dirty="0" err="1" smtClean="0"/>
              <a:t>Caspi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180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7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459" y="6323774"/>
            <a:ext cx="9166199" cy="54609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3" r:id="rId3"/>
    <p:sldLayoutId id="2147483676" r:id="rId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1035038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err="1" smtClean="0"/>
              <a:t>Shlomo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Caspi</a:t>
            </a:r>
            <a:endParaRPr lang="en-US" sz="2600" b="1" dirty="0"/>
          </a:p>
          <a:p>
            <a:r>
              <a:rPr lang="en-US" sz="2200" dirty="0" smtClean="0"/>
              <a:t>US Magnet </a:t>
            </a:r>
            <a:r>
              <a:rPr lang="en-US" sz="2200" dirty="0"/>
              <a:t>Development </a:t>
            </a:r>
            <a:r>
              <a:rPr lang="en-US" sz="2200" dirty="0" smtClean="0"/>
              <a:t>Program</a:t>
            </a:r>
          </a:p>
          <a:p>
            <a:r>
              <a:rPr lang="en-US" sz="2200" dirty="0" smtClean="0"/>
              <a:t>Lawrence  Berkeley National Laboratory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458789" y="2647544"/>
            <a:ext cx="8226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Hybrid magnet design</a:t>
            </a:r>
          </a:p>
        </p:txBody>
      </p:sp>
    </p:spTree>
    <p:extLst>
      <p:ext uri="{BB962C8B-B14F-4D97-AF65-F5344CB8AC3E}">
        <p14:creationId xmlns:p14="http://schemas.microsoft.com/office/powerpoint/2010/main" val="422645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Placing CCT layer 1 into 2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3970" name="Picture 2" descr="C:\Users\caspi\Desktop\Reviews-Talks-conference\MDP-Jacksonville-2018\Photos\DSC032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249" r="8816"/>
          <a:stretch>
            <a:fillRect/>
          </a:stretch>
        </p:blipFill>
        <p:spPr bwMode="auto">
          <a:xfrm>
            <a:off x="320912" y="1987296"/>
            <a:ext cx="4125036" cy="3919411"/>
          </a:xfrm>
          <a:prstGeom prst="rect">
            <a:avLst/>
          </a:prstGeom>
          <a:noFill/>
        </p:spPr>
      </p:pic>
      <p:pic>
        <p:nvPicPr>
          <p:cNvPr id="9" name="Picture 3" descr="C:\Users\caspi\Desktop\Reviews-Talks-conference\MDP-Jacksonville-2018\Photos\DSC03205.JPG"/>
          <p:cNvPicPr>
            <a:picLocks noChangeAspect="1" noChangeArrowheads="1"/>
          </p:cNvPicPr>
          <p:nvPr/>
        </p:nvPicPr>
        <p:blipFill>
          <a:blip r:embed="rId3"/>
          <a:srcRect r="14573" b="6506"/>
          <a:stretch>
            <a:fillRect/>
          </a:stretch>
        </p:blipFill>
        <p:spPr bwMode="auto">
          <a:xfrm>
            <a:off x="4762940" y="2480755"/>
            <a:ext cx="4173796" cy="3425952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152400" y="1352550"/>
            <a:ext cx="2054352" cy="1732026"/>
            <a:chOff x="152400" y="1352550"/>
            <a:chExt cx="2054352" cy="1732026"/>
          </a:xfrm>
        </p:grpSpPr>
        <p:sp>
          <p:nvSpPr>
            <p:cNvPr id="8" name="TextBox 7"/>
            <p:cNvSpPr txBox="1"/>
            <p:nvPr/>
          </p:nvSpPr>
          <p:spPr>
            <a:xfrm>
              <a:off x="152400" y="1352550"/>
              <a:ext cx="2054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~1 mm gap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8" idx="2"/>
            </p:cNvCxnSpPr>
            <p:nvPr/>
          </p:nvCxnSpPr>
          <p:spPr>
            <a:xfrm>
              <a:off x="1179576" y="1721882"/>
              <a:ext cx="710184" cy="1362694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5232332" y="1802630"/>
            <a:ext cx="3454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Clamps used to deform layer 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“smart-shim” removed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1923" name="Picture 3" descr="C:\Users\caspi\Desktop\Reviews-Talks-conference\MDP-Jacksonville-2018\Photos\IMG_34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483" t="24885" r="5521" b="10337"/>
          <a:stretch>
            <a:fillRect/>
          </a:stretch>
        </p:blipFill>
        <p:spPr bwMode="auto">
          <a:xfrm>
            <a:off x="1773936" y="2332990"/>
            <a:ext cx="7370064" cy="4023360"/>
          </a:xfrm>
          <a:prstGeom prst="rect">
            <a:avLst/>
          </a:prstGeom>
          <a:noFill/>
        </p:spPr>
      </p:pic>
      <p:pic>
        <p:nvPicPr>
          <p:cNvPr id="10" name="Picture 2" descr="C:\Users\caspi\Desktop\Reviews-Talks-conference\MDP-Jacksonville-2018\Photos\DSC03239.JPG"/>
          <p:cNvPicPr>
            <a:picLocks noChangeAspect="1" noChangeArrowheads="1"/>
          </p:cNvPicPr>
          <p:nvPr/>
        </p:nvPicPr>
        <p:blipFill>
          <a:blip r:embed="rId3"/>
          <a:srcRect t="4613" b="13147"/>
          <a:stretch>
            <a:fillRect/>
          </a:stretch>
        </p:blipFill>
        <p:spPr bwMode="auto">
          <a:xfrm>
            <a:off x="0" y="1352551"/>
            <a:ext cx="3938016" cy="2428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Bend layer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6322" name="Picture 2" descr="C:\Users\caspi\Desktop\Magnets\High-Fields\HighField-2017\towards20T\Analytical-shells\ANSYS-6CCTlayers-noIron-Crescent-Shimes\toShlomo_1_3_18\LastStepNotBonded\Case6\largeSparLayer2\LargShims\toShlomo_1_30_18_input\Rectang-shims\CCT6_2d_mag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147" r="8606"/>
          <a:stretch>
            <a:fillRect/>
          </a:stretch>
        </p:blipFill>
        <p:spPr bwMode="auto">
          <a:xfrm>
            <a:off x="3407799" y="1447879"/>
            <a:ext cx="4135902" cy="47736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-29308" y="1290656"/>
            <a:ext cx="312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Radial Displacement (m)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85216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1000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31807" y="3123028"/>
            <a:ext cx="334108" cy="14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" y="2391508"/>
            <a:ext cx="255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Layer 2, </a:t>
            </a:r>
            <a:r>
              <a:rPr lang="en-US" sz="2000" b="1" dirty="0" smtClean="0"/>
              <a:t>3.1 microns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Inflate shim between layers 1-2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7346" name="Picture 2" descr="C:\Users\caspi\Desktop\Magnets\High-Fields\HighField-2017\towards20T\Analytical-shells\ANSYS-6CCTlayers-noIron-Crescent-Shimes\toShlomo_1_3_18\LastStepNotBonded\Case6\largeSparLayer2\LargShims\toShlomo_1_30_18_input\Rectang-shims\CCT6_2d_mag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967"/>
          <a:stretch>
            <a:fillRect/>
          </a:stretch>
        </p:blipFill>
        <p:spPr bwMode="auto">
          <a:xfrm>
            <a:off x="3334043" y="1352550"/>
            <a:ext cx="4670436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659988"/>
            <a:ext cx="312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Radial Displacement (m)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85216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1000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Release Layer 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8370" name="Picture 2" descr="C:\Users\caspi\Desktop\Magnets\High-Fields\HighField-2017\towards20T\Analytical-shells\ANSYS-6CCTlayers-noIron-Crescent-Shimes\toShlomo_1_3_18\LastStepNotBonded\Case6\largeSparLayer2\LargShims\toShlomo_1_30_18_input\Rectang-shims\CCT6_2d_mag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147"/>
          <a:stretch>
            <a:fillRect/>
          </a:stretch>
        </p:blipFill>
        <p:spPr bwMode="auto">
          <a:xfrm>
            <a:off x="3277772" y="1352550"/>
            <a:ext cx="4726707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585216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391508"/>
            <a:ext cx="255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Layer 2, </a:t>
            </a:r>
            <a:r>
              <a:rPr lang="en-US" sz="2000" b="1" dirty="0" smtClean="0"/>
              <a:t>2.9 microns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Release shell-1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3730" name="Picture 2" descr="C:\Users\caspi\Desktop\Magnets\High-Fields\HighField-2017\towards20T\Analytical-shells\ANSYS-6CCTlayers-noIron-Crescent-Shimes\toShlomo_1_3_18\LastStepNotBonded\Case6\largeSparLayer2\LargShims\toShlomo_1_30_18_input\Rectang-shims\CCT6_2d_mag0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352"/>
          <a:stretch>
            <a:fillRect/>
          </a:stretch>
        </p:blipFill>
        <p:spPr bwMode="auto">
          <a:xfrm>
            <a:off x="3291840" y="1352550"/>
            <a:ext cx="4712639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585216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1000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391508"/>
            <a:ext cx="255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Shell-1, </a:t>
            </a:r>
            <a:r>
              <a:rPr lang="en-US" sz="2000" b="1" dirty="0" smtClean="0"/>
              <a:t>5.4 microns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Displacements -- Shims + conductor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092" y="3756074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Scale factor 1</a:t>
            </a:r>
            <a:endParaRPr lang="en-US" sz="2000" b="1" dirty="0"/>
          </a:p>
        </p:txBody>
      </p:sp>
      <p:pic>
        <p:nvPicPr>
          <p:cNvPr id="75778" name="Picture 2" descr="C:\Users\caspi\Desktop\Magnets\High-Fields\HighField-2017\towards20T\Analytical-shells\ANSYS-6CCTlayers-noIron-Crescent-Shimes\toShlomo_1_3_18\LastStepNotBonded\Case6\largeSparLayer2\LargShims\toShlomo_1_30_18_input\Rectang-shims\CCT6_2d_mag0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533"/>
          <a:stretch>
            <a:fillRect/>
          </a:stretch>
        </p:blipFill>
        <p:spPr bwMode="auto">
          <a:xfrm>
            <a:off x="3235569" y="1352550"/>
            <a:ext cx="4768910" cy="4773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Azimuthally stressed conductor - 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76802" name="Picture 2" descr="C:\Users\caspi\Desktop\Magnets\High-Fields\HighField-2017\towards20T\Analytical-shells\ANSYS-6CCTlayers-noIron-Crescent-Shimes\toShlomo_1_3_18\LastStepNotBonded\Case6\largeSparLayer2\LargShims\toShlomo_1_30_18_input\Rectang-shims\CCT6_2d_mag0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4645"/>
          <a:stretch>
            <a:fillRect/>
          </a:stretch>
        </p:blipFill>
        <p:spPr bwMode="auto">
          <a:xfrm>
            <a:off x="3517900" y="1352550"/>
            <a:ext cx="4486579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92368" y="1885071"/>
            <a:ext cx="2215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Less than 2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Azimuthally stressed conductor - Cold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77826" name="Picture 2" descr="C:\Users\caspi\Desktop\Magnets\High-Fields\HighField-2017\towards20T\Analytical-shells\ANSYS-6CCTlayers-noIron-Crescent-Shimes\toShlomo_1_3_18\LastStepNotBonded\Case6\largeSparLayer2\LargShims\toShlomo_1_30_18_input\Rectang-shims\CCT6_2d_mag0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557"/>
          <a:stretch>
            <a:fillRect/>
          </a:stretch>
        </p:blipFill>
        <p:spPr bwMode="auto">
          <a:xfrm>
            <a:off x="3305908" y="1352550"/>
            <a:ext cx="4698571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All under compression </a:t>
            </a:r>
          </a:p>
          <a:p>
            <a:r>
              <a:rPr lang="en-US" sz="2000" b="1" dirty="0" smtClean="0"/>
              <a:t>-17</a:t>
            </a:r>
            <a:r>
              <a:rPr lang="en-US" sz="2000" b="1" dirty="0" smtClean="0"/>
              <a:t> </a:t>
            </a:r>
            <a:r>
              <a:rPr lang="en-US" sz="2000" b="1" dirty="0" smtClean="0"/>
              <a:t>to -</a:t>
            </a:r>
            <a:r>
              <a:rPr lang="en-US" sz="2000" b="1" dirty="0" smtClean="0"/>
              <a:t>141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Azimuthally stressed conductor – 19T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78850" name="Picture 2" descr="C:\Users\caspi\Desktop\Magnets\High-Fields\HighField-2017\towards20T\Analytical-shells\ANSYS-6CCTlayers-noIron-Crescent-Shimes\toShlomo_1_3_18\LastStepNotBonded\Case6\largeSparLayer2\LargShims\toShlomo_1_30_18_input\Rectang-shims\CCT6_2d_mag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729"/>
          <a:stretch>
            <a:fillRect/>
          </a:stretch>
        </p:blipFill>
        <p:spPr bwMode="auto">
          <a:xfrm>
            <a:off x="3798277" y="1352550"/>
            <a:ext cx="4206202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+65 to -167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 CCT conceptual dipole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smtClean="0"/>
              <a:t>Magnetics</a:t>
            </a:r>
          </a:p>
          <a:p>
            <a:pPr lvl="1"/>
            <a:r>
              <a:rPr lang="en-US" b="1" dirty="0" smtClean="0"/>
              <a:t>19 T – </a:t>
            </a:r>
            <a:r>
              <a:rPr lang="en-US" b="1" dirty="0" smtClean="0"/>
              <a:t>Lorentz</a:t>
            </a:r>
            <a:r>
              <a:rPr lang="en-US" b="1" dirty="0" smtClean="0"/>
              <a:t> forces</a:t>
            </a:r>
            <a:endParaRPr lang="en-US" dirty="0" smtClean="0"/>
          </a:p>
          <a:p>
            <a:pPr lvl="2"/>
            <a:r>
              <a:rPr lang="en-US" dirty="0" smtClean="0"/>
              <a:t>6 layers </a:t>
            </a:r>
          </a:p>
          <a:p>
            <a:pPr lvl="2"/>
            <a:r>
              <a:rPr lang="en-US" dirty="0" smtClean="0"/>
              <a:t>Any conductor </a:t>
            </a:r>
            <a:r>
              <a:rPr lang="en-US" dirty="0" smtClean="0"/>
              <a:t>– </a:t>
            </a:r>
            <a:r>
              <a:rPr lang="en-US" dirty="0" smtClean="0"/>
              <a:t>Nb3Sn, HTS (carrying the same current)</a:t>
            </a:r>
          </a:p>
          <a:p>
            <a:pPr>
              <a:buNone/>
            </a:pPr>
            <a:r>
              <a:rPr lang="en-US" sz="2800" u="sng" dirty="0" smtClean="0"/>
              <a:t>Internal Structure</a:t>
            </a:r>
          </a:p>
          <a:p>
            <a:pPr lvl="1"/>
            <a:r>
              <a:rPr lang="en-US" dirty="0" smtClean="0"/>
              <a:t>CCT spars</a:t>
            </a:r>
          </a:p>
          <a:p>
            <a:pPr lvl="1"/>
            <a:r>
              <a:rPr lang="en-US" b="1" dirty="0" smtClean="0"/>
              <a:t>Assembly</a:t>
            </a:r>
            <a:r>
              <a:rPr lang="en-US" b="1" dirty="0" smtClean="0"/>
              <a:t>/</a:t>
            </a:r>
            <a:r>
              <a:rPr lang="en-US" b="1" dirty="0" smtClean="0"/>
              <a:t>Disassembly</a:t>
            </a:r>
          </a:p>
          <a:p>
            <a:pPr lvl="1"/>
            <a:endParaRPr lang="en-US" sz="2800" b="1" dirty="0" smtClean="0"/>
          </a:p>
          <a:p>
            <a:pPr>
              <a:buNone/>
            </a:pPr>
            <a:r>
              <a:rPr lang="en-US" sz="2800" u="sng" dirty="0" smtClean="0"/>
              <a:t>External structure</a:t>
            </a:r>
          </a:p>
          <a:p>
            <a:pPr lvl="1"/>
            <a:r>
              <a:rPr lang="en-US" b="1" dirty="0" smtClean="0"/>
              <a:t>Yoke and </a:t>
            </a:r>
            <a:r>
              <a:rPr lang="en-US" b="1" dirty="0" smtClean="0"/>
              <a:t>Shell</a:t>
            </a:r>
            <a:endParaRPr lang="en-US" sz="2800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Radial stressed conductor – 19T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+17 to -145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  <p:pic>
        <p:nvPicPr>
          <p:cNvPr id="93186" name="Picture 2" descr="C:\Users\caspi\Desktop\Reviews-Talks-conference\MDP-Jacksonville-2018\toShlomo_1_30_18_input_Revised2\CCT6_2d_mech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420"/>
          <a:stretch>
            <a:fillRect/>
          </a:stretch>
        </p:blipFill>
        <p:spPr bwMode="auto">
          <a:xfrm>
            <a:off x="4364736" y="1352550"/>
            <a:ext cx="4019746" cy="4773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Azimuthally stressed inner structure – 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79874" name="Picture 2" descr="C:\Users\caspi\Desktop\Magnets\High-Fields\HighField-2017\towards20T\Analytical-shells\ANSYS-6CCTlayers-noIron-Crescent-Shimes\toShlomo_1_3_18\LastStepNotBonded\Case6\largeSparLayer2\LargShims\toShlomo_1_30_18_input\Rectang-shims\CCT6_2d_mag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172"/>
          <a:stretch>
            <a:fillRect/>
          </a:stretch>
        </p:blipFill>
        <p:spPr bwMode="auto">
          <a:xfrm>
            <a:off x="3348111" y="1352550"/>
            <a:ext cx="4656368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6 to -4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Azimuthally stressed inner structure – cold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80898" name="Picture 2" descr="C:\Users\caspi\Desktop\Magnets\High-Fields\HighField-2017\towards20T\Analytical-shells\ANSYS-6CCTlayers-noIron-Crescent-Shimes\toShlomo_1_3_18\LastStepNotBonded\Case6\largeSparLayer2\LargShims\toShlomo_1_30_18_input\Rectang-shims\CCT6_2d_mag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762"/>
          <a:stretch>
            <a:fillRect/>
          </a:stretch>
        </p:blipFill>
        <p:spPr bwMode="auto">
          <a:xfrm>
            <a:off x="3319975" y="1352550"/>
            <a:ext cx="4684504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+146 to -516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Azimuthally stressed inner structure – 19T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81922" name="Picture 2" descr="C:\Users\caspi\Desktop\Magnets\High-Fields\HighField-2017\towards20T\Analytical-shells\ANSYS-6CCTlayers-noIron-Crescent-Shimes\toShlomo_1_3_18\LastStepNotBonded\Case6\largeSparLayer2\LargShims\toShlomo_1_30_18_input\Rectang-shims\CCT6_2d_mag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4645"/>
          <a:stretch>
            <a:fillRect/>
          </a:stretch>
        </p:blipFill>
        <p:spPr bwMode="auto">
          <a:xfrm>
            <a:off x="3517900" y="1352550"/>
            <a:ext cx="4486579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All under compression </a:t>
            </a:r>
          </a:p>
          <a:p>
            <a:r>
              <a:rPr lang="en-US" sz="2000" b="1" dirty="0" smtClean="0"/>
              <a:t>+328 to -668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Structural shells - 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82946" name="Picture 2" descr="C:\Users\caspi\Desktop\Magnets\High-Fields\HighField-2017\towards20T\Analytical-shells\ANSYS-6CCTlayers-noIron-Crescent-Shimes\toShlomo_1_3_18\LastStepNotBonded\Case6\largeSparLayer2\LargShims\toShlomo_1_30_18_input\Rectang-shims\CCT6_2d_mag0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729"/>
          <a:stretch>
            <a:fillRect/>
          </a:stretch>
        </p:blipFill>
        <p:spPr bwMode="auto">
          <a:xfrm>
            <a:off x="3798277" y="1352550"/>
            <a:ext cx="4206202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Low ~ 1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Structural shells - cold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83970" name="Picture 2" descr="C:\Users\caspi\Desktop\Magnets\High-Fields\HighField-2017\towards20T\Analytical-shells\ANSYS-6CCTlayers-noIron-Crescent-Shimes\toShlomo_1_3_18\LastStepNotBonded\Case6\largeSparLayer2\LargShims\toShlomo_1_30_18_input\Rectang-shims\CCT6_2d_mag0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524"/>
          <a:stretch>
            <a:fillRect/>
          </a:stretch>
        </p:blipFill>
        <p:spPr bwMode="auto">
          <a:xfrm>
            <a:off x="3784209" y="1352550"/>
            <a:ext cx="4220270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+396 to -145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Structural shells – 19T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84994" name="Picture 2" descr="C:\Users\caspi\Desktop\Magnets\High-Fields\HighField-2017\towards20T\Analytical-shells\ANSYS-6CCTlayers-noIron-Crescent-Shimes\toShlomo_1_3_18\LastStepNotBonded\Case6\largeSparLayer2\LargShims\toShlomo_1_30_18_input\Rectang-shims\CCT6_2d_mag0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1393"/>
          <a:stretch>
            <a:fillRect/>
          </a:stretch>
        </p:blipFill>
        <p:spPr bwMode="auto">
          <a:xfrm>
            <a:off x="3981157" y="1352550"/>
            <a:ext cx="4023322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</a:t>
            </a:r>
            <a:r>
              <a:rPr lang="en-US" sz="2000" b="1" dirty="0" smtClean="0"/>
              <a:t>430 </a:t>
            </a:r>
            <a:r>
              <a:rPr lang="en-US" sz="2000" b="1" dirty="0" smtClean="0"/>
              <a:t>to -26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Structural Yoke  – cold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86018" name="Picture 2" descr="C:\Users\caspi\Desktop\Magnets\High-Fields\HighField-2017\towards20T\Analytical-shells\ANSYS-6CCTlayers-noIron-Crescent-Shimes\toShlomo_1_3_18\LastStepNotBonded\Case6\largeSparLayer2\LargShims\toShlomo_1_30_18_input\Rectang-shims\CCT6_2d_mag0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115"/>
          <a:stretch>
            <a:fillRect/>
          </a:stretch>
        </p:blipFill>
        <p:spPr bwMode="auto">
          <a:xfrm>
            <a:off x="3756074" y="1352550"/>
            <a:ext cx="4248405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+28 to -350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Structural Yoke  – 19T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585216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Scale factor 1</a:t>
            </a:r>
            <a:endParaRPr lang="en-US" dirty="0"/>
          </a:p>
        </p:txBody>
      </p:sp>
      <p:pic>
        <p:nvPicPr>
          <p:cNvPr id="87042" name="Picture 2" descr="C:\Users\caspi\Desktop\Magnets\High-Fields\HighField-2017\towards20T\Analytical-shells\ANSYS-6CCTlayers-noIron-Crescent-Shimes\toShlomo_1_3_18\LastStepNotBonded\Case6\largeSparLayer2\LargShims\toShlomo_1_30_18_input\Rectang-shims\CCT6_2d_mag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0369"/>
          <a:stretch>
            <a:fillRect/>
          </a:stretch>
        </p:blipFill>
        <p:spPr bwMode="auto">
          <a:xfrm>
            <a:off x="3910818" y="1352550"/>
            <a:ext cx="4093661" cy="47736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1885071"/>
            <a:ext cx="3153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+74 to -531 </a:t>
            </a:r>
            <a:r>
              <a:rPr lang="en-US" sz="2000" b="1" dirty="0" err="1" smtClean="0"/>
              <a:t>MPa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99" y="1352812"/>
            <a:ext cx="8774348" cy="47733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 smtClean="0"/>
              <a:t>Magnet assembly using “smart-shims”. </a:t>
            </a:r>
          </a:p>
          <a:p>
            <a:endParaRPr lang="en-US" b="1" dirty="0"/>
          </a:p>
          <a:p>
            <a:r>
              <a:rPr lang="en-US" b="1" dirty="0"/>
              <a:t>I</a:t>
            </a:r>
            <a:r>
              <a:rPr lang="en-US" b="1" dirty="0" smtClean="0"/>
              <a:t>nternal structure to integrate Lorentz forces in spars.</a:t>
            </a:r>
          </a:p>
          <a:p>
            <a:endParaRPr lang="en-US" b="1" dirty="0"/>
          </a:p>
          <a:p>
            <a:r>
              <a:rPr lang="en-US" b="1" dirty="0" smtClean="0"/>
              <a:t>External structure to prevent internal bending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/>
              <a:t>2/9/2018 - </a:t>
            </a:r>
            <a:r>
              <a:rPr lang="en-US" sz="1400" i="1" dirty="0">
                <a:latin typeface="Comic Sans MS" pitchFamily="66" charset="0"/>
              </a:rPr>
              <a:t>MDP workshop Jacksonville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Conclusions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Lorentz Force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en-US" dirty="0" smtClean="0">
                <a:solidFill>
                  <a:schemeClr val="tx1"/>
                </a:solidFill>
              </a:rPr>
              <a:t> Back to basics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6" name="Picture 15" descr="Calcul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" r="4691" b="27366"/>
          <a:stretch/>
        </p:blipFill>
        <p:spPr>
          <a:xfrm>
            <a:off x="3941189" y="1376484"/>
            <a:ext cx="4902200" cy="4699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0" y="1712270"/>
            <a:ext cx="351519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 isolated turn at 20T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pre-stress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coil bending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  <a:p>
            <a:pPr marL="285750" indent="-285750">
              <a:buFont typeface="Arial"/>
              <a:buChar char="•"/>
            </a:pPr>
            <a:endParaRPr lang="en-US" sz="2400" b="1" dirty="0"/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  <a:p>
            <a:pPr marL="285750" indent="-285750">
              <a:buFont typeface="Arial"/>
              <a:buChar char="•"/>
            </a:pPr>
            <a:endParaRPr lang="en-US" sz="2400" b="1" dirty="0"/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  <a:p>
            <a:pPr marL="285750" indent="-285750">
              <a:buFont typeface="Arial"/>
              <a:buChar char="•"/>
            </a:pPr>
            <a:endParaRPr lang="en-US" sz="2400" b="1" dirty="0" smtClean="0"/>
          </a:p>
          <a:p>
            <a:r>
              <a:rPr lang="en-US" sz="2400" b="1" dirty="0" smtClean="0"/>
              <a:t>We want a turn in a box</a:t>
            </a:r>
            <a:endParaRPr lang="en-US" sz="2400" b="1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sz="2400" b="1" dirty="0"/>
          </a:p>
        </p:txBody>
      </p:sp>
      <p:pic>
        <p:nvPicPr>
          <p:cNvPr id="19" name="Content Placeholder 7" descr="CCT6_2d_mech014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266" t="4548" r="36820" b="3986"/>
          <a:stretch/>
        </p:blipFill>
        <p:spPr>
          <a:xfrm>
            <a:off x="2333746" y="3189598"/>
            <a:ext cx="1333844" cy="2503701"/>
          </a:xfrm>
        </p:spPr>
      </p:pic>
    </p:spTree>
    <p:extLst>
      <p:ext uri="{BB962C8B-B14F-4D97-AF65-F5344CB8AC3E}">
        <p14:creationId xmlns:p14="http://schemas.microsoft.com/office/powerpoint/2010/main" val="231296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/>
              <a:t>2/9/2018 - </a:t>
            </a:r>
            <a:r>
              <a:rPr lang="en-US" sz="1400" i="1" dirty="0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2226" name="Picture 2" descr="C:\Users\caspi\Desktop\Magnets\High-Fields\HighField-2017\towards20T\Analytical-shells\ANSYS-6CCTlayers-noIron-Crescent-Shimes\toShlomo_1_3_18\LastStepNotBonded\Case6\largeSparLayer2\LargShims\to_shlomo_1_24_18\CCT6_2d_mech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9983" y="1352550"/>
            <a:ext cx="7364033" cy="4773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CT6_2d_mech024.jpg"/>
          <p:cNvPicPr>
            <a:picLocks noChangeAspect="1"/>
          </p:cNvPicPr>
          <p:nvPr/>
        </p:nvPicPr>
        <p:blipFill>
          <a:blip r:embed="rId2"/>
          <a:srcRect l="47226" r="11432" b="8016"/>
          <a:stretch>
            <a:fillRect/>
          </a:stretch>
        </p:blipFill>
        <p:spPr>
          <a:xfrm>
            <a:off x="6113151" y="1709869"/>
            <a:ext cx="2734400" cy="4238228"/>
          </a:xfrm>
          <a:prstGeom prst="rect">
            <a:avLst/>
          </a:prstGeom>
        </p:spPr>
      </p:pic>
      <p:pic>
        <p:nvPicPr>
          <p:cNvPr id="12" name="Content Placeholder 11" descr="CCT6_2d_mech021.jpg"/>
          <p:cNvPicPr>
            <a:picLocks noGrp="1" noChangeAspect="1"/>
          </p:cNvPicPr>
          <p:nvPr>
            <p:ph idx="1"/>
          </p:nvPr>
        </p:nvPicPr>
        <p:blipFill>
          <a:blip r:embed="rId3"/>
          <a:srcRect l="47200" r="10365" b="8016"/>
          <a:stretch>
            <a:fillRect/>
          </a:stretch>
        </p:blipFill>
        <p:spPr>
          <a:xfrm>
            <a:off x="3213109" y="1709869"/>
            <a:ext cx="2806691" cy="4238228"/>
          </a:xfrm>
        </p:spPr>
      </p:pic>
      <p:pic>
        <p:nvPicPr>
          <p:cNvPr id="13" name="Picture 12" descr="CCT6_2d_mech022.jpg"/>
          <p:cNvPicPr>
            <a:picLocks noChangeAspect="1"/>
          </p:cNvPicPr>
          <p:nvPr/>
        </p:nvPicPr>
        <p:blipFill>
          <a:blip r:embed="rId4"/>
          <a:srcRect l="48135" r="10239" b="8016"/>
          <a:stretch>
            <a:fillRect/>
          </a:stretch>
        </p:blipFill>
        <p:spPr>
          <a:xfrm>
            <a:off x="160751" y="1709869"/>
            <a:ext cx="2753229" cy="42382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i="1" dirty="0" smtClean="0"/>
              <a:t>2/9/2018 MDP workshop Jacksonville</a:t>
            </a:r>
            <a:endParaRPr lang="en-US" sz="1400" i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Layer 1- coil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Azimuthal</a:t>
            </a:r>
            <a:r>
              <a:rPr lang="en-US" dirty="0" smtClean="0">
                <a:solidFill>
                  <a:schemeClr val="tx1"/>
                </a:solidFill>
              </a:rPr>
              <a:t> Stress (</a:t>
            </a:r>
            <a:r>
              <a:rPr lang="en-US" dirty="0" err="1" smtClean="0">
                <a:solidFill>
                  <a:schemeClr val="tx1"/>
                </a:solidFill>
              </a:rPr>
              <a:t>MPa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393613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Assembled                                  cold                                       19T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0751" y="5948097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Sy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MPa</a:t>
            </a:r>
            <a:r>
              <a:rPr lang="en-US" dirty="0" smtClean="0"/>
              <a:t>) </a:t>
            </a:r>
            <a:r>
              <a:rPr lang="en-US" dirty="0" smtClean="0"/>
              <a:t>= +60, -100       </a:t>
            </a:r>
            <a:r>
              <a:rPr lang="en-US" dirty="0" smtClean="0"/>
              <a:t>cold = +</a:t>
            </a:r>
            <a:r>
              <a:rPr lang="en-US" dirty="0" smtClean="0"/>
              <a:t>30, -30                           </a:t>
            </a:r>
            <a:r>
              <a:rPr lang="en-US" dirty="0" smtClean="0"/>
              <a:t>19T </a:t>
            </a:r>
            <a:r>
              <a:rPr lang="en-US" dirty="0" smtClean="0"/>
              <a:t>=+80, </a:t>
            </a:r>
            <a:r>
              <a:rPr lang="en-US" dirty="0" smtClean="0"/>
              <a:t>-40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19 T </a:t>
            </a:r>
            <a:r>
              <a:rPr lang="en-US" dirty="0" smtClean="0">
                <a:solidFill>
                  <a:schemeClr val="tx1"/>
                </a:solidFill>
              </a:rPr>
              <a:t>CCT </a:t>
            </a:r>
            <a:r>
              <a:rPr lang="en-US" dirty="0" smtClean="0">
                <a:solidFill>
                  <a:schemeClr val="tx1"/>
                </a:solidFill>
              </a:rPr>
              <a:t>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52812"/>
            <a:ext cx="8561931" cy="4773352"/>
          </a:xfrm>
        </p:spPr>
        <p:txBody>
          <a:bodyPr>
            <a:normAutofit/>
          </a:bodyPr>
          <a:lstStyle/>
          <a:p>
            <a:r>
              <a:rPr lang="en-US" dirty="0" smtClean="0"/>
              <a:t>More </a:t>
            </a:r>
            <a:r>
              <a:rPr lang="en-US" dirty="0"/>
              <a:t>than 60 mm of wide </a:t>
            </a:r>
            <a:r>
              <a:rPr lang="en-US" dirty="0" smtClean="0"/>
              <a:t>conductors needed </a:t>
            </a:r>
            <a:r>
              <a:rPr lang="en-US" dirty="0"/>
              <a:t>for</a:t>
            </a:r>
            <a:r>
              <a:rPr lang="en-US" b="1" dirty="0"/>
              <a:t> </a:t>
            </a:r>
            <a:r>
              <a:rPr lang="en-US" b="1" u="sng" dirty="0"/>
              <a:t>6 </a:t>
            </a:r>
            <a:r>
              <a:rPr lang="en-US" b="1" u="sng" dirty="0" smtClean="0"/>
              <a:t>layers</a:t>
            </a:r>
          </a:p>
          <a:p>
            <a:endParaRPr lang="en-US" b="1" dirty="0" smtClean="0"/>
          </a:p>
          <a:p>
            <a:r>
              <a:rPr lang="en-US" dirty="0" smtClean="0"/>
              <a:t>Layers </a:t>
            </a:r>
            <a:r>
              <a:rPr lang="en-US" u="sng" dirty="0" smtClean="0"/>
              <a:t>snuggly fit</a:t>
            </a:r>
            <a:endParaRPr lang="en-US" b="1" u="sng" dirty="0" smtClean="0"/>
          </a:p>
          <a:p>
            <a:endParaRPr lang="en-US" b="1" dirty="0" smtClean="0"/>
          </a:p>
          <a:p>
            <a:r>
              <a:rPr lang="en-US" dirty="0" smtClean="0"/>
              <a:t>“</a:t>
            </a:r>
            <a:r>
              <a:rPr lang="en-US" dirty="0" smtClean="0"/>
              <a:t>Smart-shims”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used for </a:t>
            </a:r>
            <a:r>
              <a:rPr lang="en-US" b="1" u="sng" dirty="0" smtClean="0"/>
              <a:t>assembly and disassembly </a:t>
            </a:r>
            <a:endParaRPr lang="en-US" b="1" u="sng" dirty="0" smtClean="0"/>
          </a:p>
          <a:p>
            <a:endParaRPr lang="en-US" dirty="0" smtClean="0"/>
          </a:p>
          <a:p>
            <a:r>
              <a:rPr lang="en-US" b="1" u="sng" dirty="0" smtClean="0"/>
              <a:t>Internal Structure </a:t>
            </a:r>
            <a:r>
              <a:rPr lang="en-US" dirty="0" smtClean="0"/>
              <a:t>- Lorentz </a:t>
            </a:r>
            <a:r>
              <a:rPr lang="en-US" dirty="0" smtClean="0"/>
              <a:t>forces </a:t>
            </a:r>
            <a:r>
              <a:rPr lang="en-US" dirty="0" smtClean="0"/>
              <a:t>are transferred to spars.</a:t>
            </a:r>
          </a:p>
          <a:p>
            <a:endParaRPr lang="en-US" dirty="0" smtClean="0"/>
          </a:p>
          <a:p>
            <a:r>
              <a:rPr lang="en-US" b="1" u="sng" dirty="0" smtClean="0"/>
              <a:t>External Structure </a:t>
            </a:r>
            <a:r>
              <a:rPr lang="mr-IN" dirty="0" smtClean="0"/>
              <a:t>–</a:t>
            </a:r>
            <a:r>
              <a:rPr lang="en-US" dirty="0" smtClean="0"/>
              <a:t> prevent layers</a:t>
            </a:r>
            <a:r>
              <a:rPr lang="en-US" dirty="0" smtClean="0"/>
              <a:t> bending by an </a:t>
            </a:r>
            <a:r>
              <a:rPr lang="en-US" dirty="0" smtClean="0"/>
              <a:t>iron </a:t>
            </a:r>
            <a:r>
              <a:rPr lang="en-US" dirty="0" smtClean="0"/>
              <a:t>yoke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Internal structure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643317" y="1452349"/>
            <a:ext cx="4500683" cy="4745952"/>
            <a:chOff x="2716042" y="1444537"/>
            <a:chExt cx="4500683" cy="4745952"/>
          </a:xfrm>
        </p:grpSpPr>
        <p:pic>
          <p:nvPicPr>
            <p:cNvPr id="66562" name="Picture 2" descr="C:\Users\caspi\Desktop\Magnets\High-Fields\HighField-2017\towards20T\Analytical-shells\ANSYS-6CCTlayers-noIron-Crescent-Shimes\toShlomo_1_3_18\LastStepNotBonded\Case6\largeSparLayer2\LargShims\toShlomo_1_30_18_input\Rectang-shims\CCT6_2d_mag036.jpg"/>
            <p:cNvPicPr>
              <a:picLocks noChangeAspect="1" noChangeArrowheads="1"/>
            </p:cNvPicPr>
            <p:nvPr/>
          </p:nvPicPr>
          <p:blipFill>
            <a:blip r:embed="rId2"/>
            <a:srcRect l="29019" r="14104"/>
            <a:stretch>
              <a:fillRect/>
            </a:stretch>
          </p:blipFill>
          <p:spPr bwMode="auto">
            <a:xfrm>
              <a:off x="2954214" y="1444537"/>
              <a:ext cx="3881959" cy="4745952"/>
            </a:xfrm>
            <a:prstGeom prst="rect">
              <a:avLst/>
            </a:prstGeom>
            <a:noFill/>
          </p:spPr>
        </p:pic>
        <p:sp>
          <p:nvSpPr>
            <p:cNvPr id="36" name="TextBox 35"/>
            <p:cNvSpPr txBox="1"/>
            <p:nvPr/>
          </p:nvSpPr>
          <p:spPr>
            <a:xfrm>
              <a:off x="2716042" y="5286540"/>
              <a:ext cx="8018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spar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59667" y="1444537"/>
              <a:ext cx="175705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“smart-shim”</a:t>
              </a:r>
            </a:p>
            <a:p>
              <a:endParaRPr lang="en-US" dirty="0" smtClean="0"/>
            </a:p>
            <a:p>
              <a:endParaRPr lang="en-US" dirty="0"/>
            </a:p>
          </p:txBody>
        </p:sp>
        <p:cxnSp>
          <p:nvCxnSpPr>
            <p:cNvPr id="39" name="Straight Arrow Connector 38"/>
            <p:cNvCxnSpPr>
              <a:stCxn id="37" idx="1"/>
            </p:cNvCxnSpPr>
            <p:nvPr/>
          </p:nvCxnSpPr>
          <p:spPr>
            <a:xfrm flipH="1">
              <a:off x="5205047" y="1921591"/>
              <a:ext cx="254620" cy="2166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954214" y="4751923"/>
              <a:ext cx="688163" cy="53461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160870" y="1304653"/>
            <a:ext cx="2555172" cy="486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Layer     (mm)</a:t>
            </a:r>
          </a:p>
          <a:p>
            <a:r>
              <a:rPr lang="pt-BR" dirty="0" smtClean="0"/>
              <a:t>   1        </a:t>
            </a:r>
            <a:r>
              <a:rPr lang="pt-BR" sz="2000" b="1" dirty="0" smtClean="0"/>
              <a:t>Ri = 25</a:t>
            </a:r>
          </a:p>
          <a:p>
            <a:r>
              <a:rPr lang="pt-BR" dirty="0" smtClean="0"/>
              <a:t>             Ro= 37.6</a:t>
            </a:r>
          </a:p>
          <a:p>
            <a:r>
              <a:rPr lang="pt-BR" dirty="0" smtClean="0"/>
              <a:t>   2        Ri = 38.6</a:t>
            </a:r>
          </a:p>
          <a:p>
            <a:r>
              <a:rPr lang="pt-BR" dirty="0" smtClean="0"/>
              <a:t>             Ro= 51.2</a:t>
            </a:r>
          </a:p>
          <a:p>
            <a:r>
              <a:rPr lang="pt-BR" dirty="0" smtClean="0"/>
              <a:t>   3        Ri = 52.2</a:t>
            </a:r>
          </a:p>
          <a:p>
            <a:r>
              <a:rPr lang="pt-BR" dirty="0" smtClean="0"/>
              <a:t>             Ro= 71.2</a:t>
            </a:r>
          </a:p>
          <a:p>
            <a:r>
              <a:rPr lang="pt-BR" dirty="0" smtClean="0"/>
              <a:t>   4        Ri = 72.2</a:t>
            </a:r>
          </a:p>
          <a:p>
            <a:r>
              <a:rPr lang="pt-BR" dirty="0" smtClean="0"/>
              <a:t>             Ro= 91.2</a:t>
            </a:r>
          </a:p>
          <a:p>
            <a:r>
              <a:rPr lang="pt-BR" dirty="0" smtClean="0"/>
              <a:t>   5        Ri = 92.2</a:t>
            </a:r>
          </a:p>
          <a:p>
            <a:r>
              <a:rPr lang="pt-BR" dirty="0" smtClean="0"/>
              <a:t>             Ro= 107.2</a:t>
            </a:r>
          </a:p>
          <a:p>
            <a:r>
              <a:rPr lang="pt-BR" dirty="0" smtClean="0"/>
              <a:t>   6        Ri = 108.2</a:t>
            </a:r>
          </a:p>
          <a:p>
            <a:r>
              <a:rPr lang="pt-BR" dirty="0" smtClean="0"/>
              <a:t>             Ro= 123.2</a:t>
            </a:r>
          </a:p>
          <a:p>
            <a:r>
              <a:rPr lang="pt-BR" dirty="0" smtClean="0"/>
              <a:t>shell -1 Ri = 124.2</a:t>
            </a:r>
          </a:p>
          <a:p>
            <a:r>
              <a:rPr lang="pt-BR" dirty="0" smtClean="0"/>
              <a:t>             Ro= 134.2</a:t>
            </a:r>
          </a:p>
          <a:p>
            <a:r>
              <a:rPr lang="pt-BR" dirty="0" smtClean="0"/>
              <a:t>Shell-2  Ri = 260</a:t>
            </a:r>
          </a:p>
          <a:p>
            <a:r>
              <a:rPr lang="pt-BR" dirty="0" smtClean="0"/>
              <a:t>             </a:t>
            </a:r>
            <a:r>
              <a:rPr lang="pt-BR" sz="2000" b="1" dirty="0" smtClean="0"/>
              <a:t>Ro= 325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096088" y="1283072"/>
            <a:ext cx="3038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All spars are 3 mm</a:t>
            </a:r>
          </a:p>
          <a:p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Layer to layer gaps 1mm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All smart-shims 80 deg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19 T, 14 kA/turn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5299" name="Picture 3" descr="C:\Users\caspi\Desktop\Magnets\High-Fields\HighField-2017\towards20T\Analytical-shells\ANSYS-6CCTlayers-noIron-Crescent-Shimes\toShlomo_1_3_18\LastStepNotBonded\Case6\largeSparLayer2\LargShims\toShlomo_1_30_18_input\Rectang-shims\CCT6_2d_mag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7295" r="10450"/>
          <a:stretch>
            <a:fillRect/>
          </a:stretch>
        </p:blipFill>
        <p:spPr bwMode="auto">
          <a:xfrm>
            <a:off x="651412" y="1352550"/>
            <a:ext cx="3587262" cy="4773613"/>
          </a:xfrm>
          <a:prstGeom prst="rect">
            <a:avLst/>
          </a:prstGeom>
          <a:noFill/>
        </p:spPr>
      </p:pic>
      <p:pic>
        <p:nvPicPr>
          <p:cNvPr id="7" name="Picture 2" descr="C:\Users\caspi\Desktop\Magnets\High-Fields\HighField-2017\towards20T\Analytical-shells\ANSYS-6CCTlayers-noIron-Crescent-Shimes\toShlomo_1_3_18\LastStepNotBonded\Case6\largeSparLayer2\LargShims\toShlomo_1_30_18_input\Rectang-shims\CCT6_2d_mech037.jpg"/>
          <p:cNvPicPr>
            <a:picLocks noChangeAspect="1" noChangeArrowheads="1"/>
          </p:cNvPicPr>
          <p:nvPr/>
        </p:nvPicPr>
        <p:blipFill>
          <a:blip r:embed="rId3"/>
          <a:srcRect l="18647" t="4672" r="25205" b="3677"/>
          <a:stretch>
            <a:fillRect/>
          </a:stretch>
        </p:blipFill>
        <p:spPr bwMode="auto">
          <a:xfrm>
            <a:off x="5120640" y="1352550"/>
            <a:ext cx="3854548" cy="4375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07572" y="3227715"/>
            <a:ext cx="396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Magnet Assembly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The CCT magnet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637529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400" b="1" dirty="0" smtClean="0"/>
              <a:t>Each layer is </a:t>
            </a:r>
            <a:r>
              <a:rPr lang="en-US" sz="2400" b="1" dirty="0" smtClean="0"/>
              <a:t>machined, wound, reacted </a:t>
            </a:r>
            <a:r>
              <a:rPr lang="en-US" sz="2400" b="1" dirty="0" smtClean="0"/>
              <a:t>and</a:t>
            </a:r>
            <a:r>
              <a:rPr lang="en-US" sz="2400" b="1" dirty="0" smtClean="0"/>
              <a:t> </a:t>
            </a:r>
            <a:r>
              <a:rPr lang="en-US" sz="2400" b="1" dirty="0" smtClean="0"/>
              <a:t>impregnated </a:t>
            </a:r>
            <a:r>
              <a:rPr lang="en-US" sz="2400" b="1" dirty="0" smtClean="0"/>
              <a:t>separately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b="1" dirty="0" smtClean="0"/>
              <a:t>6 layers are assembled using “smart-Shims</a:t>
            </a:r>
            <a:r>
              <a:rPr lang="en-US" sz="2400" b="1" dirty="0" smtClean="0"/>
              <a:t>”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A thin Aluminum shell is placed over layer 6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b="1" dirty="0" smtClean="0"/>
              <a:t>An iron yoke is placed over the coils and held by an Aluminum shell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52400" y="4770292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 “smart-shims” take care of any </a:t>
            </a:r>
            <a:r>
              <a:rPr lang="en-US" sz="2400" b="1" u="sng" dirty="0"/>
              <a:t>geometry irregularity between </a:t>
            </a:r>
            <a:r>
              <a:rPr lang="en-US" sz="2400" b="1" u="sng" dirty="0" smtClean="0"/>
              <a:t>layers and function </a:t>
            </a:r>
            <a:r>
              <a:rPr lang="en-US" sz="2400" b="1" u="sng" dirty="0"/>
              <a:t>similarly to “keys and bladders</a:t>
            </a:r>
            <a:r>
              <a:rPr lang="en-US" sz="2400" b="1" u="sng" dirty="0" smtClean="0"/>
              <a:t>”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1064261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tx1"/>
                </a:solidFill>
              </a:rPr>
              <a:t>Assembly </a:t>
            </a:r>
            <a:r>
              <a:rPr lang="en-US" dirty="0" smtClean="0">
                <a:solidFill>
                  <a:schemeClr val="tx1"/>
                </a:solidFill>
              </a:rPr>
              <a:t>using “Smart-Shims”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smtClean="0"/>
              <a:t>2/9/2018 - </a:t>
            </a:r>
            <a:r>
              <a:rPr lang="en-US" sz="1400" i="1" smtClean="0">
                <a:latin typeface="Comic Sans MS" pitchFamily="66" charset="0"/>
              </a:rPr>
              <a:t>MDP workshop Jacksonville</a:t>
            </a:r>
            <a:endParaRPr lang="en-US" sz="1400" i="1" dirty="0"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S. Caspi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BABBE-8C37-4EA0-B4C8-2876D6EC680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7585" name="Picture 1" descr="C:\Users\caspi\Desktop\Magnets\High-Fields\HighField-2017\towards20T\Analytical-shells\ANSYS-6CCTlayers-noIron-Crescent-Shimes\toShlomo_1_3_18\LastStepNotBonded\Case6\largeSparLayer2\LargShims\toShlomo_1_30_18_input\Rectang-shims\CCT6_2d_mag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524" r="9631" b="6035"/>
          <a:stretch>
            <a:fillRect/>
          </a:stretch>
        </p:blipFill>
        <p:spPr bwMode="auto">
          <a:xfrm>
            <a:off x="5516724" y="1619691"/>
            <a:ext cx="3170076" cy="3995225"/>
          </a:xfrm>
          <a:prstGeom prst="rect">
            <a:avLst/>
          </a:prstGeom>
          <a:noFill/>
        </p:spPr>
      </p:pic>
      <p:sp>
        <p:nvSpPr>
          <p:cNvPr id="14" name="Down Arrow 13"/>
          <p:cNvSpPr/>
          <p:nvPr/>
        </p:nvSpPr>
        <p:spPr>
          <a:xfrm>
            <a:off x="5516723" y="1143000"/>
            <a:ext cx="484632" cy="7533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0800000">
            <a:off x="5516724" y="5614916"/>
            <a:ext cx="484632" cy="7414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38092" y="1143000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KN/m ~ 5 microns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" y="1250359"/>
            <a:ext cx="60013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Insert layer 1 into </a:t>
            </a:r>
            <a:r>
              <a:rPr lang="en-US" b="1" dirty="0" smtClean="0"/>
              <a:t>layer2 </a:t>
            </a:r>
            <a:r>
              <a:rPr lang="en-US" dirty="0" smtClean="0"/>
              <a:t>(~1mm radial gap)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Layer </a:t>
            </a:r>
            <a:r>
              <a:rPr lang="en-US" dirty="0" smtClean="0"/>
              <a:t>2 is bent, a </a:t>
            </a:r>
            <a:r>
              <a:rPr lang="en-US" dirty="0" smtClean="0"/>
              <a:t>“</a:t>
            </a:r>
            <a:r>
              <a:rPr lang="en-US" dirty="0" smtClean="0"/>
              <a:t>smart-shim” inserted, epoxy injected, curing, layer 2 springs back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The two layers are fitted snugly </a:t>
            </a:r>
            <a:r>
              <a:rPr lang="en-US" b="1" dirty="0" smtClean="0"/>
              <a:t>(not bonded)</a:t>
            </a:r>
          </a:p>
          <a:p>
            <a:pPr>
              <a:buFont typeface="Arial" pitchFamily="34" charset="0"/>
              <a:buChar char="•"/>
            </a:pPr>
            <a:endParaRPr lang="en-US" b="1" dirty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Process continuous for all layers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By reversing the process the layers could be disassembled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202658" y="1419636"/>
            <a:ext cx="829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GAP</a:t>
            </a:r>
            <a:endParaRPr lang="en-US" sz="2000" b="1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6963508" y="1819746"/>
            <a:ext cx="654147" cy="1359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75907</TotalTime>
  <Words>1086</Words>
  <Application>Microsoft Macintosh PowerPoint</Application>
  <PresentationFormat>On-screen Show (4:3)</PresentationFormat>
  <Paragraphs>252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ATAP No Footer</vt:lpstr>
      <vt:lpstr>PowerPoint Presentation</vt:lpstr>
      <vt:lpstr> CCT conceptual dipole design</vt:lpstr>
      <vt:lpstr>Lorentz Force – Back to basics</vt:lpstr>
      <vt:lpstr>19 T CCT dipole</vt:lpstr>
      <vt:lpstr>Internal structure</vt:lpstr>
      <vt:lpstr>19 T, 14 kA/turn</vt:lpstr>
      <vt:lpstr>PowerPoint Presentation</vt:lpstr>
      <vt:lpstr>The CCT magnet</vt:lpstr>
      <vt:lpstr>Assembly using “Smart-Shims”</vt:lpstr>
      <vt:lpstr>Placing CCT layer 1 into 2 </vt:lpstr>
      <vt:lpstr>“smart-shim” removed </vt:lpstr>
      <vt:lpstr>Bend layer 2</vt:lpstr>
      <vt:lpstr>Inflate shim between layers 1-2</vt:lpstr>
      <vt:lpstr>Release Layer 2</vt:lpstr>
      <vt:lpstr>Release shell-1</vt:lpstr>
      <vt:lpstr>Displacements -- Shims + conductor</vt:lpstr>
      <vt:lpstr>Azimuthally stressed conductor - RT</vt:lpstr>
      <vt:lpstr>Azimuthally stressed conductor - Cold</vt:lpstr>
      <vt:lpstr>Azimuthally stressed conductor – 19T</vt:lpstr>
      <vt:lpstr>Radial stressed conductor – 19T</vt:lpstr>
      <vt:lpstr>Azimuthally stressed inner structure – RT</vt:lpstr>
      <vt:lpstr>Azimuthally stressed inner structure – cold</vt:lpstr>
      <vt:lpstr>Azimuthally stressed inner structure – 19T</vt:lpstr>
      <vt:lpstr>Structural shells - RT</vt:lpstr>
      <vt:lpstr>Structural shells - cold</vt:lpstr>
      <vt:lpstr>Structural shells – 19T</vt:lpstr>
      <vt:lpstr>Structural Yoke  – cold</vt:lpstr>
      <vt:lpstr>Structural Yoke  – 19T</vt:lpstr>
      <vt:lpstr>Conclusions</vt:lpstr>
      <vt:lpstr>PowerPoint Presentation</vt:lpstr>
      <vt:lpstr>Layer 1- coil Azimuthal Stress (MPa)</vt:lpstr>
    </vt:vector>
  </TitlesOfParts>
  <Company>Lawrence Berkekley Nationl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teid05</dc:creator>
  <cp:lastModifiedBy>Shlomo Caspi</cp:lastModifiedBy>
  <cp:revision>1094</cp:revision>
  <dcterms:created xsi:type="dcterms:W3CDTF">2018-02-06T06:10:40Z</dcterms:created>
  <dcterms:modified xsi:type="dcterms:W3CDTF">2018-02-08T12:03:29Z</dcterms:modified>
</cp:coreProperties>
</file>